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7" r:id="rId3"/>
    <p:sldId id="257" r:id="rId4"/>
    <p:sldId id="265" r:id="rId5"/>
    <p:sldId id="266" r:id="rId6"/>
    <p:sldId id="258" r:id="rId7"/>
    <p:sldId id="262" r:id="rId8"/>
    <p:sldId id="263" r:id="rId9"/>
    <p:sldId id="260" r:id="rId10"/>
    <p:sldId id="261" r:id="rId11"/>
    <p:sldId id="264" r:id="rId12"/>
    <p:sldId id="259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1C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28" autoAdjust="0"/>
    <p:restoredTop sz="94660"/>
  </p:normalViewPr>
  <p:slideViewPr>
    <p:cSldViewPr>
      <p:cViewPr>
        <p:scale>
          <a:sx n="75" d="100"/>
          <a:sy n="75" d="100"/>
        </p:scale>
        <p:origin x="-37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6DAF3D-7569-44C1-BAAE-69E355C775E3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n-U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7E6FE8-C9EB-4159-A820-94AA41C6E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078FE9-94F3-4853-9C4C-DF5EB699F96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B10455-5860-47CB-9776-99A64EB9D68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smtClean="0"/>
              <a:t>Referencia proceedings assum</a:t>
            </a:r>
          </a:p>
        </p:txBody>
      </p:sp>
      <p:sp>
        <p:nvSpPr>
          <p:cNvPr id="2048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16F3E6-52E8-4B18-82DD-279E8D91A7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smtClean="0"/>
              <a:t>Referencia lectures daniel phyllips</a:t>
            </a:r>
          </a:p>
        </p:txBody>
      </p:sp>
      <p:sp>
        <p:nvSpPr>
          <p:cNvPr id="2457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576037-9060-48BF-8E47-3AEF7A8C00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smtClean="0"/>
              <a:t>Posar alguna referencia</a:t>
            </a:r>
          </a:p>
        </p:txBody>
      </p:sp>
      <p:sp>
        <p:nvSpPr>
          <p:cNvPr id="3072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619659-224C-487E-811C-50B9EEEC27C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AA37-3F1A-4016-A90A-60B529EE839A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E9C98-A2BA-4C28-8484-26AD90399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468CC-04D1-4ED5-8ACE-ECD1A3B0C9F2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D6C3D-5B8F-4DBD-8710-05CFD990B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E5E1A-8CEE-47A9-816B-68A1D9F03A77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D6D71-7DFB-48F0-9B1A-800CC8C30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42FB4-8C8D-429C-8CCA-602D53F15AF5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3FC1B-ACF8-453C-9D09-BD8C35B66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8BC21-3AF0-4989-966C-2D7E4DEA70F3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832F8-D092-42ED-B94F-C02F7792C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C153A-64C6-4558-A192-921C404B24B7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20774-11F8-42AC-ABA1-1CD728650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16951-2606-4FD3-A22F-1CBB41CEC237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7B318-8132-4C6B-952A-1653FE984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1A2C0-5603-4B80-9EB8-D41ACCD60E6E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5EEFF-F5F0-424B-ACED-091CF9257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BE99E-21BF-4CA5-94A8-FEA0BDA55DE8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294B6-CEF9-479C-948F-866361C25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2E39C-3DFF-4BD1-BD01-C352987BEA86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F94BF-4BDF-4EAC-BE5B-9279152CB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EE60E-87FF-45B1-A715-DD7D5A7EBB1B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327A9-CC21-4E84-BE10-D2ECA12B2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1406E4-28A2-4253-B25B-3486211E3665}" type="datetimeFigureOut">
              <a:rPr lang="en-US"/>
              <a:pPr>
                <a:defRPr/>
              </a:pPr>
              <a:t>9/10/2010</a:t>
            </a:fld>
            <a:endParaRPr lang="en-U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3129EF-92FF-4CB2-A534-5EFB990DE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body" idx="1"/>
          </p:nvPr>
        </p:nvSpPr>
        <p:spPr>
          <a:xfrm>
            <a:off x="539750" y="3933825"/>
            <a:ext cx="8064500" cy="503238"/>
          </a:xfrm>
        </p:spPr>
        <p:txBody>
          <a:bodyPr anchor="ctr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Axel </a:t>
            </a:r>
            <a:r>
              <a:rPr lang="en-US" sz="2400" u="sng" dirty="0" err="1" smtClean="0">
                <a:latin typeface="Arial" pitchFamily="34" charset="0"/>
                <a:cs typeface="Arial" pitchFamily="34" charset="0"/>
              </a:rPr>
              <a:t>Pérez-Obiol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Assumpta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Parreño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Bruno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Juliá-Díaz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1916832"/>
            <a:ext cx="8686800" cy="1184825"/>
          </a:xfr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Resonance Saturation 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Hypernuclear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Decay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CuadroTexto 3"/>
          <p:cNvSpPr txBox="1">
            <a:spLocks noChangeArrowheads="1"/>
          </p:cNvSpPr>
          <p:nvPr/>
        </p:nvSpPr>
        <p:spPr bwMode="auto">
          <a:xfrm>
            <a:off x="1089025" y="4572000"/>
            <a:ext cx="740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a-ES">
                <a:cs typeface="Arial" charset="0"/>
              </a:rPr>
              <a:t>Departament ECM, Facultat de Física, Universitat de Barcelona, Spain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576263" y="1628775"/>
            <a:ext cx="7991475" cy="49688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latin typeface="Arial" pitchFamily="34" charset="0"/>
                <a:cs typeface="Arial" pitchFamily="34" charset="0"/>
              </a:rPr>
              <a:t>In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order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to</a:t>
            </a:r>
            <a:r>
              <a:rPr lang="es-ES" dirty="0">
                <a:latin typeface="Arial" pitchFamily="34" charset="0"/>
                <a:cs typeface="Arial" pitchFamily="34" charset="0"/>
              </a:rPr>
              <a:t> compare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</a:rPr>
              <a:t> OME and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</a:rPr>
              <a:t> EFT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potentials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we</a:t>
            </a:r>
            <a:r>
              <a:rPr lang="es-ES" dirty="0">
                <a:latin typeface="Arial" pitchFamily="34" charset="0"/>
                <a:cs typeface="Arial" pitchFamily="34" charset="0"/>
              </a:rPr>
              <a:t> e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xpand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potentials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η, ρ, ω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K*.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organize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them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as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powers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q</a:t>
            </a:r>
            <a:r>
              <a:rPr lang="es-ES_tradnl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expansion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parameter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</a:t>
            </a:r>
            <a:r>
              <a:rPr lang="es-ES_tradnl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s-E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s-ES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meson</a:t>
            </a:r>
            <a:r>
              <a:rPr lang="es-ES_tradnl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example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at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next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leading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order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find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PV </a:t>
            </a:r>
            <a:r>
              <a:rPr lang="es-ES_tradnl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contributions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3860800"/>
            <a:ext cx="72326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17 Rectángulo redondeado"/>
          <p:cNvSpPr/>
          <p:nvPr/>
        </p:nvSpPr>
        <p:spPr>
          <a:xfrm>
            <a:off x="3779838" y="908050"/>
            <a:ext cx="1584325" cy="433388"/>
          </a:xfrm>
          <a:prstGeom prst="round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6227763" y="908050"/>
            <a:ext cx="1584325" cy="43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OME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1331913" y="908050"/>
            <a:ext cx="1584325" cy="4333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EFT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2916238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>
            <a:off x="6876256" y="1485107"/>
            <a:ext cx="28733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OME VERSUS EFT</a:t>
            </a:r>
            <a:endParaRPr lang="en-US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23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5364163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6 Rectángulo"/>
          <p:cNvSpPr>
            <a:spLocks noChangeArrowheads="1"/>
          </p:cNvSpPr>
          <p:nvPr/>
        </p:nvSpPr>
        <p:spPr bwMode="auto">
          <a:xfrm>
            <a:off x="395288" y="2349500"/>
            <a:ext cx="8424862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ES">
                <a:cs typeface="Arial" charset="0"/>
              </a:rPr>
              <a:t> We relate the low energy constants (LEC’s) that appear in the EFT transition potential and the coupling constants of the pertinent meson-exchange mechanisms by comparing the two potentials at each order.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5724525" y="1628775"/>
            <a:ext cx="2592388" cy="5762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V=V</a:t>
            </a:r>
            <a:r>
              <a:rPr lang="el-GR" sz="20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s-ES_trad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s-ES_tradnl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s-ES_tradnl" sz="2000" b="1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s-ES_tradnl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+V</a:t>
            </a:r>
            <a:r>
              <a:rPr lang="es-ES_tradnl" sz="2000" b="1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expansion</a:t>
            </a:r>
            <a:endParaRPr lang="es-ES" sz="2000" b="1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684213" y="1628775"/>
            <a:ext cx="2879725" cy="5762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V=V</a:t>
            </a:r>
            <a:r>
              <a:rPr lang="el-GR" sz="20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s-ES_tradnl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s-ES_tradnl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s-ES_tradnl" sz="2000" b="1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s-ES_tradnl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+V</a:t>
            </a:r>
            <a:r>
              <a:rPr lang="es-ES_tradnl" sz="2000" b="1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contact</a:t>
            </a:r>
            <a:r>
              <a:rPr lang="es-ES_tradnl" sz="20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baseline="-25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terms</a:t>
            </a:r>
            <a:endParaRPr lang="es-ES" sz="2000" b="1" dirty="0">
              <a:solidFill>
                <a:schemeClr val="tx1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pic>
        <p:nvPicPr>
          <p:cNvPr id="47" name="Picture 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644900"/>
            <a:ext cx="42830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292600"/>
            <a:ext cx="34258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0200" y="4365625"/>
            <a:ext cx="1944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0" name="49 Grupo"/>
          <p:cNvGrpSpPr>
            <a:grpSpLocks noChangeAspect="1"/>
          </p:cNvGrpSpPr>
          <p:nvPr/>
        </p:nvGrpSpPr>
        <p:grpSpPr bwMode="auto">
          <a:xfrm>
            <a:off x="323850" y="4868863"/>
            <a:ext cx="6437313" cy="1689100"/>
            <a:chOff x="2950906" y="4253200"/>
            <a:chExt cx="4942034" cy="1296144"/>
          </a:xfrm>
        </p:grpSpPr>
        <p:pic>
          <p:nvPicPr>
            <p:cNvPr id="28690" name="Picture 4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987824" y="4365104"/>
              <a:ext cx="2119072" cy="195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1" name="Picture 4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313653" y="4253200"/>
              <a:ext cx="1794197" cy="434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2" name="Picture 49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950906" y="4663514"/>
              <a:ext cx="4942034" cy="437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3" name="Picture 50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950906" y="5111129"/>
              <a:ext cx="4309514" cy="438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" name="34 Rectángulo redondeado"/>
          <p:cNvSpPr/>
          <p:nvPr/>
        </p:nvSpPr>
        <p:spPr>
          <a:xfrm>
            <a:off x="3779838" y="908050"/>
            <a:ext cx="1584325" cy="433388"/>
          </a:xfrm>
          <a:prstGeom prst="round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</a:t>
            </a:r>
          </a:p>
        </p:txBody>
      </p:sp>
      <p:sp>
        <p:nvSpPr>
          <p:cNvPr id="36" name="35 Rectángulo redondeado"/>
          <p:cNvSpPr/>
          <p:nvPr/>
        </p:nvSpPr>
        <p:spPr>
          <a:xfrm>
            <a:off x="6227763" y="908050"/>
            <a:ext cx="1584325" cy="43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OME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1331913" y="908050"/>
            <a:ext cx="1584325" cy="4333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EFT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cxnSp>
        <p:nvCxnSpPr>
          <p:cNvPr id="38" name="37 Conector recto"/>
          <p:cNvCxnSpPr/>
          <p:nvPr/>
        </p:nvCxnSpPr>
        <p:spPr>
          <a:xfrm>
            <a:off x="2916238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rot="5400000">
            <a:off x="6876256" y="1485107"/>
            <a:ext cx="28733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OME VERSUS EFT</a:t>
            </a:r>
          </a:p>
        </p:txBody>
      </p:sp>
      <p:cxnSp>
        <p:nvCxnSpPr>
          <p:cNvPr id="41" name="40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5364163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rot="5400000">
            <a:off x="1980406" y="1485107"/>
            <a:ext cx="28733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>
            <a:spLocks noChangeArrowheads="1"/>
          </p:cNvSpPr>
          <p:nvPr/>
        </p:nvSpPr>
        <p:spPr bwMode="auto">
          <a:xfrm>
            <a:off x="6443663" y="3500438"/>
            <a:ext cx="270033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cs typeface="Arial" charset="0"/>
              </a:rPr>
              <a:t>Calculate LECS:</a:t>
            </a:r>
          </a:p>
          <a:p>
            <a:endParaRPr lang="es-ES" sz="80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s-ES" sz="1600">
                <a:cs typeface="Arial" charset="0"/>
              </a:rPr>
              <a:t> Extract information about meson coupling constants</a:t>
            </a:r>
          </a:p>
          <a:p>
            <a:pPr>
              <a:buFont typeface="Arial" charset="0"/>
              <a:buChar char="•"/>
            </a:pPr>
            <a:endParaRPr lang="es-ES" sz="80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s-ES" sz="1600">
                <a:cs typeface="Arial" charset="0"/>
              </a:rPr>
              <a:t> Give new contributions not condidered in the OME (sigma)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Work in progress</a:t>
            </a:r>
          </a:p>
        </p:txBody>
      </p:sp>
      <p:cxnSp>
        <p:nvCxnSpPr>
          <p:cNvPr id="3" name="2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395288" y="1304925"/>
            <a:ext cx="82089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ES">
                <a:cs typeface="Arial" charset="0"/>
              </a:rPr>
              <a:t> Derivation of the EFT up to NNLO (matching to the OME). </a:t>
            </a:r>
          </a:p>
          <a:p>
            <a:pPr>
              <a:buFont typeface="Arial" charset="0"/>
              <a:buChar char="•"/>
            </a:pPr>
            <a:endParaRPr lang="es-ES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s-ES">
                <a:cs typeface="Arial" charset="0"/>
              </a:rPr>
              <a:t> Calculation of the low energy constants (LECs) in the EFT. The theory has</a:t>
            </a:r>
          </a:p>
          <a:p>
            <a:r>
              <a:rPr lang="es-ES">
                <a:cs typeface="Arial" charset="0"/>
              </a:rPr>
              <a:t>  been implemented into a hypernuclear code, which is prepared  to extract the </a:t>
            </a:r>
          </a:p>
          <a:p>
            <a:r>
              <a:rPr lang="es-ES">
                <a:cs typeface="Arial" charset="0"/>
              </a:rPr>
              <a:t>  LECs by performing minimizations to existing hypernuclear decay database </a:t>
            </a:r>
          </a:p>
          <a:p>
            <a:r>
              <a:rPr lang="es-ES">
                <a:cs typeface="Arial" charset="0"/>
              </a:rPr>
              <a:t>  (</a:t>
            </a:r>
            <a:r>
              <a:rPr lang="es-ES" baseline="30000">
                <a:cs typeface="Arial" charset="0"/>
              </a:rPr>
              <a:t>5</a:t>
            </a:r>
            <a:r>
              <a:rPr lang="es-ES">
                <a:cs typeface="Arial" charset="0"/>
              </a:rPr>
              <a:t>He</a:t>
            </a:r>
            <a:r>
              <a:rPr lang="el-GR" baseline="-25000">
                <a:cs typeface="Arial" charset="0"/>
              </a:rPr>
              <a:t>Λ</a:t>
            </a:r>
            <a:r>
              <a:rPr lang="es-ES">
                <a:cs typeface="Arial" charset="0"/>
              </a:rPr>
              <a:t>,  </a:t>
            </a:r>
            <a:r>
              <a:rPr lang="es-ES" baseline="30000">
                <a:cs typeface="Arial" charset="0"/>
              </a:rPr>
              <a:t>11</a:t>
            </a:r>
            <a:r>
              <a:rPr lang="es-ES">
                <a:cs typeface="Arial" charset="0"/>
              </a:rPr>
              <a:t>B</a:t>
            </a:r>
            <a:r>
              <a:rPr lang="el-GR" baseline="-25000">
                <a:cs typeface="Arial" charset="0"/>
              </a:rPr>
              <a:t>Λ</a:t>
            </a:r>
            <a:r>
              <a:rPr lang="es-ES">
                <a:cs typeface="Arial" charset="0"/>
              </a:rPr>
              <a:t> and </a:t>
            </a:r>
            <a:r>
              <a:rPr lang="es-ES" baseline="30000">
                <a:cs typeface="Arial" charset="0"/>
              </a:rPr>
              <a:t>12</a:t>
            </a:r>
            <a:r>
              <a:rPr lang="es-ES">
                <a:cs typeface="Arial" charset="0"/>
              </a:rPr>
              <a:t>C</a:t>
            </a:r>
            <a:r>
              <a:rPr lang="el-GR" baseline="-25000">
                <a:cs typeface="Arial" charset="0"/>
              </a:rPr>
              <a:t>Λ</a:t>
            </a:r>
            <a:r>
              <a:rPr lang="es-ES">
                <a:cs typeface="Arial" charset="0"/>
              </a:rPr>
              <a:t>).</a:t>
            </a:r>
          </a:p>
          <a:p>
            <a:endParaRPr lang="es-ES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s-ES">
                <a:cs typeface="Arial" charset="0"/>
              </a:rPr>
              <a:t> Sensitivity to the cutoff of the theory (the </a:t>
            </a:r>
            <a:r>
              <a:rPr lang="el-GR">
                <a:cs typeface="Arial" charset="0"/>
              </a:rPr>
              <a:t>α</a:t>
            </a:r>
            <a:r>
              <a:rPr lang="es-ES">
                <a:cs typeface="Arial" charset="0"/>
              </a:rPr>
              <a:t> parameter regularizing the delta </a:t>
            </a:r>
          </a:p>
          <a:p>
            <a:r>
              <a:rPr lang="es-ES">
                <a:cs typeface="Arial" charset="0"/>
              </a:rPr>
              <a:t>  function).</a:t>
            </a:r>
          </a:p>
          <a:p>
            <a:endParaRPr lang="es-ES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s-ES">
                <a:cs typeface="Arial" charset="0"/>
              </a:rPr>
              <a:t> Sensitivity to the strong </a:t>
            </a:r>
            <a:r>
              <a:rPr lang="el-GR">
                <a:cs typeface="Arial" charset="0"/>
              </a:rPr>
              <a:t>ΛΝ </a:t>
            </a:r>
            <a:r>
              <a:rPr lang="es-ES">
                <a:cs typeface="Arial" charset="0"/>
              </a:rPr>
              <a:t>and NN potential models. </a:t>
            </a:r>
          </a:p>
          <a:p>
            <a:pPr>
              <a:buFont typeface="Arial" charset="0"/>
              <a:buChar char="•"/>
            </a:pPr>
            <a:endParaRPr lang="es-ES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s-ES">
                <a:cs typeface="Arial" charset="0"/>
              </a:rPr>
              <a:t> Inclusion of the </a:t>
            </a:r>
            <a:r>
              <a:rPr lang="el-GR">
                <a:cs typeface="Arial" charset="0"/>
              </a:rPr>
              <a:t>Δ</a:t>
            </a:r>
            <a:r>
              <a:rPr lang="es-ES">
                <a:cs typeface="Arial" charset="0"/>
              </a:rPr>
              <a:t>I=3/2 transitions.</a:t>
            </a:r>
          </a:p>
          <a:p>
            <a:pPr>
              <a:buFont typeface="Arial" charset="0"/>
              <a:buChar char="•"/>
            </a:pPr>
            <a:endParaRPr lang="es-ES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s-ES">
                <a:cs typeface="Arial" charset="0"/>
              </a:rPr>
              <a:t> Thank you</a:t>
            </a:r>
          </a:p>
        </p:txBody>
      </p:sp>
      <p:pic>
        <p:nvPicPr>
          <p:cNvPr id="5" name="Picture 2" descr="G:\Axel\My Dropbox\escoles 2010\praga 2010 (presentacio)\sampledatas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268413"/>
            <a:ext cx="8418513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4 Marcador de contenido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686800" cy="4525962"/>
          </a:xfrm>
        </p:spPr>
        <p:txBody>
          <a:bodyPr/>
          <a:lstStyle/>
          <a:p>
            <a:endParaRPr lang="en-US" smtClean="0"/>
          </a:p>
          <a:p>
            <a:r>
              <a:rPr lang="en-US" smtClean="0">
                <a:latin typeface="Arial" charset="0"/>
                <a:cs typeface="Arial" charset="0"/>
              </a:rPr>
              <a:t>Basics: production and decays</a:t>
            </a:r>
          </a:p>
          <a:p>
            <a:r>
              <a:rPr lang="en-US" smtClean="0">
                <a:latin typeface="Arial" charset="0"/>
                <a:cs typeface="Arial" charset="0"/>
              </a:rPr>
              <a:t>OME vs EFT</a:t>
            </a:r>
          </a:p>
          <a:p>
            <a:r>
              <a:rPr lang="en-US" smtClean="0">
                <a:latin typeface="Arial" charset="0"/>
                <a:cs typeface="Arial" charset="0"/>
              </a:rPr>
              <a:t>Work in progress</a:t>
            </a:r>
          </a:p>
        </p:txBody>
      </p:sp>
      <p:sp>
        <p:nvSpPr>
          <p:cNvPr id="6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outline</a:t>
            </a:r>
            <a:endParaRPr lang="en-US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9686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50825" y="188913"/>
            <a:ext cx="8569325" cy="208756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Hypernucleus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latin typeface="Arial" pitchFamily="34" charset="0"/>
                <a:cs typeface="Arial" pitchFamily="34" charset="0"/>
              </a:rPr>
              <a:t>Bound system of nucleons and one or more hyperons.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Production</a:t>
            </a:r>
            <a:r>
              <a:rPr lang="es-E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reactions</a:t>
            </a:r>
            <a:r>
              <a:rPr lang="es-E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38 Título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6926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Basics: production and decays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42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844675"/>
            <a:ext cx="7092950" cy="478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4" descr=":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63700" y="68263"/>
            <a:ext cx="12382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CuadroTexto 5"/>
          <p:cNvSpPr txBox="1">
            <a:spLocks noChangeArrowheads="1"/>
          </p:cNvSpPr>
          <p:nvPr/>
        </p:nvSpPr>
        <p:spPr bwMode="auto">
          <a:xfrm rot="-5400000">
            <a:off x="6555582" y="3825081"/>
            <a:ext cx="4325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a-ES" sz="1400">
                <a:cs typeface="Arial" charset="0"/>
              </a:rPr>
              <a:t>E.V. Hungerford, Lect. Notes Phys. </a:t>
            </a:r>
            <a:r>
              <a:rPr lang="ca-ES" sz="1400" b="1">
                <a:cs typeface="Arial" charset="0"/>
              </a:rPr>
              <a:t>724</a:t>
            </a:r>
            <a:r>
              <a:rPr lang="ca-ES" sz="1400">
                <a:cs typeface="Arial" charset="0"/>
              </a:rPr>
              <a:t>, 1-29 (2007)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250825" y="188913"/>
            <a:ext cx="8569325" cy="208756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Unstable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against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weak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interaction</a:t>
            </a:r>
            <a:r>
              <a:rPr lang="es-ES" dirty="0">
                <a:latin typeface="Arial" pitchFamily="34" charset="0"/>
                <a:cs typeface="Arial" pitchFamily="34" charset="0"/>
              </a:rPr>
              <a:t> (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~10</a:t>
            </a:r>
            <a:r>
              <a:rPr lang="es-ES" baseline="30000" dirty="0"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s)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they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decay</a:t>
            </a:r>
            <a:endParaRPr lang="es-ES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es-E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decays</a:t>
            </a:r>
            <a:r>
              <a:rPr lang="es-ES" dirty="0">
                <a:latin typeface="Arial" pitchFamily="34" charset="0"/>
                <a:cs typeface="Arial" pitchFamily="34" charset="0"/>
              </a:rPr>
              <a:t>: </a:t>
            </a:r>
            <a:r>
              <a:rPr lang="el-G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l-G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π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 , </a:t>
            </a:r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ΛΝ</a:t>
            </a:r>
            <a:r>
              <a:rPr lang="es-ES_tradn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l-G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NN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NNN, …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Weak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decay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observables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decay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rates</a:t>
            </a:r>
            <a:r>
              <a:rPr lang="es-ES" dirty="0">
                <a:latin typeface="Arial" pitchFamily="34" charset="0"/>
                <a:cs typeface="Arial" pitchFamily="34" charset="0"/>
              </a:rPr>
              <a:t> and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parity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violating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asymmetry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Basics: production and decays</a:t>
            </a:r>
            <a:endParaRPr lang="en-US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2997200"/>
            <a:ext cx="38100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2133600"/>
            <a:ext cx="3743325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>
            <a:spLocks noChangeArrowheads="1"/>
          </p:cNvSpPr>
          <p:nvPr/>
        </p:nvSpPr>
        <p:spPr bwMode="auto">
          <a:xfrm rot="-5400000">
            <a:off x="-1395412" y="3995737"/>
            <a:ext cx="3816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400">
                <a:cs typeface="Arial" charset="0"/>
              </a:rPr>
              <a:t>W.M. Alberico, A. de Pace, G. Garbarino, and A. Ramos, Phys. Rev. C 61, 044314 (2000)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684213" y="5300663"/>
            <a:ext cx="7775575" cy="1152525"/>
          </a:xfrm>
          <a:prstGeom prst="round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err="1">
                <a:latin typeface="Arial" pitchFamily="34" charset="0"/>
                <a:cs typeface="Arial" pitchFamily="34" charset="0"/>
              </a:rPr>
              <a:t>We</a:t>
            </a:r>
            <a:r>
              <a:rPr lang="es-ES" dirty="0">
                <a:latin typeface="Arial" pitchFamily="34" charset="0"/>
                <a:cs typeface="Arial" pitchFamily="34" charset="0"/>
              </a:rPr>
              <a:t> can describe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interaction</a:t>
            </a:r>
            <a:r>
              <a:rPr lang="es-ES" dirty="0">
                <a:latin typeface="Arial" pitchFamily="34" charset="0"/>
                <a:cs typeface="Arial" pitchFamily="34" charset="0"/>
              </a:rPr>
              <a:t> in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one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meson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exchange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picture</a:t>
            </a:r>
            <a:r>
              <a:rPr lang="es-ES" dirty="0">
                <a:latin typeface="Arial" pitchFamily="34" charset="0"/>
                <a:cs typeface="Arial" pitchFamily="34" charset="0"/>
              </a:rPr>
              <a:t> (</a:t>
            </a:r>
            <a:r>
              <a:rPr lang="es-E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OME</a:t>
            </a:r>
            <a:r>
              <a:rPr lang="es-ES" dirty="0">
                <a:latin typeface="Arial" pitchFamily="34" charset="0"/>
                <a:cs typeface="Arial" pitchFamily="34" charset="0"/>
              </a:rPr>
              <a:t>)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previously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developed</a:t>
            </a:r>
            <a:r>
              <a:rPr lang="es-ES" dirty="0">
                <a:latin typeface="Arial" pitchFamily="34" charset="0"/>
                <a:cs typeface="Arial" pitchFamily="34" charset="0"/>
              </a:rPr>
              <a:t> and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through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an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effective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field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theory</a:t>
            </a:r>
            <a:r>
              <a:rPr lang="es-ES" dirty="0">
                <a:latin typeface="Arial" pitchFamily="34" charset="0"/>
                <a:cs typeface="Arial" pitchFamily="34" charset="0"/>
              </a:rPr>
              <a:t> (</a:t>
            </a:r>
            <a:r>
              <a:rPr lang="es-E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EFT</a:t>
            </a:r>
            <a:r>
              <a:rPr lang="es-ES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err="1">
                <a:latin typeface="Arial" pitchFamily="34" charset="0"/>
                <a:cs typeface="Arial" pitchFamily="34" charset="0"/>
              </a:rPr>
              <a:t>Our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goal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is</a:t>
            </a:r>
            <a:r>
              <a:rPr lang="es-ES" dirty="0">
                <a:latin typeface="Arial" pitchFamily="34" charset="0"/>
                <a:cs typeface="Arial" pitchFamily="34" charset="0"/>
              </a:rPr>
              <a:t> compare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both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>
                <a:latin typeface="Arial" pitchFamily="34" charset="0"/>
                <a:cs typeface="Arial" pitchFamily="34" charset="0"/>
              </a:rPr>
              <a:t>potentials.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506" name="24 Grupo"/>
          <p:cNvGrpSpPr>
            <a:grpSpLocks/>
          </p:cNvGrpSpPr>
          <p:nvPr/>
        </p:nvGrpSpPr>
        <p:grpSpPr bwMode="auto">
          <a:xfrm>
            <a:off x="1403350" y="2276475"/>
            <a:ext cx="5616575" cy="2628900"/>
            <a:chOff x="1403648" y="2348880"/>
            <a:chExt cx="5616624" cy="2628232"/>
          </a:xfrm>
        </p:grpSpPr>
        <p:pic>
          <p:nvPicPr>
            <p:cNvPr id="21511" name="3 Imagen" descr="heli.eps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03648" y="2348880"/>
              <a:ext cx="5563864" cy="1944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4 Cerrar llave"/>
            <p:cNvSpPr/>
            <p:nvPr/>
          </p:nvSpPr>
          <p:spPr>
            <a:xfrm rot="5400000">
              <a:off x="3239640" y="3608067"/>
              <a:ext cx="252349" cy="1333512"/>
            </a:xfrm>
            <a:prstGeom prst="rightBrac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5 Cerrar llave"/>
            <p:cNvSpPr/>
            <p:nvPr/>
          </p:nvSpPr>
          <p:spPr>
            <a:xfrm rot="16200000">
              <a:off x="5016056" y="3344704"/>
              <a:ext cx="155535" cy="611193"/>
            </a:xfrm>
            <a:prstGeom prst="rightBrac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2411720" y="4437499"/>
              <a:ext cx="1728802" cy="539613"/>
            </a:xfrm>
            <a:prstGeom prst="roundRect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1400" dirty="0">
                  <a:latin typeface="Arial" pitchFamily="34" charset="0"/>
                  <a:cs typeface="Arial" pitchFamily="34" charset="0"/>
                </a:rPr>
                <a:t>Λ</a:t>
              </a:r>
              <a:r>
                <a:rPr lang="es-ES" sz="1400" dirty="0">
                  <a:latin typeface="Arial" pitchFamily="34" charset="0"/>
                  <a:cs typeface="Arial" pitchFamily="34" charset="0"/>
                </a:rPr>
                <a:t>N</a:t>
              </a:r>
              <a:r>
                <a:rPr lang="es-ES" sz="1400" dirty="0">
                  <a:latin typeface="Arial" pitchFamily="34" charset="0"/>
                  <a:cs typeface="Arial" pitchFamily="34" charset="0"/>
                  <a:sym typeface="Wingdings" pitchFamily="2" charset="2"/>
                </a:rPr>
                <a:t>NN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400" dirty="0" err="1">
                  <a:latin typeface="Arial" pitchFamily="34" charset="0"/>
                  <a:cs typeface="Arial" pitchFamily="34" charset="0"/>
                </a:rPr>
                <a:t>interaction</a:t>
              </a:r>
              <a:endParaRPr lang="es-E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4716790" y="4437499"/>
              <a:ext cx="2303482" cy="539613"/>
            </a:xfrm>
            <a:prstGeom prst="roundRect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400" dirty="0">
                  <a:latin typeface="Arial" pitchFamily="34" charset="0"/>
                  <a:cs typeface="Arial" pitchFamily="34" charset="0"/>
                </a:rPr>
                <a:t>In </a:t>
              </a:r>
              <a:r>
                <a:rPr lang="es-ES" sz="1400" dirty="0" err="1">
                  <a:latin typeface="Arial" pitchFamily="34" charset="0"/>
                  <a:cs typeface="Arial" pitchFamily="34" charset="0"/>
                </a:rPr>
                <a:t>the</a:t>
              </a:r>
              <a:r>
                <a:rPr lang="es-ES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400" dirty="0" err="1">
                  <a:latin typeface="Arial" pitchFamily="34" charset="0"/>
                  <a:cs typeface="Arial" pitchFamily="34" charset="0"/>
                </a:rPr>
                <a:t>Born</a:t>
              </a:r>
              <a:r>
                <a:rPr lang="es-ES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400" dirty="0" err="1">
                  <a:latin typeface="Arial" pitchFamily="34" charset="0"/>
                  <a:cs typeface="Arial" pitchFamily="34" charset="0"/>
                </a:rPr>
                <a:t>approximation</a:t>
              </a:r>
              <a:endParaRPr lang="es-ES" sz="1400" dirty="0">
                <a:latin typeface="Arial" pitchFamily="34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400" dirty="0">
                  <a:latin typeface="Arial" pitchFamily="34" charset="0"/>
                  <a:cs typeface="Arial" pitchFamily="34" charset="0"/>
                </a:rPr>
                <a:t>V(q)=</a:t>
              </a:r>
              <a:r>
                <a:rPr lang="es-ES" sz="1400" dirty="0" err="1">
                  <a:latin typeface="Arial" pitchFamily="34" charset="0"/>
                  <a:cs typeface="Arial" pitchFamily="34" charset="0"/>
                </a:rPr>
                <a:t>iM</a:t>
              </a:r>
              <a:r>
                <a:rPr lang="es-ES" sz="1400" dirty="0">
                  <a:latin typeface="Arial" pitchFamily="34" charset="0"/>
                  <a:cs typeface="Arial" pitchFamily="34" charset="0"/>
                </a:rPr>
                <a:t>(q)</a:t>
              </a:r>
              <a:endParaRPr lang="es-E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6" name="8 Rectángulo"/>
            <p:cNvSpPr>
              <a:spLocks noChangeArrowheads="1"/>
            </p:cNvSpPr>
            <p:nvPr/>
          </p:nvSpPr>
          <p:spPr bwMode="auto">
            <a:xfrm>
              <a:off x="4644008" y="3284984"/>
              <a:ext cx="8304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>
                  <a:cs typeface="Arial" charset="0"/>
                </a:rPr>
                <a:t>T-matrix</a:t>
              </a:r>
              <a:endParaRPr lang="en-US" sz="1400">
                <a:cs typeface="Arial" charset="0"/>
              </a:endParaRPr>
            </a:p>
          </p:txBody>
        </p:sp>
        <p:cxnSp>
          <p:nvCxnSpPr>
            <p:cNvPr id="10" name="9 Conector recto de flecha"/>
            <p:cNvCxnSpPr>
              <a:stCxn id="7" idx="3"/>
              <a:endCxn id="8" idx="1"/>
            </p:cNvCxnSpPr>
            <p:nvPr/>
          </p:nvCxnSpPr>
          <p:spPr>
            <a:xfrm>
              <a:off x="4140522" y="4707306"/>
              <a:ext cx="576268" cy="1588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10 Conector recto de flecha"/>
          <p:cNvCxnSpPr/>
          <p:nvPr/>
        </p:nvCxnSpPr>
        <p:spPr>
          <a:xfrm rot="5400000">
            <a:off x="5670550" y="5111750"/>
            <a:ext cx="395288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250825" y="188913"/>
            <a:ext cx="8569325" cy="2087562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Unstable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against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weak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interaction</a:t>
            </a:r>
            <a:r>
              <a:rPr lang="es-ES" dirty="0">
                <a:latin typeface="Arial" pitchFamily="34" charset="0"/>
                <a:cs typeface="Arial" pitchFamily="34" charset="0"/>
              </a:rPr>
              <a:t> (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~10</a:t>
            </a:r>
            <a:r>
              <a:rPr lang="es-ES" baseline="30000" dirty="0"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s)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they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decay</a:t>
            </a:r>
            <a:endParaRPr lang="es-ES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es-E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decays</a:t>
            </a:r>
            <a:r>
              <a:rPr lang="es-ES" dirty="0">
                <a:latin typeface="Arial" pitchFamily="34" charset="0"/>
                <a:cs typeface="Arial" pitchFamily="34" charset="0"/>
              </a:rPr>
              <a:t>: </a:t>
            </a:r>
            <a:r>
              <a:rPr lang="el-G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l-G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π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 , </a:t>
            </a:r>
            <a:r>
              <a:rPr lang="el-G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ΛΝ</a:t>
            </a:r>
            <a:r>
              <a:rPr lang="es-ES_tradn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l-G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NN</a:t>
            </a:r>
            <a:r>
              <a:rPr lang="es-ES_tradnl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NNN, …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Weak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decay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observables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decay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rates</a:t>
            </a:r>
            <a:r>
              <a:rPr lang="es-ES" dirty="0">
                <a:latin typeface="Arial" pitchFamily="34" charset="0"/>
                <a:cs typeface="Arial" pitchFamily="34" charset="0"/>
              </a:rPr>
              <a:t> and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parity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violating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asymmetry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Basics: production and decays</a:t>
            </a:r>
            <a:endParaRPr lang="en-US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>
          <a:xfrm>
            <a:off x="576263" y="1628775"/>
            <a:ext cx="7991475" cy="49688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_tradn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EFT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is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a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systematic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approximation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to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some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underlying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dynamics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(short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wavelength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)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that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is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valid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in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some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specified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regime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(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long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wavelength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includes the appropriate degrees of freedom to describe physical phenomena occurring at a chosen length scale, while ignoring substructure and degrees of freedom at shorter distances.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Our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transfered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momentum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is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q~400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.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gives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us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dynamical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scale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of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phenomena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studied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: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theory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must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include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as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explicit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degrees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of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freedom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, at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least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,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those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masses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or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energies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lower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than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400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.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We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take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these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to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be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</a:rPr>
              <a:t> pion (</a:t>
            </a:r>
            <a:r>
              <a:rPr lang="en-US" dirty="0">
                <a:latin typeface="Arial" pitchFamily="34" charset="0"/>
                <a:cs typeface="Arial" pitchFamily="34" charset="0"/>
              </a:rPr>
              <a:t>m</a:t>
            </a:r>
            <a:r>
              <a:rPr lang="el-GR" baseline="-25000" dirty="0">
                <a:latin typeface="Arial" pitchFamily="34" charset="0"/>
                <a:cs typeface="Arial" pitchFamily="34" charset="0"/>
              </a:rPr>
              <a:t>π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=135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r>
              <a:rPr lang="es-ES" dirty="0">
                <a:latin typeface="Arial" pitchFamily="34" charset="0"/>
                <a:cs typeface="Arial" pitchFamily="34" charset="0"/>
              </a:rPr>
              <a:t>) and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kaon</a:t>
            </a:r>
            <a:r>
              <a:rPr lang="es-E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>
                <a:latin typeface="Arial" pitchFamily="34" charset="0"/>
                <a:cs typeface="Arial" pitchFamily="34" charset="0"/>
              </a:rPr>
              <a:t>m</a:t>
            </a:r>
            <a:r>
              <a:rPr lang="el-GR" baseline="-25000" dirty="0">
                <a:latin typeface="Arial" pitchFamily="34" charset="0"/>
                <a:cs typeface="Arial" pitchFamily="34" charset="0"/>
              </a:rPr>
              <a:t>Κ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=494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r>
              <a:rPr lang="es-ES" dirty="0">
                <a:latin typeface="Arial" pitchFamily="34" charset="0"/>
                <a:cs typeface="Arial" pitchFamily="34" charset="0"/>
              </a:rPr>
              <a:t>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779838" y="908050"/>
            <a:ext cx="1584325" cy="433388"/>
          </a:xfrm>
          <a:prstGeom prst="round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1331913" y="908050"/>
            <a:ext cx="1584325" cy="4333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EFT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2916238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>
            <a:off x="1980406" y="1485107"/>
            <a:ext cx="28733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OME VERSUS EFT</a:t>
            </a:r>
            <a:endParaRPr lang="en-US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5364163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6227763" y="908050"/>
            <a:ext cx="1584325" cy="43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OME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576263" y="1628775"/>
            <a:ext cx="7991475" cy="49688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  We establish our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effective theory </a:t>
            </a:r>
            <a:r>
              <a:rPr lang="en-US" dirty="0">
                <a:latin typeface="Arial" pitchFamily="34" charset="0"/>
                <a:cs typeface="Arial" pitchFamily="34" charset="0"/>
              </a:rPr>
              <a:t>by  considering all the operational structures compatible with the underlying symmetries in the </a:t>
            </a:r>
            <a:r>
              <a:rPr lang="el-GR" dirty="0">
                <a:latin typeface="Arial" pitchFamily="34" charset="0"/>
                <a:cs typeface="Arial" pitchFamily="34" charset="0"/>
              </a:rPr>
              <a:t>Λ</a:t>
            </a:r>
            <a:r>
              <a:rPr lang="es-ES" dirty="0">
                <a:latin typeface="Arial" pitchFamily="34" charset="0"/>
                <a:cs typeface="Arial" pitchFamily="34" charset="0"/>
              </a:rPr>
              <a:t>N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NN </a:t>
            </a:r>
            <a:r>
              <a:rPr lang="en-US" dirty="0">
                <a:latin typeface="Arial" pitchFamily="34" charset="0"/>
                <a:cs typeface="Arial" pitchFamily="34" charset="0"/>
              </a:rPr>
              <a:t>weak transition.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  The resulting transition potential  is organized in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series of contact terms </a:t>
            </a:r>
            <a:r>
              <a:rPr lang="en-US" dirty="0">
                <a:latin typeface="Arial" pitchFamily="34" charset="0"/>
                <a:cs typeface="Arial" pitchFamily="34" charset="0"/>
              </a:rPr>
              <a:t>of increasing dimension in the ratio of the transferred momentum  over the nucleon mass, </a:t>
            </a:r>
            <a:r>
              <a:rPr lang="es-ES_tradn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q/M</a:t>
            </a:r>
            <a:r>
              <a:rPr lang="es-ES_tradnl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The contact terms introduce singularities in the form of a delta function,  which is smeared to a </a:t>
            </a:r>
            <a:r>
              <a:rPr lang="en-U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gaussian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form of width </a:t>
            </a:r>
            <a:r>
              <a:rPr lang="el-GR" dirty="0">
                <a:latin typeface="Arial" pitchFamily="34" charset="0"/>
                <a:cs typeface="Arial" pitchFamily="34" charset="0"/>
                <a:sym typeface="Wingdings" pitchFamily="2" charset="2"/>
              </a:rPr>
              <a:t>α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.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parameter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  <a:sym typeface="Wingdings" pitchFamily="2" charset="2"/>
              </a:rPr>
              <a:t>α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which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is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taken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to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be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inverse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of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the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first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meson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excluded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s-E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provides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a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natural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cutoff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to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the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theory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3779838" y="908050"/>
            <a:ext cx="1584325" cy="433388"/>
          </a:xfrm>
          <a:prstGeom prst="round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1331913" y="908050"/>
            <a:ext cx="1584325" cy="4333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EFT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2916238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1980406" y="1485107"/>
            <a:ext cx="28733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OME VERSUS EFT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15" name="14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5364163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2781300"/>
            <a:ext cx="3673475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17 Rectángulo redondeado"/>
          <p:cNvSpPr/>
          <p:nvPr/>
        </p:nvSpPr>
        <p:spPr>
          <a:xfrm>
            <a:off x="6227763" y="908050"/>
            <a:ext cx="1584325" cy="43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OME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3213100"/>
            <a:ext cx="13430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576263" y="1628775"/>
            <a:ext cx="7991475" cy="49688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/>
          </a:p>
        </p:txBody>
      </p:sp>
      <p:pic>
        <p:nvPicPr>
          <p:cNvPr id="25602" name="Picture 45" descr="C:\Axel\My Dropbox\vancouver 2010\EFT.ep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1916113"/>
            <a:ext cx="4408487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7" descr="C:\Axel\My Dropbox\vancouver 2010\EFT1.ep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25" y="1935163"/>
            <a:ext cx="117157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38" descr="C:\Axel\My Dropbox\vancouver 2010\EFT2.ep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713" y="3573463"/>
            <a:ext cx="518477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3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5084763"/>
            <a:ext cx="6119812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13 CuadroTexto"/>
          <p:cNvSpPr txBox="1">
            <a:spLocks noChangeArrowheads="1"/>
          </p:cNvSpPr>
          <p:nvPr/>
        </p:nvSpPr>
        <p:spPr bwMode="auto">
          <a:xfrm>
            <a:off x="4092575" y="4652963"/>
            <a:ext cx="898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>
                <a:cs typeface="Arial" charset="0"/>
              </a:rPr>
              <a:t>NNLO</a:t>
            </a:r>
            <a:endParaRPr lang="en-US" sz="2000">
              <a:cs typeface="Arial" charset="0"/>
            </a:endParaRPr>
          </a:p>
        </p:txBody>
      </p:sp>
      <p:sp>
        <p:nvSpPr>
          <p:cNvPr id="25607" name="14 CuadroTexto"/>
          <p:cNvSpPr txBox="1">
            <a:spLocks noChangeArrowheads="1"/>
          </p:cNvSpPr>
          <p:nvPr/>
        </p:nvSpPr>
        <p:spPr bwMode="auto">
          <a:xfrm>
            <a:off x="6588125" y="3068638"/>
            <a:ext cx="712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>
                <a:cs typeface="Arial" charset="0"/>
              </a:rPr>
              <a:t>NLO</a:t>
            </a:r>
            <a:endParaRPr lang="en-US" sz="2000">
              <a:cs typeface="Arial" charset="0"/>
            </a:endParaRPr>
          </a:p>
        </p:txBody>
      </p:sp>
      <p:sp>
        <p:nvSpPr>
          <p:cNvPr id="25608" name="15 CuadroTexto"/>
          <p:cNvSpPr txBox="1">
            <a:spLocks noChangeArrowheads="1"/>
          </p:cNvSpPr>
          <p:nvPr/>
        </p:nvSpPr>
        <p:spPr bwMode="auto">
          <a:xfrm>
            <a:off x="3203575" y="3068638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000">
                <a:cs typeface="Arial" charset="0"/>
              </a:rPr>
              <a:t>LO</a:t>
            </a:r>
            <a:endParaRPr lang="en-US" sz="2000">
              <a:cs typeface="Arial" charset="0"/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3779838" y="908050"/>
            <a:ext cx="1584325" cy="433388"/>
          </a:xfrm>
          <a:prstGeom prst="round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6227763" y="908050"/>
            <a:ext cx="1584325" cy="43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OME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331913" y="908050"/>
            <a:ext cx="1584325" cy="4333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EFT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cxnSp>
        <p:nvCxnSpPr>
          <p:cNvPr id="20" name="19 Conector recto"/>
          <p:cNvCxnSpPr/>
          <p:nvPr/>
        </p:nvCxnSpPr>
        <p:spPr>
          <a:xfrm>
            <a:off x="2916238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>
            <a:off x="1980406" y="1485107"/>
            <a:ext cx="28733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OME VERSUS EFT</a:t>
            </a:r>
          </a:p>
        </p:txBody>
      </p:sp>
      <p:cxnSp>
        <p:nvCxnSpPr>
          <p:cNvPr id="23" name="22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5364163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779838" y="908050"/>
            <a:ext cx="1584325" cy="433388"/>
          </a:xfrm>
          <a:prstGeom prst="round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s-E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NN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576263" y="1628775"/>
            <a:ext cx="7991475" cy="49688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In the OME picture the </a:t>
            </a:r>
            <a:r>
              <a:rPr lang="el-GR" dirty="0">
                <a:latin typeface="Arial" pitchFamily="34" charset="0"/>
                <a:cs typeface="Arial" pitchFamily="34" charset="0"/>
              </a:rPr>
              <a:t>Λ</a:t>
            </a:r>
            <a:r>
              <a:rPr lang="es-ES" dirty="0">
                <a:latin typeface="Arial" pitchFamily="34" charset="0"/>
                <a:cs typeface="Arial" pitchFamily="34" charset="0"/>
              </a:rPr>
              <a:t>N</a:t>
            </a:r>
            <a:r>
              <a:rPr lang="es-ES" dirty="0">
                <a:latin typeface="Arial" pitchFamily="34" charset="0"/>
                <a:cs typeface="Arial" pitchFamily="34" charset="0"/>
                <a:sym typeface="Wingdings" pitchFamily="2" charset="2"/>
              </a:rPr>
              <a:t>NN </a:t>
            </a:r>
            <a:r>
              <a:rPr lang="en-US" dirty="0">
                <a:latin typeface="Arial" pitchFamily="34" charset="0"/>
                <a:cs typeface="Arial" pitchFamily="34" charset="0"/>
              </a:rPr>
              <a:t>process is assumed to proceed via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virtual exchange of mesons</a:t>
            </a:r>
            <a:r>
              <a:rPr lang="en-US" dirty="0">
                <a:latin typeface="Arial" pitchFamily="34" charset="0"/>
                <a:cs typeface="Arial" pitchFamily="34" charset="0"/>
              </a:rPr>
              <a:t> belonging to the ground-state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pseudoscalar</a:t>
            </a:r>
            <a:r>
              <a:rPr lang="en-US" dirty="0">
                <a:latin typeface="Arial" pitchFamily="34" charset="0"/>
                <a:cs typeface="Arial" pitchFamily="34" charset="0"/>
              </a:rPr>
              <a:t> and vector meson octets.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 The exchange of these mesons, and according to their masses, accounts for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different ranges </a:t>
            </a:r>
            <a:r>
              <a:rPr lang="en-US" dirty="0">
                <a:latin typeface="Arial" pitchFamily="34" charset="0"/>
                <a:cs typeface="Arial" pitchFamily="34" charset="0"/>
              </a:rPr>
              <a:t>of the interaction.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 m</a:t>
            </a:r>
            <a:r>
              <a:rPr lang="el-GR" baseline="-25000" dirty="0">
                <a:latin typeface="Arial" pitchFamily="34" charset="0"/>
                <a:cs typeface="Arial" pitchFamily="34" charset="0"/>
              </a:rPr>
              <a:t>π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=135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 m</a:t>
            </a:r>
            <a:r>
              <a:rPr lang="el-GR" baseline="-25000" dirty="0">
                <a:latin typeface="Arial" pitchFamily="34" charset="0"/>
                <a:cs typeface="Arial" pitchFamily="34" charset="0"/>
              </a:rPr>
              <a:t>Κ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=494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</a:t>
            </a:r>
            <a:r>
              <a:rPr lang="el-GR" baseline="-25000" dirty="0">
                <a:latin typeface="Arial" pitchFamily="34" charset="0"/>
                <a:cs typeface="Arial" pitchFamily="34" charset="0"/>
              </a:rPr>
              <a:t>η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=548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cs typeface="Arial" pitchFamily="34" charset="0"/>
              </a:rPr>
              <a:t>m</a:t>
            </a:r>
            <a:r>
              <a:rPr lang="el-GR" baseline="-25000" dirty="0">
                <a:latin typeface="Arial" pitchFamily="34" charset="0"/>
                <a:cs typeface="Arial" pitchFamily="34" charset="0"/>
              </a:rPr>
              <a:t>ρ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=775,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</a:t>
            </a:r>
            <a:r>
              <a:rPr lang="el-GR" baseline="-25000" dirty="0">
                <a:latin typeface="Arial" pitchFamily="34" charset="0"/>
                <a:cs typeface="Arial" pitchFamily="34" charset="0"/>
              </a:rPr>
              <a:t>ω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=783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cs typeface="Arial" pitchFamily="34" charset="0"/>
              </a:rPr>
              <a:t>m</a:t>
            </a:r>
            <a:r>
              <a:rPr lang="el-GR" baseline="-25000" dirty="0">
                <a:latin typeface="Arial" pitchFamily="34" charset="0"/>
                <a:cs typeface="Arial" pitchFamily="34" charset="0"/>
              </a:rPr>
              <a:t>Κ</a:t>
            </a:r>
            <a:r>
              <a:rPr lang="es-ES_tradnl" baseline="-25000" dirty="0">
                <a:latin typeface="Arial" pitchFamily="34" charset="0"/>
                <a:cs typeface="Arial" pitchFamily="34" charset="0"/>
              </a:rPr>
              <a:t>*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=892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MeV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 Given the meson coupling constants and applying the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feynman</a:t>
            </a:r>
            <a:r>
              <a:rPr lang="en-US" dirty="0">
                <a:latin typeface="Arial" pitchFamily="34" charset="0"/>
                <a:cs typeface="Arial" pitchFamily="34" charset="0"/>
              </a:rPr>
              <a:t> rules, two types of potentials are found: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6227763" y="908050"/>
            <a:ext cx="1584325" cy="43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OME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331913" y="908050"/>
            <a:ext cx="1584325" cy="4333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EFT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2916238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6876256" y="1485107"/>
            <a:ext cx="287337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8" descr="C:\Axel\My Dropbox\vancouver 2010\mesons2.ep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4663" y="3429000"/>
            <a:ext cx="34798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38 Título"/>
          <p:cNvSpPr txBox="1">
            <a:spLocks/>
          </p:cNvSpPr>
          <p:nvPr/>
        </p:nvSpPr>
        <p:spPr>
          <a:xfrm>
            <a:off x="251520" y="0"/>
            <a:ext cx="8568952" cy="6926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OME VERSUS EFT</a:t>
            </a:r>
            <a:endParaRPr lang="en-US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6" name="15 Conector recto"/>
          <p:cNvCxnSpPr/>
          <p:nvPr/>
        </p:nvCxnSpPr>
        <p:spPr>
          <a:xfrm rot="10800000">
            <a:off x="324000" y="749300"/>
            <a:ext cx="8820000" cy="0"/>
          </a:xfrm>
          <a:prstGeom prst="line">
            <a:avLst/>
          </a:prstGeom>
          <a:ln w="12700">
            <a:gradFill flip="none" rotWithShape="1">
              <a:gsLst>
                <a:gs pos="33000">
                  <a:schemeClr val="tx2"/>
                </a:gs>
                <a:gs pos="100000">
                  <a:schemeClr val="accent1">
                    <a:tint val="44500"/>
                    <a:satMod val="160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5364163" y="1125538"/>
            <a:ext cx="863600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5300663"/>
            <a:ext cx="56165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2113</TotalTime>
  <Words>668</Words>
  <Application>Microsoft Office PowerPoint</Application>
  <PresentationFormat>Předvádění na obrazovce (4:3)</PresentationFormat>
  <Paragraphs>126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9</vt:i4>
      </vt:variant>
      <vt:variant>
        <vt:lpstr>Nadpisy snímků</vt:lpstr>
      </vt:variant>
      <vt:variant>
        <vt:i4>12</vt:i4>
      </vt:variant>
    </vt:vector>
  </HeadingPairs>
  <TitlesOfParts>
    <vt:vector size="28" baseType="lpstr">
      <vt:lpstr>Franklin Gothic Book</vt:lpstr>
      <vt:lpstr>Arial</vt:lpstr>
      <vt:lpstr>Franklin Gothic Medium</vt:lpstr>
      <vt:lpstr>Wingdings 2</vt:lpstr>
      <vt:lpstr>Calibri</vt:lpstr>
      <vt:lpstr>Times New Roman</vt:lpstr>
      <vt:lpstr>Wingdings</vt:lpstr>
      <vt:lpstr>Viajes</vt:lpstr>
      <vt:lpstr>Viajes</vt:lpstr>
      <vt:lpstr>Viajes</vt:lpstr>
      <vt:lpstr>Viajes</vt:lpstr>
      <vt:lpstr>Viajes</vt:lpstr>
      <vt:lpstr>Viajes</vt:lpstr>
      <vt:lpstr>Viajes</vt:lpstr>
      <vt:lpstr>Viajes</vt:lpstr>
      <vt:lpstr>Viajes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Resonance Saturation in Hypernuclear Decay</dc:title>
  <dc:creator>-</dc:creator>
  <cp:lastModifiedBy>vej</cp:lastModifiedBy>
  <cp:revision>167</cp:revision>
  <dcterms:created xsi:type="dcterms:W3CDTF">2010-08-25T08:31:05Z</dcterms:created>
  <dcterms:modified xsi:type="dcterms:W3CDTF">2010-09-10T08:41:29Z</dcterms:modified>
</cp:coreProperties>
</file>