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82"/>
  </p:notesMasterIdLst>
  <p:handoutMasterIdLst>
    <p:handoutMasterId r:id="rId83"/>
  </p:handoutMasterIdLst>
  <p:sldIdLst>
    <p:sldId id="1437" r:id="rId2"/>
    <p:sldId id="1434" r:id="rId3"/>
    <p:sldId id="1276" r:id="rId4"/>
    <p:sldId id="1379" r:id="rId5"/>
    <p:sldId id="1376" r:id="rId6"/>
    <p:sldId id="1418" r:id="rId7"/>
    <p:sldId id="1433" r:id="rId8"/>
    <p:sldId id="1420" r:id="rId9"/>
    <p:sldId id="1423" r:id="rId10"/>
    <p:sldId id="1279" r:id="rId11"/>
    <p:sldId id="1364" r:id="rId12"/>
    <p:sldId id="1377" r:id="rId13"/>
    <p:sldId id="1387" r:id="rId14"/>
    <p:sldId id="1386" r:id="rId15"/>
    <p:sldId id="1417" r:id="rId16"/>
    <p:sldId id="1374" r:id="rId17"/>
    <p:sldId id="1365" r:id="rId18"/>
    <p:sldId id="1380" r:id="rId19"/>
    <p:sldId id="1381" r:id="rId20"/>
    <p:sldId id="1382" r:id="rId21"/>
    <p:sldId id="1383" r:id="rId22"/>
    <p:sldId id="1384" r:id="rId23"/>
    <p:sldId id="1385" r:id="rId24"/>
    <p:sldId id="1419" r:id="rId25"/>
    <p:sldId id="1416" r:id="rId26"/>
    <p:sldId id="1389" r:id="rId27"/>
    <p:sldId id="1393" r:id="rId28"/>
    <p:sldId id="1391" r:id="rId29"/>
    <p:sldId id="1392" r:id="rId30"/>
    <p:sldId id="1390" r:id="rId31"/>
    <p:sldId id="1388" r:id="rId32"/>
    <p:sldId id="1399" r:id="rId33"/>
    <p:sldId id="1338" r:id="rId34"/>
    <p:sldId id="1400" r:id="rId35"/>
    <p:sldId id="1414" r:id="rId36"/>
    <p:sldId id="1415" r:id="rId37"/>
    <p:sldId id="1404" r:id="rId38"/>
    <p:sldId id="1403" r:id="rId39"/>
    <p:sldId id="1407" r:id="rId40"/>
    <p:sldId id="1405" r:id="rId41"/>
    <p:sldId id="1413" r:id="rId42"/>
    <p:sldId id="1436" r:id="rId43"/>
    <p:sldId id="1435" r:id="rId44"/>
    <p:sldId id="1372" r:id="rId45"/>
    <p:sldId id="1369" r:id="rId46"/>
    <p:sldId id="1366" r:id="rId47"/>
    <p:sldId id="1396" r:id="rId48"/>
    <p:sldId id="1360" r:id="rId49"/>
    <p:sldId id="1395" r:id="rId50"/>
    <p:sldId id="1438" r:id="rId51"/>
    <p:sldId id="1398" r:id="rId52"/>
    <p:sldId id="1444" r:id="rId53"/>
    <p:sldId id="1447" r:id="rId54"/>
    <p:sldId id="1397" r:id="rId55"/>
    <p:sldId id="1373" r:id="rId56"/>
    <p:sldId id="1440" r:id="rId57"/>
    <p:sldId id="1448" r:id="rId58"/>
    <p:sldId id="1346" r:id="rId59"/>
    <p:sldId id="1347" r:id="rId60"/>
    <p:sldId id="1449" r:id="rId61"/>
    <p:sldId id="1394" r:id="rId62"/>
    <p:sldId id="1450" r:id="rId63"/>
    <p:sldId id="1424" r:id="rId64"/>
    <p:sldId id="1421" r:id="rId65"/>
    <p:sldId id="1422" r:id="rId66"/>
    <p:sldId id="1446" r:id="rId67"/>
    <p:sldId id="1445" r:id="rId68"/>
    <p:sldId id="1284" r:id="rId69"/>
    <p:sldId id="1263" r:id="rId70"/>
    <p:sldId id="1264" r:id="rId71"/>
    <p:sldId id="1265" r:id="rId72"/>
    <p:sldId id="1208" r:id="rId73"/>
    <p:sldId id="1426" r:id="rId74"/>
    <p:sldId id="1425" r:id="rId75"/>
    <p:sldId id="1427" r:id="rId76"/>
    <p:sldId id="1428" r:id="rId77"/>
    <p:sldId id="1429" r:id="rId78"/>
    <p:sldId id="1430" r:id="rId79"/>
    <p:sldId id="1432" r:id="rId80"/>
    <p:sldId id="1334" r:id="rId81"/>
  </p:sldIdLst>
  <p:sldSz cx="9144000" cy="6858000" type="screen4x3"/>
  <p:notesSz cx="6799263" cy="9929813"/>
  <p:embeddedFontLst>
    <p:embeddedFont>
      <p:font typeface="Verdana" pitchFamily="34" charset="0"/>
      <p:regular r:id="rId84"/>
      <p:bold r:id="rId85"/>
      <p:italic r:id="rId86"/>
      <p:boldItalic r:id="rId87"/>
    </p:embeddedFont>
    <p:embeddedFont>
      <p:font typeface="SymbolProp BT"/>
      <p:regular r:id="rId88"/>
    </p:embeddedFont>
    <p:embeddedFont>
      <p:font typeface="Arial Unicode MS" pitchFamily="34" charset="-128"/>
      <p:regular r:id="rId89"/>
    </p:embeddedFont>
    <p:embeddedFont>
      <p:font typeface="ＭＳ Ｐゴシック" pitchFamily="34" charset="-128"/>
      <p:regular r:id="rId90"/>
    </p:embeddedFont>
    <p:embeddedFont>
      <p:font typeface="Dummies" pitchFamily="2" charset="0"/>
      <p:regular r:id="rId91"/>
    </p:embeddedFont>
    <p:embeddedFont>
      <p:font typeface="NewUnicodeFont" charset="0"/>
      <p:regular r:id="rId92"/>
    </p:embeddedFont>
    <p:embeddedFont>
      <p:font typeface="VerdanaBar" pitchFamily="34" charset="0"/>
      <p:regular r:id="rId93"/>
    </p:embeddedFont>
    <p:embeddedFont>
      <p:font typeface="News701 BT"/>
      <p:regular r:id="rId94"/>
      <p:bold r:id="rId95"/>
    </p:embeddedFont>
    <p:embeddedFont>
      <p:font typeface="Batang" pitchFamily="18" charset="-127"/>
      <p:regular r:id="rId96"/>
    </p:embeddedFont>
    <p:embeddedFont>
      <p:font typeface="Wingdings 3" pitchFamily="18" charset="2"/>
      <p:regular r:id="rId97"/>
    </p:embeddedFont>
    <p:embeddedFont>
      <p:font typeface="Symbol_bar" pitchFamily="18" charset="2"/>
      <p:regular r:id="rId98"/>
    </p:embeddedFont>
    <p:embeddedFont>
      <p:font typeface="Mathematica3Mono" pitchFamily="2" charset="2"/>
      <p:regular r:id="rId99"/>
      <p:bold r:id="rId100"/>
    </p:embeddedFont>
    <p:embeddedFont>
      <p:font typeface="Mathematica3" pitchFamily="2" charset="2"/>
      <p:regular r:id="rId101"/>
      <p:bold r:id="rId102"/>
    </p:embeddedFont>
    <p:embeddedFont>
      <p:font typeface="宋体" pitchFamily="2" charset="-122"/>
      <p:regular r:id="rId103"/>
    </p:embeddedFont>
  </p:embeddedFontLst>
  <p:custDataLst>
    <p:tags r:id="rId104"/>
  </p:custDataLst>
  <p:defaultTextStyle>
    <a:defPPr>
      <a:defRPr lang="en-US"/>
    </a:defPPr>
    <a:lvl1pPr algn="l" rtl="0" fontAlgn="base">
      <a:spcBef>
        <a:spcPct val="0"/>
      </a:spcBef>
      <a:spcAft>
        <a:spcPct val="0"/>
      </a:spcAft>
      <a:defRPr kumimoji="1" sz="1600" kern="1200">
        <a:solidFill>
          <a:schemeClr val="tx1"/>
        </a:solidFill>
        <a:latin typeface="Verdana" pitchFamily="34" charset="0"/>
        <a:ea typeface="+mn-ea"/>
        <a:cs typeface="+mn-cs"/>
      </a:defRPr>
    </a:lvl1pPr>
    <a:lvl2pPr marL="457200" algn="l" rtl="0" fontAlgn="base">
      <a:spcBef>
        <a:spcPct val="0"/>
      </a:spcBef>
      <a:spcAft>
        <a:spcPct val="0"/>
      </a:spcAft>
      <a:defRPr kumimoji="1" sz="1600" kern="1200">
        <a:solidFill>
          <a:schemeClr val="tx1"/>
        </a:solidFill>
        <a:latin typeface="Verdana" pitchFamily="34" charset="0"/>
        <a:ea typeface="+mn-ea"/>
        <a:cs typeface="+mn-cs"/>
      </a:defRPr>
    </a:lvl2pPr>
    <a:lvl3pPr marL="914400" algn="l" rtl="0" fontAlgn="base">
      <a:spcBef>
        <a:spcPct val="0"/>
      </a:spcBef>
      <a:spcAft>
        <a:spcPct val="0"/>
      </a:spcAft>
      <a:defRPr kumimoji="1" sz="1600" kern="1200">
        <a:solidFill>
          <a:schemeClr val="tx1"/>
        </a:solidFill>
        <a:latin typeface="Verdana" pitchFamily="34" charset="0"/>
        <a:ea typeface="+mn-ea"/>
        <a:cs typeface="+mn-cs"/>
      </a:defRPr>
    </a:lvl3pPr>
    <a:lvl4pPr marL="1371600" algn="l" rtl="0" fontAlgn="base">
      <a:spcBef>
        <a:spcPct val="0"/>
      </a:spcBef>
      <a:spcAft>
        <a:spcPct val="0"/>
      </a:spcAft>
      <a:defRPr kumimoji="1" sz="1600" kern="1200">
        <a:solidFill>
          <a:schemeClr val="tx1"/>
        </a:solidFill>
        <a:latin typeface="Verdana" pitchFamily="34" charset="0"/>
        <a:ea typeface="+mn-ea"/>
        <a:cs typeface="+mn-cs"/>
      </a:defRPr>
    </a:lvl4pPr>
    <a:lvl5pPr marL="1828800" algn="l" rtl="0" fontAlgn="base">
      <a:spcBef>
        <a:spcPct val="0"/>
      </a:spcBef>
      <a:spcAft>
        <a:spcPct val="0"/>
      </a:spcAft>
      <a:defRPr kumimoji="1" sz="1600" kern="1200">
        <a:solidFill>
          <a:schemeClr val="tx1"/>
        </a:solidFill>
        <a:latin typeface="Verdana" pitchFamily="34" charset="0"/>
        <a:ea typeface="+mn-ea"/>
        <a:cs typeface="+mn-cs"/>
      </a:defRPr>
    </a:lvl5pPr>
    <a:lvl6pPr marL="2286000" algn="l" defTabSz="914400" rtl="0" eaLnBrk="1" latinLnBrk="0" hangingPunct="1">
      <a:defRPr kumimoji="1" sz="1600" kern="1200">
        <a:solidFill>
          <a:schemeClr val="tx1"/>
        </a:solidFill>
        <a:latin typeface="Verdana" pitchFamily="34" charset="0"/>
        <a:ea typeface="+mn-ea"/>
        <a:cs typeface="+mn-cs"/>
      </a:defRPr>
    </a:lvl6pPr>
    <a:lvl7pPr marL="2743200" algn="l" defTabSz="914400" rtl="0" eaLnBrk="1" latinLnBrk="0" hangingPunct="1">
      <a:defRPr kumimoji="1" sz="1600" kern="1200">
        <a:solidFill>
          <a:schemeClr val="tx1"/>
        </a:solidFill>
        <a:latin typeface="Verdana" pitchFamily="34" charset="0"/>
        <a:ea typeface="+mn-ea"/>
        <a:cs typeface="+mn-cs"/>
      </a:defRPr>
    </a:lvl7pPr>
    <a:lvl8pPr marL="3200400" algn="l" defTabSz="914400" rtl="0" eaLnBrk="1" latinLnBrk="0" hangingPunct="1">
      <a:defRPr kumimoji="1" sz="1600" kern="1200">
        <a:solidFill>
          <a:schemeClr val="tx1"/>
        </a:solidFill>
        <a:latin typeface="Verdana" pitchFamily="34" charset="0"/>
        <a:ea typeface="+mn-ea"/>
        <a:cs typeface="+mn-cs"/>
      </a:defRPr>
    </a:lvl8pPr>
    <a:lvl9pPr marL="3657600" algn="l" defTabSz="914400" rtl="0" eaLnBrk="1" latinLnBrk="0" hangingPunct="1">
      <a:defRPr kumimoji="1" sz="16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9900"/>
    <a:srgbClr val="FFCC00"/>
    <a:srgbClr val="CC6600"/>
    <a:srgbClr val="92D050"/>
    <a:srgbClr val="00B0F0"/>
    <a:srgbClr val="FFFFFF"/>
    <a:srgbClr val="FFCC66"/>
    <a:srgbClr val="CC00CC"/>
    <a:srgbClr val="66FF66"/>
    <a:srgbClr val="0066FF"/>
  </p:clrMru>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4" autoAdjust="0"/>
    <p:restoredTop sz="97324" autoAdjust="0"/>
  </p:normalViewPr>
  <p:slideViewPr>
    <p:cSldViewPr snapToGrid="0">
      <p:cViewPr>
        <p:scale>
          <a:sx n="60" d="100"/>
          <a:sy n="60" d="100"/>
        </p:scale>
        <p:origin x="-1205" y="-360"/>
      </p:cViewPr>
      <p:guideLst>
        <p:guide orient="horz" pos="1652"/>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74" d="100"/>
        <a:sy n="74" d="100"/>
      </p:scale>
      <p:origin x="0" y="11861"/>
    </p:cViewPr>
  </p:sorterViewPr>
  <p:notesViewPr>
    <p:cSldViewPr snapToGrid="0">
      <p:cViewPr varScale="1">
        <p:scale>
          <a:sx n="76" d="100"/>
          <a:sy n="76" d="100"/>
        </p:scale>
        <p:origin x="-2430" y="-8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4.fntdata"/><Relationship Id="rId102"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90" Type="http://schemas.openxmlformats.org/officeDocument/2006/relationships/font" Target="fonts/font7.fntdata"/><Relationship Id="rId95"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0.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tags" Target="tags/tag1.xml"/></Relationships>
</file>

<file path=ppt/_rels/viewProps.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slide" Target="slides/slide9.xml"/><Relationship Id="rId1" Type="http://schemas.openxmlformats.org/officeDocument/2006/relationships/slide" Target="slides/slide7.xml"/><Relationship Id="rId5" Type="http://schemas.openxmlformats.org/officeDocument/2006/relationships/slide" Target="slides/slide73.xml"/><Relationship Id="rId4"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78.wmf"/><Relationship Id="rId1" Type="http://schemas.openxmlformats.org/officeDocument/2006/relationships/image" Target="../media/image77.wmf"/><Relationship Id="rId5" Type="http://schemas.openxmlformats.org/officeDocument/2006/relationships/image" Target="../media/image32.wmf"/><Relationship Id="rId4"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4.wmf"/><Relationship Id="rId7" Type="http://schemas.openxmlformats.org/officeDocument/2006/relationships/image" Target="../media/image108.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105.wmf"/><Relationship Id="rId2" Type="http://schemas.openxmlformats.org/officeDocument/2006/relationships/image" Target="../media/image110.wmf"/><Relationship Id="rId1" Type="http://schemas.openxmlformats.org/officeDocument/2006/relationships/image" Target="../media/image103.wmf"/><Relationship Id="rId6" Type="http://schemas.openxmlformats.org/officeDocument/2006/relationships/image" Target="../media/image104.wmf"/><Relationship Id="rId5" Type="http://schemas.openxmlformats.org/officeDocument/2006/relationships/image" Target="../media/image107.wmf"/><Relationship Id="rId4" Type="http://schemas.openxmlformats.org/officeDocument/2006/relationships/image" Target="../media/image106.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25.wmf"/><Relationship Id="rId13" Type="http://schemas.openxmlformats.org/officeDocument/2006/relationships/image" Target="../media/image130.wmf"/><Relationship Id="rId3" Type="http://schemas.openxmlformats.org/officeDocument/2006/relationships/image" Target="../media/image120.wmf"/><Relationship Id="rId7" Type="http://schemas.openxmlformats.org/officeDocument/2006/relationships/image" Target="../media/image124.wmf"/><Relationship Id="rId12" Type="http://schemas.openxmlformats.org/officeDocument/2006/relationships/image" Target="../media/image129.wmf"/><Relationship Id="rId17" Type="http://schemas.openxmlformats.org/officeDocument/2006/relationships/image" Target="../media/image134.wmf"/><Relationship Id="rId2" Type="http://schemas.openxmlformats.org/officeDocument/2006/relationships/image" Target="../media/image119.wmf"/><Relationship Id="rId16" Type="http://schemas.openxmlformats.org/officeDocument/2006/relationships/image" Target="../media/image133.wmf"/><Relationship Id="rId1" Type="http://schemas.openxmlformats.org/officeDocument/2006/relationships/image" Target="../media/image118.wmf"/><Relationship Id="rId6" Type="http://schemas.openxmlformats.org/officeDocument/2006/relationships/image" Target="../media/image123.wmf"/><Relationship Id="rId11" Type="http://schemas.openxmlformats.org/officeDocument/2006/relationships/image" Target="../media/image128.wmf"/><Relationship Id="rId5" Type="http://schemas.openxmlformats.org/officeDocument/2006/relationships/image" Target="../media/image122.wmf"/><Relationship Id="rId15" Type="http://schemas.openxmlformats.org/officeDocument/2006/relationships/image" Target="../media/image132.wmf"/><Relationship Id="rId10" Type="http://schemas.openxmlformats.org/officeDocument/2006/relationships/image" Target="../media/image127.wmf"/><Relationship Id="rId4" Type="http://schemas.openxmlformats.org/officeDocument/2006/relationships/image" Target="../media/image121.wmf"/><Relationship Id="rId9" Type="http://schemas.openxmlformats.org/officeDocument/2006/relationships/image" Target="../media/image126.wmf"/><Relationship Id="rId14" Type="http://schemas.openxmlformats.org/officeDocument/2006/relationships/image" Target="../media/image13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image" Target="../media/image14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8.wmf"/><Relationship Id="rId7" Type="http://schemas.openxmlformats.org/officeDocument/2006/relationships/image" Target="../media/image113.wmf"/><Relationship Id="rId2" Type="http://schemas.openxmlformats.org/officeDocument/2006/relationships/image" Target="../media/image147.wmf"/><Relationship Id="rId1" Type="http://schemas.openxmlformats.org/officeDocument/2006/relationships/image" Target="../media/image146.wmf"/><Relationship Id="rId6" Type="http://schemas.openxmlformats.org/officeDocument/2006/relationships/image" Target="../media/image151.wmf"/><Relationship Id="rId5" Type="http://schemas.openxmlformats.org/officeDocument/2006/relationships/image" Target="../media/image150.wmf"/><Relationship Id="rId4" Type="http://schemas.openxmlformats.org/officeDocument/2006/relationships/image" Target="../media/image14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54.wmf"/><Relationship Id="rId7" Type="http://schemas.openxmlformats.org/officeDocument/2006/relationships/image" Target="../media/image158.wmf"/><Relationship Id="rId2" Type="http://schemas.openxmlformats.org/officeDocument/2006/relationships/image" Target="../media/image147.wmf"/><Relationship Id="rId1" Type="http://schemas.openxmlformats.org/officeDocument/2006/relationships/image" Target="../media/image146.wmf"/><Relationship Id="rId6" Type="http://schemas.openxmlformats.org/officeDocument/2006/relationships/image" Target="../media/image157.wmf"/><Relationship Id="rId5" Type="http://schemas.openxmlformats.org/officeDocument/2006/relationships/image" Target="../media/image156.wmf"/><Relationship Id="rId4" Type="http://schemas.openxmlformats.org/officeDocument/2006/relationships/image" Target="../media/image155.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86.wmf"/><Relationship Id="rId1" Type="http://schemas.openxmlformats.org/officeDocument/2006/relationships/image" Target="../media/image18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2945030" cy="497492"/>
          </a:xfrm>
          <a:prstGeom prst="rect">
            <a:avLst/>
          </a:prstGeom>
          <a:noFill/>
          <a:ln w="12700" cap="sq">
            <a:noFill/>
            <a:miter lim="800000"/>
            <a:headEnd type="none" w="sm" len="sm"/>
            <a:tailEnd type="none" w="sm" len="sm"/>
          </a:ln>
          <a:effectLst/>
        </p:spPr>
        <p:txBody>
          <a:bodyPr vert="horz" wrap="square" lIns="89064" tIns="44533" rIns="89064" bIns="44533" numCol="1" anchor="t" anchorCtr="0" compatLnSpc="1">
            <a:prstTxWarp prst="textNoShape">
              <a:avLst/>
            </a:prstTxWarp>
          </a:bodyPr>
          <a:lstStyle>
            <a:lvl1pPr defTabSz="890148" eaLnBrk="0" hangingPunct="0">
              <a:defRPr kumimoji="0" sz="1300">
                <a:latin typeface="Times New Roman" pitchFamily="18" charset="0"/>
              </a:defRPr>
            </a:lvl1pPr>
          </a:lstStyle>
          <a:p>
            <a:endParaRPr lang="de-DE"/>
          </a:p>
        </p:txBody>
      </p:sp>
      <p:sp>
        <p:nvSpPr>
          <p:cNvPr id="20483" name="Rectangle 3"/>
          <p:cNvSpPr>
            <a:spLocks noGrp="1" noChangeArrowheads="1"/>
          </p:cNvSpPr>
          <p:nvPr>
            <p:ph type="dt" sz="quarter" idx="1"/>
          </p:nvPr>
        </p:nvSpPr>
        <p:spPr bwMode="auto">
          <a:xfrm>
            <a:off x="3854234" y="1"/>
            <a:ext cx="2945029" cy="497492"/>
          </a:xfrm>
          <a:prstGeom prst="rect">
            <a:avLst/>
          </a:prstGeom>
          <a:noFill/>
          <a:ln w="12700" cap="sq">
            <a:noFill/>
            <a:miter lim="800000"/>
            <a:headEnd type="none" w="sm" len="sm"/>
            <a:tailEnd type="none" w="sm" len="sm"/>
          </a:ln>
          <a:effectLst/>
        </p:spPr>
        <p:txBody>
          <a:bodyPr vert="horz" wrap="square" lIns="89064" tIns="44533" rIns="89064" bIns="44533" numCol="1" anchor="t" anchorCtr="0" compatLnSpc="1">
            <a:prstTxWarp prst="textNoShape">
              <a:avLst/>
            </a:prstTxWarp>
          </a:bodyPr>
          <a:lstStyle>
            <a:lvl1pPr algn="r" defTabSz="890148" eaLnBrk="0" hangingPunct="0">
              <a:defRPr kumimoji="0" sz="1300">
                <a:latin typeface="Times New Roman" pitchFamily="18" charset="0"/>
              </a:defRPr>
            </a:lvl1pPr>
          </a:lstStyle>
          <a:p>
            <a:endParaRPr lang="de-DE"/>
          </a:p>
        </p:txBody>
      </p:sp>
      <p:sp>
        <p:nvSpPr>
          <p:cNvPr id="20484" name="Rectangle 4"/>
          <p:cNvSpPr>
            <a:spLocks noGrp="1" noChangeArrowheads="1"/>
          </p:cNvSpPr>
          <p:nvPr>
            <p:ph type="ftr" sz="quarter" idx="2"/>
          </p:nvPr>
        </p:nvSpPr>
        <p:spPr bwMode="auto">
          <a:xfrm>
            <a:off x="0" y="9432321"/>
            <a:ext cx="2945030" cy="497492"/>
          </a:xfrm>
          <a:prstGeom prst="rect">
            <a:avLst/>
          </a:prstGeom>
          <a:noFill/>
          <a:ln w="12700" cap="sq">
            <a:noFill/>
            <a:miter lim="800000"/>
            <a:headEnd type="none" w="sm" len="sm"/>
            <a:tailEnd type="none" w="sm" len="sm"/>
          </a:ln>
          <a:effectLst/>
        </p:spPr>
        <p:txBody>
          <a:bodyPr vert="horz" wrap="square" lIns="89064" tIns="44533" rIns="89064" bIns="44533" numCol="1" anchor="b" anchorCtr="0" compatLnSpc="1">
            <a:prstTxWarp prst="textNoShape">
              <a:avLst/>
            </a:prstTxWarp>
          </a:bodyPr>
          <a:lstStyle>
            <a:lvl1pPr defTabSz="890148" eaLnBrk="0" hangingPunct="0">
              <a:defRPr kumimoji="0" sz="1300">
                <a:latin typeface="Times New Roman" pitchFamily="18" charset="0"/>
              </a:defRPr>
            </a:lvl1pPr>
          </a:lstStyle>
          <a:p>
            <a:endParaRPr lang="de-DE"/>
          </a:p>
        </p:txBody>
      </p:sp>
      <p:sp>
        <p:nvSpPr>
          <p:cNvPr id="20485" name="Rectangle 5"/>
          <p:cNvSpPr>
            <a:spLocks noGrp="1" noChangeArrowheads="1"/>
          </p:cNvSpPr>
          <p:nvPr>
            <p:ph type="sldNum" sz="quarter" idx="3"/>
          </p:nvPr>
        </p:nvSpPr>
        <p:spPr bwMode="auto">
          <a:xfrm>
            <a:off x="3854234" y="9432321"/>
            <a:ext cx="2945029" cy="497492"/>
          </a:xfrm>
          <a:prstGeom prst="rect">
            <a:avLst/>
          </a:prstGeom>
          <a:noFill/>
          <a:ln w="12700" cap="sq">
            <a:noFill/>
            <a:miter lim="800000"/>
            <a:headEnd type="none" w="sm" len="sm"/>
            <a:tailEnd type="none" w="sm" len="sm"/>
          </a:ln>
          <a:effectLst/>
        </p:spPr>
        <p:txBody>
          <a:bodyPr vert="horz" wrap="square" lIns="89064" tIns="44533" rIns="89064" bIns="44533" numCol="1" anchor="b" anchorCtr="0" compatLnSpc="1">
            <a:prstTxWarp prst="textNoShape">
              <a:avLst/>
            </a:prstTxWarp>
          </a:bodyPr>
          <a:lstStyle>
            <a:lvl1pPr algn="r" defTabSz="890148" eaLnBrk="0" hangingPunct="0">
              <a:defRPr kumimoji="0" sz="1300">
                <a:latin typeface="Times New Roman" pitchFamily="18" charset="0"/>
              </a:defRPr>
            </a:lvl1pPr>
          </a:lstStyle>
          <a:p>
            <a:fld id="{046BA9B1-A6B0-47EC-B8BB-6FB93CC67BFE}" type="slidenum">
              <a:rPr lang="de-DE"/>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2945030" cy="497492"/>
          </a:xfrm>
          <a:prstGeom prst="rect">
            <a:avLst/>
          </a:prstGeom>
          <a:noFill/>
          <a:ln w="12700" cap="sq">
            <a:noFill/>
            <a:miter lim="800000"/>
            <a:headEnd type="none" w="sm" len="sm"/>
            <a:tailEnd type="none" w="sm" len="sm"/>
          </a:ln>
          <a:effectLst/>
        </p:spPr>
        <p:txBody>
          <a:bodyPr vert="horz" wrap="square" lIns="89064" tIns="44533" rIns="89064" bIns="44533" numCol="1" anchor="t" anchorCtr="0" compatLnSpc="1">
            <a:prstTxWarp prst="textNoShape">
              <a:avLst/>
            </a:prstTxWarp>
          </a:bodyPr>
          <a:lstStyle>
            <a:lvl1pPr defTabSz="890148" eaLnBrk="0" hangingPunct="0">
              <a:defRPr kumimoji="0" sz="1300">
                <a:latin typeface="Times New Roman" pitchFamily="18" charset="0"/>
              </a:defRPr>
            </a:lvl1pPr>
          </a:lstStyle>
          <a:p>
            <a:endParaRPr lang="de-DE"/>
          </a:p>
        </p:txBody>
      </p:sp>
      <p:sp>
        <p:nvSpPr>
          <p:cNvPr id="2051" name="Rectangle 3"/>
          <p:cNvSpPr>
            <a:spLocks noGrp="1" noRot="1" noChangeAspect="1" noChangeArrowheads="1"/>
          </p:cNvSpPr>
          <p:nvPr>
            <p:ph type="sldImg" idx="2"/>
          </p:nvPr>
        </p:nvSpPr>
        <p:spPr bwMode="auto">
          <a:xfrm>
            <a:off x="922338" y="744538"/>
            <a:ext cx="4964112" cy="3724275"/>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04643" y="4720781"/>
            <a:ext cx="4989978" cy="4465104"/>
          </a:xfrm>
          <a:prstGeom prst="rect">
            <a:avLst/>
          </a:prstGeom>
          <a:noFill/>
          <a:ln w="12700" cap="sq">
            <a:noFill/>
            <a:miter lim="800000"/>
            <a:headEnd type="none" w="sm" len="sm"/>
            <a:tailEnd type="none" w="sm" len="sm"/>
          </a:ln>
          <a:effectLst/>
        </p:spPr>
        <p:txBody>
          <a:bodyPr vert="horz" wrap="square" lIns="89064" tIns="44533" rIns="89064" bIns="44533" numCol="1" anchor="t" anchorCtr="0" compatLnSpc="1">
            <a:prstTxWarp prst="textNoShape">
              <a:avLst/>
            </a:prstTxWarp>
          </a:bodyPr>
          <a:lstStyle/>
          <a:p>
            <a:pPr lvl="0"/>
            <a:r>
              <a:rPr lang="de-DE" smtClean="0"/>
              <a:t>Hier klicken, um Master-Textformat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053" name="Rectangle 5"/>
          <p:cNvSpPr>
            <a:spLocks noGrp="1" noChangeArrowheads="1"/>
          </p:cNvSpPr>
          <p:nvPr>
            <p:ph type="dt" idx="1"/>
          </p:nvPr>
        </p:nvSpPr>
        <p:spPr bwMode="auto">
          <a:xfrm>
            <a:off x="3854234" y="1"/>
            <a:ext cx="2945029" cy="497492"/>
          </a:xfrm>
          <a:prstGeom prst="rect">
            <a:avLst/>
          </a:prstGeom>
          <a:noFill/>
          <a:ln w="12700" cap="sq">
            <a:noFill/>
            <a:miter lim="800000"/>
            <a:headEnd type="none" w="sm" len="sm"/>
            <a:tailEnd type="none" w="sm" len="sm"/>
          </a:ln>
          <a:effectLst/>
        </p:spPr>
        <p:txBody>
          <a:bodyPr vert="horz" wrap="square" lIns="89064" tIns="44533" rIns="89064" bIns="44533" numCol="1" anchor="t" anchorCtr="0" compatLnSpc="1">
            <a:prstTxWarp prst="textNoShape">
              <a:avLst/>
            </a:prstTxWarp>
          </a:bodyPr>
          <a:lstStyle>
            <a:lvl1pPr algn="r" defTabSz="890148" eaLnBrk="0" hangingPunct="0">
              <a:defRPr kumimoji="0" sz="1300">
                <a:latin typeface="Times New Roman" pitchFamily="18" charset="0"/>
              </a:defRPr>
            </a:lvl1pPr>
          </a:lstStyle>
          <a:p>
            <a:endParaRPr lang="de-DE"/>
          </a:p>
        </p:txBody>
      </p:sp>
      <p:sp>
        <p:nvSpPr>
          <p:cNvPr id="2054" name="Rectangle 6"/>
          <p:cNvSpPr>
            <a:spLocks noGrp="1" noChangeArrowheads="1"/>
          </p:cNvSpPr>
          <p:nvPr>
            <p:ph type="ftr" sz="quarter" idx="4"/>
          </p:nvPr>
        </p:nvSpPr>
        <p:spPr bwMode="auto">
          <a:xfrm>
            <a:off x="0" y="9432321"/>
            <a:ext cx="2945030" cy="497492"/>
          </a:xfrm>
          <a:prstGeom prst="rect">
            <a:avLst/>
          </a:prstGeom>
          <a:noFill/>
          <a:ln w="12700" cap="sq">
            <a:noFill/>
            <a:miter lim="800000"/>
            <a:headEnd type="none" w="sm" len="sm"/>
            <a:tailEnd type="none" w="sm" len="sm"/>
          </a:ln>
          <a:effectLst/>
        </p:spPr>
        <p:txBody>
          <a:bodyPr vert="horz" wrap="square" lIns="89064" tIns="44533" rIns="89064" bIns="44533" numCol="1" anchor="b" anchorCtr="0" compatLnSpc="1">
            <a:prstTxWarp prst="textNoShape">
              <a:avLst/>
            </a:prstTxWarp>
          </a:bodyPr>
          <a:lstStyle>
            <a:lvl1pPr defTabSz="890148" eaLnBrk="0" hangingPunct="0">
              <a:defRPr kumimoji="0" sz="1300">
                <a:latin typeface="Times New Roman" pitchFamily="18" charset="0"/>
              </a:defRPr>
            </a:lvl1pPr>
          </a:lstStyle>
          <a:p>
            <a:endParaRPr lang="de-DE"/>
          </a:p>
        </p:txBody>
      </p:sp>
      <p:sp>
        <p:nvSpPr>
          <p:cNvPr id="2055" name="Rectangle 7"/>
          <p:cNvSpPr>
            <a:spLocks noGrp="1" noChangeArrowheads="1"/>
          </p:cNvSpPr>
          <p:nvPr>
            <p:ph type="sldNum" sz="quarter" idx="5"/>
          </p:nvPr>
        </p:nvSpPr>
        <p:spPr bwMode="auto">
          <a:xfrm>
            <a:off x="3854234" y="9432321"/>
            <a:ext cx="2945029" cy="497492"/>
          </a:xfrm>
          <a:prstGeom prst="rect">
            <a:avLst/>
          </a:prstGeom>
          <a:noFill/>
          <a:ln w="12700" cap="sq">
            <a:noFill/>
            <a:miter lim="800000"/>
            <a:headEnd type="none" w="sm" len="sm"/>
            <a:tailEnd type="none" w="sm" len="sm"/>
          </a:ln>
          <a:effectLst/>
        </p:spPr>
        <p:txBody>
          <a:bodyPr vert="horz" wrap="square" lIns="89064" tIns="44533" rIns="89064" bIns="44533" numCol="1" anchor="b" anchorCtr="0" compatLnSpc="1">
            <a:prstTxWarp prst="textNoShape">
              <a:avLst/>
            </a:prstTxWarp>
          </a:bodyPr>
          <a:lstStyle>
            <a:lvl1pPr algn="r" defTabSz="890148" eaLnBrk="0" hangingPunct="0">
              <a:defRPr kumimoji="0" sz="1300">
                <a:latin typeface="Times New Roman" pitchFamily="18" charset="0"/>
              </a:defRPr>
            </a:lvl1pPr>
          </a:lstStyle>
          <a:p>
            <a:fld id="{6E537EF9-E1E4-4B02-A1D2-54E13E792A80}" type="slidenum">
              <a:rPr lang="de-DE"/>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n-ea"/>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mn-ea"/>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mn-ea"/>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mn-ea"/>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2</a:t>
            </a:fld>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Target, </a:t>
            </a:r>
            <a:r>
              <a:rPr lang="de-DE" dirty="0" err="1" smtClean="0"/>
              <a:t>which</a:t>
            </a:r>
            <a:r>
              <a:rPr lang="de-DE" dirty="0" smtClean="0"/>
              <a:t> </a:t>
            </a:r>
            <a:r>
              <a:rPr lang="de-DE" dirty="0" err="1" smtClean="0"/>
              <a:t>captures</a:t>
            </a:r>
            <a:r>
              <a:rPr lang="de-DE" dirty="0" smtClean="0"/>
              <a:t> </a:t>
            </a:r>
            <a:r>
              <a:rPr lang="de-DE" dirty="0" err="1" smtClean="0"/>
              <a:t>the</a:t>
            </a:r>
            <a:r>
              <a:rPr lang="de-DE" dirty="0" smtClean="0"/>
              <a:t> </a:t>
            </a:r>
            <a:r>
              <a:rPr lang="de-DE" dirty="0" err="1" smtClean="0"/>
              <a:t>Xi</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be</a:t>
            </a:r>
            <a:r>
              <a:rPr lang="de-DE" baseline="0" dirty="0" smtClean="0"/>
              <a:t> </a:t>
            </a:r>
            <a:r>
              <a:rPr lang="de-DE" baseline="0" dirty="0" err="1" smtClean="0"/>
              <a:t>determined</a:t>
            </a:r>
            <a:r>
              <a:rPr lang="de-DE" baseline="0" dirty="0" smtClean="0"/>
              <a:t> </a:t>
            </a:r>
            <a:r>
              <a:rPr lang="de-DE" baseline="0" dirty="0" err="1" smtClean="0"/>
              <a:t>from</a:t>
            </a:r>
            <a:r>
              <a:rPr lang="de-DE" baseline="0" dirty="0" smtClean="0"/>
              <a:t> </a:t>
            </a:r>
            <a:r>
              <a:rPr lang="de-DE" baseline="0" dirty="0" err="1" smtClean="0"/>
              <a:t>the</a:t>
            </a:r>
            <a:r>
              <a:rPr lang="de-DE" baseline="0" dirty="0" smtClean="0"/>
              <a:t> </a:t>
            </a:r>
            <a:r>
              <a:rPr lang="de-DE" baseline="0" dirty="0" err="1" smtClean="0"/>
              <a:t>decay</a:t>
            </a:r>
            <a:r>
              <a:rPr lang="de-DE" baseline="0" dirty="0" smtClean="0"/>
              <a:t> </a:t>
            </a:r>
            <a:r>
              <a:rPr lang="de-DE" baseline="0" dirty="0" err="1" smtClean="0"/>
              <a:t>products</a:t>
            </a:r>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13</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B5AEA-10C3-4664-AA80-BF8AC8004482}" type="slidenum">
              <a:rPr lang="de-DE"/>
              <a:pPr/>
              <a:t>16</a:t>
            </a:fld>
            <a:endParaRPr lang="de-DE"/>
          </a:p>
        </p:txBody>
      </p:sp>
      <p:sp>
        <p:nvSpPr>
          <p:cNvPr id="952322" name="Rectangle 2"/>
          <p:cNvSpPr>
            <a:spLocks noGrp="1" noRot="1" noChangeAspect="1" noChangeArrowheads="1" noTextEdit="1"/>
          </p:cNvSpPr>
          <p:nvPr>
            <p:ph type="sldImg"/>
          </p:nvPr>
        </p:nvSpPr>
        <p:spPr>
          <a:ln/>
        </p:spPr>
      </p:sp>
      <p:sp>
        <p:nvSpPr>
          <p:cNvPr id="9523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A6053-D71C-466E-AC82-C3D49A4CE8D3}" type="slidenum">
              <a:rPr lang="de-DE"/>
              <a:pPr/>
              <a:t>17</a:t>
            </a:fld>
            <a:endParaRPr lang="de-DE"/>
          </a:p>
        </p:txBody>
      </p:sp>
      <p:sp>
        <p:nvSpPr>
          <p:cNvPr id="1973250" name="Rectangle 2"/>
          <p:cNvSpPr>
            <a:spLocks noGrp="1" noRot="1" noChangeAspect="1" noChangeArrowheads="1" noTextEdit="1"/>
          </p:cNvSpPr>
          <p:nvPr>
            <p:ph type="sldImg"/>
          </p:nvPr>
        </p:nvSpPr>
        <p:spPr>
          <a:ln/>
        </p:spPr>
      </p:sp>
      <p:sp>
        <p:nvSpPr>
          <p:cNvPr id="1973251" name="Rectangle 3"/>
          <p:cNvSpPr>
            <a:spLocks noGrp="1" noChangeArrowheads="1"/>
          </p:cNvSpPr>
          <p:nvPr>
            <p:ph type="body" idx="1"/>
          </p:nvPr>
        </p:nvSpPr>
        <p:spPr>
          <a:xfrm>
            <a:off x="906163" y="4720781"/>
            <a:ext cx="4986937" cy="4465104"/>
          </a:xfrm>
        </p:spPr>
        <p:txBody>
          <a:bodyPr/>
          <a:lstStyle/>
          <a:p>
            <a:r>
              <a:rPr lang="de-DE"/>
              <a:t>reaction C,N or O because Coulomb barrier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DE609-F035-402B-AC28-354CF0B2E677}" type="slidenum">
              <a:rPr lang="de-DE"/>
              <a:pPr/>
              <a:t>18</a:t>
            </a:fld>
            <a:endParaRPr lang="de-DE"/>
          </a:p>
        </p:txBody>
      </p:sp>
      <p:sp>
        <p:nvSpPr>
          <p:cNvPr id="953346" name="Rectangle 2"/>
          <p:cNvSpPr>
            <a:spLocks noGrp="1" noRot="1" noChangeAspect="1" noChangeArrowheads="1" noTextEdit="1"/>
          </p:cNvSpPr>
          <p:nvPr>
            <p:ph type="sldImg"/>
          </p:nvPr>
        </p:nvSpPr>
        <p:spPr>
          <a:ln/>
        </p:spPr>
      </p:sp>
      <p:sp>
        <p:nvSpPr>
          <p:cNvPr id="9533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6BA68-C7C1-44FD-8FBC-B913F0F4BC91}" type="slidenum">
              <a:rPr lang="de-DE"/>
              <a:pPr/>
              <a:t>19</a:t>
            </a:fld>
            <a:endParaRPr lang="de-DE"/>
          </a:p>
        </p:txBody>
      </p:sp>
      <p:sp>
        <p:nvSpPr>
          <p:cNvPr id="954370" name="Rectangle 2"/>
          <p:cNvSpPr>
            <a:spLocks noGrp="1" noRot="1" noChangeAspect="1" noChangeArrowheads="1" noTextEdit="1"/>
          </p:cNvSpPr>
          <p:nvPr>
            <p:ph type="sldImg"/>
          </p:nvPr>
        </p:nvSpPr>
        <p:spPr>
          <a:ln/>
        </p:spPr>
      </p:sp>
      <p:sp>
        <p:nvSpPr>
          <p:cNvPr id="954371" name="Rectangle 3"/>
          <p:cNvSpPr>
            <a:spLocks noGrp="1" noChangeArrowheads="1"/>
          </p:cNvSpPr>
          <p:nvPr>
            <p:ph type="body" idx="1"/>
          </p:nvPr>
        </p:nvSpPr>
        <p:spPr/>
        <p:txBody>
          <a:bodyPr/>
          <a:lstStyle/>
          <a:p>
            <a:r>
              <a:rPr lang="de-DE" dirty="0" err="1" smtClean="0"/>
              <a:t>Mass</a:t>
            </a:r>
            <a:r>
              <a:rPr lang="de-DE" dirty="0" smtClean="0"/>
              <a:t> </a:t>
            </a:r>
            <a:r>
              <a:rPr lang="de-DE" dirty="0" err="1" smtClean="0"/>
              <a:t>of</a:t>
            </a:r>
            <a:r>
              <a:rPr lang="de-DE" dirty="0" smtClean="0"/>
              <a:t> 9LB </a:t>
            </a:r>
            <a:r>
              <a:rPr lang="de-DE" dirty="0" err="1" smtClean="0"/>
              <a:t>is</a:t>
            </a:r>
            <a:r>
              <a:rPr lang="de-DE" dirty="0" smtClean="0"/>
              <a:t> </a:t>
            </a:r>
            <a:r>
              <a:rPr lang="de-DE" dirty="0" err="1" smtClean="0"/>
              <a:t>underestimated</a:t>
            </a:r>
            <a:endParaRPr lang="de-DE" dirty="0" smtClean="0"/>
          </a:p>
          <a:p>
            <a:r>
              <a:rPr lang="de-DE" dirty="0" err="1" smtClean="0"/>
              <a:t>Subtract</a:t>
            </a:r>
            <a:r>
              <a:rPr lang="de-DE" dirty="0" smtClean="0"/>
              <a:t> a </a:t>
            </a:r>
            <a:r>
              <a:rPr lang="de-DE" dirty="0" err="1" smtClean="0"/>
              <a:t>too</a:t>
            </a:r>
            <a:r>
              <a:rPr lang="de-DE" dirty="0" smtClean="0"/>
              <a:t> </a:t>
            </a:r>
            <a:r>
              <a:rPr lang="de-DE" dirty="0" err="1" smtClean="0"/>
              <a:t>small</a:t>
            </a:r>
            <a:r>
              <a:rPr lang="de-DE" dirty="0" smtClean="0"/>
              <a:t> </a:t>
            </a:r>
            <a:r>
              <a:rPr lang="de-DE" dirty="0" err="1" smtClean="0"/>
              <a:t>number</a:t>
            </a:r>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Lower</a:t>
            </a:r>
            <a:r>
              <a:rPr lang="de-DE" dirty="0" smtClean="0"/>
              <a:t> </a:t>
            </a:r>
            <a:r>
              <a:rPr lang="de-DE" dirty="0" err="1" smtClean="0"/>
              <a:t>limit</a:t>
            </a:r>
            <a:r>
              <a:rPr lang="de-DE" dirty="0" smtClean="0"/>
              <a:t>:</a:t>
            </a:r>
            <a:r>
              <a:rPr lang="de-DE" baseline="0" dirty="0" smtClean="0"/>
              <a:t> </a:t>
            </a:r>
            <a:r>
              <a:rPr lang="de-DE" baseline="0" dirty="0" err="1" smtClean="0"/>
              <a:t>B_Xi</a:t>
            </a:r>
            <a:r>
              <a:rPr lang="de-DE" baseline="0" dirty="0" smtClean="0"/>
              <a:t>, </a:t>
            </a:r>
            <a:r>
              <a:rPr lang="de-DE" baseline="0" dirty="0" err="1" smtClean="0"/>
              <a:t>kinetic</a:t>
            </a:r>
            <a:r>
              <a:rPr lang="de-DE" baseline="0" dirty="0" smtClean="0"/>
              <a:t> </a:t>
            </a:r>
            <a:r>
              <a:rPr lang="de-DE" baseline="0" dirty="0" err="1" smtClean="0"/>
              <a:t>energy</a:t>
            </a:r>
            <a:r>
              <a:rPr lang="de-DE" baseline="0" dirty="0" smtClean="0"/>
              <a:t> </a:t>
            </a:r>
            <a:r>
              <a:rPr lang="de-DE" baseline="0" dirty="0" err="1" smtClean="0"/>
              <a:t>of</a:t>
            </a:r>
            <a:r>
              <a:rPr lang="de-DE" baseline="0" dirty="0" smtClean="0"/>
              <a:t> neutral </a:t>
            </a:r>
            <a:r>
              <a:rPr lang="de-DE" baseline="0" dirty="0" err="1" smtClean="0"/>
              <a:t>particles</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20</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47BBB5-EA93-45B1-907E-F8600C069D52}" type="slidenum">
              <a:rPr lang="de-DE"/>
              <a:pPr/>
              <a:t>21</a:t>
            </a:fld>
            <a:endParaRPr lang="de-DE"/>
          </a:p>
        </p:txBody>
      </p:sp>
      <p:sp>
        <p:nvSpPr>
          <p:cNvPr id="901122" name="Rectangle 2"/>
          <p:cNvSpPr>
            <a:spLocks noGrp="1" noRot="1" noChangeAspect="1" noChangeArrowheads="1" noTextEdit="1"/>
          </p:cNvSpPr>
          <p:nvPr>
            <p:ph type="sldImg"/>
          </p:nvPr>
        </p:nvSpPr>
        <p:spPr>
          <a:ln/>
        </p:spPr>
      </p:sp>
      <p:sp>
        <p:nvSpPr>
          <p:cNvPr id="901123" name="Rectangle 3"/>
          <p:cNvSpPr>
            <a:spLocks noGrp="1" noChangeArrowheads="1"/>
          </p:cNvSpPr>
          <p:nvPr>
            <p:ph type="body" idx="1"/>
          </p:nvPr>
        </p:nvSpPr>
        <p:spPr/>
        <p:txBody>
          <a:bodyPr/>
          <a:lstStyle/>
          <a:p>
            <a:r>
              <a:rPr lang="de-DE"/>
              <a:t>if spinnot zero, different spin dependent interaction for the two 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2E714-1E0F-47E4-BBFA-EFCB40603736}" type="slidenum">
              <a:rPr lang="de-DE"/>
              <a:pPr/>
              <a:t>22</a:t>
            </a:fld>
            <a:endParaRPr lang="de-DE"/>
          </a:p>
        </p:txBody>
      </p:sp>
      <p:sp>
        <p:nvSpPr>
          <p:cNvPr id="955394" name="Rectangle 2"/>
          <p:cNvSpPr>
            <a:spLocks noGrp="1" noRot="1" noChangeAspect="1" noChangeArrowheads="1" noTextEdit="1"/>
          </p:cNvSpPr>
          <p:nvPr>
            <p:ph type="sldImg"/>
          </p:nvPr>
        </p:nvSpPr>
        <p:spPr>
          <a:ln/>
        </p:spPr>
      </p:sp>
      <p:sp>
        <p:nvSpPr>
          <p:cNvPr id="95539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ADD23-6E5A-4420-ABDB-31D5573A6072}" type="slidenum">
              <a:rPr lang="de-DE"/>
              <a:pPr/>
              <a:t>23</a:t>
            </a:fld>
            <a:endParaRPr lang="de-DE"/>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888616"/>
            <a:fld id="{63AC167F-77CA-422C-9FB6-6F6152BB91DC}" type="slidenum">
              <a:rPr lang="de-DE" smtClean="0"/>
              <a:pPr defTabSz="888616"/>
              <a:t>25</a:t>
            </a:fld>
            <a:endParaRPr lang="de-DE"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p:spPr>
        <p:txBody>
          <a:bodyPr/>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C0278-8D89-4895-AF38-0F795CB14356}" type="slidenum">
              <a:rPr lang="de-DE"/>
              <a:pPr/>
              <a:t>3</a:t>
            </a:fld>
            <a:endParaRPr lang="de-DE"/>
          </a:p>
        </p:txBody>
      </p:sp>
      <p:sp>
        <p:nvSpPr>
          <p:cNvPr id="1951746" name="Rectangle 2"/>
          <p:cNvSpPr>
            <a:spLocks noGrp="1" noRot="1" noChangeAspect="1" noChangeArrowheads="1" noTextEdit="1"/>
          </p:cNvSpPr>
          <p:nvPr>
            <p:ph type="sldImg"/>
          </p:nvPr>
        </p:nvSpPr>
        <p:spPr>
          <a:xfrm>
            <a:off x="923925" y="746125"/>
            <a:ext cx="4960938" cy="3722688"/>
          </a:xfrm>
          <a:ln/>
        </p:spPr>
      </p:sp>
      <p:sp>
        <p:nvSpPr>
          <p:cNvPr id="1951747" name="Rectangle 3"/>
          <p:cNvSpPr>
            <a:spLocks noGrp="1" noChangeArrowheads="1"/>
          </p:cNvSpPr>
          <p:nvPr>
            <p:ph type="body" idx="1"/>
          </p:nvPr>
        </p:nvSpPr>
        <p:spPr>
          <a:xfrm>
            <a:off x="906163" y="4720782"/>
            <a:ext cx="4986937" cy="4463564"/>
          </a:xfrm>
        </p:spPr>
        <p:txBody>
          <a:bodyPr/>
          <a:lstStyle/>
          <a:p>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844946-E5B1-4DAD-A501-06DA671A3F2B}" type="slidenum">
              <a:rPr lang="de-DE"/>
              <a:pPr/>
              <a:t>26</a:t>
            </a:fld>
            <a:endParaRPr lang="de-DE"/>
          </a:p>
        </p:txBody>
      </p:sp>
      <p:sp>
        <p:nvSpPr>
          <p:cNvPr id="957442" name="Rectangle 2"/>
          <p:cNvSpPr>
            <a:spLocks noGrp="1" noRot="1" noChangeAspect="1" noChangeArrowheads="1" noTextEdit="1"/>
          </p:cNvSpPr>
          <p:nvPr>
            <p:ph type="sldImg"/>
          </p:nvPr>
        </p:nvSpPr>
        <p:spPr>
          <a:ln/>
        </p:spPr>
      </p:sp>
      <p:sp>
        <p:nvSpPr>
          <p:cNvPr id="9574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D9FB8-8D2B-4174-8D6F-109647CD8216}" type="slidenum">
              <a:rPr lang="de-DE"/>
              <a:pPr/>
              <a:t>28</a:t>
            </a:fld>
            <a:endParaRPr lang="de-DE"/>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C3402D-CC08-4D94-8377-22269B1B25D2}" type="slidenum">
              <a:rPr lang="de-DE"/>
              <a:pPr/>
              <a:t>30</a:t>
            </a:fld>
            <a:endParaRPr lang="de-DE"/>
          </a:p>
        </p:txBody>
      </p:sp>
      <p:sp>
        <p:nvSpPr>
          <p:cNvPr id="958466" name="Rectangle 2"/>
          <p:cNvSpPr>
            <a:spLocks noGrp="1" noRot="1" noChangeAspect="1" noChangeArrowheads="1" noTextEdit="1"/>
          </p:cNvSpPr>
          <p:nvPr>
            <p:ph type="sldImg"/>
          </p:nvPr>
        </p:nvSpPr>
        <p:spPr>
          <a:ln/>
        </p:spPr>
      </p:sp>
      <p:sp>
        <p:nvSpPr>
          <p:cNvPr id="95846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7DBE1-9A33-4EB4-9BF4-757CBF34141B}" type="slidenum">
              <a:rPr lang="de-DE"/>
              <a:pPr/>
              <a:t>31</a:t>
            </a:fld>
            <a:endParaRPr lang="de-DE"/>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904875" y="4719638"/>
            <a:ext cx="4989513" cy="4465637"/>
          </a:xfrm>
        </p:spPr>
        <p:txBody>
          <a:bodyPr/>
          <a:lstStyle/>
          <a:p>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The </a:t>
            </a:r>
            <a:r>
              <a:rPr lang="de-DE" dirty="0" err="1" smtClean="0"/>
              <a:t>more</a:t>
            </a:r>
            <a:r>
              <a:rPr lang="de-DE" dirty="0" smtClean="0"/>
              <a:t> </a:t>
            </a:r>
            <a:r>
              <a:rPr lang="de-DE" dirty="0" err="1" smtClean="0"/>
              <a:t>data</a:t>
            </a:r>
            <a:r>
              <a:rPr lang="de-DE" dirty="0" smtClean="0"/>
              <a:t>, </a:t>
            </a:r>
            <a:r>
              <a:rPr lang="de-DE" dirty="0" err="1" smtClean="0"/>
              <a:t>the</a:t>
            </a:r>
            <a:r>
              <a:rPr lang="de-DE" dirty="0" smtClean="0"/>
              <a:t> </a:t>
            </a:r>
            <a:r>
              <a:rPr lang="de-DE" dirty="0" err="1" smtClean="0"/>
              <a:t>more</a:t>
            </a:r>
            <a:r>
              <a:rPr lang="de-DE" dirty="0" smtClean="0"/>
              <a:t> </a:t>
            </a:r>
            <a:r>
              <a:rPr lang="de-DE" dirty="0" err="1" smtClean="0"/>
              <a:t>confusing</a:t>
            </a:r>
            <a:endParaRPr lang="de-DE" dirty="0" smtClean="0"/>
          </a:p>
          <a:p>
            <a:r>
              <a:rPr lang="de-DE" dirty="0" smtClean="0"/>
              <a:t>Needs </a:t>
            </a:r>
            <a:r>
              <a:rPr lang="de-DE" dirty="0" err="1" smtClean="0"/>
              <a:t>to</a:t>
            </a:r>
            <a:r>
              <a:rPr lang="de-DE" dirty="0" smtClean="0"/>
              <a:t> </a:t>
            </a:r>
            <a:r>
              <a:rPr lang="de-DE" dirty="0" err="1" smtClean="0"/>
              <a:t>be</a:t>
            </a:r>
            <a:r>
              <a:rPr lang="de-DE" dirty="0" smtClean="0"/>
              <a:t> </a:t>
            </a:r>
            <a:r>
              <a:rPr lang="de-DE" dirty="0" err="1" smtClean="0"/>
              <a:t>sorted</a:t>
            </a:r>
            <a:r>
              <a:rPr lang="de-DE" dirty="0" smtClean="0"/>
              <a:t> out</a:t>
            </a:r>
          </a:p>
          <a:p>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33</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A20789-BF33-4C46-BA2D-5C078C209989}" type="slidenum">
              <a:rPr lang="de-DE"/>
              <a:pPr/>
              <a:t>36</a:t>
            </a:fld>
            <a:endParaRPr lang="de-DE"/>
          </a:p>
        </p:txBody>
      </p:sp>
      <p:sp>
        <p:nvSpPr>
          <p:cNvPr id="1631234" name="Rectangle 2"/>
          <p:cNvSpPr>
            <a:spLocks noGrp="1" noRot="1" noChangeAspect="1" noChangeArrowheads="1" noTextEdit="1"/>
          </p:cNvSpPr>
          <p:nvPr>
            <p:ph type="sldImg"/>
          </p:nvPr>
        </p:nvSpPr>
        <p:spPr>
          <a:xfrm>
            <a:off x="923925" y="744538"/>
            <a:ext cx="4962525" cy="3722687"/>
          </a:xfrm>
          <a:ln/>
        </p:spPr>
      </p:sp>
      <p:sp>
        <p:nvSpPr>
          <p:cNvPr id="16312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Precission</a:t>
            </a:r>
            <a:r>
              <a:rPr lang="de-DE" dirty="0" smtClean="0"/>
              <a:t> </a:t>
            </a:r>
            <a:r>
              <a:rPr lang="de-DE" dirty="0" err="1" smtClean="0"/>
              <a:t>needed</a:t>
            </a:r>
            <a:r>
              <a:rPr lang="de-DE" dirty="0" smtClean="0"/>
              <a:t>!</a:t>
            </a:r>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38</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A9D55F-88DA-4A88-B4A2-3B460C7A5733}" type="slidenum">
              <a:rPr lang="de-DE"/>
              <a:pPr/>
              <a:t>41</a:t>
            </a:fld>
            <a:endParaRPr lang="de-DE"/>
          </a:p>
        </p:txBody>
      </p:sp>
      <p:sp>
        <p:nvSpPr>
          <p:cNvPr id="819202" name="Rectangle 2"/>
          <p:cNvSpPr>
            <a:spLocks noGrp="1" noRot="1" noChangeAspect="1" noChangeArrowheads="1" noTextEdit="1"/>
          </p:cNvSpPr>
          <p:nvPr>
            <p:ph type="sldImg"/>
          </p:nvPr>
        </p:nvSpPr>
        <p:spPr>
          <a:xfrm>
            <a:off x="920750" y="744538"/>
            <a:ext cx="4965700" cy="3724275"/>
          </a:xfrm>
          <a:ln/>
        </p:spPr>
      </p:sp>
      <p:sp>
        <p:nvSpPr>
          <p:cNvPr id="819203" name="Rectangle 3"/>
          <p:cNvSpPr>
            <a:spLocks noGrp="1" noChangeArrowheads="1"/>
          </p:cNvSpPr>
          <p:nvPr>
            <p:ph type="body" idx="1"/>
          </p:nvPr>
        </p:nvSpPr>
        <p:spPr>
          <a:xfrm>
            <a:off x="904875" y="4718050"/>
            <a:ext cx="4989513" cy="4467225"/>
          </a:xfrm>
        </p:spPr>
        <p:txBody>
          <a:bodyPr/>
          <a:lstStyle/>
          <a:p>
            <a:r>
              <a:rPr lang="de-DE" dirty="0" smtClean="0"/>
              <a:t>NAGARA </a:t>
            </a:r>
            <a:r>
              <a:rPr lang="de-DE" dirty="0" err="1" smtClean="0"/>
              <a:t>and</a:t>
            </a:r>
            <a:r>
              <a:rPr lang="de-DE" dirty="0" smtClean="0"/>
              <a:t>  MIKAGE</a:t>
            </a:r>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The </a:t>
            </a:r>
            <a:r>
              <a:rPr lang="de-DE" dirty="0" err="1" smtClean="0"/>
              <a:t>more</a:t>
            </a:r>
            <a:r>
              <a:rPr lang="de-DE" dirty="0" smtClean="0"/>
              <a:t> </a:t>
            </a:r>
            <a:r>
              <a:rPr lang="de-DE" dirty="0" err="1" smtClean="0"/>
              <a:t>data</a:t>
            </a:r>
            <a:r>
              <a:rPr lang="de-DE" dirty="0" smtClean="0"/>
              <a:t>, </a:t>
            </a:r>
            <a:r>
              <a:rPr lang="de-DE" dirty="0" err="1" smtClean="0"/>
              <a:t>the</a:t>
            </a:r>
            <a:r>
              <a:rPr lang="de-DE" dirty="0" smtClean="0"/>
              <a:t> </a:t>
            </a:r>
            <a:r>
              <a:rPr lang="de-DE" dirty="0" err="1" smtClean="0"/>
              <a:t>more</a:t>
            </a:r>
            <a:r>
              <a:rPr lang="de-DE" dirty="0" smtClean="0"/>
              <a:t> </a:t>
            </a:r>
            <a:r>
              <a:rPr lang="de-DE" dirty="0" err="1" smtClean="0"/>
              <a:t>confusing</a:t>
            </a:r>
            <a:endParaRPr lang="de-DE" dirty="0" smtClean="0"/>
          </a:p>
          <a:p>
            <a:r>
              <a:rPr lang="de-DE" dirty="0" smtClean="0"/>
              <a:t>Needs </a:t>
            </a:r>
            <a:r>
              <a:rPr lang="de-DE" dirty="0" err="1" smtClean="0"/>
              <a:t>to</a:t>
            </a:r>
            <a:r>
              <a:rPr lang="de-DE" dirty="0" smtClean="0"/>
              <a:t> </a:t>
            </a:r>
            <a:r>
              <a:rPr lang="de-DE" dirty="0" err="1" smtClean="0"/>
              <a:t>be</a:t>
            </a:r>
            <a:r>
              <a:rPr lang="de-DE" dirty="0" smtClean="0"/>
              <a:t> </a:t>
            </a:r>
            <a:r>
              <a:rPr lang="de-DE" dirty="0" err="1" smtClean="0"/>
              <a:t>sorted</a:t>
            </a:r>
            <a:r>
              <a:rPr lang="de-DE" dirty="0" smtClean="0"/>
              <a:t> out</a:t>
            </a:r>
          </a:p>
          <a:p>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42</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888616"/>
            <a:fld id="{63AC167F-77CA-422C-9FB6-6F6152BB91DC}" type="slidenum">
              <a:rPr lang="de-DE" smtClean="0"/>
              <a:pPr defTabSz="888616"/>
              <a:t>44</a:t>
            </a:fld>
            <a:endParaRPr lang="de-DE"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5A414-1642-41A1-AC70-53E7DD902A76}" type="slidenum">
              <a:rPr lang="de-DE"/>
              <a:pPr/>
              <a:t>4</a:t>
            </a:fld>
            <a:endParaRPr lang="de-DE"/>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a:xfrm>
            <a:off x="904875" y="4719638"/>
            <a:ext cx="4989513" cy="4465637"/>
          </a:xfrm>
        </p:spPr>
        <p:txBody>
          <a:bodyPr/>
          <a:lstStyle/>
          <a:p>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01EEB-A74C-46EF-86B9-E27E106A07F6}" type="slidenum">
              <a:rPr lang="de-DE"/>
              <a:pPr/>
              <a:t>45</a:t>
            </a:fld>
            <a:endParaRPr lang="de-DE"/>
          </a:p>
        </p:txBody>
      </p:sp>
      <p:sp>
        <p:nvSpPr>
          <p:cNvPr id="960514" name="Rectangle 2"/>
          <p:cNvSpPr>
            <a:spLocks noGrp="1" noRot="1" noChangeAspect="1" noChangeArrowheads="1" noTextEdit="1"/>
          </p:cNvSpPr>
          <p:nvPr>
            <p:ph type="sldImg"/>
          </p:nvPr>
        </p:nvSpPr>
        <p:spPr>
          <a:ln/>
        </p:spPr>
      </p:sp>
      <p:sp>
        <p:nvSpPr>
          <p:cNvPr id="9605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8754C-9832-42A1-8985-EA0FC496090F}" type="slidenum">
              <a:rPr lang="de-DE"/>
              <a:pPr/>
              <a:t>46</a:t>
            </a:fld>
            <a:endParaRPr lang="de-DE"/>
          </a:p>
        </p:txBody>
      </p:sp>
      <p:sp>
        <p:nvSpPr>
          <p:cNvPr id="961538" name="Rectangle 2"/>
          <p:cNvSpPr>
            <a:spLocks noGrp="1" noRot="1" noChangeAspect="1" noChangeArrowheads="1" noTextEdit="1"/>
          </p:cNvSpPr>
          <p:nvPr>
            <p:ph type="sldImg"/>
          </p:nvPr>
        </p:nvSpPr>
        <p:spPr>
          <a:ln/>
        </p:spPr>
      </p:sp>
      <p:sp>
        <p:nvSpPr>
          <p:cNvPr id="96153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FF80B6-A0A0-48CB-943F-530854CB0A42}" type="slidenum">
              <a:rPr lang="de-DE"/>
              <a:pPr/>
              <a:t>47</a:t>
            </a:fld>
            <a:endParaRPr lang="de-DE"/>
          </a:p>
        </p:txBody>
      </p:sp>
      <p:sp>
        <p:nvSpPr>
          <p:cNvPr id="962562" name="Rectangle 2"/>
          <p:cNvSpPr>
            <a:spLocks noGrp="1" noRot="1" noChangeAspect="1" noChangeArrowheads="1" noTextEdit="1"/>
          </p:cNvSpPr>
          <p:nvPr>
            <p:ph type="sldImg"/>
          </p:nvPr>
        </p:nvSpPr>
        <p:spPr>
          <a:ln/>
        </p:spPr>
      </p:sp>
      <p:sp>
        <p:nvSpPr>
          <p:cNvPr id="9625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3B825-9E50-4B87-B403-193FDE6F01EB}" type="slidenum">
              <a:rPr lang="de-DE"/>
              <a:pPr/>
              <a:t>48</a:t>
            </a:fld>
            <a:endParaRPr lang="de-DE"/>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5183D-A00C-40B2-93AC-470A40B9E97D}" type="slidenum">
              <a:rPr lang="de-DE"/>
              <a:pPr/>
              <a:t>49</a:t>
            </a:fld>
            <a:endParaRPr lang="de-DE"/>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C0278-8D89-4895-AF38-0F795CB14356}" type="slidenum">
              <a:rPr lang="de-DE"/>
              <a:pPr/>
              <a:t>50</a:t>
            </a:fld>
            <a:endParaRPr lang="de-DE"/>
          </a:p>
        </p:txBody>
      </p:sp>
      <p:sp>
        <p:nvSpPr>
          <p:cNvPr id="1951746" name="Rectangle 2"/>
          <p:cNvSpPr>
            <a:spLocks noGrp="1" noRot="1" noChangeAspect="1" noChangeArrowheads="1" noTextEdit="1"/>
          </p:cNvSpPr>
          <p:nvPr>
            <p:ph type="sldImg"/>
          </p:nvPr>
        </p:nvSpPr>
        <p:spPr>
          <a:xfrm>
            <a:off x="923925" y="746125"/>
            <a:ext cx="4960938" cy="3722688"/>
          </a:xfrm>
          <a:ln/>
        </p:spPr>
      </p:sp>
      <p:sp>
        <p:nvSpPr>
          <p:cNvPr id="1951747" name="Rectangle 3"/>
          <p:cNvSpPr>
            <a:spLocks noGrp="1" noChangeArrowheads="1"/>
          </p:cNvSpPr>
          <p:nvPr>
            <p:ph type="body" idx="1"/>
          </p:nvPr>
        </p:nvSpPr>
        <p:spPr>
          <a:xfrm>
            <a:off x="906163" y="4720782"/>
            <a:ext cx="4986937" cy="4463564"/>
          </a:xfrm>
        </p:spPr>
        <p:txBody>
          <a:bodyPr/>
          <a:lstStyle/>
          <a:p>
            <a:endParaRPr lang="de-D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6870B-06AF-4BAB-A17F-0F29FCDD4322}" type="slidenum">
              <a:rPr lang="de-DE"/>
              <a:pPr/>
              <a:t>51</a:t>
            </a:fld>
            <a:endParaRPr lang="de-DE"/>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Two</a:t>
            </a:r>
            <a:r>
              <a:rPr lang="de-DE" dirty="0" smtClean="0"/>
              <a:t> </a:t>
            </a:r>
            <a:r>
              <a:rPr lang="de-DE" dirty="0" err="1" smtClean="0"/>
              <a:t>main</a:t>
            </a:r>
            <a:r>
              <a:rPr lang="de-DE" dirty="0" smtClean="0"/>
              <a:t> </a:t>
            </a:r>
            <a:r>
              <a:rPr lang="de-DE" dirty="0" err="1" smtClean="0"/>
              <a:t>structures</a:t>
            </a:r>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52</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AC589-E5D3-450A-9C4F-DBC739997020}" type="slidenum">
              <a:rPr lang="de-DE"/>
              <a:pPr/>
              <a:t>54</a:t>
            </a:fld>
            <a:endParaRPr lang="de-DE"/>
          </a:p>
        </p:txBody>
      </p:sp>
      <p:sp>
        <p:nvSpPr>
          <p:cNvPr id="966658" name="Rectangle 2"/>
          <p:cNvSpPr>
            <a:spLocks noGrp="1" noRot="1" noChangeAspect="1" noChangeArrowheads="1" noTextEdit="1"/>
          </p:cNvSpPr>
          <p:nvPr>
            <p:ph type="sldImg"/>
          </p:nvPr>
        </p:nvSpPr>
        <p:spPr>
          <a:ln/>
        </p:spPr>
      </p:sp>
      <p:sp>
        <p:nvSpPr>
          <p:cNvPr id="96665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888616"/>
            <a:fld id="{63AC167F-77CA-422C-9FB6-6F6152BB91DC}" type="slidenum">
              <a:rPr lang="de-DE" smtClean="0"/>
              <a:pPr defTabSz="888616"/>
              <a:t>61</a:t>
            </a:fld>
            <a:endParaRPr lang="de-DE"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5DC149-CDC0-48D7-BD3F-02855D689F83}" type="slidenum">
              <a:rPr lang="de-DE"/>
              <a:pPr/>
              <a:t>5</a:t>
            </a:fld>
            <a:endParaRPr lang="de-DE"/>
          </a:p>
        </p:txBody>
      </p:sp>
      <p:sp>
        <p:nvSpPr>
          <p:cNvPr id="946178" name="Rectangle 2"/>
          <p:cNvSpPr>
            <a:spLocks noGrp="1" noRot="1" noChangeAspect="1" noChangeArrowheads="1" noTextEdit="1"/>
          </p:cNvSpPr>
          <p:nvPr>
            <p:ph type="sldImg"/>
          </p:nvPr>
        </p:nvSpPr>
        <p:spPr>
          <a:ln/>
        </p:spPr>
      </p:sp>
      <p:sp>
        <p:nvSpPr>
          <p:cNvPr id="94617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92A20-F31E-4222-8393-3E5CCDC099C7}" type="slidenum">
              <a:rPr lang="de-DE"/>
              <a:pPr/>
              <a:t>63</a:t>
            </a:fld>
            <a:endParaRPr lang="de-DE"/>
          </a:p>
        </p:txBody>
      </p:sp>
      <p:sp>
        <p:nvSpPr>
          <p:cNvPr id="829442" name="Rectangle 2"/>
          <p:cNvSpPr>
            <a:spLocks noGrp="1" noRot="1" noChangeAspect="1" noChangeArrowheads="1" noTextEdit="1"/>
          </p:cNvSpPr>
          <p:nvPr>
            <p:ph type="sldImg"/>
          </p:nvPr>
        </p:nvSpPr>
        <p:spPr>
          <a:xfrm>
            <a:off x="920750" y="744538"/>
            <a:ext cx="4965700" cy="3724275"/>
          </a:xfrm>
          <a:ln/>
        </p:spPr>
      </p:sp>
      <p:sp>
        <p:nvSpPr>
          <p:cNvPr id="829443" name="Rectangle 3"/>
          <p:cNvSpPr>
            <a:spLocks noGrp="1" noChangeArrowheads="1"/>
          </p:cNvSpPr>
          <p:nvPr>
            <p:ph type="body" idx="1"/>
          </p:nvPr>
        </p:nvSpPr>
        <p:spPr>
          <a:xfrm>
            <a:off x="904875" y="4718050"/>
            <a:ext cx="4989513" cy="4467225"/>
          </a:xfrm>
        </p:spPr>
        <p:txBody>
          <a:bodyPr/>
          <a:lstStyle/>
          <a:p>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44FEA-5AC7-42ED-8EDB-183647DC8411}" type="slidenum">
              <a:rPr lang="de-DE"/>
              <a:pPr/>
              <a:t>64</a:t>
            </a:fld>
            <a:endParaRPr lang="de-DE"/>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D6B8EF-E307-4CF8-BB9B-C859B9415023}" type="slidenum">
              <a:rPr lang="de-DE"/>
              <a:pPr/>
              <a:t>65</a:t>
            </a:fld>
            <a:endParaRPr lang="de-DE"/>
          </a:p>
        </p:txBody>
      </p:sp>
      <p:sp>
        <p:nvSpPr>
          <p:cNvPr id="920578" name="Rectangle 2"/>
          <p:cNvSpPr>
            <a:spLocks noGrp="1" noRot="1" noChangeAspect="1" noChangeArrowheads="1" noTextEdit="1"/>
          </p:cNvSpPr>
          <p:nvPr>
            <p:ph type="sldImg"/>
          </p:nvPr>
        </p:nvSpPr>
        <p:spPr>
          <a:xfrm>
            <a:off x="920750" y="744538"/>
            <a:ext cx="4965700" cy="3724275"/>
          </a:xfrm>
          <a:ln/>
        </p:spPr>
      </p:sp>
      <p:sp>
        <p:nvSpPr>
          <p:cNvPr id="920579" name="Rectangle 3"/>
          <p:cNvSpPr>
            <a:spLocks noGrp="1" noChangeArrowheads="1"/>
          </p:cNvSpPr>
          <p:nvPr>
            <p:ph type="body" idx="1"/>
          </p:nvPr>
        </p:nvSpPr>
        <p:spPr>
          <a:xfrm>
            <a:off x="904875" y="4718050"/>
            <a:ext cx="4989513" cy="4467225"/>
          </a:xfrm>
        </p:spPr>
        <p:txBody>
          <a:bodyPr/>
          <a:lstStyle/>
          <a:p>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92A9F-13A7-4C4F-9A40-922532B22026}" type="slidenum">
              <a:rPr lang="de-DE"/>
              <a:pPr/>
              <a:t>67</a:t>
            </a:fld>
            <a:endParaRPr lang="de-DE"/>
          </a:p>
        </p:txBody>
      </p:sp>
      <p:sp>
        <p:nvSpPr>
          <p:cNvPr id="1846274" name="Rectangle 2"/>
          <p:cNvSpPr>
            <a:spLocks noGrp="1" noRot="1" noChangeAspect="1" noChangeArrowheads="1" noTextEdit="1"/>
          </p:cNvSpPr>
          <p:nvPr>
            <p:ph type="sldImg"/>
          </p:nvPr>
        </p:nvSpPr>
        <p:spPr>
          <a:xfrm>
            <a:off x="951776" y="745467"/>
            <a:ext cx="4900274" cy="3722718"/>
          </a:xfrm>
          <a:ln/>
        </p:spPr>
      </p:sp>
      <p:sp>
        <p:nvSpPr>
          <p:cNvPr id="1846275" name="Rectangle 3"/>
          <p:cNvSpPr>
            <a:spLocks noGrp="1" noChangeArrowheads="1"/>
          </p:cNvSpPr>
          <p:nvPr>
            <p:ph type="body" idx="1"/>
          </p:nvPr>
        </p:nvSpPr>
        <p:spPr>
          <a:xfrm>
            <a:off x="681143" y="4716160"/>
            <a:ext cx="5436978" cy="4468185"/>
          </a:xfrm>
        </p:spPr>
        <p:txBody>
          <a:bodyPr/>
          <a:lstStyle/>
          <a:p>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3BA79-9AF4-4B8D-B30A-46B7EC3D1ABA}" type="slidenum">
              <a:rPr lang="de-DE"/>
              <a:pPr/>
              <a:t>68</a:t>
            </a:fld>
            <a:endParaRPr lang="de-DE"/>
          </a:p>
        </p:txBody>
      </p:sp>
      <p:sp>
        <p:nvSpPr>
          <p:cNvPr id="1966082" name="Rectangle 2"/>
          <p:cNvSpPr>
            <a:spLocks noGrp="1" noRot="1" noChangeAspect="1" noChangeArrowheads="1" noTextEdit="1"/>
          </p:cNvSpPr>
          <p:nvPr>
            <p:ph type="sldImg"/>
          </p:nvPr>
        </p:nvSpPr>
        <p:spPr>
          <a:xfrm>
            <a:off x="920750" y="746125"/>
            <a:ext cx="4962525" cy="3722688"/>
          </a:xfrm>
          <a:ln/>
        </p:spPr>
      </p:sp>
      <p:sp>
        <p:nvSpPr>
          <p:cNvPr id="1966083" name="Rectangle 3"/>
          <p:cNvSpPr>
            <a:spLocks noGrp="1" noChangeArrowheads="1"/>
          </p:cNvSpPr>
          <p:nvPr>
            <p:ph type="body" idx="1"/>
          </p:nvPr>
        </p:nvSpPr>
        <p:spPr>
          <a:xfrm>
            <a:off x="681143" y="4716160"/>
            <a:ext cx="5436978" cy="4468185"/>
          </a:xfrm>
        </p:spPr>
        <p:txBody>
          <a:bodyPr/>
          <a:lstStyle/>
          <a:p>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F6920-9393-4126-937C-149958D329A3}" type="slidenum">
              <a:rPr lang="de-DE"/>
              <a:pPr/>
              <a:t>73</a:t>
            </a:fld>
            <a:endParaRPr lang="de-DE"/>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de-DE"/>
              <a:t>possibel reaction in scond step: antiK*0  + neutron =&gt; K+  + Xi-</a:t>
            </a:r>
          </a:p>
          <a:p>
            <a:r>
              <a:rPr lang="de-DE"/>
              <a:t>m(n)=939.56     		(u,d,d)</a:t>
            </a:r>
          </a:p>
          <a:p>
            <a:r>
              <a:rPr lang="de-DE"/>
              <a:t>m(antiK*)=891.66		(dbar,s)</a:t>
            </a:r>
          </a:p>
          <a:p>
            <a:r>
              <a:rPr lang="de-DE"/>
              <a:t>m(K+)=493.67		(u,sbar)</a:t>
            </a:r>
          </a:p>
          <a:p>
            <a:r>
              <a:rPr lang="de-DE"/>
              <a:t>m(Xi)1321.31		(d,s,s)</a:t>
            </a:r>
          </a:p>
          <a:p>
            <a:r>
              <a:rPr lang="de-DE"/>
              <a:t>Loss of K*: some K+ leave the nucleus, some decay</a:t>
            </a:r>
          </a:p>
          <a:p>
            <a:r>
              <a:rPr lang="de-DE"/>
              <a:t>Gamma(K*) = 50MeV</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888616"/>
            <a:fld id="{63AC167F-77CA-422C-9FB6-6F6152BB91DC}" type="slidenum">
              <a:rPr lang="de-DE" smtClean="0"/>
              <a:pPr defTabSz="888616"/>
              <a:t>74</a:t>
            </a:fld>
            <a:endParaRPr lang="de-DE"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p:spPr>
        <p:txBody>
          <a:bodyPr/>
          <a:lstStyle/>
          <a:p>
            <a:pPr eaLnBrk="1" hangingPunct="1"/>
            <a:endParaRPr lang="de-D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888616"/>
            <a:fld id="{CE64BBA6-45FE-4639-8FBC-E16A4ADCE4B7}" type="slidenum">
              <a:rPr lang="de-DE" smtClean="0"/>
              <a:pPr defTabSz="888616"/>
              <a:t>80</a:t>
            </a:fld>
            <a:endParaRPr lang="de-DE" dirty="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w="9525"/>
        </p:spPr>
        <p:txBody>
          <a:bodyPr/>
          <a:lstStyle/>
          <a:p>
            <a:r>
              <a:rPr lang="de-DE" b="1" smtClean="0"/>
              <a:t>Stellar Quakes</a:t>
            </a:r>
          </a:p>
          <a:p>
            <a:r>
              <a:rPr lang="de-DE" smtClean="0"/>
              <a:t>In December 2004, a neutron star flared up so brightly, it temporarily blinded all the x-ray satellites in space, and lit up the Earth's upper atmosphere. This tremendous blast of energy was from a giant flare created by the neutron star's twisting magnetic field. Objects like this are called magnetars, and they produce magnetic fields trillions of time more powerful than those here on Earth. These fields are so strong they can actually buckle the surface of the neutron star causing these powerful star quakes. </a:t>
            </a:r>
            <a:br>
              <a:rPr lang="de-DE" smtClean="0"/>
            </a:br>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3369E-C8EB-4E6D-B382-45E1860B3FF3}" type="slidenum">
              <a:rPr lang="de-DE"/>
              <a:pPr/>
              <a:t>7</a:t>
            </a:fld>
            <a:endParaRPr lang="de-DE"/>
          </a:p>
        </p:txBody>
      </p:sp>
      <p:sp>
        <p:nvSpPr>
          <p:cNvPr id="1969154" name="Rectangle 2"/>
          <p:cNvSpPr>
            <a:spLocks noGrp="1" noRot="1" noChangeAspect="1" noChangeArrowheads="1" noTextEdit="1"/>
          </p:cNvSpPr>
          <p:nvPr>
            <p:ph type="sldImg"/>
          </p:nvPr>
        </p:nvSpPr>
        <p:spPr>
          <a:xfrm>
            <a:off x="923925" y="744538"/>
            <a:ext cx="4960938" cy="3722687"/>
          </a:xfrm>
          <a:ln/>
        </p:spPr>
      </p:sp>
      <p:sp>
        <p:nvSpPr>
          <p:cNvPr id="1969155" name="Rectangle 3"/>
          <p:cNvSpPr>
            <a:spLocks noGrp="1" noChangeArrowheads="1"/>
          </p:cNvSpPr>
          <p:nvPr>
            <p:ph type="body" idx="1"/>
          </p:nvPr>
        </p:nvSpPr>
        <p:spPr>
          <a:xfrm>
            <a:off x="904643" y="4722322"/>
            <a:ext cx="4989978" cy="4463564"/>
          </a:xfrm>
        </p:spPr>
        <p:txBody>
          <a:bodyP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If</a:t>
            </a:r>
            <a:r>
              <a:rPr lang="de-DE" baseline="0" dirty="0" smtClean="0"/>
              <a:t> neutral </a:t>
            </a:r>
            <a:r>
              <a:rPr lang="de-DE" baseline="0" dirty="0" err="1" smtClean="0"/>
              <a:t>particles</a:t>
            </a:r>
            <a:r>
              <a:rPr lang="de-DE" baseline="0" dirty="0" smtClean="0"/>
              <a:t> </a:t>
            </a:r>
            <a:r>
              <a:rPr lang="de-DE" baseline="0" dirty="0" err="1" smtClean="0"/>
              <a:t>emitted</a:t>
            </a:r>
            <a:r>
              <a:rPr lang="de-DE" baseline="0" dirty="0" smtClean="0"/>
              <a:t> – </a:t>
            </a:r>
            <a:r>
              <a:rPr lang="de-DE" baseline="0" dirty="0" err="1" smtClean="0"/>
              <a:t>initial</a:t>
            </a:r>
            <a:r>
              <a:rPr lang="de-DE" baseline="0" dirty="0" smtClean="0"/>
              <a:t> </a:t>
            </a:r>
            <a:r>
              <a:rPr lang="de-DE" baseline="0" dirty="0" err="1" smtClean="0"/>
              <a:t>nucleus</a:t>
            </a:r>
            <a:r>
              <a:rPr lang="de-DE" baseline="0" dirty="0" smtClean="0"/>
              <a:t> not </a:t>
            </a:r>
            <a:r>
              <a:rPr lang="de-DE" baseline="0" dirty="0" err="1" smtClean="0"/>
              <a:t>uniquely</a:t>
            </a:r>
            <a:r>
              <a:rPr lang="de-DE" baseline="0" dirty="0" smtClean="0"/>
              <a:t> </a:t>
            </a:r>
            <a:r>
              <a:rPr lang="de-DE" baseline="0" dirty="0" err="1" smtClean="0"/>
              <a:t>known</a:t>
            </a:r>
            <a:r>
              <a:rPr lang="de-DE" baseline="0" dirty="0" smtClean="0"/>
              <a:t> =&gt; </a:t>
            </a:r>
            <a:r>
              <a:rPr lang="de-DE" baseline="0" dirty="0" err="1" smtClean="0"/>
              <a:t>Ambiguity</a:t>
            </a:r>
            <a:endParaRPr lang="de-DE" baseline="0" dirty="0" smtClean="0"/>
          </a:p>
          <a:p>
            <a:endParaRPr lang="de-DE" dirty="0" smtClean="0"/>
          </a:p>
          <a:p>
            <a:r>
              <a:rPr lang="de-DE" dirty="0" err="1" smtClean="0"/>
              <a:t>Step-by-step</a:t>
            </a:r>
            <a:endParaRPr lang="de-DE" dirty="0"/>
          </a:p>
        </p:txBody>
      </p:sp>
      <p:sp>
        <p:nvSpPr>
          <p:cNvPr id="4" name="Foliennummernplatzhalter 3"/>
          <p:cNvSpPr>
            <a:spLocks noGrp="1"/>
          </p:cNvSpPr>
          <p:nvPr>
            <p:ph type="sldNum" sz="quarter" idx="10"/>
          </p:nvPr>
        </p:nvSpPr>
        <p:spPr/>
        <p:txBody>
          <a:bodyPr/>
          <a:lstStyle/>
          <a:p>
            <a:fld id="{6E537EF9-E1E4-4B02-A1D2-54E13E792A80}" type="slidenum">
              <a:rPr lang="de-DE" smtClean="0"/>
              <a:pPr/>
              <a:t>8</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B379C5-9CCA-4DB6-8724-8942328806B4}" type="slidenum">
              <a:rPr lang="de-DE"/>
              <a:pPr/>
              <a:t>9</a:t>
            </a:fld>
            <a:endParaRPr lang="de-DE"/>
          </a:p>
        </p:txBody>
      </p:sp>
      <p:sp>
        <p:nvSpPr>
          <p:cNvPr id="831490" name="Rectangle 2"/>
          <p:cNvSpPr>
            <a:spLocks noGrp="1" noRot="1" noChangeAspect="1" noChangeArrowheads="1" noTextEdit="1"/>
          </p:cNvSpPr>
          <p:nvPr>
            <p:ph type="sldImg"/>
          </p:nvPr>
        </p:nvSpPr>
        <p:spPr>
          <a:xfrm>
            <a:off x="920750" y="744538"/>
            <a:ext cx="4965700" cy="3724275"/>
          </a:xfrm>
          <a:ln/>
        </p:spPr>
      </p:sp>
      <p:sp>
        <p:nvSpPr>
          <p:cNvPr id="831491" name="Rectangle 3"/>
          <p:cNvSpPr>
            <a:spLocks noGrp="1" noChangeArrowheads="1"/>
          </p:cNvSpPr>
          <p:nvPr>
            <p:ph type="body" idx="1"/>
          </p:nvPr>
        </p:nvSpPr>
        <p:spPr>
          <a:xfrm>
            <a:off x="904875" y="4718050"/>
            <a:ext cx="4989513" cy="4467225"/>
          </a:xfrm>
        </p:spPr>
        <p:txBody>
          <a:bodyPr/>
          <a:lstStyle/>
          <a:p>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888616"/>
            <a:fld id="{63AC167F-77CA-422C-9FB6-6F6152BB91DC}" type="slidenum">
              <a:rPr lang="de-DE" smtClean="0"/>
              <a:pPr defTabSz="888616"/>
              <a:t>11</a:t>
            </a:fld>
            <a:endParaRPr lang="de-DE"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p:spPr>
        <p:txBody>
          <a:bodyPr/>
          <a:lstStyle/>
          <a:p>
            <a:pPr eaLnBrk="1" hangingPunct="1"/>
            <a:r>
              <a:rPr lang="de-DE" dirty="0" err="1" smtClean="0"/>
              <a:t>Outdated</a:t>
            </a:r>
            <a:r>
              <a:rPr lang="de-DE" dirty="0" smtClean="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234CDE-0A64-48AE-8C96-C9949D4B366E}" type="slidenum">
              <a:rPr lang="de-DE"/>
              <a:pPr/>
              <a:t>12</a:t>
            </a:fld>
            <a:endParaRPr lang="de-DE"/>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87756" name="Rectangle 12"/>
          <p:cNvSpPr>
            <a:spLocks noChangeArrowheads="1"/>
          </p:cNvSpPr>
          <p:nvPr/>
        </p:nvSpPr>
        <p:spPr bwMode="auto">
          <a:xfrm>
            <a:off x="0" y="0"/>
            <a:ext cx="9305925" cy="6858000"/>
          </a:xfrm>
          <a:prstGeom prst="rect">
            <a:avLst/>
          </a:prstGeom>
          <a:solidFill>
            <a:schemeClr val="hlink"/>
          </a:solidFill>
          <a:ln w="9525">
            <a:solidFill>
              <a:schemeClr val="tx1"/>
            </a:solidFill>
            <a:miter lim="800000"/>
            <a:headEnd type="none" w="sm" len="sm"/>
            <a:tailEnd type="none" w="sm" len="sm"/>
          </a:ln>
          <a:effectLst/>
        </p:spPr>
        <p:txBody>
          <a:bodyPr wrap="none" lIns="54000" tIns="10800" rIns="54000" bIns="10800" anchor="ctr"/>
          <a:lstStyle/>
          <a:p>
            <a:endParaRPr lang="de-DE"/>
          </a:p>
        </p:txBody>
      </p:sp>
      <p:sp>
        <p:nvSpPr>
          <p:cNvPr id="287748" name="Rectangle 4"/>
          <p:cNvSpPr>
            <a:spLocks noGrp="1" noChangeArrowheads="1"/>
          </p:cNvSpPr>
          <p:nvPr>
            <p:ph type="ctrTitle" sz="quarter"/>
          </p:nvPr>
        </p:nvSpPr>
        <p:spPr>
          <a:xfrm>
            <a:off x="779463" y="2522538"/>
            <a:ext cx="7678737" cy="1066800"/>
          </a:xfrm>
        </p:spPr>
        <p:txBody>
          <a:bodyPr/>
          <a:lstStyle>
            <a:lvl1pPr algn="r">
              <a:defRPr>
                <a:solidFill>
                  <a:schemeClr val="accent1"/>
                </a:solidFill>
              </a:defRPr>
            </a:lvl1pPr>
          </a:lstStyle>
          <a:p>
            <a:r>
              <a:rPr lang="de-DE"/>
              <a:t>Klicken Sie, um das Titelformat zu bearbeiten</a:t>
            </a:r>
          </a:p>
        </p:txBody>
      </p:sp>
      <p:sp>
        <p:nvSpPr>
          <p:cNvPr id="287749" name="Rectangle 5"/>
          <p:cNvSpPr>
            <a:spLocks noGrp="1" noChangeArrowheads="1"/>
          </p:cNvSpPr>
          <p:nvPr>
            <p:ph type="subTitle" sz="quarter" idx="1"/>
          </p:nvPr>
        </p:nvSpPr>
        <p:spPr>
          <a:xfrm>
            <a:off x="3543300" y="3876675"/>
            <a:ext cx="4914900" cy="2098675"/>
          </a:xfrm>
        </p:spPr>
        <p:txBody>
          <a:bodyPr/>
          <a:lstStyle>
            <a:lvl1pPr marL="0" indent="0">
              <a:buFont typeface="Wingdings" pitchFamily="2" charset="2"/>
              <a:buNone/>
              <a:defRPr>
                <a:solidFill>
                  <a:srgbClr val="CC0066"/>
                </a:solidFill>
              </a:defRPr>
            </a:lvl1pPr>
          </a:lstStyle>
          <a:p>
            <a:r>
              <a:rPr lang="de-DE"/>
              <a:t>Klicken Sie, um das Format des Untertitelmasters zu bearbeiten</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2613" y="0"/>
            <a:ext cx="2224087" cy="6858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58763" y="0"/>
            <a:ext cx="6521450" cy="6858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58763" y="0"/>
            <a:ext cx="8602662" cy="5794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93738" y="720725"/>
            <a:ext cx="4154487" cy="61372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000625" y="720725"/>
            <a:ext cx="4156075" cy="299243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000625" y="3865563"/>
            <a:ext cx="4156075" cy="2992437"/>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93738" y="720725"/>
            <a:ext cx="4154487" cy="6137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00625" y="720725"/>
            <a:ext cx="4156075" cy="6137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6723" name="Rectangle 3"/>
          <p:cNvSpPr>
            <a:spLocks noGrp="1" noChangeArrowheads="1"/>
          </p:cNvSpPr>
          <p:nvPr>
            <p:ph type="title"/>
          </p:nvPr>
        </p:nvSpPr>
        <p:spPr bwMode="auto">
          <a:xfrm>
            <a:off x="258763" y="0"/>
            <a:ext cx="8602662" cy="5794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a:r>
              <a:rPr lang="en-US" smtClean="0"/>
              <a:t>Titel</a:t>
            </a:r>
          </a:p>
        </p:txBody>
      </p:sp>
      <p:sp>
        <p:nvSpPr>
          <p:cNvPr id="286724" name="Rectangle 4"/>
          <p:cNvSpPr>
            <a:spLocks noGrp="1" noChangeArrowheads="1"/>
          </p:cNvSpPr>
          <p:nvPr>
            <p:ph type="body" idx="1"/>
          </p:nvPr>
        </p:nvSpPr>
        <p:spPr bwMode="auto">
          <a:xfrm>
            <a:off x="693738" y="720725"/>
            <a:ext cx="8462962" cy="6137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Klicken Sie, um die Formate des Vorlagentextes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86727" name="Line 7"/>
          <p:cNvSpPr>
            <a:spLocks noChangeShapeType="1"/>
          </p:cNvSpPr>
          <p:nvPr/>
        </p:nvSpPr>
        <p:spPr bwMode="auto">
          <a:xfrm>
            <a:off x="709613" y="581025"/>
            <a:ext cx="8156575" cy="0"/>
          </a:xfrm>
          <a:prstGeom prst="line">
            <a:avLst/>
          </a:prstGeom>
          <a:noFill/>
          <a:ln w="28575">
            <a:solidFill>
              <a:schemeClr val="tx2"/>
            </a:solidFill>
            <a:miter lim="800000"/>
            <a:headEnd/>
            <a:tailEnd/>
          </a:ln>
          <a:effectLst>
            <a:outerShdw dist="107763" dir="2700000" algn="ctr" rotWithShape="0">
              <a:schemeClr val="accent2"/>
            </a:outerShdw>
          </a:effectLst>
        </p:spPr>
        <p:txBody>
          <a:bodyPr lIns="18000" tIns="10800" rIns="18000" bIns="10800"/>
          <a:lstStyle/>
          <a:p>
            <a:endParaRPr lang="de-DE"/>
          </a:p>
        </p:txBody>
      </p:sp>
      <p:sp>
        <p:nvSpPr>
          <p:cNvPr id="286731" name="Line 11"/>
          <p:cNvSpPr>
            <a:spLocks noChangeShapeType="1"/>
          </p:cNvSpPr>
          <p:nvPr/>
        </p:nvSpPr>
        <p:spPr bwMode="auto">
          <a:xfrm>
            <a:off x="220663" y="581025"/>
            <a:ext cx="8820150" cy="0"/>
          </a:xfrm>
          <a:prstGeom prst="line">
            <a:avLst/>
          </a:prstGeom>
          <a:noFill/>
          <a:ln w="28575">
            <a:solidFill>
              <a:schemeClr val="tx2"/>
            </a:solidFill>
            <a:miter lim="800000"/>
            <a:headEnd/>
            <a:tailEnd/>
          </a:ln>
          <a:effectLst>
            <a:outerShdw dist="107763" dir="2700000" algn="ctr" rotWithShape="0">
              <a:schemeClr val="accent2"/>
            </a:outerShdw>
          </a:effectLst>
        </p:spPr>
        <p:txBody>
          <a:bodyPr lIns="18000" tIns="10800" rIns="18000" bIns="10800"/>
          <a:lstStyle/>
          <a:p>
            <a:endParaRPr lang="de-DE"/>
          </a:p>
        </p:txBody>
      </p:sp>
      <p:pic>
        <p:nvPicPr>
          <p:cNvPr id="286736" name="Picture 16" descr="JOGUUNM1_72dpi_10cmBreit"/>
          <p:cNvPicPr>
            <a:picLocks noChangeAspect="1" noChangeArrowheads="1"/>
          </p:cNvPicPr>
          <p:nvPr userDrawn="1"/>
        </p:nvPicPr>
        <p:blipFill>
          <a:blip r:embed="rId14" cstate="print"/>
          <a:srcRect/>
          <a:stretch>
            <a:fillRect/>
          </a:stretch>
        </p:blipFill>
        <p:spPr bwMode="auto">
          <a:xfrm>
            <a:off x="7839075" y="0"/>
            <a:ext cx="1304925" cy="520700"/>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Verdana" pitchFamily="34" charset="0"/>
        </a:defRPr>
      </a:lvl2pPr>
      <a:lvl3pPr algn="l" rtl="0" fontAlgn="base">
        <a:spcBef>
          <a:spcPct val="0"/>
        </a:spcBef>
        <a:spcAft>
          <a:spcPct val="0"/>
        </a:spcAft>
        <a:defRPr sz="3200">
          <a:solidFill>
            <a:schemeClr val="tx2"/>
          </a:solidFill>
          <a:latin typeface="Verdana" pitchFamily="34" charset="0"/>
        </a:defRPr>
      </a:lvl3pPr>
      <a:lvl4pPr algn="l" rtl="0" fontAlgn="base">
        <a:spcBef>
          <a:spcPct val="0"/>
        </a:spcBef>
        <a:spcAft>
          <a:spcPct val="0"/>
        </a:spcAft>
        <a:defRPr sz="3200">
          <a:solidFill>
            <a:schemeClr val="tx2"/>
          </a:solidFill>
          <a:latin typeface="Verdana" pitchFamily="34" charset="0"/>
        </a:defRPr>
      </a:lvl4pPr>
      <a:lvl5pPr algn="l" rtl="0" fontAlgn="base">
        <a:spcBef>
          <a:spcPct val="0"/>
        </a:spcBef>
        <a:spcAft>
          <a:spcPct val="0"/>
        </a:spcAft>
        <a:defRPr sz="3200">
          <a:solidFill>
            <a:schemeClr val="tx2"/>
          </a:solidFill>
          <a:latin typeface="Verdana" pitchFamily="34" charset="0"/>
        </a:defRPr>
      </a:lvl5pPr>
      <a:lvl6pPr marL="457200" algn="l" rtl="0" fontAlgn="base">
        <a:spcBef>
          <a:spcPct val="0"/>
        </a:spcBef>
        <a:spcAft>
          <a:spcPct val="0"/>
        </a:spcAft>
        <a:defRPr sz="3200">
          <a:solidFill>
            <a:schemeClr val="tx2"/>
          </a:solidFill>
          <a:latin typeface="Verdana" pitchFamily="34" charset="0"/>
        </a:defRPr>
      </a:lvl6pPr>
      <a:lvl7pPr marL="914400" algn="l" rtl="0" fontAlgn="base">
        <a:spcBef>
          <a:spcPct val="0"/>
        </a:spcBef>
        <a:spcAft>
          <a:spcPct val="0"/>
        </a:spcAft>
        <a:defRPr sz="3200">
          <a:solidFill>
            <a:schemeClr val="tx2"/>
          </a:solidFill>
          <a:latin typeface="Verdana" pitchFamily="34" charset="0"/>
        </a:defRPr>
      </a:lvl7pPr>
      <a:lvl8pPr marL="1371600" algn="l" rtl="0" fontAlgn="base">
        <a:spcBef>
          <a:spcPct val="0"/>
        </a:spcBef>
        <a:spcAft>
          <a:spcPct val="0"/>
        </a:spcAft>
        <a:defRPr sz="3200">
          <a:solidFill>
            <a:schemeClr val="tx2"/>
          </a:solidFill>
          <a:latin typeface="Verdana" pitchFamily="34" charset="0"/>
        </a:defRPr>
      </a:lvl8pPr>
      <a:lvl9pPr marL="1828800" algn="l" rtl="0" fontAlgn="base">
        <a:spcBef>
          <a:spcPct val="0"/>
        </a:spcBef>
        <a:spcAft>
          <a:spcPct val="0"/>
        </a:spcAft>
        <a:defRPr sz="3200">
          <a:solidFill>
            <a:schemeClr val="tx2"/>
          </a:solidFill>
          <a:latin typeface="Verdana" pitchFamily="34" charset="0"/>
        </a:defRPr>
      </a:lvl9pPr>
    </p:titleStyle>
    <p:bodyStyle>
      <a:lvl1pPr marL="342900" indent="-342900" algn="l" rtl="0" fontAlgn="base">
        <a:spcBef>
          <a:spcPct val="20000"/>
        </a:spcBef>
        <a:spcAft>
          <a:spcPct val="0"/>
        </a:spcAft>
        <a:buClr>
          <a:schemeClr val="folHlink"/>
        </a:buClr>
        <a:buSzPct val="75000"/>
        <a:buFont typeface="Wingdings" pitchFamily="2" charset="2"/>
        <a:buBlip>
          <a:blip r:embed="rId15"/>
        </a:buBlip>
        <a:defRPr>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70000"/>
        <a:buFont typeface="Wingdings" pitchFamily="2" charset="2"/>
        <a:buBlip>
          <a:blip r:embed="rId16"/>
        </a:buBlip>
        <a:defRPr sz="1600">
          <a:solidFill>
            <a:schemeClr val="tx1"/>
          </a:solidFill>
          <a:latin typeface="+mn-lt"/>
        </a:defRPr>
      </a:lvl2pPr>
      <a:lvl3pPr marL="1143000" indent="-228600" algn="l" rtl="0" fontAlgn="base">
        <a:spcBef>
          <a:spcPct val="20000"/>
        </a:spcBef>
        <a:spcAft>
          <a:spcPct val="0"/>
        </a:spcAft>
        <a:buClr>
          <a:schemeClr val="tx2"/>
        </a:buClr>
        <a:buSzPct val="70000"/>
        <a:buBlip>
          <a:blip r:embed="rId17"/>
        </a:buBlip>
        <a:defRPr sz="1600">
          <a:solidFill>
            <a:schemeClr val="tx1"/>
          </a:solidFill>
          <a:latin typeface="+mn-lt"/>
        </a:defRPr>
      </a:lvl3pPr>
      <a:lvl4pPr marL="1600200" indent="-228600" algn="l" rtl="0" fontAlgn="base">
        <a:spcBef>
          <a:spcPct val="20000"/>
        </a:spcBef>
        <a:spcAft>
          <a:spcPct val="0"/>
        </a:spcAft>
        <a:buClr>
          <a:schemeClr val="hlink"/>
        </a:buClr>
        <a:buChar char="•"/>
        <a:defRPr sz="1400">
          <a:solidFill>
            <a:schemeClr val="tx1"/>
          </a:solidFill>
          <a:latin typeface="+mn-lt"/>
        </a:defRPr>
      </a:lvl4pPr>
      <a:lvl5pPr marL="2057400" indent="-228600" algn="l" rtl="0" fontAlgn="base">
        <a:spcBef>
          <a:spcPct val="20000"/>
        </a:spcBef>
        <a:spcAft>
          <a:spcPct val="0"/>
        </a:spcAft>
        <a:buClr>
          <a:schemeClr val="tx1"/>
        </a:buClr>
        <a:buSzPct val="85000"/>
        <a:buChar char="•"/>
        <a:defRPr sz="1400">
          <a:solidFill>
            <a:schemeClr val="tx1"/>
          </a:solidFill>
          <a:latin typeface="+mn-lt"/>
        </a:defRPr>
      </a:lvl5pPr>
      <a:lvl6pPr marL="2514600" indent="-228600" algn="l" rtl="0" fontAlgn="base">
        <a:spcBef>
          <a:spcPct val="20000"/>
        </a:spcBef>
        <a:spcAft>
          <a:spcPct val="0"/>
        </a:spcAft>
        <a:buClr>
          <a:schemeClr val="tx1"/>
        </a:buClr>
        <a:buSzPct val="85000"/>
        <a:buChar char="•"/>
        <a:defRPr sz="1400">
          <a:solidFill>
            <a:schemeClr val="tx1"/>
          </a:solidFill>
          <a:latin typeface="+mn-lt"/>
        </a:defRPr>
      </a:lvl6pPr>
      <a:lvl7pPr marL="2971800" indent="-228600" algn="l" rtl="0" fontAlgn="base">
        <a:spcBef>
          <a:spcPct val="20000"/>
        </a:spcBef>
        <a:spcAft>
          <a:spcPct val="0"/>
        </a:spcAft>
        <a:buClr>
          <a:schemeClr val="tx1"/>
        </a:buClr>
        <a:buSzPct val="85000"/>
        <a:buChar char="•"/>
        <a:defRPr sz="1400">
          <a:solidFill>
            <a:schemeClr val="tx1"/>
          </a:solidFill>
          <a:latin typeface="+mn-lt"/>
        </a:defRPr>
      </a:lvl7pPr>
      <a:lvl8pPr marL="3429000" indent="-228600" algn="l" rtl="0" fontAlgn="base">
        <a:spcBef>
          <a:spcPct val="20000"/>
        </a:spcBef>
        <a:spcAft>
          <a:spcPct val="0"/>
        </a:spcAft>
        <a:buClr>
          <a:schemeClr val="tx1"/>
        </a:buClr>
        <a:buSzPct val="85000"/>
        <a:buChar char="•"/>
        <a:defRPr sz="1400">
          <a:solidFill>
            <a:schemeClr val="tx1"/>
          </a:solidFill>
          <a:latin typeface="+mn-lt"/>
        </a:defRPr>
      </a:lvl8pPr>
      <a:lvl9pPr marL="3886200" indent="-228600" algn="l" rtl="0" fontAlgn="base">
        <a:spcBef>
          <a:spcPct val="20000"/>
        </a:spcBef>
        <a:spcAft>
          <a:spcPct val="0"/>
        </a:spcAft>
        <a:buClr>
          <a:schemeClr val="tx1"/>
        </a:buClr>
        <a:buSzPct val="85000"/>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 Id="rId9" Type="http://schemas.openxmlformats.org/officeDocument/2006/relationships/image" Target="../media/image35.wmf"/></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13.bin"/><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4.xml"/><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6.jpeg"/><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3.bin"/><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1.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27.bin"/></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3.xml"/><Relationship Id="rId7"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png"/><Relationship Id="rId11" Type="http://schemas.openxmlformats.org/officeDocument/2006/relationships/oleObject" Target="../embeddings/oleObject32.bin"/><Relationship Id="rId5" Type="http://schemas.openxmlformats.org/officeDocument/2006/relationships/image" Target="../media/image33.png"/><Relationship Id="rId10" Type="http://schemas.openxmlformats.org/officeDocument/2006/relationships/oleObject" Target="../embeddings/oleObject31.bin"/><Relationship Id="rId4" Type="http://schemas.openxmlformats.org/officeDocument/2006/relationships/image" Target="../media/image3.png"/><Relationship Id="rId9" Type="http://schemas.openxmlformats.org/officeDocument/2006/relationships/oleObject" Target="../embeddings/oleObject30.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image" Target="../media/image82.png"/><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3.bin"/><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oleObject" Target="../embeddings/oleObject36.bin"/><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32.xml"/><Relationship Id="rId7"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0.bin"/><Relationship Id="rId11" Type="http://schemas.openxmlformats.org/officeDocument/2006/relationships/oleObject" Target="../embeddings/oleObject45.bin"/><Relationship Id="rId5" Type="http://schemas.openxmlformats.org/officeDocument/2006/relationships/image" Target="../media/image2.png"/><Relationship Id="rId10" Type="http://schemas.openxmlformats.org/officeDocument/2006/relationships/oleObject" Target="../embeddings/oleObject44.bin"/><Relationship Id="rId4" Type="http://schemas.openxmlformats.org/officeDocument/2006/relationships/oleObject" Target="../embeddings/oleObject39.bin"/><Relationship Id="rId9" Type="http://schemas.openxmlformats.org/officeDocument/2006/relationships/oleObject" Target="../embeddings/oleObject43.bin"/></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oleObject" Target="../embeddings/oleObject54.bin"/><Relationship Id="rId3" Type="http://schemas.openxmlformats.org/officeDocument/2006/relationships/notesSlide" Target="../notesSlides/notesSlide34.xml"/><Relationship Id="rId7" Type="http://schemas.openxmlformats.org/officeDocument/2006/relationships/oleObject" Target="../embeddings/oleObject48.bin"/><Relationship Id="rId12" Type="http://schemas.openxmlformats.org/officeDocument/2006/relationships/oleObject" Target="../embeddings/oleObject53.bin"/><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vmlDrawing" Target="../drawings/vmlDrawing18.vml"/><Relationship Id="rId6" Type="http://schemas.openxmlformats.org/officeDocument/2006/relationships/oleObject" Target="../embeddings/oleObject47.bin"/><Relationship Id="rId11" Type="http://schemas.openxmlformats.org/officeDocument/2006/relationships/oleObject" Target="../embeddings/oleObject52.bin"/><Relationship Id="rId5" Type="http://schemas.openxmlformats.org/officeDocument/2006/relationships/oleObject" Target="../embeddings/oleObject46.bin"/><Relationship Id="rId15" Type="http://schemas.openxmlformats.org/officeDocument/2006/relationships/image" Target="../media/image2.png"/><Relationship Id="rId10" Type="http://schemas.openxmlformats.org/officeDocument/2006/relationships/oleObject" Target="../embeddings/oleObject51.bin"/><Relationship Id="rId4" Type="http://schemas.openxmlformats.org/officeDocument/2006/relationships/image" Target="../media/image109.png"/><Relationship Id="rId9" Type="http://schemas.openxmlformats.org/officeDocument/2006/relationships/oleObject" Target="../embeddings/oleObject50.bin"/><Relationship Id="rId14" Type="http://schemas.openxmlformats.org/officeDocument/2006/relationships/oleObject" Target="../embeddings/oleObject55.bin"/></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10.w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09.png"/><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2.png"/><Relationship Id="rId18" Type="http://schemas.openxmlformats.org/officeDocument/2006/relationships/oleObject" Target="../embeddings/oleObject70.bin"/><Relationship Id="rId3" Type="http://schemas.openxmlformats.org/officeDocument/2006/relationships/notesSlide" Target="../notesSlides/notesSlide38.xml"/><Relationship Id="rId21" Type="http://schemas.openxmlformats.org/officeDocument/2006/relationships/oleObject" Target="../embeddings/oleObject73.bin"/><Relationship Id="rId7" Type="http://schemas.openxmlformats.org/officeDocument/2006/relationships/oleObject" Target="../embeddings/oleObject61.bin"/><Relationship Id="rId12" Type="http://schemas.openxmlformats.org/officeDocument/2006/relationships/oleObject" Target="../embeddings/oleObject66.bin"/><Relationship Id="rId17" Type="http://schemas.openxmlformats.org/officeDocument/2006/relationships/oleObject" Target="../embeddings/oleObject69.bin"/><Relationship Id="rId2" Type="http://schemas.openxmlformats.org/officeDocument/2006/relationships/slideLayout" Target="../slideLayouts/slideLayout2.xml"/><Relationship Id="rId16" Type="http://schemas.openxmlformats.org/officeDocument/2006/relationships/oleObject" Target="../embeddings/oleObject68.bin"/><Relationship Id="rId20" Type="http://schemas.openxmlformats.org/officeDocument/2006/relationships/oleObject" Target="../embeddings/oleObject72.bin"/><Relationship Id="rId1" Type="http://schemas.openxmlformats.org/officeDocument/2006/relationships/vmlDrawing" Target="../drawings/vmlDrawing20.vml"/><Relationship Id="rId6" Type="http://schemas.openxmlformats.org/officeDocument/2006/relationships/oleObject" Target="../embeddings/oleObject60.bin"/><Relationship Id="rId11" Type="http://schemas.openxmlformats.org/officeDocument/2006/relationships/oleObject" Target="../embeddings/oleObject65.bin"/><Relationship Id="rId5" Type="http://schemas.openxmlformats.org/officeDocument/2006/relationships/oleObject" Target="../embeddings/oleObject59.bin"/><Relationship Id="rId15" Type="http://schemas.openxmlformats.org/officeDocument/2006/relationships/oleObject" Target="../embeddings/oleObject67.bin"/><Relationship Id="rId10" Type="http://schemas.openxmlformats.org/officeDocument/2006/relationships/oleObject" Target="../embeddings/oleObject64.bin"/><Relationship Id="rId19" Type="http://schemas.openxmlformats.org/officeDocument/2006/relationships/oleObject" Target="../embeddings/oleObject71.bin"/><Relationship Id="rId4" Type="http://schemas.openxmlformats.org/officeDocument/2006/relationships/oleObject" Target="../embeddings/oleObject58.bin"/><Relationship Id="rId9" Type="http://schemas.openxmlformats.org/officeDocument/2006/relationships/oleObject" Target="../embeddings/oleObject63.bin"/><Relationship Id="rId14" Type="http://schemas.openxmlformats.org/officeDocument/2006/relationships/image" Target="../media/image3.png"/><Relationship Id="rId22" Type="http://schemas.openxmlformats.org/officeDocument/2006/relationships/oleObject" Target="../embeddings/oleObject74.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image" Target="../media/image138.png"/><Relationship Id="rId7" Type="http://schemas.openxmlformats.org/officeDocument/2006/relationships/oleObject" Target="../embeddings/oleObject76.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75.bin"/><Relationship Id="rId5" Type="http://schemas.openxmlformats.org/officeDocument/2006/relationships/image" Target="../media/image140.png"/><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142.png"/><Relationship Id="rId4" Type="http://schemas.openxmlformats.org/officeDocument/2006/relationships/oleObject" Target="../embeddings/oleObject78.bin"/></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oleObject" Target="../embeddings/oleObject80.bin"/><Relationship Id="rId4" Type="http://schemas.openxmlformats.org/officeDocument/2006/relationships/oleObject" Target="../embeddings/oleObject79.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image" Target="../media/image152.png"/><Relationship Id="rId7"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83.bin"/><Relationship Id="rId11" Type="http://schemas.openxmlformats.org/officeDocument/2006/relationships/oleObject" Target="../embeddings/oleObject87.bin"/><Relationship Id="rId5" Type="http://schemas.openxmlformats.org/officeDocument/2006/relationships/oleObject" Target="../embeddings/oleObject82.bin"/><Relationship Id="rId10" Type="http://schemas.openxmlformats.org/officeDocument/2006/relationships/image" Target="../media/image153.png"/><Relationship Id="rId4" Type="http://schemas.openxmlformats.org/officeDocument/2006/relationships/oleObject" Target="../embeddings/oleObject81.bin"/><Relationship Id="rId9" Type="http://schemas.openxmlformats.org/officeDocument/2006/relationships/oleObject" Target="../embeddings/oleObject86.bin"/></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92.bin"/><Relationship Id="rId13" Type="http://schemas.openxmlformats.org/officeDocument/2006/relationships/oleObject" Target="../embeddings/oleObject96.bin"/><Relationship Id="rId3" Type="http://schemas.openxmlformats.org/officeDocument/2006/relationships/image" Target="../media/image152.png"/><Relationship Id="rId7" Type="http://schemas.openxmlformats.org/officeDocument/2006/relationships/oleObject" Target="../embeddings/oleObject91.bin"/><Relationship Id="rId12"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90.bin"/><Relationship Id="rId11" Type="http://schemas.openxmlformats.org/officeDocument/2006/relationships/oleObject" Target="../embeddings/oleObject95.bin"/><Relationship Id="rId5" Type="http://schemas.openxmlformats.org/officeDocument/2006/relationships/oleObject" Target="../embeddings/oleObject89.bin"/><Relationship Id="rId10" Type="http://schemas.openxmlformats.org/officeDocument/2006/relationships/oleObject" Target="../embeddings/oleObject94.bin"/><Relationship Id="rId4" Type="http://schemas.openxmlformats.org/officeDocument/2006/relationships/oleObject" Target="../embeddings/oleObject88.bin"/><Relationship Id="rId9" Type="http://schemas.openxmlformats.org/officeDocument/2006/relationships/oleObject" Target="../embeddings/oleObject93.bin"/></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oleObject" Target="../embeddings/oleObject97.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6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71.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73.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5.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79.jpeg"/><Relationship Id="rId2" Type="http://schemas.openxmlformats.org/officeDocument/2006/relationships/slideLayout" Target="../slideLayouts/slideLayout12.xml"/><Relationship Id="rId1" Type="http://schemas.openxmlformats.org/officeDocument/2006/relationships/vmlDrawing" Target="../drawings/vmlDrawing28.vml"/><Relationship Id="rId6" Type="http://schemas.openxmlformats.org/officeDocument/2006/relationships/oleObject" Target="../embeddings/oleObject101.bin"/><Relationship Id="rId5" Type="http://schemas.openxmlformats.org/officeDocument/2006/relationships/oleObject" Target="../embeddings/oleObject100.bin"/><Relationship Id="rId4" Type="http://schemas.openxmlformats.org/officeDocument/2006/relationships/oleObject" Target="../embeddings/oleObject99.bin"/></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2.png"/></Relationships>
</file>

<file path=ppt/slides/_rels/slide7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103.bin"/><Relationship Id="rId5" Type="http://schemas.openxmlformats.org/officeDocument/2006/relationships/oleObject" Target="../embeddings/oleObject102.bin"/><Relationship Id="rId4" Type="http://schemas.openxmlformats.org/officeDocument/2006/relationships/image" Target="../media/image188.png"/></Relationships>
</file>

<file path=ppt/slides/_rels/slide7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p:txBody>
          <a:bodyPr/>
          <a:lstStyle/>
          <a:p>
            <a:endParaRPr lang="de-DE" dirty="0"/>
          </a:p>
        </p:txBody>
      </p:sp>
      <p:sp>
        <p:nvSpPr>
          <p:cNvPr id="3" name="Untertitel 2"/>
          <p:cNvSpPr>
            <a:spLocks noGrp="1"/>
          </p:cNvSpPr>
          <p:nvPr>
            <p:ph type="subTitle" sz="quarter" idx="1"/>
          </p:nvPr>
        </p:nvSpPr>
        <p:spPr/>
        <p:txBody>
          <a:bodyPr/>
          <a:lstStyle/>
          <a:p>
            <a:endParaRPr lang="de-DE" dirty="0"/>
          </a:p>
        </p:txBody>
      </p:sp>
      <p:sp>
        <p:nvSpPr>
          <p:cNvPr id="4" name="Rechteck 3"/>
          <p:cNvSpPr/>
          <p:nvPr/>
        </p:nvSpPr>
        <p:spPr bwMode="auto">
          <a:xfrm>
            <a:off x="0" y="0"/>
            <a:ext cx="9378176" cy="6858000"/>
          </a:xfrm>
          <a:prstGeom prst="rect">
            <a:avLst/>
          </a:prstGeom>
          <a:solidFill>
            <a:schemeClr val="tx1"/>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dirty="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2" name="Rectangle 2"/>
          <p:cNvSpPr>
            <a:spLocks noGrp="1" noChangeArrowheads="1"/>
          </p:cNvSpPr>
          <p:nvPr>
            <p:ph type="title"/>
          </p:nvPr>
        </p:nvSpPr>
        <p:spPr/>
        <p:txBody>
          <a:bodyPr/>
          <a:lstStyle/>
          <a:p>
            <a:r>
              <a:rPr lang="de-DE"/>
              <a:t>Decay Products of </a:t>
            </a:r>
            <a:r>
              <a:rPr lang="de-DE">
                <a:latin typeface="Symbol" pitchFamily="18" charset="2"/>
              </a:rPr>
              <a:t>LL</a:t>
            </a:r>
            <a:r>
              <a:rPr lang="de-DE"/>
              <a:t> Hypernuclei</a:t>
            </a:r>
          </a:p>
        </p:txBody>
      </p:sp>
      <p:sp>
        <p:nvSpPr>
          <p:cNvPr id="1955843" name="Rectangle 3"/>
          <p:cNvSpPr>
            <a:spLocks noGrp="1" noChangeArrowheads="1"/>
          </p:cNvSpPr>
          <p:nvPr>
            <p:ph type="body" idx="1"/>
          </p:nvPr>
        </p:nvSpPr>
        <p:spPr/>
        <p:txBody>
          <a:bodyPr/>
          <a:lstStyle/>
          <a:p>
            <a:r>
              <a:rPr lang="de-DE" dirty="0" err="1"/>
              <a:t>nuclear</a:t>
            </a:r>
            <a:r>
              <a:rPr lang="de-DE" dirty="0"/>
              <a:t> </a:t>
            </a:r>
            <a:r>
              <a:rPr lang="de-DE" dirty="0" err="1" smtClean="0"/>
              <a:t>fragments</a:t>
            </a:r>
            <a:r>
              <a:rPr lang="de-DE" dirty="0" smtClean="0"/>
              <a:t> after </a:t>
            </a:r>
            <a:r>
              <a:rPr lang="de-DE" dirty="0" err="1" smtClean="0"/>
              <a:t>weak</a:t>
            </a:r>
            <a:r>
              <a:rPr lang="de-DE" dirty="0" smtClean="0"/>
              <a:t> </a:t>
            </a:r>
            <a:r>
              <a:rPr lang="de-DE" dirty="0" err="1" smtClean="0"/>
              <a:t>decay</a:t>
            </a:r>
            <a:r>
              <a:rPr lang="de-DE" dirty="0" smtClean="0"/>
              <a:t> </a:t>
            </a:r>
            <a:r>
              <a:rPr lang="de-DE" dirty="0"/>
              <a:t>	</a:t>
            </a:r>
            <a:r>
              <a:rPr lang="de-DE" dirty="0" smtClean="0">
                <a:sym typeface="Symbol" pitchFamily="18" charset="2"/>
              </a:rPr>
              <a:t> </a:t>
            </a:r>
            <a:r>
              <a:rPr lang="de-DE" dirty="0" err="1">
                <a:sym typeface="Symbol" pitchFamily="18" charset="2"/>
              </a:rPr>
              <a:t>emulsion</a:t>
            </a:r>
            <a:r>
              <a:rPr lang="de-DE" dirty="0">
                <a:sym typeface="Symbol" pitchFamily="18" charset="2"/>
              </a:rPr>
              <a:t>      </a:t>
            </a:r>
            <a:r>
              <a:rPr lang="de-DE" dirty="0" err="1" smtClean="0">
                <a:solidFill>
                  <a:schemeClr val="tx2"/>
                </a:solidFill>
                <a:sym typeface="Symbol" pitchFamily="18" charset="2"/>
              </a:rPr>
              <a:t>hadron+nucleus</a:t>
            </a:r>
            <a:endParaRPr lang="de-DE" dirty="0">
              <a:solidFill>
                <a:schemeClr val="tx2"/>
              </a:solidFill>
              <a:sym typeface="Symbol" pitchFamily="18" charset="2"/>
            </a:endParaRPr>
          </a:p>
          <a:p>
            <a:pPr lvl="1"/>
            <a:r>
              <a:rPr lang="de-DE" dirty="0" err="1"/>
              <a:t>detection</a:t>
            </a:r>
            <a:r>
              <a:rPr lang="de-DE" dirty="0"/>
              <a:t> </a:t>
            </a:r>
            <a:r>
              <a:rPr lang="de-DE" dirty="0" err="1"/>
              <a:t>of</a:t>
            </a:r>
            <a:r>
              <a:rPr lang="de-DE" dirty="0"/>
              <a:t> </a:t>
            </a:r>
            <a:r>
              <a:rPr lang="de-DE" dirty="0" err="1"/>
              <a:t>charged</a:t>
            </a:r>
            <a:r>
              <a:rPr lang="de-DE" dirty="0"/>
              <a:t> </a:t>
            </a:r>
            <a:r>
              <a:rPr lang="de-DE" dirty="0" err="1"/>
              <a:t>products</a:t>
            </a:r>
            <a:r>
              <a:rPr lang="de-DE" dirty="0"/>
              <a:t> </a:t>
            </a:r>
            <a:r>
              <a:rPr lang="de-DE" dirty="0" err="1"/>
              <a:t>only</a:t>
            </a:r>
            <a:endParaRPr lang="de-DE" dirty="0"/>
          </a:p>
          <a:p>
            <a:pPr lvl="1"/>
            <a:r>
              <a:rPr lang="de-DE" dirty="0"/>
              <a:t>limited </a:t>
            </a:r>
            <a:r>
              <a:rPr lang="de-DE" dirty="0" err="1"/>
              <a:t>to</a:t>
            </a:r>
            <a:r>
              <a:rPr lang="de-DE" dirty="0"/>
              <a:t> </a:t>
            </a:r>
            <a:r>
              <a:rPr lang="de-DE" dirty="0" err="1"/>
              <a:t>light</a:t>
            </a:r>
            <a:r>
              <a:rPr lang="de-DE" dirty="0"/>
              <a:t> </a:t>
            </a:r>
            <a:r>
              <a:rPr lang="de-DE" dirty="0" err="1"/>
              <a:t>nuclei</a:t>
            </a:r>
            <a:endParaRPr lang="de-DE" dirty="0"/>
          </a:p>
          <a:p>
            <a:r>
              <a:rPr lang="de-DE" dirty="0" err="1"/>
              <a:t>weak</a:t>
            </a:r>
            <a:r>
              <a:rPr lang="de-DE" dirty="0"/>
              <a:t> </a:t>
            </a:r>
            <a:r>
              <a:rPr lang="de-DE" dirty="0" err="1"/>
              <a:t>decay</a:t>
            </a:r>
            <a:r>
              <a:rPr lang="de-DE" dirty="0"/>
              <a:t> </a:t>
            </a:r>
            <a:r>
              <a:rPr lang="de-DE" dirty="0" err="1" smtClean="0"/>
              <a:t>products</a:t>
            </a:r>
            <a:r>
              <a:rPr lang="de-DE" dirty="0" smtClean="0"/>
              <a:t> (</a:t>
            </a:r>
            <a:r>
              <a:rPr lang="de-DE" dirty="0" err="1" smtClean="0"/>
              <a:t>pions</a:t>
            </a:r>
            <a:r>
              <a:rPr lang="de-DE" dirty="0" smtClean="0"/>
              <a:t>)</a:t>
            </a:r>
            <a:r>
              <a:rPr lang="de-DE" dirty="0"/>
              <a:t>	</a:t>
            </a:r>
            <a:r>
              <a:rPr lang="de-DE" dirty="0">
                <a:sym typeface="Symbol" pitchFamily="18" charset="2"/>
              </a:rPr>
              <a:t> BNL-AGS E906 </a:t>
            </a:r>
            <a:r>
              <a:rPr lang="de-DE" dirty="0" smtClean="0">
                <a:sym typeface="Symbol" pitchFamily="18" charset="2"/>
              </a:rPr>
              <a:t> </a:t>
            </a:r>
            <a:r>
              <a:rPr lang="de-DE" baseline="30000" dirty="0" smtClean="0">
                <a:solidFill>
                  <a:schemeClr val="tx2"/>
                </a:solidFill>
                <a:sym typeface="Symbol" pitchFamily="18" charset="2"/>
              </a:rPr>
              <a:t>9</a:t>
            </a:r>
            <a:r>
              <a:rPr lang="de-DE" dirty="0" smtClean="0">
                <a:solidFill>
                  <a:schemeClr val="tx2"/>
                </a:solidFill>
                <a:sym typeface="Symbol" pitchFamily="18" charset="2"/>
              </a:rPr>
              <a:t>Be(K</a:t>
            </a:r>
            <a:r>
              <a:rPr lang="de-DE" baseline="30000" dirty="0" smtClean="0">
                <a:solidFill>
                  <a:schemeClr val="tx2"/>
                </a:solidFill>
                <a:sym typeface="Symbol" pitchFamily="18" charset="2"/>
              </a:rPr>
              <a:t>-</a:t>
            </a:r>
            <a:r>
              <a:rPr lang="de-DE" dirty="0">
                <a:solidFill>
                  <a:schemeClr val="tx2"/>
                </a:solidFill>
                <a:sym typeface="Symbol" pitchFamily="18" charset="2"/>
              </a:rPr>
              <a:t>,K</a:t>
            </a:r>
            <a:r>
              <a:rPr lang="de-DE" baseline="30000" dirty="0">
                <a:solidFill>
                  <a:schemeClr val="tx2"/>
                </a:solidFill>
                <a:sym typeface="Symbol" pitchFamily="18" charset="2"/>
              </a:rPr>
              <a:t>+</a:t>
            </a:r>
            <a:r>
              <a:rPr lang="de-DE" dirty="0">
                <a:solidFill>
                  <a:schemeClr val="tx2"/>
                </a:solidFill>
                <a:sym typeface="Symbol" pitchFamily="18" charset="2"/>
              </a:rPr>
              <a:t>)X</a:t>
            </a:r>
          </a:p>
          <a:p>
            <a:pPr lvl="1"/>
            <a:r>
              <a:rPr lang="de-DE" dirty="0" smtClean="0"/>
              <a:t>Electronic </a:t>
            </a:r>
            <a:r>
              <a:rPr lang="de-DE" dirty="0" err="1" smtClean="0"/>
              <a:t>experiment</a:t>
            </a:r>
            <a:r>
              <a:rPr lang="de-DE" dirty="0" smtClean="0"/>
              <a:t> but </a:t>
            </a:r>
            <a:r>
              <a:rPr lang="de-DE" dirty="0" err="1" smtClean="0"/>
              <a:t>resolution</a:t>
            </a:r>
            <a:r>
              <a:rPr lang="de-DE" dirty="0" smtClean="0"/>
              <a:t> </a:t>
            </a:r>
            <a:r>
              <a:rPr lang="de-DE" dirty="0"/>
              <a:t>limited</a:t>
            </a:r>
          </a:p>
          <a:p>
            <a:pPr lvl="1"/>
            <a:r>
              <a:rPr lang="de-DE" dirty="0" err="1"/>
              <a:t>no</a:t>
            </a:r>
            <a:r>
              <a:rPr lang="de-DE" dirty="0"/>
              <a:t> </a:t>
            </a:r>
            <a:r>
              <a:rPr lang="de-DE" dirty="0" err="1"/>
              <a:t>information</a:t>
            </a:r>
            <a:r>
              <a:rPr lang="de-DE" dirty="0"/>
              <a:t> on </a:t>
            </a:r>
            <a:r>
              <a:rPr lang="de-DE" dirty="0" err="1"/>
              <a:t>excited</a:t>
            </a:r>
            <a:r>
              <a:rPr lang="de-DE" dirty="0"/>
              <a:t> </a:t>
            </a:r>
            <a:r>
              <a:rPr lang="de-DE" dirty="0" err="1"/>
              <a:t>states</a:t>
            </a:r>
            <a:endParaRPr lang="de-DE" dirty="0"/>
          </a:p>
          <a:p>
            <a:pPr lvl="1"/>
            <a:r>
              <a:rPr lang="de-DE" dirty="0" err="1" smtClean="0"/>
              <a:t>interpretation</a:t>
            </a:r>
            <a:r>
              <a:rPr lang="de-DE" dirty="0" smtClean="0"/>
              <a:t> </a:t>
            </a:r>
            <a:r>
              <a:rPr lang="de-DE" dirty="0"/>
              <a:t>not </a:t>
            </a:r>
            <a:r>
              <a:rPr lang="de-DE" dirty="0" err="1"/>
              <a:t>unique</a:t>
            </a:r>
            <a:r>
              <a:rPr lang="de-DE" dirty="0"/>
              <a:t> </a:t>
            </a:r>
            <a:r>
              <a:rPr lang="de-DE" dirty="0" err="1"/>
              <a:t>because</a:t>
            </a:r>
            <a:r>
              <a:rPr lang="de-DE" dirty="0"/>
              <a:t> </a:t>
            </a:r>
            <a:r>
              <a:rPr lang="de-DE" dirty="0">
                <a:latin typeface="Symbol" pitchFamily="18" charset="2"/>
              </a:rPr>
              <a:t>p</a:t>
            </a:r>
            <a:r>
              <a:rPr lang="de-DE" dirty="0"/>
              <a:t> </a:t>
            </a:r>
            <a:r>
              <a:rPr lang="de-DE" dirty="0" err="1"/>
              <a:t>momenta</a:t>
            </a:r>
            <a:r>
              <a:rPr lang="de-DE" dirty="0"/>
              <a:t> </a:t>
            </a:r>
            <a:r>
              <a:rPr lang="de-DE" dirty="0" err="1"/>
              <a:t>are</a:t>
            </a:r>
            <a:r>
              <a:rPr lang="de-DE" dirty="0"/>
              <a:t> </a:t>
            </a:r>
            <a:r>
              <a:rPr lang="de-DE" dirty="0" err="1"/>
              <a:t>similar</a:t>
            </a:r>
            <a:endParaRPr lang="de-DE" dirty="0"/>
          </a:p>
          <a:p>
            <a:r>
              <a:rPr lang="de-DE" dirty="0">
                <a:latin typeface="Symbol" pitchFamily="18" charset="2"/>
              </a:rPr>
              <a:t>g</a:t>
            </a:r>
            <a:r>
              <a:rPr lang="de-DE" dirty="0"/>
              <a:t>- </a:t>
            </a:r>
            <a:r>
              <a:rPr lang="de-DE" dirty="0" err="1" smtClean="0"/>
              <a:t>spectroscopy</a:t>
            </a:r>
            <a:r>
              <a:rPr lang="de-DE" dirty="0" smtClean="0"/>
              <a:t> </a:t>
            </a:r>
            <a:r>
              <a:rPr lang="de-DE" dirty="0" err="1" smtClean="0"/>
              <a:t>prior</a:t>
            </a:r>
            <a:r>
              <a:rPr lang="de-DE" dirty="0" smtClean="0"/>
              <a:t> </a:t>
            </a:r>
            <a:r>
              <a:rPr lang="de-DE" dirty="0" err="1" smtClean="0"/>
              <a:t>weak</a:t>
            </a:r>
            <a:r>
              <a:rPr lang="de-DE" dirty="0" smtClean="0"/>
              <a:t> </a:t>
            </a:r>
            <a:r>
              <a:rPr lang="de-DE" dirty="0" err="1" smtClean="0"/>
              <a:t>decay</a:t>
            </a:r>
            <a:r>
              <a:rPr lang="de-DE" dirty="0"/>
              <a:t>	</a:t>
            </a:r>
            <a:r>
              <a:rPr lang="de-DE" dirty="0" smtClean="0">
                <a:sym typeface="Symbol" pitchFamily="18" charset="2"/>
              </a:rPr>
              <a:t> </a:t>
            </a:r>
            <a:r>
              <a:rPr lang="de-DE" dirty="0">
                <a:sym typeface="Symbol" pitchFamily="18" charset="2"/>
              </a:rPr>
              <a:t>PANDA               	</a:t>
            </a:r>
            <a:r>
              <a:rPr lang="de-DE" dirty="0" err="1">
                <a:solidFill>
                  <a:schemeClr val="tx2"/>
                </a:solidFill>
                <a:latin typeface="VerdanaBar" pitchFamily="34" charset="0"/>
                <a:sym typeface="Symbol" pitchFamily="18" charset="2"/>
              </a:rPr>
              <a:t>p</a:t>
            </a:r>
            <a:r>
              <a:rPr lang="de-DE" dirty="0" err="1">
                <a:solidFill>
                  <a:schemeClr val="tx2"/>
                </a:solidFill>
                <a:sym typeface="Symbol" pitchFamily="18" charset="2"/>
              </a:rPr>
              <a:t>+A</a:t>
            </a:r>
            <a:endParaRPr lang="de-DE" dirty="0">
              <a:solidFill>
                <a:schemeClr val="tx2"/>
              </a:solidFill>
              <a:sym typeface="Symbol" pitchFamily="18" charset="2"/>
            </a:endParaRPr>
          </a:p>
          <a:p>
            <a:pPr lvl="1"/>
            <a:r>
              <a:rPr lang="de-DE" dirty="0" err="1"/>
              <a:t>no</a:t>
            </a:r>
            <a:r>
              <a:rPr lang="de-DE" dirty="0"/>
              <a:t> </a:t>
            </a:r>
            <a:r>
              <a:rPr lang="de-DE" dirty="0" err="1"/>
              <a:t>excited</a:t>
            </a:r>
            <a:r>
              <a:rPr lang="de-DE" dirty="0"/>
              <a:t> </a:t>
            </a:r>
            <a:r>
              <a:rPr lang="de-DE" dirty="0" err="1"/>
              <a:t>states</a:t>
            </a:r>
            <a:r>
              <a:rPr lang="de-DE" dirty="0"/>
              <a:t> </a:t>
            </a:r>
            <a:r>
              <a:rPr lang="de-DE" dirty="0" err="1"/>
              <a:t>observed</a:t>
            </a:r>
            <a:r>
              <a:rPr lang="de-DE" dirty="0"/>
              <a:t> </a:t>
            </a:r>
            <a:r>
              <a:rPr lang="de-DE" dirty="0" err="1"/>
              <a:t>yet</a:t>
            </a:r>
            <a:r>
              <a:rPr lang="de-DE" dirty="0"/>
              <a:t>, but </a:t>
            </a:r>
            <a:r>
              <a:rPr lang="de-DE" dirty="0" err="1"/>
              <a:t>theoretically</a:t>
            </a:r>
            <a:r>
              <a:rPr lang="de-DE" dirty="0"/>
              <a:t> </a:t>
            </a:r>
            <a:r>
              <a:rPr lang="de-DE" dirty="0" err="1"/>
              <a:t>predicted</a:t>
            </a:r>
            <a:endParaRPr lang="de-DE" dirty="0"/>
          </a:p>
          <a:p>
            <a:pPr lvl="1"/>
            <a:r>
              <a:rPr lang="de-DE" dirty="0" err="1"/>
              <a:t>How</a:t>
            </a:r>
            <a:r>
              <a:rPr lang="de-DE" dirty="0"/>
              <a:t> </a:t>
            </a:r>
            <a:r>
              <a:rPr lang="de-DE" dirty="0" err="1"/>
              <a:t>to</a:t>
            </a:r>
            <a:r>
              <a:rPr lang="de-DE" dirty="0"/>
              <a:t> </a:t>
            </a:r>
            <a:r>
              <a:rPr lang="de-DE" dirty="0" err="1"/>
              <a:t>identify</a:t>
            </a:r>
            <a:r>
              <a:rPr lang="de-DE" dirty="0"/>
              <a:t> </a:t>
            </a:r>
            <a:r>
              <a:rPr lang="de-DE" dirty="0" err="1"/>
              <a:t>the</a:t>
            </a:r>
            <a:r>
              <a:rPr lang="de-DE" dirty="0"/>
              <a:t> </a:t>
            </a:r>
            <a:r>
              <a:rPr lang="de-DE" dirty="0" err="1"/>
              <a:t>nucleus</a:t>
            </a:r>
            <a:r>
              <a:rPr lang="de-DE" dirty="0"/>
              <a:t> </a:t>
            </a:r>
            <a:r>
              <a:rPr lang="de-DE" dirty="0" smtClean="0"/>
              <a:t>?</a:t>
            </a:r>
            <a:endParaRPr lang="de-DE" dirty="0"/>
          </a:p>
        </p:txBody>
      </p:sp>
      <p:grpSp>
        <p:nvGrpSpPr>
          <p:cNvPr id="1955844" name="Group 4"/>
          <p:cNvGrpSpPr>
            <a:grpSpLocks noChangeAspect="1"/>
          </p:cNvGrpSpPr>
          <p:nvPr/>
        </p:nvGrpSpPr>
        <p:grpSpPr bwMode="auto">
          <a:xfrm>
            <a:off x="0" y="3978275"/>
            <a:ext cx="3087688" cy="2879725"/>
            <a:chOff x="2721" y="1045"/>
            <a:chExt cx="3042" cy="2837"/>
          </a:xfrm>
        </p:grpSpPr>
        <p:pic>
          <p:nvPicPr>
            <p:cNvPr id="1955845" name="Picture 5"/>
            <p:cNvPicPr>
              <a:picLocks noChangeAspect="1" noChangeArrowheads="1"/>
            </p:cNvPicPr>
            <p:nvPr/>
          </p:nvPicPr>
          <p:blipFill>
            <a:blip r:embed="rId3" cstate="print"/>
            <a:srcRect/>
            <a:stretch>
              <a:fillRect/>
            </a:stretch>
          </p:blipFill>
          <p:spPr bwMode="auto">
            <a:xfrm>
              <a:off x="2721" y="1045"/>
              <a:ext cx="3042" cy="2837"/>
            </a:xfrm>
            <a:prstGeom prst="rect">
              <a:avLst/>
            </a:prstGeom>
            <a:noFill/>
            <a:ln w="9525">
              <a:noFill/>
              <a:miter lim="800000"/>
              <a:headEnd/>
              <a:tailEnd/>
            </a:ln>
            <a:effectLst/>
          </p:spPr>
        </p:pic>
        <p:graphicFrame>
          <p:nvGraphicFramePr>
            <p:cNvPr id="1955846" name="Object 6"/>
            <p:cNvGraphicFramePr>
              <a:graphicFrameLocks noChangeAspect="1"/>
            </p:cNvGraphicFramePr>
            <p:nvPr/>
          </p:nvGraphicFramePr>
          <p:xfrm>
            <a:off x="3309" y="3022"/>
            <a:ext cx="379" cy="267"/>
          </p:xfrm>
          <a:graphic>
            <a:graphicData uri="http://schemas.openxmlformats.org/presentationml/2006/ole">
              <p:oleObj spid="_x0000_s1955846" name="Equation" r:id="rId4" imgW="431640" imgH="304560" progId="Equation.DSMT4">
                <p:embed/>
              </p:oleObj>
            </a:graphicData>
          </a:graphic>
        </p:graphicFrame>
        <p:sp>
          <p:nvSpPr>
            <p:cNvPr id="1955847" name="Line 7"/>
            <p:cNvSpPr>
              <a:spLocks noChangeAspect="1" noChangeShapeType="1"/>
            </p:cNvSpPr>
            <p:nvPr/>
          </p:nvSpPr>
          <p:spPr bwMode="auto">
            <a:xfrm flipV="1">
              <a:off x="3660" y="2749"/>
              <a:ext cx="394" cy="299"/>
            </a:xfrm>
            <a:prstGeom prst="line">
              <a:avLst/>
            </a:prstGeom>
            <a:noFill/>
            <a:ln w="28575">
              <a:solidFill>
                <a:srgbClr val="3333CC"/>
              </a:solidFill>
              <a:round/>
              <a:headEnd type="none" w="sm" len="sm"/>
              <a:tailEnd type="arrow" w="med" len="med"/>
            </a:ln>
            <a:effectLst/>
          </p:spPr>
          <p:txBody>
            <a:bodyPr lIns="54000" tIns="10800" rIns="54000" bIns="10800"/>
            <a:lstStyle/>
            <a:p>
              <a:endParaRPr lang="de-DE"/>
            </a:p>
          </p:txBody>
        </p:sp>
        <p:graphicFrame>
          <p:nvGraphicFramePr>
            <p:cNvPr id="1955848" name="Object 8"/>
            <p:cNvGraphicFramePr>
              <a:graphicFrameLocks noChangeAspect="1"/>
            </p:cNvGraphicFramePr>
            <p:nvPr/>
          </p:nvGraphicFramePr>
          <p:xfrm>
            <a:off x="4025" y="1986"/>
            <a:ext cx="447" cy="268"/>
          </p:xfrm>
          <a:graphic>
            <a:graphicData uri="http://schemas.openxmlformats.org/presentationml/2006/ole">
              <p:oleObj spid="_x0000_s1955848" name="Equation" r:id="rId5" imgW="507960" imgH="304560" progId="Equation.DSMT4">
                <p:embed/>
              </p:oleObj>
            </a:graphicData>
          </a:graphic>
        </p:graphicFrame>
        <p:sp>
          <p:nvSpPr>
            <p:cNvPr id="1955849" name="Line 9"/>
            <p:cNvSpPr>
              <a:spLocks noChangeAspect="1" noChangeShapeType="1"/>
            </p:cNvSpPr>
            <p:nvPr/>
          </p:nvSpPr>
          <p:spPr bwMode="auto">
            <a:xfrm flipH="1">
              <a:off x="4154" y="2185"/>
              <a:ext cx="210" cy="438"/>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sp>
          <p:nvSpPr>
            <p:cNvPr id="1955850" name="Line 10"/>
            <p:cNvSpPr>
              <a:spLocks noChangeAspect="1" noChangeShapeType="1"/>
            </p:cNvSpPr>
            <p:nvPr/>
          </p:nvSpPr>
          <p:spPr bwMode="auto">
            <a:xfrm flipH="1" flipV="1">
              <a:off x="4469" y="3121"/>
              <a:ext cx="452" cy="350"/>
            </a:xfrm>
            <a:prstGeom prst="line">
              <a:avLst/>
            </a:prstGeom>
            <a:noFill/>
            <a:ln w="38100">
              <a:solidFill>
                <a:srgbClr val="009900"/>
              </a:solidFill>
              <a:round/>
              <a:headEnd type="none" w="sm" len="sm"/>
              <a:tailEnd type="arrow" w="med" len="med"/>
            </a:ln>
            <a:effectLst/>
          </p:spPr>
          <p:txBody>
            <a:bodyPr lIns="54000" tIns="10800" rIns="54000" bIns="10800"/>
            <a:lstStyle/>
            <a:p>
              <a:endParaRPr lang="de-DE"/>
            </a:p>
          </p:txBody>
        </p:sp>
        <p:graphicFrame>
          <p:nvGraphicFramePr>
            <p:cNvPr id="1955851" name="Object 11"/>
            <p:cNvGraphicFramePr>
              <a:graphicFrameLocks noChangeAspect="1"/>
            </p:cNvGraphicFramePr>
            <p:nvPr/>
          </p:nvGraphicFramePr>
          <p:xfrm>
            <a:off x="4953" y="3408"/>
            <a:ext cx="227" cy="215"/>
          </p:xfrm>
          <a:graphic>
            <a:graphicData uri="http://schemas.openxmlformats.org/presentationml/2006/ole">
              <p:oleObj spid="_x0000_s1955851" name="Equation" r:id="rId6" imgW="253800" imgH="241200" progId="Equation.DSMT4">
                <p:embed/>
              </p:oleObj>
            </a:graphicData>
          </a:graphic>
        </p:graphicFrame>
      </p:grpSp>
      <p:grpSp>
        <p:nvGrpSpPr>
          <p:cNvPr id="19" name="Gruppieren 18"/>
          <p:cNvGrpSpPr/>
          <p:nvPr/>
        </p:nvGrpSpPr>
        <p:grpSpPr>
          <a:xfrm>
            <a:off x="3222625" y="3856038"/>
            <a:ext cx="2797175" cy="3001962"/>
            <a:chOff x="3222625" y="3856038"/>
            <a:chExt cx="2797175" cy="3001962"/>
          </a:xfrm>
        </p:grpSpPr>
        <p:pic>
          <p:nvPicPr>
            <p:cNvPr id="1955852" name="Picture 12"/>
            <p:cNvPicPr>
              <a:picLocks noChangeAspect="1" noChangeArrowheads="1"/>
            </p:cNvPicPr>
            <p:nvPr/>
          </p:nvPicPr>
          <p:blipFill>
            <a:blip r:embed="rId7" cstate="print"/>
            <a:srcRect r="49443"/>
            <a:stretch>
              <a:fillRect/>
            </a:stretch>
          </p:blipFill>
          <p:spPr bwMode="auto">
            <a:xfrm>
              <a:off x="3222625" y="4000500"/>
              <a:ext cx="2778125" cy="2857500"/>
            </a:xfrm>
            <a:prstGeom prst="rect">
              <a:avLst/>
            </a:prstGeom>
            <a:noFill/>
            <a:ln w="9525">
              <a:noFill/>
              <a:miter lim="800000"/>
              <a:headEnd type="none" w="sm" len="sm"/>
              <a:tailEnd type="none" w="sm" len="sm"/>
            </a:ln>
            <a:effectLst/>
          </p:spPr>
        </p:pic>
        <p:sp>
          <p:nvSpPr>
            <p:cNvPr id="1955854" name="Oval 14"/>
            <p:cNvSpPr>
              <a:spLocks noChangeArrowheads="1"/>
            </p:cNvSpPr>
            <p:nvPr/>
          </p:nvSpPr>
          <p:spPr bwMode="auto">
            <a:xfrm>
              <a:off x="4483100" y="4540250"/>
              <a:ext cx="858838" cy="774700"/>
            </a:xfrm>
            <a:prstGeom prst="ellipse">
              <a:avLst/>
            </a:prstGeom>
            <a:noFill/>
            <a:ln w="38100">
              <a:solidFill>
                <a:srgbClr val="009900"/>
              </a:solidFill>
              <a:prstDash val="dash"/>
              <a:round/>
              <a:headEnd type="none" w="sm" len="sm"/>
              <a:tailEnd type="none" w="sm" len="sm"/>
            </a:ln>
            <a:effectLst/>
          </p:spPr>
          <p:txBody>
            <a:bodyPr wrap="none" lIns="54000" tIns="10800" rIns="54000" bIns="10800" anchor="ctr"/>
            <a:lstStyle/>
            <a:p>
              <a:endParaRPr lang="de-DE"/>
            </a:p>
          </p:txBody>
        </p:sp>
        <p:sp>
          <p:nvSpPr>
            <p:cNvPr id="1955855" name="AutoShape 15"/>
            <p:cNvSpPr>
              <a:spLocks/>
            </p:cNvSpPr>
            <p:nvPr/>
          </p:nvSpPr>
          <p:spPr bwMode="auto">
            <a:xfrm>
              <a:off x="3500438" y="3856038"/>
              <a:ext cx="1306512" cy="609600"/>
            </a:xfrm>
            <a:prstGeom prst="borderCallout2">
              <a:avLst>
                <a:gd name="adj1" fmla="val 18750"/>
                <a:gd name="adj2" fmla="val 105833"/>
                <a:gd name="adj3" fmla="val 18750"/>
                <a:gd name="adj4" fmla="val 111421"/>
                <a:gd name="adj5" fmla="val 106773"/>
                <a:gd name="adj6" fmla="val 117255"/>
              </a:avLst>
            </a:prstGeom>
            <a:solidFill>
              <a:srgbClr val="CCFF99">
                <a:alpha val="50999"/>
              </a:srgbClr>
            </a:solidFill>
            <a:ln w="28575">
              <a:solidFill>
                <a:srgbClr val="009900"/>
              </a:solidFill>
              <a:miter lim="800000"/>
              <a:headEnd type="none" w="sm" len="sm"/>
              <a:tailEnd type="none" w="sm" len="sm"/>
            </a:ln>
            <a:effectLst/>
          </p:spPr>
          <p:txBody>
            <a:bodyPr lIns="54000" tIns="10800" rIns="54000" bIns="10800"/>
            <a:lstStyle/>
            <a:p>
              <a:pPr algn="ctr"/>
              <a:r>
                <a:rPr kumimoji="0" lang="de-DE">
                  <a:solidFill>
                    <a:srgbClr val="009900"/>
                  </a:solidFill>
                </a:rPr>
                <a:t>twin hypernuclei</a:t>
              </a:r>
            </a:p>
          </p:txBody>
        </p:sp>
        <p:sp>
          <p:nvSpPr>
            <p:cNvPr id="1955856" name="Text Box 16"/>
            <p:cNvSpPr txBox="1">
              <a:spLocks noChangeArrowheads="1"/>
            </p:cNvSpPr>
            <p:nvPr/>
          </p:nvSpPr>
          <p:spPr bwMode="auto">
            <a:xfrm>
              <a:off x="5105400" y="5880100"/>
              <a:ext cx="914400" cy="296863"/>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sz="1800" b="1"/>
                <a:t>E906</a:t>
              </a:r>
            </a:p>
          </p:txBody>
        </p:sp>
        <p:sp>
          <p:nvSpPr>
            <p:cNvPr id="1955857" name="Oval 17"/>
            <p:cNvSpPr>
              <a:spLocks noChangeArrowheads="1"/>
            </p:cNvSpPr>
            <p:nvPr/>
          </p:nvSpPr>
          <p:spPr bwMode="auto">
            <a:xfrm>
              <a:off x="3962400" y="5041900"/>
              <a:ext cx="800100" cy="800100"/>
            </a:xfrm>
            <a:prstGeom prst="ellipse">
              <a:avLst/>
            </a:prstGeom>
            <a:noFill/>
            <a:ln w="28575">
              <a:solidFill>
                <a:srgbClr val="CC0000"/>
              </a:solidFill>
              <a:prstDash val="dash"/>
              <a:round/>
              <a:headEnd type="none" w="sm" len="sm"/>
              <a:tailEnd type="none" w="sm" len="sm"/>
            </a:ln>
            <a:effectLst/>
          </p:spPr>
          <p:txBody>
            <a:bodyPr wrap="none" lIns="54000" tIns="10800" rIns="54000" bIns="10800" anchor="ctr"/>
            <a:lstStyle/>
            <a:p>
              <a:endParaRPr lang="de-DE"/>
            </a:p>
          </p:txBody>
        </p:sp>
        <p:graphicFrame>
          <p:nvGraphicFramePr>
            <p:cNvPr id="1955858" name="Object 18"/>
            <p:cNvGraphicFramePr>
              <a:graphicFrameLocks noChangeAspect="1"/>
            </p:cNvGraphicFramePr>
            <p:nvPr/>
          </p:nvGraphicFramePr>
          <p:xfrm>
            <a:off x="4660900" y="5602288"/>
            <a:ext cx="1358900" cy="368300"/>
          </p:xfrm>
          <a:graphic>
            <a:graphicData uri="http://schemas.openxmlformats.org/presentationml/2006/ole">
              <p:oleObj spid="_x0000_s1955858" name="Equation" r:id="rId8" imgW="749160" imgH="203040" progId="Equation.DSMT4">
                <p:embed/>
              </p:oleObj>
            </a:graphicData>
          </a:graphic>
        </p:graphicFrame>
      </p:grpSp>
      <p:pic>
        <p:nvPicPr>
          <p:cNvPr id="1955859" name="Picture 19"/>
          <p:cNvPicPr>
            <a:picLocks noChangeAspect="1" noChangeArrowheads="1"/>
          </p:cNvPicPr>
          <p:nvPr/>
        </p:nvPicPr>
        <p:blipFill>
          <a:blip r:embed="rId9" cstate="print"/>
          <a:srcRect/>
          <a:stretch>
            <a:fillRect/>
          </a:stretch>
        </p:blipFill>
        <p:spPr bwMode="auto">
          <a:xfrm>
            <a:off x="6510338" y="3784600"/>
            <a:ext cx="2227262" cy="3073400"/>
          </a:xfrm>
          <a:prstGeom prst="rect">
            <a:avLst/>
          </a:prstGeom>
          <a:noFill/>
          <a:ln w="9525">
            <a:noFill/>
            <a:miter lim="800000"/>
            <a:headEnd type="none" w="sm" len="sm"/>
            <a:tailEnd type="none" w="sm" len="sm"/>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55843">
                                            <p:txEl>
                                              <p:pRg st="0" end="0"/>
                                            </p:txEl>
                                          </p:spTgt>
                                        </p:tgtEl>
                                        <p:attrNameLst>
                                          <p:attrName>style.visibility</p:attrName>
                                        </p:attrNameLst>
                                      </p:cBhvr>
                                      <p:to>
                                        <p:strVal val="visible"/>
                                      </p:to>
                                    </p:set>
                                    <p:animEffect transition="in" filter="fade">
                                      <p:cBhvr>
                                        <p:cTn id="7" dur="2000"/>
                                        <p:tgtEl>
                                          <p:spTgt spid="19558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5843">
                                            <p:txEl>
                                              <p:pRg st="1" end="1"/>
                                            </p:txEl>
                                          </p:spTgt>
                                        </p:tgtEl>
                                        <p:attrNameLst>
                                          <p:attrName>style.visibility</p:attrName>
                                        </p:attrNameLst>
                                      </p:cBhvr>
                                      <p:to>
                                        <p:strVal val="visible"/>
                                      </p:to>
                                    </p:set>
                                    <p:animEffect transition="in" filter="fade">
                                      <p:cBhvr>
                                        <p:cTn id="10" dur="2000"/>
                                        <p:tgtEl>
                                          <p:spTgt spid="195584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55843">
                                            <p:txEl>
                                              <p:pRg st="2" end="2"/>
                                            </p:txEl>
                                          </p:spTgt>
                                        </p:tgtEl>
                                        <p:attrNameLst>
                                          <p:attrName>style.visibility</p:attrName>
                                        </p:attrNameLst>
                                      </p:cBhvr>
                                      <p:to>
                                        <p:strVal val="visible"/>
                                      </p:to>
                                    </p:set>
                                    <p:animEffect transition="in" filter="fade">
                                      <p:cBhvr>
                                        <p:cTn id="13" dur="2000"/>
                                        <p:tgtEl>
                                          <p:spTgt spid="195584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55844"/>
                                        </p:tgtEl>
                                        <p:attrNameLst>
                                          <p:attrName>style.visibility</p:attrName>
                                        </p:attrNameLst>
                                      </p:cBhvr>
                                      <p:to>
                                        <p:strVal val="visible"/>
                                      </p:to>
                                    </p:set>
                                    <p:animEffect transition="in" filter="fade">
                                      <p:cBhvr>
                                        <p:cTn id="16" dur="2000"/>
                                        <p:tgtEl>
                                          <p:spTgt spid="19558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55843">
                                            <p:txEl>
                                              <p:pRg st="3" end="3"/>
                                            </p:txEl>
                                          </p:spTgt>
                                        </p:tgtEl>
                                        <p:attrNameLst>
                                          <p:attrName>style.visibility</p:attrName>
                                        </p:attrNameLst>
                                      </p:cBhvr>
                                      <p:to>
                                        <p:strVal val="visible"/>
                                      </p:to>
                                    </p:set>
                                    <p:animEffect transition="in" filter="fade">
                                      <p:cBhvr>
                                        <p:cTn id="21" dur="2000"/>
                                        <p:tgtEl>
                                          <p:spTgt spid="195584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55843">
                                            <p:txEl>
                                              <p:pRg st="4" end="4"/>
                                            </p:txEl>
                                          </p:spTgt>
                                        </p:tgtEl>
                                        <p:attrNameLst>
                                          <p:attrName>style.visibility</p:attrName>
                                        </p:attrNameLst>
                                      </p:cBhvr>
                                      <p:to>
                                        <p:strVal val="visible"/>
                                      </p:to>
                                    </p:set>
                                    <p:animEffect transition="in" filter="fade">
                                      <p:cBhvr>
                                        <p:cTn id="24" dur="2000"/>
                                        <p:tgtEl>
                                          <p:spTgt spid="195584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55843">
                                            <p:txEl>
                                              <p:pRg st="5" end="5"/>
                                            </p:txEl>
                                          </p:spTgt>
                                        </p:tgtEl>
                                        <p:attrNameLst>
                                          <p:attrName>style.visibility</p:attrName>
                                        </p:attrNameLst>
                                      </p:cBhvr>
                                      <p:to>
                                        <p:strVal val="visible"/>
                                      </p:to>
                                    </p:set>
                                    <p:animEffect transition="in" filter="fade">
                                      <p:cBhvr>
                                        <p:cTn id="27" dur="2000"/>
                                        <p:tgtEl>
                                          <p:spTgt spid="195584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55843">
                                            <p:txEl>
                                              <p:pRg st="6" end="6"/>
                                            </p:txEl>
                                          </p:spTgt>
                                        </p:tgtEl>
                                        <p:attrNameLst>
                                          <p:attrName>style.visibility</p:attrName>
                                        </p:attrNameLst>
                                      </p:cBhvr>
                                      <p:to>
                                        <p:strVal val="visible"/>
                                      </p:to>
                                    </p:set>
                                    <p:animEffect transition="in" filter="fade">
                                      <p:cBhvr>
                                        <p:cTn id="30" dur="2000"/>
                                        <p:tgtEl>
                                          <p:spTgt spid="195584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55843">
                                            <p:txEl>
                                              <p:pRg st="7" end="7"/>
                                            </p:txEl>
                                          </p:spTgt>
                                        </p:tgtEl>
                                        <p:attrNameLst>
                                          <p:attrName>style.visibility</p:attrName>
                                        </p:attrNameLst>
                                      </p:cBhvr>
                                      <p:to>
                                        <p:strVal val="visible"/>
                                      </p:to>
                                    </p:set>
                                    <p:animEffect transition="in" filter="fade">
                                      <p:cBhvr>
                                        <p:cTn id="38" dur="2000"/>
                                        <p:tgtEl>
                                          <p:spTgt spid="1955843">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55843">
                                            <p:txEl>
                                              <p:pRg st="8" end="8"/>
                                            </p:txEl>
                                          </p:spTgt>
                                        </p:tgtEl>
                                        <p:attrNameLst>
                                          <p:attrName>style.visibility</p:attrName>
                                        </p:attrNameLst>
                                      </p:cBhvr>
                                      <p:to>
                                        <p:strVal val="visible"/>
                                      </p:to>
                                    </p:set>
                                    <p:animEffect transition="in" filter="fade">
                                      <p:cBhvr>
                                        <p:cTn id="41" dur="2000"/>
                                        <p:tgtEl>
                                          <p:spTgt spid="195584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55843">
                                            <p:txEl>
                                              <p:pRg st="9" end="9"/>
                                            </p:txEl>
                                          </p:spTgt>
                                        </p:tgtEl>
                                        <p:attrNameLst>
                                          <p:attrName>style.visibility</p:attrName>
                                        </p:attrNameLst>
                                      </p:cBhvr>
                                      <p:to>
                                        <p:strVal val="visible"/>
                                      </p:to>
                                    </p:set>
                                    <p:animEffect transition="in" filter="fade">
                                      <p:cBhvr>
                                        <p:cTn id="44" dur="2000"/>
                                        <p:tgtEl>
                                          <p:spTgt spid="195584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955859"/>
                                        </p:tgtEl>
                                        <p:attrNameLst>
                                          <p:attrName>style.visibility</p:attrName>
                                        </p:attrNameLst>
                                      </p:cBhvr>
                                      <p:to>
                                        <p:strVal val="visible"/>
                                      </p:to>
                                    </p:set>
                                    <p:animEffect transition="in" filter="fade">
                                      <p:cBhvr>
                                        <p:cTn id="47" dur="2000"/>
                                        <p:tgtEl>
                                          <p:spTgt spid="195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4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3735main_image_feature_626_ys_full"/>
          <p:cNvPicPr>
            <a:picLocks noChangeAspect="1" noChangeArrowheads="1"/>
          </p:cNvPicPr>
          <p:nvPr/>
        </p:nvPicPr>
        <p:blipFill>
          <a:blip r:embed="rId3" cstate="print"/>
          <a:srcRect/>
          <a:stretch>
            <a:fillRect/>
          </a:stretch>
        </p:blipFill>
        <p:spPr bwMode="auto">
          <a:xfrm>
            <a:off x="-304800" y="-385763"/>
            <a:ext cx="9753600" cy="7629526"/>
          </a:xfrm>
          <a:prstGeom prst="rect">
            <a:avLst/>
          </a:prstGeom>
          <a:noFill/>
        </p:spPr>
      </p:pic>
      <p:sp>
        <p:nvSpPr>
          <p:cNvPr id="23555" name="Rectangle 3"/>
          <p:cNvSpPr>
            <a:spLocks noGrp="1" noChangeArrowheads="1"/>
          </p:cNvSpPr>
          <p:nvPr>
            <p:ph type="ctrTitle"/>
          </p:nvPr>
        </p:nvSpPr>
        <p:spPr>
          <a:xfrm>
            <a:off x="841375" y="1980347"/>
            <a:ext cx="7721600" cy="1138773"/>
          </a:xfrm>
          <a:solidFill>
            <a:srgbClr val="B2B2B2">
              <a:alpha val="50000"/>
            </a:srgbClr>
          </a:solidFill>
          <a:ln w="9525">
            <a:noFill/>
            <a:miter lim="800000"/>
            <a:headEnd/>
            <a:tailEnd/>
          </a:ln>
          <a:effectLst/>
        </p:spPr>
        <p:txBody>
          <a:bodyPr vert="horz" wrap="square" lIns="91440" tIns="45720" rIns="91440" bIns="45720" numCol="1" anchor="b" anchorCtr="0" compatLnSpc="1">
            <a:prstTxWarp prst="textNoShape">
              <a:avLst/>
            </a:prstTxWarp>
            <a:spAutoFit/>
          </a:bodyPr>
          <a:lstStyle/>
          <a:p>
            <a:pPr algn="ctr" eaLnBrk="1" hangingPunct="1"/>
            <a:r>
              <a:rPr lang="de-DE" sz="4800" dirty="0" smtClean="0">
                <a:solidFill>
                  <a:srgbClr val="FFCC99"/>
                </a:solidFill>
              </a:rPr>
              <a:t>Emulsion </a:t>
            </a:r>
            <a:r>
              <a:rPr lang="de-DE" sz="4800" dirty="0" err="1" smtClean="0">
                <a:solidFill>
                  <a:srgbClr val="FFCC99"/>
                </a:solidFill>
              </a:rPr>
              <a:t>data</a:t>
            </a:r>
            <a:r>
              <a:rPr lang="de-DE" sz="4800" dirty="0" smtClean="0">
                <a:solidFill>
                  <a:srgbClr val="FFCC99"/>
                </a:solidFill>
              </a:rPr>
              <a:t/>
            </a:r>
            <a:br>
              <a:rPr lang="de-DE" sz="4800" dirty="0" smtClean="0">
                <a:solidFill>
                  <a:srgbClr val="FFCC99"/>
                </a:solidFill>
              </a:rPr>
            </a:br>
            <a:r>
              <a:rPr lang="de-DE" sz="2000" dirty="0" err="1" smtClean="0">
                <a:solidFill>
                  <a:srgbClr val="FFCC99"/>
                </a:solidFill>
              </a:rPr>
              <a:t>Across</a:t>
            </a:r>
            <a:r>
              <a:rPr lang="de-DE" sz="2000" dirty="0" smtClean="0">
                <a:solidFill>
                  <a:srgbClr val="FFCC99"/>
                </a:solidFill>
              </a:rPr>
              <a:t> </a:t>
            </a:r>
            <a:r>
              <a:rPr lang="de-DE" sz="2000" dirty="0" err="1" smtClean="0">
                <a:solidFill>
                  <a:srgbClr val="FFCC99"/>
                </a:solidFill>
              </a:rPr>
              <a:t>the</a:t>
            </a:r>
            <a:r>
              <a:rPr lang="de-DE" sz="2000" dirty="0" smtClean="0">
                <a:solidFill>
                  <a:srgbClr val="FFCC99"/>
                </a:solidFill>
              </a:rPr>
              <a:t> </a:t>
            </a:r>
            <a:r>
              <a:rPr lang="de-DE" sz="2000" dirty="0" err="1" smtClean="0">
                <a:solidFill>
                  <a:srgbClr val="FFCC99"/>
                </a:solidFill>
              </a:rPr>
              <a:t>universe</a:t>
            </a:r>
            <a:endParaRPr lang="de-DE" sz="2000" dirty="0" smtClean="0">
              <a:solidFill>
                <a:srgbClr val="FFCC99"/>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p:txBody>
          <a:bodyPr/>
          <a:lstStyle/>
          <a:p>
            <a:r>
              <a:rPr lang="de-DE"/>
              <a:t>Nuclear Emulsion</a:t>
            </a:r>
          </a:p>
        </p:txBody>
      </p:sp>
      <p:sp>
        <p:nvSpPr>
          <p:cNvPr id="860163" name="Rectangle 3"/>
          <p:cNvSpPr>
            <a:spLocks noGrp="1" noChangeArrowheads="1"/>
          </p:cNvSpPr>
          <p:nvPr>
            <p:ph type="body" idx="1"/>
          </p:nvPr>
        </p:nvSpPr>
        <p:spPr>
          <a:xfrm>
            <a:off x="681038" y="720725"/>
            <a:ext cx="8462962" cy="6137275"/>
          </a:xfrm>
        </p:spPr>
        <p:txBody>
          <a:bodyPr/>
          <a:lstStyle/>
          <a:p>
            <a:r>
              <a:rPr lang="en-US" dirty="0"/>
              <a:t>Cecil Frank Powell (1903-1969) </a:t>
            </a:r>
          </a:p>
          <a:p>
            <a:pPr lvl="1"/>
            <a:r>
              <a:rPr lang="en-US" dirty="0"/>
              <a:t>Nobel Prize in Physics </a:t>
            </a:r>
            <a:r>
              <a:rPr lang="en-US" dirty="0" smtClean="0"/>
              <a:t>1950</a:t>
            </a:r>
          </a:p>
          <a:p>
            <a:r>
              <a:rPr lang="en-US" dirty="0" smtClean="0"/>
              <a:t>Multiple </a:t>
            </a:r>
            <a:r>
              <a:rPr lang="en-US" dirty="0"/>
              <a:t>layers of emulsion were                                            historically the first means of </a:t>
            </a:r>
            <a:r>
              <a:rPr lang="en-US" dirty="0" smtClean="0"/>
              <a:t>                                                      visualizing charged </a:t>
            </a:r>
            <a:r>
              <a:rPr lang="en-US" dirty="0"/>
              <a:t>particle tracks</a:t>
            </a:r>
          </a:p>
          <a:p>
            <a:pPr lvl="1"/>
            <a:r>
              <a:rPr lang="en-US" dirty="0"/>
              <a:t>very high positional precision</a:t>
            </a:r>
          </a:p>
          <a:p>
            <a:pPr lvl="1"/>
            <a:r>
              <a:rPr lang="en-US" dirty="0" err="1"/>
              <a:t>ionisation</a:t>
            </a:r>
            <a:r>
              <a:rPr lang="en-US" dirty="0"/>
              <a:t> density (</a:t>
            </a:r>
            <a:r>
              <a:rPr lang="en-US" dirty="0" err="1"/>
              <a:t>dE</a:t>
            </a:r>
            <a:r>
              <a:rPr lang="en-US" dirty="0"/>
              <a:t>/</a:t>
            </a:r>
            <a:r>
              <a:rPr lang="en-US" dirty="0" err="1"/>
              <a:t>dx</a:t>
            </a:r>
            <a:r>
              <a:rPr lang="en-US" dirty="0"/>
              <a:t>)</a:t>
            </a:r>
          </a:p>
          <a:p>
            <a:pPr lvl="1"/>
            <a:r>
              <a:rPr lang="en-US" dirty="0"/>
              <a:t>range </a:t>
            </a:r>
          </a:p>
          <a:p>
            <a:pPr lvl="1"/>
            <a:r>
              <a:rPr lang="en-US" dirty="0"/>
              <a:t>3-dimensional view of the interaction</a:t>
            </a:r>
          </a:p>
          <a:p>
            <a:r>
              <a:rPr lang="en-US" dirty="0"/>
              <a:t>An emulsion is made, as for photographic film, </a:t>
            </a:r>
            <a:r>
              <a:rPr lang="en-US" dirty="0" smtClean="0"/>
              <a:t>                                 of </a:t>
            </a:r>
            <a:r>
              <a:rPr lang="en-US" dirty="0"/>
              <a:t>a silver salt, (</a:t>
            </a:r>
            <a:r>
              <a:rPr lang="en-US" dirty="0" err="1"/>
              <a:t>AgBr</a:t>
            </a:r>
            <a:r>
              <a:rPr lang="en-US" dirty="0"/>
              <a:t>), embedded in </a:t>
            </a:r>
            <a:r>
              <a:rPr lang="en-US" dirty="0" err="1"/>
              <a:t>gelatine</a:t>
            </a:r>
            <a:r>
              <a:rPr lang="en-US" dirty="0"/>
              <a:t> </a:t>
            </a:r>
            <a:r>
              <a:rPr lang="en-US" dirty="0" smtClean="0"/>
              <a:t>                                             and </a:t>
            </a:r>
            <a:r>
              <a:rPr lang="en-US" dirty="0"/>
              <a:t>spread thinly on a substrate.</a:t>
            </a:r>
          </a:p>
          <a:p>
            <a:pPr lvl="1"/>
            <a:r>
              <a:rPr lang="en-US" dirty="0"/>
              <a:t>grain size 0.2-0.5</a:t>
            </a:r>
            <a:r>
              <a:rPr lang="en-US" dirty="0">
                <a:latin typeface="Symbol" pitchFamily="18" charset="2"/>
              </a:rPr>
              <a:t>m</a:t>
            </a:r>
            <a:r>
              <a:rPr lang="en-US" dirty="0"/>
              <a:t>m </a:t>
            </a:r>
            <a:r>
              <a:rPr lang="en-US" dirty="0" smtClean="0"/>
              <a:t>(today: 40nm)</a:t>
            </a:r>
            <a:endParaRPr lang="en-US" dirty="0"/>
          </a:p>
          <a:p>
            <a:pPr lvl="1"/>
            <a:r>
              <a:rPr lang="en-US" dirty="0"/>
              <a:t>during </a:t>
            </a:r>
            <a:r>
              <a:rPr lang="en-US" dirty="0" err="1"/>
              <a:t>developement</a:t>
            </a:r>
            <a:r>
              <a:rPr lang="en-US" dirty="0"/>
              <a:t> excited grains are </a:t>
            </a:r>
            <a:r>
              <a:rPr lang="en-US" dirty="0" smtClean="0"/>
              <a:t>                                                  reduced </a:t>
            </a:r>
            <a:r>
              <a:rPr lang="en-US" dirty="0"/>
              <a:t>to elemental </a:t>
            </a:r>
            <a:r>
              <a:rPr lang="en-US" dirty="0" smtClean="0"/>
              <a:t>silver</a:t>
            </a:r>
          </a:p>
          <a:p>
            <a:pPr lvl="1"/>
            <a:r>
              <a:rPr lang="en-US" dirty="0" smtClean="0"/>
              <a:t>density 3g/cm</a:t>
            </a:r>
            <a:r>
              <a:rPr lang="en-US" baseline="30000" dirty="0" smtClean="0"/>
              <a:t>3</a:t>
            </a:r>
            <a:endParaRPr lang="en-US" dirty="0"/>
          </a:p>
          <a:p>
            <a:r>
              <a:rPr lang="en-US" dirty="0"/>
              <a:t>Data acquisition by automated means (e.g. by scanning the film with a CCD camera) </a:t>
            </a:r>
            <a:r>
              <a:rPr lang="en-US" dirty="0" smtClean="0"/>
              <a:t>is now possible. </a:t>
            </a:r>
            <a:endParaRPr lang="en-US" dirty="0"/>
          </a:p>
        </p:txBody>
      </p:sp>
      <p:pic>
        <p:nvPicPr>
          <p:cNvPr id="860165" name="Picture 5" descr="Cecil Frank Powell"/>
          <p:cNvPicPr>
            <a:picLocks noChangeAspect="1" noChangeArrowheads="1"/>
          </p:cNvPicPr>
          <p:nvPr/>
        </p:nvPicPr>
        <p:blipFill>
          <a:blip r:embed="rId3" cstate="print"/>
          <a:srcRect/>
          <a:stretch>
            <a:fillRect/>
          </a:stretch>
        </p:blipFill>
        <p:spPr bwMode="auto">
          <a:xfrm>
            <a:off x="7458397" y="3189827"/>
            <a:ext cx="1517650" cy="2139950"/>
          </a:xfrm>
          <a:prstGeom prst="rect">
            <a:avLst/>
          </a:prstGeom>
          <a:noFill/>
        </p:spPr>
      </p:pic>
      <p:pic>
        <p:nvPicPr>
          <p:cNvPr id="2330625" name="Picture 1"/>
          <p:cNvPicPr>
            <a:picLocks noChangeAspect="1" noChangeArrowheads="1"/>
          </p:cNvPicPr>
          <p:nvPr/>
        </p:nvPicPr>
        <p:blipFill>
          <a:blip r:embed="rId4" cstate="print"/>
          <a:srcRect/>
          <a:stretch>
            <a:fillRect/>
          </a:stretch>
        </p:blipFill>
        <p:spPr bwMode="auto">
          <a:xfrm>
            <a:off x="5226932" y="766121"/>
            <a:ext cx="3728069" cy="23797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3218" name="Picture 2"/>
          <p:cNvPicPr>
            <a:picLocks noChangeAspect="1" noChangeArrowheads="1"/>
          </p:cNvPicPr>
          <p:nvPr/>
        </p:nvPicPr>
        <p:blipFill>
          <a:blip r:embed="rId3" cstate="print"/>
          <a:stretch>
            <a:fillRect/>
          </a:stretch>
        </p:blipFill>
        <p:spPr bwMode="auto">
          <a:xfrm>
            <a:off x="815971" y="3399924"/>
            <a:ext cx="7418442" cy="3458076"/>
          </a:xfrm>
          <a:prstGeom prst="rect">
            <a:avLst/>
          </a:prstGeom>
          <a:noFill/>
          <a:ln>
            <a:noFill/>
          </a:ln>
        </p:spPr>
      </p:pic>
      <p:sp>
        <p:nvSpPr>
          <p:cNvPr id="7" name="Rechteck 6"/>
          <p:cNvSpPr/>
          <p:nvPr/>
        </p:nvSpPr>
        <p:spPr bwMode="auto">
          <a:xfrm>
            <a:off x="2438396" y="4327357"/>
            <a:ext cx="6352674" cy="854242"/>
          </a:xfrm>
          <a:prstGeom prst="rect">
            <a:avLst/>
          </a:prstGeom>
          <a:solidFill>
            <a:srgbClr val="92D050">
              <a:alpha val="27059"/>
            </a:srgbClr>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smtClean="0">
              <a:ln>
                <a:noFill/>
              </a:ln>
              <a:solidFill>
                <a:schemeClr val="tx1"/>
              </a:solidFill>
              <a:effectLst/>
              <a:latin typeface="Verdana" pitchFamily="34" charset="0"/>
            </a:endParaRPr>
          </a:p>
          <a:p>
            <a:pPr marL="0" marR="0" indent="0" algn="r" defTabSz="914400" rtl="0" eaLnBrk="1" fontAlgn="base" latinLnBrk="0" hangingPunct="1">
              <a:lnSpc>
                <a:spcPct val="100000"/>
              </a:lnSpc>
              <a:spcBef>
                <a:spcPct val="0"/>
              </a:spcBef>
              <a:spcAft>
                <a:spcPct val="0"/>
              </a:spcAft>
              <a:buClrTx/>
              <a:buSzTx/>
              <a:buFontTx/>
              <a:buNone/>
              <a:tabLst/>
            </a:pPr>
            <a:r>
              <a:rPr lang="de-DE" sz="2400" dirty="0" smtClean="0">
                <a:solidFill>
                  <a:srgbClr val="009900"/>
                </a:solidFill>
              </a:rPr>
              <a:t>heavy</a:t>
            </a:r>
            <a:r>
              <a:rPr kumimoji="1" lang="de-DE" sz="2400" b="0" i="0" u="none" strike="noStrike" cap="none" normalizeH="0" baseline="0" dirty="0" smtClean="0">
                <a:ln>
                  <a:noFill/>
                </a:ln>
                <a:solidFill>
                  <a:srgbClr val="009900"/>
                </a:solidFill>
                <a:effectLst/>
                <a:latin typeface="Verdana" pitchFamily="34" charset="0"/>
              </a:rPr>
              <a:t> </a:t>
            </a:r>
            <a:r>
              <a:rPr kumimoji="1" lang="de-DE" sz="2400" b="0" i="0" u="none" strike="noStrike" cap="none" normalizeH="0" baseline="0" dirty="0" err="1" smtClean="0">
                <a:ln>
                  <a:noFill/>
                </a:ln>
                <a:solidFill>
                  <a:srgbClr val="009900"/>
                </a:solidFill>
                <a:effectLst/>
                <a:latin typeface="Verdana" pitchFamily="34" charset="0"/>
              </a:rPr>
              <a:t>elements</a:t>
            </a:r>
            <a:endParaRPr kumimoji="1" lang="de-DE" sz="2400" b="0" i="0" u="none" strike="noStrike" cap="none" normalizeH="0" baseline="0" dirty="0" smtClean="0">
              <a:ln>
                <a:noFill/>
              </a:ln>
              <a:solidFill>
                <a:srgbClr val="009900"/>
              </a:solidFill>
              <a:effectLst/>
              <a:latin typeface="Verdana" pitchFamily="34" charset="0"/>
            </a:endParaRPr>
          </a:p>
        </p:txBody>
      </p:sp>
      <p:sp>
        <p:nvSpPr>
          <p:cNvPr id="6" name="Rechteck 5"/>
          <p:cNvSpPr/>
          <p:nvPr/>
        </p:nvSpPr>
        <p:spPr bwMode="auto">
          <a:xfrm>
            <a:off x="2438396" y="5510464"/>
            <a:ext cx="6352674" cy="854242"/>
          </a:xfrm>
          <a:prstGeom prst="rect">
            <a:avLst/>
          </a:prstGeom>
          <a:solidFill>
            <a:srgbClr val="FFCC00">
              <a:alpha val="43922"/>
            </a:srgbClr>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de-DE" sz="2400" b="0" i="0" u="none" strike="noStrike" cap="none" normalizeH="0" baseline="0" dirty="0" smtClean="0">
              <a:ln>
                <a:noFill/>
              </a:ln>
              <a:solidFill>
                <a:schemeClr val="tx1"/>
              </a:solidFill>
              <a:effectLst/>
              <a:latin typeface="Verdana" pitchFamily="34" charset="0"/>
            </a:endParaRPr>
          </a:p>
          <a:p>
            <a:pPr marL="0" marR="0" indent="0" algn="r" defTabSz="914400" rtl="0" eaLnBrk="1" fontAlgn="base" latinLnBrk="0" hangingPunct="1">
              <a:lnSpc>
                <a:spcPct val="100000"/>
              </a:lnSpc>
              <a:spcBef>
                <a:spcPct val="0"/>
              </a:spcBef>
              <a:spcAft>
                <a:spcPct val="0"/>
              </a:spcAft>
              <a:buClrTx/>
              <a:buSzTx/>
              <a:buFontTx/>
              <a:buNone/>
              <a:tabLst/>
            </a:pPr>
            <a:r>
              <a:rPr lang="de-DE" sz="2400" dirty="0" err="1" smtClean="0">
                <a:solidFill>
                  <a:srgbClr val="CC6600"/>
                </a:solidFill>
              </a:rPr>
              <a:t>l</a:t>
            </a:r>
            <a:r>
              <a:rPr kumimoji="1" lang="de-DE" sz="2400" b="0" i="0" u="none" strike="noStrike" cap="none" normalizeH="0" baseline="0" dirty="0" err="1" smtClean="0">
                <a:ln>
                  <a:noFill/>
                </a:ln>
                <a:solidFill>
                  <a:srgbClr val="CC6600"/>
                </a:solidFill>
                <a:effectLst/>
                <a:latin typeface="Verdana" pitchFamily="34" charset="0"/>
              </a:rPr>
              <a:t>ight</a:t>
            </a:r>
            <a:r>
              <a:rPr kumimoji="1" lang="de-DE" sz="2400" b="0" i="0" u="none" strike="noStrike" cap="none" normalizeH="0" baseline="0" dirty="0" smtClean="0">
                <a:ln>
                  <a:noFill/>
                </a:ln>
                <a:solidFill>
                  <a:srgbClr val="CC6600"/>
                </a:solidFill>
                <a:effectLst/>
                <a:latin typeface="Verdana" pitchFamily="34" charset="0"/>
              </a:rPr>
              <a:t> </a:t>
            </a:r>
            <a:r>
              <a:rPr kumimoji="1" lang="de-DE" sz="2400" b="0" i="0" u="none" strike="noStrike" cap="none" normalizeH="0" baseline="0" dirty="0" err="1" smtClean="0">
                <a:ln>
                  <a:noFill/>
                </a:ln>
                <a:solidFill>
                  <a:srgbClr val="CC6600"/>
                </a:solidFill>
                <a:effectLst/>
                <a:latin typeface="Verdana" pitchFamily="34" charset="0"/>
              </a:rPr>
              <a:t>elements</a:t>
            </a:r>
            <a:endParaRPr kumimoji="1" lang="de-DE" sz="2400" b="0" i="0" u="none" strike="noStrike" cap="none" normalizeH="0" baseline="0" dirty="0" smtClean="0">
              <a:ln>
                <a:noFill/>
              </a:ln>
              <a:solidFill>
                <a:srgbClr val="CC6600"/>
              </a:solidFill>
              <a:effectLst/>
              <a:latin typeface="Verdana" pitchFamily="34" charset="0"/>
            </a:endParaRPr>
          </a:p>
        </p:txBody>
      </p:sp>
      <p:sp>
        <p:nvSpPr>
          <p:cNvPr id="2" name="Titel 1"/>
          <p:cNvSpPr>
            <a:spLocks noGrp="1"/>
          </p:cNvSpPr>
          <p:nvPr>
            <p:ph type="title"/>
          </p:nvPr>
        </p:nvSpPr>
        <p:spPr/>
        <p:txBody>
          <a:bodyPr/>
          <a:lstStyle/>
          <a:p>
            <a:r>
              <a:rPr lang="de-DE" dirty="0" err="1" smtClean="0"/>
              <a:t>Composition</a:t>
            </a:r>
            <a:r>
              <a:rPr lang="de-DE" dirty="0" smtClean="0"/>
              <a:t> </a:t>
            </a:r>
            <a:r>
              <a:rPr lang="de-DE" dirty="0" err="1" smtClean="0"/>
              <a:t>of</a:t>
            </a:r>
            <a:r>
              <a:rPr lang="de-DE" dirty="0" smtClean="0"/>
              <a:t> </a:t>
            </a:r>
            <a:r>
              <a:rPr lang="de-DE" dirty="0" err="1" smtClean="0"/>
              <a:t>Emulsions</a:t>
            </a:r>
            <a:endParaRPr lang="de-DE" dirty="0"/>
          </a:p>
        </p:txBody>
      </p:sp>
      <p:pic>
        <p:nvPicPr>
          <p:cNvPr id="2336769" name="Picture 1" descr="E:\Dokumente\Physik\Literatur\Papers\Emulsionen\E373B.png"/>
          <p:cNvPicPr>
            <a:picLocks noChangeAspect="1" noChangeArrowheads="1"/>
          </p:cNvPicPr>
          <p:nvPr/>
        </p:nvPicPr>
        <p:blipFill>
          <a:blip r:embed="rId4" cstate="print"/>
          <a:srcRect b="4025"/>
          <a:stretch>
            <a:fillRect/>
          </a:stretch>
        </p:blipFill>
        <p:spPr bwMode="auto">
          <a:xfrm>
            <a:off x="2066507" y="725905"/>
            <a:ext cx="5083175" cy="248652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2195" name="Picture 3"/>
          <p:cNvPicPr>
            <a:picLocks noChangeAspect="1" noChangeArrowheads="1"/>
          </p:cNvPicPr>
          <p:nvPr/>
        </p:nvPicPr>
        <p:blipFill>
          <a:blip r:embed="rId2" cstate="print"/>
          <a:srcRect/>
          <a:stretch>
            <a:fillRect/>
          </a:stretch>
        </p:blipFill>
        <p:spPr bwMode="auto">
          <a:xfrm>
            <a:off x="-30529" y="853107"/>
            <a:ext cx="5772178" cy="5812388"/>
          </a:xfrm>
          <a:prstGeom prst="rect">
            <a:avLst/>
          </a:prstGeom>
          <a:noFill/>
          <a:ln w="9525">
            <a:noFill/>
            <a:miter lim="800000"/>
            <a:headEnd/>
            <a:tailEnd/>
          </a:ln>
        </p:spPr>
      </p:pic>
      <p:sp>
        <p:nvSpPr>
          <p:cNvPr id="2" name="Titel 1"/>
          <p:cNvSpPr>
            <a:spLocks noGrp="1"/>
          </p:cNvSpPr>
          <p:nvPr>
            <p:ph type="title"/>
          </p:nvPr>
        </p:nvSpPr>
        <p:spPr/>
        <p:txBody>
          <a:bodyPr/>
          <a:lstStyle/>
          <a:p>
            <a:r>
              <a:rPr lang="de-DE" dirty="0" smtClean="0"/>
              <a:t>Emulsion - </a:t>
            </a:r>
            <a:r>
              <a:rPr lang="de-DE" dirty="0" err="1" smtClean="0"/>
              <a:t>calibration</a:t>
            </a:r>
            <a:endParaRPr lang="de-DE" dirty="0"/>
          </a:p>
        </p:txBody>
      </p:sp>
      <p:sp>
        <p:nvSpPr>
          <p:cNvPr id="3" name="Inhaltsplatzhalter 2"/>
          <p:cNvSpPr>
            <a:spLocks noGrp="1"/>
          </p:cNvSpPr>
          <p:nvPr>
            <p:ph idx="1"/>
          </p:nvPr>
        </p:nvSpPr>
        <p:spPr>
          <a:xfrm>
            <a:off x="3176337" y="720725"/>
            <a:ext cx="5967662" cy="6137275"/>
          </a:xfrm>
        </p:spPr>
        <p:txBody>
          <a:bodyPr/>
          <a:lstStyle/>
          <a:p>
            <a:r>
              <a:rPr lang="de-DE" dirty="0" err="1" smtClean="0"/>
              <a:t>Density</a:t>
            </a:r>
            <a:r>
              <a:rPr lang="de-DE" dirty="0" smtClean="0"/>
              <a:t> </a:t>
            </a:r>
            <a:r>
              <a:rPr lang="de-DE" dirty="0" err="1" smtClean="0"/>
              <a:t>of</a:t>
            </a:r>
            <a:r>
              <a:rPr lang="de-DE" dirty="0" smtClean="0"/>
              <a:t> </a:t>
            </a:r>
            <a:r>
              <a:rPr lang="de-DE" dirty="0" err="1" smtClean="0"/>
              <a:t>gel</a:t>
            </a:r>
            <a:r>
              <a:rPr lang="de-DE" dirty="0" smtClean="0"/>
              <a:t> </a:t>
            </a:r>
            <a:r>
              <a:rPr lang="de-DE" dirty="0" err="1" smtClean="0"/>
              <a:t>of</a:t>
            </a:r>
            <a:r>
              <a:rPr lang="de-DE" dirty="0" smtClean="0"/>
              <a:t> </a:t>
            </a:r>
            <a:r>
              <a:rPr lang="de-DE" dirty="0" err="1" smtClean="0"/>
              <a:t>emulsion</a:t>
            </a:r>
            <a:r>
              <a:rPr lang="de-DE" dirty="0" smtClean="0"/>
              <a:t> </a:t>
            </a:r>
            <a:r>
              <a:rPr lang="de-DE" dirty="0" err="1" smtClean="0"/>
              <a:t>may</a:t>
            </a:r>
            <a:r>
              <a:rPr lang="de-DE" dirty="0" smtClean="0"/>
              <a:t> </a:t>
            </a:r>
            <a:r>
              <a:rPr lang="de-DE" dirty="0" err="1" smtClean="0"/>
              <a:t>vary</a:t>
            </a:r>
            <a:endParaRPr lang="de-DE" dirty="0" smtClean="0"/>
          </a:p>
          <a:p>
            <a:r>
              <a:rPr lang="de-DE" dirty="0" smtClean="0"/>
              <a:t>Range-</a:t>
            </a:r>
            <a:r>
              <a:rPr lang="de-DE" dirty="0" err="1" smtClean="0"/>
              <a:t>energy</a:t>
            </a:r>
            <a:r>
              <a:rPr lang="de-DE" dirty="0" smtClean="0"/>
              <a:t> </a:t>
            </a:r>
            <a:r>
              <a:rPr lang="de-DE" dirty="0" err="1" smtClean="0"/>
              <a:t>relation</a:t>
            </a:r>
            <a:r>
              <a:rPr lang="de-DE" dirty="0" smtClean="0"/>
              <a:t> </a:t>
            </a:r>
            <a:r>
              <a:rPr lang="de-DE" dirty="0" err="1" smtClean="0"/>
              <a:t>needs</a:t>
            </a:r>
            <a:r>
              <a:rPr lang="de-DE" dirty="0" smtClean="0"/>
              <a:t> </a:t>
            </a:r>
            <a:r>
              <a:rPr lang="de-DE" dirty="0" err="1" smtClean="0"/>
              <a:t>to</a:t>
            </a:r>
            <a:r>
              <a:rPr lang="de-DE" dirty="0" smtClean="0"/>
              <a:t> </a:t>
            </a:r>
            <a:r>
              <a:rPr lang="de-DE" dirty="0" err="1" smtClean="0"/>
              <a:t>be</a:t>
            </a:r>
            <a:r>
              <a:rPr lang="de-DE" dirty="0" smtClean="0"/>
              <a:t> </a:t>
            </a:r>
            <a:r>
              <a:rPr lang="de-DE" dirty="0" err="1" smtClean="0"/>
              <a:t>calibrated</a:t>
            </a:r>
            <a:endParaRPr lang="de-DE" dirty="0" smtClean="0"/>
          </a:p>
          <a:p>
            <a:r>
              <a:rPr lang="de-DE" dirty="0" smtClean="0">
                <a:latin typeface="Symbol" pitchFamily="18" charset="2"/>
              </a:rPr>
              <a:t>a</a:t>
            </a:r>
            <a:r>
              <a:rPr lang="de-DE" dirty="0" smtClean="0"/>
              <a:t>-</a:t>
            </a:r>
            <a:r>
              <a:rPr lang="de-DE" dirty="0" err="1" smtClean="0"/>
              <a:t>particles</a:t>
            </a:r>
            <a:r>
              <a:rPr lang="de-DE" dirty="0" smtClean="0"/>
              <a:t> </a:t>
            </a:r>
            <a:r>
              <a:rPr lang="de-DE" dirty="0" err="1" smtClean="0"/>
              <a:t>from</a:t>
            </a:r>
            <a:r>
              <a:rPr lang="de-DE" dirty="0" smtClean="0"/>
              <a:t> </a:t>
            </a:r>
            <a:r>
              <a:rPr lang="de-DE" baseline="30000" dirty="0" smtClean="0"/>
              <a:t>212</a:t>
            </a:r>
            <a:r>
              <a:rPr lang="de-DE" dirty="0" smtClean="0"/>
              <a:t>P </a:t>
            </a:r>
            <a:r>
              <a:rPr lang="de-DE" dirty="0" err="1" smtClean="0"/>
              <a:t>and</a:t>
            </a:r>
            <a:r>
              <a:rPr lang="de-DE" dirty="0" smtClean="0"/>
              <a:t> </a:t>
            </a:r>
            <a:r>
              <a:rPr lang="de-DE" baseline="30000" dirty="0" smtClean="0"/>
              <a:t>228</a:t>
            </a:r>
            <a:r>
              <a:rPr lang="de-DE" dirty="0" smtClean="0"/>
              <a:t>Th; </a:t>
            </a:r>
          </a:p>
          <a:p>
            <a:pPr lvl="1"/>
            <a:r>
              <a:rPr lang="de-DE" dirty="0" smtClean="0"/>
              <a:t>Range </a:t>
            </a:r>
            <a:r>
              <a:rPr lang="en-US" dirty="0" smtClean="0"/>
              <a:t>22.9 ± 0.3 </a:t>
            </a:r>
            <a:r>
              <a:rPr lang="en-US" dirty="0" err="1" smtClean="0"/>
              <a:t>μm</a:t>
            </a:r>
            <a:r>
              <a:rPr lang="en-US" dirty="0" smtClean="0"/>
              <a:t> for 5.4MeV </a:t>
            </a:r>
            <a:r>
              <a:rPr lang="en-US" dirty="0" smtClean="0">
                <a:latin typeface="Symbol" pitchFamily="18" charset="2"/>
              </a:rPr>
              <a:t>a</a:t>
            </a:r>
            <a:r>
              <a:rPr lang="en-US" dirty="0" smtClean="0"/>
              <a:t> from </a:t>
            </a:r>
            <a:r>
              <a:rPr lang="en-US" baseline="30000" dirty="0" smtClean="0"/>
              <a:t>228</a:t>
            </a:r>
            <a:r>
              <a:rPr lang="en-US" dirty="0" smtClean="0"/>
              <a:t>Th</a:t>
            </a:r>
            <a:r>
              <a:rPr lang="de-DE" dirty="0" smtClean="0"/>
              <a:t> </a:t>
            </a:r>
          </a:p>
          <a:p>
            <a:r>
              <a:rPr lang="de-DE" dirty="0" smtClean="0">
                <a:solidFill>
                  <a:srgbClr val="00B050"/>
                </a:solidFill>
              </a:rPr>
              <a:t>Hitoshi Takahashi, </a:t>
            </a:r>
            <a:r>
              <a:rPr lang="de-DE" dirty="0" err="1" smtClean="0">
                <a:solidFill>
                  <a:srgbClr val="00B050"/>
                </a:solidFill>
              </a:rPr>
              <a:t>thesis</a:t>
            </a:r>
            <a:r>
              <a:rPr lang="de-DE" dirty="0" smtClean="0">
                <a:solidFill>
                  <a:srgbClr val="00B050"/>
                </a:solidFill>
              </a:rPr>
              <a:t> 2003</a:t>
            </a:r>
            <a:endParaRPr lang="de-DE" dirty="0">
              <a:solidFill>
                <a:srgbClr val="00B050"/>
              </a:solidFill>
            </a:endParaRPr>
          </a:p>
        </p:txBody>
      </p:sp>
      <p:pic>
        <p:nvPicPr>
          <p:cNvPr id="2312194" name="Picture 2"/>
          <p:cNvPicPr>
            <a:picLocks noChangeAspect="1" noChangeArrowheads="1"/>
          </p:cNvPicPr>
          <p:nvPr/>
        </p:nvPicPr>
        <p:blipFill>
          <a:blip r:embed="rId3" cstate="print"/>
          <a:srcRect r="51124" b="27699"/>
          <a:stretch>
            <a:fillRect/>
          </a:stretch>
        </p:blipFill>
        <p:spPr bwMode="auto">
          <a:xfrm>
            <a:off x="5417162" y="2879178"/>
            <a:ext cx="3562709" cy="35577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dirty="0"/>
          </a:p>
        </p:txBody>
      </p:sp>
      <p:pic>
        <p:nvPicPr>
          <p:cNvPr id="2449410" name="Picture 2"/>
          <p:cNvPicPr>
            <a:picLocks noChangeAspect="1" noChangeArrowheads="1"/>
          </p:cNvPicPr>
          <p:nvPr/>
        </p:nvPicPr>
        <p:blipFill>
          <a:blip r:embed="rId2" cstate="print"/>
          <a:srcRect/>
          <a:stretch>
            <a:fillRect/>
          </a:stretch>
        </p:blipFill>
        <p:spPr bwMode="auto">
          <a:xfrm>
            <a:off x="805372" y="737503"/>
            <a:ext cx="7080250" cy="1758950"/>
          </a:xfrm>
          <a:prstGeom prst="rect">
            <a:avLst/>
          </a:prstGeom>
          <a:noFill/>
          <a:ln w="9525">
            <a:noFill/>
            <a:miter lim="800000"/>
            <a:headEnd/>
            <a:tailEnd/>
          </a:ln>
        </p:spPr>
      </p:pic>
      <p:sp>
        <p:nvSpPr>
          <p:cNvPr id="6" name="Rechteck 5"/>
          <p:cNvSpPr/>
          <p:nvPr/>
        </p:nvSpPr>
        <p:spPr bwMode="auto">
          <a:xfrm>
            <a:off x="4395831" y="1090569"/>
            <a:ext cx="3867325" cy="1652631"/>
          </a:xfrm>
          <a:prstGeom prst="rect">
            <a:avLst/>
          </a:prstGeom>
          <a:solidFill>
            <a:schemeClr val="accent1"/>
          </a:solidFill>
          <a:ln w="9525" cap="flat" cmpd="sng" algn="ctr">
            <a:solidFill>
              <a:srgbClr val="FFFFFF"/>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pic>
        <p:nvPicPr>
          <p:cNvPr id="2449411" name="Picture 3"/>
          <p:cNvPicPr>
            <a:picLocks noChangeAspect="1" noChangeArrowheads="1"/>
          </p:cNvPicPr>
          <p:nvPr/>
        </p:nvPicPr>
        <p:blipFill>
          <a:blip r:embed="rId3" cstate="print"/>
          <a:srcRect/>
          <a:stretch>
            <a:fillRect/>
          </a:stretch>
        </p:blipFill>
        <p:spPr bwMode="auto">
          <a:xfrm>
            <a:off x="1963023" y="2496938"/>
            <a:ext cx="5513315" cy="4142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11" name="Picture 7" descr="p29"/>
          <p:cNvPicPr>
            <a:picLocks noChangeAspect="1" noChangeArrowheads="1"/>
          </p:cNvPicPr>
          <p:nvPr/>
        </p:nvPicPr>
        <p:blipFill>
          <a:blip r:embed="rId3" cstate="print"/>
          <a:srcRect b="31180"/>
          <a:stretch>
            <a:fillRect/>
          </a:stretch>
        </p:blipFill>
        <p:spPr bwMode="auto">
          <a:xfrm>
            <a:off x="922338" y="946150"/>
            <a:ext cx="6656387" cy="6026150"/>
          </a:xfrm>
          <a:prstGeom prst="rect">
            <a:avLst/>
          </a:prstGeom>
          <a:noFill/>
        </p:spPr>
      </p:pic>
      <p:sp>
        <p:nvSpPr>
          <p:cNvPr id="866306" name="Rectangle 2"/>
          <p:cNvSpPr>
            <a:spLocks noGrp="1" noChangeArrowheads="1"/>
          </p:cNvSpPr>
          <p:nvPr>
            <p:ph type="title"/>
          </p:nvPr>
        </p:nvSpPr>
        <p:spPr/>
        <p:txBody>
          <a:bodyPr/>
          <a:lstStyle/>
          <a:p>
            <a:r>
              <a:rPr lang="de-DE"/>
              <a:t>The first event (1)</a:t>
            </a:r>
          </a:p>
        </p:txBody>
      </p:sp>
      <p:sp>
        <p:nvSpPr>
          <p:cNvPr id="866307" name="Rectangle 3"/>
          <p:cNvSpPr>
            <a:spLocks noGrp="1" noChangeArrowheads="1"/>
          </p:cNvSpPr>
          <p:nvPr>
            <p:ph type="body" idx="1"/>
          </p:nvPr>
        </p:nvSpPr>
        <p:spPr>
          <a:xfrm>
            <a:off x="776288" y="5800725"/>
            <a:ext cx="8462962" cy="1057275"/>
          </a:xfrm>
        </p:spPr>
        <p:txBody>
          <a:bodyPr/>
          <a:lstStyle/>
          <a:p>
            <a:r>
              <a:rPr lang="de-DE"/>
              <a:t>carefully reanalyzed </a:t>
            </a:r>
          </a:p>
          <a:p>
            <a:pPr lvl="1"/>
            <a:r>
              <a:rPr lang="de-DE">
                <a:sym typeface="Symbol" pitchFamily="18" charset="2"/>
              </a:rPr>
              <a:t></a:t>
            </a:r>
            <a:r>
              <a:rPr lang="de-DE"/>
              <a:t>1963 by P.H. Fowler, V.M. Mayes and E.R.Fletcher</a:t>
            </a:r>
          </a:p>
          <a:p>
            <a:pPr lvl="1"/>
            <a:r>
              <a:rPr lang="de-DE"/>
              <a:t>Dalitz </a:t>
            </a:r>
            <a:r>
              <a:rPr lang="de-DE" i="1"/>
              <a:t>et al.,</a:t>
            </a:r>
            <a:r>
              <a:rPr lang="de-DE"/>
              <a:t> Proc. R. Soc. Lond. A426, 1 (1989)  </a:t>
            </a:r>
          </a:p>
        </p:txBody>
      </p:sp>
      <p:sp>
        <p:nvSpPr>
          <p:cNvPr id="866314" name="Rectangle 10"/>
          <p:cNvSpPr>
            <a:spLocks noChangeArrowheads="1"/>
          </p:cNvSpPr>
          <p:nvPr/>
        </p:nvSpPr>
        <p:spPr bwMode="auto">
          <a:xfrm>
            <a:off x="909638" y="803275"/>
            <a:ext cx="8462962" cy="600075"/>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4"/>
              </a:buBlip>
            </a:pPr>
            <a:r>
              <a:rPr kumimoji="0" lang="de-DE" sz="1800"/>
              <a:t>1.3-1.5 GeV/c K</a:t>
            </a:r>
            <a:r>
              <a:rPr kumimoji="0" lang="de-DE" sz="1800" baseline="30000"/>
              <a:t>-</a:t>
            </a:r>
            <a:r>
              <a:rPr kumimoji="0" lang="de-DE" sz="1800"/>
              <a:t>+Emulsion; 31000 K</a:t>
            </a:r>
            <a:r>
              <a:rPr kumimoji="0" lang="de-DE" sz="1800" baseline="30000"/>
              <a:t>-</a:t>
            </a:r>
            <a:endParaRPr kumimoji="0" lang="de-DE" sz="1800"/>
          </a:p>
          <a:p>
            <a:pPr marL="342900" indent="-342900">
              <a:spcBef>
                <a:spcPct val="20000"/>
              </a:spcBef>
              <a:buClr>
                <a:schemeClr val="folHlink"/>
              </a:buClr>
              <a:buSzPct val="75000"/>
              <a:buFont typeface="Wingdings" pitchFamily="2" charset="2"/>
              <a:buNone/>
            </a:pPr>
            <a:endParaRPr kumimoji="0" lang="de-DE"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1.85185E-6 L -0.00209 -0.08889 " pathEditMode="relative" rAng="0" ptsTypes="AA">
                                      <p:cBhvr>
                                        <p:cTn id="6" dur="2000" fill="hold"/>
                                        <p:tgtEl>
                                          <p:spTgt spid="866311"/>
                                        </p:tgtEl>
                                        <p:attrNameLst>
                                          <p:attrName>ppt_x</p:attrName>
                                          <p:attrName>ppt_y</p:attrName>
                                        </p:attrNameLst>
                                      </p:cBhvr>
                                      <p:rCtr x="-1" y="-44"/>
                                    </p:animMotion>
                                  </p:childTnLst>
                                </p:cTn>
                              </p:par>
                              <p:par>
                                <p:cTn id="7" presetID="6" presetClass="emph" presetSubtype="0" fill="hold" nodeType="withEffect">
                                  <p:stCondLst>
                                    <p:cond delay="0"/>
                                  </p:stCondLst>
                                  <p:childTnLst>
                                    <p:animScale>
                                      <p:cBhvr>
                                        <p:cTn id="8" dur="2000" fill="hold"/>
                                        <p:tgtEl>
                                          <p:spTgt spid="866311"/>
                                        </p:tgtEl>
                                      </p:cBhvr>
                                      <p:by x="75000" y="75000"/>
                                    </p:animScale>
                                  </p:childTnLst>
                                </p:cTn>
                              </p:par>
                            </p:childTnLst>
                          </p:cTn>
                        </p:par>
                        <p:par>
                          <p:cTn id="9" fill="hold">
                            <p:stCondLst>
                              <p:cond delay="2000"/>
                            </p:stCondLst>
                            <p:childTnLst>
                              <p:par>
                                <p:cTn id="10" presetID="9" presetClass="entr" presetSubtype="0" fill="hold" grpId="0" nodeType="afterEffect">
                                  <p:stCondLst>
                                    <p:cond delay="500"/>
                                  </p:stCondLst>
                                  <p:childTnLst>
                                    <p:set>
                                      <p:cBhvr>
                                        <p:cTn id="11" dur="1" fill="hold">
                                          <p:stCondLst>
                                            <p:cond delay="0"/>
                                          </p:stCondLst>
                                        </p:cTn>
                                        <p:tgtEl>
                                          <p:spTgt spid="866307">
                                            <p:txEl>
                                              <p:pRg st="0" end="0"/>
                                            </p:txEl>
                                          </p:spTgt>
                                        </p:tgtEl>
                                        <p:attrNameLst>
                                          <p:attrName>style.visibility</p:attrName>
                                        </p:attrNameLst>
                                      </p:cBhvr>
                                      <p:to>
                                        <p:strVal val="visible"/>
                                      </p:to>
                                    </p:set>
                                    <p:animEffect transition="in" filter="dissolve">
                                      <p:cBhvr>
                                        <p:cTn id="12" dur="500"/>
                                        <p:tgtEl>
                                          <p:spTgt spid="866307">
                                            <p:txEl>
                                              <p:pRg st="0" end="0"/>
                                            </p:txEl>
                                          </p:spTgt>
                                        </p:tgtEl>
                                      </p:cBhvr>
                                    </p:animEffect>
                                  </p:childTnLst>
                                </p:cTn>
                              </p:par>
                            </p:childTnLst>
                          </p:cTn>
                        </p:par>
                        <p:par>
                          <p:cTn id="13" fill="hold">
                            <p:stCondLst>
                              <p:cond delay="3000"/>
                            </p:stCondLst>
                            <p:childTnLst>
                              <p:par>
                                <p:cTn id="14" presetID="9" presetClass="entr" presetSubtype="0" fill="hold" grpId="0" nodeType="afterEffect">
                                  <p:stCondLst>
                                    <p:cond delay="500"/>
                                  </p:stCondLst>
                                  <p:childTnLst>
                                    <p:set>
                                      <p:cBhvr>
                                        <p:cTn id="15" dur="1" fill="hold">
                                          <p:stCondLst>
                                            <p:cond delay="0"/>
                                          </p:stCondLst>
                                        </p:cTn>
                                        <p:tgtEl>
                                          <p:spTgt spid="866307">
                                            <p:txEl>
                                              <p:pRg st="1" end="1"/>
                                            </p:txEl>
                                          </p:spTgt>
                                        </p:tgtEl>
                                        <p:attrNameLst>
                                          <p:attrName>style.visibility</p:attrName>
                                        </p:attrNameLst>
                                      </p:cBhvr>
                                      <p:to>
                                        <p:strVal val="visible"/>
                                      </p:to>
                                    </p:set>
                                    <p:animEffect transition="in" filter="dissolve">
                                      <p:cBhvr>
                                        <p:cTn id="16" dur="500"/>
                                        <p:tgtEl>
                                          <p:spTgt spid="866307">
                                            <p:txEl>
                                              <p:pRg st="1" end="1"/>
                                            </p:txEl>
                                          </p:spTgt>
                                        </p:tgtEl>
                                      </p:cBhvr>
                                    </p:animEffect>
                                  </p:childTnLst>
                                </p:cTn>
                              </p:par>
                            </p:childTnLst>
                          </p:cTn>
                        </p:par>
                        <p:par>
                          <p:cTn id="17" fill="hold">
                            <p:stCondLst>
                              <p:cond delay="4000"/>
                            </p:stCondLst>
                            <p:childTnLst>
                              <p:par>
                                <p:cTn id="18" presetID="9" presetClass="entr" presetSubtype="0" fill="hold" grpId="0" nodeType="afterEffect">
                                  <p:stCondLst>
                                    <p:cond delay="500"/>
                                  </p:stCondLst>
                                  <p:childTnLst>
                                    <p:set>
                                      <p:cBhvr>
                                        <p:cTn id="19" dur="1" fill="hold">
                                          <p:stCondLst>
                                            <p:cond delay="0"/>
                                          </p:stCondLst>
                                        </p:cTn>
                                        <p:tgtEl>
                                          <p:spTgt spid="866307">
                                            <p:txEl>
                                              <p:pRg st="2" end="2"/>
                                            </p:txEl>
                                          </p:spTgt>
                                        </p:tgtEl>
                                        <p:attrNameLst>
                                          <p:attrName>style.visibility</p:attrName>
                                        </p:attrNameLst>
                                      </p:cBhvr>
                                      <p:to>
                                        <p:strVal val="visible"/>
                                      </p:to>
                                    </p:set>
                                    <p:animEffect transition="in" filter="dissolve">
                                      <p:cBhvr>
                                        <p:cTn id="20" dur="500"/>
                                        <p:tgtEl>
                                          <p:spTgt spid="8663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0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26" name="Rectangle 2"/>
          <p:cNvSpPr>
            <a:spLocks noGrp="1" noChangeArrowheads="1"/>
          </p:cNvSpPr>
          <p:nvPr>
            <p:ph type="title"/>
          </p:nvPr>
        </p:nvSpPr>
        <p:spPr/>
        <p:txBody>
          <a:bodyPr/>
          <a:lstStyle/>
          <a:p>
            <a:r>
              <a:rPr lang="de-DE" dirty="0"/>
              <a:t>The </a:t>
            </a:r>
            <a:r>
              <a:rPr lang="de-DE" dirty="0" err="1" smtClean="0"/>
              <a:t>observed</a:t>
            </a:r>
            <a:r>
              <a:rPr lang="de-DE" dirty="0" smtClean="0"/>
              <a:t> </a:t>
            </a:r>
            <a:r>
              <a:rPr lang="de-DE" dirty="0" err="1" smtClean="0"/>
              <a:t>first</a:t>
            </a:r>
            <a:r>
              <a:rPr lang="de-DE" dirty="0" smtClean="0"/>
              <a:t> </a:t>
            </a:r>
            <a:r>
              <a:rPr lang="de-DE" dirty="0" err="1" smtClean="0"/>
              <a:t>event</a:t>
            </a:r>
            <a:endParaRPr lang="de-DE" dirty="0"/>
          </a:p>
        </p:txBody>
      </p:sp>
      <p:sp>
        <p:nvSpPr>
          <p:cNvPr id="1972227" name="Rectangle 3"/>
          <p:cNvSpPr>
            <a:spLocks noGrp="1" noChangeArrowheads="1"/>
          </p:cNvSpPr>
          <p:nvPr>
            <p:ph type="body" idx="1"/>
          </p:nvPr>
        </p:nvSpPr>
        <p:spPr/>
        <p:txBody>
          <a:bodyPr/>
          <a:lstStyle/>
          <a:p>
            <a:endParaRPr lang="de-DE"/>
          </a:p>
        </p:txBody>
      </p:sp>
      <p:pic>
        <p:nvPicPr>
          <p:cNvPr id="1972228" name="Picture 4" descr="fig1"/>
          <p:cNvPicPr>
            <a:picLocks noChangeAspect="1" noChangeArrowheads="1"/>
          </p:cNvPicPr>
          <p:nvPr/>
        </p:nvPicPr>
        <p:blipFill>
          <a:blip r:embed="rId4" cstate="print"/>
          <a:srcRect/>
          <a:stretch>
            <a:fillRect/>
          </a:stretch>
        </p:blipFill>
        <p:spPr bwMode="auto">
          <a:xfrm>
            <a:off x="250825" y="738188"/>
            <a:ext cx="8893175" cy="5788025"/>
          </a:xfrm>
          <a:prstGeom prst="rect">
            <a:avLst/>
          </a:prstGeom>
          <a:noFill/>
        </p:spPr>
      </p:pic>
      <p:grpSp>
        <p:nvGrpSpPr>
          <p:cNvPr id="2" name="Group 5"/>
          <p:cNvGrpSpPr>
            <a:grpSpLocks/>
          </p:cNvGrpSpPr>
          <p:nvPr/>
        </p:nvGrpSpPr>
        <p:grpSpPr bwMode="auto">
          <a:xfrm>
            <a:off x="2017713" y="5334000"/>
            <a:ext cx="2625725" cy="911225"/>
            <a:chOff x="1271" y="3360"/>
            <a:chExt cx="1654" cy="574"/>
          </a:xfrm>
        </p:grpSpPr>
        <p:sp>
          <p:nvSpPr>
            <p:cNvPr id="1972230" name="AutoShape 6"/>
            <p:cNvSpPr>
              <a:spLocks/>
            </p:cNvSpPr>
            <p:nvPr/>
          </p:nvSpPr>
          <p:spPr bwMode="auto">
            <a:xfrm>
              <a:off x="1271" y="3723"/>
              <a:ext cx="230" cy="211"/>
            </a:xfrm>
            <a:prstGeom prst="borderCallout2">
              <a:avLst>
                <a:gd name="adj1" fmla="val 34125"/>
                <a:gd name="adj2" fmla="val 120870"/>
                <a:gd name="adj3" fmla="val 34125"/>
                <a:gd name="adj4" fmla="val 216523"/>
                <a:gd name="adj5" fmla="val -165875"/>
                <a:gd name="adj6" fmla="val 315653"/>
              </a:avLst>
            </a:prstGeom>
            <a:solidFill>
              <a:srgbClr val="FFFF99"/>
            </a:solidFill>
            <a:ln w="9525">
              <a:solidFill>
                <a:srgbClr val="FF0000"/>
              </a:solidFill>
              <a:miter lim="800000"/>
              <a:headEnd type="none" w="sm" len="sm"/>
              <a:tailEnd type="none" w="sm" len="sm"/>
            </a:ln>
            <a:effectLst/>
          </p:spPr>
          <p:txBody>
            <a:bodyPr lIns="54000" tIns="10800" rIns="54000" bIns="10800"/>
            <a:lstStyle/>
            <a:p>
              <a:pPr algn="ctr"/>
              <a:r>
                <a:rPr kumimoji="0" lang="de-DE">
                  <a:latin typeface="Symbol" pitchFamily="18" charset="2"/>
                </a:rPr>
                <a:t>X</a:t>
              </a:r>
              <a:r>
                <a:rPr kumimoji="0" lang="de-DE" baseline="30000"/>
                <a:t>-</a:t>
              </a:r>
              <a:endParaRPr kumimoji="0" lang="de-DE"/>
            </a:p>
          </p:txBody>
        </p:sp>
        <p:sp>
          <p:nvSpPr>
            <p:cNvPr id="1972231" name="Line 7"/>
            <p:cNvSpPr>
              <a:spLocks noChangeShapeType="1"/>
            </p:cNvSpPr>
            <p:nvPr/>
          </p:nvSpPr>
          <p:spPr bwMode="auto">
            <a:xfrm flipV="1">
              <a:off x="1344" y="3360"/>
              <a:ext cx="1581" cy="6"/>
            </a:xfrm>
            <a:prstGeom prst="line">
              <a:avLst/>
            </a:prstGeom>
            <a:noFill/>
            <a:ln w="28575">
              <a:solidFill>
                <a:srgbClr val="FF0000"/>
              </a:solidFill>
              <a:prstDash val="dash"/>
              <a:round/>
              <a:headEnd type="none" w="sm" len="sm"/>
              <a:tailEnd type="arrow" w="med" len="med"/>
            </a:ln>
            <a:effectLst/>
          </p:spPr>
          <p:txBody>
            <a:bodyPr lIns="54000" tIns="10800" rIns="54000" bIns="10800"/>
            <a:lstStyle/>
            <a:p>
              <a:endParaRPr lang="de-DE"/>
            </a:p>
          </p:txBody>
        </p:sp>
      </p:grpSp>
      <p:grpSp>
        <p:nvGrpSpPr>
          <p:cNvPr id="3" name="Group 8"/>
          <p:cNvGrpSpPr>
            <a:grpSpLocks/>
          </p:cNvGrpSpPr>
          <p:nvPr/>
        </p:nvGrpSpPr>
        <p:grpSpPr bwMode="auto">
          <a:xfrm>
            <a:off x="168275" y="4813300"/>
            <a:ext cx="1549400" cy="1506538"/>
            <a:chOff x="106" y="3032"/>
            <a:chExt cx="976" cy="949"/>
          </a:xfrm>
        </p:grpSpPr>
        <p:sp>
          <p:nvSpPr>
            <p:cNvPr id="1972233" name="Line 9"/>
            <p:cNvSpPr>
              <a:spLocks noChangeShapeType="1"/>
            </p:cNvSpPr>
            <p:nvPr/>
          </p:nvSpPr>
          <p:spPr bwMode="auto">
            <a:xfrm flipV="1">
              <a:off x="307" y="3501"/>
              <a:ext cx="775" cy="480"/>
            </a:xfrm>
            <a:prstGeom prst="line">
              <a:avLst/>
            </a:prstGeom>
            <a:noFill/>
            <a:ln w="28575">
              <a:solidFill>
                <a:srgbClr val="000099"/>
              </a:solidFill>
              <a:prstDash val="dash"/>
              <a:round/>
              <a:headEnd type="none" w="sm" len="sm"/>
              <a:tailEnd type="arrow" w="med" len="med"/>
            </a:ln>
            <a:effectLst/>
          </p:spPr>
          <p:txBody>
            <a:bodyPr lIns="54000" tIns="10800" rIns="54000" bIns="10800"/>
            <a:lstStyle/>
            <a:p>
              <a:endParaRPr lang="de-DE"/>
            </a:p>
          </p:txBody>
        </p:sp>
        <p:sp>
          <p:nvSpPr>
            <p:cNvPr id="1972234" name="AutoShape 10"/>
            <p:cNvSpPr>
              <a:spLocks/>
            </p:cNvSpPr>
            <p:nvPr/>
          </p:nvSpPr>
          <p:spPr bwMode="auto">
            <a:xfrm>
              <a:off x="106" y="3032"/>
              <a:ext cx="953" cy="194"/>
            </a:xfrm>
            <a:prstGeom prst="borderCallout2">
              <a:avLst>
                <a:gd name="adj1" fmla="val 37111"/>
                <a:gd name="adj2" fmla="val 105037"/>
                <a:gd name="adj3" fmla="val 37111"/>
                <a:gd name="adj4" fmla="val 107764"/>
                <a:gd name="adj5" fmla="val 222167"/>
                <a:gd name="adj6" fmla="val 110495"/>
              </a:avLst>
            </a:prstGeom>
            <a:solidFill>
              <a:srgbClr val="CCECFF"/>
            </a:solidFill>
            <a:ln w="9525">
              <a:solidFill>
                <a:srgbClr val="000099"/>
              </a:solidFill>
              <a:miter lim="800000"/>
              <a:headEnd type="none" w="sm" len="sm"/>
              <a:tailEnd type="none" w="sm" len="sm"/>
            </a:ln>
            <a:effectLst/>
          </p:spPr>
          <p:txBody>
            <a:bodyPr lIns="54000" tIns="10800" rIns="54000" bIns="10800"/>
            <a:lstStyle/>
            <a:p>
              <a:pPr algn="ctr"/>
              <a:r>
                <a:rPr kumimoji="0" lang="de-DE">
                  <a:solidFill>
                    <a:srgbClr val="000099"/>
                  </a:solidFill>
                </a:rPr>
                <a:t>1.5 GeV/c K</a:t>
              </a:r>
              <a:r>
                <a:rPr kumimoji="0" lang="de-DE" baseline="30000">
                  <a:solidFill>
                    <a:srgbClr val="000099"/>
                  </a:solidFill>
                </a:rPr>
                <a:t>-</a:t>
              </a:r>
              <a:endParaRPr kumimoji="0" lang="de-DE">
                <a:solidFill>
                  <a:srgbClr val="000099"/>
                </a:solidFill>
              </a:endParaRPr>
            </a:p>
          </p:txBody>
        </p:sp>
      </p:grpSp>
      <p:grpSp>
        <p:nvGrpSpPr>
          <p:cNvPr id="4" name="Group 11"/>
          <p:cNvGrpSpPr>
            <a:grpSpLocks/>
          </p:cNvGrpSpPr>
          <p:nvPr/>
        </p:nvGrpSpPr>
        <p:grpSpPr bwMode="auto">
          <a:xfrm>
            <a:off x="2570163" y="3749675"/>
            <a:ext cx="2163762" cy="276225"/>
            <a:chOff x="1619" y="2362"/>
            <a:chExt cx="1363" cy="174"/>
          </a:xfrm>
        </p:grpSpPr>
        <p:sp>
          <p:nvSpPr>
            <p:cNvPr id="1972236" name="Line 12"/>
            <p:cNvSpPr>
              <a:spLocks noChangeShapeType="1"/>
            </p:cNvSpPr>
            <p:nvPr/>
          </p:nvSpPr>
          <p:spPr bwMode="auto">
            <a:xfrm flipV="1">
              <a:off x="1619" y="2437"/>
              <a:ext cx="1363" cy="6"/>
            </a:xfrm>
            <a:prstGeom prst="line">
              <a:avLst/>
            </a:prstGeom>
            <a:noFill/>
            <a:ln w="28575">
              <a:solidFill>
                <a:srgbClr val="FF0000"/>
              </a:solidFill>
              <a:round/>
              <a:headEnd type="arrow" w="med" len="med"/>
              <a:tailEnd type="arrow" w="med" len="med"/>
            </a:ln>
            <a:effectLst/>
          </p:spPr>
          <p:txBody>
            <a:bodyPr lIns="54000" tIns="10800" rIns="54000" bIns="10800"/>
            <a:lstStyle/>
            <a:p>
              <a:endParaRPr lang="de-DE"/>
            </a:p>
          </p:txBody>
        </p:sp>
        <p:sp>
          <p:nvSpPr>
            <p:cNvPr id="1972237" name="Text Box 13"/>
            <p:cNvSpPr txBox="1">
              <a:spLocks noChangeArrowheads="1"/>
            </p:cNvSpPr>
            <p:nvPr/>
          </p:nvSpPr>
          <p:spPr bwMode="auto">
            <a:xfrm>
              <a:off x="2080" y="2362"/>
              <a:ext cx="460" cy="174"/>
            </a:xfrm>
            <a:prstGeom prst="rect">
              <a:avLst/>
            </a:prstGeom>
            <a:solidFill>
              <a:schemeClr val="bg2"/>
            </a:solidFill>
            <a:ln w="9525">
              <a:solidFill>
                <a:srgbClr val="FF0000"/>
              </a:solid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FF0000"/>
                  </a:solidFill>
                </a:rPr>
                <a:t>50</a:t>
              </a:r>
              <a:r>
                <a:rPr kumimoji="0" lang="de-DE">
                  <a:solidFill>
                    <a:srgbClr val="FF0000"/>
                  </a:solidFill>
                  <a:latin typeface="Symbol" pitchFamily="18" charset="2"/>
                </a:rPr>
                <a:t>m</a:t>
              </a:r>
              <a:r>
                <a:rPr kumimoji="0" lang="de-DE">
                  <a:solidFill>
                    <a:srgbClr val="FF0000"/>
                  </a:solidFill>
                </a:rPr>
                <a:t>m</a:t>
              </a:r>
            </a:p>
          </p:txBody>
        </p:sp>
      </p:grpSp>
      <p:grpSp>
        <p:nvGrpSpPr>
          <p:cNvPr id="5" name="Group 14"/>
          <p:cNvGrpSpPr>
            <a:grpSpLocks/>
          </p:cNvGrpSpPr>
          <p:nvPr/>
        </p:nvGrpSpPr>
        <p:grpSpPr bwMode="auto">
          <a:xfrm>
            <a:off x="5354638" y="4894263"/>
            <a:ext cx="1497012" cy="1752600"/>
            <a:chOff x="3373" y="3083"/>
            <a:chExt cx="943" cy="1104"/>
          </a:xfrm>
        </p:grpSpPr>
        <p:sp>
          <p:nvSpPr>
            <p:cNvPr id="1972239" name="Text Box 15"/>
            <p:cNvSpPr txBox="1">
              <a:spLocks noChangeArrowheads="1"/>
            </p:cNvSpPr>
            <p:nvPr/>
          </p:nvSpPr>
          <p:spPr bwMode="auto">
            <a:xfrm>
              <a:off x="3860" y="4019"/>
              <a:ext cx="249"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008000"/>
                  </a:solidFill>
                </a:rPr>
                <a:t>H</a:t>
              </a:r>
            </a:p>
          </p:txBody>
        </p:sp>
        <p:grpSp>
          <p:nvGrpSpPr>
            <p:cNvPr id="6" name="Group 16"/>
            <p:cNvGrpSpPr>
              <a:grpSpLocks/>
            </p:cNvGrpSpPr>
            <p:nvPr/>
          </p:nvGrpSpPr>
          <p:grpSpPr bwMode="auto">
            <a:xfrm>
              <a:off x="3373" y="3083"/>
              <a:ext cx="943" cy="469"/>
              <a:chOff x="3373" y="3083"/>
              <a:chExt cx="943" cy="469"/>
            </a:xfrm>
          </p:grpSpPr>
          <p:sp>
            <p:nvSpPr>
              <p:cNvPr id="1972241" name="AutoShape 17"/>
              <p:cNvSpPr>
                <a:spLocks/>
              </p:cNvSpPr>
              <p:nvPr/>
            </p:nvSpPr>
            <p:spPr bwMode="auto">
              <a:xfrm>
                <a:off x="4022" y="3083"/>
                <a:ext cx="294" cy="211"/>
              </a:xfrm>
              <a:prstGeom prst="borderCallout2">
                <a:avLst>
                  <a:gd name="adj1" fmla="val 34125"/>
                  <a:gd name="adj2" fmla="val -16329"/>
                  <a:gd name="adj3" fmla="val 34125"/>
                  <a:gd name="adj4" fmla="val -95236"/>
                  <a:gd name="adj5" fmla="val 185782"/>
                  <a:gd name="adj6" fmla="val -177213"/>
                </a:avLst>
              </a:prstGeom>
              <a:solidFill>
                <a:srgbClr val="CCFF66"/>
              </a:solidFill>
              <a:ln w="9525">
                <a:solidFill>
                  <a:srgbClr val="008000"/>
                </a:solidFill>
                <a:miter lim="800000"/>
                <a:headEnd type="none" w="sm" len="sm"/>
                <a:tailEnd type="none" w="sm" len="sm"/>
              </a:ln>
              <a:effectLst/>
            </p:spPr>
            <p:txBody>
              <a:bodyPr lIns="54000" tIns="10800" rIns="54000" bIns="10800"/>
              <a:lstStyle/>
              <a:p>
                <a:pPr algn="ctr"/>
                <a:r>
                  <a:rPr kumimoji="0" lang="de-DE" baseline="-25000">
                    <a:solidFill>
                      <a:srgbClr val="008000"/>
                    </a:solidFill>
                    <a:latin typeface="Symbol" pitchFamily="18" charset="2"/>
                  </a:rPr>
                  <a:t>LL</a:t>
                </a:r>
                <a:r>
                  <a:rPr kumimoji="0" lang="de-DE">
                    <a:solidFill>
                      <a:srgbClr val="008000"/>
                    </a:solidFill>
                  </a:rPr>
                  <a:t>X</a:t>
                </a:r>
              </a:p>
            </p:txBody>
          </p:sp>
          <p:sp>
            <p:nvSpPr>
              <p:cNvPr id="1972242" name="Line 18"/>
              <p:cNvSpPr>
                <a:spLocks noChangeShapeType="1"/>
              </p:cNvSpPr>
              <p:nvPr/>
            </p:nvSpPr>
            <p:spPr bwMode="auto">
              <a:xfrm flipH="1" flipV="1">
                <a:off x="3373" y="3424"/>
                <a:ext cx="192" cy="128"/>
              </a:xfrm>
              <a:prstGeom prst="line">
                <a:avLst/>
              </a:prstGeom>
              <a:noFill/>
              <a:ln w="28575">
                <a:solidFill>
                  <a:srgbClr val="008000"/>
                </a:solidFill>
                <a:round/>
                <a:headEnd type="none" w="sm" len="sm"/>
                <a:tailEnd type="arrow" w="med" len="med"/>
              </a:ln>
              <a:effectLst/>
            </p:spPr>
            <p:txBody>
              <a:bodyPr lIns="54000" tIns="10800" rIns="54000" bIns="10800"/>
              <a:lstStyle/>
              <a:p>
                <a:endParaRPr lang="de-DE"/>
              </a:p>
            </p:txBody>
          </p:sp>
        </p:grpSp>
      </p:grpSp>
      <p:grpSp>
        <p:nvGrpSpPr>
          <p:cNvPr id="7" name="Group 19"/>
          <p:cNvGrpSpPr>
            <a:grpSpLocks/>
          </p:cNvGrpSpPr>
          <p:nvPr/>
        </p:nvGrpSpPr>
        <p:grpSpPr bwMode="auto">
          <a:xfrm>
            <a:off x="3814763" y="4064000"/>
            <a:ext cx="2819400" cy="1635125"/>
            <a:chOff x="2403" y="2560"/>
            <a:chExt cx="1776" cy="1030"/>
          </a:xfrm>
        </p:grpSpPr>
        <p:sp>
          <p:nvSpPr>
            <p:cNvPr id="1972244" name="AutoShape 20"/>
            <p:cNvSpPr>
              <a:spLocks/>
            </p:cNvSpPr>
            <p:nvPr/>
          </p:nvSpPr>
          <p:spPr bwMode="auto">
            <a:xfrm>
              <a:off x="2403" y="3073"/>
              <a:ext cx="391" cy="218"/>
            </a:xfrm>
            <a:prstGeom prst="borderCallout2">
              <a:avLst>
                <a:gd name="adj1" fmla="val 33028"/>
                <a:gd name="adj2" fmla="val 112278"/>
                <a:gd name="adj3" fmla="val 33028"/>
                <a:gd name="adj4" fmla="val 160616"/>
                <a:gd name="adj5" fmla="val 190366"/>
                <a:gd name="adj6" fmla="val 224296"/>
              </a:avLst>
            </a:prstGeom>
            <a:solidFill>
              <a:srgbClr val="FFCCFF"/>
            </a:solidFill>
            <a:ln w="9525">
              <a:solidFill>
                <a:srgbClr val="CC0066"/>
              </a:solidFill>
              <a:miter lim="800000"/>
              <a:headEnd type="none" w="sm" len="sm"/>
              <a:tailEnd type="none" w="sm" len="sm"/>
            </a:ln>
            <a:effectLst/>
          </p:spPr>
          <p:txBody>
            <a:bodyPr lIns="54000" tIns="10800" rIns="54000" bIns="10800"/>
            <a:lstStyle/>
            <a:p>
              <a:pPr algn="ctr"/>
              <a:r>
                <a:rPr kumimoji="0" lang="de-DE" baseline="-25000">
                  <a:solidFill>
                    <a:srgbClr val="990099"/>
                  </a:solidFill>
                  <a:latin typeface="Symbol" pitchFamily="18" charset="2"/>
                </a:rPr>
                <a:t>L</a:t>
              </a:r>
              <a:r>
                <a:rPr kumimoji="0" lang="de-DE">
                  <a:solidFill>
                    <a:srgbClr val="990099"/>
                  </a:solidFill>
                </a:rPr>
                <a:t>Y</a:t>
              </a:r>
            </a:p>
          </p:txBody>
        </p:sp>
        <p:sp>
          <p:nvSpPr>
            <p:cNvPr id="1972245" name="Line 21"/>
            <p:cNvSpPr>
              <a:spLocks noChangeShapeType="1"/>
            </p:cNvSpPr>
            <p:nvPr/>
          </p:nvSpPr>
          <p:spPr bwMode="auto">
            <a:xfrm flipH="1">
              <a:off x="3178" y="3422"/>
              <a:ext cx="182" cy="168"/>
            </a:xfrm>
            <a:prstGeom prst="line">
              <a:avLst/>
            </a:prstGeom>
            <a:noFill/>
            <a:ln w="28575">
              <a:solidFill>
                <a:srgbClr val="CC0066"/>
              </a:solidFill>
              <a:prstDash val="sysDot"/>
              <a:round/>
              <a:headEnd type="none" w="sm" len="sm"/>
              <a:tailEnd type="arrow" w="med" len="med"/>
            </a:ln>
            <a:effectLst/>
          </p:spPr>
          <p:txBody>
            <a:bodyPr lIns="54000" tIns="10800" rIns="54000" bIns="10800"/>
            <a:lstStyle/>
            <a:p>
              <a:endParaRPr lang="de-DE"/>
            </a:p>
          </p:txBody>
        </p:sp>
        <p:sp>
          <p:nvSpPr>
            <p:cNvPr id="1972246" name="Text Box 22"/>
            <p:cNvSpPr txBox="1">
              <a:spLocks noChangeArrowheads="1"/>
            </p:cNvSpPr>
            <p:nvPr/>
          </p:nvSpPr>
          <p:spPr bwMode="auto">
            <a:xfrm>
              <a:off x="3997" y="3312"/>
              <a:ext cx="182"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990099"/>
                  </a:solidFill>
                  <a:latin typeface="Symbol" pitchFamily="18" charset="2"/>
                </a:rPr>
                <a:t>p</a:t>
              </a:r>
              <a:r>
                <a:rPr kumimoji="0" lang="de-DE" baseline="30000">
                  <a:solidFill>
                    <a:srgbClr val="990099"/>
                  </a:solidFill>
                </a:rPr>
                <a:t>-</a:t>
              </a:r>
              <a:endParaRPr kumimoji="0" lang="de-DE">
                <a:solidFill>
                  <a:srgbClr val="990099"/>
                </a:solidFill>
              </a:endParaRPr>
            </a:p>
          </p:txBody>
        </p:sp>
        <p:sp>
          <p:nvSpPr>
            <p:cNvPr id="1972247" name="Text Box 23"/>
            <p:cNvSpPr txBox="1">
              <a:spLocks noChangeArrowheads="1"/>
            </p:cNvSpPr>
            <p:nvPr/>
          </p:nvSpPr>
          <p:spPr bwMode="auto">
            <a:xfrm>
              <a:off x="3002" y="2560"/>
              <a:ext cx="121"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990099"/>
                  </a:solidFill>
                </a:rPr>
                <a:t>p</a:t>
              </a:r>
            </a:p>
          </p:txBody>
        </p:sp>
      </p:grpSp>
      <p:grpSp>
        <p:nvGrpSpPr>
          <p:cNvPr id="8" name="Group 24"/>
          <p:cNvGrpSpPr>
            <a:grpSpLocks/>
          </p:cNvGrpSpPr>
          <p:nvPr/>
        </p:nvGrpSpPr>
        <p:grpSpPr bwMode="auto">
          <a:xfrm>
            <a:off x="3657600" y="4840288"/>
            <a:ext cx="3038475" cy="1533525"/>
            <a:chOff x="2304" y="3049"/>
            <a:chExt cx="1914" cy="966"/>
          </a:xfrm>
        </p:grpSpPr>
        <p:sp>
          <p:nvSpPr>
            <p:cNvPr id="1972249" name="Text Box 25"/>
            <p:cNvSpPr txBox="1">
              <a:spLocks noChangeArrowheads="1"/>
            </p:cNvSpPr>
            <p:nvPr/>
          </p:nvSpPr>
          <p:spPr bwMode="auto">
            <a:xfrm>
              <a:off x="2304" y="3501"/>
              <a:ext cx="237"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latin typeface="Symbol" pitchFamily="18" charset="2"/>
                </a:rPr>
                <a:t>p</a:t>
              </a:r>
              <a:r>
                <a:rPr kumimoji="0" lang="de-DE" baseline="30000"/>
                <a:t>-</a:t>
              </a:r>
              <a:endParaRPr kumimoji="0" lang="de-DE"/>
            </a:p>
          </p:txBody>
        </p:sp>
        <p:sp>
          <p:nvSpPr>
            <p:cNvPr id="1972250" name="Text Box 26"/>
            <p:cNvSpPr txBox="1">
              <a:spLocks noChangeArrowheads="1"/>
            </p:cNvSpPr>
            <p:nvPr/>
          </p:nvSpPr>
          <p:spPr bwMode="auto">
            <a:xfrm>
              <a:off x="4038" y="3578"/>
              <a:ext cx="180"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t>p</a:t>
              </a:r>
            </a:p>
          </p:txBody>
        </p:sp>
        <p:sp>
          <p:nvSpPr>
            <p:cNvPr id="1972251" name="Text Box 27"/>
            <p:cNvSpPr txBox="1">
              <a:spLocks noChangeArrowheads="1"/>
            </p:cNvSpPr>
            <p:nvPr/>
          </p:nvSpPr>
          <p:spPr bwMode="auto">
            <a:xfrm>
              <a:off x="2695" y="3847"/>
              <a:ext cx="275"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latin typeface="Symbol" pitchFamily="18" charset="2"/>
                </a:rPr>
                <a:t>a</a:t>
              </a:r>
            </a:p>
          </p:txBody>
        </p:sp>
        <p:sp>
          <p:nvSpPr>
            <p:cNvPr id="1972252" name="Text Box 28"/>
            <p:cNvSpPr txBox="1">
              <a:spLocks noChangeArrowheads="1"/>
            </p:cNvSpPr>
            <p:nvPr/>
          </p:nvSpPr>
          <p:spPr bwMode="auto">
            <a:xfrm>
              <a:off x="3401" y="3049"/>
              <a:ext cx="275"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latin typeface="Symbol" pitchFamily="18" charset="2"/>
                </a:rPr>
                <a:t>a</a:t>
              </a:r>
            </a:p>
          </p:txBody>
        </p:sp>
      </p:grpSp>
      <p:graphicFrame>
        <p:nvGraphicFramePr>
          <p:cNvPr id="29" name="Object 93"/>
          <p:cNvGraphicFramePr>
            <a:graphicFrameLocks noChangeAspect="1"/>
          </p:cNvGraphicFramePr>
          <p:nvPr/>
        </p:nvGraphicFramePr>
        <p:xfrm>
          <a:off x="5253486" y="822385"/>
          <a:ext cx="3690189" cy="437226"/>
        </p:xfrm>
        <a:graphic>
          <a:graphicData uri="http://schemas.openxmlformats.org/presentationml/2006/ole">
            <p:oleObj spid="_x0000_s2084865" name="Equation" r:id="rId5" imgW="2679480" imgH="317160" progId="Equation.DSMT4">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p:txBody>
          <a:bodyPr/>
          <a:lstStyle/>
          <a:p>
            <a:r>
              <a:rPr lang="de-DE"/>
              <a:t>Analysis of the Danysz-Event</a:t>
            </a:r>
          </a:p>
        </p:txBody>
      </p:sp>
      <p:sp>
        <p:nvSpPr>
          <p:cNvPr id="893955" name="Rectangle 3"/>
          <p:cNvSpPr>
            <a:spLocks noGrp="1" noChangeArrowheads="1"/>
          </p:cNvSpPr>
          <p:nvPr>
            <p:ph type="body" idx="1"/>
          </p:nvPr>
        </p:nvSpPr>
        <p:spPr/>
        <p:txBody>
          <a:bodyPr/>
          <a:lstStyle/>
          <a:p>
            <a:r>
              <a:rPr lang="en-US"/>
              <a:t>Ionisation density </a:t>
            </a:r>
            <a:r>
              <a:rPr lang="en-US">
                <a:sym typeface="Symbol" pitchFamily="18" charset="2"/>
              </a:rPr>
              <a:t> dE/dx  charge, momentum</a:t>
            </a:r>
          </a:p>
          <a:p>
            <a:r>
              <a:rPr lang="en-US">
                <a:sym typeface="Symbol" pitchFamily="18" charset="2"/>
              </a:rPr>
              <a:t>Range  mass, charge, momentum</a:t>
            </a:r>
          </a:p>
          <a:p>
            <a:r>
              <a:rPr lang="en-US">
                <a:sym typeface="Symbol" pitchFamily="18" charset="2"/>
              </a:rPr>
              <a:t>angles  momentum balance</a:t>
            </a:r>
          </a:p>
          <a:p>
            <a:r>
              <a:rPr lang="en-US">
                <a:sym typeface="Symbol" pitchFamily="18" charset="2"/>
              </a:rPr>
              <a:t>there remains some ambiguity!</a:t>
            </a:r>
          </a:p>
        </p:txBody>
      </p:sp>
      <p:pic>
        <p:nvPicPr>
          <p:cNvPr id="893956" name="Picture 4"/>
          <p:cNvPicPr>
            <a:picLocks noChangeAspect="1" noChangeArrowheads="1"/>
          </p:cNvPicPr>
          <p:nvPr/>
        </p:nvPicPr>
        <p:blipFill>
          <a:blip r:embed="rId4" cstate="print"/>
          <a:srcRect/>
          <a:stretch>
            <a:fillRect/>
          </a:stretch>
        </p:blipFill>
        <p:spPr bwMode="auto">
          <a:xfrm>
            <a:off x="1033463" y="2103438"/>
            <a:ext cx="6711950" cy="4754562"/>
          </a:xfrm>
          <a:prstGeom prst="rect">
            <a:avLst/>
          </a:prstGeom>
          <a:noFill/>
          <a:ln w="9525">
            <a:noFill/>
            <a:miter lim="800000"/>
            <a:headEnd type="none" w="sm" len="sm"/>
            <a:tailEnd type="none" w="sm" len="sm"/>
          </a:ln>
          <a:effectLst/>
        </p:spPr>
      </p:pic>
      <p:pic>
        <p:nvPicPr>
          <p:cNvPr id="893958" name="Picture 6"/>
          <p:cNvPicPr>
            <a:picLocks noChangeAspect="1" noChangeArrowheads="1"/>
          </p:cNvPicPr>
          <p:nvPr/>
        </p:nvPicPr>
        <p:blipFill>
          <a:blip r:embed="rId5" cstate="print"/>
          <a:srcRect/>
          <a:stretch>
            <a:fillRect/>
          </a:stretch>
        </p:blipFill>
        <p:spPr bwMode="auto">
          <a:xfrm>
            <a:off x="444500" y="2392363"/>
            <a:ext cx="7848600" cy="4022725"/>
          </a:xfrm>
          <a:prstGeom prst="rect">
            <a:avLst/>
          </a:prstGeom>
          <a:noFill/>
          <a:ln w="9525">
            <a:noFill/>
            <a:miter lim="800000"/>
            <a:headEnd type="none" w="sm" len="sm"/>
            <a:tailEnd type="none" w="sm" len="sm"/>
          </a:ln>
          <a:effectLst/>
        </p:spPr>
      </p:pic>
      <p:grpSp>
        <p:nvGrpSpPr>
          <p:cNvPr id="2" name="Group 12"/>
          <p:cNvGrpSpPr>
            <a:grpSpLocks/>
          </p:cNvGrpSpPr>
          <p:nvPr/>
        </p:nvGrpSpPr>
        <p:grpSpPr bwMode="auto">
          <a:xfrm>
            <a:off x="1898650" y="4686300"/>
            <a:ext cx="4800600" cy="990600"/>
            <a:chOff x="1196" y="2952"/>
            <a:chExt cx="3024" cy="624"/>
          </a:xfrm>
        </p:grpSpPr>
        <p:graphicFrame>
          <p:nvGraphicFramePr>
            <p:cNvPr id="893961" name="Object 9"/>
            <p:cNvGraphicFramePr>
              <a:graphicFrameLocks noChangeAspect="1"/>
            </p:cNvGraphicFramePr>
            <p:nvPr/>
          </p:nvGraphicFramePr>
          <p:xfrm>
            <a:off x="1196" y="2952"/>
            <a:ext cx="3024" cy="624"/>
          </p:xfrm>
          <a:graphic>
            <a:graphicData uri="http://schemas.openxmlformats.org/presentationml/2006/ole">
              <p:oleObj spid="_x0000_s2307074" name="Equation" r:id="rId6" imgW="4800600" imgH="990360" progId="Equation.DSMT4">
                <p:embed/>
              </p:oleObj>
            </a:graphicData>
          </a:graphic>
        </p:graphicFrame>
        <p:sp>
          <p:nvSpPr>
            <p:cNvPr id="893962" name="Freeform 10"/>
            <p:cNvSpPr>
              <a:spLocks/>
            </p:cNvSpPr>
            <p:nvPr/>
          </p:nvSpPr>
          <p:spPr bwMode="auto">
            <a:xfrm>
              <a:off x="1964" y="3167"/>
              <a:ext cx="141" cy="109"/>
            </a:xfrm>
            <a:custGeom>
              <a:avLst/>
              <a:gdLst/>
              <a:ahLst/>
              <a:cxnLst>
                <a:cxn ang="0">
                  <a:pos x="0" y="0"/>
                </a:cxn>
                <a:cxn ang="0">
                  <a:pos x="0" y="109"/>
                </a:cxn>
                <a:cxn ang="0">
                  <a:pos x="141" y="109"/>
                </a:cxn>
              </a:cxnLst>
              <a:rect l="0" t="0" r="r" b="b"/>
              <a:pathLst>
                <a:path w="141" h="109">
                  <a:moveTo>
                    <a:pt x="0" y="0"/>
                  </a:moveTo>
                  <a:lnTo>
                    <a:pt x="0" y="109"/>
                  </a:lnTo>
                  <a:lnTo>
                    <a:pt x="141" y="109"/>
                  </a:lnTo>
                </a:path>
              </a:pathLst>
            </a:custGeom>
            <a:noFill/>
            <a:ln w="28575" cap="flat" cmpd="sng">
              <a:solidFill>
                <a:schemeClr val="tx1"/>
              </a:solidFill>
              <a:prstDash val="solid"/>
              <a:round/>
              <a:headEnd type="none" w="sm" len="sm"/>
              <a:tailEnd type="arrow" w="med" len="med"/>
            </a:ln>
            <a:effectLst/>
          </p:spPr>
          <p:txBody>
            <a:bodyPr lIns="54000" tIns="10800" rIns="54000" bIns="10800"/>
            <a:lstStyle/>
            <a:p>
              <a:endParaRPr lang="de-DE"/>
            </a:p>
          </p:txBody>
        </p:sp>
        <p:sp>
          <p:nvSpPr>
            <p:cNvPr id="893963" name="Freeform 11"/>
            <p:cNvSpPr>
              <a:spLocks/>
            </p:cNvSpPr>
            <p:nvPr/>
          </p:nvSpPr>
          <p:spPr bwMode="auto">
            <a:xfrm>
              <a:off x="2791" y="3373"/>
              <a:ext cx="141" cy="109"/>
            </a:xfrm>
            <a:custGeom>
              <a:avLst/>
              <a:gdLst/>
              <a:ahLst/>
              <a:cxnLst>
                <a:cxn ang="0">
                  <a:pos x="0" y="0"/>
                </a:cxn>
                <a:cxn ang="0">
                  <a:pos x="0" y="109"/>
                </a:cxn>
                <a:cxn ang="0">
                  <a:pos x="141" y="109"/>
                </a:cxn>
              </a:cxnLst>
              <a:rect l="0" t="0" r="r" b="b"/>
              <a:pathLst>
                <a:path w="141" h="109">
                  <a:moveTo>
                    <a:pt x="0" y="0"/>
                  </a:moveTo>
                  <a:lnTo>
                    <a:pt x="0" y="109"/>
                  </a:lnTo>
                  <a:lnTo>
                    <a:pt x="141" y="109"/>
                  </a:lnTo>
                </a:path>
              </a:pathLst>
            </a:custGeom>
            <a:noFill/>
            <a:ln w="28575" cap="flat" cmpd="sng">
              <a:solidFill>
                <a:schemeClr val="tx1"/>
              </a:solidFill>
              <a:prstDash val="solid"/>
              <a:round/>
              <a:headEnd type="none" w="sm" len="sm"/>
              <a:tailEnd type="arrow" w="med" len="med"/>
            </a:ln>
            <a:effectLst/>
          </p:spPr>
          <p:txBody>
            <a:bodyPr lIns="54000" tIns="10800" rIns="54000" bIns="10800"/>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1.48148E-6 L 0.3566 -0.32592 " pathEditMode="relative" rAng="0" ptsTypes="AA">
                                      <p:cBhvr>
                                        <p:cTn id="6" dur="2000" fill="hold"/>
                                        <p:tgtEl>
                                          <p:spTgt spid="893956"/>
                                        </p:tgtEl>
                                        <p:attrNameLst>
                                          <p:attrName>ppt_x</p:attrName>
                                          <p:attrName>ppt_y</p:attrName>
                                        </p:attrNameLst>
                                      </p:cBhvr>
                                      <p:rCtr x="178" y="-163"/>
                                    </p:animMotion>
                                  </p:childTnLst>
                                </p:cTn>
                              </p:par>
                              <p:par>
                                <p:cTn id="7" presetID="6" presetClass="emph" presetSubtype="0" fill="hold" nodeType="withEffect">
                                  <p:stCondLst>
                                    <p:cond delay="0"/>
                                  </p:stCondLst>
                                  <p:childTnLst>
                                    <p:animScale>
                                      <p:cBhvr>
                                        <p:cTn id="8" dur="2000" fill="hold"/>
                                        <p:tgtEl>
                                          <p:spTgt spid="893956"/>
                                        </p:tgtEl>
                                      </p:cBhvr>
                                      <p:by x="40000" y="40000"/>
                                    </p:animScale>
                                  </p:childTnLst>
                                </p:cTn>
                              </p:par>
                            </p:childTnLst>
                          </p:cTn>
                        </p:par>
                        <p:par>
                          <p:cTn id="9" fill="hold">
                            <p:stCondLst>
                              <p:cond delay="2000"/>
                            </p:stCondLst>
                            <p:childTnLst>
                              <p:par>
                                <p:cTn id="10" presetID="9" presetClass="entr" presetSubtype="0" fill="hold" nodeType="afterEffect">
                                  <p:stCondLst>
                                    <p:cond delay="500"/>
                                  </p:stCondLst>
                                  <p:childTnLst>
                                    <p:set>
                                      <p:cBhvr>
                                        <p:cTn id="11" dur="1" fill="hold">
                                          <p:stCondLst>
                                            <p:cond delay="0"/>
                                          </p:stCondLst>
                                        </p:cTn>
                                        <p:tgtEl>
                                          <p:spTgt spid="893958"/>
                                        </p:tgtEl>
                                        <p:attrNameLst>
                                          <p:attrName>style.visibility</p:attrName>
                                        </p:attrNameLst>
                                      </p:cBhvr>
                                      <p:to>
                                        <p:strVal val="visible"/>
                                      </p:to>
                                    </p:set>
                                    <p:animEffect transition="in" filter="dissolve">
                                      <p:cBhvr>
                                        <p:cTn id="12" dur="500"/>
                                        <p:tgtEl>
                                          <p:spTgt spid="8939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23" name="Rectangle 23"/>
          <p:cNvSpPr>
            <a:spLocks noChangeArrowheads="1"/>
          </p:cNvSpPr>
          <p:nvPr/>
        </p:nvSpPr>
        <p:spPr bwMode="auto">
          <a:xfrm>
            <a:off x="3648075" y="5203825"/>
            <a:ext cx="5241925" cy="284163"/>
          </a:xfrm>
          <a:prstGeom prst="rect">
            <a:avLst/>
          </a:prstGeom>
          <a:solidFill>
            <a:srgbClr val="FFFF99"/>
          </a:solidFill>
          <a:ln w="9525">
            <a:solidFill>
              <a:srgbClr val="FF9900"/>
            </a:solidFill>
            <a:miter lim="800000"/>
            <a:headEnd type="none" w="sm" len="sm"/>
            <a:tailEnd type="none" w="sm" len="sm"/>
          </a:ln>
          <a:effectLst/>
        </p:spPr>
        <p:txBody>
          <a:bodyPr wrap="none" lIns="54000" tIns="10800" rIns="54000" bIns="10800" anchor="ctr"/>
          <a:lstStyle/>
          <a:p>
            <a:endParaRPr lang="de-DE"/>
          </a:p>
        </p:txBody>
      </p:sp>
      <p:sp>
        <p:nvSpPr>
          <p:cNvPr id="896002" name="Rectangle 2"/>
          <p:cNvSpPr>
            <a:spLocks noGrp="1" noChangeArrowheads="1"/>
          </p:cNvSpPr>
          <p:nvPr>
            <p:ph type="title"/>
          </p:nvPr>
        </p:nvSpPr>
        <p:spPr/>
        <p:txBody>
          <a:bodyPr/>
          <a:lstStyle/>
          <a:p>
            <a:r>
              <a:rPr lang="de-DE"/>
              <a:t>Can we determine the </a:t>
            </a:r>
            <a:r>
              <a:rPr lang="de-DE">
                <a:latin typeface="Symbol" pitchFamily="18" charset="2"/>
              </a:rPr>
              <a:t>LL</a:t>
            </a:r>
            <a:r>
              <a:rPr lang="de-DE"/>
              <a:t> interaction?</a:t>
            </a:r>
          </a:p>
        </p:txBody>
      </p:sp>
      <p:sp>
        <p:nvSpPr>
          <p:cNvPr id="896003" name="Rectangle 3"/>
          <p:cNvSpPr>
            <a:spLocks noGrp="1" noChangeArrowheads="1"/>
          </p:cNvSpPr>
          <p:nvPr>
            <p:ph type="body" idx="1"/>
          </p:nvPr>
        </p:nvSpPr>
        <p:spPr/>
        <p:txBody>
          <a:bodyPr/>
          <a:lstStyle/>
          <a:p>
            <a:r>
              <a:rPr lang="de-DE" dirty="0"/>
              <a:t>The </a:t>
            </a:r>
            <a:r>
              <a:rPr lang="de-DE" dirty="0" err="1"/>
              <a:t>binding</a:t>
            </a:r>
            <a:r>
              <a:rPr lang="de-DE" dirty="0"/>
              <a:t> </a:t>
            </a:r>
            <a:r>
              <a:rPr lang="de-DE" dirty="0" err="1"/>
              <a:t>energy</a:t>
            </a:r>
            <a:r>
              <a:rPr lang="de-DE" dirty="0"/>
              <a:t> B</a:t>
            </a:r>
            <a:r>
              <a:rPr lang="de-DE" baseline="-25000" dirty="0">
                <a:latin typeface="Symbol" pitchFamily="18" charset="2"/>
              </a:rPr>
              <a:t>L</a:t>
            </a:r>
            <a:r>
              <a:rPr lang="de-DE" dirty="0"/>
              <a:t> </a:t>
            </a:r>
            <a:r>
              <a:rPr lang="de-DE" dirty="0" err="1"/>
              <a:t>of</a:t>
            </a:r>
            <a:r>
              <a:rPr lang="de-DE" dirty="0"/>
              <a:t> a </a:t>
            </a:r>
            <a:r>
              <a:rPr lang="de-DE" dirty="0">
                <a:latin typeface="Symbol" pitchFamily="18" charset="2"/>
              </a:rPr>
              <a:t>L</a:t>
            </a:r>
            <a:r>
              <a:rPr lang="de-DE" dirty="0"/>
              <a:t> </a:t>
            </a:r>
            <a:r>
              <a:rPr lang="de-DE" dirty="0" err="1"/>
              <a:t>particle</a:t>
            </a:r>
            <a:r>
              <a:rPr lang="de-DE" dirty="0"/>
              <a:t> in a </a:t>
            </a:r>
            <a:r>
              <a:rPr lang="de-DE" dirty="0" err="1"/>
              <a:t>hypernucleus</a:t>
            </a:r>
            <a:r>
              <a:rPr lang="de-DE" dirty="0"/>
              <a:t> </a:t>
            </a:r>
            <a:r>
              <a:rPr lang="de-DE" dirty="0" err="1"/>
              <a:t>can</a:t>
            </a:r>
            <a:r>
              <a:rPr lang="de-DE" dirty="0"/>
              <a:t> </a:t>
            </a:r>
            <a:r>
              <a:rPr lang="de-DE" dirty="0" err="1"/>
              <a:t>be</a:t>
            </a:r>
            <a:r>
              <a:rPr lang="de-DE" dirty="0"/>
              <a:t> </a:t>
            </a:r>
            <a:r>
              <a:rPr lang="de-DE" dirty="0" err="1"/>
              <a:t>determined</a:t>
            </a:r>
            <a:r>
              <a:rPr lang="de-DE" dirty="0"/>
              <a:t> </a:t>
            </a:r>
            <a:r>
              <a:rPr lang="de-DE" dirty="0" err="1"/>
              <a:t>from</a:t>
            </a:r>
            <a:r>
              <a:rPr lang="de-DE" dirty="0"/>
              <a:t> </a:t>
            </a:r>
            <a:r>
              <a:rPr lang="de-DE" dirty="0" err="1">
                <a:solidFill>
                  <a:srgbClr val="FF0000"/>
                </a:solidFill>
              </a:rPr>
              <a:t>energy</a:t>
            </a:r>
            <a:r>
              <a:rPr lang="de-DE" dirty="0">
                <a:solidFill>
                  <a:srgbClr val="FF0000"/>
                </a:solidFill>
              </a:rPr>
              <a:t> </a:t>
            </a:r>
            <a:r>
              <a:rPr lang="de-DE" dirty="0" err="1" smtClean="0">
                <a:solidFill>
                  <a:srgbClr val="FF0000"/>
                </a:solidFill>
              </a:rPr>
              <a:t>balance</a:t>
            </a:r>
            <a:r>
              <a:rPr lang="de-DE" dirty="0" smtClean="0">
                <a:solidFill>
                  <a:srgbClr val="FF0000"/>
                </a:solidFill>
              </a:rPr>
              <a:t> </a:t>
            </a:r>
            <a:r>
              <a:rPr lang="de-DE" dirty="0" err="1" smtClean="0">
                <a:solidFill>
                  <a:srgbClr val="FF0000"/>
                </a:solidFill>
              </a:rPr>
              <a:t>of</a:t>
            </a:r>
            <a:r>
              <a:rPr lang="de-DE" dirty="0" smtClean="0">
                <a:solidFill>
                  <a:srgbClr val="FF0000"/>
                </a:solidFill>
              </a:rPr>
              <a:t> </a:t>
            </a:r>
            <a:r>
              <a:rPr lang="de-DE" dirty="0" err="1" smtClean="0">
                <a:solidFill>
                  <a:srgbClr val="FF0000"/>
                </a:solidFill>
              </a:rPr>
              <a:t>the</a:t>
            </a:r>
            <a:r>
              <a:rPr lang="de-DE" dirty="0" smtClean="0">
                <a:solidFill>
                  <a:srgbClr val="FF0000"/>
                </a:solidFill>
              </a:rPr>
              <a:t> </a:t>
            </a:r>
            <a:r>
              <a:rPr lang="de-DE" dirty="0" err="1" smtClean="0">
                <a:solidFill>
                  <a:srgbClr val="FF0000"/>
                </a:solidFill>
              </a:rPr>
              <a:t>decay</a:t>
            </a:r>
            <a:r>
              <a:rPr lang="de-DE" dirty="0" smtClean="0">
                <a:solidFill>
                  <a:srgbClr val="FF0000"/>
                </a:solidFill>
              </a:rPr>
              <a:t> </a:t>
            </a:r>
            <a:r>
              <a:rPr lang="de-DE" dirty="0" err="1" smtClean="0">
                <a:solidFill>
                  <a:srgbClr val="FF0000"/>
                </a:solidFill>
              </a:rPr>
              <a:t>products</a:t>
            </a:r>
            <a:r>
              <a:rPr lang="de-DE" dirty="0" smtClean="0">
                <a:solidFill>
                  <a:srgbClr val="FF0000"/>
                </a:solidFill>
              </a:rPr>
              <a:t> </a:t>
            </a:r>
            <a:r>
              <a:rPr lang="de-DE" dirty="0" err="1" smtClean="0"/>
              <a:t>at</a:t>
            </a:r>
            <a:r>
              <a:rPr lang="de-DE" dirty="0" smtClean="0"/>
              <a:t> </a:t>
            </a:r>
            <a:r>
              <a:rPr lang="de-DE" dirty="0" err="1" smtClean="0"/>
              <a:t>point</a:t>
            </a:r>
            <a:r>
              <a:rPr lang="de-DE" dirty="0" smtClean="0"/>
              <a:t> </a:t>
            </a:r>
            <a:r>
              <a:rPr lang="de-DE" dirty="0" smtClean="0">
                <a:solidFill>
                  <a:srgbClr val="C00000"/>
                </a:solidFill>
              </a:rPr>
              <a:t>C</a:t>
            </a:r>
            <a:endParaRPr lang="de-DE" dirty="0">
              <a:solidFill>
                <a:srgbClr val="C00000"/>
              </a:solidFill>
            </a:endParaRPr>
          </a:p>
          <a:p>
            <a:pPr lvl="1"/>
            <a:r>
              <a:rPr lang="de-DE" dirty="0" err="1"/>
              <a:t>for</a:t>
            </a:r>
            <a:r>
              <a:rPr lang="de-DE" dirty="0"/>
              <a:t> </a:t>
            </a:r>
            <a:r>
              <a:rPr lang="de-DE" dirty="0" err="1" smtClean="0"/>
              <a:t>example</a:t>
            </a:r>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buNone/>
            </a:pPr>
            <a:endParaRPr lang="de-DE" dirty="0" smtClean="0"/>
          </a:p>
          <a:p>
            <a:r>
              <a:rPr lang="de-DE" dirty="0" smtClean="0"/>
              <a:t>Problem: </a:t>
            </a:r>
            <a:r>
              <a:rPr lang="de-DE" dirty="0" err="1" smtClean="0"/>
              <a:t>if</a:t>
            </a:r>
            <a:r>
              <a:rPr lang="de-DE" dirty="0" smtClean="0"/>
              <a:t> </a:t>
            </a:r>
            <a:r>
              <a:rPr lang="de-DE" dirty="0" err="1" smtClean="0"/>
              <a:t>excited</a:t>
            </a:r>
            <a:r>
              <a:rPr lang="de-DE" dirty="0" smtClean="0"/>
              <a:t> </a:t>
            </a:r>
            <a:r>
              <a:rPr lang="de-DE" dirty="0" err="1" smtClean="0"/>
              <a:t>states</a:t>
            </a:r>
            <a:r>
              <a:rPr lang="de-DE" dirty="0" smtClean="0"/>
              <a:t> in </a:t>
            </a:r>
            <a:r>
              <a:rPr lang="de-DE" baseline="30000" dirty="0" smtClean="0"/>
              <a:t>9</a:t>
            </a:r>
            <a:r>
              <a:rPr lang="de-DE" baseline="-25000" dirty="0" smtClean="0">
                <a:latin typeface="Symbol" pitchFamily="18" charset="2"/>
              </a:rPr>
              <a:t>L</a:t>
            </a:r>
            <a:r>
              <a:rPr lang="de-DE" dirty="0" smtClean="0"/>
              <a:t>Be </a:t>
            </a:r>
            <a:r>
              <a:rPr lang="de-DE" dirty="0" err="1" smtClean="0"/>
              <a:t>involved</a:t>
            </a:r>
            <a:r>
              <a:rPr lang="de-DE" dirty="0" smtClean="0"/>
              <a:t> </a:t>
            </a:r>
            <a:r>
              <a:rPr lang="de-DE" dirty="0" smtClean="0">
                <a:sym typeface="Symbol"/>
              </a:rPr>
              <a:t> B</a:t>
            </a:r>
            <a:r>
              <a:rPr lang="de-DE" baseline="-25000" dirty="0" smtClean="0">
                <a:latin typeface="Symbol" pitchFamily="18" charset="2"/>
                <a:sym typeface="Symbol"/>
              </a:rPr>
              <a:t>LL </a:t>
            </a:r>
            <a:r>
              <a:rPr lang="de-DE" dirty="0" err="1" smtClean="0">
                <a:sym typeface="Symbol"/>
              </a:rPr>
              <a:t>overestimated</a:t>
            </a:r>
            <a:endParaRPr lang="de-DE" dirty="0" smtClean="0">
              <a:sym typeface="Symbol"/>
            </a:endParaRPr>
          </a:p>
          <a:p>
            <a:r>
              <a:rPr lang="de-DE" dirty="0" err="1" smtClean="0">
                <a:sym typeface="Symbol"/>
              </a:rPr>
              <a:t>Result</a:t>
            </a:r>
            <a:r>
              <a:rPr lang="de-DE" dirty="0" smtClean="0">
                <a:sym typeface="Symbol"/>
              </a:rPr>
              <a:t>: </a:t>
            </a:r>
            <a:r>
              <a:rPr lang="de-DE" dirty="0" smtClean="0"/>
              <a:t>B</a:t>
            </a:r>
            <a:r>
              <a:rPr lang="de-DE" baseline="-25000" dirty="0" smtClean="0">
                <a:latin typeface="Symbol" pitchFamily="18" charset="2"/>
              </a:rPr>
              <a:t>LL</a:t>
            </a:r>
            <a:r>
              <a:rPr lang="de-DE" dirty="0" smtClean="0"/>
              <a:t>=17.5</a:t>
            </a:r>
            <a:r>
              <a:rPr lang="de-DE" dirty="0" smtClean="0">
                <a:sym typeface="Symbol"/>
              </a:rPr>
              <a:t>0.4MeV</a:t>
            </a:r>
            <a:r>
              <a:rPr lang="de-DE" dirty="0" smtClean="0"/>
              <a:t> </a:t>
            </a:r>
          </a:p>
          <a:p>
            <a:endParaRPr lang="de-DE" dirty="0"/>
          </a:p>
          <a:p>
            <a:pPr lvl="1"/>
            <a:endParaRPr lang="de-DE" dirty="0"/>
          </a:p>
        </p:txBody>
      </p:sp>
      <p:graphicFrame>
        <p:nvGraphicFramePr>
          <p:cNvPr id="896006" name="Object 6"/>
          <p:cNvGraphicFramePr>
            <a:graphicFrameLocks noChangeAspect="1"/>
          </p:cNvGraphicFramePr>
          <p:nvPr/>
        </p:nvGraphicFramePr>
        <p:xfrm>
          <a:off x="504825" y="1662113"/>
          <a:ext cx="2019300" cy="304800"/>
        </p:xfrm>
        <a:graphic>
          <a:graphicData uri="http://schemas.openxmlformats.org/presentationml/2006/ole">
            <p:oleObj spid="_x0000_s2308098" name="Equation" r:id="rId4" imgW="2019240" imgH="304560" progId="Equation.DSMT4">
              <p:embed/>
            </p:oleObj>
          </a:graphicData>
        </a:graphic>
      </p:graphicFrame>
      <p:graphicFrame>
        <p:nvGraphicFramePr>
          <p:cNvPr id="896009" name="Object 9"/>
          <p:cNvGraphicFramePr>
            <a:graphicFrameLocks noChangeAspect="1"/>
          </p:cNvGraphicFramePr>
          <p:nvPr/>
        </p:nvGraphicFramePr>
        <p:xfrm>
          <a:off x="2705100" y="1639888"/>
          <a:ext cx="6248400" cy="1130300"/>
        </p:xfrm>
        <a:graphic>
          <a:graphicData uri="http://schemas.openxmlformats.org/presentationml/2006/ole">
            <p:oleObj spid="_x0000_s2308099" name="Equation" r:id="rId5" imgW="6248160" imgH="1130040" progId="Equation.DSMT4">
              <p:embed/>
            </p:oleObj>
          </a:graphicData>
        </a:graphic>
      </p:graphicFrame>
      <p:graphicFrame>
        <p:nvGraphicFramePr>
          <p:cNvPr id="896018" name="Object 18"/>
          <p:cNvGraphicFramePr>
            <a:graphicFrameLocks noChangeAspect="1"/>
          </p:cNvGraphicFramePr>
          <p:nvPr/>
        </p:nvGraphicFramePr>
        <p:xfrm>
          <a:off x="504825" y="2828925"/>
          <a:ext cx="2133600" cy="304800"/>
        </p:xfrm>
        <a:graphic>
          <a:graphicData uri="http://schemas.openxmlformats.org/presentationml/2006/ole">
            <p:oleObj spid="_x0000_s2308100" name="Equation" r:id="rId6" imgW="2133360" imgH="304560" progId="Equation.DSMT4">
              <p:embed/>
            </p:oleObj>
          </a:graphicData>
        </a:graphic>
      </p:graphicFrame>
      <p:graphicFrame>
        <p:nvGraphicFramePr>
          <p:cNvPr id="896021" name="Object 21"/>
          <p:cNvGraphicFramePr>
            <a:graphicFrameLocks noChangeAspect="1"/>
          </p:cNvGraphicFramePr>
          <p:nvPr/>
        </p:nvGraphicFramePr>
        <p:xfrm>
          <a:off x="2770188" y="2806662"/>
          <a:ext cx="6045200" cy="2743200"/>
        </p:xfrm>
        <a:graphic>
          <a:graphicData uri="http://schemas.openxmlformats.org/presentationml/2006/ole">
            <p:oleObj spid="_x0000_s2308101" name="Equation" r:id="rId7" imgW="6045120" imgH="2743200" progId="Equation.DSMT4">
              <p:embed/>
            </p:oleObj>
          </a:graphicData>
        </a:graphic>
      </p:graphicFrame>
      <p:pic>
        <p:nvPicPr>
          <p:cNvPr id="9" name="Picture 4" descr="fig1"/>
          <p:cNvPicPr>
            <a:picLocks noChangeAspect="1" noChangeArrowheads="1"/>
          </p:cNvPicPr>
          <p:nvPr/>
        </p:nvPicPr>
        <p:blipFill>
          <a:blip r:embed="rId8" cstate="print">
            <a:clrChange>
              <a:clrFrom>
                <a:srgbClr val="FFFFFF"/>
              </a:clrFrom>
              <a:clrTo>
                <a:srgbClr val="FFFFFF">
                  <a:alpha val="0"/>
                </a:srgbClr>
              </a:clrTo>
            </a:clrChange>
          </a:blip>
          <a:srcRect l="37338" t="58040" r="29585"/>
          <a:stretch>
            <a:fillRect/>
          </a:stretch>
        </p:blipFill>
        <p:spPr bwMode="auto">
          <a:xfrm>
            <a:off x="-1826136" y="2643665"/>
            <a:ext cx="4373031" cy="3610485"/>
          </a:xfrm>
          <a:prstGeom prst="rect">
            <a:avLst/>
          </a:prstGeom>
          <a:noFill/>
        </p:spPr>
      </p:pic>
      <p:sp>
        <p:nvSpPr>
          <p:cNvPr id="10" name="Textfeld 9"/>
          <p:cNvSpPr txBox="1"/>
          <p:nvPr/>
        </p:nvSpPr>
        <p:spPr>
          <a:xfrm>
            <a:off x="793635" y="4347711"/>
            <a:ext cx="310551" cy="338554"/>
          </a:xfrm>
          <a:prstGeom prst="rect">
            <a:avLst/>
          </a:prstGeom>
          <a:noFill/>
        </p:spPr>
        <p:txBody>
          <a:bodyPr wrap="square" rtlCol="0">
            <a:spAutoFit/>
          </a:bodyPr>
          <a:lstStyle/>
          <a:p>
            <a:r>
              <a:rPr lang="de-DE" dirty="0" smtClean="0">
                <a:solidFill>
                  <a:srgbClr val="C00000"/>
                </a:solidFill>
              </a:rPr>
              <a:t>C</a:t>
            </a:r>
            <a:endParaRPr lang="de-DE" dirty="0">
              <a:solidFill>
                <a:srgbClr val="C00000"/>
              </a:solidFill>
            </a:endParaRPr>
          </a:p>
        </p:txBody>
      </p:sp>
      <p:sp>
        <p:nvSpPr>
          <p:cNvPr id="11" name="Ellipse 10"/>
          <p:cNvSpPr/>
          <p:nvPr/>
        </p:nvSpPr>
        <p:spPr bwMode="auto">
          <a:xfrm>
            <a:off x="5397190" y="4605454"/>
            <a:ext cx="1115122" cy="613317"/>
          </a:xfrm>
          <a:prstGeom prst="ellipse">
            <a:avLst/>
          </a:prstGeom>
          <a:noFill/>
          <a:ln w="28575" cap="flat" cmpd="sng" algn="ctr">
            <a:solidFill>
              <a:srgbClr val="FF00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cxnSp>
        <p:nvCxnSpPr>
          <p:cNvPr id="13" name="Gerade Verbindung mit Pfeil 12"/>
          <p:cNvCxnSpPr/>
          <p:nvPr/>
        </p:nvCxnSpPr>
        <p:spPr bwMode="auto">
          <a:xfrm>
            <a:off x="5943600" y="5263376"/>
            <a:ext cx="1081668" cy="802887"/>
          </a:xfrm>
          <a:prstGeom prst="straightConnector1">
            <a:avLst/>
          </a:prstGeom>
          <a:solidFill>
            <a:schemeClr val="accent1"/>
          </a:solidFill>
          <a:ln w="28575" cap="flat" cmpd="sng" algn="ctr">
            <a:solidFill>
              <a:srgbClr val="FF0000"/>
            </a:solidFill>
            <a:prstDash val="solid"/>
            <a:round/>
            <a:headEnd type="none" w="sm" len="sm"/>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3735main_image_feature_626_ys_full"/>
          <p:cNvPicPr>
            <a:picLocks noChangeAspect="1" noChangeArrowheads="1"/>
          </p:cNvPicPr>
          <p:nvPr/>
        </p:nvPicPr>
        <p:blipFill>
          <a:blip r:embed="rId3" cstate="print"/>
          <a:srcRect/>
          <a:stretch>
            <a:fillRect/>
          </a:stretch>
        </p:blipFill>
        <p:spPr bwMode="auto">
          <a:xfrm>
            <a:off x="-304800" y="-385763"/>
            <a:ext cx="9753600" cy="7629526"/>
          </a:xfrm>
          <a:prstGeom prst="rect">
            <a:avLst/>
          </a:prstGeom>
          <a:noFill/>
        </p:spPr>
      </p:pic>
      <p:sp>
        <p:nvSpPr>
          <p:cNvPr id="2" name="Titel 1"/>
          <p:cNvSpPr>
            <a:spLocks noGrp="1"/>
          </p:cNvSpPr>
          <p:nvPr>
            <p:ph type="ctrTitle" sz="quarter"/>
          </p:nvPr>
        </p:nvSpPr>
        <p:spPr/>
        <p:txBody>
          <a:bodyPr/>
          <a:lstStyle/>
          <a:p>
            <a:endParaRPr lang="de-DE" dirty="0"/>
          </a:p>
        </p:txBody>
      </p:sp>
      <p:sp>
        <p:nvSpPr>
          <p:cNvPr id="3" name="Untertitel 2"/>
          <p:cNvSpPr>
            <a:spLocks noGrp="1"/>
          </p:cNvSpPr>
          <p:nvPr>
            <p:ph type="subTitle" sz="quarter" idx="1"/>
          </p:nvPr>
        </p:nvSpPr>
        <p:spPr/>
        <p:txBody>
          <a:bodyPr/>
          <a:lstStyle/>
          <a:p>
            <a:endParaRPr lang="de-DE" dirty="0"/>
          </a:p>
        </p:txBody>
      </p:sp>
      <p:pic>
        <p:nvPicPr>
          <p:cNvPr id="2565122" name="Picture 2" descr="D:\Programme\POV-Ray\v3.6\data\chart_lowmass_all.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8800" y="-8008"/>
            <a:ext cx="10160000" cy="7620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Production</a:t>
            </a:r>
            <a:r>
              <a:rPr lang="de-DE" dirty="0" smtClean="0"/>
              <a:t> </a:t>
            </a:r>
            <a:r>
              <a:rPr lang="de-DE" dirty="0" err="1" smtClean="0"/>
              <a:t>analysis</a:t>
            </a:r>
            <a:endParaRPr lang="de-DE" dirty="0"/>
          </a:p>
        </p:txBody>
      </p:sp>
      <p:sp>
        <p:nvSpPr>
          <p:cNvPr id="3" name="Inhaltsplatzhalter 2"/>
          <p:cNvSpPr>
            <a:spLocks noGrp="1"/>
          </p:cNvSpPr>
          <p:nvPr>
            <p:ph idx="1"/>
          </p:nvPr>
        </p:nvSpPr>
        <p:spPr/>
        <p:txBody>
          <a:bodyPr/>
          <a:lstStyle/>
          <a:p>
            <a:r>
              <a:rPr lang="de-DE" dirty="0" smtClean="0"/>
              <a:t>Capture </a:t>
            </a:r>
            <a:r>
              <a:rPr lang="de-DE" dirty="0" err="1" smtClean="0"/>
              <a:t>of</a:t>
            </a:r>
            <a:r>
              <a:rPr lang="de-DE" dirty="0" smtClean="0"/>
              <a:t> </a:t>
            </a:r>
            <a:r>
              <a:rPr lang="de-DE" dirty="0" err="1" smtClean="0"/>
              <a:t>the</a:t>
            </a:r>
            <a:r>
              <a:rPr lang="de-DE" dirty="0" smtClean="0"/>
              <a:t> negative </a:t>
            </a:r>
            <a:r>
              <a:rPr lang="de-DE" dirty="0" smtClean="0">
                <a:latin typeface="Symbol" pitchFamily="18" charset="2"/>
              </a:rPr>
              <a:t>X</a:t>
            </a:r>
            <a:r>
              <a:rPr lang="de-DE" dirty="0" smtClean="0"/>
              <a:t> </a:t>
            </a:r>
            <a:r>
              <a:rPr lang="de-DE" dirty="0" err="1" smtClean="0"/>
              <a:t>by</a:t>
            </a:r>
            <a:r>
              <a:rPr lang="de-DE" dirty="0" smtClean="0"/>
              <a:t> an </a:t>
            </a:r>
            <a:r>
              <a:rPr lang="de-DE" dirty="0" err="1" smtClean="0"/>
              <a:t>atom</a:t>
            </a:r>
            <a:endParaRPr lang="de-DE" dirty="0" smtClean="0"/>
          </a:p>
          <a:p>
            <a:r>
              <a:rPr lang="de-DE" dirty="0" smtClean="0">
                <a:latin typeface="Symbol" pitchFamily="18" charset="2"/>
              </a:rPr>
              <a:t>X</a:t>
            </a:r>
            <a:r>
              <a:rPr lang="de-DE" baseline="30000" dirty="0" smtClean="0">
                <a:latin typeface="Symbol" pitchFamily="18" charset="2"/>
              </a:rPr>
              <a:t>- </a:t>
            </a:r>
            <a:r>
              <a:rPr lang="de-DE" dirty="0" smtClean="0"/>
              <a:t>Binding </a:t>
            </a:r>
            <a:r>
              <a:rPr lang="de-DE" dirty="0" err="1" smtClean="0"/>
              <a:t>energy</a:t>
            </a:r>
            <a:r>
              <a:rPr lang="de-DE" dirty="0" smtClean="0"/>
              <a:t> B</a:t>
            </a:r>
            <a:r>
              <a:rPr lang="de-DE" baseline="-25000" dirty="0" smtClean="0">
                <a:latin typeface="Symbol" pitchFamily="18" charset="2"/>
              </a:rPr>
              <a:t>X</a:t>
            </a:r>
          </a:p>
          <a:p>
            <a:r>
              <a:rPr lang="de-DE" dirty="0" smtClean="0"/>
              <a:t>B</a:t>
            </a:r>
            <a:r>
              <a:rPr lang="de-DE" baseline="-25000" dirty="0" smtClean="0">
                <a:latin typeface="Symbol" pitchFamily="18" charset="2"/>
              </a:rPr>
              <a:t>LL</a:t>
            </a:r>
            <a:r>
              <a:rPr lang="de-DE" dirty="0" smtClean="0"/>
              <a:t> </a:t>
            </a:r>
            <a:r>
              <a:rPr lang="de-DE" dirty="0" err="1" smtClean="0"/>
              <a:t>from</a:t>
            </a:r>
            <a:r>
              <a:rPr lang="de-DE" dirty="0" smtClean="0"/>
              <a:t> </a:t>
            </a:r>
            <a:r>
              <a:rPr lang="de-DE" dirty="0" err="1" smtClean="0"/>
              <a:t>point</a:t>
            </a:r>
            <a:r>
              <a:rPr lang="de-DE" dirty="0" smtClean="0"/>
              <a:t> </a:t>
            </a:r>
            <a:r>
              <a:rPr lang="de-DE" dirty="0" smtClean="0">
                <a:solidFill>
                  <a:srgbClr val="00B050"/>
                </a:solidFill>
              </a:rPr>
              <a:t>B</a:t>
            </a:r>
          </a:p>
          <a:p>
            <a:endParaRPr lang="de-DE" dirty="0" smtClean="0">
              <a:solidFill>
                <a:srgbClr val="00B050"/>
              </a:solidFill>
            </a:endParaRPr>
          </a:p>
          <a:p>
            <a:endParaRPr lang="de-DE" dirty="0" smtClean="0">
              <a:solidFill>
                <a:srgbClr val="00B050"/>
              </a:solidFill>
            </a:endParaRPr>
          </a:p>
          <a:p>
            <a:endParaRPr lang="de-DE" dirty="0" smtClean="0">
              <a:solidFill>
                <a:srgbClr val="00B050"/>
              </a:solidFill>
            </a:endParaRPr>
          </a:p>
          <a:p>
            <a:endParaRPr lang="de-DE" dirty="0" smtClean="0">
              <a:solidFill>
                <a:srgbClr val="00B050"/>
              </a:solidFill>
            </a:endParaRPr>
          </a:p>
          <a:p>
            <a:endParaRPr lang="de-DE" dirty="0" smtClean="0">
              <a:solidFill>
                <a:srgbClr val="00B050"/>
              </a:solidFill>
            </a:endParaRPr>
          </a:p>
          <a:p>
            <a:endParaRPr lang="de-DE" dirty="0" smtClean="0">
              <a:solidFill>
                <a:srgbClr val="00B050"/>
              </a:solidFill>
            </a:endParaRPr>
          </a:p>
          <a:p>
            <a:endParaRPr lang="de-DE" dirty="0" smtClean="0">
              <a:solidFill>
                <a:srgbClr val="00B050"/>
              </a:solidFill>
            </a:endParaRPr>
          </a:p>
          <a:p>
            <a:endParaRPr lang="de-DE" dirty="0" smtClean="0">
              <a:solidFill>
                <a:srgbClr val="00B050"/>
              </a:solidFill>
            </a:endParaRPr>
          </a:p>
          <a:p>
            <a:r>
              <a:rPr lang="de-DE" dirty="0" smtClean="0"/>
              <a:t>B</a:t>
            </a:r>
            <a:r>
              <a:rPr lang="de-DE" baseline="-25000" dirty="0" smtClean="0">
                <a:latin typeface="Symbol" pitchFamily="18" charset="2"/>
              </a:rPr>
              <a:t>LL</a:t>
            </a:r>
            <a:r>
              <a:rPr lang="de-DE" dirty="0" smtClean="0"/>
              <a:t>=10.9</a:t>
            </a:r>
            <a:r>
              <a:rPr lang="de-DE" dirty="0" smtClean="0">
                <a:sym typeface="Symbol"/>
              </a:rPr>
              <a:t>0.6MeV</a:t>
            </a:r>
            <a:r>
              <a:rPr lang="de-DE" dirty="0" smtClean="0"/>
              <a:t> </a:t>
            </a:r>
          </a:p>
          <a:p>
            <a:r>
              <a:rPr lang="de-DE" dirty="0" err="1" smtClean="0"/>
              <a:t>Lower</a:t>
            </a:r>
            <a:r>
              <a:rPr lang="de-DE" dirty="0" smtClean="0"/>
              <a:t> </a:t>
            </a:r>
            <a:r>
              <a:rPr lang="de-DE" dirty="0" err="1" smtClean="0"/>
              <a:t>limit</a:t>
            </a:r>
            <a:r>
              <a:rPr lang="de-DE" dirty="0" smtClean="0"/>
              <a:t> </a:t>
            </a:r>
            <a:endParaRPr lang="de-DE" dirty="0"/>
          </a:p>
        </p:txBody>
      </p:sp>
      <p:graphicFrame>
        <p:nvGraphicFramePr>
          <p:cNvPr id="2309122" name="Object 2"/>
          <p:cNvGraphicFramePr>
            <a:graphicFrameLocks noChangeAspect="1"/>
          </p:cNvGraphicFramePr>
          <p:nvPr/>
        </p:nvGraphicFramePr>
        <p:xfrm>
          <a:off x="1109741" y="2004808"/>
          <a:ext cx="1993900" cy="304800"/>
        </p:xfrm>
        <a:graphic>
          <a:graphicData uri="http://schemas.openxmlformats.org/presentationml/2006/ole">
            <p:oleObj spid="_x0000_s2309122" name="Equation" r:id="rId4" imgW="1993680" imgH="304560" progId="Equation.DSMT4">
              <p:embed/>
            </p:oleObj>
          </a:graphicData>
        </a:graphic>
      </p:graphicFrame>
      <p:graphicFrame>
        <p:nvGraphicFramePr>
          <p:cNvPr id="2309123" name="Object 3"/>
          <p:cNvGraphicFramePr>
            <a:graphicFrameLocks noChangeAspect="1"/>
          </p:cNvGraphicFramePr>
          <p:nvPr/>
        </p:nvGraphicFramePr>
        <p:xfrm>
          <a:off x="889000" y="2595563"/>
          <a:ext cx="6337300" cy="1574800"/>
        </p:xfrm>
        <a:graphic>
          <a:graphicData uri="http://schemas.openxmlformats.org/presentationml/2006/ole">
            <p:oleObj spid="_x0000_s2309123" name="Equation" r:id="rId5" imgW="6337080" imgH="1574640" progId="Equation.DSMT4">
              <p:embed/>
            </p:oleObj>
          </a:graphicData>
        </a:graphic>
      </p:graphicFrame>
      <p:pic>
        <p:nvPicPr>
          <p:cNvPr id="7" name="Picture 4" descr="fig1"/>
          <p:cNvPicPr>
            <a:picLocks noChangeAspect="1" noChangeArrowheads="1"/>
          </p:cNvPicPr>
          <p:nvPr/>
        </p:nvPicPr>
        <p:blipFill>
          <a:blip r:embed="rId6" cstate="print">
            <a:clrChange>
              <a:clrFrom>
                <a:srgbClr val="FFFFFF"/>
              </a:clrFrom>
              <a:clrTo>
                <a:srgbClr val="FFFFFF">
                  <a:alpha val="0"/>
                </a:srgbClr>
              </a:clrTo>
            </a:clrChange>
          </a:blip>
          <a:srcRect l="37338" t="58040" r="29585"/>
          <a:stretch>
            <a:fillRect/>
          </a:stretch>
        </p:blipFill>
        <p:spPr bwMode="auto">
          <a:xfrm>
            <a:off x="4770969" y="-435965"/>
            <a:ext cx="4373031" cy="3610485"/>
          </a:xfrm>
          <a:prstGeom prst="rect">
            <a:avLst/>
          </a:prstGeom>
          <a:noFill/>
        </p:spPr>
      </p:pic>
      <p:sp>
        <p:nvSpPr>
          <p:cNvPr id="8" name="Textfeld 7"/>
          <p:cNvSpPr txBox="1"/>
          <p:nvPr/>
        </p:nvSpPr>
        <p:spPr>
          <a:xfrm>
            <a:off x="7936302" y="1595887"/>
            <a:ext cx="310551" cy="338554"/>
          </a:xfrm>
          <a:prstGeom prst="rect">
            <a:avLst/>
          </a:prstGeom>
          <a:solidFill>
            <a:srgbClr val="FFFFFF"/>
          </a:solidFill>
        </p:spPr>
        <p:txBody>
          <a:bodyPr wrap="square" rtlCol="0">
            <a:spAutoFit/>
          </a:bodyPr>
          <a:lstStyle/>
          <a:p>
            <a:r>
              <a:rPr lang="de-DE" dirty="0" smtClean="0">
                <a:solidFill>
                  <a:srgbClr val="00B050"/>
                </a:solidFill>
              </a:rPr>
              <a:t>B</a:t>
            </a:r>
            <a:endParaRPr lang="de-DE" dirty="0">
              <a:solidFill>
                <a:srgbClr val="00B05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p:txBody>
          <a:bodyPr/>
          <a:lstStyle/>
          <a:p>
            <a:r>
              <a:rPr lang="de-DE"/>
              <a:t>First approach to the </a:t>
            </a:r>
            <a:r>
              <a:rPr lang="de-DE">
                <a:latin typeface="Symbol" pitchFamily="18" charset="2"/>
              </a:rPr>
              <a:t>LL</a:t>
            </a:r>
            <a:r>
              <a:rPr lang="de-DE"/>
              <a:t> interaction</a:t>
            </a:r>
          </a:p>
        </p:txBody>
      </p:sp>
      <p:sp>
        <p:nvSpPr>
          <p:cNvPr id="899075" name="Rectangle 3"/>
          <p:cNvSpPr>
            <a:spLocks noGrp="1" noChangeArrowheads="1"/>
          </p:cNvSpPr>
          <p:nvPr>
            <p:ph type="body" idx="1"/>
          </p:nvPr>
        </p:nvSpPr>
        <p:spPr/>
        <p:txBody>
          <a:bodyPr/>
          <a:lstStyle/>
          <a:p>
            <a:r>
              <a:rPr lang="de-DE" dirty="0" err="1"/>
              <a:t>We</a:t>
            </a:r>
            <a:r>
              <a:rPr lang="de-DE" dirty="0"/>
              <a:t> </a:t>
            </a:r>
            <a:r>
              <a:rPr lang="de-DE" dirty="0" err="1"/>
              <a:t>are</a:t>
            </a:r>
            <a:r>
              <a:rPr lang="de-DE" dirty="0"/>
              <a:t> </a:t>
            </a:r>
            <a:r>
              <a:rPr lang="de-DE" dirty="0" err="1"/>
              <a:t>mainly</a:t>
            </a:r>
            <a:r>
              <a:rPr lang="de-DE" dirty="0"/>
              <a:t> </a:t>
            </a:r>
            <a:r>
              <a:rPr lang="de-DE" dirty="0" err="1"/>
              <a:t>interested</a:t>
            </a:r>
            <a:r>
              <a:rPr lang="de-DE" dirty="0"/>
              <a:t> in </a:t>
            </a:r>
            <a:r>
              <a:rPr lang="de-DE" dirty="0" err="1"/>
              <a:t>the</a:t>
            </a:r>
            <a:r>
              <a:rPr lang="de-DE" dirty="0"/>
              <a:t> </a:t>
            </a:r>
            <a:r>
              <a:rPr lang="de-DE" dirty="0" err="1"/>
              <a:t>additinal</a:t>
            </a:r>
            <a:r>
              <a:rPr lang="de-DE" dirty="0"/>
              <a:t> </a:t>
            </a:r>
            <a:r>
              <a:rPr lang="de-DE" dirty="0" err="1"/>
              <a:t>binding</a:t>
            </a:r>
            <a:r>
              <a:rPr lang="de-DE" dirty="0"/>
              <a:t> </a:t>
            </a:r>
            <a:r>
              <a:rPr lang="de-DE" dirty="0" err="1"/>
              <a:t>energy</a:t>
            </a:r>
            <a:r>
              <a:rPr lang="de-DE" dirty="0"/>
              <a:t> </a:t>
            </a:r>
            <a:r>
              <a:rPr lang="de-DE" i="1" dirty="0" err="1"/>
              <a:t>between</a:t>
            </a:r>
            <a:r>
              <a:rPr lang="de-DE" dirty="0"/>
              <a:t> </a:t>
            </a:r>
            <a:r>
              <a:rPr lang="de-DE" dirty="0" err="1"/>
              <a:t>the</a:t>
            </a:r>
            <a:r>
              <a:rPr lang="de-DE" dirty="0"/>
              <a:t> </a:t>
            </a:r>
            <a:r>
              <a:rPr lang="de-DE" dirty="0" err="1"/>
              <a:t>two</a:t>
            </a:r>
            <a:r>
              <a:rPr lang="de-DE" dirty="0"/>
              <a:t> </a:t>
            </a:r>
            <a:r>
              <a:rPr lang="de-DE" dirty="0">
                <a:latin typeface="Symbol" pitchFamily="18" charset="2"/>
              </a:rPr>
              <a:t>L</a:t>
            </a:r>
            <a:r>
              <a:rPr lang="de-DE" dirty="0"/>
              <a:t>s</a:t>
            </a:r>
          </a:p>
          <a:p>
            <a:endParaRPr lang="de-DE" dirty="0"/>
          </a:p>
          <a:p>
            <a:endParaRPr lang="de-DE" dirty="0"/>
          </a:p>
          <a:p>
            <a:endParaRPr lang="de-DE" dirty="0"/>
          </a:p>
          <a:p>
            <a:endParaRPr lang="de-DE" dirty="0"/>
          </a:p>
          <a:p>
            <a:endParaRPr lang="de-DE" dirty="0"/>
          </a:p>
          <a:p>
            <a:endParaRPr lang="de-DE" dirty="0"/>
          </a:p>
          <a:p>
            <a:endParaRPr lang="de-DE" dirty="0"/>
          </a:p>
          <a:p>
            <a:r>
              <a:rPr lang="de-DE" dirty="0"/>
              <a:t>in </a:t>
            </a:r>
            <a:r>
              <a:rPr lang="de-DE" dirty="0" err="1"/>
              <a:t>the</a:t>
            </a:r>
            <a:r>
              <a:rPr lang="de-DE" dirty="0"/>
              <a:t> </a:t>
            </a:r>
            <a:r>
              <a:rPr lang="de-DE" dirty="0" err="1"/>
              <a:t>case</a:t>
            </a:r>
            <a:r>
              <a:rPr lang="de-DE" dirty="0"/>
              <a:t> </a:t>
            </a:r>
            <a:r>
              <a:rPr lang="de-DE" dirty="0" err="1"/>
              <a:t>of</a:t>
            </a:r>
            <a:r>
              <a:rPr lang="de-DE" dirty="0"/>
              <a:t> </a:t>
            </a:r>
            <a:r>
              <a:rPr lang="de-DE" dirty="0" err="1"/>
              <a:t>the</a:t>
            </a:r>
            <a:r>
              <a:rPr lang="de-DE" dirty="0"/>
              <a:t> </a:t>
            </a:r>
            <a:r>
              <a:rPr lang="de-DE" dirty="0" err="1"/>
              <a:t>Danysz-event</a:t>
            </a:r>
            <a:r>
              <a:rPr lang="de-DE" dirty="0"/>
              <a:t> </a:t>
            </a:r>
            <a:r>
              <a:rPr lang="de-DE" dirty="0" err="1"/>
              <a:t>one</a:t>
            </a:r>
            <a:r>
              <a:rPr lang="de-DE" dirty="0"/>
              <a:t> </a:t>
            </a:r>
            <a:r>
              <a:rPr lang="de-DE" dirty="0" err="1"/>
              <a:t>obtains</a:t>
            </a:r>
            <a:r>
              <a:rPr lang="de-DE" dirty="0"/>
              <a:t> </a:t>
            </a:r>
          </a:p>
          <a:p>
            <a:endParaRPr lang="de-DE" dirty="0"/>
          </a:p>
          <a:p>
            <a:endParaRPr lang="de-DE" dirty="0"/>
          </a:p>
          <a:p>
            <a:endParaRPr lang="de-DE" dirty="0"/>
          </a:p>
          <a:p>
            <a:r>
              <a:rPr lang="de-DE" dirty="0"/>
              <a:t>positive </a:t>
            </a:r>
            <a:r>
              <a:rPr lang="de-DE" dirty="0">
                <a:sym typeface="Symbol" pitchFamily="18" charset="2"/>
              </a:rPr>
              <a:t> </a:t>
            </a:r>
            <a:r>
              <a:rPr lang="de-DE" dirty="0" err="1">
                <a:sym typeface="Symbol" pitchFamily="18" charset="2"/>
              </a:rPr>
              <a:t>attractive</a:t>
            </a:r>
            <a:r>
              <a:rPr lang="de-DE" dirty="0">
                <a:sym typeface="Symbol" pitchFamily="18" charset="2"/>
              </a:rPr>
              <a:t> </a:t>
            </a:r>
            <a:r>
              <a:rPr lang="de-DE" dirty="0" err="1">
                <a:sym typeface="Symbol" pitchFamily="18" charset="2"/>
              </a:rPr>
              <a:t>interaction</a:t>
            </a:r>
            <a:endParaRPr lang="de-DE" dirty="0">
              <a:sym typeface="Symbol" pitchFamily="18" charset="2"/>
            </a:endParaRPr>
          </a:p>
          <a:p>
            <a:r>
              <a:rPr lang="de-DE" dirty="0" err="1"/>
              <a:t>this</a:t>
            </a:r>
            <a:r>
              <a:rPr lang="de-DE" dirty="0"/>
              <a:t> </a:t>
            </a:r>
            <a:r>
              <a:rPr lang="de-DE" dirty="0" err="1"/>
              <a:t>is</a:t>
            </a:r>
            <a:r>
              <a:rPr lang="de-DE" dirty="0"/>
              <a:t> </a:t>
            </a:r>
            <a:r>
              <a:rPr lang="de-DE" dirty="0" err="1"/>
              <a:t>the</a:t>
            </a:r>
            <a:r>
              <a:rPr lang="de-DE" dirty="0"/>
              <a:t> </a:t>
            </a:r>
            <a:r>
              <a:rPr lang="de-DE" dirty="0" err="1"/>
              <a:t>net</a:t>
            </a:r>
            <a:r>
              <a:rPr lang="de-DE" dirty="0"/>
              <a:t> </a:t>
            </a:r>
            <a:r>
              <a:rPr lang="de-DE" dirty="0">
                <a:latin typeface="Symbol" pitchFamily="18" charset="2"/>
              </a:rPr>
              <a:t>LL </a:t>
            </a:r>
            <a:r>
              <a:rPr lang="de-DE" dirty="0" err="1"/>
              <a:t>binding</a:t>
            </a:r>
            <a:r>
              <a:rPr lang="de-DE" dirty="0"/>
              <a:t> </a:t>
            </a:r>
            <a:r>
              <a:rPr lang="de-DE" dirty="0" err="1"/>
              <a:t>provided</a:t>
            </a:r>
            <a:r>
              <a:rPr lang="de-DE" dirty="0"/>
              <a:t> </a:t>
            </a:r>
            <a:r>
              <a:rPr lang="de-DE" dirty="0" err="1"/>
              <a:t>that</a:t>
            </a:r>
            <a:endParaRPr lang="de-DE" dirty="0"/>
          </a:p>
          <a:p>
            <a:pPr lvl="1"/>
            <a:r>
              <a:rPr lang="de-DE" dirty="0" err="1"/>
              <a:t>the</a:t>
            </a:r>
            <a:r>
              <a:rPr lang="de-DE" dirty="0"/>
              <a:t> </a:t>
            </a:r>
            <a:r>
              <a:rPr lang="de-DE" dirty="0" err="1"/>
              <a:t>core</a:t>
            </a:r>
            <a:r>
              <a:rPr lang="de-DE" dirty="0"/>
              <a:t> </a:t>
            </a:r>
            <a:r>
              <a:rPr lang="de-DE" dirty="0" err="1"/>
              <a:t>is</a:t>
            </a:r>
            <a:r>
              <a:rPr lang="de-DE" dirty="0"/>
              <a:t> not </a:t>
            </a:r>
            <a:r>
              <a:rPr lang="de-DE" dirty="0" err="1"/>
              <a:t>distorted</a:t>
            </a:r>
            <a:r>
              <a:rPr lang="de-DE" dirty="0"/>
              <a:t> </a:t>
            </a:r>
            <a:r>
              <a:rPr lang="de-DE" dirty="0" err="1"/>
              <a:t>by</a:t>
            </a:r>
            <a:r>
              <a:rPr lang="de-DE" dirty="0"/>
              <a:t> </a:t>
            </a:r>
            <a:r>
              <a:rPr lang="de-DE" dirty="0" err="1"/>
              <a:t>adding</a:t>
            </a:r>
            <a:r>
              <a:rPr lang="de-DE" dirty="0"/>
              <a:t> </a:t>
            </a:r>
            <a:r>
              <a:rPr lang="de-DE" dirty="0" err="1"/>
              <a:t>one</a:t>
            </a:r>
            <a:r>
              <a:rPr lang="de-DE" dirty="0"/>
              <a:t> </a:t>
            </a:r>
            <a:r>
              <a:rPr lang="de-DE" dirty="0">
                <a:latin typeface="Symbol" pitchFamily="18" charset="2"/>
              </a:rPr>
              <a:t>L</a:t>
            </a:r>
            <a:r>
              <a:rPr lang="de-DE" dirty="0"/>
              <a:t> after </a:t>
            </a:r>
            <a:r>
              <a:rPr lang="de-DE" dirty="0" err="1"/>
              <a:t>the</a:t>
            </a:r>
            <a:r>
              <a:rPr lang="de-DE" dirty="0"/>
              <a:t> </a:t>
            </a:r>
            <a:r>
              <a:rPr lang="de-DE" dirty="0" err="1"/>
              <a:t>other</a:t>
            </a:r>
            <a:endParaRPr lang="de-DE" dirty="0"/>
          </a:p>
          <a:p>
            <a:pPr lvl="1"/>
            <a:r>
              <a:rPr lang="de-DE" dirty="0" err="1"/>
              <a:t>the</a:t>
            </a:r>
            <a:r>
              <a:rPr lang="de-DE" dirty="0"/>
              <a:t> </a:t>
            </a:r>
            <a:r>
              <a:rPr lang="de-DE" dirty="0" err="1"/>
              <a:t>core</a:t>
            </a:r>
            <a:r>
              <a:rPr lang="de-DE" dirty="0"/>
              <a:t> </a:t>
            </a:r>
            <a:r>
              <a:rPr lang="de-DE" dirty="0" err="1"/>
              <a:t>spin</a:t>
            </a:r>
            <a:r>
              <a:rPr lang="de-DE" dirty="0"/>
              <a:t> </a:t>
            </a:r>
            <a:r>
              <a:rPr lang="de-DE" dirty="0" err="1"/>
              <a:t>is</a:t>
            </a:r>
            <a:r>
              <a:rPr lang="de-DE" dirty="0"/>
              <a:t> </a:t>
            </a:r>
            <a:r>
              <a:rPr lang="de-DE" dirty="0" err="1"/>
              <a:t>zero</a:t>
            </a:r>
            <a:endParaRPr lang="de-DE" dirty="0"/>
          </a:p>
          <a:p>
            <a:pPr lvl="1"/>
            <a:r>
              <a:rPr lang="de-DE" dirty="0" err="1"/>
              <a:t>no</a:t>
            </a:r>
            <a:r>
              <a:rPr lang="de-DE" dirty="0"/>
              <a:t> </a:t>
            </a:r>
            <a:r>
              <a:rPr lang="de-DE" dirty="0">
                <a:latin typeface="Symbol" pitchFamily="18" charset="2"/>
              </a:rPr>
              <a:t>g</a:t>
            </a:r>
            <a:r>
              <a:rPr lang="de-DE" dirty="0"/>
              <a:t>-</a:t>
            </a:r>
            <a:r>
              <a:rPr lang="de-DE" dirty="0" err="1"/>
              <a:t>unstable</a:t>
            </a:r>
            <a:r>
              <a:rPr lang="de-DE" dirty="0"/>
              <a:t> </a:t>
            </a:r>
            <a:r>
              <a:rPr lang="de-DE" dirty="0" err="1"/>
              <a:t>excited</a:t>
            </a:r>
            <a:r>
              <a:rPr lang="de-DE" dirty="0"/>
              <a:t> </a:t>
            </a:r>
            <a:r>
              <a:rPr lang="de-DE" dirty="0" err="1"/>
              <a:t>states</a:t>
            </a:r>
            <a:r>
              <a:rPr lang="de-DE" dirty="0"/>
              <a:t> </a:t>
            </a:r>
            <a:r>
              <a:rPr lang="de-DE" dirty="0" err="1"/>
              <a:t>are</a:t>
            </a:r>
            <a:r>
              <a:rPr lang="de-DE" dirty="0"/>
              <a:t> </a:t>
            </a:r>
            <a:r>
              <a:rPr lang="de-DE" dirty="0" err="1"/>
              <a:t>produced</a:t>
            </a:r>
            <a:r>
              <a:rPr lang="de-DE" dirty="0"/>
              <a:t> </a:t>
            </a:r>
          </a:p>
        </p:txBody>
      </p:sp>
      <p:graphicFrame>
        <p:nvGraphicFramePr>
          <p:cNvPr id="899076" name="Object 4"/>
          <p:cNvGraphicFramePr>
            <a:graphicFrameLocks noChangeAspect="1"/>
          </p:cNvGraphicFramePr>
          <p:nvPr/>
        </p:nvGraphicFramePr>
        <p:xfrm>
          <a:off x="1122363" y="2884488"/>
          <a:ext cx="7048500" cy="330200"/>
        </p:xfrm>
        <a:graphic>
          <a:graphicData uri="http://schemas.openxmlformats.org/presentationml/2006/ole">
            <p:oleObj spid="_x0000_s2310146" name="Equation" r:id="rId4" imgW="7048440" imgH="330120" progId="Equation.DSMT4">
              <p:embed/>
            </p:oleObj>
          </a:graphicData>
        </a:graphic>
      </p:graphicFrame>
      <p:grpSp>
        <p:nvGrpSpPr>
          <p:cNvPr id="2" name="Group 37"/>
          <p:cNvGrpSpPr>
            <a:grpSpLocks/>
          </p:cNvGrpSpPr>
          <p:nvPr/>
        </p:nvGrpSpPr>
        <p:grpSpPr bwMode="auto">
          <a:xfrm>
            <a:off x="1052513" y="1506538"/>
            <a:ext cx="1079500" cy="1079500"/>
            <a:chOff x="663" y="959"/>
            <a:chExt cx="680" cy="680"/>
          </a:xfrm>
        </p:grpSpPr>
        <p:sp>
          <p:nvSpPr>
            <p:cNvPr id="899079" name="Oval 7"/>
            <p:cNvSpPr>
              <a:spLocks noChangeArrowheads="1"/>
            </p:cNvSpPr>
            <p:nvPr/>
          </p:nvSpPr>
          <p:spPr bwMode="auto">
            <a:xfrm>
              <a:off x="663" y="959"/>
              <a:ext cx="680" cy="680"/>
            </a:xfrm>
            <a:prstGeom prst="ellipse">
              <a:avLst/>
            </a:prstGeom>
            <a:solidFill>
              <a:srgbClr val="FFCCFF"/>
            </a:solidFill>
            <a:ln w="9525">
              <a:solidFill>
                <a:schemeClr val="folHlink"/>
              </a:solidFill>
              <a:round/>
              <a:headEnd type="none" w="sm" len="sm"/>
              <a:tailEnd type="none" w="sm" len="sm"/>
            </a:ln>
            <a:effectLst/>
          </p:spPr>
          <p:txBody>
            <a:bodyPr wrap="none" lIns="54000" tIns="10800" rIns="54000" bIns="10800" anchor="ctr"/>
            <a:lstStyle/>
            <a:p>
              <a:endParaRPr lang="de-DE"/>
            </a:p>
          </p:txBody>
        </p:sp>
        <p:sp>
          <p:nvSpPr>
            <p:cNvPr id="899080" name="Oval 8"/>
            <p:cNvSpPr>
              <a:spLocks noChangeArrowheads="1"/>
            </p:cNvSpPr>
            <p:nvPr/>
          </p:nvSpPr>
          <p:spPr bwMode="auto">
            <a:xfrm>
              <a:off x="743" y="1301"/>
              <a:ext cx="227" cy="227"/>
            </a:xfrm>
            <a:prstGeom prst="ellipse">
              <a:avLst/>
            </a:prstGeom>
            <a:solidFill>
              <a:srgbClr val="CCFFCC"/>
            </a:solidFill>
            <a:ln w="9525">
              <a:solidFill>
                <a:schemeClr val="tx1"/>
              </a:solidFill>
              <a:round/>
              <a:headEnd type="none" w="sm" len="sm"/>
              <a:tailEnd type="none" w="sm" len="sm"/>
            </a:ln>
            <a:effectLst/>
          </p:spPr>
          <p:txBody>
            <a:bodyPr wrap="none" lIns="54000" tIns="10800" rIns="54000" bIns="10800" anchor="ctr"/>
            <a:lstStyle/>
            <a:p>
              <a:pPr algn="ctr"/>
              <a:r>
                <a:rPr kumimoji="0" lang="de-DE">
                  <a:solidFill>
                    <a:srgbClr val="008000"/>
                  </a:solidFill>
                  <a:latin typeface="Symbol" pitchFamily="18" charset="2"/>
                </a:rPr>
                <a:t>L</a:t>
              </a:r>
            </a:p>
          </p:txBody>
        </p:sp>
        <p:sp>
          <p:nvSpPr>
            <p:cNvPr id="899084" name="Oval 12"/>
            <p:cNvSpPr>
              <a:spLocks noChangeArrowheads="1"/>
            </p:cNvSpPr>
            <p:nvPr/>
          </p:nvSpPr>
          <p:spPr bwMode="auto">
            <a:xfrm>
              <a:off x="1040" y="1299"/>
              <a:ext cx="227" cy="227"/>
            </a:xfrm>
            <a:prstGeom prst="ellipse">
              <a:avLst/>
            </a:prstGeom>
            <a:solidFill>
              <a:srgbClr val="CCFFCC"/>
            </a:solidFill>
            <a:ln w="9525">
              <a:solidFill>
                <a:schemeClr val="tx1"/>
              </a:solidFill>
              <a:round/>
              <a:headEnd type="none" w="sm" len="sm"/>
              <a:tailEnd type="none" w="sm" len="sm"/>
            </a:ln>
            <a:effectLst/>
          </p:spPr>
          <p:txBody>
            <a:bodyPr wrap="none" lIns="54000" tIns="10800" rIns="54000" bIns="10800" anchor="ctr"/>
            <a:lstStyle/>
            <a:p>
              <a:pPr algn="ctr"/>
              <a:r>
                <a:rPr kumimoji="0" lang="de-DE">
                  <a:solidFill>
                    <a:srgbClr val="008000"/>
                  </a:solidFill>
                  <a:latin typeface="Symbol" pitchFamily="18" charset="2"/>
                </a:rPr>
                <a:t>L</a:t>
              </a:r>
            </a:p>
          </p:txBody>
        </p:sp>
      </p:grpSp>
      <p:sp>
        <p:nvSpPr>
          <p:cNvPr id="899088" name="Text Box 16"/>
          <p:cNvSpPr txBox="1">
            <a:spLocks noChangeArrowheads="1"/>
          </p:cNvSpPr>
          <p:nvPr/>
        </p:nvSpPr>
        <p:spPr bwMode="auto">
          <a:xfrm>
            <a:off x="2408238" y="1851025"/>
            <a:ext cx="5462587" cy="387350"/>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sz="2400"/>
              <a:t>=              +                   + </a:t>
            </a:r>
          </a:p>
        </p:txBody>
      </p:sp>
      <p:grpSp>
        <p:nvGrpSpPr>
          <p:cNvPr id="3" name="Group 36"/>
          <p:cNvGrpSpPr>
            <a:grpSpLocks/>
          </p:cNvGrpSpPr>
          <p:nvPr/>
        </p:nvGrpSpPr>
        <p:grpSpPr bwMode="auto">
          <a:xfrm>
            <a:off x="7218363" y="1504950"/>
            <a:ext cx="1079500" cy="1079500"/>
            <a:chOff x="4547" y="935"/>
            <a:chExt cx="680" cy="680"/>
          </a:xfrm>
        </p:grpSpPr>
        <p:sp>
          <p:nvSpPr>
            <p:cNvPr id="899095" name="Oval 23"/>
            <p:cNvSpPr>
              <a:spLocks noChangeArrowheads="1"/>
            </p:cNvSpPr>
            <p:nvPr/>
          </p:nvSpPr>
          <p:spPr bwMode="auto">
            <a:xfrm>
              <a:off x="4547" y="935"/>
              <a:ext cx="680" cy="680"/>
            </a:xfrm>
            <a:prstGeom prst="ellipse">
              <a:avLst/>
            </a:prstGeom>
            <a:solidFill>
              <a:schemeClr val="accent1"/>
            </a:solidFill>
            <a:ln w="9525">
              <a:solidFill>
                <a:schemeClr val="tx1"/>
              </a:solidFill>
              <a:round/>
              <a:headEnd type="none" w="sm" len="sm"/>
              <a:tailEnd type="none" w="sm" len="sm"/>
            </a:ln>
            <a:effectLst/>
          </p:spPr>
          <p:txBody>
            <a:bodyPr wrap="none" lIns="54000" tIns="10800" rIns="54000" bIns="10800" anchor="ctr"/>
            <a:lstStyle/>
            <a:p>
              <a:endParaRPr lang="de-DE"/>
            </a:p>
          </p:txBody>
        </p:sp>
        <p:sp>
          <p:nvSpPr>
            <p:cNvPr id="899096" name="Oval 24"/>
            <p:cNvSpPr>
              <a:spLocks noChangeArrowheads="1"/>
            </p:cNvSpPr>
            <p:nvPr/>
          </p:nvSpPr>
          <p:spPr bwMode="auto">
            <a:xfrm>
              <a:off x="4627" y="1277"/>
              <a:ext cx="227" cy="227"/>
            </a:xfrm>
            <a:prstGeom prst="ellipse">
              <a:avLst/>
            </a:prstGeom>
            <a:solidFill>
              <a:srgbClr val="CCFFCC"/>
            </a:solidFill>
            <a:ln w="9525" algn="ctr">
              <a:solidFill>
                <a:schemeClr val="folHlink"/>
              </a:solidFill>
              <a:round/>
              <a:headEnd type="none" w="sm" len="sm"/>
              <a:tailEnd type="none" w="sm" len="sm"/>
            </a:ln>
            <a:effectLst/>
          </p:spPr>
          <p:txBody>
            <a:bodyPr wrap="none" lIns="54000" tIns="10800" rIns="54000" bIns="10800" anchor="ctr"/>
            <a:lstStyle/>
            <a:p>
              <a:pPr algn="ctr"/>
              <a:r>
                <a:rPr kumimoji="0" lang="de-DE">
                  <a:latin typeface="Symbol" pitchFamily="18" charset="2"/>
                </a:rPr>
                <a:t>L</a:t>
              </a:r>
            </a:p>
          </p:txBody>
        </p:sp>
        <p:sp>
          <p:nvSpPr>
            <p:cNvPr id="899097" name="Oval 25"/>
            <p:cNvSpPr>
              <a:spLocks noChangeArrowheads="1"/>
            </p:cNvSpPr>
            <p:nvPr/>
          </p:nvSpPr>
          <p:spPr bwMode="auto">
            <a:xfrm>
              <a:off x="4924" y="1275"/>
              <a:ext cx="227" cy="227"/>
            </a:xfrm>
            <a:prstGeom prst="ellipse">
              <a:avLst/>
            </a:prstGeom>
            <a:solidFill>
              <a:srgbClr val="CCFFCC"/>
            </a:solidFill>
            <a:ln w="9525" algn="ctr">
              <a:solidFill>
                <a:schemeClr val="folHlink"/>
              </a:solidFill>
              <a:round/>
              <a:headEnd type="none" w="sm" len="sm"/>
              <a:tailEnd type="none" w="sm" len="sm"/>
            </a:ln>
            <a:effectLst/>
          </p:spPr>
          <p:txBody>
            <a:bodyPr wrap="none" lIns="54000" tIns="10800" rIns="54000" bIns="10800" anchor="ctr"/>
            <a:lstStyle/>
            <a:p>
              <a:pPr algn="ctr"/>
              <a:r>
                <a:rPr kumimoji="0" lang="de-DE">
                  <a:latin typeface="Symbol" pitchFamily="18" charset="2"/>
                </a:rPr>
                <a:t>L</a:t>
              </a:r>
            </a:p>
          </p:txBody>
        </p:sp>
      </p:grpSp>
      <p:grpSp>
        <p:nvGrpSpPr>
          <p:cNvPr id="4" name="Group 35"/>
          <p:cNvGrpSpPr>
            <a:grpSpLocks/>
          </p:cNvGrpSpPr>
          <p:nvPr/>
        </p:nvGrpSpPr>
        <p:grpSpPr bwMode="auto">
          <a:xfrm>
            <a:off x="4968875" y="1506538"/>
            <a:ext cx="1079500" cy="1079500"/>
            <a:chOff x="3130" y="962"/>
            <a:chExt cx="680" cy="680"/>
          </a:xfrm>
        </p:grpSpPr>
        <p:sp>
          <p:nvSpPr>
            <p:cNvPr id="899099" name="Oval 27"/>
            <p:cNvSpPr>
              <a:spLocks noChangeArrowheads="1"/>
            </p:cNvSpPr>
            <p:nvPr/>
          </p:nvSpPr>
          <p:spPr bwMode="auto">
            <a:xfrm>
              <a:off x="3130" y="962"/>
              <a:ext cx="680" cy="680"/>
            </a:xfrm>
            <a:prstGeom prst="ellipse">
              <a:avLst/>
            </a:prstGeom>
            <a:solidFill>
              <a:srgbClr val="FFCCFF"/>
            </a:solidFill>
            <a:ln w="9525">
              <a:solidFill>
                <a:srgbClr val="9A0000"/>
              </a:solidFill>
              <a:round/>
              <a:headEnd type="none" w="sm" len="sm"/>
              <a:tailEnd type="none" w="sm" len="sm"/>
            </a:ln>
            <a:effectLst/>
          </p:spPr>
          <p:txBody>
            <a:bodyPr wrap="none" lIns="54000" tIns="10800" rIns="54000" bIns="10800" anchor="ctr"/>
            <a:lstStyle/>
            <a:p>
              <a:endParaRPr lang="de-DE"/>
            </a:p>
          </p:txBody>
        </p:sp>
        <p:sp>
          <p:nvSpPr>
            <p:cNvPr id="899100" name="Oval 28"/>
            <p:cNvSpPr>
              <a:spLocks noChangeArrowheads="1"/>
            </p:cNvSpPr>
            <p:nvPr/>
          </p:nvSpPr>
          <p:spPr bwMode="auto">
            <a:xfrm>
              <a:off x="3210" y="1304"/>
              <a:ext cx="227" cy="227"/>
            </a:xfrm>
            <a:prstGeom prst="ellipse">
              <a:avLst/>
            </a:prstGeom>
            <a:solidFill>
              <a:srgbClr val="FFFFFF"/>
            </a:solidFill>
            <a:ln w="9525">
              <a:solidFill>
                <a:srgbClr val="000000">
                  <a:alpha val="28000"/>
                </a:srgbClr>
              </a:solidFill>
              <a:round/>
              <a:headEnd type="none" w="sm" len="sm"/>
              <a:tailEnd type="none" w="sm" len="sm"/>
            </a:ln>
            <a:effectLst/>
          </p:spPr>
          <p:txBody>
            <a:bodyPr wrap="none" lIns="54000" tIns="10800" rIns="54000" bIns="10800" anchor="ctr"/>
            <a:lstStyle/>
            <a:p>
              <a:pPr algn="ctr"/>
              <a:r>
                <a:rPr kumimoji="0" lang="de-DE">
                  <a:solidFill>
                    <a:srgbClr val="B2B2B2"/>
                  </a:solidFill>
                  <a:latin typeface="Symbol" pitchFamily="18" charset="2"/>
                </a:rPr>
                <a:t>L</a:t>
              </a:r>
            </a:p>
          </p:txBody>
        </p:sp>
        <p:sp>
          <p:nvSpPr>
            <p:cNvPr id="899101" name="Oval 29"/>
            <p:cNvSpPr>
              <a:spLocks noChangeArrowheads="1"/>
            </p:cNvSpPr>
            <p:nvPr/>
          </p:nvSpPr>
          <p:spPr bwMode="auto">
            <a:xfrm>
              <a:off x="3507" y="1302"/>
              <a:ext cx="227" cy="227"/>
            </a:xfrm>
            <a:prstGeom prst="ellipse">
              <a:avLst/>
            </a:prstGeom>
            <a:solidFill>
              <a:srgbClr val="CCFFCC"/>
            </a:solidFill>
            <a:ln w="9525" algn="ctr">
              <a:solidFill>
                <a:schemeClr val="folHlink"/>
              </a:solidFill>
              <a:round/>
              <a:headEnd type="none" w="sm" len="sm"/>
              <a:tailEnd type="none" w="sm" len="sm"/>
            </a:ln>
            <a:effectLst/>
          </p:spPr>
          <p:txBody>
            <a:bodyPr wrap="none" lIns="54000" tIns="10800" rIns="54000" bIns="10800" anchor="ctr"/>
            <a:lstStyle/>
            <a:p>
              <a:pPr algn="ctr"/>
              <a:r>
                <a:rPr kumimoji="0" lang="de-DE">
                  <a:latin typeface="Symbol" pitchFamily="18" charset="2"/>
                </a:rPr>
                <a:t>L</a:t>
              </a:r>
            </a:p>
          </p:txBody>
        </p:sp>
      </p:grpSp>
      <p:grpSp>
        <p:nvGrpSpPr>
          <p:cNvPr id="5" name="Group 34"/>
          <p:cNvGrpSpPr>
            <a:grpSpLocks/>
          </p:cNvGrpSpPr>
          <p:nvPr/>
        </p:nvGrpSpPr>
        <p:grpSpPr bwMode="auto">
          <a:xfrm>
            <a:off x="2943225" y="1506538"/>
            <a:ext cx="1079500" cy="1079500"/>
            <a:chOff x="1854" y="962"/>
            <a:chExt cx="680" cy="680"/>
          </a:xfrm>
        </p:grpSpPr>
        <p:sp>
          <p:nvSpPr>
            <p:cNvPr id="899103" name="Oval 31"/>
            <p:cNvSpPr>
              <a:spLocks noChangeArrowheads="1"/>
            </p:cNvSpPr>
            <p:nvPr/>
          </p:nvSpPr>
          <p:spPr bwMode="auto">
            <a:xfrm>
              <a:off x="1854" y="962"/>
              <a:ext cx="680" cy="680"/>
            </a:xfrm>
            <a:prstGeom prst="ellipse">
              <a:avLst/>
            </a:prstGeom>
            <a:solidFill>
              <a:srgbClr val="FFCCFF"/>
            </a:solidFill>
            <a:ln w="9525" algn="ctr">
              <a:solidFill>
                <a:schemeClr val="folHlink"/>
              </a:solidFill>
              <a:round/>
              <a:headEnd type="none" w="sm" len="sm"/>
              <a:tailEnd type="none" w="sm" len="sm"/>
            </a:ln>
            <a:effectLst/>
          </p:spPr>
          <p:txBody>
            <a:bodyPr wrap="none" lIns="54000" tIns="10800" rIns="54000" bIns="10800" anchor="ctr"/>
            <a:lstStyle/>
            <a:p>
              <a:endParaRPr lang="de-DE"/>
            </a:p>
          </p:txBody>
        </p:sp>
        <p:sp>
          <p:nvSpPr>
            <p:cNvPr id="899104" name="Oval 32"/>
            <p:cNvSpPr>
              <a:spLocks noChangeArrowheads="1"/>
            </p:cNvSpPr>
            <p:nvPr/>
          </p:nvSpPr>
          <p:spPr bwMode="auto">
            <a:xfrm>
              <a:off x="1934" y="1304"/>
              <a:ext cx="227" cy="227"/>
            </a:xfrm>
            <a:prstGeom prst="ellipse">
              <a:avLst/>
            </a:prstGeom>
            <a:solidFill>
              <a:srgbClr val="CCFFCC"/>
            </a:solidFill>
            <a:ln w="9525" algn="ctr">
              <a:solidFill>
                <a:schemeClr val="folHlink"/>
              </a:solidFill>
              <a:round/>
              <a:headEnd type="none" w="sm" len="sm"/>
              <a:tailEnd type="none" w="sm" len="sm"/>
            </a:ln>
            <a:effectLst/>
          </p:spPr>
          <p:txBody>
            <a:bodyPr wrap="none" lIns="54000" tIns="10800" rIns="54000" bIns="10800" anchor="ctr"/>
            <a:lstStyle/>
            <a:p>
              <a:pPr algn="ctr"/>
              <a:r>
                <a:rPr kumimoji="0" lang="de-DE">
                  <a:latin typeface="Symbol" pitchFamily="18" charset="2"/>
                </a:rPr>
                <a:t>L</a:t>
              </a:r>
            </a:p>
          </p:txBody>
        </p:sp>
        <p:sp>
          <p:nvSpPr>
            <p:cNvPr id="899105" name="Oval 33"/>
            <p:cNvSpPr>
              <a:spLocks noChangeArrowheads="1"/>
            </p:cNvSpPr>
            <p:nvPr/>
          </p:nvSpPr>
          <p:spPr bwMode="auto">
            <a:xfrm>
              <a:off x="2231" y="1302"/>
              <a:ext cx="227" cy="227"/>
            </a:xfrm>
            <a:prstGeom prst="ellipse">
              <a:avLst/>
            </a:prstGeom>
            <a:solidFill>
              <a:srgbClr val="FFFFFF"/>
            </a:solidFill>
            <a:ln w="9525" algn="ctr">
              <a:solidFill>
                <a:srgbClr val="000000">
                  <a:alpha val="28000"/>
                </a:srgbClr>
              </a:solidFill>
              <a:round/>
              <a:headEnd type="none" w="sm" len="sm"/>
              <a:tailEnd type="none" w="sm" len="sm"/>
            </a:ln>
            <a:effectLst/>
          </p:spPr>
          <p:txBody>
            <a:bodyPr wrap="none" lIns="54000" tIns="10800" rIns="54000" bIns="10800" anchor="ctr"/>
            <a:lstStyle/>
            <a:p>
              <a:pPr algn="ctr"/>
              <a:r>
                <a:rPr kumimoji="0" lang="de-DE">
                  <a:solidFill>
                    <a:srgbClr val="B2B2B2"/>
                  </a:solidFill>
                  <a:latin typeface="Symbol" pitchFamily="18" charset="2"/>
                </a:rPr>
                <a:t>L</a:t>
              </a:r>
            </a:p>
          </p:txBody>
        </p:sp>
      </p:grpSp>
      <p:graphicFrame>
        <p:nvGraphicFramePr>
          <p:cNvPr id="899111" name="Object 39"/>
          <p:cNvGraphicFramePr>
            <a:graphicFrameLocks noChangeAspect="1"/>
          </p:cNvGraphicFramePr>
          <p:nvPr/>
        </p:nvGraphicFramePr>
        <p:xfrm>
          <a:off x="2002988" y="4023890"/>
          <a:ext cx="5003800" cy="723900"/>
        </p:xfrm>
        <a:graphic>
          <a:graphicData uri="http://schemas.openxmlformats.org/presentationml/2006/ole">
            <p:oleObj spid="_x0000_s2310147" name="Equation" r:id="rId5" imgW="5003640" imgH="723600" progId="Equation.DSMT4">
              <p:embed/>
            </p:oleObj>
          </a:graphicData>
        </a:graphic>
      </p:graphicFrame>
      <p:sp>
        <p:nvSpPr>
          <p:cNvPr id="899112" name="AutoShape 40"/>
          <p:cNvSpPr>
            <a:spLocks noChangeArrowheads="1"/>
          </p:cNvSpPr>
          <p:nvPr/>
        </p:nvSpPr>
        <p:spPr bwMode="auto">
          <a:xfrm rot="2441169">
            <a:off x="3298825" y="1808163"/>
            <a:ext cx="263525" cy="336550"/>
          </a:xfrm>
          <a:prstGeom prst="upDownArrow">
            <a:avLst>
              <a:gd name="adj1" fmla="val 36324"/>
              <a:gd name="adj2" fmla="val 34701"/>
            </a:avLst>
          </a:prstGeom>
          <a:solidFill>
            <a:srgbClr val="FFFF00"/>
          </a:solidFill>
          <a:ln w="9525">
            <a:solidFill>
              <a:srgbClr val="FF3300"/>
            </a:solidFill>
            <a:miter lim="800000"/>
            <a:headEnd type="none" w="sm" len="sm"/>
            <a:tailEnd type="none" w="sm" len="sm"/>
          </a:ln>
          <a:effectLst/>
        </p:spPr>
        <p:txBody>
          <a:bodyPr wrap="none" lIns="54000" tIns="10800" rIns="54000" bIns="10800" anchor="ctr"/>
          <a:lstStyle/>
          <a:p>
            <a:endParaRPr lang="de-DE"/>
          </a:p>
        </p:txBody>
      </p:sp>
      <p:sp>
        <p:nvSpPr>
          <p:cNvPr id="899113" name="AutoShape 41"/>
          <p:cNvSpPr>
            <a:spLocks noChangeArrowheads="1"/>
          </p:cNvSpPr>
          <p:nvPr/>
        </p:nvSpPr>
        <p:spPr bwMode="auto">
          <a:xfrm rot="-2958831">
            <a:off x="5437187" y="1814513"/>
            <a:ext cx="263525" cy="336550"/>
          </a:xfrm>
          <a:prstGeom prst="upDownArrow">
            <a:avLst>
              <a:gd name="adj1" fmla="val 36324"/>
              <a:gd name="adj2" fmla="val 34701"/>
            </a:avLst>
          </a:prstGeom>
          <a:solidFill>
            <a:srgbClr val="FFFF00"/>
          </a:solidFill>
          <a:ln w="9525">
            <a:solidFill>
              <a:srgbClr val="FF3300"/>
            </a:solidFill>
            <a:miter lim="800000"/>
            <a:headEnd type="none" w="sm" len="sm"/>
            <a:tailEnd type="none" w="sm" len="sm"/>
          </a:ln>
          <a:effectLst/>
        </p:spPr>
        <p:txBody>
          <a:bodyPr wrap="none" lIns="54000" tIns="10800" rIns="54000" bIns="10800" anchor="ctr"/>
          <a:lstStyle/>
          <a:p>
            <a:endParaRPr lang="de-DE"/>
          </a:p>
        </p:txBody>
      </p:sp>
      <p:sp>
        <p:nvSpPr>
          <p:cNvPr id="899114" name="AutoShape 42"/>
          <p:cNvSpPr>
            <a:spLocks noChangeArrowheads="1"/>
          </p:cNvSpPr>
          <p:nvPr/>
        </p:nvSpPr>
        <p:spPr bwMode="auto">
          <a:xfrm rot="5400000">
            <a:off x="7646987" y="2117726"/>
            <a:ext cx="263525" cy="336550"/>
          </a:xfrm>
          <a:prstGeom prst="upDownArrow">
            <a:avLst>
              <a:gd name="adj1" fmla="val 36324"/>
              <a:gd name="adj2" fmla="val 34701"/>
            </a:avLst>
          </a:prstGeom>
          <a:solidFill>
            <a:srgbClr val="FFFF00"/>
          </a:solidFill>
          <a:ln w="9525">
            <a:solidFill>
              <a:srgbClr val="FF3300"/>
            </a:solidFill>
            <a:miter lim="800000"/>
            <a:headEnd type="none" w="sm" len="sm"/>
            <a:tailEnd type="none" w="sm" len="sm"/>
          </a:ln>
          <a:effectLst/>
        </p:spPr>
        <p:txBody>
          <a:bodyPr wrap="none" lIns="54000" tIns="10800" rIns="54000" bIns="10800" anchor="ctr"/>
          <a:lstStyle/>
          <a:p>
            <a:endParaRPr lang="de-DE"/>
          </a:p>
        </p:txBody>
      </p:sp>
      <p:sp>
        <p:nvSpPr>
          <p:cNvPr id="899115" name="Text Box 43"/>
          <p:cNvSpPr txBox="1">
            <a:spLocks noChangeArrowheads="1"/>
          </p:cNvSpPr>
          <p:nvPr/>
        </p:nvSpPr>
        <p:spPr bwMode="auto">
          <a:xfrm>
            <a:off x="7478713" y="4759325"/>
            <a:ext cx="1492250" cy="1865313"/>
          </a:xfrm>
          <a:prstGeom prst="rect">
            <a:avLst/>
          </a:prstGeom>
          <a:solidFill>
            <a:srgbClr val="FF99FF"/>
          </a:solidFill>
          <a:ln w="9525">
            <a:solidFill>
              <a:schemeClr val="folHlink"/>
            </a:solidFill>
            <a:miter lim="800000"/>
            <a:headEnd type="none" w="sm" len="sm"/>
            <a:tailEnd type="none" w="sm" len="sm"/>
          </a:ln>
          <a:effectLst>
            <a:outerShdw dist="107763" dir="2700000" algn="ctr" rotWithShape="0">
              <a:srgbClr val="B2B2B2">
                <a:alpha val="50000"/>
              </a:srgbClr>
            </a:outerShdw>
          </a:effectLst>
        </p:spPr>
        <p:txBody>
          <a:bodyPr lIns="54000" tIns="10800" rIns="54000" bIns="10800">
            <a:spAutoFit/>
          </a:bodyPr>
          <a:lstStyle/>
          <a:p>
            <a:pPr>
              <a:spcBef>
                <a:spcPct val="50000"/>
              </a:spcBef>
            </a:pPr>
            <a:r>
              <a:rPr kumimoji="0" lang="de-DE"/>
              <a:t>note:</a:t>
            </a:r>
          </a:p>
          <a:p>
            <a:pPr>
              <a:spcBef>
                <a:spcPct val="50000"/>
              </a:spcBef>
            </a:pPr>
            <a:r>
              <a:rPr kumimoji="0" lang="de-DE">
                <a:latin typeface="Symbol" pitchFamily="18" charset="2"/>
              </a:rPr>
              <a:t>D</a:t>
            </a:r>
            <a:r>
              <a:rPr kumimoji="0" lang="de-DE"/>
              <a:t>B</a:t>
            </a:r>
            <a:r>
              <a:rPr kumimoji="0" lang="de-DE" baseline="-25000">
                <a:latin typeface="Symbol" pitchFamily="18" charset="2"/>
              </a:rPr>
              <a:t>LL</a:t>
            </a:r>
            <a:r>
              <a:rPr kumimoji="0" lang="de-DE"/>
              <a:t> is proportional to the kinetic energy of the produced pions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r>
              <a:rPr lang="de-DE"/>
              <a:t>The Prowse Event (1)</a:t>
            </a:r>
          </a:p>
        </p:txBody>
      </p:sp>
      <p:sp>
        <p:nvSpPr>
          <p:cNvPr id="855043" name="Rectangle 3"/>
          <p:cNvSpPr>
            <a:spLocks noGrp="1" noChangeArrowheads="1"/>
          </p:cNvSpPr>
          <p:nvPr>
            <p:ph type="body" idx="1"/>
          </p:nvPr>
        </p:nvSpPr>
        <p:spPr/>
        <p:txBody>
          <a:bodyPr/>
          <a:lstStyle/>
          <a:p>
            <a:endParaRPr lang="de-DE"/>
          </a:p>
        </p:txBody>
      </p:sp>
      <p:pic>
        <p:nvPicPr>
          <p:cNvPr id="855044" name="Picture 4"/>
          <p:cNvPicPr>
            <a:picLocks noChangeAspect="1" noChangeArrowheads="1"/>
          </p:cNvPicPr>
          <p:nvPr/>
        </p:nvPicPr>
        <p:blipFill>
          <a:blip r:embed="rId3" cstate="print"/>
          <a:srcRect/>
          <a:stretch>
            <a:fillRect/>
          </a:stretch>
        </p:blipFill>
        <p:spPr bwMode="auto">
          <a:xfrm>
            <a:off x="0" y="1201738"/>
            <a:ext cx="8878888" cy="4908550"/>
          </a:xfrm>
          <a:prstGeom prst="rect">
            <a:avLst/>
          </a:prstGeom>
          <a:noFill/>
          <a:ln w="9525">
            <a:noFill/>
            <a:miter lim="800000"/>
            <a:headEnd type="none" w="sm" len="sm"/>
            <a:tailEnd type="none" w="sm" len="sm"/>
          </a:ln>
          <a:effectLst/>
        </p:spPr>
      </p:pic>
      <p:pic>
        <p:nvPicPr>
          <p:cNvPr id="855045" name="Picture 5"/>
          <p:cNvPicPr>
            <a:picLocks noChangeAspect="1" noChangeArrowheads="1"/>
          </p:cNvPicPr>
          <p:nvPr/>
        </p:nvPicPr>
        <p:blipFill>
          <a:blip r:embed="rId4" cstate="print"/>
          <a:srcRect/>
          <a:stretch>
            <a:fillRect/>
          </a:stretch>
        </p:blipFill>
        <p:spPr bwMode="auto">
          <a:xfrm rot="21540000">
            <a:off x="485775" y="762000"/>
            <a:ext cx="8118475" cy="493713"/>
          </a:xfrm>
          <a:prstGeom prst="rect">
            <a:avLst/>
          </a:prstGeom>
          <a:noFill/>
          <a:ln w="9525">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8" name="Picture 4"/>
          <p:cNvPicPr>
            <a:picLocks noChangeAspect="1" noChangeArrowheads="1"/>
          </p:cNvPicPr>
          <p:nvPr/>
        </p:nvPicPr>
        <p:blipFill>
          <a:blip r:embed="rId4" cstate="print"/>
          <a:srcRect/>
          <a:stretch>
            <a:fillRect/>
          </a:stretch>
        </p:blipFill>
        <p:spPr bwMode="auto">
          <a:xfrm>
            <a:off x="3402013" y="758825"/>
            <a:ext cx="5819775" cy="5529263"/>
          </a:xfrm>
          <a:prstGeom prst="rect">
            <a:avLst/>
          </a:prstGeom>
          <a:noFill/>
          <a:ln w="9525">
            <a:noFill/>
            <a:miter lim="800000"/>
            <a:headEnd type="none" w="sm" len="sm"/>
            <a:tailEnd type="none" w="sm" len="sm"/>
          </a:ln>
          <a:effectLst/>
        </p:spPr>
      </p:pic>
      <p:sp>
        <p:nvSpPr>
          <p:cNvPr id="856066" name="Rectangle 2"/>
          <p:cNvSpPr>
            <a:spLocks noGrp="1" noChangeArrowheads="1"/>
          </p:cNvSpPr>
          <p:nvPr>
            <p:ph type="title"/>
          </p:nvPr>
        </p:nvSpPr>
        <p:spPr/>
        <p:txBody>
          <a:bodyPr/>
          <a:lstStyle/>
          <a:p>
            <a:r>
              <a:rPr lang="de-DE"/>
              <a:t>The Prowse event (2)</a:t>
            </a:r>
          </a:p>
        </p:txBody>
      </p:sp>
      <p:sp>
        <p:nvSpPr>
          <p:cNvPr id="856067" name="Rectangle 3"/>
          <p:cNvSpPr>
            <a:spLocks noGrp="1" noChangeArrowheads="1"/>
          </p:cNvSpPr>
          <p:nvPr>
            <p:ph type="body" idx="1"/>
          </p:nvPr>
        </p:nvSpPr>
        <p:spPr>
          <a:xfrm>
            <a:off x="774700" y="4654550"/>
            <a:ext cx="4302125" cy="2203450"/>
          </a:xfrm>
        </p:spPr>
        <p:txBody>
          <a:bodyPr/>
          <a:lstStyle/>
          <a:p>
            <a:r>
              <a:rPr lang="de-DE"/>
              <a:t>no independent study of the event</a:t>
            </a:r>
          </a:p>
          <a:p>
            <a:r>
              <a:rPr lang="de-DE"/>
              <a:t>reconsidered by Dalitz </a:t>
            </a:r>
            <a:r>
              <a:rPr lang="de-DE" i="1"/>
              <a:t>et al.,</a:t>
            </a:r>
            <a:r>
              <a:rPr lang="de-DE"/>
              <a:t> Proc. R. Soc. Lond. A426, 1 (1989)</a:t>
            </a:r>
          </a:p>
          <a:p>
            <a:r>
              <a:rPr lang="de-DE"/>
              <a:t>event is now regarded as questionable  </a:t>
            </a:r>
          </a:p>
        </p:txBody>
      </p:sp>
      <p:graphicFrame>
        <p:nvGraphicFramePr>
          <p:cNvPr id="856069" name="Object 5"/>
          <p:cNvGraphicFramePr>
            <a:graphicFrameLocks noChangeAspect="1"/>
          </p:cNvGraphicFramePr>
          <p:nvPr/>
        </p:nvGraphicFramePr>
        <p:xfrm>
          <a:off x="1062038" y="2627313"/>
          <a:ext cx="3035300" cy="723900"/>
        </p:xfrm>
        <a:graphic>
          <a:graphicData uri="http://schemas.openxmlformats.org/presentationml/2006/ole">
            <p:oleObj spid="_x0000_s2311170" name="Equation" r:id="rId5" imgW="3035160" imgH="723600" progId="Equation.DSMT4">
              <p:embed/>
            </p:oleObj>
          </a:graphicData>
        </a:graphic>
      </p:graphicFrame>
      <p:sp>
        <p:nvSpPr>
          <p:cNvPr id="856070" name="Rectangle 6"/>
          <p:cNvSpPr>
            <a:spLocks noChangeArrowheads="1"/>
          </p:cNvSpPr>
          <p:nvPr/>
        </p:nvSpPr>
        <p:spPr bwMode="auto">
          <a:xfrm>
            <a:off x="757238" y="830263"/>
            <a:ext cx="4470400" cy="1450975"/>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6"/>
              </a:buBlip>
            </a:pPr>
            <a:r>
              <a:rPr kumimoji="0" lang="de-DE" sz="1800"/>
              <a:t>interpreted as</a:t>
            </a:r>
          </a:p>
          <a:p>
            <a:pPr marL="342900" indent="-342900">
              <a:spcBef>
                <a:spcPct val="20000"/>
              </a:spcBef>
              <a:buClr>
                <a:schemeClr val="folHlink"/>
              </a:buClr>
              <a:buSzPct val="75000"/>
              <a:buFont typeface="Wingdings" pitchFamily="2" charset="2"/>
              <a:buBlip>
                <a:blip r:embed="rId6"/>
              </a:buBlip>
            </a:pPr>
            <a:r>
              <a:rPr kumimoji="0" lang="de-DE" sz="1800"/>
              <a:t>very likely no excited state</a:t>
            </a:r>
          </a:p>
          <a:p>
            <a:pPr marL="342900" indent="-342900">
              <a:spcBef>
                <a:spcPct val="20000"/>
              </a:spcBef>
              <a:buClr>
                <a:schemeClr val="folHlink"/>
              </a:buClr>
              <a:buSzPct val="75000"/>
              <a:buFont typeface="Wingdings" pitchFamily="2" charset="2"/>
              <a:buBlip>
                <a:blip r:embed="rId6"/>
              </a:buBlip>
            </a:pPr>
            <a:r>
              <a:rPr kumimoji="0" lang="de-DE" sz="1800"/>
              <a:t>core spin is zero </a:t>
            </a:r>
          </a:p>
        </p:txBody>
      </p:sp>
      <p:graphicFrame>
        <p:nvGraphicFramePr>
          <p:cNvPr id="856071" name="Object 7"/>
          <p:cNvGraphicFramePr>
            <a:graphicFrameLocks noChangeAspect="1"/>
          </p:cNvGraphicFramePr>
          <p:nvPr/>
        </p:nvGraphicFramePr>
        <p:xfrm>
          <a:off x="2917825" y="871538"/>
          <a:ext cx="547688" cy="328612"/>
        </p:xfrm>
        <a:graphic>
          <a:graphicData uri="http://schemas.openxmlformats.org/presentationml/2006/ole">
            <p:oleObj spid="_x0000_s2311171" name="Equation" r:id="rId7" imgW="507960" imgH="304560" progId="Equation.DSMT4">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first</a:t>
            </a:r>
            <a:r>
              <a:rPr lang="de-DE" dirty="0" smtClean="0"/>
              <a:t> </a:t>
            </a:r>
            <a:r>
              <a:rPr lang="de-DE" dirty="0" err="1" smtClean="0"/>
              <a:t>twin</a:t>
            </a:r>
            <a:r>
              <a:rPr lang="de-DE" dirty="0" smtClean="0"/>
              <a:t> </a:t>
            </a:r>
            <a:r>
              <a:rPr lang="de-DE" dirty="0" err="1" smtClean="0"/>
              <a:t>nuclei</a:t>
            </a:r>
            <a:endParaRPr lang="de-DE" dirty="0"/>
          </a:p>
        </p:txBody>
      </p:sp>
      <p:sp>
        <p:nvSpPr>
          <p:cNvPr id="3" name="Inhaltsplatzhalter 2"/>
          <p:cNvSpPr>
            <a:spLocks noGrp="1"/>
          </p:cNvSpPr>
          <p:nvPr>
            <p:ph idx="1"/>
          </p:nvPr>
        </p:nvSpPr>
        <p:spPr/>
        <p:txBody>
          <a:bodyPr/>
          <a:lstStyle/>
          <a:p>
            <a:endParaRPr lang="de-DE" dirty="0"/>
          </a:p>
        </p:txBody>
      </p:sp>
      <p:pic>
        <p:nvPicPr>
          <p:cNvPr id="2451458" name="Picture 2"/>
          <p:cNvPicPr>
            <a:picLocks noChangeAspect="1" noChangeArrowheads="1"/>
          </p:cNvPicPr>
          <p:nvPr/>
        </p:nvPicPr>
        <p:blipFill>
          <a:blip r:embed="rId2" cstate="print"/>
          <a:srcRect/>
          <a:stretch>
            <a:fillRect/>
          </a:stretch>
        </p:blipFill>
        <p:spPr bwMode="auto">
          <a:xfrm>
            <a:off x="5075006" y="2006228"/>
            <a:ext cx="3519778" cy="4851772"/>
          </a:xfrm>
          <a:prstGeom prst="rect">
            <a:avLst/>
          </a:prstGeom>
          <a:noFill/>
          <a:ln w="9525">
            <a:noFill/>
            <a:miter lim="800000"/>
            <a:headEnd/>
            <a:tailEnd/>
          </a:ln>
        </p:spPr>
      </p:pic>
      <p:pic>
        <p:nvPicPr>
          <p:cNvPr id="2451459" name="Picture 3"/>
          <p:cNvPicPr>
            <a:picLocks noChangeAspect="1" noChangeArrowheads="1"/>
          </p:cNvPicPr>
          <p:nvPr/>
        </p:nvPicPr>
        <p:blipFill>
          <a:blip r:embed="rId3" cstate="print"/>
          <a:srcRect/>
          <a:stretch>
            <a:fillRect/>
          </a:stretch>
        </p:blipFill>
        <p:spPr bwMode="auto">
          <a:xfrm>
            <a:off x="513476" y="848644"/>
            <a:ext cx="7848600" cy="1419225"/>
          </a:xfrm>
          <a:prstGeom prst="rect">
            <a:avLst/>
          </a:prstGeom>
          <a:noFill/>
          <a:ln w="9525">
            <a:noFill/>
            <a:miter lim="800000"/>
            <a:headEnd/>
            <a:tailEnd/>
          </a:ln>
        </p:spPr>
      </p:pic>
      <p:pic>
        <p:nvPicPr>
          <p:cNvPr id="2451460" name="Picture 4"/>
          <p:cNvPicPr>
            <a:picLocks noChangeAspect="1" noChangeArrowheads="1"/>
          </p:cNvPicPr>
          <p:nvPr/>
        </p:nvPicPr>
        <p:blipFill>
          <a:blip r:embed="rId4" cstate="print"/>
          <a:srcRect/>
          <a:stretch>
            <a:fillRect/>
          </a:stretch>
        </p:blipFill>
        <p:spPr bwMode="auto">
          <a:xfrm>
            <a:off x="1243931" y="692791"/>
            <a:ext cx="657225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3735main_image_feature_626_ys_full"/>
          <p:cNvPicPr>
            <a:picLocks noChangeAspect="1" noChangeArrowheads="1"/>
          </p:cNvPicPr>
          <p:nvPr/>
        </p:nvPicPr>
        <p:blipFill>
          <a:blip r:embed="rId3" cstate="print"/>
          <a:srcRect/>
          <a:stretch>
            <a:fillRect/>
          </a:stretch>
        </p:blipFill>
        <p:spPr bwMode="auto">
          <a:xfrm>
            <a:off x="-304800" y="-385763"/>
            <a:ext cx="9753600" cy="7629526"/>
          </a:xfrm>
          <a:prstGeom prst="rect">
            <a:avLst/>
          </a:prstGeom>
          <a:noFill/>
        </p:spPr>
      </p:pic>
      <p:sp>
        <p:nvSpPr>
          <p:cNvPr id="23555" name="Rectangle 3"/>
          <p:cNvSpPr>
            <a:spLocks noGrp="1" noChangeArrowheads="1"/>
          </p:cNvSpPr>
          <p:nvPr>
            <p:ph type="ctrTitle"/>
          </p:nvPr>
        </p:nvSpPr>
        <p:spPr>
          <a:xfrm>
            <a:off x="841375" y="1672570"/>
            <a:ext cx="7721600" cy="1446550"/>
          </a:xfrm>
          <a:solidFill>
            <a:srgbClr val="B2B2B2">
              <a:alpha val="50000"/>
            </a:srgbClr>
          </a:solidFill>
          <a:ln w="9525">
            <a:noFill/>
            <a:miter lim="800000"/>
            <a:headEnd/>
            <a:tailEnd/>
          </a:ln>
          <a:effectLst/>
        </p:spPr>
        <p:txBody>
          <a:bodyPr vert="horz" wrap="square" lIns="91440" tIns="45720" rIns="91440" bIns="45720" numCol="1" anchor="b" anchorCtr="0" compatLnSpc="1">
            <a:prstTxWarp prst="textNoShape">
              <a:avLst/>
            </a:prstTxWarp>
            <a:spAutoFit/>
          </a:bodyPr>
          <a:lstStyle/>
          <a:p>
            <a:pPr algn="ctr" eaLnBrk="1" hangingPunct="1"/>
            <a:r>
              <a:rPr lang="de-DE" sz="4800" dirty="0" smtClean="0">
                <a:solidFill>
                  <a:srgbClr val="FFCC99"/>
                </a:solidFill>
              </a:rPr>
              <a:t>Emulsion </a:t>
            </a:r>
            <a:r>
              <a:rPr lang="de-DE" sz="4800" dirty="0" err="1" smtClean="0">
                <a:solidFill>
                  <a:srgbClr val="FFCC99"/>
                </a:solidFill>
              </a:rPr>
              <a:t>Hybrids</a:t>
            </a:r>
            <a:r>
              <a:rPr lang="de-DE" sz="4800" dirty="0" smtClean="0">
                <a:solidFill>
                  <a:srgbClr val="FFCC99"/>
                </a:solidFill>
              </a:rPr>
              <a:t/>
            </a:r>
            <a:br>
              <a:rPr lang="de-DE" sz="4800" dirty="0" smtClean="0">
                <a:solidFill>
                  <a:srgbClr val="FFCC99"/>
                </a:solidFill>
              </a:rPr>
            </a:br>
            <a:r>
              <a:rPr lang="de-DE" sz="2000" dirty="0" err="1" smtClean="0">
                <a:solidFill>
                  <a:srgbClr val="FFCC99"/>
                </a:solidFill>
              </a:rPr>
              <a:t>With</a:t>
            </a:r>
            <a:r>
              <a:rPr lang="de-DE" sz="2000" dirty="0" smtClean="0">
                <a:solidFill>
                  <a:srgbClr val="FFCC99"/>
                </a:solidFill>
              </a:rPr>
              <a:t> a </a:t>
            </a:r>
            <a:r>
              <a:rPr lang="de-DE" sz="2000" dirty="0" err="1" smtClean="0">
                <a:solidFill>
                  <a:srgbClr val="FFCC99"/>
                </a:solidFill>
              </a:rPr>
              <a:t>little</a:t>
            </a:r>
            <a:r>
              <a:rPr lang="de-DE" sz="2000" dirty="0" smtClean="0">
                <a:solidFill>
                  <a:srgbClr val="FFCC99"/>
                </a:solidFill>
              </a:rPr>
              <a:t> </a:t>
            </a:r>
            <a:r>
              <a:rPr lang="de-DE" sz="2000" dirty="0" err="1" smtClean="0">
                <a:solidFill>
                  <a:srgbClr val="FFCC99"/>
                </a:solidFill>
              </a:rPr>
              <a:t>help</a:t>
            </a:r>
            <a:r>
              <a:rPr lang="de-DE" sz="2000" dirty="0" smtClean="0">
                <a:solidFill>
                  <a:srgbClr val="FFCC99"/>
                </a:solidFill>
              </a:rPr>
              <a:t> </a:t>
            </a:r>
            <a:br>
              <a:rPr lang="de-DE" sz="2000" dirty="0" smtClean="0">
                <a:solidFill>
                  <a:srgbClr val="FFCC99"/>
                </a:solidFill>
              </a:rPr>
            </a:br>
            <a:r>
              <a:rPr lang="de-DE" sz="2000" dirty="0" err="1" smtClean="0">
                <a:solidFill>
                  <a:srgbClr val="FFCC99"/>
                </a:solidFill>
              </a:rPr>
              <a:t>from</a:t>
            </a:r>
            <a:r>
              <a:rPr lang="de-DE" sz="2000" dirty="0" smtClean="0">
                <a:solidFill>
                  <a:srgbClr val="FFCC99"/>
                </a:solidFill>
              </a:rPr>
              <a:t> </a:t>
            </a:r>
            <a:r>
              <a:rPr lang="de-DE" sz="2000" dirty="0" err="1" smtClean="0">
                <a:solidFill>
                  <a:srgbClr val="FFCC99"/>
                </a:solidFill>
              </a:rPr>
              <a:t>my</a:t>
            </a:r>
            <a:r>
              <a:rPr lang="de-DE" sz="2000" dirty="0" smtClean="0">
                <a:solidFill>
                  <a:srgbClr val="FFCC99"/>
                </a:solidFill>
              </a:rPr>
              <a:t> </a:t>
            </a:r>
            <a:r>
              <a:rPr lang="de-DE" sz="2000" dirty="0" err="1" smtClean="0">
                <a:solidFill>
                  <a:srgbClr val="FFCC99"/>
                </a:solidFill>
              </a:rPr>
              <a:t>friends</a:t>
            </a:r>
            <a:r>
              <a:rPr lang="de-DE" sz="2000" dirty="0" smtClean="0">
                <a:solidFill>
                  <a:srgbClr val="FFCC99"/>
                </a:solidFill>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de-DE"/>
              <a:t>Pros and Cons of Emulsion Technique</a:t>
            </a:r>
          </a:p>
        </p:txBody>
      </p:sp>
      <p:sp>
        <p:nvSpPr>
          <p:cNvPr id="904195" name="Rectangle 3"/>
          <p:cNvSpPr>
            <a:spLocks noGrp="1" noChangeArrowheads="1"/>
          </p:cNvSpPr>
          <p:nvPr>
            <p:ph type="body" idx="1"/>
          </p:nvPr>
        </p:nvSpPr>
        <p:spPr/>
        <p:txBody>
          <a:bodyPr/>
          <a:lstStyle/>
          <a:p>
            <a:pPr>
              <a:buFont typeface="Wingdings" pitchFamily="2" charset="2"/>
              <a:buNone/>
            </a:pPr>
            <a:r>
              <a:rPr lang="en-US" dirty="0">
                <a:solidFill>
                  <a:srgbClr val="00B050"/>
                </a:solidFill>
                <a:latin typeface="NewUnicodeFont" pitchFamily="2" charset="0"/>
              </a:rPr>
              <a:t>+</a:t>
            </a:r>
            <a:r>
              <a:rPr lang="en-US" dirty="0" smtClean="0">
                <a:latin typeface="NewUnicodeFont" pitchFamily="2" charset="0"/>
              </a:rPr>
              <a:t> </a:t>
            </a:r>
            <a:r>
              <a:rPr lang="en-US" dirty="0"/>
              <a:t>excellent track resolution</a:t>
            </a:r>
          </a:p>
          <a:p>
            <a:pPr>
              <a:buFont typeface="Wingdings" pitchFamily="2" charset="2"/>
              <a:buNone/>
            </a:pPr>
            <a:r>
              <a:rPr lang="en-US" dirty="0">
                <a:solidFill>
                  <a:srgbClr val="FF0000"/>
                </a:solidFill>
                <a:latin typeface="NewUnicodeFont" pitchFamily="2" charset="0"/>
              </a:rPr>
              <a:t>-</a:t>
            </a:r>
            <a:r>
              <a:rPr lang="en-US" dirty="0" smtClean="0">
                <a:solidFill>
                  <a:srgbClr val="FF0000"/>
                </a:solidFill>
                <a:latin typeface="NewUnicodeFont" pitchFamily="2" charset="0"/>
              </a:rPr>
              <a:t> </a:t>
            </a:r>
            <a:r>
              <a:rPr lang="en-US" dirty="0"/>
              <a:t>time consuming analysis: it just takes a long time to find the very few interesting events</a:t>
            </a:r>
          </a:p>
          <a:p>
            <a:r>
              <a:rPr lang="en-US" dirty="0"/>
              <a:t>higher K-rates needed</a:t>
            </a:r>
          </a:p>
          <a:p>
            <a:r>
              <a:rPr lang="en-US" dirty="0"/>
              <a:t>combine emulsion technique with electronic counters</a:t>
            </a:r>
          </a:p>
          <a:p>
            <a:pPr lvl="1"/>
            <a:r>
              <a:rPr lang="en-US" dirty="0"/>
              <a:t>use (K</a:t>
            </a:r>
            <a:r>
              <a:rPr lang="en-US" baseline="30000" dirty="0"/>
              <a:t>-</a:t>
            </a:r>
            <a:r>
              <a:rPr lang="en-US" dirty="0"/>
              <a:t>,K</a:t>
            </a:r>
            <a:r>
              <a:rPr lang="en-US" baseline="30000" dirty="0"/>
              <a:t>+</a:t>
            </a:r>
            <a:r>
              <a:rPr lang="en-US" dirty="0"/>
              <a:t>) to produce </a:t>
            </a:r>
            <a:r>
              <a:rPr lang="en-US" dirty="0">
                <a:latin typeface="Symbol" pitchFamily="18" charset="2"/>
              </a:rPr>
              <a:t>X</a:t>
            </a:r>
            <a:r>
              <a:rPr lang="en-US" baseline="30000" dirty="0"/>
              <a:t>-</a:t>
            </a:r>
          </a:p>
          <a:p>
            <a:pPr lvl="1"/>
            <a:r>
              <a:rPr lang="en-US" dirty="0"/>
              <a:t>track K</a:t>
            </a:r>
            <a:r>
              <a:rPr lang="en-US" baseline="30000" dirty="0"/>
              <a:t>-</a:t>
            </a:r>
            <a:r>
              <a:rPr lang="en-US" dirty="0"/>
              <a:t> and K</a:t>
            </a:r>
            <a:r>
              <a:rPr lang="en-US" baseline="30000" dirty="0"/>
              <a:t>+</a:t>
            </a:r>
            <a:r>
              <a:rPr lang="en-US" dirty="0"/>
              <a:t> to determine interaction point in the emulsion/target</a:t>
            </a:r>
          </a:p>
          <a:p>
            <a:pPr lvl="1"/>
            <a:r>
              <a:rPr lang="en-US" dirty="0"/>
              <a:t>e.g. suggested 1989 by </a:t>
            </a:r>
            <a:r>
              <a:rPr lang="en-US" dirty="0" err="1"/>
              <a:t>Dalitz</a:t>
            </a:r>
            <a:r>
              <a:rPr lang="en-US" dirty="0"/>
              <a:t> </a:t>
            </a:r>
            <a:r>
              <a:rPr lang="en-US" i="1" dirty="0"/>
              <a:t>et al</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applied by KEK-E176 and KEK-E373 collaboration</a:t>
            </a:r>
          </a:p>
        </p:txBody>
      </p:sp>
      <p:pic>
        <p:nvPicPr>
          <p:cNvPr id="904196" name="Picture 4" descr="hybridcounter"/>
          <p:cNvPicPr>
            <a:picLocks noChangeAspect="1" noChangeArrowheads="1"/>
          </p:cNvPicPr>
          <p:nvPr/>
        </p:nvPicPr>
        <p:blipFill>
          <a:blip r:embed="rId3" cstate="print"/>
          <a:srcRect/>
          <a:stretch>
            <a:fillRect/>
          </a:stretch>
        </p:blipFill>
        <p:spPr bwMode="auto">
          <a:xfrm>
            <a:off x="1838678" y="3308350"/>
            <a:ext cx="5500335" cy="287679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KEK-E176 Experiment</a:t>
            </a:r>
            <a:endParaRPr lang="de-DE" dirty="0"/>
          </a:p>
        </p:txBody>
      </p:sp>
      <p:sp>
        <p:nvSpPr>
          <p:cNvPr id="3" name="Inhaltsplatzhalter 2"/>
          <p:cNvSpPr>
            <a:spLocks noGrp="1"/>
          </p:cNvSpPr>
          <p:nvPr>
            <p:ph idx="1"/>
          </p:nvPr>
        </p:nvSpPr>
        <p:spPr/>
        <p:txBody>
          <a:bodyPr/>
          <a:lstStyle/>
          <a:p>
            <a:r>
              <a:rPr lang="de-DE" dirty="0" smtClean="0">
                <a:latin typeface="Symbol" pitchFamily="18" charset="2"/>
              </a:rPr>
              <a:t>X</a:t>
            </a:r>
            <a:r>
              <a:rPr lang="de-DE" baseline="30000" dirty="0" smtClean="0"/>
              <a:t>- </a:t>
            </a:r>
            <a:r>
              <a:rPr lang="de-DE" dirty="0" err="1" smtClean="0"/>
              <a:t>stops</a:t>
            </a:r>
            <a:r>
              <a:rPr lang="de-DE" dirty="0" smtClean="0"/>
              <a:t>: 77.6</a:t>
            </a:r>
            <a:r>
              <a:rPr lang="de-DE" dirty="0" smtClean="0">
                <a:sym typeface="Symbol"/>
              </a:rPr>
              <a:t>5.1 </a:t>
            </a:r>
            <a:r>
              <a:rPr lang="de-DE" dirty="0" err="1" smtClean="0">
                <a:sym typeface="Symbol"/>
              </a:rPr>
              <a:t>events</a:t>
            </a:r>
            <a:endParaRPr lang="de-DE" dirty="0" smtClean="0">
              <a:sym typeface="Symbol"/>
            </a:endParaRPr>
          </a:p>
          <a:p>
            <a:r>
              <a:rPr lang="de-DE" dirty="0" err="1" smtClean="0">
                <a:sym typeface="Symbol"/>
              </a:rPr>
              <a:t>Captured</a:t>
            </a:r>
            <a:r>
              <a:rPr lang="de-DE" dirty="0" smtClean="0">
                <a:sym typeface="Symbol"/>
              </a:rPr>
              <a:t> </a:t>
            </a:r>
          </a:p>
          <a:p>
            <a:pPr lvl="1"/>
            <a:r>
              <a:rPr lang="de-DE" dirty="0" smtClean="0">
                <a:sym typeface="Symbol"/>
              </a:rPr>
              <a:t>43.3% </a:t>
            </a:r>
            <a:r>
              <a:rPr lang="de-DE" dirty="0" err="1" smtClean="0">
                <a:sym typeface="Symbol"/>
              </a:rPr>
              <a:t>by</a:t>
            </a:r>
            <a:r>
              <a:rPr lang="de-DE" dirty="0" smtClean="0">
                <a:sym typeface="Symbol"/>
              </a:rPr>
              <a:t> </a:t>
            </a:r>
            <a:r>
              <a:rPr lang="de-DE" dirty="0" err="1" smtClean="0">
                <a:sym typeface="Symbol"/>
              </a:rPr>
              <a:t>light</a:t>
            </a:r>
            <a:r>
              <a:rPr lang="de-DE" dirty="0" smtClean="0">
                <a:sym typeface="Symbol"/>
              </a:rPr>
              <a:t> </a:t>
            </a:r>
            <a:r>
              <a:rPr lang="de-DE" dirty="0" err="1" smtClean="0">
                <a:sym typeface="Symbol"/>
              </a:rPr>
              <a:t>elements</a:t>
            </a:r>
            <a:r>
              <a:rPr lang="de-DE" dirty="0" smtClean="0">
                <a:sym typeface="Symbol"/>
              </a:rPr>
              <a:t> </a:t>
            </a:r>
          </a:p>
          <a:p>
            <a:pPr lvl="1"/>
            <a:r>
              <a:rPr lang="de-DE" dirty="0" smtClean="0">
                <a:sym typeface="Symbol"/>
              </a:rPr>
              <a:t>57.7% </a:t>
            </a:r>
            <a:r>
              <a:rPr lang="de-DE" dirty="0" err="1" smtClean="0">
                <a:sym typeface="Symbol"/>
              </a:rPr>
              <a:t>by</a:t>
            </a:r>
            <a:r>
              <a:rPr lang="de-DE" dirty="0" smtClean="0">
                <a:sym typeface="Symbol"/>
              </a:rPr>
              <a:t> heavy </a:t>
            </a:r>
            <a:r>
              <a:rPr lang="de-DE" dirty="0" err="1" smtClean="0">
                <a:sym typeface="Symbol"/>
              </a:rPr>
              <a:t>elements</a:t>
            </a:r>
            <a:r>
              <a:rPr lang="de-DE" dirty="0" smtClean="0">
                <a:sym typeface="Symbol"/>
              </a:rPr>
              <a:t> </a:t>
            </a:r>
          </a:p>
          <a:p>
            <a:endParaRPr lang="de-DE" dirty="0"/>
          </a:p>
        </p:txBody>
      </p:sp>
      <p:pic>
        <p:nvPicPr>
          <p:cNvPr id="231731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4952" y="2950232"/>
            <a:ext cx="6920129" cy="3907768"/>
          </a:xfrm>
          <a:prstGeom prst="rect">
            <a:avLst/>
          </a:prstGeom>
          <a:noFill/>
          <a:ln w="9525">
            <a:noFill/>
            <a:miter lim="800000"/>
            <a:headEnd/>
            <a:tailEnd/>
          </a:ln>
        </p:spPr>
      </p:pic>
      <p:pic>
        <p:nvPicPr>
          <p:cNvPr id="2317315" name="Picture 3"/>
          <p:cNvPicPr>
            <a:picLocks noChangeAspect="1" noChangeArrowheads="1"/>
          </p:cNvPicPr>
          <p:nvPr/>
        </p:nvPicPr>
        <p:blipFill>
          <a:blip r:embed="rId3" cstate="print"/>
          <a:srcRect/>
          <a:stretch>
            <a:fillRect/>
          </a:stretch>
        </p:blipFill>
        <p:spPr bwMode="auto">
          <a:xfrm>
            <a:off x="4641013" y="750863"/>
            <a:ext cx="4237246" cy="25616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258763" y="-5337"/>
            <a:ext cx="8602662" cy="584775"/>
          </a:xfrm>
        </p:spPr>
        <p:txBody>
          <a:bodyPr/>
          <a:lstStyle/>
          <a:p>
            <a:r>
              <a:rPr lang="de-DE" dirty="0"/>
              <a:t>The </a:t>
            </a:r>
            <a:r>
              <a:rPr lang="de-DE" dirty="0" smtClean="0"/>
              <a:t>KEK-E176Event (</a:t>
            </a:r>
            <a:r>
              <a:rPr lang="de-DE" dirty="0" err="1" smtClean="0"/>
              <a:t>Aoki-event</a:t>
            </a:r>
            <a:r>
              <a:rPr lang="de-DE" dirty="0" smtClean="0"/>
              <a:t>)</a:t>
            </a:r>
            <a:endParaRPr lang="de-DE" dirty="0"/>
          </a:p>
        </p:txBody>
      </p:sp>
      <p:sp>
        <p:nvSpPr>
          <p:cNvPr id="902147" name="Rectangle 3"/>
          <p:cNvSpPr>
            <a:spLocks noGrp="1" noChangeArrowheads="1"/>
          </p:cNvSpPr>
          <p:nvPr>
            <p:ph type="body" idx="1"/>
          </p:nvPr>
        </p:nvSpPr>
        <p:spPr>
          <a:xfrm>
            <a:off x="731838" y="720725"/>
            <a:ext cx="6877050" cy="771525"/>
          </a:xfrm>
        </p:spPr>
        <p:txBody>
          <a:bodyPr/>
          <a:lstStyle/>
          <a:p>
            <a:r>
              <a:rPr lang="de-DE" sz="1600" dirty="0">
                <a:solidFill>
                  <a:srgbClr val="00B050"/>
                </a:solidFill>
              </a:rPr>
              <a:t>S. </a:t>
            </a:r>
            <a:r>
              <a:rPr lang="de-DE" sz="1600" dirty="0" err="1">
                <a:solidFill>
                  <a:srgbClr val="00B050"/>
                </a:solidFill>
              </a:rPr>
              <a:t>Aoki</a:t>
            </a:r>
            <a:r>
              <a:rPr lang="de-DE" sz="1600" dirty="0">
                <a:solidFill>
                  <a:srgbClr val="00B050"/>
                </a:solidFill>
              </a:rPr>
              <a:t> </a:t>
            </a:r>
            <a:r>
              <a:rPr lang="de-DE" sz="1600" i="1" dirty="0">
                <a:solidFill>
                  <a:srgbClr val="00B050"/>
                </a:solidFill>
              </a:rPr>
              <a:t>et al</a:t>
            </a:r>
            <a:r>
              <a:rPr lang="de-DE" sz="1600" dirty="0">
                <a:solidFill>
                  <a:srgbClr val="00B050"/>
                </a:solidFill>
              </a:rPr>
              <a:t>., </a:t>
            </a:r>
            <a:r>
              <a:rPr lang="de-DE" sz="1600" dirty="0" err="1">
                <a:solidFill>
                  <a:srgbClr val="00B050"/>
                </a:solidFill>
              </a:rPr>
              <a:t>Prog</a:t>
            </a:r>
            <a:r>
              <a:rPr lang="de-DE" sz="1600" dirty="0">
                <a:solidFill>
                  <a:srgbClr val="00B050"/>
                </a:solidFill>
              </a:rPr>
              <a:t>. Theor. Phys. </a:t>
            </a:r>
            <a:r>
              <a:rPr lang="de-DE" sz="1600" b="1" dirty="0">
                <a:solidFill>
                  <a:srgbClr val="00B050"/>
                </a:solidFill>
              </a:rPr>
              <a:t>85</a:t>
            </a:r>
            <a:r>
              <a:rPr lang="de-DE" sz="1600" dirty="0">
                <a:solidFill>
                  <a:srgbClr val="00B050"/>
                </a:solidFill>
              </a:rPr>
              <a:t>, 1287 (1991)</a:t>
            </a:r>
          </a:p>
          <a:p>
            <a:endParaRPr lang="de-DE" dirty="0"/>
          </a:p>
        </p:txBody>
      </p:sp>
      <p:grpSp>
        <p:nvGrpSpPr>
          <p:cNvPr id="2" name="Group 9"/>
          <p:cNvGrpSpPr>
            <a:grpSpLocks/>
          </p:cNvGrpSpPr>
          <p:nvPr/>
        </p:nvGrpSpPr>
        <p:grpSpPr bwMode="auto">
          <a:xfrm>
            <a:off x="4522788" y="1255713"/>
            <a:ext cx="4621212" cy="5162550"/>
            <a:chOff x="2849" y="791"/>
            <a:chExt cx="2911" cy="3252"/>
          </a:xfrm>
        </p:grpSpPr>
        <p:pic>
          <p:nvPicPr>
            <p:cNvPr id="902150" name="Picture 6" descr="aoki"/>
            <p:cNvPicPr>
              <a:picLocks noChangeAspect="1" noChangeArrowheads="1"/>
            </p:cNvPicPr>
            <p:nvPr/>
          </p:nvPicPr>
          <p:blipFill>
            <a:blip r:embed="rId4" cstate="print"/>
            <a:srcRect/>
            <a:stretch>
              <a:fillRect/>
            </a:stretch>
          </p:blipFill>
          <p:spPr bwMode="auto">
            <a:xfrm>
              <a:off x="2849" y="791"/>
              <a:ext cx="2911" cy="3252"/>
            </a:xfrm>
            <a:prstGeom prst="rect">
              <a:avLst/>
            </a:prstGeom>
            <a:noFill/>
          </p:spPr>
        </p:pic>
        <p:sp>
          <p:nvSpPr>
            <p:cNvPr id="902151" name="Rectangle 7"/>
            <p:cNvSpPr>
              <a:spLocks noChangeArrowheads="1"/>
            </p:cNvSpPr>
            <p:nvPr/>
          </p:nvSpPr>
          <p:spPr bwMode="auto">
            <a:xfrm>
              <a:off x="2982" y="859"/>
              <a:ext cx="1269" cy="2048"/>
            </a:xfrm>
            <a:prstGeom prst="rect">
              <a:avLst/>
            </a:prstGeom>
            <a:noFill/>
            <a:ln w="28575">
              <a:solidFill>
                <a:srgbClr val="33CC33"/>
              </a:solidFill>
              <a:miter lim="800000"/>
              <a:headEnd type="none" w="sm" len="sm"/>
              <a:tailEnd type="none" w="sm" len="sm"/>
            </a:ln>
            <a:effectLst/>
          </p:spPr>
          <p:txBody>
            <a:bodyPr wrap="none" lIns="54000" tIns="10800" rIns="54000" bIns="10800" anchor="ctr"/>
            <a:lstStyle/>
            <a:p>
              <a:endParaRPr lang="de-DE"/>
            </a:p>
          </p:txBody>
        </p:sp>
      </p:grpSp>
      <p:pic>
        <p:nvPicPr>
          <p:cNvPr id="902152" name="Picture 8" descr="aoki"/>
          <p:cNvPicPr>
            <a:picLocks noChangeAspect="1" noChangeArrowheads="1"/>
          </p:cNvPicPr>
          <p:nvPr/>
        </p:nvPicPr>
        <p:blipFill>
          <a:blip r:embed="rId5" cstate="print"/>
          <a:srcRect l="4616" t="2834" r="52037" b="39478"/>
          <a:stretch>
            <a:fillRect/>
          </a:stretch>
        </p:blipFill>
        <p:spPr bwMode="auto">
          <a:xfrm>
            <a:off x="5189538" y="1136650"/>
            <a:ext cx="3787775" cy="5632450"/>
          </a:xfrm>
          <a:prstGeom prst="rect">
            <a:avLst/>
          </a:prstGeom>
          <a:noFill/>
          <a:ln w="28575">
            <a:solidFill>
              <a:srgbClr val="009900"/>
            </a:solidFill>
            <a:miter lim="800000"/>
            <a:headEnd/>
            <a:tailEnd/>
          </a:ln>
        </p:spPr>
      </p:pic>
      <p:graphicFrame>
        <p:nvGraphicFramePr>
          <p:cNvPr id="902154" name="Object 10"/>
          <p:cNvGraphicFramePr>
            <a:graphicFrameLocks noChangeAspect="1"/>
          </p:cNvGraphicFramePr>
          <p:nvPr/>
        </p:nvGraphicFramePr>
        <p:xfrm>
          <a:off x="753584" y="1255983"/>
          <a:ext cx="3594100" cy="1612900"/>
        </p:xfrm>
        <a:graphic>
          <a:graphicData uri="http://schemas.openxmlformats.org/presentationml/2006/ole">
            <p:oleObj spid="_x0000_s2315266" name="Equation" r:id="rId6" imgW="3593880" imgH="1612800" progId="Equation.DSMT4">
              <p:embed/>
            </p:oleObj>
          </a:graphicData>
        </a:graphic>
      </p:graphicFrame>
      <p:sp>
        <p:nvSpPr>
          <p:cNvPr id="902155" name="Rectangle 11"/>
          <p:cNvSpPr>
            <a:spLocks noChangeArrowheads="1"/>
          </p:cNvSpPr>
          <p:nvPr/>
        </p:nvSpPr>
        <p:spPr bwMode="auto">
          <a:xfrm>
            <a:off x="731838" y="3557588"/>
            <a:ext cx="3856037" cy="1287462"/>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7"/>
              </a:buBlip>
            </a:pPr>
            <a:r>
              <a:rPr kumimoji="0" lang="de-DE" sz="1800" dirty="0" err="1"/>
              <a:t>re-interpretation</a:t>
            </a:r>
            <a:r>
              <a:rPr kumimoji="0" lang="de-DE" sz="1800" dirty="0"/>
              <a:t>:                  </a:t>
            </a:r>
            <a:r>
              <a:rPr kumimoji="0" lang="de-DE" dirty="0">
                <a:solidFill>
                  <a:srgbClr val="00B050"/>
                </a:solidFill>
              </a:rPr>
              <a:t>C.B. Dover, D.J. </a:t>
            </a:r>
            <a:r>
              <a:rPr kumimoji="0" lang="de-DE" dirty="0" err="1">
                <a:solidFill>
                  <a:srgbClr val="00B050"/>
                </a:solidFill>
              </a:rPr>
              <a:t>Millener</a:t>
            </a:r>
            <a:r>
              <a:rPr kumimoji="0" lang="de-DE" dirty="0">
                <a:solidFill>
                  <a:srgbClr val="00B050"/>
                </a:solidFill>
              </a:rPr>
              <a:t>, A. Gal </a:t>
            </a:r>
            <a:r>
              <a:rPr kumimoji="0" lang="de-DE" dirty="0" err="1">
                <a:solidFill>
                  <a:srgbClr val="00B050"/>
                </a:solidFill>
              </a:rPr>
              <a:t>and</a:t>
            </a:r>
            <a:r>
              <a:rPr kumimoji="0" lang="de-DE" dirty="0">
                <a:solidFill>
                  <a:srgbClr val="00B050"/>
                </a:solidFill>
              </a:rPr>
              <a:t> D.H. Davis, Phys. </a:t>
            </a:r>
            <a:r>
              <a:rPr kumimoji="0" lang="de-DE" dirty="0" err="1">
                <a:solidFill>
                  <a:srgbClr val="00B050"/>
                </a:solidFill>
              </a:rPr>
              <a:t>Rev</a:t>
            </a:r>
            <a:r>
              <a:rPr kumimoji="0" lang="de-DE" dirty="0">
                <a:solidFill>
                  <a:srgbClr val="00B050"/>
                </a:solidFill>
              </a:rPr>
              <a:t>. C 44, 1905 (1991)</a:t>
            </a:r>
            <a:endParaRPr kumimoji="0" lang="de-DE" sz="1800" dirty="0">
              <a:solidFill>
                <a:srgbClr val="00B050"/>
              </a:solidFill>
            </a:endParaRPr>
          </a:p>
          <a:p>
            <a:pPr marL="342900" indent="-342900">
              <a:spcBef>
                <a:spcPct val="20000"/>
              </a:spcBef>
              <a:buClr>
                <a:schemeClr val="folHlink"/>
              </a:buClr>
              <a:buSzPct val="75000"/>
              <a:buFont typeface="Wingdings" pitchFamily="2" charset="2"/>
              <a:buBlip>
                <a:blip r:embed="rId7"/>
              </a:buBlip>
            </a:pPr>
            <a:endParaRPr kumimoji="0" lang="de-DE" sz="1800" dirty="0"/>
          </a:p>
        </p:txBody>
      </p:sp>
      <p:graphicFrame>
        <p:nvGraphicFramePr>
          <p:cNvPr id="902156" name="Object 12"/>
          <p:cNvGraphicFramePr>
            <a:graphicFrameLocks noChangeAspect="1"/>
          </p:cNvGraphicFramePr>
          <p:nvPr/>
        </p:nvGraphicFramePr>
        <p:xfrm>
          <a:off x="619125" y="4757738"/>
          <a:ext cx="4470400" cy="1955800"/>
        </p:xfrm>
        <a:graphic>
          <a:graphicData uri="http://schemas.openxmlformats.org/presentationml/2006/ole">
            <p:oleObj spid="_x0000_s2315267" name="Equation" r:id="rId8" imgW="4470120" imgH="1955520" progId="Equation.DSMT4">
              <p:embed/>
            </p:oleObj>
          </a:graphicData>
        </a:graphic>
      </p:graphicFrame>
      <p:sp>
        <p:nvSpPr>
          <p:cNvPr id="902157" name="Rectangle 13"/>
          <p:cNvSpPr>
            <a:spLocks noChangeArrowheads="1"/>
          </p:cNvSpPr>
          <p:nvPr/>
        </p:nvSpPr>
        <p:spPr bwMode="auto">
          <a:xfrm>
            <a:off x="731838" y="2940050"/>
            <a:ext cx="3856037" cy="609600"/>
          </a:xfrm>
          <a:prstGeom prst="rect">
            <a:avLst/>
          </a:prstGeom>
          <a:noFill/>
          <a:ln w="9525">
            <a:noFill/>
            <a:miter lim="800000"/>
            <a:headEnd/>
            <a:tailEnd/>
          </a:ln>
          <a:effectLst/>
        </p:spPr>
        <p:txBody>
          <a:bodyPr/>
          <a:lstStyle/>
          <a:p>
            <a:pPr marL="742950" lvl="1" indent="-285750">
              <a:spcBef>
                <a:spcPct val="20000"/>
              </a:spcBef>
              <a:buClr>
                <a:schemeClr val="folHlink"/>
              </a:buClr>
              <a:buSzPct val="70000"/>
              <a:buFont typeface="Wingdings" pitchFamily="2" charset="2"/>
              <a:buBlip>
                <a:blip r:embed="rId9"/>
              </a:buBlip>
            </a:pPr>
            <a:r>
              <a:rPr kumimoji="0" lang="de-DE">
                <a:solidFill>
                  <a:srgbClr val="FF0000"/>
                </a:solidFill>
              </a:rPr>
              <a:t>repulsive </a:t>
            </a:r>
            <a:r>
              <a:rPr kumimoji="0" lang="de-DE">
                <a:solidFill>
                  <a:srgbClr val="FF0000"/>
                </a:solidFill>
                <a:latin typeface="Symbol" pitchFamily="18" charset="2"/>
              </a:rPr>
              <a:t>LL</a:t>
            </a:r>
            <a:r>
              <a:rPr kumimoji="0" lang="de-DE">
                <a:solidFill>
                  <a:srgbClr val="FF0000"/>
                </a:solidFill>
              </a:rPr>
              <a:t> interaction!?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02152"/>
                                        </p:tgtEl>
                                        <p:attrNameLst>
                                          <p:attrName>style.visibility</p:attrName>
                                        </p:attrNameLst>
                                      </p:cBhvr>
                                      <p:to>
                                        <p:strVal val="visible"/>
                                      </p:to>
                                    </p:set>
                                    <p:animEffect transition="in" filter="dissolve">
                                      <p:cBhvr>
                                        <p:cTn id="12" dur="500"/>
                                        <p:tgtEl>
                                          <p:spTgt spid="902152"/>
                                        </p:tgtEl>
                                      </p:cBhvr>
                                    </p:animEffect>
                                  </p:childTnLst>
                                </p:cTn>
                              </p:par>
                              <p:par>
                                <p:cTn id="13" presetID="9" presetClass="entr" presetSubtype="0" fill="hold" nodeType="withEffect">
                                  <p:stCondLst>
                                    <p:cond delay="0"/>
                                  </p:stCondLst>
                                  <p:childTnLst>
                                    <p:set>
                                      <p:cBhvr>
                                        <p:cTn id="14" dur="1" fill="hold">
                                          <p:stCondLst>
                                            <p:cond delay="0"/>
                                          </p:stCondLst>
                                        </p:cTn>
                                        <p:tgtEl>
                                          <p:spTgt spid="902154"/>
                                        </p:tgtEl>
                                        <p:attrNameLst>
                                          <p:attrName>style.visibility</p:attrName>
                                        </p:attrNameLst>
                                      </p:cBhvr>
                                      <p:to>
                                        <p:strVal val="visible"/>
                                      </p:to>
                                    </p:set>
                                    <p:animEffect transition="in" filter="dissolve">
                                      <p:cBhvr>
                                        <p:cTn id="15" dur="500"/>
                                        <p:tgtEl>
                                          <p:spTgt spid="90215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02157"/>
                                        </p:tgtEl>
                                        <p:attrNameLst>
                                          <p:attrName>style.visibility</p:attrName>
                                        </p:attrNameLst>
                                      </p:cBhvr>
                                      <p:to>
                                        <p:strVal val="visible"/>
                                      </p:to>
                                    </p:set>
                                    <p:animEffect transition="in" filter="dissolve">
                                      <p:cBhvr>
                                        <p:cTn id="18" dur="500"/>
                                        <p:tgtEl>
                                          <p:spTgt spid="90215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02155"/>
                                        </p:tgtEl>
                                        <p:attrNameLst>
                                          <p:attrName>style.visibility</p:attrName>
                                        </p:attrNameLst>
                                      </p:cBhvr>
                                      <p:to>
                                        <p:strVal val="visible"/>
                                      </p:to>
                                    </p:set>
                                    <p:animEffect transition="in" filter="dissolve">
                                      <p:cBhvr>
                                        <p:cTn id="23" dur="500"/>
                                        <p:tgtEl>
                                          <p:spTgt spid="902155"/>
                                        </p:tgtEl>
                                      </p:cBhvr>
                                    </p:animEffect>
                                  </p:childTnLst>
                                </p:cTn>
                              </p:par>
                              <p:par>
                                <p:cTn id="24" presetID="9" presetClass="entr" presetSubtype="0" fill="hold" nodeType="withEffect">
                                  <p:stCondLst>
                                    <p:cond delay="0"/>
                                  </p:stCondLst>
                                  <p:childTnLst>
                                    <p:set>
                                      <p:cBhvr>
                                        <p:cTn id="25" dur="1" fill="hold">
                                          <p:stCondLst>
                                            <p:cond delay="0"/>
                                          </p:stCondLst>
                                        </p:cTn>
                                        <p:tgtEl>
                                          <p:spTgt spid="902156"/>
                                        </p:tgtEl>
                                        <p:attrNameLst>
                                          <p:attrName>style.visibility</p:attrName>
                                        </p:attrNameLst>
                                      </p:cBhvr>
                                      <p:to>
                                        <p:strVal val="visible"/>
                                      </p:to>
                                    </p:set>
                                    <p:animEffect transition="in" filter="dissolve">
                                      <p:cBhvr>
                                        <p:cTn id="26" dur="500"/>
                                        <p:tgtEl>
                                          <p:spTgt spid="902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5" grpId="0"/>
      <p:bldP spid="9021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Reanalysis</a:t>
            </a:r>
            <a:r>
              <a:rPr lang="de-DE" dirty="0" smtClean="0"/>
              <a:t> </a:t>
            </a:r>
            <a:r>
              <a:rPr lang="de-DE" dirty="0" err="1" smtClean="0"/>
              <a:t>of</a:t>
            </a:r>
            <a:r>
              <a:rPr lang="de-DE" dirty="0" smtClean="0"/>
              <a:t> E176 Event</a:t>
            </a:r>
            <a:endParaRPr lang="de-DE" dirty="0"/>
          </a:p>
        </p:txBody>
      </p:sp>
      <p:sp>
        <p:nvSpPr>
          <p:cNvPr id="3" name="Inhaltsplatzhalter 2"/>
          <p:cNvSpPr>
            <a:spLocks noGrp="1"/>
          </p:cNvSpPr>
          <p:nvPr>
            <p:ph idx="1"/>
          </p:nvPr>
        </p:nvSpPr>
        <p:spPr/>
        <p:txBody>
          <a:bodyPr/>
          <a:lstStyle/>
          <a:p>
            <a:r>
              <a:rPr lang="de-DE" sz="1600" dirty="0" smtClean="0">
                <a:solidFill>
                  <a:srgbClr val="00B050"/>
                </a:solidFill>
              </a:rPr>
              <a:t>Hitoshi Takahashi, </a:t>
            </a:r>
            <a:r>
              <a:rPr lang="de-DE" sz="1600" dirty="0" err="1" smtClean="0">
                <a:solidFill>
                  <a:srgbClr val="00B050"/>
                </a:solidFill>
              </a:rPr>
              <a:t>thesis</a:t>
            </a:r>
            <a:r>
              <a:rPr lang="de-DE" sz="1600" dirty="0" smtClean="0">
                <a:solidFill>
                  <a:srgbClr val="00B050"/>
                </a:solidFill>
              </a:rPr>
              <a:t> 2003;</a:t>
            </a:r>
            <a:r>
              <a:rPr lang="it-IT" sz="1600" dirty="0" smtClean="0">
                <a:solidFill>
                  <a:srgbClr val="00B050"/>
                </a:solidFill>
              </a:rPr>
              <a:t> S. </a:t>
            </a:r>
            <a:r>
              <a:rPr lang="it-IT" sz="1600" dirty="0" err="1" smtClean="0">
                <a:solidFill>
                  <a:srgbClr val="00B050"/>
                </a:solidFill>
              </a:rPr>
              <a:t>Aoki</a:t>
            </a:r>
            <a:r>
              <a:rPr lang="it-IT" sz="1600" dirty="0" smtClean="0">
                <a:solidFill>
                  <a:srgbClr val="00B050"/>
                </a:solidFill>
              </a:rPr>
              <a:t> </a:t>
            </a:r>
            <a:r>
              <a:rPr lang="it-IT" sz="1600" i="1" dirty="0" err="1" smtClean="0">
                <a:solidFill>
                  <a:srgbClr val="00B050"/>
                </a:solidFill>
              </a:rPr>
              <a:t>et</a:t>
            </a:r>
            <a:r>
              <a:rPr lang="it-IT" sz="1600" i="1" dirty="0" smtClean="0">
                <a:solidFill>
                  <a:srgbClr val="00B050"/>
                </a:solidFill>
              </a:rPr>
              <a:t> al</a:t>
            </a:r>
            <a:r>
              <a:rPr lang="it-IT" sz="1600" dirty="0" smtClean="0">
                <a:solidFill>
                  <a:srgbClr val="00B050"/>
                </a:solidFill>
              </a:rPr>
              <a:t>., </a:t>
            </a:r>
            <a:r>
              <a:rPr lang="it-IT" sz="1600" dirty="0" err="1" smtClean="0">
                <a:solidFill>
                  <a:srgbClr val="00B050"/>
                </a:solidFill>
              </a:rPr>
              <a:t>Nucl</a:t>
            </a:r>
            <a:r>
              <a:rPr lang="it-IT" sz="1600" dirty="0" smtClean="0">
                <a:solidFill>
                  <a:srgbClr val="00B050"/>
                </a:solidFill>
              </a:rPr>
              <a:t>. </a:t>
            </a:r>
            <a:r>
              <a:rPr lang="it-IT" sz="1600" dirty="0" err="1" smtClean="0">
                <a:solidFill>
                  <a:srgbClr val="00B050"/>
                </a:solidFill>
              </a:rPr>
              <a:t>Phys</a:t>
            </a:r>
            <a:r>
              <a:rPr lang="it-IT" sz="1600" dirty="0" smtClean="0">
                <a:solidFill>
                  <a:srgbClr val="00B050"/>
                </a:solidFill>
              </a:rPr>
              <a:t>. </a:t>
            </a:r>
            <a:r>
              <a:rPr lang="it-IT" sz="1600" b="1" dirty="0" smtClean="0">
                <a:solidFill>
                  <a:srgbClr val="00B050"/>
                </a:solidFill>
              </a:rPr>
              <a:t>A828 </a:t>
            </a:r>
            <a:r>
              <a:rPr lang="it-IT" sz="1600" dirty="0" smtClean="0">
                <a:solidFill>
                  <a:srgbClr val="00B050"/>
                </a:solidFill>
              </a:rPr>
              <a:t>(2009) 191; </a:t>
            </a:r>
          </a:p>
          <a:p>
            <a:r>
              <a:rPr lang="de-DE" dirty="0" err="1" smtClean="0"/>
              <a:t>Allow</a:t>
            </a:r>
            <a:r>
              <a:rPr lang="de-DE" dirty="0" smtClean="0"/>
              <a:t> </a:t>
            </a:r>
            <a:r>
              <a:rPr lang="de-DE" dirty="0" err="1" smtClean="0"/>
              <a:t>for</a:t>
            </a:r>
            <a:r>
              <a:rPr lang="de-DE" dirty="0" smtClean="0"/>
              <a:t> </a:t>
            </a:r>
            <a:r>
              <a:rPr lang="de-DE" dirty="0" err="1" smtClean="0"/>
              <a:t>excited</a:t>
            </a:r>
            <a:r>
              <a:rPr lang="de-DE" dirty="0" smtClean="0"/>
              <a:t> </a:t>
            </a:r>
            <a:r>
              <a:rPr lang="de-DE" dirty="0" err="1" smtClean="0"/>
              <a:t>state</a:t>
            </a:r>
            <a:r>
              <a:rPr lang="de-DE" dirty="0" smtClean="0"/>
              <a:t> </a:t>
            </a:r>
          </a:p>
          <a:p>
            <a:r>
              <a:rPr lang="de-DE" dirty="0" err="1" smtClean="0"/>
              <a:t>Use</a:t>
            </a:r>
            <a:r>
              <a:rPr lang="de-DE" dirty="0" smtClean="0"/>
              <a:t> </a:t>
            </a:r>
            <a:r>
              <a:rPr lang="de-DE" dirty="0" err="1" smtClean="0"/>
              <a:t>recalibrated</a:t>
            </a:r>
            <a:r>
              <a:rPr lang="de-DE" dirty="0" smtClean="0"/>
              <a:t> </a:t>
            </a:r>
            <a:r>
              <a:rPr lang="de-DE" dirty="0" err="1" smtClean="0"/>
              <a:t>range-energy</a:t>
            </a:r>
            <a:r>
              <a:rPr lang="de-DE" dirty="0" smtClean="0"/>
              <a:t> </a:t>
            </a:r>
            <a:r>
              <a:rPr lang="de-DE" dirty="0" err="1" smtClean="0"/>
              <a:t>relation</a:t>
            </a:r>
            <a:endParaRPr lang="de-DE" dirty="0" smtClean="0"/>
          </a:p>
          <a:p>
            <a:r>
              <a:rPr lang="de-DE" dirty="0" smtClean="0"/>
              <a:t>Updated </a:t>
            </a:r>
            <a:r>
              <a:rPr lang="de-DE" dirty="0" err="1" smtClean="0"/>
              <a:t>values</a:t>
            </a:r>
            <a:r>
              <a:rPr lang="de-DE" dirty="0" smtClean="0"/>
              <a:t> </a:t>
            </a:r>
            <a:r>
              <a:rPr lang="de-DE" dirty="0" err="1" smtClean="0"/>
              <a:t>of</a:t>
            </a:r>
            <a:r>
              <a:rPr lang="de-DE" dirty="0" smtClean="0"/>
              <a:t> </a:t>
            </a:r>
            <a:r>
              <a:rPr lang="de-DE" dirty="0" err="1" smtClean="0"/>
              <a:t>hyperon</a:t>
            </a:r>
            <a:r>
              <a:rPr lang="de-DE" dirty="0" smtClean="0"/>
              <a:t> </a:t>
            </a:r>
            <a:r>
              <a:rPr lang="de-DE" dirty="0" err="1" smtClean="0"/>
              <a:t>and</a:t>
            </a:r>
            <a:r>
              <a:rPr lang="de-DE" dirty="0" smtClean="0"/>
              <a:t> </a:t>
            </a:r>
            <a:r>
              <a:rPr lang="de-DE" dirty="0" err="1" smtClean="0"/>
              <a:t>meson</a:t>
            </a:r>
            <a:r>
              <a:rPr lang="de-DE" dirty="0" smtClean="0"/>
              <a:t> </a:t>
            </a:r>
            <a:r>
              <a:rPr lang="de-DE" dirty="0" err="1" smtClean="0"/>
              <a:t>mases</a:t>
            </a:r>
            <a:endParaRPr lang="de-DE" dirty="0" smtClean="0"/>
          </a:p>
          <a:p>
            <a:pPr lvl="1"/>
            <a:r>
              <a:rPr lang="en-US" dirty="0" smtClean="0"/>
              <a:t>PDG 2006: M(</a:t>
            </a:r>
            <a:r>
              <a:rPr lang="en-US" dirty="0" smtClean="0">
                <a:latin typeface="Symbol" pitchFamily="18" charset="2"/>
              </a:rPr>
              <a:t>X</a:t>
            </a:r>
            <a:r>
              <a:rPr lang="en-US" baseline="30000" dirty="0" smtClean="0"/>
              <a:t>-</a:t>
            </a:r>
            <a:r>
              <a:rPr lang="en-US" dirty="0" smtClean="0"/>
              <a:t>)= 1321.</a:t>
            </a:r>
            <a:r>
              <a:rPr lang="en-US" dirty="0" smtClean="0">
                <a:solidFill>
                  <a:srgbClr val="C00000"/>
                </a:solidFill>
              </a:rPr>
              <a:t>3</a:t>
            </a:r>
            <a:r>
              <a:rPr lang="en-US" dirty="0" smtClean="0"/>
              <a:t>1±0.13 </a:t>
            </a:r>
            <a:r>
              <a:rPr lang="en-US" dirty="0" err="1" smtClean="0"/>
              <a:t>MeV</a:t>
            </a:r>
            <a:r>
              <a:rPr lang="en-US" dirty="0" smtClean="0"/>
              <a:t> </a:t>
            </a:r>
          </a:p>
          <a:p>
            <a:pPr lvl="1"/>
            <a:r>
              <a:rPr lang="en-US" dirty="0" smtClean="0"/>
              <a:t>PDG 2008: M(</a:t>
            </a:r>
            <a:r>
              <a:rPr lang="en-US" dirty="0" smtClean="0">
                <a:latin typeface="Symbol" pitchFamily="18" charset="2"/>
              </a:rPr>
              <a:t>X</a:t>
            </a:r>
            <a:r>
              <a:rPr lang="en-US" baseline="30000" dirty="0" smtClean="0"/>
              <a:t>-</a:t>
            </a:r>
            <a:r>
              <a:rPr lang="en-US" dirty="0" smtClean="0"/>
              <a:t>)= 1321.</a:t>
            </a:r>
            <a:r>
              <a:rPr lang="en-US" dirty="0" smtClean="0">
                <a:solidFill>
                  <a:srgbClr val="C00000"/>
                </a:solidFill>
              </a:rPr>
              <a:t>7</a:t>
            </a:r>
            <a:r>
              <a:rPr lang="en-US" dirty="0" smtClean="0"/>
              <a:t>1±0.07 </a:t>
            </a:r>
          </a:p>
          <a:p>
            <a:r>
              <a:rPr lang="de-DE" dirty="0" smtClean="0"/>
              <a:t>B</a:t>
            </a:r>
            <a:r>
              <a:rPr lang="de-DE" baseline="-25000" dirty="0" smtClean="0">
                <a:latin typeface="Symbol" pitchFamily="18" charset="2"/>
              </a:rPr>
              <a:t>X</a:t>
            </a:r>
            <a:r>
              <a:rPr lang="de-DE" dirty="0" smtClean="0"/>
              <a:t>=0.17MeV (</a:t>
            </a:r>
            <a:r>
              <a:rPr lang="de-DE" dirty="0" err="1" smtClean="0"/>
              <a:t>atomic</a:t>
            </a:r>
            <a:r>
              <a:rPr lang="de-DE" dirty="0" smtClean="0"/>
              <a:t> 3D </a:t>
            </a:r>
            <a:r>
              <a:rPr lang="de-DE" dirty="0" err="1" smtClean="0"/>
              <a:t>state</a:t>
            </a:r>
            <a:r>
              <a:rPr lang="de-DE" dirty="0" smtClean="0"/>
              <a:t> in </a:t>
            </a:r>
            <a:r>
              <a:rPr lang="de-DE" baseline="30000" dirty="0" smtClean="0"/>
              <a:t>14</a:t>
            </a:r>
            <a:r>
              <a:rPr lang="de-DE" dirty="0" smtClean="0"/>
              <a:t>N+</a:t>
            </a:r>
            <a:r>
              <a:rPr lang="de-DE" dirty="0" smtClean="0">
                <a:latin typeface="Symbol" pitchFamily="18" charset="2"/>
              </a:rPr>
              <a:t>X</a:t>
            </a:r>
            <a:r>
              <a:rPr lang="de-DE" dirty="0" smtClean="0"/>
              <a:t> </a:t>
            </a:r>
            <a:r>
              <a:rPr lang="de-DE" dirty="0" err="1" smtClean="0"/>
              <a:t>system</a:t>
            </a:r>
            <a:r>
              <a:rPr lang="de-DE" dirty="0" smtClean="0"/>
              <a:t>)</a:t>
            </a:r>
            <a:endParaRPr lang="de-DE" dirty="0"/>
          </a:p>
        </p:txBody>
      </p:sp>
      <p:pic>
        <p:nvPicPr>
          <p:cNvPr id="2316292" name="Picture 4"/>
          <p:cNvPicPr>
            <a:picLocks noChangeAspect="1" noChangeArrowheads="1"/>
          </p:cNvPicPr>
          <p:nvPr/>
        </p:nvPicPr>
        <p:blipFill>
          <a:blip r:embed="rId3" cstate="print"/>
          <a:srcRect/>
          <a:stretch>
            <a:fillRect/>
          </a:stretch>
        </p:blipFill>
        <p:spPr bwMode="auto">
          <a:xfrm>
            <a:off x="4647034" y="3246529"/>
            <a:ext cx="4022514" cy="2860974"/>
          </a:xfrm>
          <a:prstGeom prst="rect">
            <a:avLst/>
          </a:prstGeom>
          <a:noFill/>
          <a:ln w="9525">
            <a:noFill/>
            <a:miter lim="800000"/>
            <a:headEnd/>
            <a:tailEnd/>
          </a:ln>
        </p:spPr>
      </p:pic>
      <p:graphicFrame>
        <p:nvGraphicFramePr>
          <p:cNvPr id="8" name="Objekt 7"/>
          <p:cNvGraphicFramePr>
            <a:graphicFrameLocks noChangeAspect="1"/>
          </p:cNvGraphicFramePr>
          <p:nvPr/>
        </p:nvGraphicFramePr>
        <p:xfrm>
          <a:off x="1492370" y="3129269"/>
          <a:ext cx="2569744" cy="1601540"/>
        </p:xfrm>
        <a:graphic>
          <a:graphicData uri="http://schemas.openxmlformats.org/presentationml/2006/ole">
            <p:oleObj spid="_x0000_s2316294" name="Equation" r:id="rId4" imgW="1549080" imgH="965160" progId="Equation.DSMT4">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0722" name="Picture 2" descr="153735main_image_feature_626_ys_full"/>
          <p:cNvPicPr>
            <a:picLocks noChangeAspect="1" noChangeArrowheads="1"/>
          </p:cNvPicPr>
          <p:nvPr/>
        </p:nvPicPr>
        <p:blipFill>
          <a:blip r:embed="rId3" cstate="print"/>
          <a:srcRect l="3125" t="5057" r="1433" b="5057"/>
          <a:stretch>
            <a:fillRect/>
          </a:stretch>
        </p:blipFill>
        <p:spPr bwMode="auto">
          <a:xfrm>
            <a:off x="0" y="0"/>
            <a:ext cx="9309100" cy="6858000"/>
          </a:xfrm>
          <a:prstGeom prst="rect">
            <a:avLst/>
          </a:prstGeom>
          <a:noFill/>
        </p:spPr>
      </p:pic>
      <p:sp>
        <p:nvSpPr>
          <p:cNvPr id="1950723" name="Rectangle 3"/>
          <p:cNvSpPr>
            <a:spLocks noGrp="1" noChangeArrowheads="1"/>
          </p:cNvSpPr>
          <p:nvPr>
            <p:ph type="ctrTitle"/>
          </p:nvPr>
        </p:nvSpPr>
        <p:spPr>
          <a:xfrm>
            <a:off x="256760" y="391347"/>
            <a:ext cx="8756650" cy="1877437"/>
          </a:xfrm>
          <a:solidFill>
            <a:srgbClr val="B2B2B2">
              <a:alpha val="50000"/>
            </a:srgbClr>
          </a:solidFill>
        </p:spPr>
        <p:txBody>
          <a:bodyPr/>
          <a:lstStyle/>
          <a:p>
            <a:pPr algn="ctr"/>
            <a:r>
              <a:rPr lang="de-DE" sz="2800" dirty="0" smtClean="0">
                <a:solidFill>
                  <a:srgbClr val="FFCC99"/>
                </a:solidFill>
              </a:rPr>
              <a:t>Double Hypernuclei</a:t>
            </a:r>
            <a:br>
              <a:rPr lang="de-DE" sz="2800" dirty="0" smtClean="0">
                <a:solidFill>
                  <a:srgbClr val="FFCC99"/>
                </a:solidFill>
              </a:rPr>
            </a:br>
            <a:r>
              <a:rPr lang="de-DE" sz="2000" dirty="0" smtClean="0">
                <a:solidFill>
                  <a:srgbClr val="FFCC99"/>
                </a:solidFill>
              </a:rPr>
              <a:t>an experimental </a:t>
            </a:r>
            <a:r>
              <a:rPr lang="de-DE" sz="2000" dirty="0" err="1" smtClean="0">
                <a:solidFill>
                  <a:srgbClr val="FFCC99"/>
                </a:solidFill>
              </a:rPr>
              <a:t>challenge</a:t>
            </a:r>
            <a:r>
              <a:rPr lang="de-DE" sz="2800" dirty="0">
                <a:solidFill>
                  <a:srgbClr val="FFCC99"/>
                </a:solidFill>
              </a:rPr>
              <a:t/>
            </a:r>
            <a:br>
              <a:rPr lang="de-DE" sz="2800" dirty="0">
                <a:solidFill>
                  <a:srgbClr val="FFCC99"/>
                </a:solidFill>
              </a:rPr>
            </a:br>
            <a:r>
              <a:rPr lang="de-DE" sz="1400" dirty="0">
                <a:solidFill>
                  <a:srgbClr val="FFCC99"/>
                </a:solidFill>
              </a:rPr>
              <a:t/>
            </a:r>
            <a:br>
              <a:rPr lang="de-DE" sz="1400" dirty="0">
                <a:solidFill>
                  <a:srgbClr val="FFCC99"/>
                </a:solidFill>
              </a:rPr>
            </a:br>
            <a:r>
              <a:rPr lang="de-DE" sz="1800" dirty="0" smtClean="0">
                <a:solidFill>
                  <a:srgbClr val="FFCC99"/>
                </a:solidFill>
              </a:rPr>
              <a:t>Josef Pochodzalla</a:t>
            </a:r>
            <a:br>
              <a:rPr lang="de-DE" sz="1800" dirty="0" smtClean="0">
                <a:solidFill>
                  <a:srgbClr val="FFCC99"/>
                </a:solidFill>
              </a:rPr>
            </a:br>
            <a:r>
              <a:rPr lang="de-DE" sz="1800" dirty="0" err="1" smtClean="0">
                <a:solidFill>
                  <a:srgbClr val="FFCC99"/>
                </a:solidFill>
              </a:rPr>
              <a:t>XXII</a:t>
            </a:r>
            <a:r>
              <a:rPr lang="de-DE" sz="1800" baseline="30000" dirty="0" err="1" smtClean="0">
                <a:solidFill>
                  <a:srgbClr val="FFCC99"/>
                </a:solidFill>
              </a:rPr>
              <a:t>nd</a:t>
            </a:r>
            <a:r>
              <a:rPr lang="de-DE" sz="1800" dirty="0" smtClean="0">
                <a:solidFill>
                  <a:srgbClr val="FFCC99"/>
                </a:solidFill>
              </a:rPr>
              <a:t> Indian-Summer School </a:t>
            </a:r>
            <a:br>
              <a:rPr lang="de-DE" sz="1800" dirty="0" smtClean="0">
                <a:solidFill>
                  <a:srgbClr val="FFCC99"/>
                </a:solidFill>
              </a:rPr>
            </a:br>
            <a:r>
              <a:rPr lang="de-DE" sz="1800" dirty="0" err="1" smtClean="0">
                <a:solidFill>
                  <a:srgbClr val="FFCC99"/>
                </a:solidFill>
              </a:rPr>
              <a:t>and</a:t>
            </a:r>
            <a:r>
              <a:rPr lang="de-DE" sz="1800" dirty="0" smtClean="0">
                <a:solidFill>
                  <a:srgbClr val="FFCC99"/>
                </a:solidFill>
              </a:rPr>
              <a:t> SPHERE School on Strangenes </a:t>
            </a:r>
            <a:r>
              <a:rPr lang="de-DE" sz="1800" dirty="0" err="1" smtClean="0">
                <a:solidFill>
                  <a:srgbClr val="FFCC99"/>
                </a:solidFill>
              </a:rPr>
              <a:t>Nuclear</a:t>
            </a:r>
            <a:r>
              <a:rPr lang="de-DE" sz="1800" dirty="0" smtClean="0">
                <a:solidFill>
                  <a:srgbClr val="FFCC99"/>
                </a:solidFill>
              </a:rPr>
              <a:t> </a:t>
            </a:r>
            <a:r>
              <a:rPr lang="de-DE" sz="1800" dirty="0" err="1" smtClean="0">
                <a:solidFill>
                  <a:srgbClr val="FFCC99"/>
                </a:solidFill>
              </a:rPr>
              <a:t>Physics</a:t>
            </a:r>
            <a:endParaRPr lang="de-DE" sz="2400" dirty="0">
              <a:solidFill>
                <a:srgbClr val="FFCC99"/>
              </a:solidFill>
            </a:endParaRPr>
          </a:p>
        </p:txBody>
      </p:sp>
      <p:sp>
        <p:nvSpPr>
          <p:cNvPr id="1950724" name="Text Box 4"/>
          <p:cNvSpPr txBox="1">
            <a:spLocks noChangeArrowheads="1"/>
          </p:cNvSpPr>
          <p:nvPr/>
        </p:nvSpPr>
        <p:spPr bwMode="auto">
          <a:xfrm>
            <a:off x="3438525" y="2373841"/>
            <a:ext cx="5705475" cy="4038295"/>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buFontTx/>
              <a:buBlip>
                <a:blip r:embed="rId4"/>
              </a:buBlip>
            </a:pPr>
            <a:r>
              <a:rPr kumimoji="0" lang="en-US" sz="1800" dirty="0">
                <a:solidFill>
                  <a:schemeClr val="bg2"/>
                </a:solidFill>
              </a:rPr>
              <a:t> </a:t>
            </a:r>
            <a:r>
              <a:rPr kumimoji="0" lang="en-US" sz="1800" dirty="0" smtClean="0">
                <a:solidFill>
                  <a:schemeClr val="bg2"/>
                </a:solidFill>
              </a:rPr>
              <a:t>introduction/reminder</a:t>
            </a:r>
          </a:p>
          <a:p>
            <a:pPr>
              <a:spcBef>
                <a:spcPct val="50000"/>
              </a:spcBef>
              <a:buFontTx/>
              <a:buBlip>
                <a:blip r:embed="rId4"/>
              </a:buBlip>
            </a:pPr>
            <a:r>
              <a:rPr kumimoji="0" lang="en-US" sz="1800" dirty="0" smtClean="0">
                <a:solidFill>
                  <a:schemeClr val="bg2"/>
                </a:solidFill>
              </a:rPr>
              <a:t> present data</a:t>
            </a:r>
            <a:endParaRPr kumimoji="0" lang="en-US" sz="1800" dirty="0">
              <a:solidFill>
                <a:schemeClr val="bg2"/>
              </a:solidFill>
            </a:endParaRPr>
          </a:p>
          <a:p>
            <a:pPr lvl="1">
              <a:spcBef>
                <a:spcPct val="50000"/>
              </a:spcBef>
              <a:buFontTx/>
              <a:buBlip>
                <a:blip r:embed="rId4"/>
              </a:buBlip>
            </a:pPr>
            <a:r>
              <a:rPr kumimoji="0" lang="en-US" sz="1800" dirty="0">
                <a:solidFill>
                  <a:schemeClr val="bg2"/>
                </a:solidFill>
              </a:rPr>
              <a:t> </a:t>
            </a:r>
            <a:r>
              <a:rPr kumimoji="0" lang="en-US" sz="1800" dirty="0" smtClean="0">
                <a:solidFill>
                  <a:schemeClr val="bg2"/>
                </a:solidFill>
              </a:rPr>
              <a:t>emulsion data</a:t>
            </a:r>
          </a:p>
          <a:p>
            <a:pPr lvl="1">
              <a:spcBef>
                <a:spcPct val="50000"/>
              </a:spcBef>
              <a:buFontTx/>
              <a:buBlip>
                <a:blip r:embed="rId4"/>
              </a:buBlip>
            </a:pPr>
            <a:r>
              <a:rPr kumimoji="0" lang="en-US" sz="1800" dirty="0" smtClean="0">
                <a:solidFill>
                  <a:schemeClr val="bg2"/>
                </a:solidFill>
              </a:rPr>
              <a:t> hybrid emulsion experiments</a:t>
            </a:r>
          </a:p>
          <a:p>
            <a:pPr lvl="1">
              <a:spcBef>
                <a:spcPct val="50000"/>
              </a:spcBef>
              <a:buFontTx/>
              <a:buBlip>
                <a:blip r:embed="rId4"/>
              </a:buBlip>
            </a:pPr>
            <a:r>
              <a:rPr kumimoji="0" lang="en-US" sz="1800" dirty="0" smtClean="0">
                <a:solidFill>
                  <a:schemeClr val="bg2"/>
                </a:solidFill>
              </a:rPr>
              <a:t> E906 -  a fully electronic experiment</a:t>
            </a:r>
          </a:p>
          <a:p>
            <a:pPr>
              <a:spcBef>
                <a:spcPct val="50000"/>
              </a:spcBef>
              <a:buFontTx/>
              <a:buBlip>
                <a:blip r:embed="rId4"/>
              </a:buBlip>
            </a:pPr>
            <a:r>
              <a:rPr kumimoji="0" lang="en-US" sz="1800" dirty="0" smtClean="0">
                <a:solidFill>
                  <a:schemeClr val="bg2"/>
                </a:solidFill>
              </a:rPr>
              <a:t> future options</a:t>
            </a:r>
          </a:p>
          <a:p>
            <a:pPr lvl="1">
              <a:spcBef>
                <a:spcPct val="50000"/>
              </a:spcBef>
              <a:buFontTx/>
              <a:buBlip>
                <a:blip r:embed="rId4"/>
              </a:buBlip>
            </a:pPr>
            <a:r>
              <a:rPr kumimoji="0" lang="en-US" sz="1800" dirty="0" smtClean="0">
                <a:solidFill>
                  <a:schemeClr val="bg2"/>
                </a:solidFill>
              </a:rPr>
              <a:t> PANDA</a:t>
            </a:r>
          </a:p>
          <a:p>
            <a:pPr lvl="1">
              <a:spcBef>
                <a:spcPct val="50000"/>
              </a:spcBef>
              <a:buFontTx/>
              <a:buBlip>
                <a:blip r:embed="rId4"/>
              </a:buBlip>
            </a:pPr>
            <a:r>
              <a:rPr kumimoji="0" lang="en-US" sz="1800" dirty="0" smtClean="0">
                <a:solidFill>
                  <a:schemeClr val="bg2"/>
                </a:solidFill>
                <a:latin typeface="Symbol" pitchFamily="18" charset="2"/>
              </a:rPr>
              <a:t> LL</a:t>
            </a:r>
            <a:r>
              <a:rPr kumimoji="0" lang="en-US" sz="1800" dirty="0" smtClean="0">
                <a:solidFill>
                  <a:schemeClr val="bg2"/>
                </a:solidFill>
              </a:rPr>
              <a:t> Hypernuclei in central RHIC ?</a:t>
            </a:r>
          </a:p>
          <a:p>
            <a:pPr>
              <a:spcBef>
                <a:spcPct val="50000"/>
              </a:spcBef>
              <a:buFontTx/>
              <a:buBlip>
                <a:blip r:embed="rId4"/>
              </a:buBlip>
            </a:pPr>
            <a:r>
              <a:rPr kumimoji="0" lang="en-US" sz="1800" dirty="0" smtClean="0">
                <a:solidFill>
                  <a:schemeClr val="bg2"/>
                </a:solidFill>
              </a:rPr>
              <a:t>summary</a:t>
            </a:r>
            <a:endParaRPr kumimoji="0" lang="en-US" sz="1800" dirty="0">
              <a:solidFill>
                <a:schemeClr val="bg2"/>
              </a:solidFill>
            </a:endParaRPr>
          </a:p>
          <a:p>
            <a:pPr>
              <a:spcBef>
                <a:spcPct val="50000"/>
              </a:spcBef>
            </a:pPr>
            <a:endParaRPr kumimoji="0" lang="en-US" sz="1800" dirty="0">
              <a:solidFill>
                <a:schemeClr val="bg2"/>
              </a:solidFill>
            </a:endParaRPr>
          </a:p>
        </p:txBody>
      </p:sp>
      <p:grpSp>
        <p:nvGrpSpPr>
          <p:cNvPr id="1950729" name="Group 9"/>
          <p:cNvGrpSpPr>
            <a:grpSpLocks/>
          </p:cNvGrpSpPr>
          <p:nvPr/>
        </p:nvGrpSpPr>
        <p:grpSpPr bwMode="auto">
          <a:xfrm>
            <a:off x="0" y="6142038"/>
            <a:ext cx="7694613" cy="736600"/>
            <a:chOff x="0" y="3869"/>
            <a:chExt cx="4847" cy="464"/>
          </a:xfrm>
        </p:grpSpPr>
        <p:pic>
          <p:nvPicPr>
            <p:cNvPr id="1950725" name="Picture 5" descr="header"/>
            <p:cNvPicPr>
              <a:picLocks noChangeAspect="1" noChangeArrowheads="1"/>
            </p:cNvPicPr>
            <p:nvPr/>
          </p:nvPicPr>
          <p:blipFill>
            <a:blip r:embed="rId5" cstate="print"/>
            <a:srcRect/>
            <a:stretch>
              <a:fillRect/>
            </a:stretch>
          </p:blipFill>
          <p:spPr bwMode="auto">
            <a:xfrm>
              <a:off x="0" y="3869"/>
              <a:ext cx="2600" cy="463"/>
            </a:xfrm>
            <a:prstGeom prst="rect">
              <a:avLst/>
            </a:prstGeom>
            <a:noFill/>
          </p:spPr>
        </p:pic>
        <p:pic>
          <p:nvPicPr>
            <p:cNvPr id="1950726" name="Picture 6"/>
            <p:cNvPicPr>
              <a:picLocks noChangeAspect="1" noChangeArrowheads="1"/>
            </p:cNvPicPr>
            <p:nvPr/>
          </p:nvPicPr>
          <p:blipFill>
            <a:blip r:embed="rId6" cstate="print"/>
            <a:srcRect/>
            <a:stretch>
              <a:fillRect/>
            </a:stretch>
          </p:blipFill>
          <p:spPr bwMode="auto">
            <a:xfrm>
              <a:off x="2601" y="3869"/>
              <a:ext cx="1772" cy="464"/>
            </a:xfrm>
            <a:prstGeom prst="rect">
              <a:avLst/>
            </a:prstGeom>
            <a:noFill/>
            <a:ln w="9525">
              <a:noFill/>
              <a:miter lim="800000"/>
              <a:headEnd type="none" w="sm" len="sm"/>
              <a:tailEnd type="none" w="sm" len="sm"/>
            </a:ln>
            <a:effectLst/>
          </p:spPr>
        </p:pic>
        <p:pic>
          <p:nvPicPr>
            <p:cNvPr id="1950727" name="Picture 7"/>
            <p:cNvPicPr>
              <a:picLocks noChangeAspect="1" noChangeArrowheads="1"/>
            </p:cNvPicPr>
            <p:nvPr/>
          </p:nvPicPr>
          <p:blipFill>
            <a:blip r:embed="rId7" cstate="print"/>
            <a:srcRect/>
            <a:stretch>
              <a:fillRect/>
            </a:stretch>
          </p:blipFill>
          <p:spPr bwMode="auto">
            <a:xfrm>
              <a:off x="4374" y="3869"/>
              <a:ext cx="473" cy="464"/>
            </a:xfrm>
            <a:prstGeom prst="rect">
              <a:avLst/>
            </a:prstGeom>
            <a:noFill/>
            <a:ln w="9525">
              <a:noFill/>
              <a:miter lim="800000"/>
              <a:headEnd type="none" w="sm" len="sm"/>
              <a:tailEnd type="none" w="sm" len="sm"/>
            </a:ln>
            <a:effectLst/>
          </p:spPr>
        </p:pic>
      </p:grpSp>
      <p:pic>
        <p:nvPicPr>
          <p:cNvPr id="1950728" name="Picture 8"/>
          <p:cNvPicPr>
            <a:picLocks noChangeAspect="1" noChangeArrowheads="1"/>
          </p:cNvPicPr>
          <p:nvPr/>
        </p:nvPicPr>
        <p:blipFill>
          <a:blip r:embed="rId8" cstate="print"/>
          <a:srcRect/>
          <a:stretch>
            <a:fillRect/>
          </a:stretch>
        </p:blipFill>
        <p:spPr bwMode="auto">
          <a:xfrm>
            <a:off x="7697788" y="6149975"/>
            <a:ext cx="1949450" cy="889000"/>
          </a:xfrm>
          <a:prstGeom prst="rect">
            <a:avLst/>
          </a:prstGeom>
          <a:noFill/>
          <a:ln w="9525">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p:txBody>
          <a:bodyPr/>
          <a:lstStyle/>
          <a:p>
            <a:r>
              <a:rPr lang="de-DE"/>
              <a:t>The KEK-E373 Experiment</a:t>
            </a:r>
          </a:p>
        </p:txBody>
      </p:sp>
      <p:sp>
        <p:nvSpPr>
          <p:cNvPr id="863235" name="Rectangle 3"/>
          <p:cNvSpPr>
            <a:spLocks noGrp="1" noChangeArrowheads="1"/>
          </p:cNvSpPr>
          <p:nvPr>
            <p:ph type="body" idx="1"/>
          </p:nvPr>
        </p:nvSpPr>
        <p:spPr>
          <a:xfrm>
            <a:off x="693738" y="720725"/>
            <a:ext cx="8462962" cy="1087438"/>
          </a:xfrm>
        </p:spPr>
        <p:txBody>
          <a:bodyPr/>
          <a:lstStyle/>
          <a:p>
            <a:r>
              <a:rPr lang="de-DE"/>
              <a:t>KEK proton synchrotron</a:t>
            </a:r>
          </a:p>
          <a:p>
            <a:r>
              <a:rPr lang="de-DE"/>
              <a:t>1.66 GeV/c K</a:t>
            </a:r>
            <a:r>
              <a:rPr lang="de-DE" baseline="30000"/>
              <a:t>- </a:t>
            </a:r>
            <a:r>
              <a:rPr lang="de-DE"/>
              <a:t>beam</a:t>
            </a:r>
          </a:p>
        </p:txBody>
      </p:sp>
      <p:pic>
        <p:nvPicPr>
          <p:cNvPr id="863237" name="Picture 5" descr="e373setup"/>
          <p:cNvPicPr>
            <a:picLocks noChangeAspect="1" noChangeArrowheads="1"/>
          </p:cNvPicPr>
          <p:nvPr/>
        </p:nvPicPr>
        <p:blipFill>
          <a:blip r:embed="rId3" cstate="print"/>
          <a:srcRect t="9265"/>
          <a:stretch>
            <a:fillRect/>
          </a:stretch>
        </p:blipFill>
        <p:spPr bwMode="auto">
          <a:xfrm>
            <a:off x="431800" y="1471613"/>
            <a:ext cx="7300913" cy="5386387"/>
          </a:xfrm>
          <a:prstGeom prst="rect">
            <a:avLst/>
          </a:prstGeom>
          <a:noFill/>
        </p:spPr>
      </p:pic>
      <p:pic>
        <p:nvPicPr>
          <p:cNvPr id="863242" name="Picture 10" descr="target"/>
          <p:cNvPicPr>
            <a:picLocks noChangeAspect="1" noChangeArrowheads="1"/>
          </p:cNvPicPr>
          <p:nvPr/>
        </p:nvPicPr>
        <p:blipFill>
          <a:blip r:embed="rId4" cstate="print"/>
          <a:srcRect/>
          <a:stretch>
            <a:fillRect/>
          </a:stretch>
        </p:blipFill>
        <p:spPr bwMode="auto">
          <a:xfrm>
            <a:off x="3784600" y="1465263"/>
            <a:ext cx="3200400" cy="4303712"/>
          </a:xfrm>
          <a:prstGeom prst="rect">
            <a:avLst/>
          </a:prstGeom>
          <a:noFill/>
        </p:spPr>
      </p:pic>
      <p:sp>
        <p:nvSpPr>
          <p:cNvPr id="863243" name="Rectangle 11"/>
          <p:cNvSpPr>
            <a:spLocks noChangeArrowheads="1"/>
          </p:cNvSpPr>
          <p:nvPr/>
        </p:nvSpPr>
        <p:spPr bwMode="auto">
          <a:xfrm>
            <a:off x="909638" y="4968875"/>
            <a:ext cx="8462962" cy="2005013"/>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5"/>
              </a:buBlip>
            </a:pPr>
            <a:r>
              <a:rPr kumimoji="0" lang="de-DE" sz="1800"/>
              <a:t>KEK-E176</a:t>
            </a:r>
          </a:p>
          <a:p>
            <a:pPr marL="742950" lvl="1" indent="-285750">
              <a:spcBef>
                <a:spcPct val="20000"/>
              </a:spcBef>
              <a:buClr>
                <a:schemeClr val="folHlink"/>
              </a:buClr>
              <a:buSzPct val="70000"/>
              <a:buFont typeface="Wingdings" pitchFamily="2" charset="2"/>
              <a:buBlip>
                <a:blip r:embed="rId6"/>
              </a:buBlip>
            </a:pPr>
            <a:r>
              <a:rPr kumimoji="0" lang="de-DE"/>
              <a:t>1</a:t>
            </a:r>
            <a:r>
              <a:rPr kumimoji="0" lang="en-US"/>
              <a:t>·10</a:t>
            </a:r>
            <a:r>
              <a:rPr kumimoji="0" lang="en-US" baseline="30000"/>
              <a:t>9 </a:t>
            </a:r>
            <a:r>
              <a:rPr kumimoji="0" lang="en-US"/>
              <a:t>K</a:t>
            </a:r>
            <a:r>
              <a:rPr kumimoji="0" lang="en-US" baseline="30000"/>
              <a:t>- </a:t>
            </a:r>
            <a:r>
              <a:rPr kumimoji="0" lang="en-US"/>
              <a:t> on target</a:t>
            </a:r>
          </a:p>
          <a:p>
            <a:pPr marL="742950" lvl="1" indent="-285750">
              <a:spcBef>
                <a:spcPct val="20000"/>
              </a:spcBef>
              <a:buClr>
                <a:schemeClr val="folHlink"/>
              </a:buClr>
              <a:buSzPct val="70000"/>
              <a:buFont typeface="Wingdings" pitchFamily="2" charset="2"/>
              <a:buBlip>
                <a:blip r:embed="rId6"/>
              </a:buBlip>
            </a:pPr>
            <a:r>
              <a:rPr kumimoji="0" lang="en-US"/>
              <a:t>766 analyzed (K</a:t>
            </a:r>
            <a:r>
              <a:rPr kumimoji="0" lang="en-US" baseline="30000"/>
              <a:t>-</a:t>
            </a:r>
            <a:r>
              <a:rPr kumimoji="0" lang="en-US"/>
              <a:t>,K</a:t>
            </a:r>
            <a:r>
              <a:rPr kumimoji="0" lang="en-US" baseline="30000"/>
              <a:t>+</a:t>
            </a:r>
            <a:r>
              <a:rPr kumimoji="0" lang="en-US"/>
              <a:t>) reactions, 497 </a:t>
            </a:r>
            <a:r>
              <a:rPr kumimoji="0" lang="en-US">
                <a:latin typeface="Symbol" pitchFamily="18" charset="2"/>
              </a:rPr>
              <a:t>X</a:t>
            </a:r>
            <a:r>
              <a:rPr kumimoji="0" lang="en-US" baseline="30000"/>
              <a:t>-</a:t>
            </a:r>
            <a:r>
              <a:rPr kumimoji="0" lang="en-US"/>
              <a:t> candidates</a:t>
            </a:r>
            <a:endParaRPr kumimoji="0" lang="de-DE"/>
          </a:p>
          <a:p>
            <a:pPr marL="342900" indent="-342900">
              <a:spcBef>
                <a:spcPct val="20000"/>
              </a:spcBef>
              <a:buClr>
                <a:schemeClr val="folHlink"/>
              </a:buClr>
              <a:buSzPct val="75000"/>
              <a:buFont typeface="Wingdings" pitchFamily="2" charset="2"/>
              <a:buBlip>
                <a:blip r:embed="rId5"/>
              </a:buBlip>
            </a:pPr>
            <a:r>
              <a:rPr kumimoji="0" lang="de-DE" sz="1800"/>
              <a:t>KEK-E373 (</a:t>
            </a:r>
            <a:r>
              <a:rPr kumimoji="0" lang="en-US" sz="1800"/>
              <a:t>1998-2000</a:t>
            </a:r>
            <a:r>
              <a:rPr kumimoji="0" lang="de-DE" sz="1800"/>
              <a:t>) </a:t>
            </a:r>
          </a:p>
          <a:p>
            <a:pPr marL="742950" lvl="1" indent="-285750">
              <a:spcBef>
                <a:spcPct val="20000"/>
              </a:spcBef>
              <a:buClr>
                <a:schemeClr val="folHlink"/>
              </a:buClr>
              <a:buSzPct val="70000"/>
              <a:buFont typeface="Wingdings" pitchFamily="2" charset="2"/>
              <a:buBlip>
                <a:blip r:embed="rId6"/>
              </a:buBlip>
            </a:pPr>
            <a:r>
              <a:rPr kumimoji="0" lang="de-DE"/>
              <a:t>1.4</a:t>
            </a:r>
            <a:r>
              <a:rPr kumimoji="0" lang="en-US"/>
              <a:t>·10</a:t>
            </a:r>
            <a:r>
              <a:rPr kumimoji="0" lang="en-US" baseline="30000"/>
              <a:t>10 </a:t>
            </a:r>
            <a:r>
              <a:rPr kumimoji="0" lang="en-US"/>
              <a:t>K</a:t>
            </a:r>
            <a:r>
              <a:rPr kumimoji="0" lang="en-US" baseline="30000"/>
              <a:t>- </a:t>
            </a:r>
            <a:r>
              <a:rPr kumimoji="0" lang="en-US"/>
              <a:t> on target, 1.3 ·10</a:t>
            </a:r>
            <a:r>
              <a:rPr kumimoji="0" lang="en-US" baseline="30000"/>
              <a:t>7</a:t>
            </a:r>
            <a:r>
              <a:rPr kumimoji="0" lang="en-US"/>
              <a:t> trigger </a:t>
            </a:r>
          </a:p>
          <a:p>
            <a:pPr marL="742950" lvl="1" indent="-285750">
              <a:spcBef>
                <a:spcPct val="20000"/>
              </a:spcBef>
              <a:buClr>
                <a:schemeClr val="folHlink"/>
              </a:buClr>
              <a:buSzPct val="70000"/>
              <a:buFont typeface="Wingdings" pitchFamily="2" charset="2"/>
              <a:buBlip>
                <a:blip r:embed="rId6"/>
              </a:buBlip>
            </a:pPr>
            <a:r>
              <a:rPr kumimoji="0" lang="en-US"/>
              <a:t>9·10</a:t>
            </a:r>
            <a:r>
              <a:rPr kumimoji="0" lang="en-US" baseline="30000"/>
              <a:t>4 </a:t>
            </a:r>
            <a:r>
              <a:rPr kumimoji="0" lang="en-US"/>
              <a:t>(K</a:t>
            </a:r>
            <a:r>
              <a:rPr kumimoji="0" lang="en-US" baseline="30000"/>
              <a:t>-</a:t>
            </a:r>
            <a:r>
              <a:rPr kumimoji="0" lang="en-US"/>
              <a:t>,K</a:t>
            </a:r>
            <a:r>
              <a:rPr kumimoji="0" lang="en-US" baseline="30000"/>
              <a:t>+</a:t>
            </a:r>
            <a:r>
              <a:rPr kumimoji="0" lang="en-US"/>
              <a:t>) reactions, 5096 </a:t>
            </a:r>
            <a:r>
              <a:rPr kumimoji="0" lang="en-US">
                <a:latin typeface="Symbol" pitchFamily="18" charset="2"/>
              </a:rPr>
              <a:t>X</a:t>
            </a:r>
            <a:r>
              <a:rPr kumimoji="0" lang="en-US" baseline="30000"/>
              <a:t>-</a:t>
            </a:r>
            <a:r>
              <a:rPr kumimoji="0" lang="en-US"/>
              <a:t> tracks in SciFi</a:t>
            </a:r>
          </a:p>
        </p:txBody>
      </p:sp>
      <p:sp>
        <p:nvSpPr>
          <p:cNvPr id="863244" name="Rectangle 12"/>
          <p:cNvSpPr>
            <a:spLocks noChangeArrowheads="1"/>
          </p:cNvSpPr>
          <p:nvPr/>
        </p:nvSpPr>
        <p:spPr bwMode="auto">
          <a:xfrm>
            <a:off x="700088" y="1689100"/>
            <a:ext cx="3309937" cy="2336800"/>
          </a:xfrm>
          <a:prstGeom prst="rect">
            <a:avLst/>
          </a:prstGeom>
          <a:noFill/>
          <a:ln w="9525">
            <a:noFill/>
            <a:miter lim="800000"/>
            <a:headEnd/>
            <a:tailEnd/>
          </a:ln>
          <a:effectLst/>
        </p:spPr>
        <p:txBody>
          <a:bodyPr/>
          <a:lstStyle/>
          <a:p>
            <a:pPr marL="742950" lvl="1" indent="-285750">
              <a:spcBef>
                <a:spcPct val="20000"/>
              </a:spcBef>
              <a:buClr>
                <a:schemeClr val="folHlink"/>
              </a:buClr>
              <a:buSzPct val="70000"/>
              <a:buFont typeface="Wingdings" pitchFamily="2" charset="2"/>
              <a:buBlip>
                <a:blip r:embed="rId6"/>
              </a:buBlip>
            </a:pPr>
            <a:r>
              <a:rPr kumimoji="0" lang="de-DE"/>
              <a:t>Diamond target (high density)</a:t>
            </a:r>
          </a:p>
          <a:p>
            <a:pPr marL="742950" lvl="1" indent="-285750">
              <a:spcBef>
                <a:spcPct val="20000"/>
              </a:spcBef>
              <a:buClr>
                <a:schemeClr val="folHlink"/>
              </a:buClr>
              <a:buSzPct val="70000"/>
              <a:buFont typeface="Wingdings" pitchFamily="2" charset="2"/>
              <a:buBlip>
                <a:blip r:embed="rId6"/>
              </a:buBlip>
            </a:pPr>
            <a:r>
              <a:rPr kumimoji="0" lang="de-DE"/>
              <a:t>shorter stopping distance</a:t>
            </a:r>
          </a:p>
          <a:p>
            <a:pPr marL="742950" lvl="1" indent="-285750">
              <a:spcBef>
                <a:spcPct val="20000"/>
              </a:spcBef>
              <a:buClr>
                <a:schemeClr val="folHlink"/>
              </a:buClr>
              <a:buSzPct val="70000"/>
              <a:buFont typeface="Wingdings" pitchFamily="2" charset="2"/>
              <a:buBlip>
                <a:blip r:embed="rId6"/>
              </a:buBlip>
            </a:pPr>
            <a:r>
              <a:rPr kumimoji="0" lang="de-DE"/>
              <a:t>tracking detector for incoming </a:t>
            </a:r>
            <a:r>
              <a:rPr kumimoji="0" lang="de-DE">
                <a:latin typeface="Symbol" pitchFamily="18" charset="2"/>
              </a:rPr>
              <a:t>X</a:t>
            </a:r>
            <a:r>
              <a:rPr kumimoji="0" lang="de-DE" baseline="30000"/>
              <a:t>-</a:t>
            </a:r>
            <a:endParaRPr kumimoji="0"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2.21501E-6 L 0.3658 -0.34638 " pathEditMode="relative" rAng="0" ptsTypes="AA">
                                      <p:cBhvr>
                                        <p:cTn id="6" dur="2000" fill="hold"/>
                                        <p:tgtEl>
                                          <p:spTgt spid="863237"/>
                                        </p:tgtEl>
                                        <p:attrNameLst>
                                          <p:attrName>ppt_x</p:attrName>
                                          <p:attrName>ppt_y</p:attrName>
                                        </p:attrNameLst>
                                      </p:cBhvr>
                                      <p:rCtr x="183" y="-173"/>
                                    </p:animMotion>
                                  </p:childTnLst>
                                </p:cTn>
                              </p:par>
                              <p:par>
                                <p:cTn id="7" presetID="6" presetClass="emph" presetSubtype="0" fill="hold" nodeType="withEffect">
                                  <p:stCondLst>
                                    <p:cond delay="0"/>
                                  </p:stCondLst>
                                  <p:childTnLst>
                                    <p:animScale>
                                      <p:cBhvr>
                                        <p:cTn id="8" dur="2000" fill="hold"/>
                                        <p:tgtEl>
                                          <p:spTgt spid="863237"/>
                                        </p:tgtEl>
                                      </p:cBhvr>
                                      <p:by x="40000" y="40000"/>
                                    </p:animScale>
                                  </p:childTnLst>
                                </p:cTn>
                              </p:par>
                            </p:childTnLst>
                          </p:cTn>
                        </p:par>
                        <p:par>
                          <p:cTn id="9" fill="hold">
                            <p:stCondLst>
                              <p:cond delay="2000"/>
                            </p:stCondLst>
                            <p:childTnLst>
                              <p:par>
                                <p:cTn id="10" presetID="9" presetClass="entr" presetSubtype="0" fill="hold" nodeType="afterEffect">
                                  <p:stCondLst>
                                    <p:cond delay="500"/>
                                  </p:stCondLst>
                                  <p:childTnLst>
                                    <p:set>
                                      <p:cBhvr>
                                        <p:cTn id="11" dur="1" fill="hold">
                                          <p:stCondLst>
                                            <p:cond delay="0"/>
                                          </p:stCondLst>
                                        </p:cTn>
                                        <p:tgtEl>
                                          <p:spTgt spid="863242"/>
                                        </p:tgtEl>
                                        <p:attrNameLst>
                                          <p:attrName>style.visibility</p:attrName>
                                        </p:attrNameLst>
                                      </p:cBhvr>
                                      <p:to>
                                        <p:strVal val="visible"/>
                                      </p:to>
                                    </p:set>
                                    <p:animEffect transition="in" filter="dissolve">
                                      <p:cBhvr>
                                        <p:cTn id="12" dur="500"/>
                                        <p:tgtEl>
                                          <p:spTgt spid="86324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63244"/>
                                        </p:tgtEl>
                                        <p:attrNameLst>
                                          <p:attrName>style.visibility</p:attrName>
                                        </p:attrNameLst>
                                      </p:cBhvr>
                                      <p:to>
                                        <p:strVal val="visible"/>
                                      </p:to>
                                    </p:set>
                                    <p:animEffect transition="in" filter="dissolve">
                                      <p:cBhvr>
                                        <p:cTn id="15" dur="500"/>
                                        <p:tgtEl>
                                          <p:spTgt spid="86324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63243"/>
                                        </p:tgtEl>
                                        <p:attrNameLst>
                                          <p:attrName>style.visibility</p:attrName>
                                        </p:attrNameLst>
                                      </p:cBhvr>
                                      <p:to>
                                        <p:strVal val="visible"/>
                                      </p:to>
                                    </p:set>
                                    <p:animEffect transition="in" filter="dissolve">
                                      <p:cBhvr>
                                        <p:cTn id="20" dur="500"/>
                                        <p:tgtEl>
                                          <p:spTgt spid="863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43" grpId="0"/>
      <p:bldP spid="8632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55" name="Rectangle 1039"/>
          <p:cNvSpPr>
            <a:spLocks noChangeArrowheads="1"/>
          </p:cNvSpPr>
          <p:nvPr/>
        </p:nvSpPr>
        <p:spPr bwMode="auto">
          <a:xfrm>
            <a:off x="909638" y="4228050"/>
            <a:ext cx="3532187" cy="2845849"/>
          </a:xfrm>
          <a:prstGeom prst="rect">
            <a:avLst/>
          </a:prstGeom>
          <a:noFill/>
          <a:ln w="9525">
            <a:noFill/>
            <a:miter lim="800000"/>
            <a:headEnd/>
            <a:tailEnd/>
          </a:ln>
          <a:effectLst/>
        </p:spPr>
        <p:txBody>
          <a:bodyPr/>
          <a:lstStyle/>
          <a:p>
            <a:pPr marL="742950" lvl="1" indent="-285750">
              <a:spcBef>
                <a:spcPct val="20000"/>
              </a:spcBef>
              <a:buClr>
                <a:schemeClr val="folHlink"/>
              </a:buClr>
              <a:buSzPct val="70000"/>
              <a:buFont typeface="Wingdings" pitchFamily="2" charset="2"/>
              <a:buBlip>
                <a:blip r:embed="rId4"/>
              </a:buBlip>
            </a:pPr>
            <a:r>
              <a:rPr kumimoji="0" lang="en-US" dirty="0" smtClean="0"/>
              <a:t>inconsistent </a:t>
            </a:r>
            <a:r>
              <a:rPr kumimoji="0" lang="en-US" dirty="0"/>
              <a:t>with Prowse </a:t>
            </a:r>
            <a:r>
              <a:rPr kumimoji="0" lang="en-US" dirty="0" smtClean="0"/>
              <a:t>event</a:t>
            </a:r>
            <a:endParaRPr kumimoji="0" lang="en-US" dirty="0"/>
          </a:p>
        </p:txBody>
      </p:sp>
      <p:pic>
        <p:nvPicPr>
          <p:cNvPr id="599047" name="Picture 1031"/>
          <p:cNvPicPr>
            <a:picLocks noChangeAspect="1" noChangeArrowheads="1"/>
          </p:cNvPicPr>
          <p:nvPr/>
        </p:nvPicPr>
        <p:blipFill>
          <a:blip r:embed="rId5" cstate="print"/>
          <a:srcRect/>
          <a:stretch>
            <a:fillRect/>
          </a:stretch>
        </p:blipFill>
        <p:spPr bwMode="auto">
          <a:xfrm>
            <a:off x="4314825" y="1684105"/>
            <a:ext cx="4829175" cy="4503737"/>
          </a:xfrm>
          <a:prstGeom prst="rect">
            <a:avLst/>
          </a:prstGeom>
          <a:noFill/>
          <a:ln w="9525">
            <a:noFill/>
            <a:miter lim="800000"/>
            <a:headEnd/>
            <a:tailEnd/>
          </a:ln>
          <a:effectLst/>
        </p:spPr>
      </p:pic>
      <p:sp>
        <p:nvSpPr>
          <p:cNvPr id="531458" name="Rectangle 2"/>
          <p:cNvSpPr>
            <a:spLocks noChangeArrowheads="1"/>
          </p:cNvSpPr>
          <p:nvPr/>
        </p:nvSpPr>
        <p:spPr bwMode="auto">
          <a:xfrm>
            <a:off x="654050" y="809625"/>
            <a:ext cx="8656638" cy="6048375"/>
          </a:xfrm>
          <a:prstGeom prst="rect">
            <a:avLst/>
          </a:prstGeom>
          <a:noFill/>
          <a:ln w="9525">
            <a:noFill/>
            <a:miter lim="800000"/>
            <a:headEnd/>
            <a:tailEnd/>
          </a:ln>
          <a:effectLst/>
        </p:spPr>
        <p:txBody>
          <a:bodyPr lIns="92075" tIns="46038" rIns="92075" bIns="46038"/>
          <a:lstStyle/>
          <a:p>
            <a:pPr marL="342900" indent="-342900">
              <a:spcBef>
                <a:spcPct val="20000"/>
              </a:spcBef>
              <a:buClr>
                <a:schemeClr val="folHlink"/>
              </a:buClr>
              <a:buSzPct val="75000"/>
              <a:buFont typeface="Wingdings" pitchFamily="2" charset="2"/>
              <a:buBlip>
                <a:blip r:embed="rId6"/>
              </a:buBlip>
            </a:pPr>
            <a:endParaRPr kumimoji="0" lang="en-US" sz="1800"/>
          </a:p>
          <a:p>
            <a:pPr marL="742950" lvl="1" indent="-285750" eaLnBrk="0" hangingPunct="0">
              <a:spcBef>
                <a:spcPct val="50000"/>
              </a:spcBef>
              <a:buSzPct val="70000"/>
              <a:buFont typeface="Wingdings" pitchFamily="2" charset="2"/>
              <a:buNone/>
            </a:pPr>
            <a:endParaRPr kumimoji="0" lang="en-US"/>
          </a:p>
        </p:txBody>
      </p:sp>
      <p:graphicFrame>
        <p:nvGraphicFramePr>
          <p:cNvPr id="531459" name="Object 3"/>
          <p:cNvGraphicFramePr>
            <a:graphicFrameLocks noChangeAspect="1"/>
          </p:cNvGraphicFramePr>
          <p:nvPr/>
        </p:nvGraphicFramePr>
        <p:xfrm>
          <a:off x="0" y="0"/>
          <a:ext cx="914400" cy="271463"/>
        </p:xfrm>
        <a:graphic>
          <a:graphicData uri="http://schemas.openxmlformats.org/presentationml/2006/ole">
            <p:oleObj spid="_x0000_s2314242" name="Equation" r:id="rId7" imgW="914400" imgH="272160" progId="Equation.DSMT4">
              <p:embed/>
            </p:oleObj>
          </a:graphicData>
        </a:graphic>
      </p:graphicFrame>
      <p:sp>
        <p:nvSpPr>
          <p:cNvPr id="531467" name="Rectangle 11"/>
          <p:cNvSpPr>
            <a:spLocks noGrp="1" noChangeArrowheads="1"/>
          </p:cNvSpPr>
          <p:nvPr>
            <p:ph type="title"/>
          </p:nvPr>
        </p:nvSpPr>
        <p:spPr/>
        <p:txBody>
          <a:bodyPr/>
          <a:lstStyle/>
          <a:p>
            <a:r>
              <a:rPr lang="de-DE"/>
              <a:t>KEK-E373: the NAGARA event</a:t>
            </a:r>
          </a:p>
        </p:txBody>
      </p:sp>
      <p:sp>
        <p:nvSpPr>
          <p:cNvPr id="599044" name="Rectangle 1028"/>
          <p:cNvSpPr>
            <a:spLocks noGrp="1" noChangeArrowheads="1"/>
          </p:cNvSpPr>
          <p:nvPr>
            <p:ph type="body" idx="1"/>
          </p:nvPr>
        </p:nvSpPr>
        <p:spPr>
          <a:xfrm>
            <a:off x="693738" y="720725"/>
            <a:ext cx="8462962" cy="1200150"/>
          </a:xfrm>
          <a:noFill/>
          <a:ln/>
        </p:spPr>
        <p:txBody>
          <a:bodyPr/>
          <a:lstStyle/>
          <a:p>
            <a:r>
              <a:rPr lang="en-US" sz="1600" dirty="0">
                <a:solidFill>
                  <a:srgbClr val="00B050"/>
                </a:solidFill>
              </a:rPr>
              <a:t>H. Takahashi </a:t>
            </a:r>
            <a:r>
              <a:rPr lang="en-US" sz="1600" i="1" dirty="0">
                <a:solidFill>
                  <a:srgbClr val="00B050"/>
                </a:solidFill>
              </a:rPr>
              <a:t>et al</a:t>
            </a:r>
            <a:r>
              <a:rPr lang="en-US" sz="1600" dirty="0">
                <a:solidFill>
                  <a:srgbClr val="00B050"/>
                </a:solidFill>
              </a:rPr>
              <a:t>., PRL 87, 212502-1 (2001)</a:t>
            </a:r>
          </a:p>
          <a:p>
            <a:r>
              <a:rPr lang="en-US" dirty="0"/>
              <a:t>hybrid emulsion technique</a:t>
            </a:r>
          </a:p>
          <a:p>
            <a:r>
              <a:rPr lang="en-US" dirty="0"/>
              <a:t>cleanest event so far (also theoretically)</a:t>
            </a:r>
          </a:p>
          <a:p>
            <a:pPr lvl="1"/>
            <a:endParaRPr lang="en-US" dirty="0"/>
          </a:p>
        </p:txBody>
      </p:sp>
      <p:graphicFrame>
        <p:nvGraphicFramePr>
          <p:cNvPr id="599045" name="Object 1029"/>
          <p:cNvGraphicFramePr>
            <a:graphicFrameLocks noChangeAspect="1"/>
          </p:cNvGraphicFramePr>
          <p:nvPr/>
        </p:nvGraphicFramePr>
        <p:xfrm>
          <a:off x="973351" y="1957794"/>
          <a:ext cx="3167548" cy="2102477"/>
        </p:xfrm>
        <a:graphic>
          <a:graphicData uri="http://schemas.openxmlformats.org/presentationml/2006/ole">
            <p:oleObj spid="_x0000_s2314243" name="Equation" r:id="rId8" imgW="2908080" imgH="1930320" progId="Equation.DSMT4">
              <p:embed/>
            </p:oleObj>
          </a:graphicData>
        </a:graphic>
      </p:graphicFrame>
      <p:graphicFrame>
        <p:nvGraphicFramePr>
          <p:cNvPr id="599049" name="Object 1033"/>
          <p:cNvGraphicFramePr>
            <a:graphicFrameLocks noChangeAspect="1"/>
          </p:cNvGraphicFramePr>
          <p:nvPr/>
        </p:nvGraphicFramePr>
        <p:xfrm>
          <a:off x="5253038" y="4797425"/>
          <a:ext cx="601662" cy="423863"/>
        </p:xfrm>
        <a:graphic>
          <a:graphicData uri="http://schemas.openxmlformats.org/presentationml/2006/ole">
            <p:oleObj spid="_x0000_s2314245" name="Equation" r:id="rId9" imgW="431640" imgH="304560" progId="Equation.DSMT4">
              <p:embed/>
            </p:oleObj>
          </a:graphicData>
        </a:graphic>
      </p:graphicFrame>
      <p:sp>
        <p:nvSpPr>
          <p:cNvPr id="599050" name="Line 1034"/>
          <p:cNvSpPr>
            <a:spLocks noChangeShapeType="1"/>
          </p:cNvSpPr>
          <p:nvPr/>
        </p:nvSpPr>
        <p:spPr bwMode="auto">
          <a:xfrm flipV="1">
            <a:off x="5810250" y="4364038"/>
            <a:ext cx="625475" cy="474662"/>
          </a:xfrm>
          <a:prstGeom prst="line">
            <a:avLst/>
          </a:prstGeom>
          <a:noFill/>
          <a:ln w="28575">
            <a:solidFill>
              <a:srgbClr val="3333CC"/>
            </a:solidFill>
            <a:round/>
            <a:headEnd type="none" w="sm" len="sm"/>
            <a:tailEnd type="arrow" w="med" len="med"/>
          </a:ln>
          <a:effectLst/>
        </p:spPr>
        <p:txBody>
          <a:bodyPr lIns="54000" tIns="10800" rIns="54000" bIns="10800"/>
          <a:lstStyle/>
          <a:p>
            <a:endParaRPr lang="de-DE"/>
          </a:p>
        </p:txBody>
      </p:sp>
      <p:graphicFrame>
        <p:nvGraphicFramePr>
          <p:cNvPr id="599051" name="Object 1035"/>
          <p:cNvGraphicFramePr>
            <a:graphicFrameLocks noChangeAspect="1"/>
          </p:cNvGraphicFramePr>
          <p:nvPr/>
        </p:nvGraphicFramePr>
        <p:xfrm>
          <a:off x="6389688" y="3152775"/>
          <a:ext cx="709612" cy="425450"/>
        </p:xfrm>
        <a:graphic>
          <a:graphicData uri="http://schemas.openxmlformats.org/presentationml/2006/ole">
            <p:oleObj spid="_x0000_s2314246" name="Equation" r:id="rId10" imgW="507960" imgH="304560" progId="Equation.DSMT4">
              <p:embed/>
            </p:oleObj>
          </a:graphicData>
        </a:graphic>
      </p:graphicFrame>
      <p:sp>
        <p:nvSpPr>
          <p:cNvPr id="599052" name="Line 1036"/>
          <p:cNvSpPr>
            <a:spLocks noChangeShapeType="1"/>
          </p:cNvSpPr>
          <p:nvPr/>
        </p:nvSpPr>
        <p:spPr bwMode="auto">
          <a:xfrm flipH="1">
            <a:off x="6594475" y="3468688"/>
            <a:ext cx="333375" cy="695325"/>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sp>
        <p:nvSpPr>
          <p:cNvPr id="599053" name="Line 1037"/>
          <p:cNvSpPr>
            <a:spLocks noChangeShapeType="1"/>
          </p:cNvSpPr>
          <p:nvPr/>
        </p:nvSpPr>
        <p:spPr bwMode="auto">
          <a:xfrm flipH="1" flipV="1">
            <a:off x="7094538" y="4954588"/>
            <a:ext cx="717550" cy="555625"/>
          </a:xfrm>
          <a:prstGeom prst="line">
            <a:avLst/>
          </a:prstGeom>
          <a:noFill/>
          <a:ln w="38100">
            <a:solidFill>
              <a:srgbClr val="009900"/>
            </a:solidFill>
            <a:round/>
            <a:headEnd type="none" w="sm" len="sm"/>
            <a:tailEnd type="arrow" w="med" len="med"/>
          </a:ln>
          <a:effectLst/>
        </p:spPr>
        <p:txBody>
          <a:bodyPr lIns="54000" tIns="10800" rIns="54000" bIns="10800"/>
          <a:lstStyle/>
          <a:p>
            <a:endParaRPr lang="de-DE"/>
          </a:p>
        </p:txBody>
      </p:sp>
      <p:graphicFrame>
        <p:nvGraphicFramePr>
          <p:cNvPr id="599054" name="Object 1038"/>
          <p:cNvGraphicFramePr>
            <a:graphicFrameLocks noChangeAspect="1"/>
          </p:cNvGraphicFramePr>
          <p:nvPr/>
        </p:nvGraphicFramePr>
        <p:xfrm>
          <a:off x="7862888" y="5410200"/>
          <a:ext cx="360362" cy="341313"/>
        </p:xfrm>
        <a:graphic>
          <a:graphicData uri="http://schemas.openxmlformats.org/presentationml/2006/ole">
            <p:oleObj spid="_x0000_s2314247" name="Equation" r:id="rId11" imgW="253800" imgH="241200" progId="Equation.DSMT4">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99045"/>
                                        </p:tgtEl>
                                        <p:attrNameLst>
                                          <p:attrName>style.visibility</p:attrName>
                                        </p:attrNameLst>
                                      </p:cBhvr>
                                      <p:to>
                                        <p:strVal val="visible"/>
                                      </p:to>
                                    </p:set>
                                    <p:animEffect transition="in" filter="dissolve">
                                      <p:cBhvr>
                                        <p:cTn id="7" dur="500"/>
                                        <p:tgtEl>
                                          <p:spTgt spid="5990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9055"/>
                                        </p:tgtEl>
                                        <p:attrNameLst>
                                          <p:attrName>style.visibility</p:attrName>
                                        </p:attrNameLst>
                                      </p:cBhvr>
                                      <p:to>
                                        <p:strVal val="visible"/>
                                      </p:to>
                                    </p:set>
                                    <p:animEffect transition="in" filter="dissolve">
                                      <p:cBhvr>
                                        <p:cTn id="12" dur="500"/>
                                        <p:tgtEl>
                                          <p:spTgt spid="599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6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74475" y="3094579"/>
            <a:ext cx="5269525" cy="3001943"/>
          </a:xfrm>
          <a:prstGeom prst="rect">
            <a:avLst/>
          </a:prstGeom>
          <a:noFill/>
          <a:ln w="9525">
            <a:noFill/>
            <a:miter lim="800000"/>
            <a:headEnd/>
            <a:tailEnd/>
          </a:ln>
        </p:spPr>
      </p:pic>
      <p:sp>
        <p:nvSpPr>
          <p:cNvPr id="2" name="Titel 1"/>
          <p:cNvSpPr>
            <a:spLocks noGrp="1"/>
          </p:cNvSpPr>
          <p:nvPr>
            <p:ph type="title"/>
          </p:nvPr>
        </p:nvSpPr>
        <p:spPr/>
        <p:txBody>
          <a:bodyPr/>
          <a:lstStyle/>
          <a:p>
            <a:r>
              <a:rPr lang="de-DE" dirty="0" smtClean="0"/>
              <a:t>After HYP-X 2009</a:t>
            </a:r>
            <a:endParaRPr lang="de-DE" dirty="0"/>
          </a:p>
        </p:txBody>
      </p:sp>
      <p:sp>
        <p:nvSpPr>
          <p:cNvPr id="3" name="Inhaltsplatzhalter 2"/>
          <p:cNvSpPr>
            <a:spLocks noGrp="1"/>
          </p:cNvSpPr>
          <p:nvPr>
            <p:ph idx="1"/>
          </p:nvPr>
        </p:nvSpPr>
        <p:spPr/>
        <p:txBody>
          <a:bodyPr/>
          <a:lstStyle/>
          <a:p>
            <a:endParaRPr lang="de-DE" dirty="0" smtClean="0"/>
          </a:p>
          <a:p>
            <a:endParaRPr lang="de-DE" dirty="0" smtClean="0"/>
          </a:p>
          <a:p>
            <a:endParaRPr lang="de-DE" dirty="0" smtClean="0"/>
          </a:p>
          <a:p>
            <a:endParaRPr lang="de-DE" dirty="0" smtClean="0"/>
          </a:p>
          <a:p>
            <a:endParaRPr lang="de-DE" dirty="0" smtClean="0"/>
          </a:p>
          <a:p>
            <a:endParaRPr lang="de-DE" dirty="0" smtClean="0"/>
          </a:p>
        </p:txBody>
      </p:sp>
      <p:pic>
        <p:nvPicPr>
          <p:cNvPr id="2396165" name="Picture 5"/>
          <p:cNvPicPr>
            <a:picLocks noChangeAspect="1" noChangeArrowheads="1"/>
          </p:cNvPicPr>
          <p:nvPr/>
        </p:nvPicPr>
        <p:blipFill>
          <a:blip r:embed="rId4" cstate="print">
            <a:clrChange>
              <a:clrFrom>
                <a:srgbClr val="FFFFFF"/>
              </a:clrFrom>
              <a:clrTo>
                <a:srgbClr val="FFFFFF">
                  <a:alpha val="0"/>
                </a:srgbClr>
              </a:clrTo>
            </a:clrChange>
          </a:blip>
          <a:srcRect b="14593"/>
          <a:stretch>
            <a:fillRect/>
          </a:stretch>
        </p:blipFill>
        <p:spPr bwMode="auto">
          <a:xfrm>
            <a:off x="0" y="4073236"/>
            <a:ext cx="4112169" cy="2784764"/>
          </a:xfrm>
          <a:prstGeom prst="rect">
            <a:avLst/>
          </a:prstGeom>
          <a:noFill/>
          <a:ln w="9525">
            <a:noFill/>
            <a:miter lim="800000"/>
            <a:headEnd/>
            <a:tailEnd/>
          </a:ln>
        </p:spPr>
      </p:pic>
      <p:pic>
        <p:nvPicPr>
          <p:cNvPr id="2396166" name="Picture 6"/>
          <p:cNvPicPr>
            <a:picLocks noChangeAspect="1" noChangeArrowheads="1"/>
          </p:cNvPicPr>
          <p:nvPr/>
        </p:nvPicPr>
        <p:blipFill>
          <a:blip r:embed="rId5" cstate="print"/>
          <a:srcRect b="7118"/>
          <a:stretch>
            <a:fillRect/>
          </a:stretch>
        </p:blipFill>
        <p:spPr bwMode="auto">
          <a:xfrm>
            <a:off x="118949" y="767751"/>
            <a:ext cx="6586171" cy="2570672"/>
          </a:xfrm>
          <a:prstGeom prst="rect">
            <a:avLst/>
          </a:prstGeom>
          <a:noFill/>
          <a:ln w="9525">
            <a:noFill/>
            <a:miter lim="800000"/>
            <a:headEnd/>
            <a:tailEnd/>
          </a:ln>
        </p:spPr>
      </p:pic>
      <p:grpSp>
        <p:nvGrpSpPr>
          <p:cNvPr id="16" name="Gruppieren 15"/>
          <p:cNvGrpSpPr/>
          <p:nvPr/>
        </p:nvGrpSpPr>
        <p:grpSpPr>
          <a:xfrm>
            <a:off x="4689635" y="3581530"/>
            <a:ext cx="2403893" cy="448574"/>
            <a:chOff x="905774" y="600974"/>
            <a:chExt cx="2403893" cy="448574"/>
          </a:xfrm>
        </p:grpSpPr>
        <p:sp>
          <p:nvSpPr>
            <p:cNvPr id="12" name="Rechteck 11"/>
            <p:cNvSpPr/>
            <p:nvPr/>
          </p:nvSpPr>
          <p:spPr bwMode="auto">
            <a:xfrm>
              <a:off x="905774" y="600974"/>
              <a:ext cx="2403893" cy="448574"/>
            </a:xfrm>
            <a:prstGeom prst="rect">
              <a:avLst/>
            </a:prstGeom>
            <a:solidFill>
              <a:srgbClr val="FFCC00">
                <a:alpha val="74902"/>
              </a:srgbClr>
            </a:solidFill>
            <a:ln w="9525" cap="flat" cmpd="sng" algn="ctr">
              <a:solidFill>
                <a:srgbClr val="CC00CC"/>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graphicFrame>
          <p:nvGraphicFramePr>
            <p:cNvPr id="9" name="Objekt 8"/>
            <p:cNvGraphicFramePr>
              <a:graphicFrameLocks noChangeAspect="1"/>
            </p:cNvGraphicFramePr>
            <p:nvPr/>
          </p:nvGraphicFramePr>
          <p:xfrm>
            <a:off x="977676" y="653626"/>
            <a:ext cx="2266950" cy="373063"/>
          </p:xfrm>
          <a:graphic>
            <a:graphicData uri="http://schemas.openxmlformats.org/presentationml/2006/ole">
              <p:oleObj spid="_x0000_s2396167" name="Equation" r:id="rId6" imgW="1460160" imgH="241200" progId="Equation.DSMT4">
                <p:embed/>
              </p:oleObj>
            </a:graphicData>
          </a:graphic>
        </p:graphicFrame>
      </p:grpSp>
      <p:grpSp>
        <p:nvGrpSpPr>
          <p:cNvPr id="15" name="Gruppieren 14"/>
          <p:cNvGrpSpPr/>
          <p:nvPr/>
        </p:nvGrpSpPr>
        <p:grpSpPr>
          <a:xfrm>
            <a:off x="2355795" y="6187753"/>
            <a:ext cx="2820837" cy="448574"/>
            <a:chOff x="6081623" y="5029200"/>
            <a:chExt cx="2820837" cy="448574"/>
          </a:xfrm>
        </p:grpSpPr>
        <p:sp>
          <p:nvSpPr>
            <p:cNvPr id="11" name="Rechteck 10"/>
            <p:cNvSpPr/>
            <p:nvPr/>
          </p:nvSpPr>
          <p:spPr bwMode="auto">
            <a:xfrm>
              <a:off x="6081623" y="5029200"/>
              <a:ext cx="2820837" cy="448574"/>
            </a:xfrm>
            <a:prstGeom prst="rect">
              <a:avLst/>
            </a:prstGeom>
            <a:solidFill>
              <a:srgbClr val="FFCC00">
                <a:alpha val="74902"/>
              </a:srgbClr>
            </a:solidFill>
            <a:ln w="9525" cap="flat" cmpd="sng" algn="ctr">
              <a:solidFill>
                <a:srgbClr val="CC00CC"/>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graphicFrame>
          <p:nvGraphicFramePr>
            <p:cNvPr id="2396168" name="Object 8"/>
            <p:cNvGraphicFramePr>
              <a:graphicFrameLocks noChangeAspect="1"/>
            </p:cNvGraphicFramePr>
            <p:nvPr/>
          </p:nvGraphicFramePr>
          <p:xfrm>
            <a:off x="6093350" y="5077001"/>
            <a:ext cx="2759075" cy="373063"/>
          </p:xfrm>
          <a:graphic>
            <a:graphicData uri="http://schemas.openxmlformats.org/presentationml/2006/ole">
              <p:oleObj spid="_x0000_s2396168" name="Equation" r:id="rId7" imgW="1777680" imgH="241200" progId="Equation.DSMT4">
                <p:embed/>
              </p:oleObj>
            </a:graphicData>
          </a:graphic>
        </p:graphicFrame>
      </p:grpSp>
      <p:grpSp>
        <p:nvGrpSpPr>
          <p:cNvPr id="17" name="Gruppieren 16"/>
          <p:cNvGrpSpPr/>
          <p:nvPr/>
        </p:nvGrpSpPr>
        <p:grpSpPr>
          <a:xfrm>
            <a:off x="1221031" y="674167"/>
            <a:ext cx="3382273" cy="448574"/>
            <a:chOff x="618227" y="4689894"/>
            <a:chExt cx="3382273" cy="448574"/>
          </a:xfrm>
        </p:grpSpPr>
        <p:sp>
          <p:nvSpPr>
            <p:cNvPr id="14" name="Rechteck 13"/>
            <p:cNvSpPr/>
            <p:nvPr/>
          </p:nvSpPr>
          <p:spPr bwMode="auto">
            <a:xfrm>
              <a:off x="618227" y="4689894"/>
              <a:ext cx="3375803" cy="448574"/>
            </a:xfrm>
            <a:prstGeom prst="rect">
              <a:avLst/>
            </a:prstGeom>
            <a:solidFill>
              <a:srgbClr val="FFCC00">
                <a:alpha val="74902"/>
              </a:srgbClr>
            </a:solidFill>
            <a:ln w="9525" cap="flat" cmpd="sng" algn="ctr">
              <a:solidFill>
                <a:srgbClr val="CC00CC"/>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graphicFrame>
          <p:nvGraphicFramePr>
            <p:cNvPr id="2396169" name="Object 9"/>
            <p:cNvGraphicFramePr>
              <a:graphicFrameLocks noChangeAspect="1"/>
            </p:cNvGraphicFramePr>
            <p:nvPr/>
          </p:nvGraphicFramePr>
          <p:xfrm>
            <a:off x="690563" y="4752975"/>
            <a:ext cx="3309937" cy="373063"/>
          </p:xfrm>
          <a:graphic>
            <a:graphicData uri="http://schemas.openxmlformats.org/presentationml/2006/ole">
              <p:oleObj spid="_x0000_s2396169" name="Equation" r:id="rId8" imgW="2133360" imgH="241200" progId="Equation.DSMT4">
                <p:embed/>
              </p:oleObj>
            </a:graphicData>
          </a:graphic>
        </p:graphicFrame>
      </p:grpSp>
      <p:pic>
        <p:nvPicPr>
          <p:cNvPr id="2396162"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1515884">
            <a:off x="4756115" y="629689"/>
            <a:ext cx="4365088" cy="1702037"/>
          </a:xfrm>
          <a:prstGeom prst="rect">
            <a:avLst/>
          </a:prstGeom>
          <a:solidFill>
            <a:srgbClr val="92D050"/>
          </a:solid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Summary</a:t>
            </a:r>
            <a:r>
              <a:rPr lang="de-DE" dirty="0" smtClean="0"/>
              <a:t> – HYPX 2009</a:t>
            </a:r>
            <a:endParaRPr lang="de-DE" dirty="0"/>
          </a:p>
        </p:txBody>
      </p:sp>
      <p:sp>
        <p:nvSpPr>
          <p:cNvPr id="3" name="Inhaltsplatzhalter 2"/>
          <p:cNvSpPr>
            <a:spLocks noGrp="1"/>
          </p:cNvSpPr>
          <p:nvPr>
            <p:ph idx="1"/>
          </p:nvPr>
        </p:nvSpPr>
        <p:spPr/>
        <p:txBody>
          <a:bodyPr/>
          <a:lstStyle/>
          <a:p>
            <a:endParaRPr lang="de-DE"/>
          </a:p>
        </p:txBody>
      </p:sp>
      <p:pic>
        <p:nvPicPr>
          <p:cNvPr id="2051074" name="Picture 2"/>
          <p:cNvPicPr>
            <a:picLocks noChangeAspect="1" noChangeArrowheads="1"/>
          </p:cNvPicPr>
          <p:nvPr/>
        </p:nvPicPr>
        <p:blipFill>
          <a:blip r:embed="rId3" cstate="print"/>
          <a:srcRect/>
          <a:stretch>
            <a:fillRect/>
          </a:stretch>
        </p:blipFill>
        <p:spPr bwMode="auto">
          <a:xfrm>
            <a:off x="0" y="0"/>
            <a:ext cx="9144000" cy="6685472"/>
          </a:xfrm>
          <a:prstGeom prst="rect">
            <a:avLst/>
          </a:prstGeom>
          <a:noFill/>
          <a:ln w="9525">
            <a:noFill/>
            <a:miter lim="800000"/>
            <a:headEnd/>
            <a:tailEnd/>
          </a:ln>
        </p:spPr>
      </p:pic>
      <p:pic>
        <p:nvPicPr>
          <p:cNvPr id="2527233" name="Picture 1"/>
          <p:cNvPicPr>
            <a:picLocks noChangeAspect="1" noChangeArrowheads="1"/>
          </p:cNvPicPr>
          <p:nvPr/>
        </p:nvPicPr>
        <p:blipFill>
          <a:blip r:embed="rId4" cstate="print"/>
          <a:srcRect/>
          <a:stretch>
            <a:fillRect/>
          </a:stretch>
        </p:blipFill>
        <p:spPr bwMode="auto">
          <a:xfrm>
            <a:off x="646772" y="1809439"/>
            <a:ext cx="7651750" cy="3060700"/>
          </a:xfrm>
          <a:prstGeom prst="rect">
            <a:avLst/>
          </a:prstGeom>
          <a:noFill/>
          <a:ln w="9525">
            <a:solidFill>
              <a:srgbClr val="C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527233"/>
                                        </p:tgtEl>
                                      </p:cBhvr>
                                    </p:animEffect>
                                    <p:set>
                                      <p:cBhvr>
                                        <p:cTn id="7" dur="1" fill="hold">
                                          <p:stCondLst>
                                            <p:cond delay="1999"/>
                                          </p:stCondLst>
                                        </p:cTn>
                                        <p:tgtEl>
                                          <p:spTgt spid="25272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1074"/>
                                        </p:tgtEl>
                                        <p:attrNameLst>
                                          <p:attrName>style.visibility</p:attrName>
                                        </p:attrNameLst>
                                      </p:cBhvr>
                                      <p:to>
                                        <p:strVal val="visible"/>
                                      </p:to>
                                    </p:set>
                                    <p:animEffect transition="in" filter="fade">
                                      <p:cBhvr>
                                        <p:cTn id="10" dur="2000"/>
                                        <p:tgtEl>
                                          <p:spTgt spid="205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graphicFrame>
        <p:nvGraphicFramePr>
          <p:cNvPr id="4" name="Inhaltsplatzhalter 3"/>
          <p:cNvGraphicFramePr>
            <a:graphicFrameLocks noGrp="1"/>
          </p:cNvGraphicFramePr>
          <p:nvPr>
            <p:ph idx="1"/>
          </p:nvPr>
        </p:nvGraphicFramePr>
        <p:xfrm>
          <a:off x="1043362" y="2083942"/>
          <a:ext cx="6347223" cy="3606800"/>
        </p:xfrm>
        <a:graphic>
          <a:graphicData uri="http://schemas.openxmlformats.org/drawingml/2006/table">
            <a:tbl>
              <a:tblPr firstRow="1" bandRow="1">
                <a:tableStyleId>{46F890A9-2807-4EBB-B81D-B2AA78EC7F39}</a:tableStyleId>
              </a:tblPr>
              <a:tblGrid>
                <a:gridCol w="2115741"/>
                <a:gridCol w="2115741"/>
                <a:gridCol w="2115741"/>
              </a:tblGrid>
              <a:tr h="370840">
                <a:tc>
                  <a:txBody>
                    <a:bodyPr/>
                    <a:lstStyle/>
                    <a:p>
                      <a:r>
                        <a:rPr lang="de-DE" dirty="0" smtClean="0">
                          <a:solidFill>
                            <a:srgbClr val="00B050"/>
                          </a:solidFill>
                        </a:rPr>
                        <a:t>Experiment</a:t>
                      </a:r>
                      <a:endParaRPr lang="de-DE"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err="1" smtClean="0">
                          <a:solidFill>
                            <a:srgbClr val="00B050"/>
                          </a:solidFill>
                        </a:rPr>
                        <a:t>Observed</a:t>
                      </a:r>
                      <a:r>
                        <a:rPr lang="de-DE" dirty="0" smtClean="0">
                          <a:solidFill>
                            <a:srgbClr val="00B050"/>
                          </a:solidFill>
                        </a:rPr>
                        <a:t> </a:t>
                      </a:r>
                      <a:r>
                        <a:rPr lang="de-DE" dirty="0" err="1" smtClean="0">
                          <a:solidFill>
                            <a:srgbClr val="00B050"/>
                          </a:solidFill>
                        </a:rPr>
                        <a:t>stopped</a:t>
                      </a:r>
                      <a:r>
                        <a:rPr lang="de-DE" dirty="0" smtClean="0">
                          <a:solidFill>
                            <a:srgbClr val="00B050"/>
                          </a:solidFill>
                        </a:rPr>
                        <a:t> </a:t>
                      </a:r>
                      <a:r>
                        <a:rPr lang="de-DE" dirty="0" smtClean="0">
                          <a:solidFill>
                            <a:srgbClr val="00B050"/>
                          </a:solidFill>
                          <a:latin typeface="Symbol" pitchFamily="18" charset="2"/>
                        </a:rPr>
                        <a:t>X</a:t>
                      </a:r>
                      <a:r>
                        <a:rPr lang="de-DE" dirty="0" smtClean="0">
                          <a:solidFill>
                            <a:srgbClr val="00B050"/>
                          </a:solidFill>
                        </a:rPr>
                        <a:t>- </a:t>
                      </a:r>
                      <a:endParaRPr lang="de-DE"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solidFill>
                            <a:srgbClr val="00B050"/>
                          </a:solidFill>
                        </a:rPr>
                        <a:t>Double Hypernuclei</a:t>
                      </a:r>
                      <a:endParaRPr lang="de-DE"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de-DE" dirty="0" smtClean="0"/>
                        <a:t>Emulsion</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t>~1</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de-DE" dirty="0" smtClean="0"/>
                        <a:t>KEK E176</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t>~100</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t>1</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de-DE" dirty="0" smtClean="0"/>
                        <a:t>KEK E373</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t>4</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de-DE" dirty="0" smtClean="0"/>
                        <a:t>AGS-E906</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gridSpan="3">
                  <a:txBody>
                    <a:bodyPr/>
                    <a:lstStyle/>
                    <a:p>
                      <a:r>
                        <a:rPr lang="de-DE" b="1" dirty="0" smtClean="0"/>
                        <a:t>Future</a:t>
                      </a:r>
                      <a:r>
                        <a:rPr lang="de-DE" b="1" baseline="0" dirty="0" smtClean="0"/>
                        <a:t> Experiments</a:t>
                      </a: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de-DE" dirty="0" smtClean="0"/>
                        <a:t>J-PARC E07</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de-DE" dirty="0" smtClean="0"/>
                        <a:t>FAIR-PANDA</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0" y="2281474"/>
            <a:ext cx="9156700" cy="3577905"/>
          </a:xfrm>
        </p:spPr>
        <p:txBody>
          <a:bodyPr/>
          <a:lstStyle/>
          <a:p>
            <a:pPr algn="ctr">
              <a:buNone/>
            </a:pPr>
            <a:r>
              <a:rPr lang="de-DE" sz="3200" dirty="0" smtClean="0"/>
              <a:t>Tulio </a:t>
            </a:r>
            <a:r>
              <a:rPr lang="de-DE" sz="3200" dirty="0" err="1" smtClean="0"/>
              <a:t>Bressani</a:t>
            </a:r>
            <a:r>
              <a:rPr lang="de-DE" sz="3200" dirty="0" smtClean="0"/>
              <a:t>: </a:t>
            </a:r>
          </a:p>
          <a:p>
            <a:pPr algn="ctr">
              <a:buNone/>
            </a:pPr>
            <a:r>
              <a:rPr lang="de-DE" sz="3200" dirty="0" smtClean="0"/>
              <a:t>„</a:t>
            </a:r>
            <a:r>
              <a:rPr lang="de-DE" sz="3200" dirty="0" err="1" smtClean="0"/>
              <a:t>One</a:t>
            </a:r>
            <a:r>
              <a:rPr lang="de-DE" sz="3200" dirty="0" smtClean="0"/>
              <a:t> </a:t>
            </a:r>
            <a:r>
              <a:rPr lang="de-DE" sz="3200" dirty="0" err="1" smtClean="0"/>
              <a:t>event</a:t>
            </a:r>
            <a:r>
              <a:rPr lang="de-DE" sz="3200" dirty="0" smtClean="0"/>
              <a:t> </a:t>
            </a:r>
            <a:r>
              <a:rPr lang="de-DE" sz="3200" dirty="0" err="1" smtClean="0"/>
              <a:t>contains</a:t>
            </a:r>
            <a:r>
              <a:rPr lang="de-DE" sz="3200" dirty="0" smtClean="0"/>
              <a:t> all (</a:t>
            </a:r>
            <a:r>
              <a:rPr lang="de-DE" sz="3200" dirty="0" err="1" smtClean="0"/>
              <a:t>physics</a:t>
            </a:r>
            <a:r>
              <a:rPr lang="de-DE" sz="3200" dirty="0" smtClean="0"/>
              <a:t>)“</a:t>
            </a:r>
            <a:endParaRPr lang="de-DE" sz="3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7146" y="2085975"/>
            <a:ext cx="7748748" cy="4772025"/>
            <a:chOff x="324" y="1466"/>
            <a:chExt cx="4561" cy="2854"/>
          </a:xfrm>
        </p:grpSpPr>
        <p:pic>
          <p:nvPicPr>
            <p:cNvPr id="1630211" name="Picture 3"/>
            <p:cNvPicPr>
              <a:picLocks noChangeAspect="1" noChangeArrowheads="1"/>
            </p:cNvPicPr>
            <p:nvPr/>
          </p:nvPicPr>
          <p:blipFill>
            <a:blip r:embed="rId3" cstate="print"/>
            <a:srcRect/>
            <a:stretch>
              <a:fillRect/>
            </a:stretch>
          </p:blipFill>
          <p:spPr bwMode="auto">
            <a:xfrm>
              <a:off x="324" y="1466"/>
              <a:ext cx="4561" cy="2854"/>
            </a:xfrm>
            <a:prstGeom prst="rect">
              <a:avLst/>
            </a:prstGeom>
            <a:noFill/>
            <a:ln w="9525">
              <a:noFill/>
              <a:miter lim="800000"/>
              <a:headEnd type="none" w="sm" len="sm"/>
              <a:tailEnd type="none" w="sm" len="sm"/>
            </a:ln>
            <a:effectLst/>
          </p:spPr>
        </p:pic>
        <p:sp>
          <p:nvSpPr>
            <p:cNvPr id="1630212" name="Text Box 4"/>
            <p:cNvSpPr txBox="1">
              <a:spLocks noChangeArrowheads="1"/>
            </p:cNvSpPr>
            <p:nvPr/>
          </p:nvSpPr>
          <p:spPr bwMode="auto">
            <a:xfrm>
              <a:off x="480" y="3848"/>
              <a:ext cx="1712" cy="148"/>
            </a:xfrm>
            <a:prstGeom prst="rect">
              <a:avLst/>
            </a:prstGeom>
            <a:noFill/>
            <a:ln w="9525">
              <a:noFill/>
              <a:miter lim="800000"/>
              <a:headEnd type="none" w="sm" len="sm"/>
              <a:tailEnd type="none" w="sm" len="sm"/>
            </a:ln>
            <a:effectLst/>
          </p:spPr>
          <p:txBody>
            <a:bodyPr lIns="54000" tIns="10800" rIns="54000" bIns="10800">
              <a:spAutoFit/>
            </a:bodyPr>
            <a:lstStyle/>
            <a:p>
              <a:pPr>
                <a:spcBef>
                  <a:spcPct val="20000"/>
                </a:spcBef>
                <a:buClr>
                  <a:schemeClr val="folHlink"/>
                </a:buClr>
                <a:buSzPct val="75000"/>
                <a:buFont typeface="Wingdings" pitchFamily="2" charset="2"/>
                <a:buNone/>
              </a:pPr>
              <a:r>
                <a:rPr kumimoji="0" lang="de-DE" sz="1400">
                  <a:solidFill>
                    <a:srgbClr val="008000"/>
                  </a:solidFill>
                </a:rPr>
                <a:t>Thomas A. Rijken,HYP2006</a:t>
              </a:r>
              <a:endParaRPr lang="de-DE" sz="1400">
                <a:solidFill>
                  <a:srgbClr val="008000"/>
                </a:solidFill>
              </a:endParaRPr>
            </a:p>
          </p:txBody>
        </p:sp>
      </p:grpSp>
      <p:sp>
        <p:nvSpPr>
          <p:cNvPr id="1630213" name="Rectangle 5"/>
          <p:cNvSpPr>
            <a:spLocks noGrp="1" noChangeArrowheads="1"/>
          </p:cNvSpPr>
          <p:nvPr>
            <p:ph type="body" idx="1"/>
          </p:nvPr>
        </p:nvSpPr>
        <p:spPr/>
        <p:txBody>
          <a:bodyPr/>
          <a:lstStyle/>
          <a:p>
            <a:r>
              <a:rPr lang="de-DE"/>
              <a:t>Mass difference between </a:t>
            </a:r>
            <a:r>
              <a:rPr lang="de-DE">
                <a:latin typeface="Symbol" pitchFamily="18" charset="2"/>
              </a:rPr>
              <a:t>S</a:t>
            </a:r>
            <a:r>
              <a:rPr lang="de-DE"/>
              <a:t> and </a:t>
            </a:r>
            <a:r>
              <a:rPr lang="de-DE">
                <a:latin typeface="Symbol" pitchFamily="18" charset="2"/>
              </a:rPr>
              <a:t>L</a:t>
            </a:r>
            <a:r>
              <a:rPr lang="de-DE"/>
              <a:t> in single hypernuclei and </a:t>
            </a:r>
            <a:r>
              <a:rPr lang="de-DE">
                <a:latin typeface="Symbol" pitchFamily="18" charset="2"/>
              </a:rPr>
              <a:t>LL</a:t>
            </a:r>
            <a:r>
              <a:rPr lang="de-DE"/>
              <a:t>, </a:t>
            </a:r>
            <a:r>
              <a:rPr lang="de-DE">
                <a:latin typeface="Symbol" pitchFamily="18" charset="2"/>
              </a:rPr>
              <a:t>XN</a:t>
            </a:r>
            <a:r>
              <a:rPr lang="de-DE"/>
              <a:t>, </a:t>
            </a:r>
            <a:r>
              <a:rPr lang="de-DE">
                <a:latin typeface="Symbol" pitchFamily="18" charset="2"/>
              </a:rPr>
              <a:t>LS</a:t>
            </a:r>
            <a:r>
              <a:rPr lang="de-DE"/>
              <a:t> in double hypernuclei are small</a:t>
            </a:r>
          </a:p>
          <a:p>
            <a:pPr lvl="1"/>
            <a:r>
              <a:rPr lang="de-DE"/>
              <a:t>m(</a:t>
            </a:r>
            <a:r>
              <a:rPr lang="de-DE">
                <a:latin typeface="Symbol" pitchFamily="18" charset="2"/>
              </a:rPr>
              <a:t>X</a:t>
            </a:r>
            <a:r>
              <a:rPr lang="de-DE" baseline="30000">
                <a:latin typeface="Symbol" pitchFamily="18" charset="2"/>
              </a:rPr>
              <a:t>0</a:t>
            </a:r>
            <a:r>
              <a:rPr lang="de-DE"/>
              <a:t>n)-m(</a:t>
            </a:r>
            <a:r>
              <a:rPr lang="de-DE">
                <a:latin typeface="Symbol" pitchFamily="18" charset="2"/>
              </a:rPr>
              <a:t>LL</a:t>
            </a:r>
            <a:r>
              <a:rPr lang="de-DE"/>
              <a:t>)=23MeV      m(</a:t>
            </a:r>
            <a:r>
              <a:rPr lang="de-DE">
                <a:latin typeface="Symbol" pitchFamily="18" charset="2"/>
              </a:rPr>
              <a:t>S</a:t>
            </a:r>
            <a:r>
              <a:rPr lang="de-DE" baseline="30000">
                <a:latin typeface="Symbol" pitchFamily="18" charset="2"/>
              </a:rPr>
              <a:t>0</a:t>
            </a:r>
            <a:r>
              <a:rPr lang="de-DE">
                <a:latin typeface="Symbol" pitchFamily="18" charset="2"/>
              </a:rPr>
              <a:t>L</a:t>
            </a:r>
            <a:r>
              <a:rPr lang="de-DE"/>
              <a:t>)-m(</a:t>
            </a:r>
            <a:r>
              <a:rPr lang="de-DE">
                <a:latin typeface="Symbol" pitchFamily="18" charset="2"/>
              </a:rPr>
              <a:t>LL</a:t>
            </a:r>
            <a:r>
              <a:rPr lang="de-DE"/>
              <a:t>)=77MeV</a:t>
            </a:r>
          </a:p>
          <a:p>
            <a:r>
              <a:rPr lang="de-DE">
                <a:sym typeface="Symbol" pitchFamily="18" charset="2"/>
              </a:rPr>
              <a:t> mixing important </a:t>
            </a:r>
          </a:p>
          <a:p>
            <a:pPr>
              <a:buFont typeface="Wingdings" pitchFamily="2" charset="2"/>
              <a:buNone/>
            </a:pPr>
            <a:r>
              <a:rPr lang="de-DE">
                <a:sym typeface="Symbol" pitchFamily="18" charset="2"/>
              </a:rPr>
              <a:t>	</a:t>
            </a:r>
            <a:endParaRPr lang="de-DE"/>
          </a:p>
        </p:txBody>
      </p:sp>
      <p:sp>
        <p:nvSpPr>
          <p:cNvPr id="1630214" name="Rectangle 6"/>
          <p:cNvSpPr>
            <a:spLocks noGrp="1" noChangeArrowheads="1"/>
          </p:cNvSpPr>
          <p:nvPr>
            <p:ph type="title"/>
          </p:nvPr>
        </p:nvSpPr>
        <p:spPr/>
        <p:txBody>
          <a:bodyPr/>
          <a:lstStyle/>
          <a:p>
            <a:r>
              <a:rPr lang="de-DE"/>
              <a:t>Y-N or Y-Y Interaction in Hypernuclei </a:t>
            </a:r>
          </a:p>
        </p:txBody>
      </p:sp>
      <p:sp>
        <p:nvSpPr>
          <p:cNvPr id="9" name="Pfeil nach links und rechts 8"/>
          <p:cNvSpPr/>
          <p:nvPr/>
        </p:nvSpPr>
        <p:spPr bwMode="auto">
          <a:xfrm>
            <a:off x="3573076" y="5670817"/>
            <a:ext cx="422622" cy="138312"/>
          </a:xfrm>
          <a:prstGeom prst="leftRightArrow">
            <a:avLst/>
          </a:prstGeom>
          <a:solidFill>
            <a:srgbClr val="FFC000"/>
          </a:solidFill>
          <a:ln w="9525" cap="flat" cmpd="sng" algn="ctr">
            <a:solidFill>
              <a:srgbClr val="FF00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10" name="Pfeil nach links und rechts 9"/>
          <p:cNvSpPr/>
          <p:nvPr/>
        </p:nvSpPr>
        <p:spPr bwMode="auto">
          <a:xfrm>
            <a:off x="2405103" y="4472109"/>
            <a:ext cx="576301" cy="175450"/>
          </a:xfrm>
          <a:prstGeom prst="leftRightArrow">
            <a:avLst/>
          </a:prstGeom>
          <a:solidFill>
            <a:srgbClr val="FFC000"/>
          </a:solidFill>
          <a:ln w="9525" cap="flat" cmpd="sng" algn="ctr">
            <a:solidFill>
              <a:srgbClr val="FF00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11" name="Pfeil nach links und rechts 10"/>
          <p:cNvSpPr/>
          <p:nvPr/>
        </p:nvSpPr>
        <p:spPr bwMode="auto">
          <a:xfrm>
            <a:off x="1051432" y="2820041"/>
            <a:ext cx="2506275" cy="261256"/>
          </a:xfrm>
          <a:prstGeom prst="leftRightArrow">
            <a:avLst/>
          </a:prstGeom>
          <a:solidFill>
            <a:srgbClr val="FFC000"/>
          </a:solidFill>
          <a:ln w="9525" cap="flat" cmpd="sng" algn="ctr">
            <a:solidFill>
              <a:srgbClr val="FF00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0213">
                                            <p:txEl>
                                              <p:pRg st="0" end="0"/>
                                            </p:txEl>
                                          </p:spTgt>
                                        </p:tgtEl>
                                        <p:attrNameLst>
                                          <p:attrName>style.visibility</p:attrName>
                                        </p:attrNameLst>
                                      </p:cBhvr>
                                      <p:to>
                                        <p:strVal val="visible"/>
                                      </p:to>
                                    </p:set>
                                    <p:animEffect transition="in" filter="fade">
                                      <p:cBhvr>
                                        <p:cTn id="7" dur="2000"/>
                                        <p:tgtEl>
                                          <p:spTgt spid="16302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0213">
                                            <p:txEl>
                                              <p:pRg st="1" end="1"/>
                                            </p:txEl>
                                          </p:spTgt>
                                        </p:tgtEl>
                                        <p:attrNameLst>
                                          <p:attrName>style.visibility</p:attrName>
                                        </p:attrNameLst>
                                      </p:cBhvr>
                                      <p:to>
                                        <p:strVal val="visible"/>
                                      </p:to>
                                    </p:set>
                                    <p:animEffect transition="in" filter="fade">
                                      <p:cBhvr>
                                        <p:cTn id="10" dur="2000"/>
                                        <p:tgtEl>
                                          <p:spTgt spid="163021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30213">
                                            <p:txEl>
                                              <p:pRg st="2" end="2"/>
                                            </p:txEl>
                                          </p:spTgt>
                                        </p:tgtEl>
                                        <p:attrNameLst>
                                          <p:attrName>style.visibility</p:attrName>
                                        </p:attrNameLst>
                                      </p:cBhvr>
                                      <p:to>
                                        <p:strVal val="visible"/>
                                      </p:to>
                                    </p:set>
                                    <p:animEffect transition="in" filter="fade">
                                      <p:cBhvr>
                                        <p:cTn id="16" dur="2000"/>
                                        <p:tgtEl>
                                          <p:spTgt spid="16302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2"/>
                                        </p:tgtEl>
                                      </p:cBhvr>
                                    </p:animEffect>
                                    <p:set>
                                      <p:cBhvr>
                                        <p:cTn id="21" dur="1" fill="hold">
                                          <p:stCondLst>
                                            <p:cond delay="1999"/>
                                          </p:stCondLst>
                                        </p:cTn>
                                        <p:tgtEl>
                                          <p:spTgt spid="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630213">
                                            <p:txEl>
                                              <p:pRg st="3" end="3"/>
                                            </p:txEl>
                                          </p:spTgt>
                                        </p:tgtEl>
                                        <p:attrNameLst>
                                          <p:attrName>style.visibility</p:attrName>
                                        </p:attrNameLst>
                                      </p:cBhvr>
                                      <p:to>
                                        <p:strVal val="visible"/>
                                      </p:to>
                                    </p:set>
                                    <p:animEffect transition="in" filter="fade">
                                      <p:cBhvr>
                                        <p:cTn id="24" dur="2000"/>
                                        <p:tgtEl>
                                          <p:spTgt spid="16302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2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997378" name="Picture 2"/>
          <p:cNvPicPr>
            <a:picLocks noChangeAspect="1" noChangeArrowheads="1"/>
          </p:cNvPicPr>
          <p:nvPr/>
        </p:nvPicPr>
        <p:blipFill>
          <a:blip r:embed="rId2" cstate="print"/>
          <a:srcRect/>
          <a:stretch>
            <a:fillRect/>
          </a:stretch>
        </p:blipFill>
        <p:spPr bwMode="auto">
          <a:xfrm>
            <a:off x="-1" y="-1"/>
            <a:ext cx="9136045" cy="4290647"/>
          </a:xfrm>
          <a:prstGeom prst="rect">
            <a:avLst/>
          </a:prstGeom>
          <a:noFill/>
          <a:ln w="9525" cap="flat" cmpd="sng">
            <a:noFill/>
            <a:prstDash val="solid"/>
            <a:miter lim="800000"/>
            <a:headEnd type="none" w="sm" len="sm"/>
            <a:tailEnd type="none" w="sm" len="sm"/>
          </a:ln>
        </p:spPr>
      </p:pic>
      <p:pic>
        <p:nvPicPr>
          <p:cNvPr id="997379" name="Picture 3"/>
          <p:cNvPicPr>
            <a:picLocks noChangeAspect="1" noChangeArrowheads="1"/>
          </p:cNvPicPr>
          <p:nvPr/>
        </p:nvPicPr>
        <p:blipFill>
          <a:blip r:embed="rId3" cstate="print"/>
          <a:srcRect/>
          <a:stretch>
            <a:fillRect/>
          </a:stretch>
        </p:blipFill>
        <p:spPr bwMode="auto">
          <a:xfrm>
            <a:off x="1827676" y="4342423"/>
            <a:ext cx="5429250" cy="2362200"/>
          </a:xfrm>
          <a:prstGeom prst="rect">
            <a:avLst/>
          </a:prstGeom>
          <a:noFill/>
          <a:ln w="9525"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989188" name="Picture 4"/>
          <p:cNvPicPr>
            <a:picLocks noChangeAspect="1" noChangeArrowheads="1"/>
          </p:cNvPicPr>
          <p:nvPr/>
        </p:nvPicPr>
        <p:blipFill>
          <a:blip r:embed="rId4" cstate="print"/>
          <a:srcRect/>
          <a:stretch>
            <a:fillRect/>
          </a:stretch>
        </p:blipFill>
        <p:spPr bwMode="auto">
          <a:xfrm>
            <a:off x="0" y="0"/>
            <a:ext cx="8610600" cy="3781425"/>
          </a:xfrm>
          <a:prstGeom prst="rect">
            <a:avLst/>
          </a:prstGeom>
          <a:noFill/>
          <a:ln w="9525" cap="flat" cmpd="sng">
            <a:noFill/>
            <a:prstDash val="solid"/>
            <a:miter lim="800000"/>
            <a:headEnd type="none" w="sm" len="sm"/>
            <a:tailEnd type="none" w="sm" len="sm"/>
          </a:ln>
        </p:spPr>
      </p:pic>
      <p:graphicFrame>
        <p:nvGraphicFramePr>
          <p:cNvPr id="9" name="Objekt 8"/>
          <p:cNvGraphicFramePr>
            <a:graphicFrameLocks noChangeAspect="1"/>
          </p:cNvGraphicFramePr>
          <p:nvPr/>
        </p:nvGraphicFramePr>
        <p:xfrm>
          <a:off x="555349" y="4795805"/>
          <a:ext cx="7897276" cy="1131290"/>
        </p:xfrm>
        <a:graphic>
          <a:graphicData uri="http://schemas.openxmlformats.org/presentationml/2006/ole">
            <p:oleObj spid="_x0000_s2522113" name="Equation" r:id="rId5" imgW="4609800" imgH="660240" progId="Equation.DSMT4">
              <p:embed/>
            </p:oleObj>
          </a:graphicData>
        </a:graphic>
      </p:graphicFrame>
      <p:sp>
        <p:nvSpPr>
          <p:cNvPr id="6" name="Textfeld 5"/>
          <p:cNvSpPr txBox="1"/>
          <p:nvPr/>
        </p:nvSpPr>
        <p:spPr>
          <a:xfrm>
            <a:off x="0" y="4003288"/>
            <a:ext cx="9144000" cy="338554"/>
          </a:xfrm>
          <a:prstGeom prst="rect">
            <a:avLst/>
          </a:prstGeom>
          <a:noFill/>
        </p:spPr>
        <p:txBody>
          <a:bodyPr wrap="square" rtlCol="0">
            <a:spAutoFit/>
          </a:bodyPr>
          <a:lstStyle/>
          <a:p>
            <a:r>
              <a:rPr lang="de-DE" dirty="0" smtClean="0"/>
              <a:t>NSC97e </a:t>
            </a:r>
            <a:r>
              <a:rPr lang="de-DE" dirty="0" err="1" smtClean="0"/>
              <a:t>and</a:t>
            </a:r>
            <a:r>
              <a:rPr lang="de-DE" dirty="0" smtClean="0"/>
              <a:t> NSC97f </a:t>
            </a:r>
            <a:r>
              <a:rPr lang="de-DE" dirty="0" err="1" smtClean="0"/>
              <a:t>Nijmegen</a:t>
            </a:r>
            <a:r>
              <a:rPr lang="de-DE" dirty="0" smtClean="0"/>
              <a:t> potential </a:t>
            </a:r>
            <a:r>
              <a:rPr lang="de-DE" dirty="0" err="1" smtClean="0"/>
              <a:t>describe</a:t>
            </a:r>
            <a:r>
              <a:rPr lang="de-DE" dirty="0" smtClean="0"/>
              <a:t> </a:t>
            </a:r>
            <a:r>
              <a:rPr lang="de-DE" dirty="0" err="1" smtClean="0"/>
              <a:t>single</a:t>
            </a:r>
            <a:r>
              <a:rPr lang="de-DE" dirty="0" smtClean="0"/>
              <a:t> hypernuclei </a:t>
            </a:r>
            <a:r>
              <a:rPr lang="de-DE" dirty="0" err="1" smtClean="0"/>
              <a:t>reasonably</a:t>
            </a:r>
            <a:r>
              <a:rPr lang="de-DE" dirty="0" smtClean="0"/>
              <a:t> well </a:t>
            </a:r>
            <a:endParaRPr lang="de-DE" dirty="0"/>
          </a:p>
        </p:txBody>
      </p:sp>
      <p:sp>
        <p:nvSpPr>
          <p:cNvPr id="3" name="Inhaltsplatzhalter 2"/>
          <p:cNvSpPr>
            <a:spLocks noGrp="1"/>
          </p:cNvSpPr>
          <p:nvPr>
            <p:ph idx="1"/>
          </p:nvPr>
        </p:nvSpPr>
        <p:spPr>
          <a:xfrm>
            <a:off x="1195542" y="3256156"/>
            <a:ext cx="6688369" cy="1025912"/>
          </a:xfrm>
          <a:solidFill>
            <a:srgbClr val="FFCC00">
              <a:alpha val="76863"/>
            </a:srgbClr>
          </a:solidFill>
        </p:spPr>
        <p:txBody>
          <a:bodyPr/>
          <a:lstStyle/>
          <a:p>
            <a:r>
              <a:rPr lang="de-DE" dirty="0" err="1" smtClean="0"/>
              <a:t>Considering</a:t>
            </a:r>
            <a:r>
              <a:rPr lang="de-DE" dirty="0" smtClean="0"/>
              <a:t> </a:t>
            </a:r>
            <a:r>
              <a:rPr lang="de-DE" dirty="0" err="1" smtClean="0"/>
              <a:t>the</a:t>
            </a:r>
            <a:r>
              <a:rPr lang="de-DE" dirty="0" smtClean="0"/>
              <a:t> experimental </a:t>
            </a:r>
            <a:r>
              <a:rPr lang="de-DE" dirty="0" err="1" smtClean="0"/>
              <a:t>information</a:t>
            </a:r>
            <a:r>
              <a:rPr lang="de-DE" dirty="0" smtClean="0"/>
              <a:t>, </a:t>
            </a:r>
            <a:r>
              <a:rPr lang="de-DE" dirty="0" err="1" smtClean="0"/>
              <a:t>any</a:t>
            </a:r>
            <a:r>
              <a:rPr lang="de-DE" dirty="0" smtClean="0"/>
              <a:t> </a:t>
            </a:r>
            <a:r>
              <a:rPr lang="de-DE" dirty="0" err="1" smtClean="0"/>
              <a:t>conclusion</a:t>
            </a:r>
            <a:r>
              <a:rPr lang="de-DE" dirty="0" smtClean="0"/>
              <a:t> </a:t>
            </a:r>
            <a:r>
              <a:rPr lang="de-DE" dirty="0" err="1" smtClean="0"/>
              <a:t>might</a:t>
            </a:r>
            <a:r>
              <a:rPr lang="de-DE" dirty="0" smtClean="0"/>
              <a:t> </a:t>
            </a:r>
            <a:r>
              <a:rPr lang="de-DE" dirty="0" err="1" smtClean="0"/>
              <a:t>be</a:t>
            </a:r>
            <a:r>
              <a:rPr lang="de-DE" dirty="0" smtClean="0"/>
              <a:t> still </a:t>
            </a:r>
            <a:r>
              <a:rPr lang="de-DE" dirty="0" err="1" smtClean="0"/>
              <a:t>premature</a:t>
            </a:r>
            <a:endParaRPr lang="de-DE" dirty="0" smtClean="0"/>
          </a:p>
          <a:p>
            <a:r>
              <a:rPr lang="de-DE" dirty="0" smtClean="0"/>
              <a:t>More </a:t>
            </a:r>
            <a:r>
              <a:rPr lang="de-DE" dirty="0" err="1" smtClean="0"/>
              <a:t>precission</a:t>
            </a:r>
            <a:r>
              <a:rPr lang="de-DE" dirty="0" smtClean="0"/>
              <a:t> </a:t>
            </a:r>
            <a:r>
              <a:rPr lang="de-DE" dirty="0" err="1" smtClean="0"/>
              <a:t>data</a:t>
            </a:r>
            <a:r>
              <a:rPr lang="de-DE" dirty="0" smtClean="0"/>
              <a:t> </a:t>
            </a:r>
            <a:r>
              <a:rPr lang="de-DE" dirty="0" err="1" smtClean="0"/>
              <a:t>are</a:t>
            </a:r>
            <a:r>
              <a:rPr lang="de-DE" dirty="0" smtClean="0"/>
              <a:t> </a:t>
            </a:r>
            <a:r>
              <a:rPr lang="de-DE" dirty="0" err="1" smtClean="0"/>
              <a:t>needed</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Predictive</a:t>
            </a:r>
            <a:r>
              <a:rPr lang="de-DE" dirty="0" smtClean="0"/>
              <a:t> Power</a:t>
            </a:r>
            <a:endParaRPr lang="de-DE" dirty="0"/>
          </a:p>
        </p:txBody>
      </p:sp>
      <p:sp>
        <p:nvSpPr>
          <p:cNvPr id="3" name="Inhaltsplatzhalter 2"/>
          <p:cNvSpPr>
            <a:spLocks noGrp="1"/>
          </p:cNvSpPr>
          <p:nvPr>
            <p:ph idx="1"/>
          </p:nvPr>
        </p:nvSpPr>
        <p:spPr/>
        <p:txBody>
          <a:bodyPr/>
          <a:lstStyle/>
          <a:p>
            <a:endParaRPr lang="de-DE" dirty="0"/>
          </a:p>
        </p:txBody>
      </p:sp>
      <p:pic>
        <p:nvPicPr>
          <p:cNvPr id="99225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535259"/>
            <a:ext cx="9144000" cy="1940604"/>
          </a:xfrm>
          <a:prstGeom prst="rect">
            <a:avLst/>
          </a:prstGeom>
          <a:noFill/>
          <a:ln w="9525" cap="flat" cmpd="sng">
            <a:noFill/>
            <a:prstDash val="solid"/>
            <a:miter lim="800000"/>
            <a:headEnd type="none" w="sm" len="sm"/>
            <a:tailEnd type="none" w="sm" len="sm"/>
          </a:ln>
        </p:spPr>
      </p:pic>
      <p:pic>
        <p:nvPicPr>
          <p:cNvPr id="6" name="Picture 3"/>
          <p:cNvPicPr>
            <a:picLocks noChangeAspect="1" noChangeArrowheads="1"/>
          </p:cNvPicPr>
          <p:nvPr/>
        </p:nvPicPr>
        <p:blipFill>
          <a:blip r:embed="rId3" cstate="print"/>
          <a:srcRect/>
          <a:stretch>
            <a:fillRect/>
          </a:stretch>
        </p:blipFill>
        <p:spPr bwMode="auto">
          <a:xfrm>
            <a:off x="1494632" y="2487805"/>
            <a:ext cx="6210300" cy="4425950"/>
          </a:xfrm>
          <a:prstGeom prst="rect">
            <a:avLst/>
          </a:prstGeom>
          <a:noFill/>
          <a:ln w="9525"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6" name="Rectangle 4"/>
          <p:cNvSpPr>
            <a:spLocks noGrp="1" noChangeArrowheads="1"/>
          </p:cNvSpPr>
          <p:nvPr>
            <p:ph type="title"/>
          </p:nvPr>
        </p:nvSpPr>
        <p:spPr/>
        <p:txBody>
          <a:bodyPr/>
          <a:lstStyle/>
          <a:p>
            <a:r>
              <a:rPr lang="de-DE"/>
              <a:t>Weak decay of hypernuclei</a:t>
            </a:r>
          </a:p>
        </p:txBody>
      </p:sp>
      <p:grpSp>
        <p:nvGrpSpPr>
          <p:cNvPr id="2" name="Group 54"/>
          <p:cNvGrpSpPr>
            <a:grpSpLocks/>
          </p:cNvGrpSpPr>
          <p:nvPr/>
        </p:nvGrpSpPr>
        <p:grpSpPr bwMode="auto">
          <a:xfrm>
            <a:off x="395288" y="917575"/>
            <a:ext cx="8372475" cy="4140200"/>
            <a:chOff x="262" y="1157"/>
            <a:chExt cx="5274" cy="2608"/>
          </a:xfrm>
        </p:grpSpPr>
        <p:sp>
          <p:nvSpPr>
            <p:cNvPr id="755717" name="Freeform 5"/>
            <p:cNvSpPr>
              <a:spLocks/>
            </p:cNvSpPr>
            <p:nvPr/>
          </p:nvSpPr>
          <p:spPr bwMode="auto">
            <a:xfrm>
              <a:off x="2492" y="1641"/>
              <a:ext cx="750" cy="1710"/>
            </a:xfrm>
            <a:custGeom>
              <a:avLst/>
              <a:gdLst/>
              <a:ahLst/>
              <a:cxnLst>
                <a:cxn ang="0">
                  <a:pos x="0" y="6"/>
                </a:cxn>
                <a:cxn ang="0">
                  <a:pos x="0" y="1296"/>
                </a:cxn>
                <a:cxn ang="0">
                  <a:pos x="750" y="1296"/>
                </a:cxn>
                <a:cxn ang="0">
                  <a:pos x="750" y="0"/>
                </a:cxn>
              </a:cxnLst>
              <a:rect l="0" t="0" r="r" b="b"/>
              <a:pathLst>
                <a:path w="750" h="1296">
                  <a:moveTo>
                    <a:pt x="0" y="6"/>
                  </a:moveTo>
                  <a:lnTo>
                    <a:pt x="0" y="1296"/>
                  </a:lnTo>
                  <a:lnTo>
                    <a:pt x="750" y="1296"/>
                  </a:lnTo>
                  <a:lnTo>
                    <a:pt x="750" y="0"/>
                  </a:lnTo>
                </a:path>
              </a:pathLst>
            </a:custGeom>
            <a:solidFill>
              <a:srgbClr val="CCFF99"/>
            </a:solidFill>
            <a:ln w="28575" cap="flat" cmpd="sng">
              <a:solidFill>
                <a:srgbClr val="008000"/>
              </a:solidFill>
              <a:prstDash val="solid"/>
              <a:round/>
              <a:headEnd type="none" w="sm" len="sm"/>
              <a:tailEnd type="none" w="sm" len="sm"/>
            </a:ln>
            <a:effectLst/>
          </p:spPr>
          <p:txBody>
            <a:bodyPr lIns="54000" tIns="10800" rIns="54000" bIns="10800" anchor="ctr"/>
            <a:lstStyle/>
            <a:p>
              <a:endParaRPr lang="de-DE"/>
            </a:p>
          </p:txBody>
        </p:sp>
        <p:sp>
          <p:nvSpPr>
            <p:cNvPr id="755718" name="Line 6"/>
            <p:cNvSpPr>
              <a:spLocks noChangeShapeType="1"/>
            </p:cNvSpPr>
            <p:nvPr/>
          </p:nvSpPr>
          <p:spPr bwMode="auto">
            <a:xfrm>
              <a:off x="2495" y="3255"/>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19" name="Rectangle 7"/>
            <p:cNvSpPr>
              <a:spLocks noChangeArrowheads="1"/>
            </p:cNvSpPr>
            <p:nvPr/>
          </p:nvSpPr>
          <p:spPr bwMode="ltGray">
            <a:xfrm>
              <a:off x="2366" y="1157"/>
              <a:ext cx="1284" cy="404"/>
            </a:xfrm>
            <a:prstGeom prst="rect">
              <a:avLst/>
            </a:prstGeom>
            <a:solidFill>
              <a:srgbClr val="9999FF"/>
            </a:solidFill>
            <a:ln w="9525" algn="ctr">
              <a:noFill/>
              <a:miter lim="800000"/>
              <a:headEnd type="none" w="sm" len="sm"/>
              <a:tailEnd type="none" w="sm" len="sm"/>
            </a:ln>
            <a:effectLst>
              <a:outerShdw dist="107763" dir="2700000" algn="ctr" rotWithShape="0">
                <a:schemeClr val="bg2"/>
              </a:outerShdw>
            </a:effectLst>
          </p:spPr>
          <p:txBody>
            <a:bodyPr>
              <a:spAutoFit/>
            </a:bodyPr>
            <a:lstStyle/>
            <a:p>
              <a:pPr algn="ctr"/>
              <a:r>
                <a:rPr kumimoji="0" lang="de-DE" sz="1800"/>
                <a:t>mesonic decay </a:t>
              </a:r>
            </a:p>
            <a:p>
              <a:pPr algn="ctr"/>
              <a:r>
                <a:rPr kumimoji="0" lang="de-DE" sz="1800"/>
                <a:t>of hypernuclei</a:t>
              </a:r>
            </a:p>
          </p:txBody>
        </p:sp>
        <p:sp>
          <p:nvSpPr>
            <p:cNvPr id="755720" name="Line 8"/>
            <p:cNvSpPr>
              <a:spLocks noChangeShapeType="1"/>
            </p:cNvSpPr>
            <p:nvPr/>
          </p:nvSpPr>
          <p:spPr bwMode="auto">
            <a:xfrm>
              <a:off x="2495" y="3098"/>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21" name="Line 9"/>
            <p:cNvSpPr>
              <a:spLocks noChangeShapeType="1"/>
            </p:cNvSpPr>
            <p:nvPr/>
          </p:nvSpPr>
          <p:spPr bwMode="auto">
            <a:xfrm>
              <a:off x="2495" y="2941"/>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22" name="Line 10"/>
            <p:cNvSpPr>
              <a:spLocks noChangeShapeType="1"/>
            </p:cNvSpPr>
            <p:nvPr/>
          </p:nvSpPr>
          <p:spPr bwMode="auto">
            <a:xfrm>
              <a:off x="2495" y="2784"/>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23" name="Line 11"/>
            <p:cNvSpPr>
              <a:spLocks noChangeShapeType="1"/>
            </p:cNvSpPr>
            <p:nvPr/>
          </p:nvSpPr>
          <p:spPr bwMode="auto">
            <a:xfrm>
              <a:off x="2495" y="2628"/>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24" name="Line 12"/>
            <p:cNvSpPr>
              <a:spLocks noChangeShapeType="1"/>
            </p:cNvSpPr>
            <p:nvPr/>
          </p:nvSpPr>
          <p:spPr bwMode="auto">
            <a:xfrm>
              <a:off x="2495" y="2314"/>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25" name="Line 13"/>
            <p:cNvSpPr>
              <a:spLocks noChangeShapeType="1"/>
            </p:cNvSpPr>
            <p:nvPr/>
          </p:nvSpPr>
          <p:spPr bwMode="auto">
            <a:xfrm>
              <a:off x="2495" y="2471"/>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26" name="Line 14"/>
            <p:cNvSpPr>
              <a:spLocks noChangeShapeType="1"/>
            </p:cNvSpPr>
            <p:nvPr/>
          </p:nvSpPr>
          <p:spPr bwMode="auto">
            <a:xfrm>
              <a:off x="2495" y="2157"/>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sp>
          <p:nvSpPr>
            <p:cNvPr id="755727" name="Line 15"/>
            <p:cNvSpPr>
              <a:spLocks noChangeShapeType="1"/>
            </p:cNvSpPr>
            <p:nvPr/>
          </p:nvSpPr>
          <p:spPr bwMode="auto">
            <a:xfrm>
              <a:off x="2495" y="2001"/>
              <a:ext cx="750" cy="0"/>
            </a:xfrm>
            <a:prstGeom prst="line">
              <a:avLst/>
            </a:prstGeom>
            <a:noFill/>
            <a:ln w="9525">
              <a:solidFill>
                <a:srgbClr val="008000"/>
              </a:solidFill>
              <a:round/>
              <a:headEnd type="none" w="sm" len="sm"/>
              <a:tailEnd type="none" w="sm" len="sm"/>
            </a:ln>
            <a:effectLst/>
          </p:spPr>
          <p:txBody>
            <a:bodyPr lIns="54000" tIns="10800" rIns="54000" bIns="10800" anchor="ctr"/>
            <a:lstStyle/>
            <a:p>
              <a:endParaRPr lang="de-DE"/>
            </a:p>
          </p:txBody>
        </p:sp>
        <p:grpSp>
          <p:nvGrpSpPr>
            <p:cNvPr id="3" name="Group 16"/>
            <p:cNvGrpSpPr>
              <a:grpSpLocks/>
            </p:cNvGrpSpPr>
            <p:nvPr/>
          </p:nvGrpSpPr>
          <p:grpSpPr bwMode="auto">
            <a:xfrm>
              <a:off x="2942" y="2100"/>
              <a:ext cx="642" cy="1226"/>
              <a:chOff x="2898" y="2259"/>
              <a:chExt cx="642" cy="1226"/>
            </a:xfrm>
          </p:grpSpPr>
          <p:sp>
            <p:nvSpPr>
              <p:cNvPr id="755729" name="Line 17"/>
              <p:cNvSpPr>
                <a:spLocks noChangeShapeType="1"/>
              </p:cNvSpPr>
              <p:nvPr/>
            </p:nvSpPr>
            <p:spPr bwMode="auto">
              <a:xfrm>
                <a:off x="2913" y="2391"/>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30" name="Oval 18"/>
              <p:cNvSpPr>
                <a:spLocks noChangeArrowheads="1"/>
              </p:cNvSpPr>
              <p:nvPr/>
            </p:nvSpPr>
            <p:spPr bwMode="auto">
              <a:xfrm>
                <a:off x="3012" y="2820"/>
                <a:ext cx="147" cy="147"/>
              </a:xfrm>
              <a:prstGeom prst="ellipse">
                <a:avLst/>
              </a:prstGeom>
              <a:solidFill>
                <a:srgbClr val="FFCC00"/>
              </a:solidFill>
              <a:ln w="9525">
                <a:solidFill>
                  <a:schemeClr val="tx1"/>
                </a:solidFill>
                <a:round/>
                <a:headEnd type="none" w="sm" len="sm"/>
                <a:tailEnd type="none" w="sm" len="sm"/>
              </a:ln>
              <a:effectLst/>
            </p:spPr>
            <p:txBody>
              <a:bodyPr wrap="none" lIns="54000" tIns="10800" rIns="54000" bIns="10800" anchor="ctr"/>
              <a:lstStyle/>
              <a:p>
                <a:pPr algn="ctr"/>
                <a:r>
                  <a:rPr kumimoji="0" lang="de-DE"/>
                  <a:t>w</a:t>
                </a:r>
              </a:p>
            </p:txBody>
          </p:sp>
          <p:sp>
            <p:nvSpPr>
              <p:cNvPr id="755731" name="Line 19"/>
              <p:cNvSpPr>
                <a:spLocks noChangeShapeType="1"/>
              </p:cNvSpPr>
              <p:nvPr/>
            </p:nvSpPr>
            <p:spPr bwMode="auto">
              <a:xfrm flipV="1">
                <a:off x="2907" y="2964"/>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32" name="Text Box 20"/>
              <p:cNvSpPr txBox="1">
                <a:spLocks noChangeArrowheads="1"/>
              </p:cNvSpPr>
              <p:nvPr/>
            </p:nvSpPr>
            <p:spPr bwMode="auto">
              <a:xfrm>
                <a:off x="2976" y="3279"/>
                <a:ext cx="201" cy="206"/>
              </a:xfrm>
              <a:prstGeom prst="rect">
                <a:avLst/>
              </a:prstGeom>
              <a:solidFill>
                <a:srgbClr val="CCFF99"/>
              </a:solid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2000">
                    <a:solidFill>
                      <a:schemeClr val="folHlink"/>
                    </a:solidFill>
                    <a:latin typeface="Symbol" pitchFamily="18" charset="2"/>
                  </a:rPr>
                  <a:t>L</a:t>
                </a:r>
              </a:p>
            </p:txBody>
          </p:sp>
          <p:sp>
            <p:nvSpPr>
              <p:cNvPr id="755733" name="Text Box 21"/>
              <p:cNvSpPr txBox="1">
                <a:spLocks noChangeArrowheads="1"/>
              </p:cNvSpPr>
              <p:nvPr/>
            </p:nvSpPr>
            <p:spPr bwMode="auto">
              <a:xfrm>
                <a:off x="2898" y="2259"/>
                <a:ext cx="171"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t>N</a:t>
                </a:r>
              </a:p>
            </p:txBody>
          </p:sp>
          <p:sp>
            <p:nvSpPr>
              <p:cNvPr id="755734" name="Line 22"/>
              <p:cNvSpPr>
                <a:spLocks noChangeShapeType="1"/>
              </p:cNvSpPr>
              <p:nvPr/>
            </p:nvSpPr>
            <p:spPr bwMode="auto">
              <a:xfrm flipV="1">
                <a:off x="3150" y="2685"/>
                <a:ext cx="363" cy="177"/>
              </a:xfrm>
              <a:prstGeom prst="line">
                <a:avLst/>
              </a:prstGeom>
              <a:noFill/>
              <a:ln w="28575">
                <a:solidFill>
                  <a:schemeClr val="tx1"/>
                </a:solidFill>
                <a:prstDash val="dash"/>
                <a:round/>
                <a:headEnd type="none" w="sm" len="sm"/>
                <a:tailEnd type="none" w="sm" len="sm"/>
              </a:ln>
              <a:effectLst/>
            </p:spPr>
            <p:txBody>
              <a:bodyPr lIns="54000" tIns="10800" rIns="54000" bIns="10800" anchor="ctr"/>
              <a:lstStyle/>
              <a:p>
                <a:endParaRPr lang="de-DE"/>
              </a:p>
            </p:txBody>
          </p:sp>
          <p:sp>
            <p:nvSpPr>
              <p:cNvPr id="755735" name="Text Box 23"/>
              <p:cNvSpPr txBox="1">
                <a:spLocks noChangeArrowheads="1"/>
              </p:cNvSpPr>
              <p:nvPr/>
            </p:nvSpPr>
            <p:spPr bwMode="auto">
              <a:xfrm>
                <a:off x="3402" y="2505"/>
                <a:ext cx="138"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latin typeface="Symbol" pitchFamily="18" charset="2"/>
                  </a:rPr>
                  <a:t>p</a:t>
                </a:r>
              </a:p>
            </p:txBody>
          </p:sp>
        </p:grpSp>
        <p:sp>
          <p:nvSpPr>
            <p:cNvPr id="755736" name="Text Box 24"/>
            <p:cNvSpPr txBox="1">
              <a:spLocks noChangeArrowheads="1"/>
            </p:cNvSpPr>
            <p:nvPr/>
          </p:nvSpPr>
          <p:spPr bwMode="auto">
            <a:xfrm>
              <a:off x="2248" y="3443"/>
              <a:ext cx="1271" cy="322"/>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en-US"/>
                <a:t>suppressed by Pauli blocking</a:t>
              </a:r>
            </a:p>
          </p:txBody>
        </p:sp>
        <p:sp>
          <p:nvSpPr>
            <p:cNvPr id="755737" name="AutoShape 25"/>
            <p:cNvSpPr>
              <a:spLocks/>
            </p:cNvSpPr>
            <p:nvPr/>
          </p:nvSpPr>
          <p:spPr bwMode="auto">
            <a:xfrm>
              <a:off x="3017" y="1737"/>
              <a:ext cx="1024" cy="210"/>
            </a:xfrm>
            <a:prstGeom prst="borderCallout1">
              <a:avLst>
                <a:gd name="adj1" fmla="val 34287"/>
                <a:gd name="adj2" fmla="val -4690"/>
                <a:gd name="adj3" fmla="val 123810"/>
                <a:gd name="adj4" fmla="val -37208"/>
              </a:avLst>
            </a:prstGeom>
            <a:solidFill>
              <a:srgbClr val="FFFF66"/>
            </a:solidFill>
            <a:ln w="9525">
              <a:solidFill>
                <a:srgbClr val="FF9900"/>
              </a:solidFill>
              <a:miter lim="800000"/>
              <a:headEnd type="none" w="sm" len="sm"/>
              <a:tailEnd type="none" w="sm" len="sm"/>
            </a:ln>
            <a:effectLst/>
          </p:spPr>
          <p:txBody>
            <a:bodyPr lIns="54000" tIns="10800" rIns="54000" bIns="10800" anchor="ctr"/>
            <a:lstStyle/>
            <a:p>
              <a:pPr algn="ctr"/>
              <a:r>
                <a:rPr kumimoji="0" lang="de-DE"/>
                <a:t>p</a:t>
              </a:r>
              <a:r>
                <a:rPr kumimoji="0" lang="de-DE" baseline="-25000"/>
                <a:t>F</a:t>
              </a:r>
              <a:r>
                <a:rPr kumimoji="0" lang="de-DE">
                  <a:sym typeface="Symbol" pitchFamily="18" charset="2"/>
                </a:rPr>
                <a:t>270MeV/c</a:t>
              </a:r>
              <a:endParaRPr kumimoji="0" lang="de-DE"/>
            </a:p>
          </p:txBody>
        </p:sp>
        <p:grpSp>
          <p:nvGrpSpPr>
            <p:cNvPr id="4" name="Group 26"/>
            <p:cNvGrpSpPr>
              <a:grpSpLocks/>
            </p:cNvGrpSpPr>
            <p:nvPr/>
          </p:nvGrpSpPr>
          <p:grpSpPr bwMode="auto">
            <a:xfrm>
              <a:off x="262" y="1834"/>
              <a:ext cx="1570" cy="1226"/>
              <a:chOff x="262" y="2605"/>
              <a:chExt cx="1570" cy="1226"/>
            </a:xfrm>
          </p:grpSpPr>
          <p:grpSp>
            <p:nvGrpSpPr>
              <p:cNvPr id="5" name="Group 27"/>
              <p:cNvGrpSpPr>
                <a:grpSpLocks/>
              </p:cNvGrpSpPr>
              <p:nvPr/>
            </p:nvGrpSpPr>
            <p:grpSpPr bwMode="auto">
              <a:xfrm>
                <a:off x="1199" y="2605"/>
                <a:ext cx="633" cy="1226"/>
                <a:chOff x="1151" y="1333"/>
                <a:chExt cx="633" cy="1226"/>
              </a:xfrm>
            </p:grpSpPr>
            <p:sp>
              <p:nvSpPr>
                <p:cNvPr id="755740" name="Line 28"/>
                <p:cNvSpPr>
                  <a:spLocks noChangeShapeType="1"/>
                </p:cNvSpPr>
                <p:nvPr/>
              </p:nvSpPr>
              <p:spPr bwMode="auto">
                <a:xfrm>
                  <a:off x="1157" y="1465"/>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41" name="Oval 29"/>
                <p:cNvSpPr>
                  <a:spLocks noChangeArrowheads="1"/>
                </p:cNvSpPr>
                <p:nvPr/>
              </p:nvSpPr>
              <p:spPr bwMode="auto">
                <a:xfrm>
                  <a:off x="1256" y="1894"/>
                  <a:ext cx="147" cy="147"/>
                </a:xfrm>
                <a:prstGeom prst="ellipse">
                  <a:avLst/>
                </a:prstGeom>
                <a:solidFill>
                  <a:srgbClr val="FFCC00"/>
                </a:solidFill>
                <a:ln w="9525">
                  <a:solidFill>
                    <a:schemeClr val="tx1"/>
                  </a:solidFill>
                  <a:round/>
                  <a:headEnd type="none" w="sm" len="sm"/>
                  <a:tailEnd type="none" w="sm" len="sm"/>
                </a:ln>
                <a:effectLst/>
              </p:spPr>
              <p:txBody>
                <a:bodyPr wrap="none" lIns="54000" tIns="10800" rIns="54000" bIns="10800" anchor="ctr"/>
                <a:lstStyle/>
                <a:p>
                  <a:pPr algn="ctr"/>
                  <a:r>
                    <a:rPr kumimoji="0" lang="de-DE"/>
                    <a:t>w</a:t>
                  </a:r>
                </a:p>
              </p:txBody>
            </p:sp>
            <p:sp>
              <p:nvSpPr>
                <p:cNvPr id="755742" name="Line 30"/>
                <p:cNvSpPr>
                  <a:spLocks noChangeShapeType="1"/>
                </p:cNvSpPr>
                <p:nvPr/>
              </p:nvSpPr>
              <p:spPr bwMode="auto">
                <a:xfrm flipV="1">
                  <a:off x="1151" y="2038"/>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43" name="Text Box 31"/>
                <p:cNvSpPr txBox="1">
                  <a:spLocks noChangeArrowheads="1"/>
                </p:cNvSpPr>
                <p:nvPr/>
              </p:nvSpPr>
              <p:spPr bwMode="auto">
                <a:xfrm>
                  <a:off x="1184" y="2353"/>
                  <a:ext cx="201" cy="206"/>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2000">
                      <a:solidFill>
                        <a:schemeClr val="folHlink"/>
                      </a:solidFill>
                      <a:latin typeface="Symbol" pitchFamily="18" charset="2"/>
                    </a:rPr>
                    <a:t>L</a:t>
                  </a:r>
                </a:p>
              </p:txBody>
            </p:sp>
            <p:sp>
              <p:nvSpPr>
                <p:cNvPr id="755744" name="Text Box 32"/>
                <p:cNvSpPr txBox="1">
                  <a:spLocks noChangeArrowheads="1"/>
                </p:cNvSpPr>
                <p:nvPr/>
              </p:nvSpPr>
              <p:spPr bwMode="auto">
                <a:xfrm>
                  <a:off x="1178" y="1333"/>
                  <a:ext cx="171"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t>N</a:t>
                  </a:r>
                </a:p>
              </p:txBody>
            </p:sp>
            <p:sp>
              <p:nvSpPr>
                <p:cNvPr id="755745" name="Line 33"/>
                <p:cNvSpPr>
                  <a:spLocks noChangeShapeType="1"/>
                </p:cNvSpPr>
                <p:nvPr/>
              </p:nvSpPr>
              <p:spPr bwMode="auto">
                <a:xfrm flipV="1">
                  <a:off x="1394" y="1759"/>
                  <a:ext cx="363" cy="177"/>
                </a:xfrm>
                <a:prstGeom prst="line">
                  <a:avLst/>
                </a:prstGeom>
                <a:noFill/>
                <a:ln w="28575">
                  <a:solidFill>
                    <a:schemeClr val="tx1"/>
                  </a:solidFill>
                  <a:prstDash val="dash"/>
                  <a:round/>
                  <a:headEnd type="none" w="sm" len="sm"/>
                  <a:tailEnd type="none" w="sm" len="sm"/>
                </a:ln>
                <a:effectLst/>
              </p:spPr>
              <p:txBody>
                <a:bodyPr lIns="54000" tIns="10800" rIns="54000" bIns="10800" anchor="ctr"/>
                <a:lstStyle/>
                <a:p>
                  <a:endParaRPr lang="de-DE"/>
                </a:p>
              </p:txBody>
            </p:sp>
            <p:sp>
              <p:nvSpPr>
                <p:cNvPr id="755746" name="Text Box 34"/>
                <p:cNvSpPr txBox="1">
                  <a:spLocks noChangeArrowheads="1"/>
                </p:cNvSpPr>
                <p:nvPr/>
              </p:nvSpPr>
              <p:spPr bwMode="auto">
                <a:xfrm>
                  <a:off x="1646" y="1579"/>
                  <a:ext cx="138"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latin typeface="Symbol" pitchFamily="18" charset="2"/>
                    </a:rPr>
                    <a:t>p</a:t>
                  </a:r>
                </a:p>
              </p:txBody>
            </p:sp>
          </p:grpSp>
          <p:sp>
            <p:nvSpPr>
              <p:cNvPr id="755747" name="Text Box 35"/>
              <p:cNvSpPr txBox="1">
                <a:spLocks noChangeArrowheads="1"/>
              </p:cNvSpPr>
              <p:nvPr/>
            </p:nvSpPr>
            <p:spPr bwMode="auto">
              <a:xfrm>
                <a:off x="262" y="2818"/>
                <a:ext cx="1008" cy="168"/>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sym typeface="Symbol" pitchFamily="18" charset="2"/>
                  </a:rPr>
                  <a:t>p</a:t>
                </a:r>
                <a:r>
                  <a:rPr kumimoji="0" lang="de-DE" baseline="-25000">
                    <a:sym typeface="Symbol" pitchFamily="18" charset="2"/>
                  </a:rPr>
                  <a:t>N</a:t>
                </a:r>
                <a:r>
                  <a:rPr kumimoji="0" lang="de-DE">
                    <a:sym typeface="Symbol" pitchFamily="18" charset="2"/>
                  </a:rPr>
                  <a:t>100MeV/c</a:t>
                </a:r>
                <a:endParaRPr kumimoji="0" lang="de-DE"/>
              </a:p>
            </p:txBody>
          </p:sp>
        </p:grpSp>
        <p:sp>
          <p:nvSpPr>
            <p:cNvPr id="755748" name="Rectangle 36"/>
            <p:cNvSpPr>
              <a:spLocks noChangeArrowheads="1"/>
            </p:cNvSpPr>
            <p:nvPr/>
          </p:nvSpPr>
          <p:spPr bwMode="ltGray">
            <a:xfrm>
              <a:off x="650" y="1453"/>
              <a:ext cx="1266" cy="231"/>
            </a:xfrm>
            <a:prstGeom prst="rect">
              <a:avLst/>
            </a:prstGeom>
            <a:solidFill>
              <a:srgbClr val="9999FF"/>
            </a:solidFill>
            <a:ln w="9525" algn="ctr">
              <a:noFill/>
              <a:miter lim="800000"/>
              <a:headEnd type="none" w="sm" len="sm"/>
              <a:tailEnd type="none" w="sm" len="sm"/>
            </a:ln>
            <a:effectLst>
              <a:outerShdw dist="107763" dir="2700000" algn="ctr" rotWithShape="0">
                <a:schemeClr val="bg2"/>
              </a:outerShdw>
            </a:effectLst>
          </p:spPr>
          <p:txBody>
            <a:bodyPr>
              <a:spAutoFit/>
            </a:bodyPr>
            <a:lstStyle/>
            <a:p>
              <a:pPr algn="ctr"/>
              <a:r>
                <a:rPr kumimoji="0" lang="de-DE" sz="1800"/>
                <a:t>free </a:t>
              </a:r>
              <a:r>
                <a:rPr kumimoji="0" lang="de-DE" sz="1800">
                  <a:latin typeface="Symbol" pitchFamily="18" charset="2"/>
                </a:rPr>
                <a:t>L</a:t>
              </a:r>
              <a:r>
                <a:rPr kumimoji="0" lang="de-DE" sz="1800"/>
                <a:t> decay</a:t>
              </a:r>
            </a:p>
          </p:txBody>
        </p:sp>
        <p:graphicFrame>
          <p:nvGraphicFramePr>
            <p:cNvPr id="755749" name="Object 37"/>
            <p:cNvGraphicFramePr>
              <a:graphicFrameLocks noChangeAspect="1"/>
            </p:cNvGraphicFramePr>
            <p:nvPr/>
          </p:nvGraphicFramePr>
          <p:xfrm>
            <a:off x="407" y="3175"/>
            <a:ext cx="1591" cy="590"/>
          </p:xfrm>
          <a:graphic>
            <a:graphicData uri="http://schemas.openxmlformats.org/presentationml/2006/ole">
              <p:oleObj spid="_x0000_s2306050" name="Equation" r:id="rId4" imgW="2806560" imgH="1041120" progId="Equation.DSMT4">
                <p:embed/>
              </p:oleObj>
            </a:graphicData>
          </a:graphic>
        </p:graphicFrame>
        <p:sp>
          <p:nvSpPr>
            <p:cNvPr id="755750" name="Rectangle 38"/>
            <p:cNvSpPr>
              <a:spLocks noChangeArrowheads="1"/>
            </p:cNvSpPr>
            <p:nvPr/>
          </p:nvSpPr>
          <p:spPr bwMode="ltGray">
            <a:xfrm>
              <a:off x="4096" y="1256"/>
              <a:ext cx="1440" cy="577"/>
            </a:xfrm>
            <a:prstGeom prst="rect">
              <a:avLst/>
            </a:prstGeom>
            <a:solidFill>
              <a:srgbClr val="9999FF"/>
            </a:solidFill>
            <a:ln w="9525" algn="ctr">
              <a:noFill/>
              <a:miter lim="800000"/>
              <a:headEnd type="none" w="sm" len="sm"/>
              <a:tailEnd type="none" w="sm" len="sm"/>
            </a:ln>
            <a:effectLst>
              <a:outerShdw dist="107763" dir="2700000" algn="ctr" rotWithShape="0">
                <a:schemeClr val="bg2"/>
              </a:outerShdw>
            </a:effectLst>
          </p:spPr>
          <p:txBody>
            <a:bodyPr>
              <a:spAutoFit/>
            </a:bodyPr>
            <a:lstStyle/>
            <a:p>
              <a:pPr algn="ctr"/>
              <a:r>
                <a:rPr kumimoji="0" lang="de-DE" sz="1800">
                  <a:solidFill>
                    <a:srgbClr val="FFFF00"/>
                  </a:solidFill>
                </a:rPr>
                <a:t>non-mesonic </a:t>
              </a:r>
              <a:r>
                <a:rPr kumimoji="0" lang="de-DE" sz="1800"/>
                <a:t>decay </a:t>
              </a:r>
            </a:p>
            <a:p>
              <a:pPr algn="ctr"/>
              <a:r>
                <a:rPr kumimoji="0" lang="de-DE" sz="1800"/>
                <a:t>of hypernuclei</a:t>
              </a:r>
            </a:p>
          </p:txBody>
        </p:sp>
        <p:grpSp>
          <p:nvGrpSpPr>
            <p:cNvPr id="6" name="Group 39"/>
            <p:cNvGrpSpPr>
              <a:grpSpLocks/>
            </p:cNvGrpSpPr>
            <p:nvPr/>
          </p:nvGrpSpPr>
          <p:grpSpPr bwMode="auto">
            <a:xfrm>
              <a:off x="4343" y="1923"/>
              <a:ext cx="1044" cy="1350"/>
              <a:chOff x="4319" y="1570"/>
              <a:chExt cx="1044" cy="1350"/>
            </a:xfrm>
          </p:grpSpPr>
          <p:sp>
            <p:nvSpPr>
              <p:cNvPr id="755752" name="Line 40"/>
              <p:cNvSpPr>
                <a:spLocks noChangeShapeType="1"/>
              </p:cNvSpPr>
              <p:nvPr/>
            </p:nvSpPr>
            <p:spPr bwMode="auto">
              <a:xfrm flipV="1">
                <a:off x="5024" y="1651"/>
                <a:ext cx="82" cy="411"/>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53" name="Line 41"/>
              <p:cNvSpPr>
                <a:spLocks noChangeShapeType="1"/>
              </p:cNvSpPr>
              <p:nvPr/>
            </p:nvSpPr>
            <p:spPr bwMode="auto">
              <a:xfrm>
                <a:off x="5029" y="2167"/>
                <a:ext cx="128" cy="622"/>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54" name="Line 42"/>
              <p:cNvSpPr>
                <a:spLocks noChangeShapeType="1"/>
              </p:cNvSpPr>
              <p:nvPr/>
            </p:nvSpPr>
            <p:spPr bwMode="auto">
              <a:xfrm>
                <a:off x="4325" y="1826"/>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55" name="Oval 43"/>
              <p:cNvSpPr>
                <a:spLocks noChangeArrowheads="1"/>
              </p:cNvSpPr>
              <p:nvPr/>
            </p:nvSpPr>
            <p:spPr bwMode="auto">
              <a:xfrm>
                <a:off x="4424" y="2255"/>
                <a:ext cx="147" cy="147"/>
              </a:xfrm>
              <a:prstGeom prst="ellipse">
                <a:avLst/>
              </a:prstGeom>
              <a:solidFill>
                <a:srgbClr val="FFCC00"/>
              </a:solidFill>
              <a:ln w="9525">
                <a:solidFill>
                  <a:schemeClr val="tx1"/>
                </a:solidFill>
                <a:round/>
                <a:headEnd type="none" w="sm" len="sm"/>
                <a:tailEnd type="none" w="sm" len="sm"/>
              </a:ln>
              <a:effectLst/>
            </p:spPr>
            <p:txBody>
              <a:bodyPr wrap="none" lIns="54000" tIns="10800" rIns="54000" bIns="10800" anchor="ctr"/>
              <a:lstStyle/>
              <a:p>
                <a:pPr algn="ctr"/>
                <a:r>
                  <a:rPr kumimoji="0" lang="de-DE"/>
                  <a:t>w</a:t>
                </a:r>
              </a:p>
            </p:txBody>
          </p:sp>
          <p:sp>
            <p:nvSpPr>
              <p:cNvPr id="755756" name="Line 44"/>
              <p:cNvSpPr>
                <a:spLocks noChangeShapeType="1"/>
              </p:cNvSpPr>
              <p:nvPr/>
            </p:nvSpPr>
            <p:spPr bwMode="auto">
              <a:xfrm flipV="1">
                <a:off x="4319" y="2399"/>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755757" name="Text Box 45"/>
              <p:cNvSpPr txBox="1">
                <a:spLocks noChangeArrowheads="1"/>
              </p:cNvSpPr>
              <p:nvPr/>
            </p:nvSpPr>
            <p:spPr bwMode="auto">
              <a:xfrm>
                <a:off x="4352" y="2714"/>
                <a:ext cx="201" cy="206"/>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2000">
                    <a:solidFill>
                      <a:schemeClr val="folHlink"/>
                    </a:solidFill>
                    <a:latin typeface="Symbol" pitchFamily="18" charset="2"/>
                  </a:rPr>
                  <a:t>L</a:t>
                </a:r>
              </a:p>
            </p:txBody>
          </p:sp>
          <p:sp>
            <p:nvSpPr>
              <p:cNvPr id="755758" name="Text Box 46"/>
              <p:cNvSpPr txBox="1">
                <a:spLocks noChangeArrowheads="1"/>
              </p:cNvSpPr>
              <p:nvPr/>
            </p:nvSpPr>
            <p:spPr bwMode="auto">
              <a:xfrm>
                <a:off x="4346" y="1694"/>
                <a:ext cx="171"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t>N</a:t>
                </a:r>
              </a:p>
            </p:txBody>
          </p:sp>
          <p:sp>
            <p:nvSpPr>
              <p:cNvPr id="755759" name="Line 47"/>
              <p:cNvSpPr>
                <a:spLocks noChangeShapeType="1"/>
              </p:cNvSpPr>
              <p:nvPr/>
            </p:nvSpPr>
            <p:spPr bwMode="auto">
              <a:xfrm flipV="1">
                <a:off x="4562" y="2120"/>
                <a:ext cx="363" cy="177"/>
              </a:xfrm>
              <a:prstGeom prst="line">
                <a:avLst/>
              </a:prstGeom>
              <a:noFill/>
              <a:ln w="28575">
                <a:solidFill>
                  <a:schemeClr val="tx1"/>
                </a:solidFill>
                <a:prstDash val="dash"/>
                <a:round/>
                <a:headEnd type="none" w="sm" len="sm"/>
                <a:tailEnd type="none" w="sm" len="sm"/>
              </a:ln>
              <a:effectLst/>
            </p:spPr>
            <p:txBody>
              <a:bodyPr lIns="54000" tIns="10800" rIns="54000" bIns="10800" anchor="ctr"/>
              <a:lstStyle/>
              <a:p>
                <a:endParaRPr lang="de-DE"/>
              </a:p>
            </p:txBody>
          </p:sp>
          <p:sp>
            <p:nvSpPr>
              <p:cNvPr id="755760" name="Text Box 48"/>
              <p:cNvSpPr txBox="1">
                <a:spLocks noChangeArrowheads="1"/>
              </p:cNvSpPr>
              <p:nvPr/>
            </p:nvSpPr>
            <p:spPr bwMode="auto">
              <a:xfrm>
                <a:off x="4677" y="1976"/>
                <a:ext cx="138"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latin typeface="Symbol" pitchFamily="18" charset="2"/>
                  </a:rPr>
                  <a:t>p</a:t>
                </a:r>
              </a:p>
            </p:txBody>
          </p:sp>
          <p:sp>
            <p:nvSpPr>
              <p:cNvPr id="755761" name="Oval 49"/>
              <p:cNvSpPr>
                <a:spLocks noChangeArrowheads="1"/>
              </p:cNvSpPr>
              <p:nvPr/>
            </p:nvSpPr>
            <p:spPr bwMode="auto">
              <a:xfrm>
                <a:off x="4932" y="2040"/>
                <a:ext cx="147" cy="147"/>
              </a:xfrm>
              <a:prstGeom prst="ellipse">
                <a:avLst/>
              </a:prstGeom>
              <a:solidFill>
                <a:srgbClr val="CCCCFF"/>
              </a:solidFill>
              <a:ln w="9525">
                <a:solidFill>
                  <a:schemeClr val="tx1"/>
                </a:solidFill>
                <a:round/>
                <a:headEnd type="none" w="sm" len="sm"/>
                <a:tailEnd type="none" w="sm" len="sm"/>
              </a:ln>
              <a:effectLst/>
            </p:spPr>
            <p:txBody>
              <a:bodyPr wrap="none" lIns="54000" tIns="10800" rIns="54000" bIns="10800" anchor="ctr"/>
              <a:lstStyle/>
              <a:p>
                <a:pPr algn="ctr"/>
                <a:r>
                  <a:rPr kumimoji="0" lang="de-DE"/>
                  <a:t>s</a:t>
                </a:r>
              </a:p>
            </p:txBody>
          </p:sp>
          <p:sp>
            <p:nvSpPr>
              <p:cNvPr id="755762" name="Text Box 50"/>
              <p:cNvSpPr txBox="1">
                <a:spLocks noChangeArrowheads="1"/>
              </p:cNvSpPr>
              <p:nvPr/>
            </p:nvSpPr>
            <p:spPr bwMode="auto">
              <a:xfrm>
                <a:off x="5192" y="2722"/>
                <a:ext cx="171"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t>N</a:t>
                </a:r>
              </a:p>
            </p:txBody>
          </p:sp>
          <p:sp>
            <p:nvSpPr>
              <p:cNvPr id="755763" name="Text Box 51"/>
              <p:cNvSpPr txBox="1">
                <a:spLocks noChangeArrowheads="1"/>
              </p:cNvSpPr>
              <p:nvPr/>
            </p:nvSpPr>
            <p:spPr bwMode="auto">
              <a:xfrm>
                <a:off x="5173" y="1570"/>
                <a:ext cx="171"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t>N</a:t>
                </a:r>
              </a:p>
            </p:txBody>
          </p:sp>
        </p:grpSp>
        <p:graphicFrame>
          <p:nvGraphicFramePr>
            <p:cNvPr id="755764" name="Object 52"/>
            <p:cNvGraphicFramePr>
              <a:graphicFrameLocks noChangeAspect="1"/>
            </p:cNvGraphicFramePr>
            <p:nvPr/>
          </p:nvGraphicFramePr>
          <p:xfrm>
            <a:off x="4202" y="3413"/>
            <a:ext cx="1253" cy="352"/>
          </p:xfrm>
          <a:graphic>
            <a:graphicData uri="http://schemas.openxmlformats.org/presentationml/2006/ole">
              <p:oleObj spid="_x0000_s2306051" name="Equation" r:id="rId5" imgW="2209680" imgH="622080" progId="Equation.DSMT4">
                <p:embed/>
              </p:oleObj>
            </a:graphicData>
          </a:graphic>
        </p:graphicFrame>
      </p:grpSp>
      <p:sp>
        <p:nvSpPr>
          <p:cNvPr id="755769" name="AutoShape 57"/>
          <p:cNvSpPr>
            <a:spLocks/>
          </p:cNvSpPr>
          <p:nvPr/>
        </p:nvSpPr>
        <p:spPr bwMode="auto">
          <a:xfrm>
            <a:off x="1354138" y="5384800"/>
            <a:ext cx="1625600" cy="361950"/>
          </a:xfrm>
          <a:prstGeom prst="borderCallout3">
            <a:avLst>
              <a:gd name="adj1" fmla="val 31579"/>
              <a:gd name="adj2" fmla="val 104690"/>
              <a:gd name="adj3" fmla="val 31579"/>
              <a:gd name="adj4" fmla="val 125588"/>
              <a:gd name="adj5" fmla="val -158773"/>
              <a:gd name="adj6" fmla="val 125588"/>
              <a:gd name="adj7" fmla="val -253509"/>
              <a:gd name="adj8" fmla="val 111037"/>
            </a:avLst>
          </a:prstGeom>
          <a:solidFill>
            <a:srgbClr val="FFFF66"/>
          </a:solidFill>
          <a:ln w="9525">
            <a:solidFill>
              <a:srgbClr val="FF9900"/>
            </a:solidFill>
            <a:miter lim="800000"/>
            <a:headEnd type="none" w="sm" len="sm"/>
            <a:tailEnd type="none" w="sm" len="sm"/>
          </a:ln>
          <a:effectLst/>
        </p:spPr>
        <p:txBody>
          <a:bodyPr lIns="54000" tIns="10800" rIns="54000" bIns="10800" anchor="ctr"/>
          <a:lstStyle/>
          <a:p>
            <a:pPr algn="ctr"/>
            <a:r>
              <a:rPr kumimoji="0" lang="de-DE">
                <a:latin typeface="Symbol" pitchFamily="18" charset="2"/>
              </a:rPr>
              <a:t>D</a:t>
            </a:r>
            <a:r>
              <a:rPr kumimoji="0" lang="de-DE"/>
              <a:t>I=1/2 rule</a:t>
            </a:r>
          </a:p>
        </p:txBody>
      </p:sp>
      <p:sp>
        <p:nvSpPr>
          <p:cNvPr id="755770" name="AutoShape 58"/>
          <p:cNvSpPr>
            <a:spLocks/>
          </p:cNvSpPr>
          <p:nvPr/>
        </p:nvSpPr>
        <p:spPr bwMode="auto">
          <a:xfrm>
            <a:off x="6853238" y="5286375"/>
            <a:ext cx="1930400" cy="768350"/>
          </a:xfrm>
          <a:prstGeom prst="borderCallout3">
            <a:avLst>
              <a:gd name="adj1" fmla="val 14875"/>
              <a:gd name="adj2" fmla="val -3949"/>
              <a:gd name="adj3" fmla="val 14875"/>
              <a:gd name="adj4" fmla="val -21380"/>
              <a:gd name="adj5" fmla="val -51653"/>
              <a:gd name="adj6" fmla="val -21380"/>
              <a:gd name="adj7" fmla="val -61157"/>
              <a:gd name="adj8" fmla="val -15542"/>
            </a:avLst>
          </a:prstGeom>
          <a:solidFill>
            <a:srgbClr val="FF99FF"/>
          </a:solidFill>
          <a:ln w="9525">
            <a:solidFill>
              <a:schemeClr val="folHlink"/>
            </a:solidFill>
            <a:miter lim="800000"/>
            <a:headEnd type="none" w="sm" len="sm"/>
            <a:tailEnd type="none" w="sm" len="sm"/>
          </a:ln>
          <a:effectLst/>
        </p:spPr>
        <p:txBody>
          <a:bodyPr lIns="54000" tIns="10800" rIns="54000" bIns="10800" anchor="ctr"/>
          <a:lstStyle/>
          <a:p>
            <a:pPr algn="ctr"/>
            <a:r>
              <a:rPr kumimoji="0" lang="de-DE"/>
              <a:t>dominant in all but the lightest hypernuclei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993282" name="Picture 2"/>
          <p:cNvPicPr>
            <a:picLocks noChangeAspect="1" noChangeArrowheads="1"/>
          </p:cNvPicPr>
          <p:nvPr/>
        </p:nvPicPr>
        <p:blipFill>
          <a:blip r:embed="rId2" cstate="print"/>
          <a:srcRect/>
          <a:stretch>
            <a:fillRect/>
          </a:stretch>
        </p:blipFill>
        <p:spPr bwMode="auto">
          <a:xfrm>
            <a:off x="-1" y="-1"/>
            <a:ext cx="9174807" cy="4278923"/>
          </a:xfrm>
          <a:prstGeom prst="rect">
            <a:avLst/>
          </a:prstGeom>
          <a:noFill/>
          <a:ln w="9525" cap="flat" cmpd="sng">
            <a:noFill/>
            <a:prstDash val="solid"/>
            <a:miter lim="800000"/>
            <a:headEnd type="none" w="sm" len="sm"/>
            <a:tailEnd type="none" w="sm" len="sm"/>
          </a:ln>
        </p:spPr>
      </p:pic>
      <p:cxnSp>
        <p:nvCxnSpPr>
          <p:cNvPr id="6" name="Gerade Verbindung 5"/>
          <p:cNvCxnSpPr/>
          <p:nvPr/>
        </p:nvCxnSpPr>
        <p:spPr bwMode="auto">
          <a:xfrm>
            <a:off x="878305" y="3693695"/>
            <a:ext cx="1792706" cy="12031"/>
          </a:xfrm>
          <a:prstGeom prst="line">
            <a:avLst/>
          </a:prstGeom>
          <a:solidFill>
            <a:schemeClr val="accent1"/>
          </a:solidFill>
          <a:ln w="9525" cap="flat" cmpd="sng" algn="ctr">
            <a:solidFill>
              <a:srgbClr val="FF0000"/>
            </a:solidFill>
            <a:prstDash val="solid"/>
            <a:round/>
            <a:headEnd type="none" w="sm" len="sm"/>
            <a:tailEnd type="none" w="sm" len="sm"/>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p:txBody>
          <a:bodyPr/>
          <a:lstStyle/>
          <a:p>
            <a:r>
              <a:rPr lang="de-DE"/>
              <a:t>Consistent Description - not yet!</a:t>
            </a:r>
          </a:p>
        </p:txBody>
      </p:sp>
      <p:sp>
        <p:nvSpPr>
          <p:cNvPr id="818179" name="Rectangle 3"/>
          <p:cNvSpPr>
            <a:spLocks noGrp="1" noChangeArrowheads="1"/>
          </p:cNvSpPr>
          <p:nvPr>
            <p:ph type="body" idx="1"/>
          </p:nvPr>
        </p:nvSpPr>
        <p:spPr/>
        <p:txBody>
          <a:bodyPr/>
          <a:lstStyle/>
          <a:p>
            <a:r>
              <a:rPr lang="de-DE" dirty="0"/>
              <a:t>I.N. </a:t>
            </a:r>
            <a:r>
              <a:rPr lang="de-DE" dirty="0" err="1"/>
              <a:t>Filikhin</a:t>
            </a:r>
            <a:r>
              <a:rPr lang="de-DE" dirty="0"/>
              <a:t>, A. Gal, Phys. </a:t>
            </a:r>
            <a:r>
              <a:rPr lang="de-DE" dirty="0" err="1"/>
              <a:t>Rev</a:t>
            </a:r>
            <a:r>
              <a:rPr lang="de-DE" dirty="0"/>
              <a:t>. C 65, 041001 (R) (2002)</a:t>
            </a:r>
          </a:p>
          <a:p>
            <a:pPr lvl="1"/>
            <a:r>
              <a:rPr lang="de-DE" dirty="0" err="1"/>
              <a:t>Faddeev-Yakubovsky</a:t>
            </a:r>
            <a:r>
              <a:rPr lang="de-DE" dirty="0"/>
              <a:t> </a:t>
            </a:r>
            <a:r>
              <a:rPr lang="de-DE" dirty="0" err="1"/>
              <a:t>calculation</a:t>
            </a:r>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err="1"/>
              <a:t>no</a:t>
            </a:r>
            <a:r>
              <a:rPr lang="de-DE" dirty="0"/>
              <a:t> </a:t>
            </a:r>
            <a:r>
              <a:rPr lang="de-DE" dirty="0" err="1" smtClean="0"/>
              <a:t>convincing</a:t>
            </a:r>
            <a:r>
              <a:rPr lang="de-DE" dirty="0" smtClean="0"/>
              <a:t> </a:t>
            </a:r>
            <a:r>
              <a:rPr lang="de-DE" dirty="0" err="1" smtClean="0"/>
              <a:t>consistent</a:t>
            </a:r>
            <a:r>
              <a:rPr lang="de-DE" dirty="0" smtClean="0"/>
              <a:t> </a:t>
            </a:r>
            <a:r>
              <a:rPr lang="de-DE" dirty="0" err="1"/>
              <a:t>description</a:t>
            </a:r>
            <a:r>
              <a:rPr lang="de-DE" dirty="0"/>
              <a:t> </a:t>
            </a:r>
            <a:r>
              <a:rPr lang="de-DE" dirty="0" err="1"/>
              <a:t>possible</a:t>
            </a:r>
            <a:r>
              <a:rPr lang="de-DE" dirty="0"/>
              <a:t> so </a:t>
            </a:r>
            <a:r>
              <a:rPr lang="de-DE" dirty="0" err="1"/>
              <a:t>far</a:t>
            </a:r>
            <a:endParaRPr lang="de-DE" dirty="0"/>
          </a:p>
        </p:txBody>
      </p:sp>
      <p:pic>
        <p:nvPicPr>
          <p:cNvPr id="818180" name="Picture 4" descr="e6e10f"/>
          <p:cNvPicPr>
            <a:picLocks noChangeAspect="1" noChangeArrowheads="1"/>
          </p:cNvPicPr>
          <p:nvPr/>
        </p:nvPicPr>
        <p:blipFill>
          <a:blip r:embed="rId4" cstate="print"/>
          <a:srcRect/>
          <a:stretch>
            <a:fillRect/>
          </a:stretch>
        </p:blipFill>
        <p:spPr bwMode="auto">
          <a:xfrm>
            <a:off x="1684338" y="1500188"/>
            <a:ext cx="6122987" cy="4522787"/>
          </a:xfrm>
          <a:prstGeom prst="rect">
            <a:avLst/>
          </a:prstGeom>
          <a:noFill/>
        </p:spPr>
      </p:pic>
      <p:sp>
        <p:nvSpPr>
          <p:cNvPr id="818181" name="Rectangle 5"/>
          <p:cNvSpPr>
            <a:spLocks noChangeArrowheads="1"/>
          </p:cNvSpPr>
          <p:nvPr/>
        </p:nvSpPr>
        <p:spPr bwMode="auto">
          <a:xfrm>
            <a:off x="2584450" y="4294188"/>
            <a:ext cx="4122738" cy="400050"/>
          </a:xfrm>
          <a:prstGeom prst="rect">
            <a:avLst/>
          </a:prstGeom>
          <a:solidFill>
            <a:srgbClr val="FF6699">
              <a:alpha val="50000"/>
            </a:srgbClr>
          </a:solidFill>
          <a:ln w="9525">
            <a:noFill/>
            <a:miter lim="800000"/>
            <a:headEnd type="none" w="sm" len="sm"/>
            <a:tailEnd type="none" w="sm" len="sm"/>
          </a:ln>
          <a:effectLst/>
        </p:spPr>
        <p:txBody>
          <a:bodyPr wrap="none" lIns="54000" tIns="10800" rIns="54000" bIns="10800" anchor="ctr"/>
          <a:lstStyle/>
          <a:p>
            <a:endParaRPr lang="de-DE"/>
          </a:p>
        </p:txBody>
      </p:sp>
      <p:sp>
        <p:nvSpPr>
          <p:cNvPr id="818182" name="Rectangle 6"/>
          <p:cNvSpPr>
            <a:spLocks noChangeArrowheads="1"/>
          </p:cNvSpPr>
          <p:nvPr/>
        </p:nvSpPr>
        <p:spPr bwMode="auto">
          <a:xfrm>
            <a:off x="5691188" y="2801938"/>
            <a:ext cx="595312" cy="2409825"/>
          </a:xfrm>
          <a:prstGeom prst="rect">
            <a:avLst/>
          </a:prstGeom>
          <a:solidFill>
            <a:srgbClr val="3366FF">
              <a:alpha val="50000"/>
            </a:srgbClr>
          </a:solidFill>
          <a:ln w="9525">
            <a:noFill/>
            <a:miter lim="800000"/>
            <a:headEnd type="none" w="sm" len="sm"/>
            <a:tailEnd type="none" w="sm" len="sm"/>
          </a:ln>
          <a:effectLst/>
        </p:spPr>
        <p:txBody>
          <a:bodyPr wrap="none" lIns="54000" tIns="10800" rIns="54000" bIns="10800" anchor="ctr"/>
          <a:lstStyle/>
          <a:p>
            <a:endParaRPr lang="de-DE"/>
          </a:p>
        </p:txBody>
      </p:sp>
      <p:sp>
        <p:nvSpPr>
          <p:cNvPr id="818183" name="Rectangle 7"/>
          <p:cNvSpPr>
            <a:spLocks noChangeArrowheads="1"/>
          </p:cNvSpPr>
          <p:nvPr/>
        </p:nvSpPr>
        <p:spPr bwMode="auto">
          <a:xfrm>
            <a:off x="5691188" y="4294188"/>
            <a:ext cx="593725" cy="400050"/>
          </a:xfrm>
          <a:prstGeom prst="rect">
            <a:avLst/>
          </a:prstGeom>
          <a:solidFill>
            <a:srgbClr val="3366FF"/>
          </a:solidFill>
          <a:ln w="9525">
            <a:noFill/>
            <a:miter lim="800000"/>
            <a:headEnd type="none" w="sm" len="sm"/>
            <a:tailEnd type="none" w="sm" len="sm"/>
          </a:ln>
          <a:effectLst/>
        </p:spPr>
        <p:txBody>
          <a:bodyPr wrap="none" lIns="54000" tIns="10800" rIns="54000" bIns="10800" anchor="ctr"/>
          <a:lstStyle/>
          <a:p>
            <a:endParaRPr lang="de-DE"/>
          </a:p>
        </p:txBody>
      </p:sp>
      <p:sp>
        <p:nvSpPr>
          <p:cNvPr id="818184" name="Rectangle 8"/>
          <p:cNvSpPr>
            <a:spLocks noChangeArrowheads="1"/>
          </p:cNvSpPr>
          <p:nvPr/>
        </p:nvSpPr>
        <p:spPr bwMode="auto">
          <a:xfrm>
            <a:off x="3392488" y="2809875"/>
            <a:ext cx="595312" cy="2409825"/>
          </a:xfrm>
          <a:prstGeom prst="rect">
            <a:avLst/>
          </a:prstGeom>
          <a:solidFill>
            <a:srgbClr val="3366FF">
              <a:alpha val="50000"/>
            </a:srgbClr>
          </a:solidFill>
          <a:ln w="9525">
            <a:noFill/>
            <a:miter lim="800000"/>
            <a:headEnd type="none" w="sm" len="sm"/>
            <a:tailEnd type="none" w="sm" len="sm"/>
          </a:ln>
          <a:effectLst/>
        </p:spPr>
        <p:txBody>
          <a:bodyPr wrap="none" lIns="54000" tIns="10800" rIns="54000" bIns="10800" anchor="ctr"/>
          <a:lstStyle/>
          <a:p>
            <a:endParaRPr lang="de-DE"/>
          </a:p>
        </p:txBody>
      </p:sp>
      <p:sp>
        <p:nvSpPr>
          <p:cNvPr id="818185" name="Rectangle 9"/>
          <p:cNvSpPr>
            <a:spLocks noChangeArrowheads="1"/>
          </p:cNvSpPr>
          <p:nvPr/>
        </p:nvSpPr>
        <p:spPr bwMode="auto">
          <a:xfrm>
            <a:off x="3392488" y="4294188"/>
            <a:ext cx="593725" cy="400050"/>
          </a:xfrm>
          <a:prstGeom prst="rect">
            <a:avLst/>
          </a:prstGeom>
          <a:solidFill>
            <a:srgbClr val="3366FF"/>
          </a:solidFill>
          <a:ln w="9525">
            <a:noFill/>
            <a:miter lim="800000"/>
            <a:headEnd type="none" w="sm" len="sm"/>
            <a:tailEnd type="none" w="sm" len="sm"/>
          </a:ln>
          <a:effectLst/>
        </p:spPr>
        <p:txBody>
          <a:bodyPr wrap="none" lIns="54000" tIns="10800" rIns="54000" bIns="10800" anchor="ctr"/>
          <a:lstStyle/>
          <a:p>
            <a:endParaRPr lang="de-DE"/>
          </a:p>
        </p:txBody>
      </p:sp>
      <p:graphicFrame>
        <p:nvGraphicFramePr>
          <p:cNvPr id="818186" name="Object 10"/>
          <p:cNvGraphicFramePr>
            <a:graphicFrameLocks noChangeAspect="1"/>
          </p:cNvGraphicFramePr>
          <p:nvPr/>
        </p:nvGraphicFramePr>
        <p:xfrm>
          <a:off x="3381375" y="2462213"/>
          <a:ext cx="596900" cy="330200"/>
        </p:xfrm>
        <a:graphic>
          <a:graphicData uri="http://schemas.openxmlformats.org/presentationml/2006/ole">
            <p:oleObj spid="_x0000_s2397186" name="Equation" r:id="rId5" imgW="596880" imgH="330120" progId="Equation.DSMT4">
              <p:embed/>
            </p:oleObj>
          </a:graphicData>
        </a:graphic>
      </p:graphicFrame>
      <p:sp>
        <p:nvSpPr>
          <p:cNvPr id="818187" name="Line 11"/>
          <p:cNvSpPr>
            <a:spLocks noChangeShapeType="1"/>
          </p:cNvSpPr>
          <p:nvPr/>
        </p:nvSpPr>
        <p:spPr bwMode="auto">
          <a:xfrm flipV="1">
            <a:off x="3802063" y="2105025"/>
            <a:ext cx="3876675" cy="3105150"/>
          </a:xfrm>
          <a:prstGeom prst="line">
            <a:avLst/>
          </a:prstGeom>
          <a:noFill/>
          <a:ln w="28575">
            <a:solidFill>
              <a:schemeClr val="tx2"/>
            </a:solidFill>
            <a:round/>
            <a:headEnd type="none" w="sm" len="sm"/>
            <a:tailEnd type="none" w="sm" len="sm"/>
          </a:ln>
          <a:effectLst/>
        </p:spPr>
        <p:txBody>
          <a:bodyPr lIns="54000" tIns="10800" rIns="54000" bIns="10800" anchor="ctr"/>
          <a:lstStyle/>
          <a:p>
            <a:endParaRPr lang="de-DE"/>
          </a:p>
        </p:txBody>
      </p:sp>
      <p:graphicFrame>
        <p:nvGraphicFramePr>
          <p:cNvPr id="818188" name="Object 12"/>
          <p:cNvGraphicFramePr>
            <a:graphicFrameLocks noChangeAspect="1"/>
          </p:cNvGraphicFramePr>
          <p:nvPr/>
        </p:nvGraphicFramePr>
        <p:xfrm>
          <a:off x="5605463" y="2428875"/>
          <a:ext cx="749300" cy="355600"/>
        </p:xfrm>
        <a:graphic>
          <a:graphicData uri="http://schemas.openxmlformats.org/presentationml/2006/ole">
            <p:oleObj spid="_x0000_s2397187" name="Equation" r:id="rId6" imgW="749160" imgH="355320" progId="Equation.DSMT4">
              <p:embed/>
            </p:oleObj>
          </a:graphicData>
        </a:graphic>
      </p:graphicFrame>
      <p:cxnSp>
        <p:nvCxnSpPr>
          <p:cNvPr id="14" name="Gerade Verbindung mit Pfeil 13"/>
          <p:cNvCxnSpPr/>
          <p:nvPr/>
        </p:nvCxnSpPr>
        <p:spPr bwMode="auto">
          <a:xfrm rot="16200000" flipV="1">
            <a:off x="1923587" y="3785839"/>
            <a:ext cx="1929161" cy="1"/>
          </a:xfrm>
          <a:prstGeom prst="straightConnector1">
            <a:avLst/>
          </a:prstGeom>
          <a:solidFill>
            <a:schemeClr val="accent1"/>
          </a:solidFill>
          <a:ln w="57150" cap="flat" cmpd="sng" algn="ctr">
            <a:solidFill>
              <a:srgbClr val="C00000"/>
            </a:solidFill>
            <a:prstDash val="solid"/>
            <a:round/>
            <a:headEnd type="triangle" w="med" len="med"/>
            <a:tailEnd type="triangle" w="med" len="med"/>
          </a:ln>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Summary</a:t>
            </a:r>
            <a:r>
              <a:rPr lang="de-DE" dirty="0" smtClean="0"/>
              <a:t> – HYPX 2009</a:t>
            </a:r>
            <a:endParaRPr lang="de-DE" dirty="0"/>
          </a:p>
        </p:txBody>
      </p:sp>
      <p:sp>
        <p:nvSpPr>
          <p:cNvPr id="3" name="Inhaltsplatzhalter 2"/>
          <p:cNvSpPr>
            <a:spLocks noGrp="1"/>
          </p:cNvSpPr>
          <p:nvPr>
            <p:ph idx="1"/>
          </p:nvPr>
        </p:nvSpPr>
        <p:spPr/>
        <p:txBody>
          <a:bodyPr/>
          <a:lstStyle/>
          <a:p>
            <a:endParaRPr lang="de-DE"/>
          </a:p>
        </p:txBody>
      </p:sp>
      <p:pic>
        <p:nvPicPr>
          <p:cNvPr id="2051074" name="Picture 2"/>
          <p:cNvPicPr>
            <a:picLocks noChangeAspect="1" noChangeArrowheads="1"/>
          </p:cNvPicPr>
          <p:nvPr/>
        </p:nvPicPr>
        <p:blipFill>
          <a:blip r:embed="rId3" cstate="print"/>
          <a:srcRect/>
          <a:stretch>
            <a:fillRect/>
          </a:stretch>
        </p:blipFill>
        <p:spPr bwMode="auto">
          <a:xfrm>
            <a:off x="0" y="0"/>
            <a:ext cx="9144000" cy="66854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1074"/>
                                        </p:tgtEl>
                                        <p:attrNameLst>
                                          <p:attrName>style.visibility</p:attrName>
                                        </p:attrNameLst>
                                      </p:cBhvr>
                                      <p:to>
                                        <p:strVal val="visible"/>
                                      </p:to>
                                    </p:set>
                                    <p:animEffect transition="in" filter="fade">
                                      <p:cBhvr>
                                        <p:cTn id="7" dur="2000"/>
                                        <p:tgtEl>
                                          <p:spTgt spid="205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JPARC: E07 </a:t>
            </a:r>
            <a:r>
              <a:rPr lang="de-DE" dirty="0" err="1" smtClean="0"/>
              <a:t>experiment</a:t>
            </a:r>
            <a:endParaRPr lang="de-DE" dirty="0"/>
          </a:p>
        </p:txBody>
      </p:sp>
      <p:sp>
        <p:nvSpPr>
          <p:cNvPr id="3" name="Inhaltsplatzhalter 2"/>
          <p:cNvSpPr>
            <a:spLocks noGrp="1"/>
          </p:cNvSpPr>
          <p:nvPr>
            <p:ph idx="1"/>
          </p:nvPr>
        </p:nvSpPr>
        <p:spPr>
          <a:xfrm>
            <a:off x="693738" y="720725"/>
            <a:ext cx="3231491" cy="6137275"/>
          </a:xfrm>
        </p:spPr>
        <p:txBody>
          <a:bodyPr/>
          <a:lstStyle/>
          <a:p>
            <a:r>
              <a:rPr lang="de-DE" dirty="0" smtClean="0"/>
              <a:t>1.7GeV K- beam</a:t>
            </a:r>
          </a:p>
          <a:p>
            <a:r>
              <a:rPr lang="de-DE" dirty="0" smtClean="0"/>
              <a:t>3</a:t>
            </a:r>
            <a:r>
              <a:rPr lang="de-DE" dirty="0" smtClean="0">
                <a:latin typeface="Arial"/>
                <a:cs typeface="Arial"/>
              </a:rPr>
              <a:t>·10</a:t>
            </a:r>
            <a:r>
              <a:rPr lang="de-DE" baseline="30000" dirty="0" smtClean="0">
                <a:latin typeface="Arial"/>
                <a:cs typeface="Arial"/>
              </a:rPr>
              <a:t>5 </a:t>
            </a:r>
            <a:r>
              <a:rPr lang="de-DE" dirty="0" smtClean="0">
                <a:latin typeface="Arial"/>
                <a:cs typeface="Arial"/>
              </a:rPr>
              <a:t>K</a:t>
            </a:r>
            <a:r>
              <a:rPr lang="de-DE" baseline="30000" dirty="0" smtClean="0">
                <a:latin typeface="Arial"/>
                <a:cs typeface="Arial"/>
              </a:rPr>
              <a:t>-</a:t>
            </a:r>
            <a:r>
              <a:rPr lang="de-DE" dirty="0" smtClean="0">
                <a:latin typeface="Arial"/>
                <a:cs typeface="Arial"/>
              </a:rPr>
              <a:t>/4.8s</a:t>
            </a:r>
          </a:p>
          <a:p>
            <a:r>
              <a:rPr lang="de-DE" dirty="0" smtClean="0">
                <a:latin typeface="Arial"/>
                <a:cs typeface="Arial"/>
              </a:rPr>
              <a:t>3 </a:t>
            </a:r>
            <a:r>
              <a:rPr lang="de-DE" dirty="0" err="1" smtClean="0">
                <a:latin typeface="Arial"/>
                <a:cs typeface="Arial"/>
              </a:rPr>
              <a:t>times</a:t>
            </a:r>
            <a:r>
              <a:rPr lang="de-DE" dirty="0" smtClean="0">
                <a:latin typeface="Arial"/>
                <a:cs typeface="Arial"/>
              </a:rPr>
              <a:t> larger </a:t>
            </a:r>
            <a:r>
              <a:rPr lang="de-DE" dirty="0" err="1" smtClean="0">
                <a:latin typeface="Arial"/>
                <a:cs typeface="Arial"/>
              </a:rPr>
              <a:t>emulsion</a:t>
            </a:r>
            <a:r>
              <a:rPr lang="de-DE" dirty="0" smtClean="0">
                <a:latin typeface="Arial"/>
                <a:cs typeface="Arial"/>
              </a:rPr>
              <a:t> </a:t>
            </a:r>
            <a:r>
              <a:rPr lang="de-DE" dirty="0" err="1" smtClean="0">
                <a:latin typeface="Arial"/>
                <a:cs typeface="Arial"/>
              </a:rPr>
              <a:t>volume</a:t>
            </a:r>
            <a:endParaRPr lang="de-DE" dirty="0" smtClean="0">
              <a:latin typeface="Arial"/>
              <a:cs typeface="Arial"/>
            </a:endParaRPr>
          </a:p>
          <a:p>
            <a:r>
              <a:rPr lang="de-DE" dirty="0" smtClean="0">
                <a:latin typeface="Symbol" pitchFamily="18" charset="2"/>
                <a:cs typeface="Arial"/>
              </a:rPr>
              <a:t>X</a:t>
            </a:r>
            <a:r>
              <a:rPr lang="de-DE" dirty="0" smtClean="0">
                <a:latin typeface="Arial"/>
                <a:cs typeface="Arial"/>
              </a:rPr>
              <a:t> </a:t>
            </a:r>
            <a:r>
              <a:rPr lang="de-DE" dirty="0" err="1" smtClean="0">
                <a:latin typeface="Arial"/>
                <a:cs typeface="Arial"/>
              </a:rPr>
              <a:t>atomic</a:t>
            </a:r>
            <a:r>
              <a:rPr lang="de-DE" dirty="0" smtClean="0">
                <a:latin typeface="Arial"/>
                <a:cs typeface="Arial"/>
              </a:rPr>
              <a:t> </a:t>
            </a:r>
            <a:r>
              <a:rPr lang="de-DE" dirty="0" err="1" smtClean="0">
                <a:latin typeface="Arial"/>
                <a:cs typeface="Arial"/>
              </a:rPr>
              <a:t>transisions</a:t>
            </a:r>
            <a:r>
              <a:rPr lang="de-DE" dirty="0" smtClean="0">
                <a:latin typeface="Arial"/>
                <a:cs typeface="Arial"/>
              </a:rPr>
              <a:t>?</a:t>
            </a:r>
          </a:p>
          <a:p>
            <a:r>
              <a:rPr lang="de-DE" dirty="0" err="1" smtClean="0">
                <a:latin typeface="Arial"/>
                <a:cs typeface="Arial"/>
              </a:rPr>
              <a:t>Factor</a:t>
            </a:r>
            <a:r>
              <a:rPr lang="de-DE" dirty="0" smtClean="0">
                <a:latin typeface="Arial"/>
                <a:cs typeface="Arial"/>
              </a:rPr>
              <a:t> </a:t>
            </a:r>
            <a:r>
              <a:rPr lang="de-DE" dirty="0" err="1" smtClean="0">
                <a:latin typeface="Arial"/>
                <a:cs typeface="Arial"/>
              </a:rPr>
              <a:t>of</a:t>
            </a:r>
            <a:r>
              <a:rPr lang="de-DE" dirty="0" smtClean="0">
                <a:latin typeface="Arial"/>
                <a:cs typeface="Arial"/>
              </a:rPr>
              <a:t> 10</a:t>
            </a:r>
            <a:endParaRPr lang="de-DE" dirty="0" smtClean="0"/>
          </a:p>
        </p:txBody>
      </p:sp>
      <p:pic>
        <p:nvPicPr>
          <p:cNvPr id="2572290" name="Picture 2"/>
          <p:cNvPicPr>
            <a:picLocks noChangeAspect="1" noChangeArrowheads="1"/>
          </p:cNvPicPr>
          <p:nvPr/>
        </p:nvPicPr>
        <p:blipFill>
          <a:blip r:embed="rId2" cstate="print"/>
          <a:srcRect/>
          <a:stretch>
            <a:fillRect/>
          </a:stretch>
        </p:blipFill>
        <p:spPr bwMode="auto">
          <a:xfrm>
            <a:off x="3663904" y="804358"/>
            <a:ext cx="5108002" cy="60536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3735main_image_feature_626_ys_full"/>
          <p:cNvPicPr>
            <a:picLocks noChangeAspect="1" noChangeArrowheads="1"/>
          </p:cNvPicPr>
          <p:nvPr/>
        </p:nvPicPr>
        <p:blipFill>
          <a:blip r:embed="rId3" cstate="print"/>
          <a:srcRect/>
          <a:stretch>
            <a:fillRect/>
          </a:stretch>
        </p:blipFill>
        <p:spPr bwMode="auto">
          <a:xfrm>
            <a:off x="-304800" y="-385763"/>
            <a:ext cx="9753600" cy="7629526"/>
          </a:xfrm>
          <a:prstGeom prst="rect">
            <a:avLst/>
          </a:prstGeom>
          <a:noFill/>
        </p:spPr>
      </p:pic>
      <p:sp>
        <p:nvSpPr>
          <p:cNvPr id="23555" name="Rectangle 3"/>
          <p:cNvSpPr>
            <a:spLocks noGrp="1" noChangeArrowheads="1"/>
          </p:cNvSpPr>
          <p:nvPr>
            <p:ph type="ctrTitle"/>
          </p:nvPr>
        </p:nvSpPr>
        <p:spPr>
          <a:xfrm>
            <a:off x="841375" y="1980347"/>
            <a:ext cx="7721600" cy="1138773"/>
          </a:xfrm>
          <a:solidFill>
            <a:srgbClr val="B2B2B2">
              <a:alpha val="50000"/>
            </a:srgbClr>
          </a:solidFill>
          <a:ln w="9525">
            <a:noFill/>
            <a:miter lim="800000"/>
            <a:headEnd/>
            <a:tailEnd/>
          </a:ln>
          <a:effectLst/>
        </p:spPr>
        <p:txBody>
          <a:bodyPr vert="horz" wrap="square" lIns="91440" tIns="45720" rIns="91440" bIns="45720" numCol="1" anchor="b" anchorCtr="0" compatLnSpc="1">
            <a:prstTxWarp prst="textNoShape">
              <a:avLst/>
            </a:prstTxWarp>
            <a:spAutoFit/>
          </a:bodyPr>
          <a:lstStyle/>
          <a:p>
            <a:pPr algn="ctr" eaLnBrk="1" hangingPunct="1"/>
            <a:r>
              <a:rPr lang="de-DE" sz="4800" dirty="0" smtClean="0">
                <a:solidFill>
                  <a:srgbClr val="FFCC99"/>
                </a:solidFill>
              </a:rPr>
              <a:t>The E906 Experiment</a:t>
            </a:r>
            <a:br>
              <a:rPr lang="de-DE" sz="4800" dirty="0" smtClean="0">
                <a:solidFill>
                  <a:srgbClr val="FFCC99"/>
                </a:solidFill>
              </a:rPr>
            </a:br>
            <a:r>
              <a:rPr lang="de-DE" sz="2000" dirty="0" smtClean="0">
                <a:solidFill>
                  <a:srgbClr val="FFCC99"/>
                </a:solidFill>
              </a:rPr>
              <a:t>The </a:t>
            </a:r>
            <a:r>
              <a:rPr lang="de-DE" sz="2000" dirty="0" err="1" smtClean="0">
                <a:solidFill>
                  <a:srgbClr val="FFCC99"/>
                </a:solidFill>
              </a:rPr>
              <a:t>magical</a:t>
            </a:r>
            <a:r>
              <a:rPr lang="de-DE" sz="2000" dirty="0" smtClean="0">
                <a:solidFill>
                  <a:srgbClr val="FFCC99"/>
                </a:solidFill>
              </a:rPr>
              <a:t> </a:t>
            </a:r>
            <a:r>
              <a:rPr lang="de-DE" sz="2000" dirty="0" err="1" smtClean="0">
                <a:solidFill>
                  <a:srgbClr val="FFCC99"/>
                </a:solidFill>
              </a:rPr>
              <a:t>mystery</a:t>
            </a:r>
            <a:r>
              <a:rPr lang="de-DE" sz="2000" dirty="0" smtClean="0">
                <a:solidFill>
                  <a:srgbClr val="FFCC99"/>
                </a:solidFill>
              </a:rPr>
              <a:t> tour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a:xfrm>
            <a:off x="258763" y="-61913"/>
            <a:ext cx="8602662" cy="641351"/>
          </a:xfrm>
        </p:spPr>
        <p:txBody>
          <a:bodyPr/>
          <a:lstStyle/>
          <a:p>
            <a:r>
              <a:rPr lang="de-DE" sz="3600">
                <a:latin typeface="News701 BT" pitchFamily="18" charset="0"/>
              </a:rPr>
              <a:t>D</a:t>
            </a:r>
            <a:r>
              <a:rPr lang="de-DE">
                <a:latin typeface="News701 BT" pitchFamily="18" charset="0"/>
              </a:rPr>
              <a:t>IE </a:t>
            </a:r>
            <a:r>
              <a:rPr lang="de-DE" sz="3600">
                <a:latin typeface="News701 BT" pitchFamily="18" charset="0"/>
              </a:rPr>
              <a:t>W</a:t>
            </a:r>
            <a:r>
              <a:rPr lang="de-DE">
                <a:latin typeface="News701 BT" pitchFamily="18" charset="0"/>
              </a:rPr>
              <a:t>ELT</a:t>
            </a:r>
            <a:r>
              <a:rPr lang="de-DE"/>
              <a:t>  4. September 2001</a:t>
            </a:r>
          </a:p>
        </p:txBody>
      </p:sp>
      <p:sp>
        <p:nvSpPr>
          <p:cNvPr id="859139" name="Rectangle 3"/>
          <p:cNvSpPr>
            <a:spLocks noGrp="1" noChangeArrowheads="1"/>
          </p:cNvSpPr>
          <p:nvPr>
            <p:ph type="body" idx="1"/>
          </p:nvPr>
        </p:nvSpPr>
        <p:spPr/>
        <p:txBody>
          <a:bodyPr/>
          <a:lstStyle/>
          <a:p>
            <a:endParaRPr lang="de-DE"/>
          </a:p>
        </p:txBody>
      </p:sp>
      <p:pic>
        <p:nvPicPr>
          <p:cNvPr id="859140" name="Picture 4" descr="welt02"/>
          <p:cNvPicPr>
            <a:picLocks noChangeAspect="1" noChangeArrowheads="1"/>
          </p:cNvPicPr>
          <p:nvPr/>
        </p:nvPicPr>
        <p:blipFill>
          <a:blip r:embed="rId3" cstate="print"/>
          <a:srcRect t="3905"/>
          <a:stretch>
            <a:fillRect/>
          </a:stretch>
        </p:blipFill>
        <p:spPr bwMode="auto">
          <a:xfrm>
            <a:off x="1025525" y="1082675"/>
            <a:ext cx="7424738" cy="5610225"/>
          </a:xfrm>
          <a:prstGeom prst="rect">
            <a:avLst/>
          </a:prstGeom>
          <a:noFill/>
        </p:spPr>
      </p:pic>
      <p:sp>
        <p:nvSpPr>
          <p:cNvPr id="859141" name="Text Box 5"/>
          <p:cNvSpPr txBox="1">
            <a:spLocks noChangeArrowheads="1"/>
          </p:cNvSpPr>
          <p:nvPr/>
        </p:nvSpPr>
        <p:spPr bwMode="auto">
          <a:xfrm rot="-1811481">
            <a:off x="887413" y="3173413"/>
            <a:ext cx="2319337" cy="588962"/>
          </a:xfrm>
          <a:prstGeom prst="rect">
            <a:avLst/>
          </a:prstGeom>
          <a:solidFill>
            <a:srgbClr val="FFFF00"/>
          </a:solidFill>
          <a:ln w="9525">
            <a:solidFill>
              <a:srgbClr val="FF0066"/>
            </a:solidFill>
            <a:miter lim="800000"/>
            <a:headEnd type="none" w="sm" len="sm"/>
            <a:tailEnd type="none" w="sm" len="sm"/>
          </a:ln>
          <a:effectLst/>
        </p:spPr>
        <p:txBody>
          <a:bodyPr lIns="90000" tIns="46800" rIns="90000" bIns="46800">
            <a:spAutoFit/>
          </a:bodyPr>
          <a:lstStyle/>
          <a:p>
            <a:pPr>
              <a:spcBef>
                <a:spcPct val="50000"/>
              </a:spcBef>
            </a:pPr>
            <a:r>
              <a:rPr kumimoji="0" lang="en-US" sz="3200" b="1">
                <a:solidFill>
                  <a:srgbClr val="FF0066"/>
                </a:solidFill>
                <a:effectLst>
                  <a:outerShdw blurRad="38100" dist="38100" dir="2700000" algn="tl">
                    <a:srgbClr val="000000"/>
                  </a:outerShdw>
                </a:effectLst>
                <a:latin typeface="Arial" pitchFamily="34" charset="0"/>
              </a:rPr>
              <a:t>AGS-E906</a:t>
            </a:r>
            <a:endParaRPr kumimoji="0" lang="de-DE" sz="3200" b="1">
              <a:solidFill>
                <a:srgbClr val="FF0066"/>
              </a:solidFill>
              <a:effectLst>
                <a:outerShdw blurRad="38100" dist="38100" dir="2700000" algn="tl">
                  <a:srgbClr val="000000"/>
                </a:outerShdw>
              </a:effectLst>
              <a:latin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21" name="Picture 5"/>
          <p:cNvPicPr>
            <a:picLocks noChangeAspect="1" noChangeArrowheads="1"/>
          </p:cNvPicPr>
          <p:nvPr/>
        </p:nvPicPr>
        <p:blipFill>
          <a:blip r:embed="rId3" cstate="print"/>
          <a:srcRect/>
          <a:stretch>
            <a:fillRect/>
          </a:stretch>
        </p:blipFill>
        <p:spPr bwMode="auto">
          <a:xfrm>
            <a:off x="384175" y="1112838"/>
            <a:ext cx="8759825" cy="5394325"/>
          </a:xfrm>
          <a:prstGeom prst="rect">
            <a:avLst/>
          </a:prstGeom>
          <a:noFill/>
          <a:ln w="9525">
            <a:noFill/>
            <a:miter lim="800000"/>
            <a:headEnd type="none" w="sm" len="sm"/>
            <a:tailEnd type="none" w="sm" len="sm"/>
          </a:ln>
          <a:effectLst/>
        </p:spPr>
      </p:pic>
      <p:sp>
        <p:nvSpPr>
          <p:cNvPr id="905218" name="Rectangle 2"/>
          <p:cNvSpPr>
            <a:spLocks noGrp="1" noChangeArrowheads="1"/>
          </p:cNvSpPr>
          <p:nvPr>
            <p:ph type="title"/>
          </p:nvPr>
        </p:nvSpPr>
        <p:spPr/>
        <p:txBody>
          <a:bodyPr/>
          <a:lstStyle/>
          <a:p>
            <a:r>
              <a:rPr lang="de-DE"/>
              <a:t>The E906 experiment</a:t>
            </a:r>
          </a:p>
        </p:txBody>
      </p:sp>
      <p:sp>
        <p:nvSpPr>
          <p:cNvPr id="905219" name="Rectangle 3"/>
          <p:cNvSpPr>
            <a:spLocks noGrp="1" noChangeArrowheads="1"/>
          </p:cNvSpPr>
          <p:nvPr>
            <p:ph type="body" idx="1"/>
          </p:nvPr>
        </p:nvSpPr>
        <p:spPr/>
        <p:txBody>
          <a:bodyPr/>
          <a:lstStyle/>
          <a:p>
            <a:endParaRPr lang="de-DE" dirty="0"/>
          </a:p>
        </p:txBody>
      </p:sp>
      <p:sp>
        <p:nvSpPr>
          <p:cNvPr id="905222" name="Text Box 6"/>
          <p:cNvSpPr txBox="1">
            <a:spLocks noChangeArrowheads="1"/>
          </p:cNvSpPr>
          <p:nvPr/>
        </p:nvSpPr>
        <p:spPr bwMode="auto">
          <a:xfrm>
            <a:off x="8310563" y="4305300"/>
            <a:ext cx="833437" cy="633413"/>
          </a:xfrm>
          <a:prstGeom prst="rect">
            <a:avLst/>
          </a:prstGeom>
          <a:solidFill>
            <a:schemeClr val="bg2"/>
          </a:solidFill>
          <a:ln w="9525">
            <a:noFill/>
            <a:miter lim="800000"/>
            <a:headEnd type="none" w="sm" len="sm"/>
            <a:tailEnd type="none" w="sm" len="sm"/>
          </a:ln>
          <a:effectLst/>
        </p:spPr>
        <p:txBody>
          <a:bodyPr lIns="54000" tIns="10800" rIns="54000" bIns="10800">
            <a:spAutoFit/>
          </a:bodyPr>
          <a:lstStyle/>
          <a:p>
            <a:pPr>
              <a:spcBef>
                <a:spcPct val="50000"/>
              </a:spcBef>
            </a:pPr>
            <a:r>
              <a:rPr kumimoji="0" lang="de-DE"/>
              <a:t>beam</a:t>
            </a:r>
          </a:p>
          <a:p>
            <a:pPr>
              <a:spcBef>
                <a:spcPct val="50000"/>
              </a:spcBef>
            </a:pPr>
            <a:r>
              <a:rPr kumimoji="0" lang="de-DE"/>
              <a:t>dump</a:t>
            </a:r>
          </a:p>
        </p:txBody>
      </p:sp>
      <p:sp>
        <p:nvSpPr>
          <p:cNvPr id="7" name="Textfeld 6"/>
          <p:cNvSpPr txBox="1"/>
          <p:nvPr/>
        </p:nvSpPr>
        <p:spPr>
          <a:xfrm>
            <a:off x="439947" y="3407433"/>
            <a:ext cx="862642" cy="584775"/>
          </a:xfrm>
          <a:prstGeom prst="rect">
            <a:avLst/>
          </a:prstGeom>
          <a:noFill/>
        </p:spPr>
        <p:txBody>
          <a:bodyPr wrap="square" rtlCol="0">
            <a:spAutoFit/>
          </a:bodyPr>
          <a:lstStyle/>
          <a:p>
            <a:r>
              <a:rPr lang="de-DE" sz="3200" dirty="0" smtClean="0">
                <a:solidFill>
                  <a:srgbClr val="FF0000"/>
                </a:solidFill>
              </a:rPr>
              <a:t>K</a:t>
            </a:r>
            <a:r>
              <a:rPr lang="de-DE" sz="3200" baseline="30000" dirty="0" smtClean="0">
                <a:solidFill>
                  <a:srgbClr val="FF0000"/>
                </a:solidFill>
              </a:rPr>
              <a:t>-</a:t>
            </a:r>
            <a:endParaRPr lang="de-DE" sz="3200" baseline="30000" dirty="0">
              <a:solidFill>
                <a:srgbClr val="FF0000"/>
              </a:solidFill>
            </a:endParaRPr>
          </a:p>
        </p:txBody>
      </p:sp>
      <p:sp>
        <p:nvSpPr>
          <p:cNvPr id="8" name="Textfeld 7"/>
          <p:cNvSpPr txBox="1"/>
          <p:nvPr/>
        </p:nvSpPr>
        <p:spPr>
          <a:xfrm>
            <a:off x="8410755" y="1567130"/>
            <a:ext cx="862642" cy="584775"/>
          </a:xfrm>
          <a:prstGeom prst="rect">
            <a:avLst/>
          </a:prstGeom>
          <a:noFill/>
        </p:spPr>
        <p:txBody>
          <a:bodyPr wrap="square" rtlCol="0">
            <a:spAutoFit/>
          </a:bodyPr>
          <a:lstStyle/>
          <a:p>
            <a:r>
              <a:rPr lang="de-DE" sz="3200" dirty="0" smtClean="0">
                <a:solidFill>
                  <a:srgbClr val="FF0000"/>
                </a:solidFill>
              </a:rPr>
              <a:t>K</a:t>
            </a:r>
            <a:r>
              <a:rPr lang="de-DE" sz="3200" baseline="30000" dirty="0" smtClean="0">
                <a:solidFill>
                  <a:srgbClr val="FF0000"/>
                </a:solidFill>
              </a:rPr>
              <a:t>+</a:t>
            </a:r>
            <a:endParaRPr lang="de-DE" sz="3200" baseline="30000"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p:txBody>
          <a:bodyPr/>
          <a:lstStyle/>
          <a:p>
            <a:r>
              <a:rPr lang="en-US"/>
              <a:t>The E906 strategy</a:t>
            </a:r>
          </a:p>
        </p:txBody>
      </p:sp>
      <p:sp>
        <p:nvSpPr>
          <p:cNvPr id="906243" name="Rectangle 3"/>
          <p:cNvSpPr>
            <a:spLocks noGrp="1" noChangeArrowheads="1"/>
          </p:cNvSpPr>
          <p:nvPr>
            <p:ph type="body" idx="1"/>
          </p:nvPr>
        </p:nvSpPr>
        <p:spPr>
          <a:xfrm>
            <a:off x="693738" y="720725"/>
            <a:ext cx="8462962" cy="3098800"/>
          </a:xfrm>
        </p:spPr>
        <p:txBody>
          <a:bodyPr/>
          <a:lstStyle/>
          <a:p>
            <a:r>
              <a:rPr lang="en-US" dirty="0"/>
              <a:t>fully electronic detector</a:t>
            </a:r>
          </a:p>
          <a:p>
            <a:r>
              <a:rPr lang="en-US" dirty="0"/>
              <a:t>use p(K</a:t>
            </a:r>
            <a:r>
              <a:rPr lang="en-US" baseline="30000" dirty="0"/>
              <a:t>-</a:t>
            </a:r>
            <a:r>
              <a:rPr lang="en-US" dirty="0"/>
              <a:t>,K</a:t>
            </a:r>
            <a:r>
              <a:rPr lang="en-US" baseline="30000" dirty="0"/>
              <a:t>+</a:t>
            </a:r>
            <a:r>
              <a:rPr lang="en-US" dirty="0"/>
              <a:t>)</a:t>
            </a:r>
            <a:r>
              <a:rPr lang="en-US" dirty="0">
                <a:latin typeface="Symbol" pitchFamily="18" charset="2"/>
              </a:rPr>
              <a:t>X</a:t>
            </a:r>
            <a:r>
              <a:rPr lang="en-US" baseline="30000" dirty="0"/>
              <a:t>-</a:t>
            </a:r>
            <a:r>
              <a:rPr lang="en-US" dirty="0"/>
              <a:t> to produce </a:t>
            </a:r>
            <a:r>
              <a:rPr lang="en-US" dirty="0">
                <a:latin typeface="Symbol" pitchFamily="18" charset="2"/>
              </a:rPr>
              <a:t>X</a:t>
            </a:r>
            <a:r>
              <a:rPr lang="en-US" baseline="30000" dirty="0"/>
              <a:t>- </a:t>
            </a:r>
            <a:r>
              <a:rPr lang="en-US" dirty="0"/>
              <a:t>on a nuclear target</a:t>
            </a:r>
          </a:p>
          <a:p>
            <a:r>
              <a:rPr lang="en-US" dirty="0">
                <a:latin typeface="Symbol" pitchFamily="18" charset="2"/>
              </a:rPr>
              <a:t>X</a:t>
            </a:r>
            <a:r>
              <a:rPr lang="en-US" baseline="30000" dirty="0"/>
              <a:t>-</a:t>
            </a:r>
            <a:r>
              <a:rPr lang="en-US" dirty="0" err="1"/>
              <a:t>p</a:t>
            </a:r>
            <a:r>
              <a:rPr lang="en-US" dirty="0" err="1">
                <a:sym typeface="Symbol" pitchFamily="18" charset="2"/>
              </a:rPr>
              <a:t></a:t>
            </a:r>
            <a:r>
              <a:rPr lang="en-US" dirty="0" err="1">
                <a:latin typeface="Symbol" pitchFamily="18" charset="2"/>
                <a:sym typeface="Symbol" pitchFamily="18" charset="2"/>
              </a:rPr>
              <a:t>LL</a:t>
            </a:r>
            <a:r>
              <a:rPr lang="en-US" dirty="0">
                <a:latin typeface="Symbol" pitchFamily="18" charset="2"/>
                <a:sym typeface="Symbol" pitchFamily="18" charset="2"/>
              </a:rPr>
              <a:t> </a:t>
            </a:r>
            <a:r>
              <a:rPr lang="en-US" dirty="0">
                <a:sym typeface="Symbol" pitchFamily="18" charset="2"/>
              </a:rPr>
              <a:t>conversion after capture by another </a:t>
            </a:r>
            <a:r>
              <a:rPr lang="en-US" dirty="0" smtClean="0">
                <a:sym typeface="Symbol" pitchFamily="18" charset="2"/>
              </a:rPr>
              <a:t>target (</a:t>
            </a:r>
            <a:r>
              <a:rPr lang="en-US" baseline="30000" dirty="0" smtClean="0">
                <a:sym typeface="Symbol" pitchFamily="18" charset="2"/>
              </a:rPr>
              <a:t>9</a:t>
            </a:r>
            <a:r>
              <a:rPr lang="en-US" dirty="0" smtClean="0">
                <a:sym typeface="Symbol" pitchFamily="18" charset="2"/>
              </a:rPr>
              <a:t>Be)</a:t>
            </a:r>
            <a:endParaRPr lang="en-US" dirty="0">
              <a:sym typeface="Symbol" pitchFamily="18" charset="2"/>
            </a:endParaRPr>
          </a:p>
          <a:p>
            <a:r>
              <a:rPr lang="en-US" dirty="0">
                <a:sym typeface="Symbol" pitchFamily="18" charset="2"/>
              </a:rPr>
              <a:t>Identification of </a:t>
            </a:r>
            <a:r>
              <a:rPr lang="en-US" dirty="0">
                <a:latin typeface="Symbol" pitchFamily="18" charset="2"/>
                <a:sym typeface="Symbol" pitchFamily="18" charset="2"/>
              </a:rPr>
              <a:t>LL </a:t>
            </a:r>
            <a:r>
              <a:rPr lang="en-US" dirty="0" err="1">
                <a:sym typeface="Symbol" pitchFamily="18" charset="2"/>
              </a:rPr>
              <a:t>hypernucleus</a:t>
            </a:r>
            <a:r>
              <a:rPr lang="en-US" dirty="0">
                <a:sym typeface="Symbol" pitchFamily="18" charset="2"/>
              </a:rPr>
              <a:t> through sequential weak decay via </a:t>
            </a:r>
            <a:r>
              <a:rPr lang="en-US" dirty="0">
                <a:latin typeface="Symbol" pitchFamily="18" charset="2"/>
                <a:sym typeface="Symbol" pitchFamily="18" charset="2"/>
              </a:rPr>
              <a:t>p</a:t>
            </a:r>
            <a:r>
              <a:rPr lang="en-US" baseline="30000" dirty="0">
                <a:sym typeface="Symbol" pitchFamily="18" charset="2"/>
              </a:rPr>
              <a:t>-</a:t>
            </a:r>
            <a:r>
              <a:rPr lang="en-US" dirty="0">
                <a:sym typeface="Symbol" pitchFamily="18" charset="2"/>
              </a:rPr>
              <a:t> emission</a:t>
            </a:r>
          </a:p>
          <a:p>
            <a:pPr lvl="1"/>
            <a:r>
              <a:rPr lang="en-US" dirty="0">
                <a:sym typeface="Symbol" pitchFamily="18" charset="2"/>
              </a:rPr>
              <a:t>in light nuclei the </a:t>
            </a:r>
            <a:r>
              <a:rPr lang="en-US" dirty="0" err="1">
                <a:sym typeface="Symbol" pitchFamily="18" charset="2"/>
              </a:rPr>
              <a:t>pionic</a:t>
            </a:r>
            <a:r>
              <a:rPr lang="en-US" dirty="0">
                <a:sym typeface="Symbol" pitchFamily="18" charset="2"/>
              </a:rPr>
              <a:t> weak decay </a:t>
            </a:r>
            <a:r>
              <a:rPr lang="en-US" dirty="0" smtClean="0">
                <a:sym typeface="Symbol" pitchFamily="18" charset="2"/>
              </a:rPr>
              <a:t>significant</a:t>
            </a:r>
            <a:endParaRPr lang="en-US" dirty="0">
              <a:sym typeface="Symbol" pitchFamily="18" charset="2"/>
            </a:endParaRPr>
          </a:p>
          <a:p>
            <a:pPr lvl="1"/>
            <a:r>
              <a:rPr lang="en-US" dirty="0">
                <a:sym typeface="Symbol" pitchFamily="18" charset="2"/>
              </a:rPr>
              <a:t>the </a:t>
            </a:r>
            <a:r>
              <a:rPr lang="en-US" dirty="0" err="1">
                <a:sym typeface="Symbol" pitchFamily="18" charset="2"/>
              </a:rPr>
              <a:t>pion</a:t>
            </a:r>
            <a:r>
              <a:rPr lang="en-US" dirty="0">
                <a:sym typeface="Symbol" pitchFamily="18" charset="2"/>
              </a:rPr>
              <a:t> kinetic energy is proportional to </a:t>
            </a:r>
            <a:r>
              <a:rPr lang="en-US" dirty="0">
                <a:latin typeface="Symbol" pitchFamily="18" charset="2"/>
                <a:sym typeface="Symbol" pitchFamily="18" charset="2"/>
              </a:rPr>
              <a:t>D</a:t>
            </a:r>
            <a:r>
              <a:rPr lang="en-US" dirty="0">
                <a:sym typeface="Symbol" pitchFamily="18" charset="2"/>
              </a:rPr>
              <a:t>B</a:t>
            </a:r>
            <a:r>
              <a:rPr lang="en-US" baseline="-25000" dirty="0">
                <a:latin typeface="Symbol" pitchFamily="18" charset="2"/>
                <a:sym typeface="Symbol" pitchFamily="18" charset="2"/>
              </a:rPr>
              <a:t>LL</a:t>
            </a:r>
          </a:p>
          <a:p>
            <a:pPr lvl="1"/>
            <a:r>
              <a:rPr lang="en-US" dirty="0">
                <a:sym typeface="Symbol" pitchFamily="18" charset="2"/>
              </a:rPr>
              <a:t>coincidences between two </a:t>
            </a:r>
            <a:r>
              <a:rPr lang="en-US" dirty="0" err="1">
                <a:sym typeface="Symbol" pitchFamily="18" charset="2"/>
              </a:rPr>
              <a:t>pions</a:t>
            </a:r>
            <a:r>
              <a:rPr lang="en-US" dirty="0">
                <a:sym typeface="Symbol" pitchFamily="18" charset="2"/>
              </a:rPr>
              <a:t> help to trace                                       the decay of the </a:t>
            </a:r>
            <a:r>
              <a:rPr lang="en-US" dirty="0">
                <a:latin typeface="Symbol" pitchFamily="18" charset="2"/>
                <a:sym typeface="Symbol" pitchFamily="18" charset="2"/>
              </a:rPr>
              <a:t>LL</a:t>
            </a:r>
            <a:r>
              <a:rPr lang="en-US" dirty="0">
                <a:sym typeface="Symbol" pitchFamily="18" charset="2"/>
              </a:rPr>
              <a:t>-nucleus  </a:t>
            </a:r>
          </a:p>
        </p:txBody>
      </p:sp>
      <p:grpSp>
        <p:nvGrpSpPr>
          <p:cNvPr id="2" name="Group 55"/>
          <p:cNvGrpSpPr>
            <a:grpSpLocks/>
          </p:cNvGrpSpPr>
          <p:nvPr/>
        </p:nvGrpSpPr>
        <p:grpSpPr bwMode="auto">
          <a:xfrm>
            <a:off x="2894013" y="3624263"/>
            <a:ext cx="2890837" cy="3008312"/>
            <a:chOff x="2167" y="1918"/>
            <a:chExt cx="1821" cy="1895"/>
          </a:xfrm>
        </p:grpSpPr>
        <p:sp>
          <p:nvSpPr>
            <p:cNvPr id="906294" name="Rectangle 54"/>
            <p:cNvSpPr>
              <a:spLocks noChangeArrowheads="1"/>
            </p:cNvSpPr>
            <p:nvPr/>
          </p:nvSpPr>
          <p:spPr bwMode="auto">
            <a:xfrm>
              <a:off x="2188" y="1918"/>
              <a:ext cx="1800" cy="1895"/>
            </a:xfrm>
            <a:prstGeom prst="rect">
              <a:avLst/>
            </a:prstGeom>
            <a:solidFill>
              <a:srgbClr val="FFFF99"/>
            </a:solidFill>
            <a:ln w="9525">
              <a:solidFill>
                <a:srgbClr val="FF9900"/>
              </a:solidFill>
              <a:miter lim="800000"/>
              <a:headEnd type="none" w="sm" len="sm"/>
              <a:tailEnd type="none" w="sm" len="sm"/>
            </a:ln>
            <a:effectLst>
              <a:outerShdw dist="107763" dir="2700000" algn="ctr" rotWithShape="0">
                <a:srgbClr val="B2B2B2">
                  <a:alpha val="50000"/>
                </a:srgbClr>
              </a:outerShdw>
            </a:effectLst>
          </p:spPr>
          <p:txBody>
            <a:bodyPr wrap="none" lIns="54000" tIns="10800" rIns="54000" bIns="10800" anchor="ctr"/>
            <a:lstStyle/>
            <a:p>
              <a:endParaRPr lang="de-DE"/>
            </a:p>
          </p:txBody>
        </p:sp>
        <p:grpSp>
          <p:nvGrpSpPr>
            <p:cNvPr id="3" name="Group 53"/>
            <p:cNvGrpSpPr>
              <a:grpSpLocks/>
            </p:cNvGrpSpPr>
            <p:nvPr/>
          </p:nvGrpSpPr>
          <p:grpSpPr bwMode="auto">
            <a:xfrm>
              <a:off x="2167" y="1920"/>
              <a:ext cx="1740" cy="1833"/>
              <a:chOff x="293" y="2189"/>
              <a:chExt cx="1740" cy="1833"/>
            </a:xfrm>
          </p:grpSpPr>
          <p:grpSp>
            <p:nvGrpSpPr>
              <p:cNvPr id="4" name="Group 26"/>
              <p:cNvGrpSpPr>
                <a:grpSpLocks/>
              </p:cNvGrpSpPr>
              <p:nvPr/>
            </p:nvGrpSpPr>
            <p:grpSpPr bwMode="auto">
              <a:xfrm>
                <a:off x="293" y="2189"/>
                <a:ext cx="1570" cy="1226"/>
                <a:chOff x="262" y="2605"/>
                <a:chExt cx="1570" cy="1226"/>
              </a:xfrm>
            </p:grpSpPr>
            <p:grpSp>
              <p:nvGrpSpPr>
                <p:cNvPr id="5" name="Group 27"/>
                <p:cNvGrpSpPr>
                  <a:grpSpLocks/>
                </p:cNvGrpSpPr>
                <p:nvPr/>
              </p:nvGrpSpPr>
              <p:grpSpPr bwMode="auto">
                <a:xfrm>
                  <a:off x="1199" y="2605"/>
                  <a:ext cx="633" cy="1226"/>
                  <a:chOff x="1151" y="1333"/>
                  <a:chExt cx="633" cy="1226"/>
                </a:xfrm>
              </p:grpSpPr>
              <p:sp>
                <p:nvSpPr>
                  <p:cNvPr id="906268" name="Line 28"/>
                  <p:cNvSpPr>
                    <a:spLocks noChangeShapeType="1"/>
                  </p:cNvSpPr>
                  <p:nvPr/>
                </p:nvSpPr>
                <p:spPr bwMode="auto">
                  <a:xfrm>
                    <a:off x="1157" y="1465"/>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906269" name="Oval 29"/>
                  <p:cNvSpPr>
                    <a:spLocks noChangeArrowheads="1"/>
                  </p:cNvSpPr>
                  <p:nvPr/>
                </p:nvSpPr>
                <p:spPr bwMode="auto">
                  <a:xfrm>
                    <a:off x="1256" y="1894"/>
                    <a:ext cx="147" cy="147"/>
                  </a:xfrm>
                  <a:prstGeom prst="ellipse">
                    <a:avLst/>
                  </a:prstGeom>
                  <a:solidFill>
                    <a:srgbClr val="FFCC00"/>
                  </a:solidFill>
                  <a:ln w="9525">
                    <a:solidFill>
                      <a:schemeClr val="tx1"/>
                    </a:solidFill>
                    <a:round/>
                    <a:headEnd type="none" w="sm" len="sm"/>
                    <a:tailEnd type="none" w="sm" len="sm"/>
                  </a:ln>
                  <a:effectLst/>
                </p:spPr>
                <p:txBody>
                  <a:bodyPr wrap="none" lIns="54000" tIns="10800" rIns="54000" bIns="10800" anchor="ctr"/>
                  <a:lstStyle/>
                  <a:p>
                    <a:pPr algn="ctr"/>
                    <a:r>
                      <a:rPr kumimoji="0" lang="de-DE"/>
                      <a:t>w</a:t>
                    </a:r>
                  </a:p>
                </p:txBody>
              </p:sp>
              <p:sp>
                <p:nvSpPr>
                  <p:cNvPr id="906270" name="Line 30"/>
                  <p:cNvSpPr>
                    <a:spLocks noChangeShapeType="1"/>
                  </p:cNvSpPr>
                  <p:nvPr/>
                </p:nvSpPr>
                <p:spPr bwMode="auto">
                  <a:xfrm flipV="1">
                    <a:off x="1151" y="2038"/>
                    <a:ext cx="153" cy="456"/>
                  </a:xfrm>
                  <a:prstGeom prst="line">
                    <a:avLst/>
                  </a:prstGeom>
                  <a:noFill/>
                  <a:ln w="28575">
                    <a:solidFill>
                      <a:schemeClr val="tx1"/>
                    </a:solidFill>
                    <a:round/>
                    <a:headEnd type="none" w="sm" len="sm"/>
                    <a:tailEnd type="none" w="sm" len="sm"/>
                  </a:ln>
                  <a:effectLst/>
                </p:spPr>
                <p:txBody>
                  <a:bodyPr lIns="54000" tIns="10800" rIns="54000" bIns="10800" anchor="ctr"/>
                  <a:lstStyle/>
                  <a:p>
                    <a:endParaRPr lang="de-DE"/>
                  </a:p>
                </p:txBody>
              </p:sp>
              <p:sp>
                <p:nvSpPr>
                  <p:cNvPr id="906271" name="Text Box 31"/>
                  <p:cNvSpPr txBox="1">
                    <a:spLocks noChangeArrowheads="1"/>
                  </p:cNvSpPr>
                  <p:nvPr/>
                </p:nvSpPr>
                <p:spPr bwMode="auto">
                  <a:xfrm>
                    <a:off x="1184" y="2353"/>
                    <a:ext cx="201" cy="206"/>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2000">
                        <a:solidFill>
                          <a:schemeClr val="folHlink"/>
                        </a:solidFill>
                        <a:latin typeface="Symbol" pitchFamily="18" charset="2"/>
                      </a:rPr>
                      <a:t>L</a:t>
                    </a:r>
                  </a:p>
                </p:txBody>
              </p:sp>
              <p:sp>
                <p:nvSpPr>
                  <p:cNvPr id="906272" name="Text Box 32"/>
                  <p:cNvSpPr txBox="1">
                    <a:spLocks noChangeArrowheads="1"/>
                  </p:cNvSpPr>
                  <p:nvPr/>
                </p:nvSpPr>
                <p:spPr bwMode="auto">
                  <a:xfrm>
                    <a:off x="1178" y="1333"/>
                    <a:ext cx="171"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t>N</a:t>
                    </a:r>
                  </a:p>
                </p:txBody>
              </p:sp>
              <p:sp>
                <p:nvSpPr>
                  <p:cNvPr id="906273" name="Line 33"/>
                  <p:cNvSpPr>
                    <a:spLocks noChangeShapeType="1"/>
                  </p:cNvSpPr>
                  <p:nvPr/>
                </p:nvSpPr>
                <p:spPr bwMode="auto">
                  <a:xfrm flipV="1">
                    <a:off x="1394" y="1759"/>
                    <a:ext cx="363" cy="177"/>
                  </a:xfrm>
                  <a:prstGeom prst="line">
                    <a:avLst/>
                  </a:prstGeom>
                  <a:noFill/>
                  <a:ln w="28575">
                    <a:solidFill>
                      <a:schemeClr val="tx1"/>
                    </a:solidFill>
                    <a:prstDash val="dash"/>
                    <a:round/>
                    <a:headEnd type="none" w="sm" len="sm"/>
                    <a:tailEnd type="none" w="sm" len="sm"/>
                  </a:ln>
                  <a:effectLst/>
                </p:spPr>
                <p:txBody>
                  <a:bodyPr lIns="54000" tIns="10800" rIns="54000" bIns="10800" anchor="ctr"/>
                  <a:lstStyle/>
                  <a:p>
                    <a:endParaRPr lang="de-DE"/>
                  </a:p>
                </p:txBody>
              </p:sp>
              <p:sp>
                <p:nvSpPr>
                  <p:cNvPr id="906274" name="Text Box 34"/>
                  <p:cNvSpPr txBox="1">
                    <a:spLocks noChangeArrowheads="1"/>
                  </p:cNvSpPr>
                  <p:nvPr/>
                </p:nvSpPr>
                <p:spPr bwMode="auto">
                  <a:xfrm>
                    <a:off x="1646" y="1579"/>
                    <a:ext cx="138"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latin typeface="Symbol" pitchFamily="18" charset="2"/>
                      </a:rPr>
                      <a:t>p</a:t>
                    </a:r>
                  </a:p>
                </p:txBody>
              </p:sp>
            </p:grpSp>
            <p:sp>
              <p:nvSpPr>
                <p:cNvPr id="906275" name="Text Box 35"/>
                <p:cNvSpPr txBox="1">
                  <a:spLocks noChangeArrowheads="1"/>
                </p:cNvSpPr>
                <p:nvPr/>
              </p:nvSpPr>
              <p:spPr bwMode="auto">
                <a:xfrm>
                  <a:off x="262" y="2818"/>
                  <a:ext cx="1008" cy="168"/>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sym typeface="Symbol" pitchFamily="18" charset="2"/>
                    </a:rPr>
                    <a:t>p</a:t>
                  </a:r>
                  <a:r>
                    <a:rPr kumimoji="0" lang="de-DE" baseline="-25000">
                      <a:sym typeface="Symbol" pitchFamily="18" charset="2"/>
                    </a:rPr>
                    <a:t>N</a:t>
                  </a:r>
                  <a:r>
                    <a:rPr kumimoji="0" lang="de-DE">
                      <a:sym typeface="Symbol" pitchFamily="18" charset="2"/>
                    </a:rPr>
                    <a:t>100MeV/c</a:t>
                  </a:r>
                  <a:endParaRPr kumimoji="0" lang="de-DE"/>
                </a:p>
              </p:txBody>
            </p:sp>
          </p:grpSp>
          <p:graphicFrame>
            <p:nvGraphicFramePr>
              <p:cNvPr id="906277" name="Object 37"/>
              <p:cNvGraphicFramePr>
                <a:graphicFrameLocks noChangeAspect="1"/>
              </p:cNvGraphicFramePr>
              <p:nvPr/>
            </p:nvGraphicFramePr>
            <p:xfrm>
              <a:off x="435" y="3627"/>
              <a:ext cx="1598" cy="395"/>
            </p:xfrm>
            <a:graphic>
              <a:graphicData uri="http://schemas.openxmlformats.org/presentationml/2006/ole">
                <p:oleObj spid="_x0000_s2319368" name="Equation" r:id="rId4" imgW="2819160" imgH="698400" progId="Equation.DSMT4">
                  <p:embed/>
                </p:oleObj>
              </a:graphicData>
            </a:graphic>
          </p:graphicFrame>
        </p:grpSp>
      </p:grpSp>
      <p:sp>
        <p:nvSpPr>
          <p:cNvPr id="906296" name="Rectangle 56"/>
          <p:cNvSpPr>
            <a:spLocks noChangeArrowheads="1"/>
          </p:cNvSpPr>
          <p:nvPr/>
        </p:nvSpPr>
        <p:spPr bwMode="auto">
          <a:xfrm>
            <a:off x="725488" y="3579813"/>
            <a:ext cx="8462962" cy="1709737"/>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5"/>
              </a:buBlip>
            </a:pPr>
            <a:r>
              <a:rPr kumimoji="0" lang="de-DE" sz="1800"/>
              <a:t>example</a:t>
            </a:r>
            <a:endParaRPr kumimoji="0" lang="de-DE" sz="1800">
              <a:sym typeface="Symbol" pitchFamily="18" charset="2"/>
            </a:endParaRPr>
          </a:p>
        </p:txBody>
      </p:sp>
      <p:grpSp>
        <p:nvGrpSpPr>
          <p:cNvPr id="6" name="Group 98"/>
          <p:cNvGrpSpPr>
            <a:grpSpLocks/>
          </p:cNvGrpSpPr>
          <p:nvPr/>
        </p:nvGrpSpPr>
        <p:grpSpPr bwMode="auto">
          <a:xfrm>
            <a:off x="2201863" y="3730625"/>
            <a:ext cx="4897437" cy="2986088"/>
            <a:chOff x="1450" y="2350"/>
            <a:chExt cx="3085" cy="1881"/>
          </a:xfrm>
        </p:grpSpPr>
        <p:grpSp>
          <p:nvGrpSpPr>
            <p:cNvPr id="7" name="Group 84"/>
            <p:cNvGrpSpPr>
              <a:grpSpLocks/>
            </p:cNvGrpSpPr>
            <p:nvPr/>
          </p:nvGrpSpPr>
          <p:grpSpPr bwMode="auto">
            <a:xfrm>
              <a:off x="1450" y="2350"/>
              <a:ext cx="3085" cy="1881"/>
              <a:chOff x="663" y="1174"/>
              <a:chExt cx="3085" cy="1881"/>
            </a:xfrm>
          </p:grpSpPr>
          <p:sp>
            <p:nvSpPr>
              <p:cNvPr id="906325" name="Rectangle 85"/>
              <p:cNvSpPr>
                <a:spLocks noChangeArrowheads="1"/>
              </p:cNvSpPr>
              <p:nvPr/>
            </p:nvSpPr>
            <p:spPr bwMode="auto">
              <a:xfrm>
                <a:off x="663" y="1174"/>
                <a:ext cx="3085" cy="1881"/>
              </a:xfrm>
              <a:prstGeom prst="rect">
                <a:avLst/>
              </a:prstGeom>
              <a:solidFill>
                <a:srgbClr val="FFFF99"/>
              </a:solidFill>
              <a:ln w="9525">
                <a:solidFill>
                  <a:srgbClr val="FF9900"/>
                </a:solidFill>
                <a:miter lim="800000"/>
                <a:headEnd type="none" w="sm" len="sm"/>
                <a:tailEnd type="none" w="sm" len="sm"/>
              </a:ln>
              <a:effectLst>
                <a:outerShdw dist="107763" dir="2700000" algn="ctr" rotWithShape="0">
                  <a:schemeClr val="accent2">
                    <a:alpha val="50000"/>
                  </a:schemeClr>
                </a:outerShdw>
              </a:effectLst>
            </p:spPr>
            <p:txBody>
              <a:bodyPr wrap="none" lIns="54000" tIns="10800" rIns="54000" bIns="10800" anchor="ctr"/>
              <a:lstStyle/>
              <a:p>
                <a:endParaRPr lang="de-DE"/>
              </a:p>
            </p:txBody>
          </p:sp>
          <p:grpSp>
            <p:nvGrpSpPr>
              <p:cNvPr id="8" name="Group 86"/>
              <p:cNvGrpSpPr>
                <a:grpSpLocks/>
              </p:cNvGrpSpPr>
              <p:nvPr/>
            </p:nvGrpSpPr>
            <p:grpSpPr bwMode="auto">
              <a:xfrm>
                <a:off x="756" y="1197"/>
                <a:ext cx="2947" cy="1791"/>
                <a:chOff x="756" y="1197"/>
                <a:chExt cx="2947" cy="1791"/>
              </a:xfrm>
            </p:grpSpPr>
            <p:sp>
              <p:nvSpPr>
                <p:cNvPr id="906327" name="Line 87"/>
                <p:cNvSpPr>
                  <a:spLocks noChangeShapeType="1"/>
                </p:cNvSpPr>
                <p:nvPr/>
              </p:nvSpPr>
              <p:spPr bwMode="auto">
                <a:xfrm>
                  <a:off x="1407" y="1517"/>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6328" name="Object 88"/>
                <p:cNvGraphicFramePr>
                  <a:graphicFrameLocks noChangeAspect="1"/>
                </p:cNvGraphicFramePr>
                <p:nvPr/>
              </p:nvGraphicFramePr>
              <p:xfrm>
                <a:off x="1516" y="1197"/>
                <a:ext cx="397" cy="289"/>
              </p:xfrm>
              <a:graphic>
                <a:graphicData uri="http://schemas.openxmlformats.org/presentationml/2006/ole">
                  <p:oleObj spid="_x0000_s2319363" name="Equation" r:id="rId6" imgW="419040" imgH="304560" progId="Equation.DSMT4">
                    <p:embed/>
                  </p:oleObj>
                </a:graphicData>
              </a:graphic>
            </p:graphicFrame>
            <p:sp>
              <p:nvSpPr>
                <p:cNvPr id="906329" name="Line 89"/>
                <p:cNvSpPr>
                  <a:spLocks noChangeShapeType="1"/>
                </p:cNvSpPr>
                <p:nvPr/>
              </p:nvSpPr>
              <p:spPr bwMode="auto">
                <a:xfrm>
                  <a:off x="1728" y="1531"/>
                  <a:ext cx="591" cy="576"/>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graphicFrame>
              <p:nvGraphicFramePr>
                <p:cNvPr id="906330" name="Object 90"/>
                <p:cNvGraphicFramePr>
                  <a:graphicFrameLocks noChangeAspect="1"/>
                </p:cNvGraphicFramePr>
                <p:nvPr/>
              </p:nvGraphicFramePr>
              <p:xfrm>
                <a:off x="756" y="1643"/>
                <a:ext cx="1464" cy="784"/>
              </p:xfrm>
              <a:graphic>
                <a:graphicData uri="http://schemas.openxmlformats.org/presentationml/2006/ole">
                  <p:oleObj spid="_x0000_s2319364" name="Equation" r:id="rId7" imgW="2323800" imgH="1244520" progId="Equation.DSMT4">
                    <p:embed/>
                  </p:oleObj>
                </a:graphicData>
              </a:graphic>
            </p:graphicFrame>
            <p:sp>
              <p:nvSpPr>
                <p:cNvPr id="906331" name="Line 91"/>
                <p:cNvSpPr>
                  <a:spLocks noChangeShapeType="1"/>
                </p:cNvSpPr>
                <p:nvPr/>
              </p:nvSpPr>
              <p:spPr bwMode="auto">
                <a:xfrm>
                  <a:off x="2206" y="2134"/>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6332" name="Object 92"/>
                <p:cNvGraphicFramePr>
                  <a:graphicFrameLocks noChangeAspect="1"/>
                </p:cNvGraphicFramePr>
                <p:nvPr/>
              </p:nvGraphicFramePr>
              <p:xfrm>
                <a:off x="2366" y="1814"/>
                <a:ext cx="397" cy="289"/>
              </p:xfrm>
              <a:graphic>
                <a:graphicData uri="http://schemas.openxmlformats.org/presentationml/2006/ole">
                  <p:oleObj spid="_x0000_s2319365" name="Equation" r:id="rId8" imgW="419040" imgH="304560" progId="Equation.DSMT4">
                    <p:embed/>
                  </p:oleObj>
                </a:graphicData>
              </a:graphic>
            </p:graphicFrame>
            <p:sp>
              <p:nvSpPr>
                <p:cNvPr id="906333" name="Line 93"/>
                <p:cNvSpPr>
                  <a:spLocks noChangeShapeType="1"/>
                </p:cNvSpPr>
                <p:nvPr/>
              </p:nvSpPr>
              <p:spPr bwMode="auto">
                <a:xfrm>
                  <a:off x="2586" y="2141"/>
                  <a:ext cx="591" cy="576"/>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06334" name="Line 94"/>
                <p:cNvSpPr>
                  <a:spLocks noChangeShapeType="1"/>
                </p:cNvSpPr>
                <p:nvPr/>
              </p:nvSpPr>
              <p:spPr bwMode="auto">
                <a:xfrm>
                  <a:off x="3045" y="2724"/>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6335" name="Object 95"/>
                <p:cNvGraphicFramePr>
                  <a:graphicFrameLocks noChangeAspect="1"/>
                </p:cNvGraphicFramePr>
                <p:nvPr/>
              </p:nvGraphicFramePr>
              <p:xfrm>
                <a:off x="3251" y="2466"/>
                <a:ext cx="241" cy="289"/>
              </p:xfrm>
              <a:graphic>
                <a:graphicData uri="http://schemas.openxmlformats.org/presentationml/2006/ole">
                  <p:oleObj spid="_x0000_s2319366" name="Equation" r:id="rId9" imgW="253800" imgH="304560" progId="Equation.DSMT4">
                    <p:embed/>
                  </p:oleObj>
                </a:graphicData>
              </a:graphic>
            </p:graphicFrame>
            <p:graphicFrame>
              <p:nvGraphicFramePr>
                <p:cNvPr id="906336" name="Object 96"/>
                <p:cNvGraphicFramePr>
                  <a:graphicFrameLocks noChangeAspect="1"/>
                </p:cNvGraphicFramePr>
                <p:nvPr/>
              </p:nvGraphicFramePr>
              <p:xfrm>
                <a:off x="1943" y="2204"/>
                <a:ext cx="1760" cy="784"/>
              </p:xfrm>
              <a:graphic>
                <a:graphicData uri="http://schemas.openxmlformats.org/presentationml/2006/ole">
                  <p:oleObj spid="_x0000_s2319367" name="Equation" r:id="rId10" imgW="2793960" imgH="1244520" progId="Equation.DSMT4">
                    <p:embed/>
                  </p:oleObj>
                </a:graphicData>
              </a:graphic>
            </p:graphicFrame>
          </p:grpSp>
        </p:grpSp>
        <p:graphicFrame>
          <p:nvGraphicFramePr>
            <p:cNvPr id="906312" name="Object 72"/>
            <p:cNvGraphicFramePr>
              <a:graphicFrameLocks noChangeAspect="1"/>
            </p:cNvGraphicFramePr>
            <p:nvPr/>
          </p:nvGraphicFramePr>
          <p:xfrm>
            <a:off x="3431" y="2396"/>
            <a:ext cx="984" cy="416"/>
          </p:xfrm>
          <a:graphic>
            <a:graphicData uri="http://schemas.openxmlformats.org/presentationml/2006/ole">
              <p:oleObj spid="_x0000_s2319362" name="Equation" r:id="rId11" imgW="1562040" imgH="66024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1.8721E-6 L 0.38333 -0.31905 " pathEditMode="relative" rAng="0" ptsTypes="AA">
                                      <p:cBhvr>
                                        <p:cTn id="6" dur="2000" fill="hold"/>
                                        <p:tgtEl>
                                          <p:spTgt spid="2"/>
                                        </p:tgtEl>
                                        <p:attrNameLst>
                                          <p:attrName>ppt_x</p:attrName>
                                          <p:attrName>ppt_y</p:attrName>
                                        </p:attrNameLst>
                                      </p:cBhvr>
                                      <p:rCtr x="192" y="-160"/>
                                    </p:animMotion>
                                  </p:childTnLst>
                                </p:cTn>
                              </p:par>
                              <p:par>
                                <p:cTn id="7" presetID="6" presetClass="emph" presetSubtype="0" fill="hold" nodeType="withEffect">
                                  <p:stCondLst>
                                    <p:cond delay="0"/>
                                  </p:stCondLst>
                                  <p:childTnLst>
                                    <p:animScale>
                                      <p:cBhvr>
                                        <p:cTn id="8" dur="2000" fill="hold"/>
                                        <p:tgtEl>
                                          <p:spTgt spid="2"/>
                                        </p:tgtEl>
                                      </p:cBhvr>
                                      <p:by x="60000" y="60000"/>
                                    </p:animScale>
                                  </p:childTnLst>
                                </p:cTn>
                              </p:par>
                            </p:childTnLst>
                          </p:cTn>
                        </p:par>
                        <p:par>
                          <p:cTn id="9" fill="hold">
                            <p:stCondLst>
                              <p:cond delay="2000"/>
                            </p:stCondLst>
                            <p:childTnLst>
                              <p:par>
                                <p:cTn id="10" presetID="9" presetClass="entr" presetSubtype="0" fill="hold"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p:txBody>
          <a:bodyPr/>
          <a:lstStyle/>
          <a:p>
            <a:r>
              <a:rPr lang="en-US" dirty="0" err="1" smtClean="0"/>
              <a:t>Assignement</a:t>
            </a:r>
            <a:r>
              <a:rPr lang="en-US" dirty="0" smtClean="0"/>
              <a:t> of </a:t>
            </a:r>
            <a:r>
              <a:rPr lang="en-US" dirty="0" err="1" smtClean="0"/>
              <a:t>pion</a:t>
            </a:r>
            <a:r>
              <a:rPr lang="en-US" dirty="0" smtClean="0"/>
              <a:t> </a:t>
            </a:r>
            <a:r>
              <a:rPr lang="en-US" dirty="0" err="1" smtClean="0"/>
              <a:t>momenta</a:t>
            </a:r>
            <a:endParaRPr lang="en-US" dirty="0"/>
          </a:p>
        </p:txBody>
      </p:sp>
      <p:sp>
        <p:nvSpPr>
          <p:cNvPr id="910339" name="Rectangle 3"/>
          <p:cNvSpPr>
            <a:spLocks noGrp="1" noChangeArrowheads="1"/>
          </p:cNvSpPr>
          <p:nvPr>
            <p:ph type="body" idx="1"/>
          </p:nvPr>
        </p:nvSpPr>
        <p:spPr>
          <a:xfrm>
            <a:off x="681038" y="6484938"/>
            <a:ext cx="8462962" cy="1090612"/>
          </a:xfrm>
        </p:spPr>
        <p:txBody>
          <a:bodyPr/>
          <a:lstStyle/>
          <a:p>
            <a:r>
              <a:rPr lang="en-US"/>
              <a:t>…is not straight forward</a:t>
            </a:r>
          </a:p>
        </p:txBody>
      </p:sp>
      <p:grpSp>
        <p:nvGrpSpPr>
          <p:cNvPr id="2" name="Group 15"/>
          <p:cNvGrpSpPr>
            <a:grpSpLocks/>
          </p:cNvGrpSpPr>
          <p:nvPr/>
        </p:nvGrpSpPr>
        <p:grpSpPr bwMode="auto">
          <a:xfrm>
            <a:off x="1069975" y="817563"/>
            <a:ext cx="6286500" cy="5653087"/>
            <a:chOff x="674" y="515"/>
            <a:chExt cx="3960" cy="3561"/>
          </a:xfrm>
        </p:grpSpPr>
        <p:pic>
          <p:nvPicPr>
            <p:cNvPr id="910340" name="Picture 4"/>
            <p:cNvPicPr>
              <a:picLocks noChangeAspect="1" noChangeArrowheads="1"/>
            </p:cNvPicPr>
            <p:nvPr/>
          </p:nvPicPr>
          <p:blipFill>
            <a:blip r:embed="rId3" cstate="print"/>
            <a:srcRect/>
            <a:stretch>
              <a:fillRect/>
            </a:stretch>
          </p:blipFill>
          <p:spPr bwMode="auto">
            <a:xfrm>
              <a:off x="674" y="515"/>
              <a:ext cx="3960" cy="3078"/>
            </a:xfrm>
            <a:prstGeom prst="rect">
              <a:avLst/>
            </a:prstGeom>
            <a:noFill/>
            <a:ln w="9525">
              <a:noFill/>
              <a:miter lim="800000"/>
              <a:headEnd type="none" w="sm" len="sm"/>
              <a:tailEnd type="none" w="sm" len="sm"/>
            </a:ln>
            <a:effectLst/>
          </p:spPr>
        </p:pic>
        <p:grpSp>
          <p:nvGrpSpPr>
            <p:cNvPr id="3" name="Group 7"/>
            <p:cNvGrpSpPr>
              <a:grpSpLocks/>
            </p:cNvGrpSpPr>
            <p:nvPr/>
          </p:nvGrpSpPr>
          <p:grpSpPr bwMode="auto">
            <a:xfrm>
              <a:off x="2407" y="3383"/>
              <a:ext cx="787" cy="693"/>
              <a:chOff x="2407" y="3383"/>
              <a:chExt cx="787" cy="693"/>
            </a:xfrm>
          </p:grpSpPr>
          <p:sp>
            <p:nvSpPr>
              <p:cNvPr id="910341" name="Line 5"/>
              <p:cNvSpPr>
                <a:spLocks noChangeShapeType="1"/>
              </p:cNvSpPr>
              <p:nvPr/>
            </p:nvSpPr>
            <p:spPr bwMode="auto">
              <a:xfrm flipV="1">
                <a:off x="2800" y="3383"/>
                <a:ext cx="0" cy="463"/>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10342" name="Text Box 6"/>
              <p:cNvSpPr txBox="1">
                <a:spLocks noChangeArrowheads="1"/>
              </p:cNvSpPr>
              <p:nvPr/>
            </p:nvSpPr>
            <p:spPr bwMode="auto">
              <a:xfrm>
                <a:off x="2407" y="3908"/>
                <a:ext cx="787"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009900"/>
                    </a:solidFill>
                  </a:rPr>
                  <a:t>114 MeV/c</a:t>
                </a:r>
              </a:p>
            </p:txBody>
          </p:sp>
        </p:grpSp>
        <p:grpSp>
          <p:nvGrpSpPr>
            <p:cNvPr id="4" name="Group 8"/>
            <p:cNvGrpSpPr>
              <a:grpSpLocks/>
            </p:cNvGrpSpPr>
            <p:nvPr/>
          </p:nvGrpSpPr>
          <p:grpSpPr bwMode="auto">
            <a:xfrm>
              <a:off x="3651" y="3376"/>
              <a:ext cx="787" cy="693"/>
              <a:chOff x="2407" y="3383"/>
              <a:chExt cx="787" cy="693"/>
            </a:xfrm>
          </p:grpSpPr>
          <p:sp>
            <p:nvSpPr>
              <p:cNvPr id="910345" name="Line 9"/>
              <p:cNvSpPr>
                <a:spLocks noChangeShapeType="1"/>
              </p:cNvSpPr>
              <p:nvPr/>
            </p:nvSpPr>
            <p:spPr bwMode="auto">
              <a:xfrm flipV="1">
                <a:off x="2800" y="3383"/>
                <a:ext cx="0" cy="463"/>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10346" name="Text Box 10"/>
              <p:cNvSpPr txBox="1">
                <a:spLocks noChangeArrowheads="1"/>
              </p:cNvSpPr>
              <p:nvPr/>
            </p:nvSpPr>
            <p:spPr bwMode="auto">
              <a:xfrm>
                <a:off x="2407" y="3908"/>
                <a:ext cx="787"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009900"/>
                    </a:solidFill>
                  </a:rPr>
                  <a:t>133 MeV/c</a:t>
                </a:r>
              </a:p>
            </p:txBody>
          </p:sp>
        </p:grpSp>
        <p:grpSp>
          <p:nvGrpSpPr>
            <p:cNvPr id="5" name="Group 14"/>
            <p:cNvGrpSpPr>
              <a:grpSpLocks/>
            </p:cNvGrpSpPr>
            <p:nvPr/>
          </p:nvGrpSpPr>
          <p:grpSpPr bwMode="auto">
            <a:xfrm>
              <a:off x="1690" y="3379"/>
              <a:ext cx="787" cy="693"/>
              <a:chOff x="1690" y="3379"/>
              <a:chExt cx="787" cy="693"/>
            </a:xfrm>
          </p:grpSpPr>
          <p:sp>
            <p:nvSpPr>
              <p:cNvPr id="910348" name="Line 12"/>
              <p:cNvSpPr>
                <a:spLocks noChangeShapeType="1"/>
              </p:cNvSpPr>
              <p:nvPr/>
            </p:nvSpPr>
            <p:spPr bwMode="auto">
              <a:xfrm flipV="1">
                <a:off x="2153" y="3379"/>
                <a:ext cx="0" cy="463"/>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sp>
            <p:nvSpPr>
              <p:cNvPr id="910349" name="Text Box 13"/>
              <p:cNvSpPr txBox="1">
                <a:spLocks noChangeArrowheads="1"/>
              </p:cNvSpPr>
              <p:nvPr/>
            </p:nvSpPr>
            <p:spPr bwMode="auto">
              <a:xfrm>
                <a:off x="1690" y="3904"/>
                <a:ext cx="787"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FF0000"/>
                    </a:solidFill>
                  </a:rPr>
                  <a:t>104 MeV/c</a:t>
                </a:r>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5" name="Rectangle 3"/>
          <p:cNvSpPr>
            <a:spLocks noGrp="1" noChangeArrowheads="1"/>
          </p:cNvSpPr>
          <p:nvPr>
            <p:ph type="body" idx="1"/>
          </p:nvPr>
        </p:nvSpPr>
        <p:spPr/>
        <p:txBody>
          <a:bodyPr/>
          <a:lstStyle/>
          <a:p>
            <a:r>
              <a:rPr lang="de-DE" dirty="0" err="1"/>
              <a:t>there</a:t>
            </a:r>
            <a:r>
              <a:rPr lang="de-DE" dirty="0"/>
              <a:t> </a:t>
            </a:r>
            <a:r>
              <a:rPr lang="de-DE" dirty="0" err="1"/>
              <a:t>may</a:t>
            </a:r>
            <a:r>
              <a:rPr lang="de-DE" dirty="0"/>
              <a:t> </a:t>
            </a:r>
            <a:r>
              <a:rPr lang="de-DE" dirty="0" err="1"/>
              <a:t>be</a:t>
            </a:r>
            <a:r>
              <a:rPr lang="de-DE" dirty="0"/>
              <a:t> </a:t>
            </a:r>
            <a:r>
              <a:rPr lang="de-DE" dirty="0" err="1"/>
              <a:t>excited</a:t>
            </a:r>
            <a:r>
              <a:rPr lang="de-DE" dirty="0"/>
              <a:t> </a:t>
            </a:r>
            <a:r>
              <a:rPr lang="de-DE" dirty="0" err="1"/>
              <a:t>states</a:t>
            </a:r>
            <a:r>
              <a:rPr lang="de-DE" dirty="0"/>
              <a:t> </a:t>
            </a:r>
            <a:r>
              <a:rPr lang="de-DE" dirty="0" err="1"/>
              <a:t>involved</a:t>
            </a:r>
            <a:endParaRPr lang="de-DE" dirty="0"/>
          </a:p>
        </p:txBody>
      </p:sp>
      <p:pic>
        <p:nvPicPr>
          <p:cNvPr id="909347" name="Picture 35"/>
          <p:cNvPicPr>
            <a:picLocks noChangeAspect="1" noChangeArrowheads="1"/>
          </p:cNvPicPr>
          <p:nvPr/>
        </p:nvPicPr>
        <p:blipFill>
          <a:blip r:embed="rId4" cstate="print"/>
          <a:srcRect/>
          <a:stretch>
            <a:fillRect/>
          </a:stretch>
        </p:blipFill>
        <p:spPr bwMode="auto">
          <a:xfrm>
            <a:off x="1254125" y="2012950"/>
            <a:ext cx="6221413" cy="4835525"/>
          </a:xfrm>
          <a:prstGeom prst="rect">
            <a:avLst/>
          </a:prstGeom>
          <a:noFill/>
          <a:ln w="9525">
            <a:noFill/>
            <a:miter lim="800000"/>
            <a:headEnd type="none" w="sm" len="sm"/>
            <a:tailEnd type="none" w="sm" len="sm"/>
          </a:ln>
          <a:effectLst/>
        </p:spPr>
      </p:pic>
      <p:sp>
        <p:nvSpPr>
          <p:cNvPr id="909314" name="Rectangle 2"/>
          <p:cNvSpPr>
            <a:spLocks noGrp="1" noChangeArrowheads="1"/>
          </p:cNvSpPr>
          <p:nvPr>
            <p:ph type="title"/>
          </p:nvPr>
        </p:nvSpPr>
        <p:spPr/>
        <p:txBody>
          <a:bodyPr/>
          <a:lstStyle/>
          <a:p>
            <a:r>
              <a:rPr lang="de-DE"/>
              <a:t>…but life is not so easy</a:t>
            </a:r>
          </a:p>
        </p:txBody>
      </p:sp>
      <p:grpSp>
        <p:nvGrpSpPr>
          <p:cNvPr id="2" name="Group 17"/>
          <p:cNvGrpSpPr>
            <a:grpSpLocks/>
          </p:cNvGrpSpPr>
          <p:nvPr/>
        </p:nvGrpSpPr>
        <p:grpSpPr bwMode="auto">
          <a:xfrm>
            <a:off x="1873250" y="1265238"/>
            <a:ext cx="4897438" cy="2986087"/>
            <a:chOff x="663" y="1174"/>
            <a:chExt cx="3085" cy="1881"/>
          </a:xfrm>
        </p:grpSpPr>
        <p:sp>
          <p:nvSpPr>
            <p:cNvPr id="909328" name="Rectangle 16"/>
            <p:cNvSpPr>
              <a:spLocks noChangeArrowheads="1"/>
            </p:cNvSpPr>
            <p:nvPr/>
          </p:nvSpPr>
          <p:spPr bwMode="auto">
            <a:xfrm>
              <a:off x="663" y="1174"/>
              <a:ext cx="3085" cy="1881"/>
            </a:xfrm>
            <a:prstGeom prst="rect">
              <a:avLst/>
            </a:prstGeom>
            <a:solidFill>
              <a:srgbClr val="FFFF99"/>
            </a:solidFill>
            <a:ln w="9525">
              <a:solidFill>
                <a:srgbClr val="FF9900"/>
              </a:solidFill>
              <a:miter lim="800000"/>
              <a:headEnd type="none" w="sm" len="sm"/>
              <a:tailEnd type="none" w="sm" len="sm"/>
            </a:ln>
            <a:effectLst>
              <a:outerShdw dist="107763" dir="2700000" algn="ctr" rotWithShape="0">
                <a:schemeClr val="accent2">
                  <a:alpha val="50000"/>
                </a:schemeClr>
              </a:outerShdw>
            </a:effectLst>
          </p:spPr>
          <p:txBody>
            <a:bodyPr wrap="none" lIns="54000" tIns="10800" rIns="54000" bIns="10800" anchor="ctr"/>
            <a:lstStyle/>
            <a:p>
              <a:endParaRPr lang="de-DE"/>
            </a:p>
          </p:txBody>
        </p:sp>
        <p:grpSp>
          <p:nvGrpSpPr>
            <p:cNvPr id="3" name="Group 15"/>
            <p:cNvGrpSpPr>
              <a:grpSpLocks/>
            </p:cNvGrpSpPr>
            <p:nvPr/>
          </p:nvGrpSpPr>
          <p:grpSpPr bwMode="auto">
            <a:xfrm>
              <a:off x="756" y="1197"/>
              <a:ext cx="2947" cy="1791"/>
              <a:chOff x="756" y="1197"/>
              <a:chExt cx="2947" cy="1791"/>
            </a:xfrm>
          </p:grpSpPr>
          <p:sp>
            <p:nvSpPr>
              <p:cNvPr id="909316" name="Line 4"/>
              <p:cNvSpPr>
                <a:spLocks noChangeShapeType="1"/>
              </p:cNvSpPr>
              <p:nvPr/>
            </p:nvSpPr>
            <p:spPr bwMode="auto">
              <a:xfrm>
                <a:off x="1407" y="1517"/>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9318" name="Object 6"/>
              <p:cNvGraphicFramePr>
                <a:graphicFrameLocks noChangeAspect="1"/>
              </p:cNvGraphicFramePr>
              <p:nvPr/>
            </p:nvGraphicFramePr>
            <p:xfrm>
              <a:off x="1516" y="1197"/>
              <a:ext cx="397" cy="289"/>
            </p:xfrm>
            <a:graphic>
              <a:graphicData uri="http://schemas.openxmlformats.org/presentationml/2006/ole">
                <p:oleObj spid="_x0000_s2318343" name="Equation" r:id="rId5" imgW="419040" imgH="304560" progId="Equation.DSMT4">
                  <p:embed/>
                </p:oleObj>
              </a:graphicData>
            </a:graphic>
          </p:graphicFrame>
          <p:sp>
            <p:nvSpPr>
              <p:cNvPr id="909319" name="Line 7"/>
              <p:cNvSpPr>
                <a:spLocks noChangeShapeType="1"/>
              </p:cNvSpPr>
              <p:nvPr/>
            </p:nvSpPr>
            <p:spPr bwMode="auto">
              <a:xfrm>
                <a:off x="1728" y="1531"/>
                <a:ext cx="591" cy="576"/>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graphicFrame>
            <p:nvGraphicFramePr>
              <p:cNvPr id="909320" name="Object 8"/>
              <p:cNvGraphicFramePr>
                <a:graphicFrameLocks noChangeAspect="1"/>
              </p:cNvGraphicFramePr>
              <p:nvPr/>
            </p:nvGraphicFramePr>
            <p:xfrm>
              <a:off x="756" y="1643"/>
              <a:ext cx="1464" cy="784"/>
            </p:xfrm>
            <a:graphic>
              <a:graphicData uri="http://schemas.openxmlformats.org/presentationml/2006/ole">
                <p:oleObj spid="_x0000_s2318344" name="Equation" r:id="rId6" imgW="2323800" imgH="1244520" progId="Equation.DSMT4">
                  <p:embed/>
                </p:oleObj>
              </a:graphicData>
            </a:graphic>
          </p:graphicFrame>
          <p:sp>
            <p:nvSpPr>
              <p:cNvPr id="909321" name="Line 9"/>
              <p:cNvSpPr>
                <a:spLocks noChangeShapeType="1"/>
              </p:cNvSpPr>
              <p:nvPr/>
            </p:nvSpPr>
            <p:spPr bwMode="auto">
              <a:xfrm>
                <a:off x="2206" y="2134"/>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9322" name="Object 10"/>
              <p:cNvGraphicFramePr>
                <a:graphicFrameLocks noChangeAspect="1"/>
              </p:cNvGraphicFramePr>
              <p:nvPr/>
            </p:nvGraphicFramePr>
            <p:xfrm>
              <a:off x="2366" y="1814"/>
              <a:ext cx="397" cy="289"/>
            </p:xfrm>
            <a:graphic>
              <a:graphicData uri="http://schemas.openxmlformats.org/presentationml/2006/ole">
                <p:oleObj spid="_x0000_s2318345" name="Equation" r:id="rId7" imgW="419040" imgH="304560" progId="Equation.DSMT4">
                  <p:embed/>
                </p:oleObj>
              </a:graphicData>
            </a:graphic>
          </p:graphicFrame>
          <p:sp>
            <p:nvSpPr>
              <p:cNvPr id="909323" name="Line 11"/>
              <p:cNvSpPr>
                <a:spLocks noChangeShapeType="1"/>
              </p:cNvSpPr>
              <p:nvPr/>
            </p:nvSpPr>
            <p:spPr bwMode="auto">
              <a:xfrm>
                <a:off x="2586" y="2141"/>
                <a:ext cx="591" cy="576"/>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09324" name="Line 12"/>
              <p:cNvSpPr>
                <a:spLocks noChangeShapeType="1"/>
              </p:cNvSpPr>
              <p:nvPr/>
            </p:nvSpPr>
            <p:spPr bwMode="auto">
              <a:xfrm>
                <a:off x="3045" y="2724"/>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9325" name="Object 13"/>
              <p:cNvGraphicFramePr>
                <a:graphicFrameLocks noChangeAspect="1"/>
              </p:cNvGraphicFramePr>
              <p:nvPr/>
            </p:nvGraphicFramePr>
            <p:xfrm>
              <a:off x="3251" y="2466"/>
              <a:ext cx="241" cy="289"/>
            </p:xfrm>
            <a:graphic>
              <a:graphicData uri="http://schemas.openxmlformats.org/presentationml/2006/ole">
                <p:oleObj spid="_x0000_s2318346" name="Equation" r:id="rId8" imgW="253800" imgH="304560" progId="Equation.DSMT4">
                  <p:embed/>
                </p:oleObj>
              </a:graphicData>
            </a:graphic>
          </p:graphicFrame>
          <p:graphicFrame>
            <p:nvGraphicFramePr>
              <p:cNvPr id="909326" name="Object 14"/>
              <p:cNvGraphicFramePr>
                <a:graphicFrameLocks noChangeAspect="1"/>
              </p:cNvGraphicFramePr>
              <p:nvPr/>
            </p:nvGraphicFramePr>
            <p:xfrm>
              <a:off x="1943" y="2204"/>
              <a:ext cx="1760" cy="784"/>
            </p:xfrm>
            <a:graphic>
              <a:graphicData uri="http://schemas.openxmlformats.org/presentationml/2006/ole">
                <p:oleObj spid="_x0000_s2318347" name="Equation" r:id="rId9" imgW="2793960" imgH="1244520" progId="Equation.DSMT4">
                  <p:embed/>
                </p:oleObj>
              </a:graphicData>
            </a:graphic>
          </p:graphicFrame>
        </p:grpSp>
      </p:grpSp>
      <p:grpSp>
        <p:nvGrpSpPr>
          <p:cNvPr id="4" name="Group 33"/>
          <p:cNvGrpSpPr>
            <a:grpSpLocks/>
          </p:cNvGrpSpPr>
          <p:nvPr/>
        </p:nvGrpSpPr>
        <p:grpSpPr bwMode="auto">
          <a:xfrm>
            <a:off x="1882775" y="1268413"/>
            <a:ext cx="4897438" cy="2986087"/>
            <a:chOff x="1294" y="2579"/>
            <a:chExt cx="3085" cy="1881"/>
          </a:xfrm>
        </p:grpSpPr>
        <p:sp>
          <p:nvSpPr>
            <p:cNvPr id="909331" name="Rectangle 19"/>
            <p:cNvSpPr>
              <a:spLocks noChangeArrowheads="1"/>
            </p:cNvSpPr>
            <p:nvPr/>
          </p:nvSpPr>
          <p:spPr bwMode="auto">
            <a:xfrm>
              <a:off x="1294" y="2579"/>
              <a:ext cx="3085" cy="1881"/>
            </a:xfrm>
            <a:prstGeom prst="rect">
              <a:avLst/>
            </a:prstGeom>
            <a:solidFill>
              <a:srgbClr val="FFFF99"/>
            </a:solidFill>
            <a:ln w="9525">
              <a:solidFill>
                <a:srgbClr val="FF9900"/>
              </a:solidFill>
              <a:miter lim="800000"/>
              <a:headEnd type="none" w="sm" len="sm"/>
              <a:tailEnd type="none" w="sm" len="sm"/>
            </a:ln>
            <a:effectLst>
              <a:outerShdw dist="107763" dir="2700000" algn="ctr" rotWithShape="0">
                <a:schemeClr val="accent2">
                  <a:alpha val="50000"/>
                </a:schemeClr>
              </a:outerShdw>
            </a:effectLst>
          </p:spPr>
          <p:txBody>
            <a:bodyPr wrap="none" lIns="54000" tIns="10800" rIns="54000" bIns="10800" anchor="ctr"/>
            <a:lstStyle/>
            <a:p>
              <a:endParaRPr lang="de-DE"/>
            </a:p>
          </p:txBody>
        </p:sp>
        <p:sp>
          <p:nvSpPr>
            <p:cNvPr id="909333" name="Line 21"/>
            <p:cNvSpPr>
              <a:spLocks noChangeShapeType="1"/>
            </p:cNvSpPr>
            <p:nvPr/>
          </p:nvSpPr>
          <p:spPr bwMode="auto">
            <a:xfrm>
              <a:off x="2038" y="2922"/>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9334" name="Object 22"/>
            <p:cNvGraphicFramePr>
              <a:graphicFrameLocks noChangeAspect="1"/>
            </p:cNvGraphicFramePr>
            <p:nvPr/>
          </p:nvGraphicFramePr>
          <p:xfrm>
            <a:off x="2147" y="2602"/>
            <a:ext cx="397" cy="289"/>
          </p:xfrm>
          <a:graphic>
            <a:graphicData uri="http://schemas.openxmlformats.org/presentationml/2006/ole">
              <p:oleObj spid="_x0000_s2318338" name="Equation" r:id="rId10" imgW="419040" imgH="304560" progId="Equation.DSMT4">
                <p:embed/>
              </p:oleObj>
            </a:graphicData>
          </a:graphic>
        </p:graphicFrame>
        <p:sp>
          <p:nvSpPr>
            <p:cNvPr id="909335" name="Line 23"/>
            <p:cNvSpPr>
              <a:spLocks noChangeShapeType="1"/>
            </p:cNvSpPr>
            <p:nvPr/>
          </p:nvSpPr>
          <p:spPr bwMode="auto">
            <a:xfrm>
              <a:off x="2359" y="2936"/>
              <a:ext cx="555" cy="431"/>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graphicFrame>
          <p:nvGraphicFramePr>
            <p:cNvPr id="909336" name="Object 24"/>
            <p:cNvGraphicFramePr>
              <a:graphicFrameLocks noChangeAspect="1"/>
            </p:cNvGraphicFramePr>
            <p:nvPr/>
          </p:nvGraphicFramePr>
          <p:xfrm>
            <a:off x="1467" y="3087"/>
            <a:ext cx="1464" cy="400"/>
          </p:xfrm>
          <a:graphic>
            <a:graphicData uri="http://schemas.openxmlformats.org/presentationml/2006/ole">
              <p:oleObj spid="_x0000_s2318339" name="Equation" r:id="rId11" imgW="2323800" imgH="634680" progId="Equation.DSMT4">
                <p:embed/>
              </p:oleObj>
            </a:graphicData>
          </a:graphic>
        </p:graphicFrame>
        <p:sp>
          <p:nvSpPr>
            <p:cNvPr id="909337" name="Line 25"/>
            <p:cNvSpPr>
              <a:spLocks noChangeShapeType="1"/>
            </p:cNvSpPr>
            <p:nvPr/>
          </p:nvSpPr>
          <p:spPr bwMode="auto">
            <a:xfrm>
              <a:off x="2837" y="3539"/>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9338" name="Object 26"/>
            <p:cNvGraphicFramePr>
              <a:graphicFrameLocks noChangeAspect="1"/>
            </p:cNvGraphicFramePr>
            <p:nvPr/>
          </p:nvGraphicFramePr>
          <p:xfrm>
            <a:off x="2967" y="3107"/>
            <a:ext cx="457" cy="289"/>
          </p:xfrm>
          <a:graphic>
            <a:graphicData uri="http://schemas.openxmlformats.org/presentationml/2006/ole">
              <p:oleObj spid="_x0000_s2318340" name="Equation" r:id="rId12" imgW="482400" imgH="304560" progId="Equation.DSMT4">
                <p:embed/>
              </p:oleObj>
            </a:graphicData>
          </a:graphic>
        </p:graphicFrame>
        <p:sp>
          <p:nvSpPr>
            <p:cNvPr id="909339" name="Line 27"/>
            <p:cNvSpPr>
              <a:spLocks noChangeShapeType="1"/>
            </p:cNvSpPr>
            <p:nvPr/>
          </p:nvSpPr>
          <p:spPr bwMode="auto">
            <a:xfrm>
              <a:off x="3217" y="3546"/>
              <a:ext cx="591" cy="576"/>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09340" name="Line 28"/>
            <p:cNvSpPr>
              <a:spLocks noChangeShapeType="1"/>
            </p:cNvSpPr>
            <p:nvPr/>
          </p:nvSpPr>
          <p:spPr bwMode="auto">
            <a:xfrm>
              <a:off x="3676" y="4129"/>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09341" name="Object 29"/>
            <p:cNvGraphicFramePr>
              <a:graphicFrameLocks noChangeAspect="1"/>
            </p:cNvGraphicFramePr>
            <p:nvPr/>
          </p:nvGraphicFramePr>
          <p:xfrm>
            <a:off x="3882" y="3871"/>
            <a:ext cx="241" cy="289"/>
          </p:xfrm>
          <a:graphic>
            <a:graphicData uri="http://schemas.openxmlformats.org/presentationml/2006/ole">
              <p:oleObj spid="_x0000_s2318341" name="Equation" r:id="rId13" imgW="253800" imgH="304560" progId="Equation.DSMT4">
                <p:embed/>
              </p:oleObj>
            </a:graphicData>
          </a:graphic>
        </p:graphicFrame>
        <p:graphicFrame>
          <p:nvGraphicFramePr>
            <p:cNvPr id="909342" name="Object 30"/>
            <p:cNvGraphicFramePr>
              <a:graphicFrameLocks noChangeAspect="1"/>
            </p:cNvGraphicFramePr>
            <p:nvPr/>
          </p:nvGraphicFramePr>
          <p:xfrm>
            <a:off x="2574" y="3609"/>
            <a:ext cx="1760" cy="784"/>
          </p:xfrm>
          <a:graphic>
            <a:graphicData uri="http://schemas.openxmlformats.org/presentationml/2006/ole">
              <p:oleObj spid="_x0000_s2318342" name="Equation" r:id="rId14" imgW="2793960" imgH="1244520" progId="Equation.DSMT4">
                <p:embed/>
              </p:oleObj>
            </a:graphicData>
          </a:graphic>
        </p:graphicFrame>
        <p:sp>
          <p:nvSpPr>
            <p:cNvPr id="909343" name="Line 31"/>
            <p:cNvSpPr>
              <a:spLocks noChangeShapeType="1"/>
            </p:cNvSpPr>
            <p:nvPr/>
          </p:nvSpPr>
          <p:spPr bwMode="auto">
            <a:xfrm>
              <a:off x="2835" y="3391"/>
              <a:ext cx="605" cy="0"/>
            </a:xfrm>
            <a:prstGeom prst="line">
              <a:avLst/>
            </a:prstGeom>
            <a:noFill/>
            <a:ln w="57150">
              <a:solidFill>
                <a:schemeClr val="hlink"/>
              </a:solidFill>
              <a:prstDash val="sysDot"/>
              <a:round/>
              <a:headEnd type="none" w="sm" len="sm"/>
              <a:tailEnd type="none" w="sm" len="sm"/>
            </a:ln>
            <a:effectLst/>
          </p:spPr>
          <p:txBody>
            <a:bodyPr lIns="54000" tIns="10800" rIns="54000" bIns="10800"/>
            <a:lstStyle/>
            <a:p>
              <a:endParaRPr lang="de-DE"/>
            </a:p>
          </p:txBody>
        </p:sp>
        <p:sp>
          <p:nvSpPr>
            <p:cNvPr id="909344" name="Line 32"/>
            <p:cNvSpPr>
              <a:spLocks noChangeShapeType="1"/>
            </p:cNvSpPr>
            <p:nvPr/>
          </p:nvSpPr>
          <p:spPr bwMode="auto">
            <a:xfrm>
              <a:off x="3084" y="3390"/>
              <a:ext cx="0" cy="153"/>
            </a:xfrm>
            <a:prstGeom prst="line">
              <a:avLst/>
            </a:prstGeom>
            <a:noFill/>
            <a:ln w="28575">
              <a:solidFill>
                <a:srgbClr val="FF9900"/>
              </a:solidFill>
              <a:round/>
              <a:headEnd type="none" w="sm" len="sm"/>
              <a:tailEnd type="arrow" w="med" len="med"/>
            </a:ln>
            <a:effectLst/>
          </p:spPr>
          <p:txBody>
            <a:bodyPr lIns="54000" tIns="10800" rIns="54000" bIns="10800"/>
            <a:lstStyle/>
            <a:p>
              <a:endParaRPr lang="de-DE"/>
            </a:p>
          </p:txBody>
        </p:sp>
      </p:grpSp>
      <p:sp>
        <p:nvSpPr>
          <p:cNvPr id="909346" name="Rectangle 34"/>
          <p:cNvSpPr>
            <a:spLocks noChangeArrowheads="1"/>
          </p:cNvSpPr>
          <p:nvPr/>
        </p:nvSpPr>
        <p:spPr bwMode="auto">
          <a:xfrm>
            <a:off x="698500" y="1168400"/>
            <a:ext cx="8462963" cy="1090613"/>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15"/>
              </a:buBlip>
            </a:pPr>
            <a:r>
              <a:rPr kumimoji="0" lang="de-DE" sz="1800" dirty="0" err="1"/>
              <a:t>the</a:t>
            </a:r>
            <a:r>
              <a:rPr kumimoji="0" lang="de-DE" sz="1800" dirty="0"/>
              <a:t> </a:t>
            </a:r>
            <a:r>
              <a:rPr kumimoji="0" lang="de-DE" sz="1800" dirty="0" err="1"/>
              <a:t>assignment</a:t>
            </a:r>
            <a:r>
              <a:rPr kumimoji="0" lang="de-DE" sz="1800" dirty="0"/>
              <a:t> </a:t>
            </a:r>
            <a:r>
              <a:rPr kumimoji="0" lang="de-DE" sz="1800" dirty="0" err="1"/>
              <a:t>may</a:t>
            </a:r>
            <a:r>
              <a:rPr kumimoji="0" lang="de-DE" sz="1800" dirty="0"/>
              <a:t> not </a:t>
            </a:r>
            <a:r>
              <a:rPr kumimoji="0" lang="de-DE" sz="1800" dirty="0" err="1"/>
              <a:t>be</a:t>
            </a:r>
            <a:r>
              <a:rPr kumimoji="0" lang="de-DE" sz="1800" dirty="0"/>
              <a:t> </a:t>
            </a:r>
            <a:r>
              <a:rPr kumimoji="0" lang="de-DE" sz="1800" dirty="0" err="1"/>
              <a:t>unique</a:t>
            </a:r>
            <a:endParaRPr kumimoji="0" lang="de-DE" sz="1800" dirty="0"/>
          </a:p>
          <a:p>
            <a:pPr marL="742950" lvl="1" indent="-285750">
              <a:spcBef>
                <a:spcPct val="20000"/>
              </a:spcBef>
              <a:buClr>
                <a:schemeClr val="folHlink"/>
              </a:buClr>
              <a:buSzPct val="70000"/>
              <a:buFont typeface="Wingdings" pitchFamily="2" charset="2"/>
              <a:buBlip>
                <a:blip r:embed="rId16"/>
              </a:buBlip>
            </a:pPr>
            <a:r>
              <a:rPr kumimoji="0" lang="de-DE" dirty="0" err="1"/>
              <a:t>of</a:t>
            </a:r>
            <a:r>
              <a:rPr kumimoji="0" lang="de-DE" dirty="0"/>
              <a:t> </a:t>
            </a:r>
            <a:r>
              <a:rPr kumimoji="0" lang="de-DE" dirty="0" err="1"/>
              <a:t>course</a:t>
            </a:r>
            <a:r>
              <a:rPr kumimoji="0" lang="de-DE" dirty="0"/>
              <a:t> </a:t>
            </a:r>
            <a:r>
              <a:rPr kumimoji="0" lang="de-DE" dirty="0" err="1"/>
              <a:t>mass</a:t>
            </a:r>
            <a:r>
              <a:rPr kumimoji="0" lang="de-DE" dirty="0"/>
              <a:t> </a:t>
            </a:r>
            <a:r>
              <a:rPr kumimoji="0" lang="de-DE" dirty="0" err="1"/>
              <a:t>and</a:t>
            </a:r>
            <a:r>
              <a:rPr kumimoji="0" lang="de-DE" dirty="0"/>
              <a:t> </a:t>
            </a:r>
            <a:r>
              <a:rPr kumimoji="0" lang="de-DE" dirty="0" err="1"/>
              <a:t>charge</a:t>
            </a:r>
            <a:r>
              <a:rPr kumimoji="0" lang="de-DE" dirty="0"/>
              <a:t> </a:t>
            </a:r>
            <a:r>
              <a:rPr kumimoji="0" lang="de-DE" dirty="0" err="1"/>
              <a:t>conservation</a:t>
            </a:r>
            <a:r>
              <a:rPr kumimoji="0" lang="de-DE" dirty="0"/>
              <a:t>                                                       </a:t>
            </a:r>
            <a:r>
              <a:rPr kumimoji="0" lang="de-DE" dirty="0" err="1"/>
              <a:t>may</a:t>
            </a:r>
            <a:r>
              <a:rPr kumimoji="0" lang="de-DE" dirty="0"/>
              <a:t> </a:t>
            </a:r>
            <a:r>
              <a:rPr kumimoji="0" lang="de-DE" dirty="0" err="1"/>
              <a:t>provide</a:t>
            </a:r>
            <a:r>
              <a:rPr kumimoji="0" lang="de-DE" dirty="0"/>
              <a:t> additional </a:t>
            </a:r>
            <a:r>
              <a:rPr kumimoji="0" lang="de-DE" dirty="0" err="1"/>
              <a:t>constraints</a:t>
            </a:r>
            <a:r>
              <a:rPr kumimoji="0" lang="de-DE" dirty="0"/>
              <a:t> </a:t>
            </a:r>
          </a:p>
        </p:txBody>
      </p:sp>
      <p:sp>
        <p:nvSpPr>
          <p:cNvPr id="909348" name="Rectangle 36"/>
          <p:cNvSpPr>
            <a:spLocks noChangeArrowheads="1"/>
          </p:cNvSpPr>
          <p:nvPr/>
        </p:nvSpPr>
        <p:spPr bwMode="auto">
          <a:xfrm>
            <a:off x="666750" y="2455863"/>
            <a:ext cx="4494213" cy="1552575"/>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15"/>
              </a:buBlip>
            </a:pPr>
            <a:r>
              <a:rPr kumimoji="0" lang="de-DE" sz="1800" dirty="0" err="1"/>
              <a:t>two</a:t>
            </a:r>
            <a:r>
              <a:rPr kumimoji="0" lang="de-DE" sz="1800" dirty="0"/>
              <a:t> </a:t>
            </a:r>
            <a:r>
              <a:rPr kumimoji="0" lang="de-DE" sz="1800" dirty="0" err="1"/>
              <a:t>coincident</a:t>
            </a:r>
            <a:r>
              <a:rPr kumimoji="0" lang="de-DE" sz="1800" dirty="0"/>
              <a:t> </a:t>
            </a:r>
            <a:r>
              <a:rPr kumimoji="0" lang="de-DE" sz="1800" dirty="0" err="1"/>
              <a:t>pions</a:t>
            </a:r>
            <a:r>
              <a:rPr kumimoji="0" lang="de-DE" sz="1800" dirty="0"/>
              <a:t> </a:t>
            </a:r>
            <a:r>
              <a:rPr kumimoji="0" lang="de-DE" sz="1800" dirty="0" err="1"/>
              <a:t>may</a:t>
            </a:r>
            <a:r>
              <a:rPr kumimoji="0" lang="de-DE" sz="1800" dirty="0"/>
              <a:t> </a:t>
            </a:r>
            <a:r>
              <a:rPr kumimoji="0" lang="de-DE" sz="1800" dirty="0" err="1"/>
              <a:t>be</a:t>
            </a:r>
            <a:r>
              <a:rPr kumimoji="0" lang="de-DE" sz="1800" dirty="0"/>
              <a:t> </a:t>
            </a:r>
            <a:r>
              <a:rPr kumimoji="0" lang="de-DE" sz="1800" dirty="0" err="1"/>
              <a:t>emitted</a:t>
            </a:r>
            <a:r>
              <a:rPr kumimoji="0" lang="de-DE" sz="1800" dirty="0"/>
              <a:t> also </a:t>
            </a:r>
            <a:r>
              <a:rPr kumimoji="0" lang="de-DE" sz="1800" dirty="0" err="1"/>
              <a:t>from</a:t>
            </a:r>
            <a:r>
              <a:rPr kumimoji="0" lang="de-DE" sz="1800" dirty="0"/>
              <a:t> </a:t>
            </a:r>
            <a:r>
              <a:rPr kumimoji="0" lang="de-DE" sz="1800" dirty="0" err="1"/>
              <a:t>twin</a:t>
            </a:r>
            <a:r>
              <a:rPr kumimoji="0" lang="de-DE" sz="1800" dirty="0"/>
              <a:t> </a:t>
            </a:r>
            <a:r>
              <a:rPr kumimoji="0" lang="de-DE" sz="1800" dirty="0" err="1"/>
              <a:t>nuclei</a:t>
            </a:r>
            <a:endParaRPr kumimoji="0" lang="de-DE" sz="1800" dirty="0"/>
          </a:p>
          <a:p>
            <a:pPr marL="342900" indent="-342900">
              <a:spcBef>
                <a:spcPct val="20000"/>
              </a:spcBef>
              <a:buClr>
                <a:schemeClr val="folHlink"/>
              </a:buClr>
              <a:buSzPct val="75000"/>
              <a:buFont typeface="Wingdings" pitchFamily="2" charset="2"/>
              <a:buNone/>
            </a:pPr>
            <a:r>
              <a:rPr kumimoji="0" lang="de-DE" sz="1800" dirty="0"/>
              <a:t>	i.e. </a:t>
            </a:r>
            <a:r>
              <a:rPr kumimoji="0" lang="de-DE" sz="1800" dirty="0" err="1"/>
              <a:t>two</a:t>
            </a:r>
            <a:r>
              <a:rPr kumimoji="0" lang="de-DE" sz="1800" dirty="0"/>
              <a:t> </a:t>
            </a:r>
            <a:r>
              <a:rPr kumimoji="0" lang="de-DE" sz="1800" dirty="0" err="1"/>
              <a:t>single</a:t>
            </a:r>
            <a:r>
              <a:rPr kumimoji="0" lang="de-DE" sz="1800" dirty="0"/>
              <a:t> hypernuclei </a:t>
            </a:r>
            <a:r>
              <a:rPr kumimoji="0" lang="de-DE" sz="1800" dirty="0" err="1"/>
              <a:t>produced</a:t>
            </a:r>
            <a:r>
              <a:rPr kumimoji="0" lang="de-DE" sz="1800" dirty="0"/>
              <a:t> in </a:t>
            </a:r>
            <a:r>
              <a:rPr kumimoji="0" lang="de-DE" sz="1800" dirty="0" err="1"/>
              <a:t>the</a:t>
            </a:r>
            <a:r>
              <a:rPr kumimoji="0" lang="de-DE" sz="1800" dirty="0"/>
              <a:t> </a:t>
            </a:r>
            <a:r>
              <a:rPr kumimoji="0" lang="de-DE" sz="1800" dirty="0" err="1"/>
              <a:t>initial</a:t>
            </a:r>
            <a:r>
              <a:rPr kumimoji="0" lang="de-DE" sz="1800" dirty="0"/>
              <a:t> </a:t>
            </a:r>
            <a:r>
              <a:rPr kumimoji="0" lang="de-DE" sz="1800" dirty="0" err="1"/>
              <a:t>reaction</a:t>
            </a:r>
            <a:r>
              <a:rPr kumimoji="0" lang="de-DE" sz="1800" dirty="0"/>
              <a:t> </a:t>
            </a:r>
            <a:r>
              <a:rPr kumimoji="0" lang="de-DE" sz="1800" dirty="0" err="1"/>
              <a:t>with</a:t>
            </a:r>
            <a:r>
              <a:rPr kumimoji="0" lang="de-DE" sz="1800" dirty="0"/>
              <a:t> </a:t>
            </a:r>
            <a:r>
              <a:rPr kumimoji="0" lang="de-DE" sz="1800" dirty="0" err="1"/>
              <a:t>the</a:t>
            </a:r>
            <a:r>
              <a:rPr kumimoji="0" lang="de-DE" sz="1800" dirty="0"/>
              <a:t> </a:t>
            </a:r>
            <a:r>
              <a:rPr kumimoji="0" lang="de-DE" sz="1800" dirty="0">
                <a:latin typeface="Symbol" pitchFamily="18" charset="2"/>
              </a:rPr>
              <a:t>X</a:t>
            </a:r>
            <a:r>
              <a:rPr kumimoji="0" lang="de-DE" sz="1800" baseline="30000" dirty="0"/>
              <a:t>-</a:t>
            </a:r>
            <a:endParaRPr kumimoji="0" lang="de-DE"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11111E-6 6.30213E-7 L 0.34566 -0.16752 " pathEditMode="relative" rAng="0" ptsTypes="AA">
                                      <p:cBhvr>
                                        <p:cTn id="16" dur="2000" fill="hold"/>
                                        <p:tgtEl>
                                          <p:spTgt spid="4"/>
                                        </p:tgtEl>
                                        <p:attrNameLst>
                                          <p:attrName>ppt_x</p:attrName>
                                          <p:attrName>ppt_y</p:attrName>
                                        </p:attrNameLst>
                                      </p:cBhvr>
                                      <p:rCtr x="173" y="-84"/>
                                    </p:animMotion>
                                  </p:childTnLst>
                                </p:cTn>
                              </p:par>
                              <p:par>
                                <p:cTn id="17" presetID="6" presetClass="emph" presetSubtype="0" fill="hold" nodeType="withEffect">
                                  <p:stCondLst>
                                    <p:cond delay="0"/>
                                  </p:stCondLst>
                                  <p:childTnLst>
                                    <p:animScale>
                                      <p:cBhvr>
                                        <p:cTn id="18" dur="2000" fill="hold"/>
                                        <p:tgtEl>
                                          <p:spTgt spid="4"/>
                                        </p:tgtEl>
                                      </p:cBhvr>
                                      <p:by x="60000" y="60000"/>
                                    </p:animScale>
                                  </p:childTnLst>
                                </p:cTn>
                              </p:par>
                            </p:childTnLst>
                          </p:cTn>
                        </p:par>
                        <p:par>
                          <p:cTn id="19" fill="hold">
                            <p:stCondLst>
                              <p:cond delay="2000"/>
                            </p:stCondLst>
                            <p:childTnLst>
                              <p:par>
                                <p:cTn id="20" presetID="9" presetClass="entr" presetSubtype="0" fill="hold" grpId="0" nodeType="afterEffect">
                                  <p:stCondLst>
                                    <p:cond delay="500"/>
                                  </p:stCondLst>
                                  <p:childTnLst>
                                    <p:set>
                                      <p:cBhvr>
                                        <p:cTn id="21" dur="1" fill="hold">
                                          <p:stCondLst>
                                            <p:cond delay="0"/>
                                          </p:stCondLst>
                                        </p:cTn>
                                        <p:tgtEl>
                                          <p:spTgt spid="909346"/>
                                        </p:tgtEl>
                                        <p:attrNameLst>
                                          <p:attrName>style.visibility</p:attrName>
                                        </p:attrNameLst>
                                      </p:cBhvr>
                                      <p:to>
                                        <p:strVal val="visible"/>
                                      </p:to>
                                    </p:set>
                                    <p:animEffect transition="in" filter="dissolve">
                                      <p:cBhvr>
                                        <p:cTn id="22" dur="500"/>
                                        <p:tgtEl>
                                          <p:spTgt spid="909346"/>
                                        </p:tgtEl>
                                      </p:cBhvr>
                                    </p:animEffect>
                                  </p:childTnLst>
                                </p:cTn>
                              </p:par>
                              <p:par>
                                <p:cTn id="23" presetID="9" presetClass="entr" presetSubtype="0" fill="hold" nodeType="withEffect">
                                  <p:stCondLst>
                                    <p:cond delay="500"/>
                                  </p:stCondLst>
                                  <p:childTnLst>
                                    <p:set>
                                      <p:cBhvr>
                                        <p:cTn id="24" dur="1" fill="hold">
                                          <p:stCondLst>
                                            <p:cond delay="0"/>
                                          </p:stCondLst>
                                        </p:cTn>
                                        <p:tgtEl>
                                          <p:spTgt spid="909347"/>
                                        </p:tgtEl>
                                        <p:attrNameLst>
                                          <p:attrName>style.visibility</p:attrName>
                                        </p:attrNameLst>
                                      </p:cBhvr>
                                      <p:to>
                                        <p:strVal val="visible"/>
                                      </p:to>
                                    </p:set>
                                    <p:animEffect transition="in" filter="dissolve">
                                      <p:cBhvr>
                                        <p:cTn id="25" dur="500"/>
                                        <p:tgtEl>
                                          <p:spTgt spid="909347"/>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3.05556E-6 1.85185E-6 L 0.32552 -0.04815 " pathEditMode="relative" rAng="0" ptsTypes="AA">
                                      <p:cBhvr>
                                        <p:cTn id="29" dur="2000" fill="hold"/>
                                        <p:tgtEl>
                                          <p:spTgt spid="909347"/>
                                        </p:tgtEl>
                                        <p:attrNameLst>
                                          <p:attrName>ppt_x</p:attrName>
                                          <p:attrName>ppt_y</p:attrName>
                                        </p:attrNameLst>
                                      </p:cBhvr>
                                      <p:rCtr x="163" y="-24"/>
                                    </p:animMotion>
                                  </p:childTnLst>
                                </p:cTn>
                              </p:par>
                              <p:par>
                                <p:cTn id="30" presetID="6" presetClass="emph" presetSubtype="0" fill="hold" nodeType="withEffect">
                                  <p:stCondLst>
                                    <p:cond delay="0"/>
                                  </p:stCondLst>
                                  <p:childTnLst>
                                    <p:animScale>
                                      <p:cBhvr>
                                        <p:cTn id="31" dur="2000" fill="hold"/>
                                        <p:tgtEl>
                                          <p:spTgt spid="909347"/>
                                        </p:tgtEl>
                                      </p:cBhvr>
                                      <p:by x="45000" y="45000"/>
                                    </p:animScale>
                                  </p:childTnLst>
                                </p:cTn>
                              </p:par>
                            </p:childTnLst>
                          </p:cTn>
                        </p:par>
                        <p:par>
                          <p:cTn id="32" fill="hold">
                            <p:stCondLst>
                              <p:cond delay="2000"/>
                            </p:stCondLst>
                            <p:childTnLst>
                              <p:par>
                                <p:cTn id="33" presetID="9" presetClass="entr" presetSubtype="0" fill="hold" grpId="0" nodeType="afterEffect">
                                  <p:stCondLst>
                                    <p:cond delay="500"/>
                                  </p:stCondLst>
                                  <p:childTnLst>
                                    <p:set>
                                      <p:cBhvr>
                                        <p:cTn id="34" dur="1" fill="hold">
                                          <p:stCondLst>
                                            <p:cond delay="0"/>
                                          </p:stCondLst>
                                        </p:cTn>
                                        <p:tgtEl>
                                          <p:spTgt spid="909348"/>
                                        </p:tgtEl>
                                        <p:attrNameLst>
                                          <p:attrName>style.visibility</p:attrName>
                                        </p:attrNameLst>
                                      </p:cBhvr>
                                      <p:to>
                                        <p:strVal val="visible"/>
                                      </p:to>
                                    </p:set>
                                    <p:animEffect transition="in" filter="dissolve">
                                      <p:cBhvr>
                                        <p:cTn id="35" dur="500"/>
                                        <p:tgtEl>
                                          <p:spTgt spid="90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46" grpId="0"/>
      <p:bldP spid="9093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5253038" y="2006600"/>
            <a:ext cx="3479800" cy="4851400"/>
            <a:chOff x="3309" y="1264"/>
            <a:chExt cx="2192" cy="3056"/>
          </a:xfrm>
        </p:grpSpPr>
        <p:pic>
          <p:nvPicPr>
            <p:cNvPr id="864267" name="Picture 11" descr="010822_bw"/>
            <p:cNvPicPr>
              <a:picLocks noChangeAspect="1" noChangeArrowheads="1"/>
            </p:cNvPicPr>
            <p:nvPr/>
          </p:nvPicPr>
          <p:blipFill>
            <a:blip r:embed="rId4" cstate="print"/>
            <a:srcRect/>
            <a:stretch>
              <a:fillRect/>
            </a:stretch>
          </p:blipFill>
          <p:spPr bwMode="auto">
            <a:xfrm>
              <a:off x="3309" y="1264"/>
              <a:ext cx="2192" cy="3056"/>
            </a:xfrm>
            <a:prstGeom prst="rect">
              <a:avLst/>
            </a:prstGeom>
            <a:noFill/>
          </p:spPr>
        </p:pic>
        <p:sp>
          <p:nvSpPr>
            <p:cNvPr id="864273" name="Line 17"/>
            <p:cNvSpPr>
              <a:spLocks noChangeShapeType="1"/>
            </p:cNvSpPr>
            <p:nvPr/>
          </p:nvSpPr>
          <p:spPr bwMode="auto">
            <a:xfrm flipH="1">
              <a:off x="4353" y="1422"/>
              <a:ext cx="131" cy="342"/>
            </a:xfrm>
            <a:prstGeom prst="line">
              <a:avLst/>
            </a:prstGeom>
            <a:noFill/>
            <a:ln w="28575">
              <a:solidFill>
                <a:srgbClr val="3333CC"/>
              </a:solidFill>
              <a:round/>
              <a:headEnd type="none" w="sm" len="sm"/>
              <a:tailEnd type="arrow" w="med" len="med"/>
            </a:ln>
            <a:effectLst/>
          </p:spPr>
          <p:txBody>
            <a:bodyPr lIns="54000" tIns="10800" rIns="54000" bIns="10800"/>
            <a:lstStyle/>
            <a:p>
              <a:endParaRPr lang="de-DE"/>
            </a:p>
          </p:txBody>
        </p:sp>
        <p:sp>
          <p:nvSpPr>
            <p:cNvPr id="864274" name="Text Box 18"/>
            <p:cNvSpPr txBox="1">
              <a:spLocks noChangeArrowheads="1"/>
            </p:cNvSpPr>
            <p:nvPr/>
          </p:nvSpPr>
          <p:spPr bwMode="auto">
            <a:xfrm>
              <a:off x="4498" y="1430"/>
              <a:ext cx="547" cy="322"/>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3333CC"/>
                  </a:solidFill>
                </a:rPr>
                <a:t>cosmic ray</a:t>
              </a:r>
            </a:p>
          </p:txBody>
        </p:sp>
      </p:grpSp>
      <p:sp>
        <p:nvSpPr>
          <p:cNvPr id="864258" name="Rectangle 2"/>
          <p:cNvSpPr>
            <a:spLocks noGrp="1" noChangeArrowheads="1"/>
          </p:cNvSpPr>
          <p:nvPr>
            <p:ph type="title"/>
          </p:nvPr>
        </p:nvSpPr>
        <p:spPr/>
        <p:txBody>
          <a:bodyPr/>
          <a:lstStyle/>
          <a:p>
            <a:r>
              <a:rPr lang="de-DE"/>
              <a:t>How it began</a:t>
            </a:r>
          </a:p>
        </p:txBody>
      </p:sp>
      <p:sp>
        <p:nvSpPr>
          <p:cNvPr id="864259" name="Rectangle 3"/>
          <p:cNvSpPr>
            <a:spLocks noGrp="1" noChangeArrowheads="1"/>
          </p:cNvSpPr>
          <p:nvPr>
            <p:ph type="body" idx="1"/>
          </p:nvPr>
        </p:nvSpPr>
        <p:spPr>
          <a:xfrm>
            <a:off x="693738" y="720725"/>
            <a:ext cx="8462962" cy="784225"/>
          </a:xfrm>
        </p:spPr>
        <p:txBody>
          <a:bodyPr/>
          <a:lstStyle/>
          <a:p>
            <a:pPr>
              <a:lnSpc>
                <a:spcPct val="80000"/>
              </a:lnSpc>
            </a:pPr>
            <a:r>
              <a:rPr lang="de-DE" sz="1600" dirty="0"/>
              <a:t>Marian </a:t>
            </a:r>
            <a:r>
              <a:rPr lang="de-DE" sz="1600" dirty="0" err="1"/>
              <a:t>Danysz</a:t>
            </a:r>
            <a:r>
              <a:rPr lang="de-DE" sz="1600" dirty="0"/>
              <a:t>, Jerzy </a:t>
            </a:r>
            <a:r>
              <a:rPr lang="de-DE" sz="1600" dirty="0" err="1"/>
              <a:t>Pniewski</a:t>
            </a:r>
            <a:r>
              <a:rPr lang="de-DE" sz="1600" dirty="0"/>
              <a:t>, et al. Bull. </a:t>
            </a:r>
            <a:r>
              <a:rPr lang="de-DE" sz="1600" dirty="0" err="1"/>
              <a:t>Acad</a:t>
            </a:r>
            <a:r>
              <a:rPr lang="de-DE" sz="1600" dirty="0"/>
              <a:t>. Pol. </a:t>
            </a:r>
            <a:r>
              <a:rPr lang="de-DE" sz="1600" dirty="0" err="1"/>
              <a:t>Sci</a:t>
            </a:r>
            <a:r>
              <a:rPr lang="de-DE" sz="1600" dirty="0"/>
              <a:t>. III </a:t>
            </a:r>
            <a:r>
              <a:rPr lang="de-DE" sz="1600" b="1" dirty="0"/>
              <a:t>1</a:t>
            </a:r>
            <a:r>
              <a:rPr lang="de-DE" sz="1600" dirty="0"/>
              <a:t>, 42 (1953) </a:t>
            </a:r>
          </a:p>
          <a:p>
            <a:pPr>
              <a:lnSpc>
                <a:spcPct val="80000"/>
              </a:lnSpc>
            </a:pPr>
            <a:r>
              <a:rPr lang="de-DE" sz="1600" dirty="0"/>
              <a:t>Marian </a:t>
            </a:r>
            <a:r>
              <a:rPr lang="de-DE" sz="1600" dirty="0" err="1"/>
              <a:t>Danysz</a:t>
            </a:r>
            <a:r>
              <a:rPr lang="de-DE" sz="1600" dirty="0"/>
              <a:t>, Jerzy </a:t>
            </a:r>
            <a:r>
              <a:rPr lang="de-DE" sz="1600" dirty="0" err="1"/>
              <a:t>Pniewski</a:t>
            </a:r>
            <a:r>
              <a:rPr lang="de-DE" sz="1600" dirty="0"/>
              <a:t>, Phil. Mag. </a:t>
            </a:r>
            <a:r>
              <a:rPr lang="de-DE" sz="1600" b="1" dirty="0"/>
              <a:t>44</a:t>
            </a:r>
            <a:r>
              <a:rPr lang="de-DE" sz="1600" dirty="0"/>
              <a:t>, 348 (1953</a:t>
            </a:r>
            <a:r>
              <a:rPr lang="de-DE" sz="1600" dirty="0" smtClean="0"/>
              <a:t>)</a:t>
            </a:r>
          </a:p>
          <a:p>
            <a:pPr>
              <a:lnSpc>
                <a:spcPct val="80000"/>
              </a:lnSpc>
              <a:buNone/>
            </a:pPr>
            <a:r>
              <a:rPr lang="de-DE" sz="1600" dirty="0" smtClean="0"/>
              <a:t>	</a:t>
            </a:r>
            <a:r>
              <a:rPr lang="de-DE" sz="1600" i="1" dirty="0" err="1" smtClean="0"/>
              <a:t>received</a:t>
            </a:r>
            <a:r>
              <a:rPr lang="de-DE" sz="1600" i="1" dirty="0" smtClean="0"/>
              <a:t> 1. </a:t>
            </a:r>
            <a:r>
              <a:rPr lang="de-DE" sz="1600" i="1" dirty="0" err="1" smtClean="0"/>
              <a:t>December</a:t>
            </a:r>
            <a:r>
              <a:rPr lang="de-DE" sz="1600" i="1" dirty="0" smtClean="0"/>
              <a:t> 1952 </a:t>
            </a:r>
            <a:r>
              <a:rPr lang="de-DE" sz="1600" dirty="0"/>
              <a:t/>
            </a:r>
            <a:br>
              <a:rPr lang="de-DE" sz="1600" dirty="0"/>
            </a:br>
            <a:endParaRPr lang="de-DE" sz="1600" dirty="0"/>
          </a:p>
        </p:txBody>
      </p:sp>
      <p:grpSp>
        <p:nvGrpSpPr>
          <p:cNvPr id="3" name="Group 14"/>
          <p:cNvGrpSpPr>
            <a:grpSpLocks/>
          </p:cNvGrpSpPr>
          <p:nvPr/>
        </p:nvGrpSpPr>
        <p:grpSpPr bwMode="auto">
          <a:xfrm>
            <a:off x="2708275" y="1492250"/>
            <a:ext cx="3952875" cy="3516313"/>
            <a:chOff x="233" y="1880"/>
            <a:chExt cx="2490" cy="2215"/>
          </a:xfrm>
        </p:grpSpPr>
        <p:pic>
          <p:nvPicPr>
            <p:cNvPr id="864263" name="Picture 7" descr="cernhyp4_4-03"/>
            <p:cNvPicPr>
              <a:picLocks noChangeAspect="1" noChangeArrowheads="1"/>
            </p:cNvPicPr>
            <p:nvPr/>
          </p:nvPicPr>
          <p:blipFill>
            <a:blip r:embed="rId5" cstate="print"/>
            <a:srcRect/>
            <a:stretch>
              <a:fillRect/>
            </a:stretch>
          </p:blipFill>
          <p:spPr bwMode="auto">
            <a:xfrm>
              <a:off x="233" y="1880"/>
              <a:ext cx="2490" cy="2215"/>
            </a:xfrm>
            <a:prstGeom prst="rect">
              <a:avLst/>
            </a:prstGeom>
            <a:noFill/>
          </p:spPr>
        </p:pic>
        <p:sp>
          <p:nvSpPr>
            <p:cNvPr id="864268" name="Text Box 12"/>
            <p:cNvSpPr txBox="1">
              <a:spLocks noChangeArrowheads="1"/>
            </p:cNvSpPr>
            <p:nvPr/>
          </p:nvSpPr>
          <p:spPr bwMode="auto">
            <a:xfrm>
              <a:off x="2189" y="3776"/>
              <a:ext cx="461"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FFFF00"/>
                  </a:solidFill>
                </a:rPr>
                <a:t>M.D.</a:t>
              </a:r>
            </a:p>
          </p:txBody>
        </p:sp>
        <p:sp>
          <p:nvSpPr>
            <p:cNvPr id="864269" name="Text Box 13"/>
            <p:cNvSpPr txBox="1">
              <a:spLocks noChangeArrowheads="1"/>
            </p:cNvSpPr>
            <p:nvPr/>
          </p:nvSpPr>
          <p:spPr bwMode="auto">
            <a:xfrm>
              <a:off x="328" y="3816"/>
              <a:ext cx="461"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FFFF00"/>
                  </a:solidFill>
                </a:rPr>
                <a:t>J.P.</a:t>
              </a:r>
            </a:p>
          </p:txBody>
        </p:sp>
      </p:grpSp>
      <p:sp>
        <p:nvSpPr>
          <p:cNvPr id="864271" name="Rectangle 15"/>
          <p:cNvSpPr>
            <a:spLocks noChangeArrowheads="1"/>
          </p:cNvSpPr>
          <p:nvPr/>
        </p:nvSpPr>
        <p:spPr bwMode="auto">
          <a:xfrm>
            <a:off x="681038" y="1606550"/>
            <a:ext cx="7007225" cy="5251450"/>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6"/>
              </a:buBlip>
            </a:pPr>
            <a:r>
              <a:rPr kumimoji="0" lang="de-DE" sz="1800" dirty="0"/>
              <a:t>A </a:t>
            </a:r>
            <a:r>
              <a:rPr kumimoji="0" lang="de-DE" sz="1800" dirty="0" err="1"/>
              <a:t>cosmic</a:t>
            </a:r>
            <a:r>
              <a:rPr kumimoji="0" lang="de-DE" sz="1800" dirty="0"/>
              <a:t> </a:t>
            </a:r>
            <a:r>
              <a:rPr kumimoji="0" lang="de-DE" sz="1800" dirty="0" err="1"/>
              <a:t>ray</a:t>
            </a:r>
            <a:r>
              <a:rPr kumimoji="0" lang="de-DE" sz="1800" dirty="0"/>
              <a:t> </a:t>
            </a:r>
            <a:r>
              <a:rPr kumimoji="0" lang="de-DE" sz="1800" dirty="0" err="1"/>
              <a:t>particle</a:t>
            </a:r>
            <a:r>
              <a:rPr kumimoji="0" lang="de-DE" sz="1800" dirty="0"/>
              <a:t> (E</a:t>
            </a:r>
            <a:r>
              <a:rPr kumimoji="0" lang="de-DE" sz="1800" dirty="0">
                <a:sym typeface="Symbol" pitchFamily="18" charset="2"/>
              </a:rPr>
              <a:t></a:t>
            </a:r>
            <a:r>
              <a:rPr kumimoji="0" lang="de-DE" sz="1800" dirty="0"/>
              <a:t>30 </a:t>
            </a:r>
            <a:r>
              <a:rPr kumimoji="0" lang="de-DE" sz="1800" dirty="0" err="1"/>
              <a:t>GeV</a:t>
            </a:r>
            <a:r>
              <a:rPr kumimoji="0" lang="de-DE" sz="1800" dirty="0"/>
              <a:t>)                                </a:t>
            </a:r>
            <a:r>
              <a:rPr kumimoji="0" lang="de-DE" sz="1800" dirty="0" err="1"/>
              <a:t>enters</a:t>
            </a:r>
            <a:r>
              <a:rPr kumimoji="0" lang="de-DE" sz="1800" dirty="0"/>
              <a:t> </a:t>
            </a:r>
            <a:r>
              <a:rPr kumimoji="0" lang="de-DE" sz="1800" dirty="0" err="1"/>
              <a:t>the</a:t>
            </a:r>
            <a:r>
              <a:rPr kumimoji="0" lang="de-DE" sz="1800" dirty="0"/>
              <a:t> </a:t>
            </a:r>
            <a:r>
              <a:rPr kumimoji="0" lang="de-DE" sz="1800" dirty="0" err="1"/>
              <a:t>emulsion</a:t>
            </a:r>
            <a:r>
              <a:rPr kumimoji="0" lang="de-DE" sz="1800" dirty="0"/>
              <a:t> </a:t>
            </a:r>
            <a:r>
              <a:rPr kumimoji="0" lang="de-DE" sz="1800" dirty="0" err="1"/>
              <a:t>from</a:t>
            </a:r>
            <a:r>
              <a:rPr kumimoji="0" lang="de-DE" sz="1800" dirty="0"/>
              <a:t> </a:t>
            </a:r>
            <a:r>
              <a:rPr kumimoji="0" lang="de-DE" sz="1800" dirty="0" err="1"/>
              <a:t>the</a:t>
            </a:r>
            <a:r>
              <a:rPr kumimoji="0" lang="de-DE" sz="1800" dirty="0"/>
              <a:t> top </a:t>
            </a:r>
          </a:p>
          <a:p>
            <a:pPr marL="342900" indent="-342900">
              <a:spcBef>
                <a:spcPct val="20000"/>
              </a:spcBef>
              <a:buClr>
                <a:schemeClr val="folHlink"/>
              </a:buClr>
              <a:buSzPct val="75000"/>
              <a:buFont typeface="Wingdings" pitchFamily="2" charset="2"/>
              <a:buBlip>
                <a:blip r:embed="rId6"/>
              </a:buBlip>
            </a:pPr>
            <a:r>
              <a:rPr kumimoji="0" lang="de-DE" sz="1800" dirty="0" err="1"/>
              <a:t>Interacting</a:t>
            </a:r>
            <a:r>
              <a:rPr kumimoji="0" lang="de-DE" sz="1800" dirty="0"/>
              <a:t> </a:t>
            </a:r>
            <a:r>
              <a:rPr kumimoji="0" lang="de-DE" sz="1800" dirty="0" err="1"/>
              <a:t>with</a:t>
            </a:r>
            <a:r>
              <a:rPr kumimoji="0" lang="de-DE" sz="1800" dirty="0"/>
              <a:t> a </a:t>
            </a:r>
            <a:r>
              <a:rPr kumimoji="0" lang="de-DE" sz="1800" dirty="0" err="1"/>
              <a:t>bromine</a:t>
            </a:r>
            <a:r>
              <a:rPr kumimoji="0" lang="de-DE" sz="1800" dirty="0"/>
              <a:t> </a:t>
            </a:r>
            <a:r>
              <a:rPr kumimoji="0" lang="de-DE" sz="1800" dirty="0" err="1"/>
              <a:t>or</a:t>
            </a:r>
            <a:r>
              <a:rPr kumimoji="0" lang="de-DE" sz="1800" dirty="0"/>
              <a:t>                                               </a:t>
            </a:r>
            <a:r>
              <a:rPr kumimoji="0" lang="de-DE" sz="1800" dirty="0" err="1"/>
              <a:t>silver</a:t>
            </a:r>
            <a:r>
              <a:rPr kumimoji="0" lang="de-DE" sz="1800" dirty="0"/>
              <a:t> </a:t>
            </a:r>
            <a:r>
              <a:rPr kumimoji="0" lang="de-DE" sz="1800" dirty="0" err="1"/>
              <a:t>nucleus</a:t>
            </a:r>
            <a:r>
              <a:rPr kumimoji="0" lang="de-DE" sz="1800" dirty="0"/>
              <a:t> </a:t>
            </a:r>
            <a:r>
              <a:rPr kumimoji="0" lang="de-DE" sz="1800" dirty="0" err="1"/>
              <a:t>the</a:t>
            </a:r>
            <a:r>
              <a:rPr kumimoji="0" lang="de-DE" sz="1800" dirty="0"/>
              <a:t> </a:t>
            </a:r>
            <a:r>
              <a:rPr kumimoji="0" lang="de-DE" sz="1800" dirty="0" err="1"/>
              <a:t>particle</a:t>
            </a:r>
            <a:r>
              <a:rPr kumimoji="0" lang="de-DE" sz="1800" dirty="0"/>
              <a:t> </a:t>
            </a:r>
            <a:r>
              <a:rPr kumimoji="0" lang="de-DE" sz="1800" dirty="0" err="1"/>
              <a:t>creates</a:t>
            </a:r>
            <a:r>
              <a:rPr kumimoji="0" lang="de-DE" sz="1800" dirty="0"/>
              <a:t>                                an </a:t>
            </a:r>
            <a:r>
              <a:rPr kumimoji="0" lang="de-DE" sz="1800" dirty="0" err="1"/>
              <a:t>upper</a:t>
            </a:r>
            <a:r>
              <a:rPr kumimoji="0" lang="de-DE" sz="1800" dirty="0"/>
              <a:t> </a:t>
            </a:r>
            <a:r>
              <a:rPr kumimoji="0" lang="de-DE" sz="1800" dirty="0" err="1"/>
              <a:t>star</a:t>
            </a:r>
            <a:r>
              <a:rPr kumimoji="0" lang="de-DE" sz="1800" dirty="0"/>
              <a:t>. </a:t>
            </a:r>
          </a:p>
          <a:p>
            <a:pPr marL="742950" lvl="1" indent="-285750">
              <a:spcBef>
                <a:spcPct val="20000"/>
              </a:spcBef>
              <a:buClr>
                <a:schemeClr val="folHlink"/>
              </a:buClr>
              <a:buSzPct val="70000"/>
              <a:buFont typeface="Wingdings" pitchFamily="2" charset="2"/>
              <a:buBlip>
                <a:blip r:embed="rId7"/>
              </a:buBlip>
            </a:pPr>
            <a:r>
              <a:rPr kumimoji="0" lang="de-DE" dirty="0"/>
              <a:t>21 </a:t>
            </a:r>
            <a:r>
              <a:rPr kumimoji="0" lang="de-DE" dirty="0" err="1"/>
              <a:t>tracks</a:t>
            </a:r>
            <a:r>
              <a:rPr kumimoji="0" lang="de-DE" dirty="0"/>
              <a:t>: 9</a:t>
            </a:r>
            <a:r>
              <a:rPr kumimoji="0" lang="de-DE" dirty="0">
                <a:latin typeface="Symbol" pitchFamily="18" charset="2"/>
              </a:rPr>
              <a:t>a</a:t>
            </a:r>
            <a:r>
              <a:rPr kumimoji="0" lang="de-DE" dirty="0"/>
              <a:t>+ 11H +1 </a:t>
            </a:r>
            <a:r>
              <a:rPr kumimoji="0" lang="de-DE" baseline="-25000" dirty="0">
                <a:solidFill>
                  <a:schemeClr val="folHlink"/>
                </a:solidFill>
                <a:latin typeface="Symbol" pitchFamily="18" charset="2"/>
              </a:rPr>
              <a:t>L</a:t>
            </a:r>
            <a:r>
              <a:rPr kumimoji="0" lang="de-DE" dirty="0">
                <a:solidFill>
                  <a:schemeClr val="folHlink"/>
                </a:solidFill>
              </a:rPr>
              <a:t>X </a:t>
            </a:r>
          </a:p>
          <a:p>
            <a:pPr marL="742950" lvl="1" indent="-285750">
              <a:spcBef>
                <a:spcPct val="20000"/>
              </a:spcBef>
              <a:buClr>
                <a:schemeClr val="folHlink"/>
              </a:buClr>
              <a:buSzPct val="70000"/>
              <a:buFont typeface="Wingdings" pitchFamily="2" charset="2"/>
              <a:buBlip>
                <a:blip r:embed="rId7"/>
              </a:buBlip>
            </a:pPr>
            <a:r>
              <a:rPr kumimoji="0" lang="de-DE" dirty="0" err="1"/>
              <a:t>Finally</a:t>
            </a:r>
            <a:r>
              <a:rPr kumimoji="0" lang="de-DE" dirty="0"/>
              <a:t>, </a:t>
            </a:r>
            <a:r>
              <a:rPr kumimoji="0" lang="de-DE" baseline="-25000" dirty="0">
                <a:solidFill>
                  <a:schemeClr val="folHlink"/>
                </a:solidFill>
                <a:latin typeface="Symbol" pitchFamily="18" charset="2"/>
              </a:rPr>
              <a:t>L</a:t>
            </a:r>
            <a:r>
              <a:rPr kumimoji="0" lang="de-DE" dirty="0">
                <a:solidFill>
                  <a:schemeClr val="folHlink"/>
                </a:solidFill>
              </a:rPr>
              <a:t>X </a:t>
            </a:r>
            <a:r>
              <a:rPr kumimoji="0" lang="de-DE" dirty="0" err="1"/>
              <a:t>disintegrates</a:t>
            </a:r>
            <a:r>
              <a:rPr kumimoji="0" lang="de-DE" dirty="0"/>
              <a:t> </a:t>
            </a:r>
            <a:r>
              <a:rPr kumimoji="0" lang="de-DE" dirty="0" err="1"/>
              <a:t>initiating</a:t>
            </a:r>
            <a:r>
              <a:rPr kumimoji="0" lang="de-DE" dirty="0"/>
              <a:t>                                                      </a:t>
            </a:r>
            <a:r>
              <a:rPr kumimoji="0" lang="de-DE" dirty="0" err="1"/>
              <a:t>the</a:t>
            </a:r>
            <a:r>
              <a:rPr kumimoji="0" lang="de-DE" dirty="0"/>
              <a:t> </a:t>
            </a:r>
            <a:r>
              <a:rPr kumimoji="0" lang="de-DE" dirty="0" err="1"/>
              <a:t>bottom</a:t>
            </a:r>
            <a:r>
              <a:rPr kumimoji="0" lang="de-DE" dirty="0"/>
              <a:t> </a:t>
            </a:r>
            <a:r>
              <a:rPr kumimoji="0" lang="de-DE" dirty="0" err="1"/>
              <a:t>star</a:t>
            </a:r>
            <a:r>
              <a:rPr kumimoji="0" lang="de-DE" dirty="0"/>
              <a:t>. </a:t>
            </a:r>
          </a:p>
          <a:p>
            <a:pPr marL="742950" lvl="1" indent="-285750">
              <a:spcBef>
                <a:spcPct val="20000"/>
              </a:spcBef>
              <a:buClr>
                <a:schemeClr val="folHlink"/>
              </a:buClr>
              <a:buSzPct val="70000"/>
              <a:buFont typeface="Wingdings" pitchFamily="2" charset="2"/>
              <a:buBlip>
                <a:blip r:embed="rId7"/>
              </a:buBlip>
            </a:pPr>
            <a:r>
              <a:rPr kumimoji="0" lang="de-DE" dirty="0" err="1"/>
              <a:t>second</a:t>
            </a:r>
            <a:r>
              <a:rPr kumimoji="0" lang="de-DE" dirty="0"/>
              <a:t> </a:t>
            </a:r>
            <a:r>
              <a:rPr kumimoji="0" lang="de-DE" dirty="0" err="1"/>
              <a:t>star</a:t>
            </a:r>
            <a:r>
              <a:rPr kumimoji="0" lang="de-DE" dirty="0"/>
              <a:t> </a:t>
            </a:r>
            <a:r>
              <a:rPr kumimoji="0" lang="de-DE" dirty="0" err="1"/>
              <a:t>consists</a:t>
            </a:r>
            <a:r>
              <a:rPr kumimoji="0" lang="de-DE" dirty="0"/>
              <a:t> </a:t>
            </a:r>
            <a:r>
              <a:rPr kumimoji="0" lang="de-DE" dirty="0" err="1"/>
              <a:t>of</a:t>
            </a:r>
            <a:r>
              <a:rPr kumimoji="0" lang="de-DE" dirty="0"/>
              <a:t> </a:t>
            </a:r>
            <a:r>
              <a:rPr kumimoji="0" lang="de-DE" dirty="0" err="1"/>
              <a:t>four</a:t>
            </a:r>
            <a:r>
              <a:rPr kumimoji="0" lang="de-DE" dirty="0"/>
              <a:t> </a:t>
            </a:r>
            <a:r>
              <a:rPr kumimoji="0" lang="de-DE" dirty="0" err="1"/>
              <a:t>tracks</a:t>
            </a:r>
            <a:r>
              <a:rPr kumimoji="0" lang="de-DE" dirty="0"/>
              <a:t>:</a:t>
            </a:r>
          </a:p>
          <a:p>
            <a:pPr marL="1143000" lvl="2" indent="-228600">
              <a:spcBef>
                <a:spcPct val="20000"/>
              </a:spcBef>
              <a:buClr>
                <a:schemeClr val="tx2"/>
              </a:buClr>
              <a:buSzPct val="70000"/>
              <a:buFontTx/>
              <a:buBlip>
                <a:blip r:embed="rId8"/>
              </a:buBlip>
            </a:pPr>
            <a:r>
              <a:rPr kumimoji="0" lang="de-DE" dirty="0"/>
              <a:t>2 </a:t>
            </a:r>
            <a:r>
              <a:rPr kumimoji="0" lang="de-DE" dirty="0" err="1"/>
              <a:t>p,d,t</a:t>
            </a:r>
            <a:r>
              <a:rPr kumimoji="0" lang="de-DE" dirty="0"/>
              <a:t> </a:t>
            </a:r>
            <a:r>
              <a:rPr kumimoji="0" lang="de-DE" dirty="0" err="1"/>
              <a:t>or</a:t>
            </a:r>
            <a:r>
              <a:rPr kumimoji="0" lang="de-DE" dirty="0">
                <a:latin typeface="Symbol" pitchFamily="18" charset="2"/>
              </a:rPr>
              <a:t> a</a:t>
            </a:r>
          </a:p>
          <a:p>
            <a:pPr marL="1143000" lvl="2" indent="-228600">
              <a:spcBef>
                <a:spcPct val="20000"/>
              </a:spcBef>
              <a:buClr>
                <a:schemeClr val="tx2"/>
              </a:buClr>
              <a:buSzPct val="70000"/>
              <a:buFontTx/>
              <a:buBlip>
                <a:blip r:embed="rId8"/>
              </a:buBlip>
            </a:pPr>
            <a:r>
              <a:rPr kumimoji="0" lang="de-DE" dirty="0"/>
              <a:t>1 </a:t>
            </a:r>
            <a:r>
              <a:rPr kumimoji="0" lang="de-DE" dirty="0">
                <a:latin typeface="Symbol" pitchFamily="18" charset="2"/>
              </a:rPr>
              <a:t>p</a:t>
            </a:r>
            <a:r>
              <a:rPr kumimoji="0" lang="de-DE" dirty="0"/>
              <a:t>, p, d, </a:t>
            </a:r>
            <a:r>
              <a:rPr kumimoji="0" lang="de-DE" dirty="0" err="1"/>
              <a:t>or</a:t>
            </a:r>
            <a:r>
              <a:rPr kumimoji="0" lang="de-DE" dirty="0"/>
              <a:t> t</a:t>
            </a:r>
          </a:p>
          <a:p>
            <a:pPr marL="1143000" lvl="2" indent="-228600">
              <a:spcBef>
                <a:spcPct val="20000"/>
              </a:spcBef>
              <a:buClr>
                <a:schemeClr val="tx2"/>
              </a:buClr>
              <a:buSzPct val="70000"/>
              <a:buFontTx/>
              <a:buBlip>
                <a:blip r:embed="rId8"/>
              </a:buBlip>
            </a:pPr>
            <a:r>
              <a:rPr kumimoji="0" lang="de-DE" dirty="0"/>
              <a:t>1 </a:t>
            </a:r>
            <a:r>
              <a:rPr kumimoji="0" lang="de-DE" dirty="0" err="1"/>
              <a:t>recoil</a:t>
            </a:r>
            <a:endParaRPr kumimoji="0" lang="de-DE" dirty="0">
              <a:latin typeface="Symbol" pitchFamily="18" charset="2"/>
            </a:endParaRPr>
          </a:p>
          <a:p>
            <a:pPr marL="742950" lvl="1" indent="-285750">
              <a:spcBef>
                <a:spcPct val="20000"/>
              </a:spcBef>
              <a:buClr>
                <a:schemeClr val="folHlink"/>
              </a:buClr>
              <a:buSzPct val="70000"/>
              <a:buFont typeface="Wingdings" pitchFamily="2" charset="2"/>
              <a:buBlip>
                <a:blip r:embed="rId7"/>
              </a:buBlip>
            </a:pPr>
            <a:r>
              <a:rPr kumimoji="0" lang="de-DE" dirty="0" err="1"/>
              <a:t>energy</a:t>
            </a:r>
            <a:r>
              <a:rPr kumimoji="0" lang="de-DE" dirty="0"/>
              <a:t> </a:t>
            </a:r>
            <a:r>
              <a:rPr kumimoji="0" lang="de-DE" dirty="0" err="1"/>
              <a:t>release</a:t>
            </a:r>
            <a:r>
              <a:rPr kumimoji="0" lang="de-DE" dirty="0"/>
              <a:t> &gt;140MeV</a:t>
            </a:r>
          </a:p>
          <a:p>
            <a:pPr marL="342900" indent="-342900">
              <a:spcBef>
                <a:spcPct val="20000"/>
              </a:spcBef>
              <a:buClr>
                <a:schemeClr val="folHlink"/>
              </a:buClr>
              <a:buSzPct val="75000"/>
              <a:buFont typeface="Wingdings" pitchFamily="2" charset="2"/>
              <a:buBlip>
                <a:blip r:embed="rId6"/>
              </a:buBlip>
            </a:pPr>
            <a:endParaRPr kumimoji="0" lang="de-DE" sz="1800" dirty="0">
              <a:solidFill>
                <a:schemeClr val="folHlink"/>
              </a:solidFill>
            </a:endParaRPr>
          </a:p>
          <a:p>
            <a:pPr marL="342900" indent="-342900">
              <a:spcBef>
                <a:spcPct val="20000"/>
              </a:spcBef>
              <a:buClr>
                <a:schemeClr val="folHlink"/>
              </a:buClr>
              <a:buSzPct val="75000"/>
              <a:buFont typeface="Wingdings" pitchFamily="2" charset="2"/>
              <a:buBlip>
                <a:blip r:embed="rId6"/>
              </a:buBlip>
            </a:pPr>
            <a:endParaRPr kumimoji="0" lang="de-DE" sz="1800" dirty="0">
              <a:solidFill>
                <a:schemeClr val="folHlink"/>
              </a:solidFill>
            </a:endParaRPr>
          </a:p>
          <a:p>
            <a:pPr marL="342900" indent="-342900">
              <a:spcBef>
                <a:spcPct val="20000"/>
              </a:spcBef>
              <a:buClr>
                <a:schemeClr val="folHlink"/>
              </a:buClr>
              <a:buSzPct val="75000"/>
              <a:buFont typeface="Wingdings" pitchFamily="2" charset="2"/>
              <a:buBlip>
                <a:blip r:embed="rId6"/>
              </a:buBlip>
            </a:pPr>
            <a:endParaRPr kumimoji="0" lang="de-DE" sz="1800" dirty="0">
              <a:solidFill>
                <a:schemeClr val="folHlink"/>
              </a:solidFill>
            </a:endParaRPr>
          </a:p>
        </p:txBody>
      </p:sp>
      <p:grpSp>
        <p:nvGrpSpPr>
          <p:cNvPr id="18" name="Gruppieren 17"/>
          <p:cNvGrpSpPr/>
          <p:nvPr/>
        </p:nvGrpSpPr>
        <p:grpSpPr>
          <a:xfrm>
            <a:off x="1106571" y="3717758"/>
            <a:ext cx="6276974" cy="2722563"/>
            <a:chOff x="1022350" y="3657600"/>
            <a:chExt cx="6276974" cy="2722563"/>
          </a:xfrm>
        </p:grpSpPr>
        <p:grpSp>
          <p:nvGrpSpPr>
            <p:cNvPr id="5" name="Group 28"/>
            <p:cNvGrpSpPr>
              <a:grpSpLocks/>
            </p:cNvGrpSpPr>
            <p:nvPr/>
          </p:nvGrpSpPr>
          <p:grpSpPr bwMode="auto">
            <a:xfrm>
              <a:off x="1022350" y="3657600"/>
              <a:ext cx="6276974" cy="2722563"/>
              <a:chOff x="644" y="2304"/>
              <a:chExt cx="3954" cy="1715"/>
            </a:xfrm>
          </p:grpSpPr>
          <p:sp>
            <p:nvSpPr>
              <p:cNvPr id="864278" name="AutoShape 22"/>
              <p:cNvSpPr>
                <a:spLocks/>
              </p:cNvSpPr>
              <p:nvPr/>
            </p:nvSpPr>
            <p:spPr bwMode="auto">
              <a:xfrm>
                <a:off x="644" y="3389"/>
                <a:ext cx="2100" cy="630"/>
              </a:xfrm>
              <a:prstGeom prst="borderCallout2">
                <a:avLst>
                  <a:gd name="adj1" fmla="val 11431"/>
                  <a:gd name="adj2" fmla="val 102556"/>
                  <a:gd name="adj3" fmla="val 11431"/>
                  <a:gd name="adj4" fmla="val 144273"/>
                  <a:gd name="adj5" fmla="val -69366"/>
                  <a:gd name="adj6" fmla="val 187588"/>
                </a:avLst>
              </a:prstGeom>
              <a:solidFill>
                <a:srgbClr val="FFFF99"/>
              </a:solidFill>
              <a:ln w="9525">
                <a:solidFill>
                  <a:srgbClr val="FF9900"/>
                </a:solidFill>
                <a:miter lim="800000"/>
                <a:headEnd type="none" w="sm" len="sm"/>
                <a:tailEnd type="none" w="sm" len="sm"/>
              </a:ln>
              <a:effectLst/>
            </p:spPr>
            <p:txBody>
              <a:bodyPr lIns="54000" tIns="10800" rIns="54000" bIns="10800"/>
              <a:lstStyle/>
              <a:p>
                <a:pPr algn="ctr"/>
                <a:endParaRPr kumimoji="0" lang="de-DE"/>
              </a:p>
            </p:txBody>
          </p:sp>
          <p:sp>
            <p:nvSpPr>
              <p:cNvPr id="864279" name="Line 23"/>
              <p:cNvSpPr>
                <a:spLocks noChangeShapeType="1"/>
              </p:cNvSpPr>
              <p:nvPr/>
            </p:nvSpPr>
            <p:spPr bwMode="auto">
              <a:xfrm>
                <a:off x="4248" y="2304"/>
                <a:ext cx="350" cy="1307"/>
              </a:xfrm>
              <a:prstGeom prst="line">
                <a:avLst/>
              </a:prstGeom>
              <a:noFill/>
              <a:ln w="38100">
                <a:solidFill>
                  <a:srgbClr val="FF9900"/>
                </a:solidFill>
                <a:prstDash val="sysDot"/>
                <a:round/>
                <a:headEnd type="none" w="sm" len="sm"/>
                <a:tailEnd type="arrow" w="med" len="med"/>
              </a:ln>
              <a:effectLst/>
            </p:spPr>
            <p:txBody>
              <a:bodyPr lIns="54000" tIns="10800" rIns="54000" bIns="10800"/>
              <a:lstStyle/>
              <a:p>
                <a:endParaRPr lang="de-DE"/>
              </a:p>
            </p:txBody>
          </p:sp>
        </p:grpSp>
        <p:graphicFrame>
          <p:nvGraphicFramePr>
            <p:cNvPr id="864277" name="Object 21"/>
            <p:cNvGraphicFramePr>
              <a:graphicFrameLocks noChangeAspect="1"/>
            </p:cNvGraphicFramePr>
            <p:nvPr/>
          </p:nvGraphicFramePr>
          <p:xfrm>
            <a:off x="1034716" y="5401343"/>
            <a:ext cx="3311776" cy="958850"/>
          </p:xfrm>
          <a:graphic>
            <a:graphicData uri="http://schemas.openxmlformats.org/presentationml/2006/ole">
              <p:oleObj spid="_x0000_s2304002" name="Equation" r:id="rId9" imgW="3797280" imgH="11808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1.74235E-6 L 0.36475 -0.21617 " pathEditMode="relative" rAng="0" ptsTypes="AA">
                                      <p:cBhvr>
                                        <p:cTn id="6" dur="2000" fill="hold"/>
                                        <p:tgtEl>
                                          <p:spTgt spid="3"/>
                                        </p:tgtEl>
                                        <p:attrNameLst>
                                          <p:attrName>ppt_x</p:attrName>
                                          <p:attrName>ppt_y</p:attrName>
                                        </p:attrNameLst>
                                      </p:cBhvr>
                                      <p:rCtr x="182" y="-108"/>
                                    </p:animMotion>
                                  </p:childTnLst>
                                </p:cTn>
                              </p:par>
                              <p:par>
                                <p:cTn id="7" presetID="6" presetClass="emph" presetSubtype="0" fill="hold" nodeType="withEffect">
                                  <p:stCondLst>
                                    <p:cond delay="0"/>
                                  </p:stCondLst>
                                  <p:childTnLst>
                                    <p:animScale>
                                      <p:cBhvr>
                                        <p:cTn id="8" dur="2000" fill="hold"/>
                                        <p:tgtEl>
                                          <p:spTgt spid="3"/>
                                        </p:tgtEl>
                                      </p:cBhvr>
                                      <p:by x="40000" y="40000"/>
                                    </p:animScale>
                                  </p:childTnLst>
                                </p:cTn>
                              </p:par>
                            </p:childTnLst>
                          </p:cTn>
                        </p:par>
                        <p:par>
                          <p:cTn id="9" fill="hold">
                            <p:stCondLst>
                              <p:cond delay="2000"/>
                            </p:stCondLst>
                            <p:childTnLst>
                              <p:par>
                                <p:cTn id="10" presetID="9" presetClass="entr" presetSubtype="0" fill="hold" nodeType="after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64271"/>
                                        </p:tgtEl>
                                        <p:attrNameLst>
                                          <p:attrName>style.visibility</p:attrName>
                                        </p:attrNameLst>
                                      </p:cBhvr>
                                      <p:to>
                                        <p:strVal val="visible"/>
                                      </p:to>
                                    </p:set>
                                    <p:animEffect transition="in" filter="dissolve">
                                      <p:cBhvr>
                                        <p:cTn id="15" dur="500"/>
                                        <p:tgtEl>
                                          <p:spTgt spid="8642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7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0722" name="Picture 2" descr="153735main_image_feature_626_ys_full"/>
          <p:cNvPicPr>
            <a:picLocks noChangeAspect="1" noChangeArrowheads="1"/>
          </p:cNvPicPr>
          <p:nvPr/>
        </p:nvPicPr>
        <p:blipFill>
          <a:blip r:embed="rId3" cstate="print"/>
          <a:srcRect l="3125" t="5057" r="1433" b="5057"/>
          <a:stretch>
            <a:fillRect/>
          </a:stretch>
        </p:blipFill>
        <p:spPr bwMode="auto">
          <a:xfrm>
            <a:off x="0" y="0"/>
            <a:ext cx="9309100" cy="6858000"/>
          </a:xfrm>
          <a:prstGeom prst="rect">
            <a:avLst/>
          </a:prstGeom>
          <a:noFill/>
        </p:spPr>
      </p:pic>
      <p:sp>
        <p:nvSpPr>
          <p:cNvPr id="1950723" name="Rectangle 3"/>
          <p:cNvSpPr>
            <a:spLocks noGrp="1" noChangeArrowheads="1"/>
          </p:cNvSpPr>
          <p:nvPr>
            <p:ph type="ctrTitle"/>
          </p:nvPr>
        </p:nvSpPr>
        <p:spPr>
          <a:xfrm>
            <a:off x="256760" y="391347"/>
            <a:ext cx="8756650" cy="1877437"/>
          </a:xfrm>
          <a:solidFill>
            <a:srgbClr val="B2B2B2">
              <a:alpha val="50000"/>
            </a:srgbClr>
          </a:solidFill>
        </p:spPr>
        <p:txBody>
          <a:bodyPr/>
          <a:lstStyle/>
          <a:p>
            <a:pPr algn="ctr"/>
            <a:r>
              <a:rPr lang="en-US" sz="2800" dirty="0" smtClean="0">
                <a:solidFill>
                  <a:srgbClr val="FFCC99"/>
                </a:solidFill>
              </a:rPr>
              <a:t>Double Hypernuclei</a:t>
            </a:r>
            <a:br>
              <a:rPr lang="en-US" sz="2800" dirty="0" smtClean="0">
                <a:solidFill>
                  <a:srgbClr val="FFCC99"/>
                </a:solidFill>
              </a:rPr>
            </a:br>
            <a:r>
              <a:rPr lang="en-US" sz="2000" dirty="0" smtClean="0">
                <a:solidFill>
                  <a:srgbClr val="FFCC99"/>
                </a:solidFill>
              </a:rPr>
              <a:t>an experimental challenge</a:t>
            </a:r>
            <a:r>
              <a:rPr lang="en-US" sz="2800" dirty="0" smtClean="0">
                <a:solidFill>
                  <a:srgbClr val="FFCC99"/>
                </a:solidFill>
              </a:rPr>
              <a:t/>
            </a:r>
            <a:br>
              <a:rPr lang="en-US" sz="2800" dirty="0" smtClean="0">
                <a:solidFill>
                  <a:srgbClr val="FFCC99"/>
                </a:solidFill>
              </a:rPr>
            </a:br>
            <a:r>
              <a:rPr lang="en-US" sz="1400" dirty="0" smtClean="0">
                <a:solidFill>
                  <a:srgbClr val="FFCC99"/>
                </a:solidFill>
              </a:rPr>
              <a:t/>
            </a:r>
            <a:br>
              <a:rPr lang="en-US" sz="1400" dirty="0" smtClean="0">
                <a:solidFill>
                  <a:srgbClr val="FFCC99"/>
                </a:solidFill>
              </a:rPr>
            </a:br>
            <a:r>
              <a:rPr lang="en-US" sz="1800" dirty="0" smtClean="0">
                <a:solidFill>
                  <a:srgbClr val="FFCC99"/>
                </a:solidFill>
              </a:rPr>
              <a:t>Josef Pochodzalla</a:t>
            </a:r>
            <a:br>
              <a:rPr lang="en-US" sz="1800" dirty="0" smtClean="0">
                <a:solidFill>
                  <a:srgbClr val="FFCC99"/>
                </a:solidFill>
              </a:rPr>
            </a:br>
            <a:r>
              <a:rPr lang="en-US" sz="1800" dirty="0" err="1" smtClean="0">
                <a:solidFill>
                  <a:srgbClr val="FFCC99"/>
                </a:solidFill>
              </a:rPr>
              <a:t>XXII</a:t>
            </a:r>
            <a:r>
              <a:rPr lang="en-US" sz="1800" baseline="30000" dirty="0" err="1" smtClean="0">
                <a:solidFill>
                  <a:srgbClr val="FFCC99"/>
                </a:solidFill>
              </a:rPr>
              <a:t>nd</a:t>
            </a:r>
            <a:r>
              <a:rPr lang="en-US" sz="1800" dirty="0" smtClean="0">
                <a:solidFill>
                  <a:srgbClr val="FFCC99"/>
                </a:solidFill>
              </a:rPr>
              <a:t> Indian-Summer School </a:t>
            </a:r>
            <a:br>
              <a:rPr lang="en-US" sz="1800" dirty="0" smtClean="0">
                <a:solidFill>
                  <a:srgbClr val="FFCC99"/>
                </a:solidFill>
              </a:rPr>
            </a:br>
            <a:r>
              <a:rPr lang="en-US" sz="1800" dirty="0" smtClean="0">
                <a:solidFill>
                  <a:srgbClr val="FFCC99"/>
                </a:solidFill>
              </a:rPr>
              <a:t>and SPHERE School on </a:t>
            </a:r>
            <a:r>
              <a:rPr lang="en-US" sz="1800" dirty="0" err="1" smtClean="0">
                <a:solidFill>
                  <a:srgbClr val="FFCC99"/>
                </a:solidFill>
              </a:rPr>
              <a:t>Strangenes</a:t>
            </a:r>
            <a:r>
              <a:rPr lang="en-US" sz="1800" dirty="0" smtClean="0">
                <a:solidFill>
                  <a:srgbClr val="FFCC99"/>
                </a:solidFill>
              </a:rPr>
              <a:t> Nuclear Physics</a:t>
            </a:r>
            <a:endParaRPr lang="en-US" sz="2400" dirty="0">
              <a:solidFill>
                <a:srgbClr val="FFCC99"/>
              </a:solidFill>
            </a:endParaRPr>
          </a:p>
        </p:txBody>
      </p:sp>
      <p:sp>
        <p:nvSpPr>
          <p:cNvPr id="1950724" name="Text Box 4"/>
          <p:cNvSpPr txBox="1">
            <a:spLocks noChangeArrowheads="1"/>
          </p:cNvSpPr>
          <p:nvPr/>
        </p:nvSpPr>
        <p:spPr bwMode="auto">
          <a:xfrm>
            <a:off x="3438525" y="2373841"/>
            <a:ext cx="5705475" cy="4038295"/>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buFontTx/>
              <a:buBlip>
                <a:blip r:embed="rId4"/>
              </a:buBlip>
            </a:pPr>
            <a:r>
              <a:rPr kumimoji="0" lang="en-US" sz="1800" dirty="0">
                <a:solidFill>
                  <a:schemeClr val="bg2"/>
                </a:solidFill>
              </a:rPr>
              <a:t> </a:t>
            </a:r>
            <a:r>
              <a:rPr kumimoji="0" lang="en-US" sz="1800" dirty="0" smtClean="0">
                <a:solidFill>
                  <a:schemeClr val="accent3">
                    <a:lumMod val="50000"/>
                  </a:schemeClr>
                </a:solidFill>
              </a:rPr>
              <a:t>introduction/reminder</a:t>
            </a:r>
          </a:p>
          <a:p>
            <a:pPr>
              <a:spcBef>
                <a:spcPct val="50000"/>
              </a:spcBef>
              <a:buFontTx/>
              <a:buBlip>
                <a:blip r:embed="rId4"/>
              </a:buBlip>
            </a:pPr>
            <a:r>
              <a:rPr kumimoji="0" lang="en-US" sz="1800" dirty="0" smtClean="0">
                <a:solidFill>
                  <a:schemeClr val="accent3">
                    <a:lumMod val="50000"/>
                  </a:schemeClr>
                </a:solidFill>
              </a:rPr>
              <a:t> present data</a:t>
            </a:r>
            <a:endParaRPr kumimoji="0" lang="en-US" sz="1800" dirty="0">
              <a:solidFill>
                <a:schemeClr val="accent3">
                  <a:lumMod val="50000"/>
                </a:schemeClr>
              </a:solidFill>
            </a:endParaRPr>
          </a:p>
          <a:p>
            <a:pPr lvl="1">
              <a:spcBef>
                <a:spcPct val="50000"/>
              </a:spcBef>
              <a:buFontTx/>
              <a:buBlip>
                <a:blip r:embed="rId4"/>
              </a:buBlip>
            </a:pPr>
            <a:r>
              <a:rPr kumimoji="0" lang="en-US" sz="1800" dirty="0">
                <a:solidFill>
                  <a:schemeClr val="accent3">
                    <a:lumMod val="50000"/>
                  </a:schemeClr>
                </a:solidFill>
              </a:rPr>
              <a:t> </a:t>
            </a:r>
            <a:r>
              <a:rPr kumimoji="0" lang="en-US" sz="1800" dirty="0" smtClean="0">
                <a:solidFill>
                  <a:schemeClr val="accent3">
                    <a:lumMod val="50000"/>
                  </a:schemeClr>
                </a:solidFill>
              </a:rPr>
              <a:t>emulsion data</a:t>
            </a:r>
          </a:p>
          <a:p>
            <a:pPr lvl="1">
              <a:spcBef>
                <a:spcPct val="50000"/>
              </a:spcBef>
              <a:buFontTx/>
              <a:buBlip>
                <a:blip r:embed="rId4"/>
              </a:buBlip>
            </a:pPr>
            <a:r>
              <a:rPr kumimoji="0" lang="en-US" sz="1800" dirty="0" smtClean="0">
                <a:solidFill>
                  <a:schemeClr val="accent3">
                    <a:lumMod val="50000"/>
                  </a:schemeClr>
                </a:solidFill>
              </a:rPr>
              <a:t> hybrid emulsion experiments</a:t>
            </a:r>
          </a:p>
          <a:p>
            <a:pPr lvl="1">
              <a:spcBef>
                <a:spcPct val="50000"/>
              </a:spcBef>
              <a:buFontTx/>
              <a:buBlip>
                <a:blip r:embed="rId4"/>
              </a:buBlip>
            </a:pPr>
            <a:r>
              <a:rPr kumimoji="0" lang="en-US" sz="1800" dirty="0" smtClean="0">
                <a:solidFill>
                  <a:schemeClr val="bg2"/>
                </a:solidFill>
              </a:rPr>
              <a:t> E906 -  a fully electronic experiment</a:t>
            </a:r>
          </a:p>
          <a:p>
            <a:pPr>
              <a:spcBef>
                <a:spcPct val="50000"/>
              </a:spcBef>
              <a:buFontTx/>
              <a:buBlip>
                <a:blip r:embed="rId4"/>
              </a:buBlip>
            </a:pPr>
            <a:r>
              <a:rPr kumimoji="0" lang="en-US" sz="1800" dirty="0" smtClean="0">
                <a:solidFill>
                  <a:schemeClr val="bg2"/>
                </a:solidFill>
              </a:rPr>
              <a:t> future options</a:t>
            </a:r>
          </a:p>
          <a:p>
            <a:pPr lvl="1">
              <a:spcBef>
                <a:spcPct val="50000"/>
              </a:spcBef>
              <a:buFontTx/>
              <a:buBlip>
                <a:blip r:embed="rId4"/>
              </a:buBlip>
            </a:pPr>
            <a:r>
              <a:rPr kumimoji="0" lang="en-US" sz="1800" dirty="0" smtClean="0">
                <a:solidFill>
                  <a:schemeClr val="bg2"/>
                </a:solidFill>
              </a:rPr>
              <a:t> PANDA</a:t>
            </a:r>
          </a:p>
          <a:p>
            <a:pPr lvl="1">
              <a:spcBef>
                <a:spcPct val="50000"/>
              </a:spcBef>
              <a:buFontTx/>
              <a:buBlip>
                <a:blip r:embed="rId4"/>
              </a:buBlip>
            </a:pPr>
            <a:r>
              <a:rPr kumimoji="0" lang="en-US" sz="1800" dirty="0" smtClean="0">
                <a:solidFill>
                  <a:schemeClr val="bg2"/>
                </a:solidFill>
                <a:latin typeface="Symbol" pitchFamily="18" charset="2"/>
              </a:rPr>
              <a:t> LL</a:t>
            </a:r>
            <a:r>
              <a:rPr kumimoji="0" lang="en-US" sz="1800" dirty="0" smtClean="0">
                <a:solidFill>
                  <a:schemeClr val="bg2"/>
                </a:solidFill>
              </a:rPr>
              <a:t> Hypernuclei in central RHIC ?</a:t>
            </a:r>
          </a:p>
          <a:p>
            <a:pPr>
              <a:spcBef>
                <a:spcPct val="50000"/>
              </a:spcBef>
              <a:buFontTx/>
              <a:buBlip>
                <a:blip r:embed="rId4"/>
              </a:buBlip>
            </a:pPr>
            <a:r>
              <a:rPr kumimoji="0" lang="en-US" sz="1800" dirty="0" smtClean="0">
                <a:solidFill>
                  <a:schemeClr val="bg2"/>
                </a:solidFill>
              </a:rPr>
              <a:t>summary</a:t>
            </a:r>
            <a:endParaRPr kumimoji="0" lang="en-US" sz="1800" dirty="0">
              <a:solidFill>
                <a:schemeClr val="bg2"/>
              </a:solidFill>
            </a:endParaRPr>
          </a:p>
          <a:p>
            <a:pPr>
              <a:spcBef>
                <a:spcPct val="50000"/>
              </a:spcBef>
            </a:pPr>
            <a:endParaRPr kumimoji="0" lang="en-US" sz="1800" dirty="0">
              <a:solidFill>
                <a:schemeClr val="bg2"/>
              </a:solidFill>
            </a:endParaRPr>
          </a:p>
        </p:txBody>
      </p:sp>
      <p:grpSp>
        <p:nvGrpSpPr>
          <p:cNvPr id="2" name="Group 9"/>
          <p:cNvGrpSpPr>
            <a:grpSpLocks/>
          </p:cNvGrpSpPr>
          <p:nvPr/>
        </p:nvGrpSpPr>
        <p:grpSpPr bwMode="auto">
          <a:xfrm>
            <a:off x="0" y="6142038"/>
            <a:ext cx="7694613" cy="736600"/>
            <a:chOff x="0" y="3869"/>
            <a:chExt cx="4847" cy="464"/>
          </a:xfrm>
        </p:grpSpPr>
        <p:pic>
          <p:nvPicPr>
            <p:cNvPr id="1950725" name="Picture 5" descr="header"/>
            <p:cNvPicPr>
              <a:picLocks noChangeAspect="1" noChangeArrowheads="1"/>
            </p:cNvPicPr>
            <p:nvPr/>
          </p:nvPicPr>
          <p:blipFill>
            <a:blip r:embed="rId5" cstate="print"/>
            <a:srcRect/>
            <a:stretch>
              <a:fillRect/>
            </a:stretch>
          </p:blipFill>
          <p:spPr bwMode="auto">
            <a:xfrm>
              <a:off x="0" y="3869"/>
              <a:ext cx="2600" cy="463"/>
            </a:xfrm>
            <a:prstGeom prst="rect">
              <a:avLst/>
            </a:prstGeom>
            <a:noFill/>
          </p:spPr>
        </p:pic>
        <p:pic>
          <p:nvPicPr>
            <p:cNvPr id="1950726" name="Picture 6"/>
            <p:cNvPicPr>
              <a:picLocks noChangeAspect="1" noChangeArrowheads="1"/>
            </p:cNvPicPr>
            <p:nvPr/>
          </p:nvPicPr>
          <p:blipFill>
            <a:blip r:embed="rId6" cstate="print"/>
            <a:srcRect/>
            <a:stretch>
              <a:fillRect/>
            </a:stretch>
          </p:blipFill>
          <p:spPr bwMode="auto">
            <a:xfrm>
              <a:off x="2601" y="3869"/>
              <a:ext cx="1772" cy="464"/>
            </a:xfrm>
            <a:prstGeom prst="rect">
              <a:avLst/>
            </a:prstGeom>
            <a:noFill/>
            <a:ln w="9525">
              <a:noFill/>
              <a:miter lim="800000"/>
              <a:headEnd type="none" w="sm" len="sm"/>
              <a:tailEnd type="none" w="sm" len="sm"/>
            </a:ln>
            <a:effectLst/>
          </p:spPr>
        </p:pic>
        <p:pic>
          <p:nvPicPr>
            <p:cNvPr id="1950727" name="Picture 7"/>
            <p:cNvPicPr>
              <a:picLocks noChangeAspect="1" noChangeArrowheads="1"/>
            </p:cNvPicPr>
            <p:nvPr/>
          </p:nvPicPr>
          <p:blipFill>
            <a:blip r:embed="rId7" cstate="print"/>
            <a:srcRect/>
            <a:stretch>
              <a:fillRect/>
            </a:stretch>
          </p:blipFill>
          <p:spPr bwMode="auto">
            <a:xfrm>
              <a:off x="4374" y="3869"/>
              <a:ext cx="473" cy="464"/>
            </a:xfrm>
            <a:prstGeom prst="rect">
              <a:avLst/>
            </a:prstGeom>
            <a:noFill/>
            <a:ln w="9525">
              <a:noFill/>
              <a:miter lim="800000"/>
              <a:headEnd type="none" w="sm" len="sm"/>
              <a:tailEnd type="none" w="sm" len="sm"/>
            </a:ln>
            <a:effectLst/>
          </p:spPr>
        </p:pic>
      </p:grpSp>
      <p:pic>
        <p:nvPicPr>
          <p:cNvPr id="1950728" name="Picture 8"/>
          <p:cNvPicPr>
            <a:picLocks noChangeAspect="1" noChangeArrowheads="1"/>
          </p:cNvPicPr>
          <p:nvPr/>
        </p:nvPicPr>
        <p:blipFill>
          <a:blip r:embed="rId8" cstate="print"/>
          <a:srcRect/>
          <a:stretch>
            <a:fillRect/>
          </a:stretch>
        </p:blipFill>
        <p:spPr bwMode="auto">
          <a:xfrm>
            <a:off x="7697788" y="6149975"/>
            <a:ext cx="1949450" cy="889000"/>
          </a:xfrm>
          <a:prstGeom prst="rect">
            <a:avLst/>
          </a:prstGeom>
          <a:noFill/>
          <a:ln w="9525">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p:txBody>
          <a:bodyPr/>
          <a:lstStyle/>
          <a:p>
            <a:r>
              <a:rPr lang="de-DE"/>
              <a:t>E906</a:t>
            </a:r>
          </a:p>
        </p:txBody>
      </p:sp>
      <p:sp>
        <p:nvSpPr>
          <p:cNvPr id="907267" name="Rectangle 3"/>
          <p:cNvSpPr>
            <a:spLocks noGrp="1" noChangeArrowheads="1"/>
          </p:cNvSpPr>
          <p:nvPr>
            <p:ph type="body" idx="1"/>
          </p:nvPr>
        </p:nvSpPr>
        <p:spPr/>
        <p:txBody>
          <a:bodyPr/>
          <a:lstStyle/>
          <a:p>
            <a:r>
              <a:rPr lang="de-DE" dirty="0"/>
              <a:t>9</a:t>
            </a:r>
            <a:r>
              <a:rPr lang="en-US" dirty="0"/>
              <a:t>·10</a:t>
            </a:r>
            <a:r>
              <a:rPr lang="en-US" baseline="30000" dirty="0"/>
              <a:t>11</a:t>
            </a:r>
            <a:r>
              <a:rPr lang="en-US" dirty="0"/>
              <a:t> K</a:t>
            </a:r>
            <a:r>
              <a:rPr lang="en-US" baseline="30000" dirty="0"/>
              <a:t>-</a:t>
            </a:r>
            <a:r>
              <a:rPr lang="en-US" dirty="0"/>
              <a:t> on </a:t>
            </a:r>
            <a:r>
              <a:rPr lang="en-US" dirty="0">
                <a:solidFill>
                  <a:srgbClr val="FF0000"/>
                </a:solidFill>
              </a:rPr>
              <a:t>Be</a:t>
            </a:r>
            <a:r>
              <a:rPr lang="en-US" dirty="0"/>
              <a:t> target</a:t>
            </a:r>
          </a:p>
          <a:p>
            <a:r>
              <a:rPr lang="en-US" dirty="0"/>
              <a:t>1.1·10</a:t>
            </a:r>
            <a:r>
              <a:rPr lang="en-US" baseline="30000" dirty="0"/>
              <a:t>5</a:t>
            </a:r>
            <a:r>
              <a:rPr lang="en-US" dirty="0"/>
              <a:t> trigger</a:t>
            </a:r>
          </a:p>
        </p:txBody>
      </p:sp>
      <p:pic>
        <p:nvPicPr>
          <p:cNvPr id="907268" name="Picture 4"/>
          <p:cNvPicPr>
            <a:picLocks noChangeAspect="1" noChangeArrowheads="1"/>
          </p:cNvPicPr>
          <p:nvPr/>
        </p:nvPicPr>
        <p:blipFill>
          <a:blip r:embed="rId3" cstate="print"/>
          <a:srcRect/>
          <a:stretch>
            <a:fillRect/>
          </a:stretch>
        </p:blipFill>
        <p:spPr bwMode="auto">
          <a:xfrm>
            <a:off x="598488" y="1631950"/>
            <a:ext cx="8399462" cy="4368800"/>
          </a:xfrm>
          <a:prstGeom prst="rect">
            <a:avLst/>
          </a:prstGeom>
          <a:noFill/>
          <a:ln w="9525">
            <a:noFill/>
            <a:miter lim="800000"/>
            <a:headEnd type="none" w="sm" len="sm"/>
            <a:tailEnd type="none" w="sm" len="sm"/>
          </a:ln>
          <a:effectLst/>
        </p:spPr>
      </p:pic>
      <p:sp>
        <p:nvSpPr>
          <p:cNvPr id="907270" name="Text Box 6"/>
          <p:cNvSpPr txBox="1">
            <a:spLocks noChangeArrowheads="1"/>
          </p:cNvSpPr>
          <p:nvPr/>
        </p:nvSpPr>
        <p:spPr bwMode="auto">
          <a:xfrm>
            <a:off x="1365250" y="6054725"/>
            <a:ext cx="2917825" cy="511175"/>
          </a:xfrm>
          <a:prstGeom prst="rect">
            <a:avLst/>
          </a:prstGeom>
          <a:solidFill>
            <a:srgbClr val="FFFF99"/>
          </a:solidFill>
          <a:ln w="9525">
            <a:noFill/>
            <a:miter lim="800000"/>
            <a:headEnd type="none" w="sm" len="sm"/>
            <a:tailEnd type="none" w="sm" len="sm"/>
          </a:ln>
          <a:effectLst/>
        </p:spPr>
        <p:txBody>
          <a:bodyPr lIns="54000" tIns="10800" rIns="54000" bIns="10800">
            <a:spAutoFit/>
          </a:bodyPr>
          <a:lstStyle/>
          <a:p>
            <a:pPr>
              <a:spcBef>
                <a:spcPct val="50000"/>
              </a:spcBef>
            </a:pPr>
            <a:r>
              <a:rPr kumimoji="0" lang="de-DE"/>
              <a:t>momentum of the pion    with lower momentum</a:t>
            </a:r>
          </a:p>
        </p:txBody>
      </p:sp>
      <p:sp>
        <p:nvSpPr>
          <p:cNvPr id="907271" name="Text Box 7"/>
          <p:cNvSpPr txBox="1">
            <a:spLocks noChangeArrowheads="1"/>
          </p:cNvSpPr>
          <p:nvPr/>
        </p:nvSpPr>
        <p:spPr bwMode="auto">
          <a:xfrm rot="-5400000">
            <a:off x="-831055" y="3996531"/>
            <a:ext cx="2582862" cy="511175"/>
          </a:xfrm>
          <a:prstGeom prst="rect">
            <a:avLst/>
          </a:prstGeom>
          <a:solidFill>
            <a:srgbClr val="FFFF99"/>
          </a:solidFill>
          <a:ln w="9525">
            <a:noFill/>
            <a:miter lim="800000"/>
            <a:headEnd type="none" w="sm" len="sm"/>
            <a:tailEnd type="none" w="sm" len="sm"/>
          </a:ln>
          <a:effectLst/>
        </p:spPr>
        <p:txBody>
          <a:bodyPr lIns="54000" tIns="10800" rIns="54000" bIns="10800">
            <a:spAutoFit/>
          </a:bodyPr>
          <a:lstStyle/>
          <a:p>
            <a:pPr>
              <a:spcBef>
                <a:spcPct val="50000"/>
              </a:spcBef>
            </a:pPr>
            <a:r>
              <a:rPr kumimoji="0" lang="de-DE"/>
              <a:t>momentum of the pion    with lower momentum</a:t>
            </a:r>
          </a:p>
        </p:txBody>
      </p:sp>
      <p:grpSp>
        <p:nvGrpSpPr>
          <p:cNvPr id="2" name="Group 28"/>
          <p:cNvGrpSpPr>
            <a:grpSpLocks/>
          </p:cNvGrpSpPr>
          <p:nvPr/>
        </p:nvGrpSpPr>
        <p:grpSpPr bwMode="auto">
          <a:xfrm>
            <a:off x="2106613" y="803275"/>
            <a:ext cx="7037387" cy="4268788"/>
            <a:chOff x="1327" y="506"/>
            <a:chExt cx="4433" cy="2689"/>
          </a:xfrm>
        </p:grpSpPr>
        <p:grpSp>
          <p:nvGrpSpPr>
            <p:cNvPr id="3" name="Group 11"/>
            <p:cNvGrpSpPr>
              <a:grpSpLocks/>
            </p:cNvGrpSpPr>
            <p:nvPr/>
          </p:nvGrpSpPr>
          <p:grpSpPr bwMode="auto">
            <a:xfrm>
              <a:off x="3441" y="722"/>
              <a:ext cx="758" cy="477"/>
              <a:chOff x="3441" y="722"/>
              <a:chExt cx="758" cy="477"/>
            </a:xfrm>
          </p:grpSpPr>
          <p:sp>
            <p:nvSpPr>
              <p:cNvPr id="907273" name="Line 9"/>
              <p:cNvSpPr>
                <a:spLocks noChangeShapeType="1"/>
              </p:cNvSpPr>
              <p:nvPr/>
            </p:nvSpPr>
            <p:spPr bwMode="auto">
              <a:xfrm flipH="1">
                <a:off x="3740" y="915"/>
                <a:ext cx="0" cy="284"/>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07274" name="Text Box 10"/>
              <p:cNvSpPr txBox="1">
                <a:spLocks noChangeArrowheads="1"/>
              </p:cNvSpPr>
              <p:nvPr/>
            </p:nvSpPr>
            <p:spPr bwMode="auto">
              <a:xfrm>
                <a:off x="3441" y="722"/>
                <a:ext cx="758"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009900"/>
                    </a:solidFill>
                  </a:rPr>
                  <a:t>114 MeV/c</a:t>
                </a:r>
              </a:p>
            </p:txBody>
          </p:sp>
        </p:grpSp>
        <p:grpSp>
          <p:nvGrpSpPr>
            <p:cNvPr id="4" name="Group 12"/>
            <p:cNvGrpSpPr>
              <a:grpSpLocks/>
            </p:cNvGrpSpPr>
            <p:nvPr/>
          </p:nvGrpSpPr>
          <p:grpSpPr bwMode="auto">
            <a:xfrm>
              <a:off x="4904" y="690"/>
              <a:ext cx="758" cy="477"/>
              <a:chOff x="3441" y="722"/>
              <a:chExt cx="758" cy="477"/>
            </a:xfrm>
          </p:grpSpPr>
          <p:sp>
            <p:nvSpPr>
              <p:cNvPr id="907277" name="Line 13"/>
              <p:cNvSpPr>
                <a:spLocks noChangeShapeType="1"/>
              </p:cNvSpPr>
              <p:nvPr/>
            </p:nvSpPr>
            <p:spPr bwMode="auto">
              <a:xfrm flipH="1">
                <a:off x="3740" y="915"/>
                <a:ext cx="0" cy="284"/>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07278" name="Text Box 14"/>
              <p:cNvSpPr txBox="1">
                <a:spLocks noChangeArrowheads="1"/>
              </p:cNvSpPr>
              <p:nvPr/>
            </p:nvSpPr>
            <p:spPr bwMode="auto">
              <a:xfrm>
                <a:off x="3441" y="722"/>
                <a:ext cx="758"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009900"/>
                    </a:solidFill>
                  </a:rPr>
                  <a:t>133 MeV/c</a:t>
                </a:r>
              </a:p>
            </p:txBody>
          </p:sp>
        </p:grpSp>
        <p:grpSp>
          <p:nvGrpSpPr>
            <p:cNvPr id="5" name="Group 15"/>
            <p:cNvGrpSpPr>
              <a:grpSpLocks/>
            </p:cNvGrpSpPr>
            <p:nvPr/>
          </p:nvGrpSpPr>
          <p:grpSpPr bwMode="auto">
            <a:xfrm>
              <a:off x="4620" y="2016"/>
              <a:ext cx="758" cy="477"/>
              <a:chOff x="3441" y="722"/>
              <a:chExt cx="758" cy="477"/>
            </a:xfrm>
          </p:grpSpPr>
          <p:sp>
            <p:nvSpPr>
              <p:cNvPr id="907280" name="Line 16"/>
              <p:cNvSpPr>
                <a:spLocks noChangeShapeType="1"/>
              </p:cNvSpPr>
              <p:nvPr/>
            </p:nvSpPr>
            <p:spPr bwMode="auto">
              <a:xfrm flipH="1">
                <a:off x="3740" y="915"/>
                <a:ext cx="0" cy="284"/>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07281" name="Text Box 17"/>
              <p:cNvSpPr txBox="1">
                <a:spLocks noChangeArrowheads="1"/>
              </p:cNvSpPr>
              <p:nvPr/>
            </p:nvSpPr>
            <p:spPr bwMode="auto">
              <a:xfrm>
                <a:off x="3441" y="722"/>
                <a:ext cx="758"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009900"/>
                    </a:solidFill>
                  </a:rPr>
                  <a:t>114 MeV/c</a:t>
                </a:r>
              </a:p>
            </p:txBody>
          </p:sp>
        </p:grpSp>
        <p:sp>
          <p:nvSpPr>
            <p:cNvPr id="907282" name="Text Box 18"/>
            <p:cNvSpPr txBox="1">
              <a:spLocks noChangeArrowheads="1"/>
            </p:cNvSpPr>
            <p:nvPr/>
          </p:nvSpPr>
          <p:spPr bwMode="auto">
            <a:xfrm>
              <a:off x="3230" y="506"/>
              <a:ext cx="2530"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009900"/>
                  </a:solidFill>
                </a:rPr>
                <a:t>consistent with single </a:t>
              </a:r>
              <a:r>
                <a:rPr kumimoji="0" lang="de-DE">
                  <a:solidFill>
                    <a:srgbClr val="009900"/>
                  </a:solidFill>
                  <a:latin typeface="Symbol" pitchFamily="18" charset="2"/>
                </a:rPr>
                <a:t>L</a:t>
              </a:r>
              <a:r>
                <a:rPr kumimoji="0" lang="de-DE">
                  <a:solidFill>
                    <a:srgbClr val="009900"/>
                  </a:solidFill>
                </a:rPr>
                <a:t> hypernuclei</a:t>
              </a:r>
            </a:p>
          </p:txBody>
        </p:sp>
        <p:sp>
          <p:nvSpPr>
            <p:cNvPr id="907283" name="Oval 19"/>
            <p:cNvSpPr>
              <a:spLocks noChangeArrowheads="1"/>
            </p:cNvSpPr>
            <p:nvPr/>
          </p:nvSpPr>
          <p:spPr bwMode="auto">
            <a:xfrm>
              <a:off x="1327" y="2881"/>
              <a:ext cx="314" cy="314"/>
            </a:xfrm>
            <a:prstGeom prst="ellipse">
              <a:avLst/>
            </a:prstGeom>
            <a:solidFill>
              <a:srgbClr val="CCFF99">
                <a:alpha val="57001"/>
              </a:srgbClr>
            </a:solidFill>
            <a:ln w="28575">
              <a:solidFill>
                <a:srgbClr val="009900"/>
              </a:solidFill>
              <a:round/>
              <a:headEnd type="none" w="sm" len="sm"/>
              <a:tailEnd type="none" w="sm" len="sm"/>
            </a:ln>
            <a:effectLst/>
          </p:spPr>
          <p:txBody>
            <a:bodyPr wrap="none" lIns="54000" tIns="10800" rIns="54000" bIns="10800" anchor="ctr"/>
            <a:lstStyle/>
            <a:p>
              <a:endParaRPr lang="de-DE"/>
            </a:p>
          </p:txBody>
        </p:sp>
        <p:sp>
          <p:nvSpPr>
            <p:cNvPr id="907284" name="Oval 20"/>
            <p:cNvSpPr>
              <a:spLocks noChangeArrowheads="1"/>
            </p:cNvSpPr>
            <p:nvPr/>
          </p:nvSpPr>
          <p:spPr bwMode="auto">
            <a:xfrm>
              <a:off x="1696" y="2871"/>
              <a:ext cx="314" cy="314"/>
            </a:xfrm>
            <a:prstGeom prst="ellipse">
              <a:avLst/>
            </a:prstGeom>
            <a:solidFill>
              <a:srgbClr val="CCFF99">
                <a:alpha val="57001"/>
              </a:srgbClr>
            </a:solidFill>
            <a:ln w="28575">
              <a:solidFill>
                <a:srgbClr val="009900"/>
              </a:solidFill>
              <a:round/>
              <a:headEnd type="none" w="sm" len="sm"/>
              <a:tailEnd type="none" w="sm" len="sm"/>
            </a:ln>
            <a:effectLst/>
          </p:spPr>
          <p:txBody>
            <a:bodyPr wrap="none" lIns="54000" tIns="10800" rIns="54000" bIns="10800" anchor="ctr"/>
            <a:lstStyle/>
            <a:p>
              <a:endParaRPr lang="de-DE"/>
            </a:p>
          </p:txBody>
        </p:sp>
        <p:sp>
          <p:nvSpPr>
            <p:cNvPr id="907285" name="Oval 21"/>
            <p:cNvSpPr>
              <a:spLocks noChangeArrowheads="1"/>
            </p:cNvSpPr>
            <p:nvPr/>
          </p:nvSpPr>
          <p:spPr bwMode="auto">
            <a:xfrm>
              <a:off x="2371" y="1701"/>
              <a:ext cx="314" cy="314"/>
            </a:xfrm>
            <a:prstGeom prst="ellipse">
              <a:avLst/>
            </a:prstGeom>
            <a:solidFill>
              <a:srgbClr val="CCFF99">
                <a:alpha val="57001"/>
              </a:srgbClr>
            </a:solidFill>
            <a:ln w="28575">
              <a:solidFill>
                <a:srgbClr val="009900"/>
              </a:solidFill>
              <a:round/>
              <a:headEnd type="none" w="sm" len="sm"/>
              <a:tailEnd type="none" w="sm" len="sm"/>
            </a:ln>
            <a:effectLst/>
          </p:spPr>
          <p:txBody>
            <a:bodyPr wrap="none" lIns="54000" tIns="10800" rIns="54000" bIns="10800" anchor="ctr"/>
            <a:lstStyle/>
            <a:p>
              <a:endParaRPr lang="de-DE"/>
            </a:p>
          </p:txBody>
        </p:sp>
      </p:grpSp>
      <p:grpSp>
        <p:nvGrpSpPr>
          <p:cNvPr id="6" name="Group 24"/>
          <p:cNvGrpSpPr>
            <a:grpSpLocks/>
          </p:cNvGrpSpPr>
          <p:nvPr/>
        </p:nvGrpSpPr>
        <p:grpSpPr bwMode="auto">
          <a:xfrm>
            <a:off x="2411413" y="1112838"/>
            <a:ext cx="2608262" cy="2335212"/>
            <a:chOff x="1519" y="701"/>
            <a:chExt cx="1643" cy="1471"/>
          </a:xfrm>
        </p:grpSpPr>
        <p:sp>
          <p:nvSpPr>
            <p:cNvPr id="907272" name="Oval 8"/>
            <p:cNvSpPr>
              <a:spLocks noChangeArrowheads="1"/>
            </p:cNvSpPr>
            <p:nvPr/>
          </p:nvSpPr>
          <p:spPr bwMode="auto">
            <a:xfrm>
              <a:off x="1519" y="1516"/>
              <a:ext cx="685" cy="656"/>
            </a:xfrm>
            <a:prstGeom prst="ellipse">
              <a:avLst/>
            </a:prstGeom>
            <a:solidFill>
              <a:srgbClr val="CCFF99">
                <a:alpha val="34000"/>
              </a:srgbClr>
            </a:solidFill>
            <a:ln w="38100">
              <a:solidFill>
                <a:srgbClr val="009900"/>
              </a:solidFill>
              <a:prstDash val="dash"/>
              <a:round/>
              <a:headEnd type="none" w="sm" len="sm"/>
              <a:tailEnd type="none" w="sm" len="sm"/>
            </a:ln>
            <a:effectLst/>
          </p:spPr>
          <p:txBody>
            <a:bodyPr wrap="none" lIns="54000" tIns="10800" rIns="54000" bIns="10800" anchor="ctr"/>
            <a:lstStyle/>
            <a:p>
              <a:endParaRPr lang="de-DE"/>
            </a:p>
          </p:txBody>
        </p:sp>
        <p:sp>
          <p:nvSpPr>
            <p:cNvPr id="907287" name="AutoShape 23"/>
            <p:cNvSpPr>
              <a:spLocks/>
            </p:cNvSpPr>
            <p:nvPr/>
          </p:nvSpPr>
          <p:spPr bwMode="auto">
            <a:xfrm>
              <a:off x="2331" y="701"/>
              <a:ext cx="831" cy="384"/>
            </a:xfrm>
            <a:prstGeom prst="borderCallout2">
              <a:avLst>
                <a:gd name="adj1" fmla="val 18750"/>
                <a:gd name="adj2" fmla="val -5778"/>
                <a:gd name="adj3" fmla="val 18750"/>
                <a:gd name="adj4" fmla="val -29602"/>
                <a:gd name="adj5" fmla="val 208856"/>
                <a:gd name="adj6" fmla="val -54153"/>
              </a:avLst>
            </a:prstGeom>
            <a:solidFill>
              <a:srgbClr val="CCFF99">
                <a:alpha val="50999"/>
              </a:srgbClr>
            </a:solidFill>
            <a:ln w="28575">
              <a:solidFill>
                <a:srgbClr val="009900"/>
              </a:solidFill>
              <a:miter lim="800000"/>
              <a:headEnd type="none" w="sm" len="sm"/>
              <a:tailEnd type="none" w="sm" len="sm"/>
            </a:ln>
            <a:effectLst/>
          </p:spPr>
          <p:txBody>
            <a:bodyPr lIns="54000" tIns="10800" rIns="54000" bIns="10800"/>
            <a:lstStyle/>
            <a:p>
              <a:pPr algn="ctr"/>
              <a:r>
                <a:rPr kumimoji="0" lang="de-DE">
                  <a:solidFill>
                    <a:srgbClr val="009900"/>
                  </a:solidFill>
                </a:rPr>
                <a:t>twin hypernuclei</a:t>
              </a:r>
            </a:p>
          </p:txBody>
        </p:sp>
      </p:grpSp>
      <p:grpSp>
        <p:nvGrpSpPr>
          <p:cNvPr id="7" name="Group 33"/>
          <p:cNvGrpSpPr>
            <a:grpSpLocks/>
          </p:cNvGrpSpPr>
          <p:nvPr/>
        </p:nvGrpSpPr>
        <p:grpSpPr bwMode="auto">
          <a:xfrm>
            <a:off x="1833563" y="3044825"/>
            <a:ext cx="4597400" cy="1400175"/>
            <a:chOff x="1155" y="1918"/>
            <a:chExt cx="2896" cy="882"/>
          </a:xfrm>
        </p:grpSpPr>
        <p:grpSp>
          <p:nvGrpSpPr>
            <p:cNvPr id="8" name="Group 30"/>
            <p:cNvGrpSpPr>
              <a:grpSpLocks/>
            </p:cNvGrpSpPr>
            <p:nvPr/>
          </p:nvGrpSpPr>
          <p:grpSpPr bwMode="auto">
            <a:xfrm>
              <a:off x="3293" y="1918"/>
              <a:ext cx="758" cy="495"/>
              <a:chOff x="3293" y="1918"/>
              <a:chExt cx="758" cy="495"/>
            </a:xfrm>
          </p:grpSpPr>
          <p:sp>
            <p:nvSpPr>
              <p:cNvPr id="907293" name="Rectangle 29"/>
              <p:cNvSpPr>
                <a:spLocks noChangeArrowheads="1"/>
              </p:cNvSpPr>
              <p:nvPr/>
            </p:nvSpPr>
            <p:spPr bwMode="auto">
              <a:xfrm>
                <a:off x="3303" y="1918"/>
                <a:ext cx="744" cy="495"/>
              </a:xfrm>
              <a:prstGeom prst="rect">
                <a:avLst/>
              </a:prstGeom>
              <a:solidFill>
                <a:srgbClr val="FFFF99"/>
              </a:solidFill>
              <a:ln w="9525">
                <a:solidFill>
                  <a:srgbClr val="FF0000"/>
                </a:solidFill>
                <a:miter lim="800000"/>
                <a:headEnd type="none" w="sm" len="sm"/>
                <a:tailEnd type="none" w="sm" len="sm"/>
              </a:ln>
              <a:effectLst/>
            </p:spPr>
            <p:txBody>
              <a:bodyPr wrap="none" lIns="54000" tIns="10800" rIns="54000" bIns="10800" anchor="ctr"/>
              <a:lstStyle/>
              <a:p>
                <a:endParaRPr lang="de-DE"/>
              </a:p>
            </p:txBody>
          </p:sp>
          <p:grpSp>
            <p:nvGrpSpPr>
              <p:cNvPr id="9" name="Group 25"/>
              <p:cNvGrpSpPr>
                <a:grpSpLocks/>
              </p:cNvGrpSpPr>
              <p:nvPr/>
            </p:nvGrpSpPr>
            <p:grpSpPr bwMode="auto">
              <a:xfrm>
                <a:off x="3293" y="1931"/>
                <a:ext cx="758" cy="477"/>
                <a:chOff x="3441" y="722"/>
                <a:chExt cx="758" cy="477"/>
              </a:xfrm>
            </p:grpSpPr>
            <p:sp>
              <p:nvSpPr>
                <p:cNvPr id="907290" name="Line 26"/>
                <p:cNvSpPr>
                  <a:spLocks noChangeShapeType="1"/>
                </p:cNvSpPr>
                <p:nvPr/>
              </p:nvSpPr>
              <p:spPr bwMode="auto">
                <a:xfrm flipH="1">
                  <a:off x="3740" y="915"/>
                  <a:ext cx="0" cy="284"/>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sp>
              <p:nvSpPr>
                <p:cNvPr id="907291" name="Text Box 27"/>
                <p:cNvSpPr txBox="1">
                  <a:spLocks noChangeArrowheads="1"/>
                </p:cNvSpPr>
                <p:nvPr/>
              </p:nvSpPr>
              <p:spPr bwMode="auto">
                <a:xfrm>
                  <a:off x="3441" y="722"/>
                  <a:ext cx="758"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solidFill>
                        <a:srgbClr val="FF0000"/>
                      </a:solidFill>
                    </a:rPr>
                    <a:t>104 MeV/c</a:t>
                  </a:r>
                </a:p>
              </p:txBody>
            </p:sp>
          </p:grpSp>
        </p:grpSp>
        <p:sp>
          <p:nvSpPr>
            <p:cNvPr id="907295" name="Oval 31"/>
            <p:cNvSpPr>
              <a:spLocks noChangeArrowheads="1"/>
            </p:cNvSpPr>
            <p:nvPr/>
          </p:nvSpPr>
          <p:spPr bwMode="auto">
            <a:xfrm>
              <a:off x="2336" y="2273"/>
              <a:ext cx="342" cy="336"/>
            </a:xfrm>
            <a:prstGeom prst="ellipse">
              <a:avLst/>
            </a:prstGeom>
            <a:solidFill>
              <a:srgbClr val="FF0000">
                <a:alpha val="22000"/>
              </a:srgbClr>
            </a:solidFill>
            <a:ln w="28575">
              <a:solidFill>
                <a:srgbClr val="FF0000"/>
              </a:solidFill>
              <a:round/>
              <a:headEnd type="none" w="sm" len="sm"/>
              <a:tailEnd type="none" w="sm" len="sm"/>
            </a:ln>
            <a:effectLst/>
          </p:spPr>
          <p:txBody>
            <a:bodyPr wrap="none" lIns="54000" tIns="10800" rIns="54000" bIns="10800" anchor="ctr"/>
            <a:lstStyle/>
            <a:p>
              <a:endParaRPr lang="de-DE"/>
            </a:p>
          </p:txBody>
        </p:sp>
        <p:sp>
          <p:nvSpPr>
            <p:cNvPr id="907296" name="Oval 32"/>
            <p:cNvSpPr>
              <a:spLocks noChangeArrowheads="1"/>
            </p:cNvSpPr>
            <p:nvPr/>
          </p:nvSpPr>
          <p:spPr bwMode="auto">
            <a:xfrm>
              <a:off x="1155" y="2034"/>
              <a:ext cx="766" cy="766"/>
            </a:xfrm>
            <a:prstGeom prst="ellipse">
              <a:avLst/>
            </a:prstGeom>
            <a:solidFill>
              <a:srgbClr val="FF0000">
                <a:alpha val="11000"/>
              </a:srgbClr>
            </a:solidFill>
            <a:ln w="28575">
              <a:solidFill>
                <a:srgbClr val="FF0000"/>
              </a:solidFill>
              <a:prstDash val="dash"/>
              <a:round/>
              <a:headEnd type="none" w="sm" len="sm"/>
              <a:tailEnd type="none" w="sm" len="sm"/>
            </a:ln>
            <a:effectLst/>
          </p:spPr>
          <p:txBody>
            <a:bodyPr wrap="none" lIns="54000" tIns="10800" rIns="54000" bIns="10800" anchor="ct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9Be(K</a:t>
            </a:r>
            <a:r>
              <a:rPr lang="de-DE" baseline="30000" dirty="0" smtClean="0"/>
              <a:t>-</a:t>
            </a:r>
            <a:r>
              <a:rPr lang="de-DE" dirty="0" smtClean="0"/>
              <a:t>,K</a:t>
            </a:r>
            <a:r>
              <a:rPr lang="de-DE" baseline="30000" dirty="0" smtClean="0"/>
              <a:t>+</a:t>
            </a:r>
            <a:r>
              <a:rPr lang="de-DE" dirty="0" smtClean="0"/>
              <a:t>) </a:t>
            </a:r>
            <a:r>
              <a:rPr lang="de-DE" dirty="0" err="1" smtClean="0"/>
              <a:t>at</a:t>
            </a:r>
            <a:r>
              <a:rPr lang="de-DE" dirty="0" smtClean="0"/>
              <a:t> E906</a:t>
            </a:r>
            <a:endParaRPr lang="de-DE" dirty="0"/>
          </a:p>
        </p:txBody>
      </p:sp>
      <p:sp>
        <p:nvSpPr>
          <p:cNvPr id="3" name="Inhaltsplatzhalter 2"/>
          <p:cNvSpPr>
            <a:spLocks noGrp="1"/>
          </p:cNvSpPr>
          <p:nvPr>
            <p:ph idx="1"/>
          </p:nvPr>
        </p:nvSpPr>
        <p:spPr/>
        <p:txBody>
          <a:bodyPr/>
          <a:lstStyle/>
          <a:p>
            <a:r>
              <a:rPr lang="de-DE" dirty="0" err="1" smtClean="0"/>
              <a:t>Two</a:t>
            </a:r>
            <a:r>
              <a:rPr lang="de-DE" dirty="0" smtClean="0"/>
              <a:t> </a:t>
            </a:r>
            <a:r>
              <a:rPr lang="de-DE" dirty="0" err="1" smtClean="0"/>
              <a:t>scenarios</a:t>
            </a:r>
            <a:r>
              <a:rPr lang="de-DE" dirty="0" smtClean="0"/>
              <a:t>:  </a:t>
            </a:r>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endParaRPr lang="de-DE" dirty="0" smtClean="0"/>
          </a:p>
          <a:p>
            <a:r>
              <a:rPr lang="de-DE" dirty="0" err="1" smtClean="0"/>
              <a:t>Correlated</a:t>
            </a:r>
            <a:r>
              <a:rPr lang="de-DE" dirty="0" smtClean="0"/>
              <a:t> </a:t>
            </a:r>
            <a:r>
              <a:rPr lang="de-DE" dirty="0" err="1" smtClean="0"/>
              <a:t>pion</a:t>
            </a:r>
            <a:r>
              <a:rPr lang="de-DE" dirty="0" smtClean="0"/>
              <a:t> </a:t>
            </a:r>
            <a:r>
              <a:rPr lang="de-DE" dirty="0" err="1" smtClean="0"/>
              <a:t>momenta</a:t>
            </a:r>
            <a:endParaRPr lang="de-DE" dirty="0" smtClean="0"/>
          </a:p>
          <a:p>
            <a:pPr lvl="1"/>
            <a:r>
              <a:rPr lang="de-DE" dirty="0" smtClean="0">
                <a:solidFill>
                  <a:srgbClr val="FF0000"/>
                </a:solidFill>
              </a:rPr>
              <a:t>(104,114) </a:t>
            </a:r>
            <a:r>
              <a:rPr lang="de-DE" dirty="0" smtClean="0">
                <a:solidFill>
                  <a:srgbClr val="FF0000"/>
                </a:solidFill>
                <a:sym typeface="Symbol"/>
              </a:rPr>
              <a:t> ?</a:t>
            </a:r>
            <a:endParaRPr lang="de-DE" dirty="0" smtClean="0">
              <a:solidFill>
                <a:srgbClr val="FF0000"/>
              </a:solidFill>
            </a:endParaRPr>
          </a:p>
          <a:p>
            <a:pPr lvl="1"/>
            <a:r>
              <a:rPr lang="de-DE" dirty="0" smtClean="0">
                <a:solidFill>
                  <a:srgbClr val="009900"/>
                </a:solidFill>
              </a:rPr>
              <a:t>(114,133) </a:t>
            </a:r>
            <a:r>
              <a:rPr lang="de-DE" dirty="0" smtClean="0">
                <a:solidFill>
                  <a:srgbClr val="009900"/>
                </a:solidFill>
                <a:sym typeface="Symbol"/>
              </a:rPr>
              <a:t> </a:t>
            </a:r>
            <a:r>
              <a:rPr lang="de-DE" baseline="30000" dirty="0" smtClean="0">
                <a:solidFill>
                  <a:srgbClr val="009900"/>
                </a:solidFill>
                <a:sym typeface="Symbol"/>
              </a:rPr>
              <a:t>3</a:t>
            </a:r>
            <a:r>
              <a:rPr lang="de-DE" baseline="-25000" dirty="0" smtClean="0">
                <a:solidFill>
                  <a:srgbClr val="009900"/>
                </a:solidFill>
                <a:latin typeface="Symbol" pitchFamily="18" charset="2"/>
                <a:sym typeface="Symbol"/>
              </a:rPr>
              <a:t>L</a:t>
            </a:r>
            <a:r>
              <a:rPr lang="de-DE" dirty="0" smtClean="0">
                <a:solidFill>
                  <a:srgbClr val="009900"/>
                </a:solidFill>
                <a:sym typeface="Symbol"/>
              </a:rPr>
              <a:t>H + </a:t>
            </a:r>
            <a:r>
              <a:rPr lang="de-DE" baseline="30000" dirty="0" smtClean="0">
                <a:solidFill>
                  <a:srgbClr val="009900"/>
                </a:solidFill>
                <a:sym typeface="Symbol"/>
              </a:rPr>
              <a:t>4</a:t>
            </a:r>
            <a:r>
              <a:rPr lang="de-DE" baseline="-25000" dirty="0" smtClean="0">
                <a:solidFill>
                  <a:srgbClr val="009900"/>
                </a:solidFill>
                <a:latin typeface="Symbol" pitchFamily="18" charset="2"/>
                <a:sym typeface="Symbol"/>
              </a:rPr>
              <a:t>L</a:t>
            </a:r>
            <a:r>
              <a:rPr lang="de-DE" dirty="0" smtClean="0">
                <a:solidFill>
                  <a:srgbClr val="009900"/>
                </a:solidFill>
                <a:sym typeface="Symbol"/>
              </a:rPr>
              <a:t>H</a:t>
            </a:r>
            <a:endParaRPr lang="de-DE" dirty="0">
              <a:solidFill>
                <a:srgbClr val="009900"/>
              </a:solidFill>
            </a:endParaRPr>
          </a:p>
        </p:txBody>
      </p:sp>
      <p:graphicFrame>
        <p:nvGraphicFramePr>
          <p:cNvPr id="2578434" name="Object 2"/>
          <p:cNvGraphicFramePr>
            <a:graphicFrameLocks noChangeAspect="1"/>
          </p:cNvGraphicFramePr>
          <p:nvPr/>
        </p:nvGraphicFramePr>
        <p:xfrm>
          <a:off x="3423160" y="719052"/>
          <a:ext cx="4354512" cy="385763"/>
        </p:xfrm>
        <a:graphic>
          <a:graphicData uri="http://schemas.openxmlformats.org/presentationml/2006/ole">
            <p:oleObj spid="_x0000_s2601986" name="Equation" r:id="rId4" imgW="2730240" imgH="241200" progId="Equation.DSMT4">
              <p:embed/>
            </p:oleObj>
          </a:graphicData>
        </a:graphic>
      </p:graphicFrame>
      <p:graphicFrame>
        <p:nvGraphicFramePr>
          <p:cNvPr id="2578435" name="Object 3"/>
          <p:cNvGraphicFramePr>
            <a:graphicFrameLocks noChangeAspect="1"/>
          </p:cNvGraphicFramePr>
          <p:nvPr/>
        </p:nvGraphicFramePr>
        <p:xfrm>
          <a:off x="1184397" y="1155903"/>
          <a:ext cx="6597650" cy="385762"/>
        </p:xfrm>
        <a:graphic>
          <a:graphicData uri="http://schemas.openxmlformats.org/presentationml/2006/ole">
            <p:oleObj spid="_x0000_s2601987" name="Equation" r:id="rId5" imgW="4127400" imgH="241200" progId="Equation.DSMT4">
              <p:embed/>
            </p:oleObj>
          </a:graphicData>
        </a:graphic>
      </p:graphicFrame>
      <p:grpSp>
        <p:nvGrpSpPr>
          <p:cNvPr id="6" name="Group 15"/>
          <p:cNvGrpSpPr>
            <a:grpSpLocks/>
          </p:cNvGrpSpPr>
          <p:nvPr/>
        </p:nvGrpSpPr>
        <p:grpSpPr bwMode="auto">
          <a:xfrm>
            <a:off x="1777042" y="1719328"/>
            <a:ext cx="6886020" cy="4779250"/>
            <a:chOff x="674" y="515"/>
            <a:chExt cx="3960" cy="3544"/>
          </a:xfrm>
        </p:grpSpPr>
        <p:pic>
          <p:nvPicPr>
            <p:cNvPr id="7"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74" y="515"/>
              <a:ext cx="3960" cy="3078"/>
            </a:xfrm>
            <a:prstGeom prst="rect">
              <a:avLst/>
            </a:prstGeom>
            <a:noFill/>
            <a:ln w="9525">
              <a:noFill/>
              <a:miter lim="800000"/>
              <a:headEnd type="none" w="sm" len="sm"/>
              <a:tailEnd type="none" w="sm" len="sm"/>
            </a:ln>
            <a:effectLst/>
          </p:spPr>
        </p:pic>
        <p:grpSp>
          <p:nvGrpSpPr>
            <p:cNvPr id="8" name="Group 7"/>
            <p:cNvGrpSpPr>
              <a:grpSpLocks/>
            </p:cNvGrpSpPr>
            <p:nvPr/>
          </p:nvGrpSpPr>
          <p:grpSpPr bwMode="auto">
            <a:xfrm>
              <a:off x="2655" y="3383"/>
              <a:ext cx="787" cy="667"/>
              <a:chOff x="2655" y="3383"/>
              <a:chExt cx="787" cy="667"/>
            </a:xfrm>
          </p:grpSpPr>
          <p:sp>
            <p:nvSpPr>
              <p:cNvPr id="15" name="Line 5"/>
              <p:cNvSpPr>
                <a:spLocks noChangeShapeType="1"/>
              </p:cNvSpPr>
              <p:nvPr/>
            </p:nvSpPr>
            <p:spPr bwMode="auto">
              <a:xfrm flipV="1">
                <a:off x="2800" y="3383"/>
                <a:ext cx="0" cy="463"/>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16" name="Text Box 6"/>
              <p:cNvSpPr txBox="1">
                <a:spLocks noChangeArrowheads="1"/>
              </p:cNvSpPr>
              <p:nvPr/>
            </p:nvSpPr>
            <p:spPr bwMode="auto">
              <a:xfrm>
                <a:off x="2655" y="3882"/>
                <a:ext cx="787"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dirty="0">
                    <a:solidFill>
                      <a:srgbClr val="009900"/>
                    </a:solidFill>
                  </a:rPr>
                  <a:t>114 </a:t>
                </a:r>
                <a:r>
                  <a:rPr kumimoji="0" lang="de-DE" dirty="0" err="1">
                    <a:solidFill>
                      <a:srgbClr val="009900"/>
                    </a:solidFill>
                  </a:rPr>
                  <a:t>MeV</a:t>
                </a:r>
                <a:r>
                  <a:rPr kumimoji="0" lang="de-DE" dirty="0">
                    <a:solidFill>
                      <a:srgbClr val="009900"/>
                    </a:solidFill>
                  </a:rPr>
                  <a:t>/c</a:t>
                </a:r>
              </a:p>
            </p:txBody>
          </p:sp>
        </p:grpSp>
        <p:grpSp>
          <p:nvGrpSpPr>
            <p:cNvPr id="9" name="Group 8"/>
            <p:cNvGrpSpPr>
              <a:grpSpLocks/>
            </p:cNvGrpSpPr>
            <p:nvPr/>
          </p:nvGrpSpPr>
          <p:grpSpPr bwMode="auto">
            <a:xfrm>
              <a:off x="3651" y="3376"/>
              <a:ext cx="787" cy="648"/>
              <a:chOff x="2407" y="3383"/>
              <a:chExt cx="787" cy="648"/>
            </a:xfrm>
          </p:grpSpPr>
          <p:sp>
            <p:nvSpPr>
              <p:cNvPr id="13" name="Line 9"/>
              <p:cNvSpPr>
                <a:spLocks noChangeShapeType="1"/>
              </p:cNvSpPr>
              <p:nvPr/>
            </p:nvSpPr>
            <p:spPr bwMode="auto">
              <a:xfrm flipV="1">
                <a:off x="2800" y="3383"/>
                <a:ext cx="0" cy="463"/>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14" name="Text Box 10"/>
              <p:cNvSpPr txBox="1">
                <a:spLocks noChangeArrowheads="1"/>
              </p:cNvSpPr>
              <p:nvPr/>
            </p:nvSpPr>
            <p:spPr bwMode="auto">
              <a:xfrm>
                <a:off x="2407" y="3863"/>
                <a:ext cx="787"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dirty="0">
                    <a:solidFill>
                      <a:srgbClr val="009900"/>
                    </a:solidFill>
                  </a:rPr>
                  <a:t>133 </a:t>
                </a:r>
                <a:r>
                  <a:rPr kumimoji="0" lang="de-DE" dirty="0" err="1">
                    <a:solidFill>
                      <a:srgbClr val="009900"/>
                    </a:solidFill>
                  </a:rPr>
                  <a:t>MeV</a:t>
                </a:r>
                <a:r>
                  <a:rPr kumimoji="0" lang="de-DE" dirty="0">
                    <a:solidFill>
                      <a:srgbClr val="009900"/>
                    </a:solidFill>
                  </a:rPr>
                  <a:t>/c</a:t>
                </a:r>
              </a:p>
            </p:txBody>
          </p:sp>
        </p:grpSp>
        <p:grpSp>
          <p:nvGrpSpPr>
            <p:cNvPr id="10" name="Group 14"/>
            <p:cNvGrpSpPr>
              <a:grpSpLocks/>
            </p:cNvGrpSpPr>
            <p:nvPr/>
          </p:nvGrpSpPr>
          <p:grpSpPr bwMode="auto">
            <a:xfrm>
              <a:off x="1978" y="3379"/>
              <a:ext cx="787" cy="680"/>
              <a:chOff x="1978" y="3379"/>
              <a:chExt cx="787" cy="680"/>
            </a:xfrm>
          </p:grpSpPr>
          <p:sp>
            <p:nvSpPr>
              <p:cNvPr id="11" name="Line 12"/>
              <p:cNvSpPr>
                <a:spLocks noChangeShapeType="1"/>
              </p:cNvSpPr>
              <p:nvPr/>
            </p:nvSpPr>
            <p:spPr bwMode="auto">
              <a:xfrm flipV="1">
                <a:off x="2153" y="3379"/>
                <a:ext cx="0" cy="463"/>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sp>
            <p:nvSpPr>
              <p:cNvPr id="12" name="Text Box 13"/>
              <p:cNvSpPr txBox="1">
                <a:spLocks noChangeArrowheads="1"/>
              </p:cNvSpPr>
              <p:nvPr/>
            </p:nvSpPr>
            <p:spPr bwMode="auto">
              <a:xfrm>
                <a:off x="1978" y="3891"/>
                <a:ext cx="787"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dirty="0">
                    <a:solidFill>
                      <a:srgbClr val="FF0000"/>
                    </a:solidFill>
                  </a:rPr>
                  <a:t>104 </a:t>
                </a:r>
                <a:r>
                  <a:rPr kumimoji="0" lang="de-DE" dirty="0" err="1">
                    <a:solidFill>
                      <a:srgbClr val="FF0000"/>
                    </a:solidFill>
                  </a:rPr>
                  <a:t>MeV</a:t>
                </a:r>
                <a:r>
                  <a:rPr kumimoji="0" lang="de-DE" dirty="0">
                    <a:solidFill>
                      <a:srgbClr val="FF0000"/>
                    </a:solidFill>
                  </a:rPr>
                  <a:t>/c</a:t>
                </a:r>
              </a:p>
            </p:txBody>
          </p:sp>
        </p:grpSp>
      </p:grpSp>
      <p:sp>
        <p:nvSpPr>
          <p:cNvPr id="17" name="Geschweifte Klammer rechts 16"/>
          <p:cNvSpPr/>
          <p:nvPr/>
        </p:nvSpPr>
        <p:spPr bwMode="auto">
          <a:xfrm rot="5400000">
            <a:off x="4943993" y="5833454"/>
            <a:ext cx="282635" cy="1699954"/>
          </a:xfrm>
          <a:prstGeom prst="rightBrace">
            <a:avLst/>
          </a:prstGeom>
          <a:noFill/>
          <a:ln w="38100" cap="flat" cmpd="sng" algn="ctr">
            <a:solidFill>
              <a:srgbClr val="C000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18" name="Geschweifte Klammer rechts 17"/>
          <p:cNvSpPr/>
          <p:nvPr/>
        </p:nvSpPr>
        <p:spPr bwMode="auto">
          <a:xfrm rot="5400000">
            <a:off x="6803278" y="5797434"/>
            <a:ext cx="282633" cy="1771996"/>
          </a:xfrm>
          <a:prstGeom prst="rightBrace">
            <a:avLst/>
          </a:prstGeom>
          <a:noFill/>
          <a:ln w="38100" cap="flat" cmpd="sng" algn="ctr">
            <a:solidFill>
              <a:srgbClr val="0099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Momentum</a:t>
            </a:r>
            <a:r>
              <a:rPr lang="de-DE" dirty="0" smtClean="0"/>
              <a:t> </a:t>
            </a:r>
            <a:r>
              <a:rPr lang="de-DE" dirty="0" err="1" smtClean="0"/>
              <a:t>Calibration</a:t>
            </a:r>
            <a:r>
              <a:rPr lang="de-DE" dirty="0" smtClean="0"/>
              <a:t> </a:t>
            </a:r>
            <a:r>
              <a:rPr lang="de-DE" dirty="0" err="1" smtClean="0"/>
              <a:t>of</a:t>
            </a:r>
            <a:r>
              <a:rPr lang="de-DE" dirty="0" smtClean="0"/>
              <a:t> E906 CDC</a:t>
            </a:r>
            <a:endParaRPr lang="de-DE" dirty="0"/>
          </a:p>
        </p:txBody>
      </p:sp>
      <p:sp>
        <p:nvSpPr>
          <p:cNvPr id="3" name="Inhaltsplatzhalter 2"/>
          <p:cNvSpPr>
            <a:spLocks noGrp="1"/>
          </p:cNvSpPr>
          <p:nvPr>
            <p:ph idx="1"/>
          </p:nvPr>
        </p:nvSpPr>
        <p:spPr/>
        <p:txBody>
          <a:bodyPr/>
          <a:lstStyle/>
          <a:p>
            <a:endParaRPr lang="de-DE" dirty="0"/>
          </a:p>
        </p:txBody>
      </p:sp>
      <p:pic>
        <p:nvPicPr>
          <p:cNvPr id="4" name="Picture 4"/>
          <p:cNvPicPr>
            <a:picLocks noChangeAspect="1" noChangeArrowheads="1"/>
          </p:cNvPicPr>
          <p:nvPr/>
        </p:nvPicPr>
        <p:blipFill>
          <a:blip r:embed="rId2" cstate="print"/>
          <a:srcRect/>
          <a:stretch>
            <a:fillRect/>
          </a:stretch>
        </p:blipFill>
        <p:spPr bwMode="auto">
          <a:xfrm>
            <a:off x="243421" y="3894923"/>
            <a:ext cx="8817449" cy="3029585"/>
          </a:xfrm>
          <a:prstGeom prst="rect">
            <a:avLst/>
          </a:prstGeom>
          <a:noFill/>
          <a:ln w="9525">
            <a:noFill/>
            <a:miter lim="800000"/>
            <a:headEnd/>
            <a:tailEnd/>
          </a:ln>
        </p:spPr>
      </p:pic>
      <p:pic>
        <p:nvPicPr>
          <p:cNvPr id="2627586" name="Picture 2"/>
          <p:cNvPicPr>
            <a:picLocks noChangeAspect="1" noChangeArrowheads="1"/>
          </p:cNvPicPr>
          <p:nvPr/>
        </p:nvPicPr>
        <p:blipFill>
          <a:blip r:embed="rId3" cstate="print"/>
          <a:srcRect/>
          <a:stretch>
            <a:fillRect/>
          </a:stretch>
        </p:blipFill>
        <p:spPr bwMode="auto">
          <a:xfrm>
            <a:off x="4838008" y="870925"/>
            <a:ext cx="3587230" cy="2811613"/>
          </a:xfrm>
          <a:prstGeom prst="rect">
            <a:avLst/>
          </a:prstGeom>
          <a:noFill/>
          <a:ln w="9525">
            <a:solidFill>
              <a:schemeClr val="tx1">
                <a:lumMod val="75000"/>
                <a:lumOff val="25000"/>
              </a:schemeClr>
            </a:solidFill>
            <a:miter lim="800000"/>
            <a:headEnd/>
            <a:tailEnd/>
          </a:ln>
        </p:spPr>
      </p:pic>
      <p:pic>
        <p:nvPicPr>
          <p:cNvPr id="2627587" name="Picture 3"/>
          <p:cNvPicPr>
            <a:picLocks noChangeAspect="1" noChangeArrowheads="1"/>
          </p:cNvPicPr>
          <p:nvPr/>
        </p:nvPicPr>
        <p:blipFill>
          <a:blip r:embed="rId4" cstate="print"/>
          <a:srcRect/>
          <a:stretch>
            <a:fillRect/>
          </a:stretch>
        </p:blipFill>
        <p:spPr bwMode="auto">
          <a:xfrm>
            <a:off x="632044" y="764770"/>
            <a:ext cx="3878129" cy="31707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p:txBody>
          <a:bodyPr/>
          <a:lstStyle/>
          <a:p>
            <a:r>
              <a:rPr lang="en-US" dirty="0"/>
              <a:t>Suggested decay </a:t>
            </a:r>
            <a:r>
              <a:rPr lang="en-US" dirty="0" smtClean="0"/>
              <a:t>mode (104/114)</a:t>
            </a:r>
            <a:endParaRPr lang="en-US" dirty="0"/>
          </a:p>
        </p:txBody>
      </p:sp>
      <p:sp>
        <p:nvSpPr>
          <p:cNvPr id="912387" name="Rectangle 3"/>
          <p:cNvSpPr>
            <a:spLocks noGrp="1" noChangeArrowheads="1"/>
          </p:cNvSpPr>
          <p:nvPr>
            <p:ph type="body" idx="1"/>
          </p:nvPr>
        </p:nvSpPr>
        <p:spPr>
          <a:xfrm>
            <a:off x="693738" y="720725"/>
            <a:ext cx="3068637" cy="3122613"/>
          </a:xfrm>
        </p:spPr>
        <p:txBody>
          <a:bodyPr/>
          <a:lstStyle/>
          <a:p>
            <a:r>
              <a:rPr lang="de-DE"/>
              <a:t>PRL 87, 132504-1 (2001)</a:t>
            </a:r>
          </a:p>
          <a:p>
            <a:pPr lvl="1"/>
            <a:r>
              <a:rPr lang="de-DE">
                <a:latin typeface="Symbol" pitchFamily="18" charset="2"/>
              </a:rPr>
              <a:t>D</a:t>
            </a:r>
            <a:r>
              <a:rPr lang="de-DE"/>
              <a:t>B</a:t>
            </a:r>
            <a:r>
              <a:rPr lang="de-DE" baseline="-25000">
                <a:latin typeface="Symbol" pitchFamily="18" charset="2"/>
              </a:rPr>
              <a:t>LL</a:t>
            </a:r>
            <a:r>
              <a:rPr lang="de-DE"/>
              <a:t> depends then on excitation energy</a:t>
            </a:r>
          </a:p>
        </p:txBody>
      </p:sp>
      <p:grpSp>
        <p:nvGrpSpPr>
          <p:cNvPr id="2" name="Group 76"/>
          <p:cNvGrpSpPr>
            <a:grpSpLocks/>
          </p:cNvGrpSpPr>
          <p:nvPr/>
        </p:nvGrpSpPr>
        <p:grpSpPr bwMode="auto">
          <a:xfrm>
            <a:off x="3911600" y="692150"/>
            <a:ext cx="4910138" cy="2986088"/>
            <a:chOff x="2408" y="520"/>
            <a:chExt cx="3093" cy="1881"/>
          </a:xfrm>
        </p:grpSpPr>
        <p:grpSp>
          <p:nvGrpSpPr>
            <p:cNvPr id="3" name="Group 61"/>
            <p:cNvGrpSpPr>
              <a:grpSpLocks/>
            </p:cNvGrpSpPr>
            <p:nvPr/>
          </p:nvGrpSpPr>
          <p:grpSpPr bwMode="auto">
            <a:xfrm>
              <a:off x="2408" y="520"/>
              <a:ext cx="3093" cy="1881"/>
              <a:chOff x="2408" y="520"/>
              <a:chExt cx="3093" cy="1881"/>
            </a:xfrm>
          </p:grpSpPr>
          <p:sp>
            <p:nvSpPr>
              <p:cNvPr id="912390" name="Rectangle 6"/>
              <p:cNvSpPr>
                <a:spLocks noChangeArrowheads="1"/>
              </p:cNvSpPr>
              <p:nvPr/>
            </p:nvSpPr>
            <p:spPr bwMode="auto">
              <a:xfrm>
                <a:off x="2408" y="520"/>
                <a:ext cx="3085" cy="1881"/>
              </a:xfrm>
              <a:prstGeom prst="rect">
                <a:avLst/>
              </a:prstGeom>
              <a:solidFill>
                <a:srgbClr val="FFFF99"/>
              </a:solidFill>
              <a:ln w="9525">
                <a:solidFill>
                  <a:srgbClr val="FF9900"/>
                </a:solidFill>
                <a:miter lim="800000"/>
                <a:headEnd type="none" w="sm" len="sm"/>
                <a:tailEnd type="none" w="sm" len="sm"/>
              </a:ln>
              <a:effectLst>
                <a:outerShdw dist="107763" dir="2700000" algn="ctr" rotWithShape="0">
                  <a:schemeClr val="accent2">
                    <a:alpha val="50000"/>
                  </a:schemeClr>
                </a:outerShdw>
              </a:effectLst>
            </p:spPr>
            <p:txBody>
              <a:bodyPr wrap="none" lIns="54000" tIns="10800" rIns="54000" bIns="10800" anchor="ctr"/>
              <a:lstStyle/>
              <a:p>
                <a:endParaRPr lang="de-DE"/>
              </a:p>
            </p:txBody>
          </p:sp>
          <p:grpSp>
            <p:nvGrpSpPr>
              <p:cNvPr id="4" name="Group 60"/>
              <p:cNvGrpSpPr>
                <a:grpSpLocks/>
              </p:cNvGrpSpPr>
              <p:nvPr/>
            </p:nvGrpSpPr>
            <p:grpSpPr bwMode="auto">
              <a:xfrm>
                <a:off x="2587" y="543"/>
                <a:ext cx="2914" cy="1558"/>
                <a:chOff x="2587" y="543"/>
                <a:chExt cx="2914" cy="1558"/>
              </a:xfrm>
            </p:grpSpPr>
            <p:sp>
              <p:nvSpPr>
                <p:cNvPr id="912392" name="Line 8"/>
                <p:cNvSpPr>
                  <a:spLocks noChangeShapeType="1"/>
                </p:cNvSpPr>
                <p:nvPr/>
              </p:nvSpPr>
              <p:spPr bwMode="auto">
                <a:xfrm>
                  <a:off x="2697" y="863"/>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12393" name="Object 9"/>
                <p:cNvGraphicFramePr>
                  <a:graphicFrameLocks noChangeAspect="1"/>
                </p:cNvGraphicFramePr>
                <p:nvPr/>
              </p:nvGraphicFramePr>
              <p:xfrm>
                <a:off x="2818" y="543"/>
                <a:ext cx="373" cy="289"/>
              </p:xfrm>
              <a:graphic>
                <a:graphicData uri="http://schemas.openxmlformats.org/presentationml/2006/ole">
                  <p:oleObj spid="_x0000_s2320398" name="Equation" r:id="rId4" imgW="393480" imgH="304560" progId="Equation.DSMT4">
                    <p:embed/>
                  </p:oleObj>
                </a:graphicData>
              </a:graphic>
            </p:graphicFrame>
            <p:sp>
              <p:nvSpPr>
                <p:cNvPr id="912394" name="Line 10"/>
                <p:cNvSpPr>
                  <a:spLocks noChangeShapeType="1"/>
                </p:cNvSpPr>
                <p:nvPr/>
              </p:nvSpPr>
              <p:spPr bwMode="auto">
                <a:xfrm>
                  <a:off x="3228" y="877"/>
                  <a:ext cx="365" cy="401"/>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graphicFrame>
              <p:nvGraphicFramePr>
                <p:cNvPr id="912395" name="Object 11"/>
                <p:cNvGraphicFramePr>
                  <a:graphicFrameLocks noChangeAspect="1"/>
                </p:cNvGraphicFramePr>
                <p:nvPr/>
              </p:nvGraphicFramePr>
              <p:xfrm>
                <a:off x="2587" y="942"/>
                <a:ext cx="672" cy="368"/>
              </p:xfrm>
              <a:graphic>
                <a:graphicData uri="http://schemas.openxmlformats.org/presentationml/2006/ole">
                  <p:oleObj spid="_x0000_s2320399" name="Equation" r:id="rId5" imgW="1066680" imgH="583920" progId="Equation.DSMT4">
                    <p:embed/>
                  </p:oleObj>
                </a:graphicData>
              </a:graphic>
            </p:graphicFrame>
            <p:sp>
              <p:nvSpPr>
                <p:cNvPr id="912396" name="Line 12"/>
                <p:cNvSpPr>
                  <a:spLocks noChangeShapeType="1"/>
                </p:cNvSpPr>
                <p:nvPr/>
              </p:nvSpPr>
              <p:spPr bwMode="auto">
                <a:xfrm>
                  <a:off x="4147" y="1480"/>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12397" name="Object 13"/>
                <p:cNvGraphicFramePr>
                  <a:graphicFrameLocks noChangeAspect="1"/>
                </p:cNvGraphicFramePr>
                <p:nvPr/>
              </p:nvGraphicFramePr>
              <p:xfrm>
                <a:off x="3632" y="978"/>
                <a:ext cx="469" cy="289"/>
              </p:xfrm>
              <a:graphic>
                <a:graphicData uri="http://schemas.openxmlformats.org/presentationml/2006/ole">
                  <p:oleObj spid="_x0000_s2320400" name="Equation" r:id="rId6" imgW="495000" imgH="304560" progId="Equation.DSMT4">
                    <p:embed/>
                  </p:oleObj>
                </a:graphicData>
              </a:graphic>
            </p:graphicFrame>
            <p:sp>
              <p:nvSpPr>
                <p:cNvPr id="912398" name="Line 14"/>
                <p:cNvSpPr>
                  <a:spLocks noChangeShapeType="1"/>
                </p:cNvSpPr>
                <p:nvPr/>
              </p:nvSpPr>
              <p:spPr bwMode="auto">
                <a:xfrm>
                  <a:off x="4331" y="1487"/>
                  <a:ext cx="591" cy="576"/>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12399" name="Line 15"/>
                <p:cNvSpPr>
                  <a:spLocks noChangeShapeType="1"/>
                </p:cNvSpPr>
                <p:nvPr/>
              </p:nvSpPr>
              <p:spPr bwMode="auto">
                <a:xfrm>
                  <a:off x="4790" y="2070"/>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12400" name="Object 16"/>
                <p:cNvGraphicFramePr>
                  <a:graphicFrameLocks noChangeAspect="1"/>
                </p:cNvGraphicFramePr>
                <p:nvPr/>
              </p:nvGraphicFramePr>
              <p:xfrm>
                <a:off x="4930" y="1812"/>
                <a:ext cx="373" cy="289"/>
              </p:xfrm>
              <a:graphic>
                <a:graphicData uri="http://schemas.openxmlformats.org/presentationml/2006/ole">
                  <p:oleObj spid="_x0000_s2320401" name="Equation" r:id="rId7" imgW="393480" imgH="304560" progId="Equation.DSMT4">
                    <p:embed/>
                  </p:oleObj>
                </a:graphicData>
              </a:graphic>
            </p:graphicFrame>
            <p:graphicFrame>
              <p:nvGraphicFramePr>
                <p:cNvPr id="912401" name="Object 17"/>
                <p:cNvGraphicFramePr>
                  <a:graphicFrameLocks noChangeAspect="1"/>
                </p:cNvGraphicFramePr>
                <p:nvPr/>
              </p:nvGraphicFramePr>
              <p:xfrm>
                <a:off x="4701" y="1471"/>
                <a:ext cx="800" cy="368"/>
              </p:xfrm>
              <a:graphic>
                <a:graphicData uri="http://schemas.openxmlformats.org/presentationml/2006/ole">
                  <p:oleObj spid="_x0000_s2320402" name="Equation" r:id="rId8" imgW="1269720" imgH="583920" progId="Equation.DSMT4">
                    <p:embed/>
                  </p:oleObj>
                </a:graphicData>
              </a:graphic>
            </p:graphicFrame>
          </p:grpSp>
        </p:grpSp>
        <p:graphicFrame>
          <p:nvGraphicFramePr>
            <p:cNvPr id="912402" name="Object 18"/>
            <p:cNvGraphicFramePr>
              <a:graphicFrameLocks noChangeAspect="1"/>
            </p:cNvGraphicFramePr>
            <p:nvPr/>
          </p:nvGraphicFramePr>
          <p:xfrm>
            <a:off x="4432" y="546"/>
            <a:ext cx="1040" cy="624"/>
          </p:xfrm>
          <a:graphic>
            <a:graphicData uri="http://schemas.openxmlformats.org/presentationml/2006/ole">
              <p:oleObj spid="_x0000_s2320394" name="Equation" r:id="rId9" imgW="1650960" imgH="990360" progId="Equation.DSMT4">
                <p:embed/>
              </p:oleObj>
            </a:graphicData>
          </a:graphic>
        </p:graphicFrame>
        <p:sp>
          <p:nvSpPr>
            <p:cNvPr id="912403" name="Line 19"/>
            <p:cNvSpPr>
              <a:spLocks noChangeShapeType="1"/>
            </p:cNvSpPr>
            <p:nvPr/>
          </p:nvSpPr>
          <p:spPr bwMode="auto">
            <a:xfrm>
              <a:off x="3483" y="1288"/>
              <a:ext cx="605" cy="0"/>
            </a:xfrm>
            <a:prstGeom prst="line">
              <a:avLst/>
            </a:prstGeom>
            <a:noFill/>
            <a:ln w="57150">
              <a:solidFill>
                <a:srgbClr val="99FF66"/>
              </a:solidFill>
              <a:prstDash val="sysDot"/>
              <a:round/>
              <a:headEnd type="none" w="sm" len="sm"/>
              <a:tailEnd type="none" w="sm" len="sm"/>
            </a:ln>
            <a:effectLst/>
          </p:spPr>
          <p:txBody>
            <a:bodyPr lIns="54000" tIns="10800" rIns="54000" bIns="10800"/>
            <a:lstStyle/>
            <a:p>
              <a:endParaRPr lang="de-DE"/>
            </a:p>
          </p:txBody>
        </p:sp>
        <p:sp>
          <p:nvSpPr>
            <p:cNvPr id="912404" name="Line 20"/>
            <p:cNvSpPr>
              <a:spLocks noChangeShapeType="1"/>
            </p:cNvSpPr>
            <p:nvPr/>
          </p:nvSpPr>
          <p:spPr bwMode="auto">
            <a:xfrm>
              <a:off x="3988" y="1298"/>
              <a:ext cx="153" cy="168"/>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12405" name="Text Box 21"/>
            <p:cNvSpPr txBox="1">
              <a:spLocks noChangeArrowheads="1"/>
            </p:cNvSpPr>
            <p:nvPr/>
          </p:nvSpPr>
          <p:spPr bwMode="auto">
            <a:xfrm>
              <a:off x="4149" y="1283"/>
              <a:ext cx="226"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a:t>p</a:t>
              </a:r>
            </a:p>
          </p:txBody>
        </p:sp>
        <p:graphicFrame>
          <p:nvGraphicFramePr>
            <p:cNvPr id="912406" name="Object 22"/>
            <p:cNvGraphicFramePr>
              <a:graphicFrameLocks noChangeAspect="1"/>
            </p:cNvGraphicFramePr>
            <p:nvPr/>
          </p:nvGraphicFramePr>
          <p:xfrm>
            <a:off x="4378" y="1194"/>
            <a:ext cx="301" cy="289"/>
          </p:xfrm>
          <a:graphic>
            <a:graphicData uri="http://schemas.openxmlformats.org/presentationml/2006/ole">
              <p:oleObj spid="_x0000_s2320395" name="Equation" r:id="rId10" imgW="317160" imgH="304560" progId="Equation.DSMT4">
                <p:embed/>
              </p:oleObj>
            </a:graphicData>
          </a:graphic>
        </p:graphicFrame>
        <p:sp>
          <p:nvSpPr>
            <p:cNvPr id="912408" name="Line 24"/>
            <p:cNvSpPr>
              <a:spLocks noChangeShapeType="1"/>
            </p:cNvSpPr>
            <p:nvPr/>
          </p:nvSpPr>
          <p:spPr bwMode="auto">
            <a:xfrm>
              <a:off x="3495" y="1491"/>
              <a:ext cx="605" cy="0"/>
            </a:xfrm>
            <a:prstGeom prst="line">
              <a:avLst/>
            </a:prstGeom>
            <a:noFill/>
            <a:ln w="28575">
              <a:solidFill>
                <a:srgbClr val="99FF66"/>
              </a:solidFill>
              <a:prstDash val="dash"/>
              <a:round/>
              <a:headEnd type="none" w="sm" len="sm"/>
              <a:tailEnd type="none" w="sm" len="sm"/>
            </a:ln>
            <a:effectLst/>
          </p:spPr>
          <p:txBody>
            <a:bodyPr lIns="54000" tIns="10800" rIns="54000" bIns="10800"/>
            <a:lstStyle/>
            <a:p>
              <a:endParaRPr lang="de-DE"/>
            </a:p>
          </p:txBody>
        </p:sp>
        <p:graphicFrame>
          <p:nvGraphicFramePr>
            <p:cNvPr id="912409" name="Object 25"/>
            <p:cNvGraphicFramePr>
              <a:graphicFrameLocks noChangeAspect="1"/>
            </p:cNvGraphicFramePr>
            <p:nvPr/>
          </p:nvGraphicFramePr>
          <p:xfrm>
            <a:off x="3058" y="1403"/>
            <a:ext cx="424" cy="192"/>
          </p:xfrm>
          <a:graphic>
            <a:graphicData uri="http://schemas.openxmlformats.org/presentationml/2006/ole">
              <p:oleObj spid="_x0000_s2320396" name="Equation" r:id="rId11" imgW="672840" imgH="304560" progId="Equation.DSMT4">
                <p:embed/>
              </p:oleObj>
            </a:graphicData>
          </a:graphic>
        </p:graphicFrame>
        <p:sp>
          <p:nvSpPr>
            <p:cNvPr id="912410" name="Line 26"/>
            <p:cNvSpPr>
              <a:spLocks noChangeShapeType="1"/>
            </p:cNvSpPr>
            <p:nvPr/>
          </p:nvSpPr>
          <p:spPr bwMode="auto">
            <a:xfrm>
              <a:off x="3510" y="1847"/>
              <a:ext cx="605" cy="0"/>
            </a:xfrm>
            <a:prstGeom prst="line">
              <a:avLst/>
            </a:prstGeom>
            <a:noFill/>
            <a:ln w="57150">
              <a:solidFill>
                <a:srgbClr val="99FF66"/>
              </a:solidFill>
              <a:round/>
              <a:headEnd type="none" w="sm" len="sm"/>
              <a:tailEnd type="none" w="sm" len="sm"/>
            </a:ln>
            <a:effectLst/>
          </p:spPr>
          <p:txBody>
            <a:bodyPr lIns="54000" tIns="10800" rIns="54000" bIns="10800"/>
            <a:lstStyle/>
            <a:p>
              <a:endParaRPr lang="de-DE"/>
            </a:p>
          </p:txBody>
        </p:sp>
        <p:sp>
          <p:nvSpPr>
            <p:cNvPr id="912411" name="Text Box 27"/>
            <p:cNvSpPr txBox="1">
              <a:spLocks noChangeArrowheads="1"/>
            </p:cNvSpPr>
            <p:nvPr/>
          </p:nvSpPr>
          <p:spPr bwMode="auto">
            <a:xfrm>
              <a:off x="3492" y="1487"/>
              <a:ext cx="657" cy="14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sz="1400" b="1">
                  <a:solidFill>
                    <a:srgbClr val="009900"/>
                  </a:solidFill>
                </a:rPr>
                <a:t>7.75MeV</a:t>
              </a:r>
            </a:p>
          </p:txBody>
        </p:sp>
        <p:graphicFrame>
          <p:nvGraphicFramePr>
            <p:cNvPr id="912412" name="Object 28"/>
            <p:cNvGraphicFramePr>
              <a:graphicFrameLocks noChangeAspect="1"/>
            </p:cNvGraphicFramePr>
            <p:nvPr/>
          </p:nvGraphicFramePr>
          <p:xfrm>
            <a:off x="3608" y="1880"/>
            <a:ext cx="409" cy="289"/>
          </p:xfrm>
          <a:graphic>
            <a:graphicData uri="http://schemas.openxmlformats.org/presentationml/2006/ole">
              <p:oleObj spid="_x0000_s2320397" name="Equation" r:id="rId12" imgW="431640" imgH="304560" progId="Equation.DSMT4">
                <p:embed/>
              </p:oleObj>
            </a:graphicData>
          </a:graphic>
        </p:graphicFrame>
      </p:grpSp>
      <p:graphicFrame>
        <p:nvGraphicFramePr>
          <p:cNvPr id="912487" name="Group 103"/>
          <p:cNvGraphicFramePr>
            <a:graphicFrameLocks noGrp="1"/>
          </p:cNvGraphicFramePr>
          <p:nvPr/>
        </p:nvGraphicFramePr>
        <p:xfrm>
          <a:off x="1258888" y="2092325"/>
          <a:ext cx="2332037" cy="1061760"/>
        </p:xfrm>
        <a:graphic>
          <a:graphicData uri="http://schemas.openxmlformats.org/drawingml/2006/table">
            <a:tbl>
              <a:tblPr/>
              <a:tblGrid>
                <a:gridCol w="1096962"/>
                <a:gridCol w="1235075"/>
              </a:tblGrid>
              <a:tr h="1079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Verdana" pitchFamily="34" charset="0"/>
                        </a:rPr>
                        <a:t>E</a:t>
                      </a:r>
                      <a:r>
                        <a:rPr kumimoji="0" lang="de-DE" sz="1600" b="0" i="0" u="none" strike="noStrike" cap="none" normalizeH="0" baseline="-25000" smtClean="0">
                          <a:ln>
                            <a:noFill/>
                          </a:ln>
                          <a:solidFill>
                            <a:schemeClr val="tx1"/>
                          </a:solidFill>
                          <a:effectLst/>
                          <a:latin typeface="Verdana" pitchFamily="34" charset="0"/>
                        </a:rPr>
                        <a:t>x</a:t>
                      </a:r>
                      <a:r>
                        <a:rPr kumimoji="0" lang="de-DE" sz="1600" b="0" i="0" u="none" strike="noStrike" cap="none" normalizeH="0" baseline="0" smtClean="0">
                          <a:ln>
                            <a:noFill/>
                          </a:ln>
                          <a:solidFill>
                            <a:schemeClr val="tx1"/>
                          </a:solidFill>
                          <a:effectLst/>
                          <a:latin typeface="Verdana" pitchFamily="34" charset="0"/>
                        </a:rPr>
                        <a:t> (MeV)</a:t>
                      </a:r>
                    </a:p>
                  </a:txBody>
                  <a:tcPr marL="54000" marR="54000" marT="10800" marB="108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Symbol" pitchFamily="18" charset="2"/>
                        </a:rPr>
                        <a:t>D</a:t>
                      </a:r>
                      <a:r>
                        <a:rPr kumimoji="0" lang="de-DE" sz="1600" b="0" i="0" u="none" strike="noStrike" cap="none" normalizeH="0" baseline="0" smtClean="0">
                          <a:ln>
                            <a:noFill/>
                          </a:ln>
                          <a:solidFill>
                            <a:schemeClr val="tx1"/>
                          </a:solidFill>
                          <a:effectLst/>
                          <a:latin typeface="Verdana" pitchFamily="34" charset="0"/>
                        </a:rPr>
                        <a:t>B</a:t>
                      </a:r>
                      <a:r>
                        <a:rPr kumimoji="0" lang="de-DE" sz="1600" b="0" i="0" u="none" strike="noStrike" cap="none" normalizeH="0" baseline="-25000" smtClean="0">
                          <a:ln>
                            <a:noFill/>
                          </a:ln>
                          <a:solidFill>
                            <a:schemeClr val="tx1"/>
                          </a:solidFill>
                          <a:effectLst/>
                          <a:latin typeface="Symbol" pitchFamily="18" charset="2"/>
                        </a:rPr>
                        <a:t>LL </a:t>
                      </a:r>
                      <a:r>
                        <a:rPr kumimoji="0" lang="de-DE" sz="1600" b="0" i="0" u="none" strike="noStrike" cap="none" normalizeH="0" baseline="0" smtClean="0">
                          <a:ln>
                            <a:noFill/>
                          </a:ln>
                          <a:solidFill>
                            <a:schemeClr val="tx1"/>
                          </a:solidFill>
                          <a:effectLst/>
                          <a:latin typeface="Verdana" pitchFamily="34" charset="0"/>
                        </a:rPr>
                        <a:t>(MeV)</a:t>
                      </a:r>
                      <a:endParaRPr kumimoji="0" lang="de-DE" sz="1600" b="0" i="0" u="none" strike="noStrike" cap="none" normalizeH="0" baseline="-25000" smtClean="0">
                        <a:ln>
                          <a:noFill/>
                        </a:ln>
                        <a:solidFill>
                          <a:schemeClr val="tx1"/>
                        </a:solidFill>
                        <a:effectLst/>
                        <a:latin typeface="Verdana" pitchFamily="34" charset="0"/>
                      </a:endParaRPr>
                    </a:p>
                  </a:txBody>
                  <a:tcPr marL="54000" marR="54000" marT="10800" marB="108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079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Verdana" pitchFamily="34" charset="0"/>
                        </a:rPr>
                        <a:t>7.75</a:t>
                      </a:r>
                    </a:p>
                  </a:txBody>
                  <a:tcPr marL="54000" marR="54000" marT="10800" marB="108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Verdana" pitchFamily="34" charset="0"/>
                        </a:rPr>
                        <a:t>1.8</a:t>
                      </a:r>
                    </a:p>
                  </a:txBody>
                  <a:tcPr marL="54000" marR="54000" marT="10800" marB="108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476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Verdana" pitchFamily="34" charset="0"/>
                        </a:rPr>
                        <a:t>8.75</a:t>
                      </a:r>
                    </a:p>
                  </a:txBody>
                  <a:tcPr marL="54000" marR="54000" marT="10800" marB="108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Verdana" pitchFamily="34" charset="0"/>
                        </a:rPr>
                        <a:t>0.8</a:t>
                      </a:r>
                    </a:p>
                  </a:txBody>
                  <a:tcPr marL="54000" marR="54000" marT="10800" marB="108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Verdana" pitchFamily="34" charset="0"/>
                        </a:rPr>
                        <a:t>9.84</a:t>
                      </a:r>
                    </a:p>
                  </a:txBody>
                  <a:tcPr marL="54000" marR="54000" marT="10800" marB="1080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de-DE" sz="1600" b="0" i="0" u="none" strike="noStrike" cap="none" normalizeH="0" baseline="0" smtClean="0">
                          <a:ln>
                            <a:noFill/>
                          </a:ln>
                          <a:solidFill>
                            <a:schemeClr val="tx1"/>
                          </a:solidFill>
                          <a:effectLst/>
                          <a:latin typeface="Verdana" pitchFamily="34" charset="0"/>
                        </a:rPr>
                        <a:t>-0.26</a:t>
                      </a:r>
                    </a:p>
                  </a:txBody>
                  <a:tcPr marL="54000" marR="54000" marT="10800" marB="1080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912446" name="Rectangle 62"/>
          <p:cNvSpPr>
            <a:spLocks noChangeArrowheads="1"/>
          </p:cNvSpPr>
          <p:nvPr/>
        </p:nvSpPr>
        <p:spPr bwMode="auto">
          <a:xfrm>
            <a:off x="795338" y="3910013"/>
            <a:ext cx="3068637" cy="968375"/>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13"/>
              </a:buBlip>
            </a:pPr>
            <a:r>
              <a:rPr kumimoji="0" lang="de-DE" sz="1800" dirty="0"/>
              <a:t>Hungerford (HYP03)</a:t>
            </a:r>
          </a:p>
          <a:p>
            <a:pPr marL="742950" lvl="1" indent="-285750">
              <a:spcBef>
                <a:spcPct val="20000"/>
              </a:spcBef>
              <a:buClr>
                <a:schemeClr val="folHlink"/>
              </a:buClr>
              <a:buSzPct val="70000"/>
              <a:buFont typeface="Wingdings" pitchFamily="2" charset="2"/>
              <a:buBlip>
                <a:blip r:embed="rId14"/>
              </a:buBlip>
            </a:pPr>
            <a:r>
              <a:rPr kumimoji="0" lang="de-DE" dirty="0" err="1"/>
              <a:t>requires</a:t>
            </a:r>
            <a:r>
              <a:rPr kumimoji="0" lang="de-DE" dirty="0"/>
              <a:t> </a:t>
            </a:r>
            <a:r>
              <a:rPr kumimoji="0" lang="de-DE" dirty="0" err="1">
                <a:solidFill>
                  <a:srgbClr val="FF0000"/>
                </a:solidFill>
              </a:rPr>
              <a:t>isomeric</a:t>
            </a:r>
            <a:r>
              <a:rPr kumimoji="0" lang="de-DE" dirty="0"/>
              <a:t> </a:t>
            </a:r>
            <a:r>
              <a:rPr kumimoji="0" lang="de-DE" dirty="0" err="1"/>
              <a:t>state</a:t>
            </a:r>
            <a:r>
              <a:rPr kumimoji="0" lang="de-DE" dirty="0"/>
              <a:t> </a:t>
            </a:r>
            <a:r>
              <a:rPr kumimoji="0" lang="de-DE" dirty="0" err="1"/>
              <a:t>at</a:t>
            </a:r>
            <a:r>
              <a:rPr kumimoji="0" lang="de-DE" dirty="0"/>
              <a:t> 3.8MeV</a:t>
            </a:r>
          </a:p>
        </p:txBody>
      </p:sp>
      <p:grpSp>
        <p:nvGrpSpPr>
          <p:cNvPr id="5" name="Group 102"/>
          <p:cNvGrpSpPr>
            <a:grpSpLocks/>
          </p:cNvGrpSpPr>
          <p:nvPr/>
        </p:nvGrpSpPr>
        <p:grpSpPr bwMode="auto">
          <a:xfrm>
            <a:off x="3910013" y="3783013"/>
            <a:ext cx="4897437" cy="2986087"/>
            <a:chOff x="2463" y="2418"/>
            <a:chExt cx="3085" cy="1881"/>
          </a:xfrm>
        </p:grpSpPr>
        <p:sp>
          <p:nvSpPr>
            <p:cNvPr id="912463" name="Rectangle 79"/>
            <p:cNvSpPr>
              <a:spLocks noChangeArrowheads="1"/>
            </p:cNvSpPr>
            <p:nvPr/>
          </p:nvSpPr>
          <p:spPr bwMode="auto">
            <a:xfrm>
              <a:off x="2463" y="2418"/>
              <a:ext cx="3085" cy="1881"/>
            </a:xfrm>
            <a:prstGeom prst="rect">
              <a:avLst/>
            </a:prstGeom>
            <a:solidFill>
              <a:srgbClr val="FFFF99"/>
            </a:solidFill>
            <a:ln w="9525">
              <a:solidFill>
                <a:srgbClr val="FF9900"/>
              </a:solidFill>
              <a:miter lim="800000"/>
              <a:headEnd type="none" w="sm" len="sm"/>
              <a:tailEnd type="none" w="sm" len="sm"/>
            </a:ln>
            <a:effectLst>
              <a:outerShdw dist="107763" dir="2700000" algn="ctr" rotWithShape="0">
                <a:schemeClr val="accent2">
                  <a:alpha val="50000"/>
                </a:schemeClr>
              </a:outerShdw>
            </a:effectLst>
          </p:spPr>
          <p:txBody>
            <a:bodyPr wrap="none" lIns="54000" tIns="10800" rIns="54000" bIns="10800" anchor="ctr"/>
            <a:lstStyle/>
            <a:p>
              <a:endParaRPr lang="de-DE"/>
            </a:p>
          </p:txBody>
        </p:sp>
        <p:sp>
          <p:nvSpPr>
            <p:cNvPr id="912465" name="Line 81"/>
            <p:cNvSpPr>
              <a:spLocks noChangeShapeType="1"/>
            </p:cNvSpPr>
            <p:nvPr/>
          </p:nvSpPr>
          <p:spPr bwMode="auto">
            <a:xfrm>
              <a:off x="2983" y="2761"/>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12466" name="Object 82"/>
            <p:cNvGraphicFramePr>
              <a:graphicFrameLocks noChangeAspect="1"/>
            </p:cNvGraphicFramePr>
            <p:nvPr/>
          </p:nvGraphicFramePr>
          <p:xfrm>
            <a:off x="3092" y="2441"/>
            <a:ext cx="397" cy="289"/>
          </p:xfrm>
          <a:graphic>
            <a:graphicData uri="http://schemas.openxmlformats.org/presentationml/2006/ole">
              <p:oleObj spid="_x0000_s2320387" name="Equation" r:id="rId15" imgW="419040" imgH="304560" progId="Equation.DSMT4">
                <p:embed/>
              </p:oleObj>
            </a:graphicData>
          </a:graphic>
        </p:graphicFrame>
        <p:sp>
          <p:nvSpPr>
            <p:cNvPr id="912467" name="Line 83"/>
            <p:cNvSpPr>
              <a:spLocks noChangeShapeType="1"/>
            </p:cNvSpPr>
            <p:nvPr/>
          </p:nvSpPr>
          <p:spPr bwMode="auto">
            <a:xfrm>
              <a:off x="3514" y="2775"/>
              <a:ext cx="307" cy="401"/>
            </a:xfrm>
            <a:prstGeom prst="line">
              <a:avLst/>
            </a:prstGeom>
            <a:noFill/>
            <a:ln w="28575">
              <a:solidFill>
                <a:srgbClr val="FF0000"/>
              </a:solidFill>
              <a:round/>
              <a:headEnd type="none" w="sm" len="sm"/>
              <a:tailEnd type="arrow" w="med" len="med"/>
            </a:ln>
            <a:effectLst/>
          </p:spPr>
          <p:txBody>
            <a:bodyPr lIns="54000" tIns="10800" rIns="54000" bIns="10800"/>
            <a:lstStyle/>
            <a:p>
              <a:endParaRPr lang="de-DE"/>
            </a:p>
          </p:txBody>
        </p:sp>
        <p:graphicFrame>
          <p:nvGraphicFramePr>
            <p:cNvPr id="912468" name="Object 84"/>
            <p:cNvGraphicFramePr>
              <a:graphicFrameLocks noChangeAspect="1"/>
            </p:cNvGraphicFramePr>
            <p:nvPr/>
          </p:nvGraphicFramePr>
          <p:xfrm>
            <a:off x="2473" y="2804"/>
            <a:ext cx="1248" cy="384"/>
          </p:xfrm>
          <a:graphic>
            <a:graphicData uri="http://schemas.openxmlformats.org/presentationml/2006/ole">
              <p:oleObj spid="_x0000_s2320388" name="Equation" r:id="rId16" imgW="1981080" imgH="609480" progId="Equation.DSMT4">
                <p:embed/>
              </p:oleObj>
            </a:graphicData>
          </a:graphic>
        </p:graphicFrame>
        <p:graphicFrame>
          <p:nvGraphicFramePr>
            <p:cNvPr id="912470" name="Object 86"/>
            <p:cNvGraphicFramePr>
              <a:graphicFrameLocks noChangeAspect="1"/>
            </p:cNvGraphicFramePr>
            <p:nvPr/>
          </p:nvGraphicFramePr>
          <p:xfrm>
            <a:off x="3946" y="2876"/>
            <a:ext cx="385" cy="289"/>
          </p:xfrm>
          <a:graphic>
            <a:graphicData uri="http://schemas.openxmlformats.org/presentationml/2006/ole">
              <p:oleObj spid="_x0000_s2320389" name="Equation" r:id="rId17" imgW="406080" imgH="304560" progId="Equation.DSMT4">
                <p:embed/>
              </p:oleObj>
            </a:graphicData>
          </a:graphic>
        </p:graphicFrame>
        <p:sp>
          <p:nvSpPr>
            <p:cNvPr id="912471" name="Line 87"/>
            <p:cNvSpPr>
              <a:spLocks noChangeShapeType="1"/>
            </p:cNvSpPr>
            <p:nvPr/>
          </p:nvSpPr>
          <p:spPr bwMode="auto">
            <a:xfrm>
              <a:off x="4263" y="3188"/>
              <a:ext cx="459" cy="598"/>
            </a:xfrm>
            <a:prstGeom prst="line">
              <a:avLst/>
            </a:prstGeom>
            <a:noFill/>
            <a:ln w="28575">
              <a:solidFill>
                <a:srgbClr val="009900"/>
              </a:solidFill>
              <a:round/>
              <a:headEnd type="none" w="sm" len="sm"/>
              <a:tailEnd type="arrow" w="med" len="med"/>
            </a:ln>
            <a:effectLst/>
          </p:spPr>
          <p:txBody>
            <a:bodyPr lIns="54000" tIns="10800" rIns="54000" bIns="10800"/>
            <a:lstStyle/>
            <a:p>
              <a:endParaRPr lang="de-DE"/>
            </a:p>
          </p:txBody>
        </p:sp>
        <p:sp>
          <p:nvSpPr>
            <p:cNvPr id="912472" name="Line 88"/>
            <p:cNvSpPr>
              <a:spLocks noChangeShapeType="1"/>
            </p:cNvSpPr>
            <p:nvPr/>
          </p:nvSpPr>
          <p:spPr bwMode="auto">
            <a:xfrm>
              <a:off x="4712" y="3814"/>
              <a:ext cx="605" cy="0"/>
            </a:xfrm>
            <a:prstGeom prst="line">
              <a:avLst/>
            </a:prstGeom>
            <a:noFill/>
            <a:ln w="57150">
              <a:solidFill>
                <a:schemeClr val="hlink"/>
              </a:solidFill>
              <a:round/>
              <a:headEnd type="none" w="sm" len="sm"/>
              <a:tailEnd type="none" w="sm" len="sm"/>
            </a:ln>
            <a:effectLst/>
          </p:spPr>
          <p:txBody>
            <a:bodyPr lIns="54000" tIns="10800" rIns="54000" bIns="10800"/>
            <a:lstStyle/>
            <a:p>
              <a:endParaRPr lang="de-DE"/>
            </a:p>
          </p:txBody>
        </p:sp>
        <p:graphicFrame>
          <p:nvGraphicFramePr>
            <p:cNvPr id="912473" name="Object 89"/>
            <p:cNvGraphicFramePr>
              <a:graphicFrameLocks noChangeAspect="1"/>
            </p:cNvGraphicFramePr>
            <p:nvPr/>
          </p:nvGraphicFramePr>
          <p:xfrm>
            <a:off x="4858" y="3556"/>
            <a:ext cx="361" cy="289"/>
          </p:xfrm>
          <a:graphic>
            <a:graphicData uri="http://schemas.openxmlformats.org/presentationml/2006/ole">
              <p:oleObj spid="_x0000_s2320390" name="Equation" r:id="rId18" imgW="380880" imgH="304560" progId="Equation.DSMT4">
                <p:embed/>
              </p:oleObj>
            </a:graphicData>
          </a:graphic>
        </p:graphicFrame>
        <p:graphicFrame>
          <p:nvGraphicFramePr>
            <p:cNvPr id="912474" name="Object 90"/>
            <p:cNvGraphicFramePr>
              <a:graphicFrameLocks noChangeAspect="1"/>
            </p:cNvGraphicFramePr>
            <p:nvPr/>
          </p:nvGraphicFramePr>
          <p:xfrm>
            <a:off x="4509" y="3311"/>
            <a:ext cx="1000" cy="176"/>
          </p:xfrm>
          <a:graphic>
            <a:graphicData uri="http://schemas.openxmlformats.org/presentationml/2006/ole">
              <p:oleObj spid="_x0000_s2320391" name="Equation" r:id="rId19" imgW="1587240" imgH="279360" progId="Equation.DSMT4">
                <p:embed/>
              </p:oleObj>
            </a:graphicData>
          </a:graphic>
        </p:graphicFrame>
        <p:graphicFrame>
          <p:nvGraphicFramePr>
            <p:cNvPr id="912475" name="Object 91"/>
            <p:cNvGraphicFramePr>
              <a:graphicFrameLocks noChangeAspect="1"/>
            </p:cNvGraphicFramePr>
            <p:nvPr/>
          </p:nvGraphicFramePr>
          <p:xfrm>
            <a:off x="4476" y="2485"/>
            <a:ext cx="1048" cy="416"/>
          </p:xfrm>
          <a:graphic>
            <a:graphicData uri="http://schemas.openxmlformats.org/presentationml/2006/ole">
              <p:oleObj spid="_x0000_s2320392" name="Equation" r:id="rId20" imgW="1663560" imgH="660240" progId="Equation.DSMT4">
                <p:embed/>
              </p:oleObj>
            </a:graphicData>
          </a:graphic>
        </p:graphicFrame>
        <p:sp>
          <p:nvSpPr>
            <p:cNvPr id="912476" name="Line 92"/>
            <p:cNvSpPr>
              <a:spLocks noChangeShapeType="1"/>
            </p:cNvSpPr>
            <p:nvPr/>
          </p:nvSpPr>
          <p:spPr bwMode="auto">
            <a:xfrm>
              <a:off x="3755" y="3186"/>
              <a:ext cx="605" cy="0"/>
            </a:xfrm>
            <a:prstGeom prst="line">
              <a:avLst/>
            </a:prstGeom>
            <a:noFill/>
            <a:ln w="57150">
              <a:solidFill>
                <a:srgbClr val="99FF66"/>
              </a:solidFill>
              <a:prstDash val="sysDot"/>
              <a:round/>
              <a:headEnd type="none" w="sm" len="sm"/>
              <a:tailEnd type="none" w="sm" len="sm"/>
            </a:ln>
            <a:effectLst/>
          </p:spPr>
          <p:txBody>
            <a:bodyPr lIns="54000" tIns="10800" rIns="54000" bIns="10800"/>
            <a:lstStyle/>
            <a:p>
              <a:endParaRPr lang="de-DE"/>
            </a:p>
          </p:txBody>
        </p:sp>
        <p:sp>
          <p:nvSpPr>
            <p:cNvPr id="912482" name="Line 98"/>
            <p:cNvSpPr>
              <a:spLocks noChangeShapeType="1"/>
            </p:cNvSpPr>
            <p:nvPr/>
          </p:nvSpPr>
          <p:spPr bwMode="auto">
            <a:xfrm>
              <a:off x="3775" y="3504"/>
              <a:ext cx="605" cy="0"/>
            </a:xfrm>
            <a:prstGeom prst="line">
              <a:avLst/>
            </a:prstGeom>
            <a:noFill/>
            <a:ln w="57150">
              <a:solidFill>
                <a:srgbClr val="99FF66"/>
              </a:solidFill>
              <a:round/>
              <a:headEnd type="none" w="sm" len="sm"/>
              <a:tailEnd type="none" w="sm" len="sm"/>
            </a:ln>
            <a:effectLst/>
          </p:spPr>
          <p:txBody>
            <a:bodyPr lIns="54000" tIns="10800" rIns="54000" bIns="10800"/>
            <a:lstStyle/>
            <a:p>
              <a:endParaRPr lang="de-DE"/>
            </a:p>
          </p:txBody>
        </p:sp>
        <p:sp>
          <p:nvSpPr>
            <p:cNvPr id="912483" name="Text Box 99"/>
            <p:cNvSpPr txBox="1">
              <a:spLocks noChangeArrowheads="1"/>
            </p:cNvSpPr>
            <p:nvPr/>
          </p:nvSpPr>
          <p:spPr bwMode="auto">
            <a:xfrm>
              <a:off x="3298" y="3202"/>
              <a:ext cx="657" cy="14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de-DE" sz="1400" b="1">
                  <a:solidFill>
                    <a:srgbClr val="009900"/>
                  </a:solidFill>
                </a:rPr>
                <a:t>3.8 MeV</a:t>
              </a:r>
            </a:p>
          </p:txBody>
        </p:sp>
        <p:graphicFrame>
          <p:nvGraphicFramePr>
            <p:cNvPr id="912484" name="Object 100"/>
            <p:cNvGraphicFramePr>
              <a:graphicFrameLocks noChangeAspect="1"/>
            </p:cNvGraphicFramePr>
            <p:nvPr/>
          </p:nvGraphicFramePr>
          <p:xfrm>
            <a:off x="3928" y="3778"/>
            <a:ext cx="313" cy="289"/>
          </p:xfrm>
          <a:graphic>
            <a:graphicData uri="http://schemas.openxmlformats.org/presentationml/2006/ole">
              <p:oleObj spid="_x0000_s2320393" name="Equation" r:id="rId21" imgW="330120" imgH="304560" progId="Equation.DSMT4">
                <p:embed/>
              </p:oleObj>
            </a:graphicData>
          </a:graphic>
        </p:graphicFrame>
      </p:grpSp>
      <p:graphicFrame>
        <p:nvGraphicFramePr>
          <p:cNvPr id="912485" name="Object 101"/>
          <p:cNvGraphicFramePr>
            <a:graphicFrameLocks noChangeAspect="1"/>
          </p:cNvGraphicFramePr>
          <p:nvPr/>
        </p:nvGraphicFramePr>
        <p:xfrm>
          <a:off x="771525" y="5454650"/>
          <a:ext cx="2870200" cy="965200"/>
        </p:xfrm>
        <a:graphic>
          <a:graphicData uri="http://schemas.openxmlformats.org/presentationml/2006/ole">
            <p:oleObj spid="_x0000_s2320386" name="Equation" r:id="rId22" imgW="2869920" imgH="965160" progId="Equation.DSMT4">
              <p:embed/>
            </p:oleObj>
          </a:graphicData>
        </a:graphic>
      </p:graphicFrame>
      <p:sp>
        <p:nvSpPr>
          <p:cNvPr id="912488" name="Rectangle 104"/>
          <p:cNvSpPr>
            <a:spLocks noChangeArrowheads="1"/>
          </p:cNvSpPr>
          <p:nvPr/>
        </p:nvSpPr>
        <p:spPr bwMode="auto">
          <a:xfrm>
            <a:off x="827088" y="5018088"/>
            <a:ext cx="3068637" cy="968375"/>
          </a:xfrm>
          <a:prstGeom prst="rect">
            <a:avLst/>
          </a:prstGeom>
          <a:noFill/>
          <a:ln w="9525">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13"/>
              </a:buBlip>
            </a:pPr>
            <a:r>
              <a:rPr kumimoji="0" lang="de-DE" sz="1800"/>
              <a:t>Gal (HYP03)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2387">
                                            <p:txEl>
                                              <p:pRg st="0" end="0"/>
                                            </p:txEl>
                                          </p:spTgt>
                                        </p:tgtEl>
                                        <p:attrNameLst>
                                          <p:attrName>style.visibility</p:attrName>
                                        </p:attrNameLst>
                                      </p:cBhvr>
                                      <p:to>
                                        <p:strVal val="visible"/>
                                      </p:to>
                                    </p:set>
                                    <p:animEffect transition="in" filter="dissolve">
                                      <p:cBhvr>
                                        <p:cTn id="7" dur="500"/>
                                        <p:tgtEl>
                                          <p:spTgt spid="91238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12387">
                                            <p:txEl>
                                              <p:pRg st="1" end="1"/>
                                            </p:txEl>
                                          </p:spTgt>
                                        </p:tgtEl>
                                        <p:attrNameLst>
                                          <p:attrName>style.visibility</p:attrName>
                                        </p:attrNameLst>
                                      </p:cBhvr>
                                      <p:to>
                                        <p:strVal val="visible"/>
                                      </p:to>
                                    </p:set>
                                    <p:animEffect transition="in" filter="dissolve">
                                      <p:cBhvr>
                                        <p:cTn id="10" dur="500"/>
                                        <p:tgtEl>
                                          <p:spTgt spid="912387">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12487"/>
                                        </p:tgtEl>
                                        <p:attrNameLst>
                                          <p:attrName>style.visibility</p:attrName>
                                        </p:attrNameLst>
                                      </p:cBhvr>
                                      <p:to>
                                        <p:strVal val="visible"/>
                                      </p:to>
                                    </p:set>
                                    <p:animEffect transition="in" filter="dissolve">
                                      <p:cBhvr>
                                        <p:cTn id="13" dur="500"/>
                                        <p:tgtEl>
                                          <p:spTgt spid="912487"/>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12446"/>
                                        </p:tgtEl>
                                        <p:attrNameLst>
                                          <p:attrName>style.visibility</p:attrName>
                                        </p:attrNameLst>
                                      </p:cBhvr>
                                      <p:to>
                                        <p:strVal val="visible"/>
                                      </p:to>
                                    </p:set>
                                    <p:animEffect transition="in" filter="dissolve">
                                      <p:cBhvr>
                                        <p:cTn id="24" dur="500"/>
                                        <p:tgtEl>
                                          <p:spTgt spid="91244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12488"/>
                                        </p:tgtEl>
                                        <p:attrNameLst>
                                          <p:attrName>style.visibility</p:attrName>
                                        </p:attrNameLst>
                                      </p:cBhvr>
                                      <p:to>
                                        <p:strVal val="visible"/>
                                      </p:to>
                                    </p:set>
                                    <p:animEffect transition="in" filter="dissolve">
                                      <p:cBhvr>
                                        <p:cTn id="29" dur="500"/>
                                        <p:tgtEl>
                                          <p:spTgt spid="912488"/>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912485"/>
                                        </p:tgtEl>
                                        <p:attrNameLst>
                                          <p:attrName>style.visibility</p:attrName>
                                        </p:attrNameLst>
                                      </p:cBhvr>
                                      <p:to>
                                        <p:strVal val="visible"/>
                                      </p:to>
                                    </p:set>
                                    <p:animEffect transition="in" filter="dissolve">
                                      <p:cBhvr>
                                        <p:cTn id="33" dur="500"/>
                                        <p:tgtEl>
                                          <p:spTgt spid="91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build="p"/>
      <p:bldP spid="912446" grpId="0"/>
      <p:bldP spid="91248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104/114 </a:t>
            </a:r>
            <a:r>
              <a:rPr lang="de-DE" dirty="0" err="1" smtClean="0"/>
              <a:t>Structure</a:t>
            </a:r>
            <a:r>
              <a:rPr lang="de-DE" dirty="0" smtClean="0"/>
              <a:t> – </a:t>
            </a:r>
            <a:r>
              <a:rPr lang="de-DE" dirty="0" err="1" smtClean="0"/>
              <a:t>What</a:t>
            </a:r>
            <a:r>
              <a:rPr lang="de-DE" dirty="0" smtClean="0"/>
              <a:t> </a:t>
            </a:r>
            <a:r>
              <a:rPr lang="de-DE" dirty="0" err="1" smtClean="0"/>
              <a:t>is</a:t>
            </a:r>
            <a:r>
              <a:rPr lang="de-DE" dirty="0" smtClean="0"/>
              <a:t> </a:t>
            </a:r>
            <a:r>
              <a:rPr lang="de-DE" dirty="0" err="1" smtClean="0"/>
              <a:t>it</a:t>
            </a:r>
            <a:r>
              <a:rPr lang="de-DE" dirty="0" smtClean="0"/>
              <a:t>?</a:t>
            </a:r>
            <a:endParaRPr lang="de-DE" dirty="0"/>
          </a:p>
        </p:txBody>
      </p:sp>
      <p:sp>
        <p:nvSpPr>
          <p:cNvPr id="3" name="Inhaltsplatzhalter 2"/>
          <p:cNvSpPr>
            <a:spLocks noGrp="1"/>
          </p:cNvSpPr>
          <p:nvPr>
            <p:ph idx="1"/>
          </p:nvPr>
        </p:nvSpPr>
        <p:spPr/>
        <p:txBody>
          <a:bodyPr/>
          <a:lstStyle/>
          <a:p>
            <a:endParaRPr lang="de-DE" dirty="0"/>
          </a:p>
        </p:txBody>
      </p:sp>
      <p:pic>
        <p:nvPicPr>
          <p:cNvPr id="2177026" name="Picture 2"/>
          <p:cNvPicPr>
            <a:picLocks noChangeAspect="1" noChangeArrowheads="1"/>
          </p:cNvPicPr>
          <p:nvPr/>
        </p:nvPicPr>
        <p:blipFill>
          <a:blip r:embed="rId3" cstate="print"/>
          <a:srcRect b="46285"/>
          <a:stretch>
            <a:fillRect/>
          </a:stretch>
        </p:blipFill>
        <p:spPr bwMode="auto">
          <a:xfrm>
            <a:off x="2216985" y="5216136"/>
            <a:ext cx="6797617" cy="1641864"/>
          </a:xfrm>
          <a:prstGeom prst="rect">
            <a:avLst/>
          </a:prstGeom>
          <a:noFill/>
          <a:ln w="9525">
            <a:noFill/>
            <a:miter lim="800000"/>
            <a:headEnd/>
            <a:tailEnd/>
          </a:ln>
        </p:spPr>
      </p:pic>
      <p:pic>
        <p:nvPicPr>
          <p:cNvPr id="2177027" name="Picture 3"/>
          <p:cNvPicPr>
            <a:picLocks noChangeAspect="1" noChangeArrowheads="1"/>
          </p:cNvPicPr>
          <p:nvPr/>
        </p:nvPicPr>
        <p:blipFill>
          <a:blip r:embed="rId4" cstate="print"/>
          <a:srcRect b="47632"/>
          <a:stretch>
            <a:fillRect/>
          </a:stretch>
        </p:blipFill>
        <p:spPr bwMode="auto">
          <a:xfrm>
            <a:off x="0" y="3026595"/>
            <a:ext cx="7108166" cy="1536780"/>
          </a:xfrm>
          <a:prstGeom prst="rect">
            <a:avLst/>
          </a:prstGeom>
          <a:noFill/>
          <a:ln w="9525">
            <a:noFill/>
            <a:miter lim="800000"/>
            <a:headEnd/>
            <a:tailEnd/>
          </a:ln>
        </p:spPr>
      </p:pic>
      <p:pic>
        <p:nvPicPr>
          <p:cNvPr id="2177028" name="Picture 4"/>
          <p:cNvPicPr>
            <a:picLocks noChangeAspect="1" noChangeArrowheads="1"/>
          </p:cNvPicPr>
          <p:nvPr/>
        </p:nvPicPr>
        <p:blipFill>
          <a:blip r:embed="rId5" cstate="print"/>
          <a:srcRect b="14978"/>
          <a:stretch>
            <a:fillRect/>
          </a:stretch>
        </p:blipFill>
        <p:spPr bwMode="auto">
          <a:xfrm>
            <a:off x="958798" y="836580"/>
            <a:ext cx="8185202" cy="2010137"/>
          </a:xfrm>
          <a:prstGeom prst="rect">
            <a:avLst/>
          </a:prstGeom>
          <a:noFill/>
          <a:ln w="9525">
            <a:noFill/>
            <a:miter lim="800000"/>
            <a:headEnd/>
            <a:tailEnd/>
          </a:ln>
        </p:spPr>
      </p:pic>
      <p:graphicFrame>
        <p:nvGraphicFramePr>
          <p:cNvPr id="7" name="Objekt 6"/>
          <p:cNvGraphicFramePr>
            <a:graphicFrameLocks noChangeAspect="1"/>
          </p:cNvGraphicFramePr>
          <p:nvPr/>
        </p:nvGraphicFramePr>
        <p:xfrm>
          <a:off x="2070100" y="2170113"/>
          <a:ext cx="5918200" cy="482600"/>
        </p:xfrm>
        <a:graphic>
          <a:graphicData uri="http://schemas.openxmlformats.org/presentationml/2006/ole">
            <p:oleObj spid="_x0000_s2177029" name="Equation" r:id="rId6" imgW="2971800" imgH="241200" progId="Equation.DSMT4">
              <p:embed/>
            </p:oleObj>
          </a:graphicData>
        </a:graphic>
      </p:graphicFrame>
      <p:graphicFrame>
        <p:nvGraphicFramePr>
          <p:cNvPr id="2177030" name="Object 6"/>
          <p:cNvGraphicFramePr>
            <a:graphicFrameLocks noChangeAspect="1"/>
          </p:cNvGraphicFramePr>
          <p:nvPr/>
        </p:nvGraphicFramePr>
        <p:xfrm>
          <a:off x="3710604" y="4393163"/>
          <a:ext cx="5264150" cy="482600"/>
        </p:xfrm>
        <a:graphic>
          <a:graphicData uri="http://schemas.openxmlformats.org/presentationml/2006/ole">
            <p:oleObj spid="_x0000_s2177030" name="Equation" r:id="rId7" imgW="2641320" imgH="241200" progId="Equation.DSMT4">
              <p:embed/>
            </p:oleObj>
          </a:graphicData>
        </a:graphic>
      </p:graphicFrame>
      <p:graphicFrame>
        <p:nvGraphicFramePr>
          <p:cNvPr id="2177031" name="Object 7"/>
          <p:cNvGraphicFramePr>
            <a:graphicFrameLocks noChangeAspect="1"/>
          </p:cNvGraphicFramePr>
          <p:nvPr/>
        </p:nvGraphicFramePr>
        <p:xfrm>
          <a:off x="899109" y="6055979"/>
          <a:ext cx="5260976" cy="482600"/>
        </p:xfrm>
        <a:graphic>
          <a:graphicData uri="http://schemas.openxmlformats.org/presentationml/2006/ole">
            <p:oleObj spid="_x0000_s2177031" name="Equation" r:id="rId8" imgW="2641320" imgH="241200" progId="Equation.DSMT4">
              <p:embed/>
            </p:oleObj>
          </a:graphicData>
        </a:graphic>
      </p:graphicFrame>
      <p:grpSp>
        <p:nvGrpSpPr>
          <p:cNvPr id="19" name="Gruppieren 18"/>
          <p:cNvGrpSpPr/>
          <p:nvPr/>
        </p:nvGrpSpPr>
        <p:grpSpPr>
          <a:xfrm>
            <a:off x="0" y="4304588"/>
            <a:ext cx="2352122" cy="1741768"/>
            <a:chOff x="258799" y="4390846"/>
            <a:chExt cx="2352122" cy="1741768"/>
          </a:xfrm>
        </p:grpSpPr>
        <p:sp>
          <p:nvSpPr>
            <p:cNvPr id="15" name="Ellipse 14"/>
            <p:cNvSpPr/>
            <p:nvPr/>
          </p:nvSpPr>
          <p:spPr bwMode="auto">
            <a:xfrm>
              <a:off x="1319841" y="5011946"/>
              <a:ext cx="465826" cy="465826"/>
            </a:xfrm>
            <a:prstGeom prst="ellipse">
              <a:avLst/>
            </a:prstGeom>
            <a:solidFill>
              <a:srgbClr val="92D050"/>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cxnSp>
          <p:nvCxnSpPr>
            <p:cNvPr id="11" name="Gerade Verbindung mit Pfeil 10"/>
            <p:cNvCxnSpPr/>
            <p:nvPr/>
          </p:nvCxnSpPr>
          <p:spPr bwMode="auto">
            <a:xfrm rot="5400000" flipH="1" flipV="1">
              <a:off x="267419" y="5184476"/>
              <a:ext cx="1311215"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12" name="Gerade Verbindung mit Pfeil 11"/>
            <p:cNvCxnSpPr/>
            <p:nvPr/>
          </p:nvCxnSpPr>
          <p:spPr bwMode="auto">
            <a:xfrm rot="10800000" flipH="1" flipV="1">
              <a:off x="920152" y="5845835"/>
              <a:ext cx="1311215"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14" name="Gerade Verbindung 13"/>
            <p:cNvCxnSpPr/>
            <p:nvPr/>
          </p:nvCxnSpPr>
          <p:spPr bwMode="auto">
            <a:xfrm rot="5400000" flipH="1" flipV="1">
              <a:off x="935589" y="4692771"/>
              <a:ext cx="1152000" cy="1152000"/>
            </a:xfrm>
            <a:prstGeom prst="line">
              <a:avLst/>
            </a:prstGeom>
            <a:solidFill>
              <a:schemeClr val="accent1"/>
            </a:solidFill>
            <a:ln w="28575" cap="flat" cmpd="sng" algn="ctr">
              <a:solidFill>
                <a:srgbClr val="FF0000"/>
              </a:solidFill>
              <a:prstDash val="solid"/>
              <a:round/>
              <a:headEnd type="none" w="sm" len="sm"/>
              <a:tailEnd type="none" w="sm" len="sm"/>
            </a:ln>
            <a:effectLst/>
          </p:spPr>
        </p:cxnSp>
        <p:sp>
          <p:nvSpPr>
            <p:cNvPr id="16" name="Rechteck 15"/>
            <p:cNvSpPr/>
            <p:nvPr/>
          </p:nvSpPr>
          <p:spPr bwMode="auto">
            <a:xfrm rot="18952964">
              <a:off x="1371877" y="5216179"/>
              <a:ext cx="638741" cy="457200"/>
            </a:xfrm>
            <a:prstGeom prst="rect">
              <a:avLst/>
            </a:prstGeom>
            <a:solidFill>
              <a:schemeClr val="accent1"/>
            </a:solidFill>
            <a:ln w="9525" cap="flat" cmpd="sng" algn="ctr">
              <a:no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17" name="Textfeld 16"/>
            <p:cNvSpPr txBox="1"/>
            <p:nvPr/>
          </p:nvSpPr>
          <p:spPr>
            <a:xfrm>
              <a:off x="258799" y="4390846"/>
              <a:ext cx="836762" cy="338554"/>
            </a:xfrm>
            <a:prstGeom prst="rect">
              <a:avLst/>
            </a:prstGeom>
            <a:noFill/>
          </p:spPr>
          <p:txBody>
            <a:bodyPr wrap="square" rtlCol="0">
              <a:spAutoFit/>
            </a:bodyPr>
            <a:lstStyle/>
            <a:p>
              <a:r>
                <a:rPr lang="de-DE" dirty="0" err="1" smtClean="0"/>
                <a:t>P</a:t>
              </a:r>
              <a:r>
                <a:rPr lang="de-DE" baseline="-25000" dirty="0" err="1" smtClean="0"/>
                <a:t>high</a:t>
              </a:r>
              <a:endParaRPr lang="de-DE" dirty="0"/>
            </a:p>
          </p:txBody>
        </p:sp>
        <p:sp>
          <p:nvSpPr>
            <p:cNvPr id="18" name="Textfeld 17"/>
            <p:cNvSpPr txBox="1"/>
            <p:nvPr/>
          </p:nvSpPr>
          <p:spPr>
            <a:xfrm>
              <a:off x="1774159" y="5794060"/>
              <a:ext cx="836762" cy="338554"/>
            </a:xfrm>
            <a:prstGeom prst="rect">
              <a:avLst/>
            </a:prstGeom>
            <a:noFill/>
          </p:spPr>
          <p:txBody>
            <a:bodyPr wrap="square" rtlCol="0">
              <a:spAutoFit/>
            </a:bodyPr>
            <a:lstStyle/>
            <a:p>
              <a:r>
                <a:rPr lang="de-DE" dirty="0" err="1" smtClean="0"/>
                <a:t>P</a:t>
              </a:r>
              <a:r>
                <a:rPr lang="de-DE" baseline="-25000" dirty="0" err="1" smtClean="0"/>
                <a:t>low</a:t>
              </a:r>
              <a:endParaRPr lang="de-DE" dirty="0"/>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Hungerford: </a:t>
            </a:r>
            <a:endParaRPr lang="de-DE" dirty="0"/>
          </a:p>
        </p:txBody>
      </p:sp>
      <p:sp>
        <p:nvSpPr>
          <p:cNvPr id="3" name="Inhaltsplatzhalter 2"/>
          <p:cNvSpPr>
            <a:spLocks noGrp="1"/>
          </p:cNvSpPr>
          <p:nvPr>
            <p:ph idx="1"/>
          </p:nvPr>
        </p:nvSpPr>
        <p:spPr/>
        <p:txBody>
          <a:bodyPr/>
          <a:lstStyle/>
          <a:p>
            <a:endParaRPr lang="de-DE"/>
          </a:p>
        </p:txBody>
      </p:sp>
      <p:pic>
        <p:nvPicPr>
          <p:cNvPr id="2577410" name="Picture 2"/>
          <p:cNvPicPr>
            <a:picLocks noChangeAspect="1" noChangeArrowheads="1"/>
          </p:cNvPicPr>
          <p:nvPr/>
        </p:nvPicPr>
        <p:blipFill>
          <a:blip r:embed="rId3" cstate="print"/>
          <a:srcRect/>
          <a:stretch>
            <a:fillRect/>
          </a:stretch>
        </p:blipFill>
        <p:spPr bwMode="auto">
          <a:xfrm>
            <a:off x="2709745" y="4140436"/>
            <a:ext cx="4432455" cy="2329672"/>
          </a:xfrm>
          <a:prstGeom prst="rect">
            <a:avLst/>
          </a:prstGeom>
          <a:noFill/>
          <a:ln w="9525">
            <a:noFill/>
            <a:miter lim="800000"/>
            <a:headEnd/>
            <a:tailEnd/>
          </a:ln>
        </p:spPr>
      </p:pic>
      <p:graphicFrame>
        <p:nvGraphicFramePr>
          <p:cNvPr id="2577411" name="Object 3"/>
          <p:cNvGraphicFramePr>
            <a:graphicFrameLocks noChangeAspect="1"/>
          </p:cNvGraphicFramePr>
          <p:nvPr/>
        </p:nvGraphicFramePr>
        <p:xfrm>
          <a:off x="2872289" y="66906"/>
          <a:ext cx="5260975" cy="482600"/>
        </p:xfrm>
        <a:graphic>
          <a:graphicData uri="http://schemas.openxmlformats.org/presentationml/2006/ole">
            <p:oleObj spid="_x0000_s2577411" name="Equation" r:id="rId4" imgW="2641320" imgH="241200" progId="Equation.DSMT4">
              <p:embed/>
            </p:oleObj>
          </a:graphicData>
        </a:graphic>
      </p:graphicFrame>
      <p:pic>
        <p:nvPicPr>
          <p:cNvPr id="2577412" name="Picture 4"/>
          <p:cNvPicPr>
            <a:picLocks noChangeAspect="1" noChangeArrowheads="1"/>
          </p:cNvPicPr>
          <p:nvPr/>
        </p:nvPicPr>
        <p:blipFill>
          <a:blip r:embed="rId5" cstate="print"/>
          <a:srcRect/>
          <a:stretch>
            <a:fillRect/>
          </a:stretch>
        </p:blipFill>
        <p:spPr bwMode="auto">
          <a:xfrm>
            <a:off x="942975" y="1292896"/>
            <a:ext cx="72580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965" name="Oval 5"/>
          <p:cNvSpPr>
            <a:spLocks noChangeArrowheads="1"/>
          </p:cNvSpPr>
          <p:nvPr/>
        </p:nvSpPr>
        <p:spPr bwMode="auto">
          <a:xfrm>
            <a:off x="7638472" y="4078779"/>
            <a:ext cx="1320800" cy="1282700"/>
          </a:xfrm>
          <a:prstGeom prst="ellipse">
            <a:avLst/>
          </a:prstGeom>
          <a:solidFill>
            <a:srgbClr val="FF5050">
              <a:alpha val="49001"/>
            </a:srgbClr>
          </a:solidFill>
          <a:ln w="9525">
            <a:noFill/>
            <a:round/>
            <a:headEnd type="none" w="sm" len="sm"/>
            <a:tailEnd type="none" w="sm" len="sm"/>
          </a:ln>
          <a:effectLst/>
        </p:spPr>
        <p:txBody>
          <a:bodyPr wrap="none" lIns="54000" tIns="10800" rIns="54000" bIns="10800" anchor="ctr"/>
          <a:lstStyle/>
          <a:p>
            <a:endParaRPr lang="de-DE"/>
          </a:p>
        </p:txBody>
      </p:sp>
      <p:pic>
        <p:nvPicPr>
          <p:cNvPr id="1960964" name="Picture 4" descr="fragmentation_process"/>
          <p:cNvPicPr>
            <a:picLocks noChangeAspect="1" noChangeArrowheads="1"/>
          </p:cNvPicPr>
          <p:nvPr/>
        </p:nvPicPr>
        <p:blipFill>
          <a:blip r:embed="rId3" cstate="print">
            <a:clrChange>
              <a:clrFrom>
                <a:srgbClr val="FFFFFF"/>
              </a:clrFrom>
              <a:clrTo>
                <a:srgbClr val="FFFFFF">
                  <a:alpha val="0"/>
                </a:srgbClr>
              </a:clrTo>
            </a:clrChange>
          </a:blip>
          <a:srcRect l="49792" b="16915"/>
          <a:stretch>
            <a:fillRect/>
          </a:stretch>
        </p:blipFill>
        <p:spPr bwMode="auto">
          <a:xfrm>
            <a:off x="5871558" y="2768138"/>
            <a:ext cx="3073706" cy="2973761"/>
          </a:xfrm>
          <a:prstGeom prst="rect">
            <a:avLst/>
          </a:prstGeom>
          <a:noFill/>
        </p:spPr>
      </p:pic>
      <p:sp>
        <p:nvSpPr>
          <p:cNvPr id="1960962" name="Rectangle 2"/>
          <p:cNvSpPr>
            <a:spLocks noGrp="1" noChangeArrowheads="1"/>
          </p:cNvSpPr>
          <p:nvPr>
            <p:ph type="title"/>
          </p:nvPr>
        </p:nvSpPr>
        <p:spPr/>
        <p:txBody>
          <a:bodyPr/>
          <a:lstStyle/>
          <a:p>
            <a:r>
              <a:rPr lang="de-DE"/>
              <a:t>Multifragmentation</a:t>
            </a:r>
          </a:p>
        </p:txBody>
      </p:sp>
      <p:sp>
        <p:nvSpPr>
          <p:cNvPr id="1960963" name="Rectangle 3"/>
          <p:cNvSpPr>
            <a:spLocks noGrp="1" noChangeArrowheads="1"/>
          </p:cNvSpPr>
          <p:nvPr>
            <p:ph type="body" idx="1"/>
          </p:nvPr>
        </p:nvSpPr>
        <p:spPr/>
        <p:txBody>
          <a:bodyPr/>
          <a:lstStyle/>
          <a:p>
            <a:r>
              <a:rPr lang="en-US" dirty="0"/>
              <a:t>conversion width </a:t>
            </a:r>
            <a:r>
              <a:rPr lang="en-US" dirty="0" err="1">
                <a:latin typeface="Symbol" pitchFamily="18" charset="2"/>
              </a:rPr>
              <a:t>X</a:t>
            </a:r>
            <a:r>
              <a:rPr lang="en-US" dirty="0" err="1"/>
              <a:t>+p</a:t>
            </a:r>
            <a:r>
              <a:rPr lang="en-US" dirty="0" err="1">
                <a:sym typeface="SymbolProp BT" pitchFamily="2" charset="2"/>
              </a:rPr>
              <a:t></a:t>
            </a:r>
            <a:r>
              <a:rPr lang="en-US" dirty="0" err="1">
                <a:latin typeface="Symbol" pitchFamily="18" charset="2"/>
                <a:sym typeface="SymbolProp BT" pitchFamily="2" charset="2"/>
              </a:rPr>
              <a:t>LL</a:t>
            </a:r>
            <a:r>
              <a:rPr lang="en-US" dirty="0">
                <a:latin typeface="Symbol" pitchFamily="18" charset="2"/>
                <a:sym typeface="SymbolProp BT" pitchFamily="2" charset="2"/>
              </a:rPr>
              <a:t>  </a:t>
            </a:r>
            <a:r>
              <a:rPr lang="en-US" dirty="0">
                <a:sym typeface="SymbolProp BT" pitchFamily="2" charset="2"/>
              </a:rPr>
              <a:t>around </a:t>
            </a:r>
            <a:r>
              <a:rPr lang="en-US" dirty="0">
                <a:latin typeface="Symbol" pitchFamily="18" charset="2"/>
                <a:sym typeface="SymbolProp BT" pitchFamily="2" charset="2"/>
              </a:rPr>
              <a:t>G</a:t>
            </a:r>
            <a:r>
              <a:rPr lang="en-US" dirty="0">
                <a:sym typeface="SymbolProp BT" pitchFamily="2" charset="2"/>
              </a:rPr>
              <a:t>=1MeV</a:t>
            </a:r>
          </a:p>
          <a:p>
            <a:r>
              <a:rPr lang="en-US" dirty="0"/>
              <a:t>excitation energy </a:t>
            </a:r>
            <a:r>
              <a:rPr lang="en-US" dirty="0">
                <a:latin typeface="Arial Unicode MS" pitchFamily="34" charset="-128"/>
                <a:ea typeface="Arial Unicode MS" pitchFamily="34" charset="-128"/>
                <a:cs typeface="Arial Unicode MS" pitchFamily="34" charset="-128"/>
              </a:rPr>
              <a:t>~ </a:t>
            </a:r>
            <a:r>
              <a:rPr lang="en-US" dirty="0"/>
              <a:t>40MeV/12≈ 3MeV/nucleon</a:t>
            </a:r>
          </a:p>
          <a:p>
            <a:pPr lvl="1"/>
            <a:r>
              <a:rPr lang="en-US" dirty="0"/>
              <a:t>fragmentation of excited projectile remnants are well understood in that regime</a:t>
            </a:r>
          </a:p>
          <a:p>
            <a:r>
              <a:rPr lang="el-GR" dirty="0">
                <a:sym typeface="Symbol" pitchFamily="18" charset="2"/>
              </a:rPr>
              <a:t></a:t>
            </a:r>
            <a:r>
              <a:rPr lang="de-DE" dirty="0">
                <a:sym typeface="Symbol" pitchFamily="18" charset="2"/>
              </a:rPr>
              <a:t> </a:t>
            </a:r>
            <a:r>
              <a:rPr lang="el-GR" dirty="0"/>
              <a:t>Statistical </a:t>
            </a:r>
            <a:r>
              <a:rPr lang="de-DE" dirty="0" err="1"/>
              <a:t>decay</a:t>
            </a:r>
            <a:r>
              <a:rPr lang="de-DE" dirty="0"/>
              <a:t> </a:t>
            </a:r>
            <a:r>
              <a:rPr lang="el-GR" dirty="0"/>
              <a:t>model</a:t>
            </a:r>
            <a:r>
              <a:rPr lang="de-DE" dirty="0"/>
              <a:t>s </a:t>
            </a:r>
            <a:r>
              <a:rPr lang="de-DE" dirty="0" err="1"/>
              <a:t>may</a:t>
            </a:r>
            <a:r>
              <a:rPr lang="de-DE" dirty="0"/>
              <a:t> </a:t>
            </a:r>
            <a:r>
              <a:rPr lang="de-DE" dirty="0" err="1"/>
              <a:t>work</a:t>
            </a:r>
            <a:r>
              <a:rPr lang="el-GR" b="1" dirty="0"/>
              <a:t> </a:t>
            </a:r>
            <a:r>
              <a:rPr lang="de-DE" b="1" dirty="0"/>
              <a:t> </a:t>
            </a:r>
            <a:r>
              <a:rPr lang="el-GR" sz="1200" b="1" i="1" dirty="0">
                <a:solidFill>
                  <a:srgbClr val="009900"/>
                </a:solidFill>
              </a:rPr>
              <a:t>(E. Fermi</a:t>
            </a:r>
            <a:r>
              <a:rPr lang="de-DE" sz="1200" b="1" i="1" dirty="0">
                <a:solidFill>
                  <a:srgbClr val="009900"/>
                </a:solidFill>
              </a:rPr>
              <a:t>; </a:t>
            </a:r>
            <a:r>
              <a:rPr lang="el-GR" sz="1200" b="1" i="1" dirty="0">
                <a:solidFill>
                  <a:srgbClr val="009900"/>
                </a:solidFill>
              </a:rPr>
              <a:t>J.P. Bondorf et al</a:t>
            </a:r>
            <a:r>
              <a:rPr lang="de-DE" sz="1200" b="1" i="1" dirty="0">
                <a:solidFill>
                  <a:srgbClr val="009900"/>
                </a:solidFill>
              </a:rPr>
              <a:t>.</a:t>
            </a:r>
            <a:r>
              <a:rPr lang="el-GR" sz="1200" b="1" i="1" dirty="0">
                <a:solidFill>
                  <a:srgbClr val="009900"/>
                </a:solidFill>
              </a:rPr>
              <a:t>)</a:t>
            </a:r>
            <a:endParaRPr lang="de-DE" sz="1200" b="1" i="1" dirty="0">
              <a:solidFill>
                <a:srgbClr val="009900"/>
              </a:solidFill>
            </a:endParaRPr>
          </a:p>
          <a:p>
            <a:pPr lvl="1"/>
            <a:r>
              <a:rPr lang="el-GR" dirty="0"/>
              <a:t>De-excitation of light nuclei via Fermi break-up process</a:t>
            </a:r>
            <a:endParaRPr lang="de-DE" dirty="0"/>
          </a:p>
          <a:p>
            <a:pPr lvl="1"/>
            <a:r>
              <a:rPr lang="el-GR" dirty="0"/>
              <a:t>Conservation of A, Z, H, Energy and </a:t>
            </a:r>
            <a:r>
              <a:rPr lang="el-GR" dirty="0" smtClean="0"/>
              <a:t>momentum</a:t>
            </a:r>
            <a:endParaRPr lang="de-DE" dirty="0" smtClean="0"/>
          </a:p>
          <a:p>
            <a:r>
              <a:rPr lang="de-DE" dirty="0" smtClean="0"/>
              <a:t>Input </a:t>
            </a:r>
          </a:p>
          <a:p>
            <a:pPr lvl="1"/>
            <a:r>
              <a:rPr lang="de-DE" dirty="0" smtClean="0"/>
              <a:t>All normal </a:t>
            </a:r>
            <a:r>
              <a:rPr lang="de-DE" dirty="0" err="1" smtClean="0"/>
              <a:t>bound</a:t>
            </a:r>
            <a:r>
              <a:rPr lang="de-DE" dirty="0" smtClean="0"/>
              <a:t> </a:t>
            </a:r>
            <a:r>
              <a:rPr lang="de-DE" dirty="0" err="1" smtClean="0"/>
              <a:t>nuclei</a:t>
            </a:r>
            <a:r>
              <a:rPr lang="de-DE" dirty="0" smtClean="0"/>
              <a:t> (p,d,t,3He…) </a:t>
            </a:r>
          </a:p>
          <a:p>
            <a:pPr lvl="1">
              <a:buNone/>
            </a:pPr>
            <a:r>
              <a:rPr lang="de-DE" dirty="0" smtClean="0"/>
              <a:t>	</a:t>
            </a:r>
            <a:r>
              <a:rPr lang="de-DE" dirty="0" err="1" smtClean="0"/>
              <a:t>and</a:t>
            </a:r>
            <a:r>
              <a:rPr lang="de-DE" dirty="0" smtClean="0"/>
              <a:t> </a:t>
            </a:r>
            <a:r>
              <a:rPr lang="de-DE" dirty="0" err="1" smtClean="0"/>
              <a:t>their</a:t>
            </a:r>
            <a:r>
              <a:rPr lang="de-DE" dirty="0" smtClean="0"/>
              <a:t> </a:t>
            </a:r>
            <a:r>
              <a:rPr lang="de-DE" dirty="0" err="1" smtClean="0"/>
              <a:t>particle</a:t>
            </a:r>
            <a:r>
              <a:rPr lang="de-DE" dirty="0" smtClean="0"/>
              <a:t> </a:t>
            </a:r>
            <a:r>
              <a:rPr lang="de-DE" dirty="0" err="1" smtClean="0"/>
              <a:t>stable</a:t>
            </a:r>
            <a:r>
              <a:rPr lang="de-DE" dirty="0" smtClean="0"/>
              <a:t> </a:t>
            </a:r>
            <a:r>
              <a:rPr lang="de-DE" dirty="0" err="1" smtClean="0"/>
              <a:t>escited</a:t>
            </a:r>
            <a:r>
              <a:rPr lang="de-DE" dirty="0" smtClean="0"/>
              <a:t> </a:t>
            </a:r>
            <a:r>
              <a:rPr lang="de-DE" dirty="0" err="1" smtClean="0"/>
              <a:t>states</a:t>
            </a:r>
            <a:endParaRPr lang="de-DE" dirty="0" smtClean="0"/>
          </a:p>
          <a:p>
            <a:pPr lvl="1"/>
            <a:r>
              <a:rPr lang="de-DE" dirty="0" smtClean="0"/>
              <a:t>All </a:t>
            </a:r>
            <a:r>
              <a:rPr lang="de-DE" dirty="0" err="1" smtClean="0"/>
              <a:t>known</a:t>
            </a:r>
            <a:r>
              <a:rPr lang="de-DE" dirty="0" smtClean="0"/>
              <a:t> </a:t>
            </a:r>
            <a:r>
              <a:rPr lang="de-DE" dirty="0" err="1" smtClean="0"/>
              <a:t>stable</a:t>
            </a:r>
            <a:r>
              <a:rPr lang="de-DE" dirty="0" smtClean="0"/>
              <a:t> </a:t>
            </a:r>
            <a:r>
              <a:rPr lang="de-DE" dirty="0" err="1" smtClean="0"/>
              <a:t>single</a:t>
            </a:r>
            <a:r>
              <a:rPr lang="de-DE" dirty="0" smtClean="0"/>
              <a:t> hypernuclei </a:t>
            </a:r>
          </a:p>
          <a:p>
            <a:pPr lvl="1">
              <a:buNone/>
            </a:pPr>
            <a:r>
              <a:rPr lang="de-DE" dirty="0" smtClean="0"/>
              <a:t>	</a:t>
            </a:r>
            <a:r>
              <a:rPr lang="de-DE" dirty="0" err="1" smtClean="0"/>
              <a:t>and</a:t>
            </a:r>
            <a:r>
              <a:rPr lang="de-DE" dirty="0" smtClean="0"/>
              <a:t> </a:t>
            </a:r>
            <a:r>
              <a:rPr lang="de-DE" dirty="0" err="1" smtClean="0"/>
              <a:t>their</a:t>
            </a:r>
            <a:r>
              <a:rPr lang="de-DE" dirty="0" smtClean="0"/>
              <a:t> </a:t>
            </a:r>
            <a:r>
              <a:rPr lang="de-DE" dirty="0" err="1" smtClean="0"/>
              <a:t>particle</a:t>
            </a:r>
            <a:r>
              <a:rPr lang="de-DE" dirty="0" smtClean="0"/>
              <a:t> </a:t>
            </a:r>
            <a:r>
              <a:rPr lang="de-DE" dirty="0" err="1" smtClean="0"/>
              <a:t>stable</a:t>
            </a:r>
            <a:r>
              <a:rPr lang="de-DE" dirty="0" smtClean="0"/>
              <a:t> </a:t>
            </a:r>
            <a:r>
              <a:rPr lang="de-DE" dirty="0" err="1" smtClean="0"/>
              <a:t>states</a:t>
            </a:r>
            <a:endParaRPr lang="de-DE" dirty="0" smtClean="0"/>
          </a:p>
          <a:p>
            <a:pPr lvl="1"/>
            <a:r>
              <a:rPr lang="de-DE" dirty="0" smtClean="0"/>
              <a:t>All </a:t>
            </a:r>
            <a:r>
              <a:rPr lang="de-DE" dirty="0" err="1" smtClean="0"/>
              <a:t>bound</a:t>
            </a:r>
            <a:r>
              <a:rPr lang="de-DE" dirty="0" smtClean="0"/>
              <a:t> double hypernuclei </a:t>
            </a:r>
          </a:p>
          <a:p>
            <a:pPr lvl="1">
              <a:buNone/>
            </a:pPr>
            <a:r>
              <a:rPr lang="de-DE" dirty="0" smtClean="0"/>
              <a:t>	</a:t>
            </a:r>
            <a:r>
              <a:rPr lang="de-DE" dirty="0" err="1" smtClean="0"/>
              <a:t>and</a:t>
            </a:r>
            <a:r>
              <a:rPr lang="de-DE" dirty="0" smtClean="0"/>
              <a:t> </a:t>
            </a:r>
            <a:r>
              <a:rPr lang="de-DE" dirty="0" err="1" smtClean="0"/>
              <a:t>their</a:t>
            </a:r>
            <a:r>
              <a:rPr lang="de-DE" dirty="0" smtClean="0"/>
              <a:t> </a:t>
            </a:r>
            <a:r>
              <a:rPr lang="de-DE" dirty="0" err="1" smtClean="0"/>
              <a:t>excited</a:t>
            </a:r>
            <a:r>
              <a:rPr lang="de-DE" dirty="0" smtClean="0"/>
              <a:t> </a:t>
            </a:r>
            <a:r>
              <a:rPr lang="de-DE" dirty="0" err="1" smtClean="0"/>
              <a:t>states</a:t>
            </a:r>
            <a:endParaRPr lang="de-DE" dirty="0" smtClean="0"/>
          </a:p>
          <a:p>
            <a:pPr lvl="2"/>
            <a:r>
              <a:rPr lang="de-DE" dirty="0" smtClean="0">
                <a:latin typeface="Symbol" pitchFamily="18" charset="2"/>
              </a:rPr>
              <a:t>D</a:t>
            </a:r>
            <a:r>
              <a:rPr lang="de-DE" dirty="0" smtClean="0"/>
              <a:t>B</a:t>
            </a:r>
            <a:r>
              <a:rPr lang="de-DE" baseline="-25000" dirty="0" smtClean="0">
                <a:latin typeface="Symbol" pitchFamily="18" charset="2"/>
              </a:rPr>
              <a:t>LL</a:t>
            </a:r>
            <a:r>
              <a:rPr lang="de-DE" dirty="0" smtClean="0"/>
              <a:t>=1MeV</a:t>
            </a:r>
          </a:p>
          <a:p>
            <a:pPr lvl="2"/>
            <a:r>
              <a:rPr lang="de-DE" dirty="0" err="1" smtClean="0"/>
              <a:t>Theoretically</a:t>
            </a:r>
            <a:r>
              <a:rPr lang="de-DE" dirty="0" smtClean="0"/>
              <a:t> </a:t>
            </a:r>
            <a:r>
              <a:rPr lang="de-DE" dirty="0" err="1" smtClean="0"/>
              <a:t>predicted</a:t>
            </a:r>
            <a:r>
              <a:rPr lang="de-DE" dirty="0" smtClean="0"/>
              <a:t> </a:t>
            </a:r>
            <a:r>
              <a:rPr lang="de-DE" dirty="0" err="1" smtClean="0"/>
              <a:t>states</a:t>
            </a:r>
            <a:r>
              <a:rPr lang="de-DE" dirty="0" smtClean="0"/>
              <a:t> </a:t>
            </a:r>
          </a:p>
          <a:p>
            <a:pPr lvl="2">
              <a:buNone/>
            </a:pPr>
            <a:r>
              <a:rPr lang="de-DE" dirty="0" smtClean="0"/>
              <a:t>	+ </a:t>
            </a:r>
            <a:r>
              <a:rPr lang="de-DE" dirty="0" err="1" smtClean="0"/>
              <a:t>core</a:t>
            </a:r>
            <a:r>
              <a:rPr lang="de-DE" dirty="0" smtClean="0"/>
              <a:t> </a:t>
            </a:r>
            <a:r>
              <a:rPr lang="de-DE" dirty="0" err="1" smtClean="0"/>
              <a:t>excited</a:t>
            </a:r>
            <a:r>
              <a:rPr lang="de-DE" dirty="0" smtClean="0"/>
              <a:t> </a:t>
            </a:r>
            <a:r>
              <a:rPr lang="de-DE" dirty="0" err="1" smtClean="0"/>
              <a:t>states</a:t>
            </a:r>
            <a:endParaRPr lang="el-GR" dirty="0"/>
          </a:p>
        </p:txBody>
      </p:sp>
      <p:graphicFrame>
        <p:nvGraphicFramePr>
          <p:cNvPr id="2628610" name="Object 2"/>
          <p:cNvGraphicFramePr>
            <a:graphicFrameLocks noChangeAspect="1"/>
          </p:cNvGraphicFramePr>
          <p:nvPr/>
        </p:nvGraphicFramePr>
        <p:xfrm>
          <a:off x="1552777" y="5989321"/>
          <a:ext cx="4354512" cy="385763"/>
        </p:xfrm>
        <a:graphic>
          <a:graphicData uri="http://schemas.openxmlformats.org/presentationml/2006/ole">
            <p:oleObj spid="_x0000_s2628610" name="Equation" r:id="rId4" imgW="2730240" imgH="241200" progId="Equation.DSMT4">
              <p:embed/>
            </p:oleObj>
          </a:graphicData>
        </a:graphic>
      </p:graphicFrame>
      <p:graphicFrame>
        <p:nvGraphicFramePr>
          <p:cNvPr id="2628611" name="Object 3"/>
          <p:cNvGraphicFramePr>
            <a:graphicFrameLocks noChangeAspect="1"/>
          </p:cNvGraphicFramePr>
          <p:nvPr/>
        </p:nvGraphicFramePr>
        <p:xfrm>
          <a:off x="1552777" y="6351271"/>
          <a:ext cx="5095875" cy="385763"/>
        </p:xfrm>
        <a:graphic>
          <a:graphicData uri="http://schemas.openxmlformats.org/presentationml/2006/ole">
            <p:oleObj spid="_x0000_s2628611" name="Equation" r:id="rId5" imgW="3187440" imgH="241200" progId="Equation.DSMT4">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2766378" y="757276"/>
            <a:ext cx="8462962" cy="6137275"/>
          </a:xfrm>
        </p:spPr>
        <p:txBody>
          <a:bodyPr/>
          <a:lstStyle/>
          <a:p>
            <a:endParaRPr lang="de-DE" dirty="0"/>
          </a:p>
        </p:txBody>
      </p:sp>
      <p:pic>
        <p:nvPicPr>
          <p:cNvPr id="4"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0115" y="1026786"/>
            <a:ext cx="6124338" cy="5831214"/>
          </a:xfrm>
          <a:prstGeom prst="rect">
            <a:avLst/>
          </a:prstGeom>
          <a:noFill/>
          <a:ln w="9525">
            <a:noFill/>
            <a:miter lim="800000"/>
            <a:headEnd/>
            <a:tailEnd/>
          </a:ln>
        </p:spPr>
      </p:pic>
      <p:cxnSp>
        <p:nvCxnSpPr>
          <p:cNvPr id="6" name="Gerade Verbindung 5"/>
          <p:cNvCxnSpPr/>
          <p:nvPr/>
        </p:nvCxnSpPr>
        <p:spPr>
          <a:xfrm>
            <a:off x="474407" y="3567304"/>
            <a:ext cx="60120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rot="5400000">
            <a:off x="-1120731" y="3866794"/>
            <a:ext cx="6012000" cy="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22" name="Gruppieren 21"/>
          <p:cNvGrpSpPr/>
          <p:nvPr/>
        </p:nvGrpSpPr>
        <p:grpSpPr>
          <a:xfrm>
            <a:off x="1381785" y="1073824"/>
            <a:ext cx="2745844" cy="4148137"/>
            <a:chOff x="1381785" y="1073824"/>
            <a:chExt cx="2745844" cy="4148137"/>
          </a:xfrm>
        </p:grpSpPr>
        <p:sp>
          <p:nvSpPr>
            <p:cNvPr id="5" name="Ellipse 4"/>
            <p:cNvSpPr/>
            <p:nvPr/>
          </p:nvSpPr>
          <p:spPr>
            <a:xfrm>
              <a:off x="2142930" y="3973327"/>
              <a:ext cx="720000" cy="7200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Objekt 7"/>
            <p:cNvGraphicFramePr>
              <a:graphicFrameLocks noChangeAspect="1"/>
            </p:cNvGraphicFramePr>
            <p:nvPr/>
          </p:nvGraphicFramePr>
          <p:xfrm>
            <a:off x="2939651" y="4274692"/>
            <a:ext cx="586329" cy="390886"/>
          </p:xfrm>
          <a:graphic>
            <a:graphicData uri="http://schemas.openxmlformats.org/presentationml/2006/ole">
              <p:oleObj spid="_x0000_s2054146" name="Equation" r:id="rId4" imgW="380880" imgH="253800" progId="Equation.DSMT4">
                <p:embed/>
              </p:oleObj>
            </a:graphicData>
          </a:graphic>
        </p:graphicFrame>
        <p:sp>
          <p:nvSpPr>
            <p:cNvPr id="9" name="Ellipse 8"/>
            <p:cNvSpPr/>
            <p:nvPr/>
          </p:nvSpPr>
          <p:spPr>
            <a:xfrm>
              <a:off x="1837370" y="4673631"/>
              <a:ext cx="349200" cy="3492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0" name="Object 4"/>
            <p:cNvGraphicFramePr>
              <a:graphicFrameLocks noChangeAspect="1"/>
            </p:cNvGraphicFramePr>
            <p:nvPr/>
          </p:nvGraphicFramePr>
          <p:xfrm>
            <a:off x="2516317" y="4831436"/>
            <a:ext cx="585787" cy="390525"/>
          </p:xfrm>
          <a:graphic>
            <a:graphicData uri="http://schemas.openxmlformats.org/presentationml/2006/ole">
              <p:oleObj spid="_x0000_s2054147" name="Equation" r:id="rId5" imgW="380880" imgH="253800" progId="Equation.DSMT4">
                <p:embed/>
              </p:oleObj>
            </a:graphicData>
          </a:graphic>
        </p:graphicFrame>
        <p:sp>
          <p:nvSpPr>
            <p:cNvPr id="11" name="Ellipse 10"/>
            <p:cNvSpPr/>
            <p:nvPr/>
          </p:nvSpPr>
          <p:spPr>
            <a:xfrm>
              <a:off x="1524297" y="3170445"/>
              <a:ext cx="741600" cy="7416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Object 5"/>
            <p:cNvGraphicFramePr>
              <a:graphicFrameLocks noChangeAspect="1"/>
            </p:cNvGraphicFramePr>
            <p:nvPr/>
          </p:nvGraphicFramePr>
          <p:xfrm>
            <a:off x="3659317" y="3388446"/>
            <a:ext cx="468312" cy="390525"/>
          </p:xfrm>
          <a:graphic>
            <a:graphicData uri="http://schemas.openxmlformats.org/presentationml/2006/ole">
              <p:oleObj spid="_x0000_s2054148" name="Equation" r:id="rId6" imgW="304560" imgH="253800" progId="Equation.DSMT4">
                <p:embed/>
              </p:oleObj>
            </a:graphicData>
          </a:graphic>
        </p:graphicFrame>
        <p:sp>
          <p:nvSpPr>
            <p:cNvPr id="13" name="Ellipse 12"/>
            <p:cNvSpPr/>
            <p:nvPr/>
          </p:nvSpPr>
          <p:spPr>
            <a:xfrm>
              <a:off x="1691612" y="3636242"/>
              <a:ext cx="417600" cy="4176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4" name="Object 6"/>
            <p:cNvGraphicFramePr>
              <a:graphicFrameLocks noChangeAspect="1"/>
            </p:cNvGraphicFramePr>
            <p:nvPr/>
          </p:nvGraphicFramePr>
          <p:xfrm>
            <a:off x="3320650" y="3794930"/>
            <a:ext cx="468313" cy="390525"/>
          </p:xfrm>
          <a:graphic>
            <a:graphicData uri="http://schemas.openxmlformats.org/presentationml/2006/ole">
              <p:oleObj spid="_x0000_s2054149" name="Equation" r:id="rId7" imgW="304560" imgH="253800" progId="Equation.DSMT4">
                <p:embed/>
              </p:oleObj>
            </a:graphicData>
          </a:graphic>
        </p:graphicFrame>
        <p:sp>
          <p:nvSpPr>
            <p:cNvPr id="15" name="Ellipse 14"/>
            <p:cNvSpPr>
              <a:spLocks/>
            </p:cNvSpPr>
            <p:nvPr/>
          </p:nvSpPr>
          <p:spPr>
            <a:xfrm>
              <a:off x="2324047" y="2814555"/>
              <a:ext cx="367200" cy="367200"/>
            </a:xfrm>
            <a:prstGeom prst="ellipse">
              <a:avLst/>
            </a:prstGeom>
            <a:solidFill>
              <a:srgbClr val="00B0F0">
                <a:alpha val="2392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6" name="Object 7"/>
            <p:cNvGraphicFramePr>
              <a:graphicFrameLocks noChangeAspect="1"/>
            </p:cNvGraphicFramePr>
            <p:nvPr/>
          </p:nvGraphicFramePr>
          <p:xfrm>
            <a:off x="2372383" y="1073824"/>
            <a:ext cx="957262" cy="390525"/>
          </p:xfrm>
          <a:graphic>
            <a:graphicData uri="http://schemas.openxmlformats.org/presentationml/2006/ole">
              <p:oleObj spid="_x0000_s2054150" name="Equation" r:id="rId8" imgW="622080" imgH="253800" progId="Equation.DSMT4">
                <p:embed/>
              </p:oleObj>
            </a:graphicData>
          </a:graphic>
        </p:graphicFrame>
        <p:sp>
          <p:nvSpPr>
            <p:cNvPr id="17" name="Ellipse 16"/>
            <p:cNvSpPr/>
            <p:nvPr/>
          </p:nvSpPr>
          <p:spPr>
            <a:xfrm>
              <a:off x="1847601" y="2838457"/>
              <a:ext cx="313200" cy="313200"/>
            </a:xfrm>
            <a:prstGeom prst="ellipse">
              <a:avLst/>
            </a:prstGeom>
            <a:solidFill>
              <a:srgbClr val="00B0F0">
                <a:alpha val="2392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8" name="Object 8"/>
            <p:cNvGraphicFramePr>
              <a:graphicFrameLocks noChangeAspect="1"/>
            </p:cNvGraphicFramePr>
            <p:nvPr/>
          </p:nvGraphicFramePr>
          <p:xfrm>
            <a:off x="1381785" y="1092591"/>
            <a:ext cx="957262" cy="390525"/>
          </p:xfrm>
          <a:graphic>
            <a:graphicData uri="http://schemas.openxmlformats.org/presentationml/2006/ole">
              <p:oleObj spid="_x0000_s2054151" name="Equation" r:id="rId9" imgW="622080" imgH="253800" progId="Equation.DSMT4">
                <p:embed/>
              </p:oleObj>
            </a:graphicData>
          </a:graphic>
        </p:graphicFrame>
      </p:grpSp>
      <p:pic>
        <p:nvPicPr>
          <p:cNvPr id="20" name="Picture 2"/>
          <p:cNvPicPr>
            <a:picLocks noChangeAspect="1" noChangeArrowheads="1"/>
          </p:cNvPicPr>
          <p:nvPr/>
        </p:nvPicPr>
        <p:blipFill>
          <a:blip r:embed="rId10" cstate="print"/>
          <a:srcRect/>
          <a:stretch>
            <a:fillRect/>
          </a:stretch>
        </p:blipFill>
        <p:spPr bwMode="auto">
          <a:xfrm>
            <a:off x="1510071" y="680224"/>
            <a:ext cx="4603312" cy="6177776"/>
          </a:xfrm>
          <a:prstGeom prst="rect">
            <a:avLst/>
          </a:prstGeom>
          <a:noFill/>
          <a:ln w="9525">
            <a:noFill/>
            <a:miter lim="800000"/>
            <a:headEnd/>
            <a:tailEnd/>
          </a:ln>
        </p:spPr>
      </p:pic>
      <p:graphicFrame>
        <p:nvGraphicFramePr>
          <p:cNvPr id="21" name="Objekt 20"/>
          <p:cNvGraphicFramePr>
            <a:graphicFrameLocks noChangeAspect="1"/>
          </p:cNvGraphicFramePr>
          <p:nvPr/>
        </p:nvGraphicFramePr>
        <p:xfrm>
          <a:off x="404813" y="0"/>
          <a:ext cx="7466012" cy="660400"/>
        </p:xfrm>
        <a:graphic>
          <a:graphicData uri="http://schemas.openxmlformats.org/presentationml/2006/ole">
            <p:oleObj spid="_x0000_s2054152" name="Equation" r:id="rId11" imgW="2730240" imgH="2412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par>
                                <p:cTn id="11" presetID="0" presetClass="path" presetSubtype="0" accel="50000" decel="50000" fill="hold" nodeType="withEffect">
                                  <p:stCondLst>
                                    <p:cond delay="0"/>
                                  </p:stCondLst>
                                  <p:childTnLst>
                                    <p:animMotion origin="layout" path="M -3.05556E-6 2.24613E-6 L 0.36702 -0.03401 " pathEditMode="relative" rAng="0" ptsTypes="AA">
                                      <p:cBhvr>
                                        <p:cTn id="12" dur="2000" fill="hold"/>
                                        <p:tgtEl>
                                          <p:spTgt spid="20"/>
                                        </p:tgtEl>
                                        <p:attrNameLst>
                                          <p:attrName>ppt_x</p:attrName>
                                          <p:attrName>ppt_y</p:attrName>
                                        </p:attrNameLst>
                                      </p:cBhvr>
                                      <p:rCtr x="184" y="-17"/>
                                    </p:animMotion>
                                  </p:childTnLst>
                                </p:cTn>
                              </p:par>
                              <p:par>
                                <p:cTn id="13" presetID="6" presetClass="emph" presetSubtype="0" accel="50000" decel="50000" fill="hold" nodeType="withEffect">
                                  <p:stCondLst>
                                    <p:cond delay="0"/>
                                  </p:stCondLst>
                                  <p:childTnLst>
                                    <p:animScale>
                                      <p:cBhvr>
                                        <p:cTn id="14" dur="2000" fill="hold"/>
                                        <p:tgtEl>
                                          <p:spTgt spid="2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a:p>
        </p:txBody>
      </p:sp>
      <p:pic>
        <p:nvPicPr>
          <p:cNvPr id="4"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026786"/>
            <a:ext cx="6124338" cy="5831214"/>
          </a:xfrm>
          <a:prstGeom prst="rect">
            <a:avLst/>
          </a:prstGeom>
          <a:noFill/>
          <a:ln w="9525">
            <a:noFill/>
            <a:miter lim="800000"/>
            <a:headEnd/>
            <a:tailEnd/>
          </a:ln>
        </p:spPr>
      </p:pic>
      <p:sp>
        <p:nvSpPr>
          <p:cNvPr id="5" name="Ellipse 4"/>
          <p:cNvSpPr/>
          <p:nvPr/>
        </p:nvSpPr>
        <p:spPr>
          <a:xfrm>
            <a:off x="2311503" y="3981797"/>
            <a:ext cx="720000" cy="7200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5"/>
          <p:cNvCxnSpPr/>
          <p:nvPr/>
        </p:nvCxnSpPr>
        <p:spPr>
          <a:xfrm>
            <a:off x="727656" y="4854237"/>
            <a:ext cx="6012000" cy="0"/>
          </a:xfrm>
          <a:prstGeom prst="line">
            <a:avLst/>
          </a:prstGeom>
          <a:ln w="15875"/>
        </p:spPr>
        <p:style>
          <a:lnRef idx="1">
            <a:schemeClr val="accent1"/>
          </a:lnRef>
          <a:fillRef idx="0">
            <a:schemeClr val="accent1"/>
          </a:fillRef>
          <a:effectRef idx="0">
            <a:schemeClr val="accent1"/>
          </a:effectRef>
          <a:fontRef idx="minor">
            <a:schemeClr val="tx1"/>
          </a:fontRef>
        </p:style>
      </p:cxnSp>
      <p:graphicFrame>
        <p:nvGraphicFramePr>
          <p:cNvPr id="7" name="Objekt 6"/>
          <p:cNvGraphicFramePr>
            <a:graphicFrameLocks noChangeAspect="1"/>
          </p:cNvGraphicFramePr>
          <p:nvPr/>
        </p:nvGraphicFramePr>
        <p:xfrm>
          <a:off x="3243699" y="4173092"/>
          <a:ext cx="586329" cy="390886"/>
        </p:xfrm>
        <a:graphic>
          <a:graphicData uri="http://schemas.openxmlformats.org/presentationml/2006/ole">
            <p:oleObj spid="_x0000_s2055170" name="Equation" r:id="rId4" imgW="380880" imgH="253800" progId="Equation.DSMT4">
              <p:embed/>
            </p:oleObj>
          </a:graphicData>
        </a:graphic>
      </p:graphicFrame>
      <p:graphicFrame>
        <p:nvGraphicFramePr>
          <p:cNvPr id="8" name="Object 4"/>
          <p:cNvGraphicFramePr>
            <a:graphicFrameLocks noChangeAspect="1"/>
          </p:cNvGraphicFramePr>
          <p:nvPr/>
        </p:nvGraphicFramePr>
        <p:xfrm>
          <a:off x="2600233" y="4797569"/>
          <a:ext cx="585787" cy="390525"/>
        </p:xfrm>
        <a:graphic>
          <a:graphicData uri="http://schemas.openxmlformats.org/presentationml/2006/ole">
            <p:oleObj spid="_x0000_s2055171" name="Equation" r:id="rId5" imgW="380880" imgH="253800" progId="Equation.DSMT4">
              <p:embed/>
            </p:oleObj>
          </a:graphicData>
        </a:graphic>
      </p:graphicFrame>
      <p:sp>
        <p:nvSpPr>
          <p:cNvPr id="9" name="Ellipse 8"/>
          <p:cNvSpPr/>
          <p:nvPr/>
        </p:nvSpPr>
        <p:spPr>
          <a:xfrm>
            <a:off x="3647204" y="2533878"/>
            <a:ext cx="907200" cy="907200"/>
          </a:xfrm>
          <a:prstGeom prst="ellipse">
            <a:avLst/>
          </a:prstGeom>
          <a:solidFill>
            <a:srgbClr val="FF5050">
              <a:alpha val="2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0" name="Object 8"/>
          <p:cNvGraphicFramePr>
            <a:graphicFrameLocks noChangeAspect="1"/>
          </p:cNvGraphicFramePr>
          <p:nvPr/>
        </p:nvGraphicFramePr>
        <p:xfrm>
          <a:off x="3708320" y="1142429"/>
          <a:ext cx="800100" cy="390525"/>
        </p:xfrm>
        <a:graphic>
          <a:graphicData uri="http://schemas.openxmlformats.org/presentationml/2006/ole">
            <p:oleObj spid="_x0000_s2055172" name="Equation" r:id="rId6" imgW="520560" imgH="253800" progId="Equation.DSMT4">
              <p:embed/>
            </p:oleObj>
          </a:graphicData>
        </a:graphic>
      </p:graphicFrame>
      <p:sp>
        <p:nvSpPr>
          <p:cNvPr id="11" name="Ellipse 10"/>
          <p:cNvSpPr/>
          <p:nvPr/>
        </p:nvSpPr>
        <p:spPr>
          <a:xfrm>
            <a:off x="1878761" y="2687695"/>
            <a:ext cx="554400" cy="554400"/>
          </a:xfrm>
          <a:prstGeom prst="ellipse">
            <a:avLst/>
          </a:prstGeom>
          <a:solidFill>
            <a:srgbClr val="FF0000">
              <a:alpha val="2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869832" y="2855843"/>
            <a:ext cx="262800" cy="262800"/>
          </a:xfrm>
          <a:prstGeom prst="ellipse">
            <a:avLst/>
          </a:prstGeom>
          <a:solidFill>
            <a:srgbClr val="FF0000">
              <a:alpha val="2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Object 9"/>
          <p:cNvGraphicFramePr>
            <a:graphicFrameLocks noChangeAspect="1"/>
          </p:cNvGraphicFramePr>
          <p:nvPr/>
        </p:nvGraphicFramePr>
        <p:xfrm>
          <a:off x="2634127" y="1133962"/>
          <a:ext cx="800100" cy="390525"/>
        </p:xfrm>
        <a:graphic>
          <a:graphicData uri="http://schemas.openxmlformats.org/presentationml/2006/ole">
            <p:oleObj spid="_x0000_s2055173" name="Equation" r:id="rId7" imgW="520560" imgH="253800" progId="Equation.DSMT4">
              <p:embed/>
            </p:oleObj>
          </a:graphicData>
        </a:graphic>
      </p:graphicFrame>
      <p:sp>
        <p:nvSpPr>
          <p:cNvPr id="14" name="Ellipse 13"/>
          <p:cNvSpPr/>
          <p:nvPr/>
        </p:nvSpPr>
        <p:spPr>
          <a:xfrm>
            <a:off x="1925877" y="4606296"/>
            <a:ext cx="489600" cy="489600"/>
          </a:xfrm>
          <a:prstGeom prst="ellipse">
            <a:avLst/>
          </a:prstGeom>
          <a:solidFill>
            <a:srgbClr val="92D050">
              <a:alpha val="2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5" name="Object 11"/>
          <p:cNvGraphicFramePr>
            <a:graphicFrameLocks noChangeAspect="1"/>
          </p:cNvGraphicFramePr>
          <p:nvPr/>
        </p:nvGraphicFramePr>
        <p:xfrm>
          <a:off x="1936518" y="1159362"/>
          <a:ext cx="447675" cy="390525"/>
        </p:xfrm>
        <a:graphic>
          <a:graphicData uri="http://schemas.openxmlformats.org/presentationml/2006/ole">
            <p:oleObj spid="_x0000_s2055174" name="Equation" r:id="rId8" imgW="291960" imgH="253800" progId="Equation.DSMT4">
              <p:embed/>
            </p:oleObj>
          </a:graphicData>
        </a:graphic>
      </p:graphicFrame>
      <p:graphicFrame>
        <p:nvGraphicFramePr>
          <p:cNvPr id="16" name="Objekt 15"/>
          <p:cNvGraphicFramePr>
            <a:graphicFrameLocks noChangeAspect="1"/>
          </p:cNvGraphicFramePr>
          <p:nvPr/>
        </p:nvGraphicFramePr>
        <p:xfrm>
          <a:off x="2852515" y="2408911"/>
          <a:ext cx="914400" cy="179388"/>
        </p:xfrm>
        <a:graphic>
          <a:graphicData uri="http://schemas.openxmlformats.org/presentationml/2006/ole">
            <p:oleObj spid="_x0000_s2055175" name="Equation" r:id="rId9" imgW="914400" imgH="179640" progId="Equation.DSMT4">
              <p:embed/>
            </p:oleObj>
          </a:graphicData>
        </a:graphic>
      </p:graphicFrame>
      <p:graphicFrame>
        <p:nvGraphicFramePr>
          <p:cNvPr id="17" name="Objekt 16"/>
          <p:cNvGraphicFramePr>
            <a:graphicFrameLocks noChangeAspect="1"/>
          </p:cNvGraphicFramePr>
          <p:nvPr/>
        </p:nvGraphicFramePr>
        <p:xfrm>
          <a:off x="2852515" y="2408911"/>
          <a:ext cx="914400" cy="179388"/>
        </p:xfrm>
        <a:graphic>
          <a:graphicData uri="http://schemas.openxmlformats.org/presentationml/2006/ole">
            <p:oleObj spid="_x0000_s2055176" name="Equation" r:id="rId10" imgW="914400" imgH="179640" progId="Equation.DSMT4">
              <p:embed/>
            </p:oleObj>
          </a:graphicData>
        </a:graphic>
      </p:graphicFrame>
      <p:graphicFrame>
        <p:nvGraphicFramePr>
          <p:cNvPr id="18" name="Objekt 17"/>
          <p:cNvGraphicFramePr>
            <a:graphicFrameLocks noChangeAspect="1"/>
          </p:cNvGraphicFramePr>
          <p:nvPr/>
        </p:nvGraphicFramePr>
        <p:xfrm>
          <a:off x="2852515" y="2408911"/>
          <a:ext cx="914400" cy="179388"/>
        </p:xfrm>
        <a:graphic>
          <a:graphicData uri="http://schemas.openxmlformats.org/presentationml/2006/ole">
            <p:oleObj spid="_x0000_s2055177" name="Equation" r:id="rId11" imgW="914400" imgH="179640" progId="Equation.DSMT4">
              <p:embed/>
            </p:oleObj>
          </a:graphicData>
        </a:graphic>
      </p:graphicFrame>
      <p:pic>
        <p:nvPicPr>
          <p:cNvPr id="19" name="Picture 2"/>
          <p:cNvPicPr>
            <a:picLocks noChangeAspect="1" noChangeArrowheads="1"/>
          </p:cNvPicPr>
          <p:nvPr/>
        </p:nvPicPr>
        <p:blipFill>
          <a:blip r:embed="rId12" cstate="print"/>
          <a:srcRect/>
          <a:stretch>
            <a:fillRect/>
          </a:stretch>
        </p:blipFill>
        <p:spPr bwMode="auto">
          <a:xfrm>
            <a:off x="5480352" y="924560"/>
            <a:ext cx="3459862" cy="4511040"/>
          </a:xfrm>
          <a:prstGeom prst="rect">
            <a:avLst/>
          </a:prstGeom>
          <a:noFill/>
          <a:ln w="9525">
            <a:solidFill>
              <a:schemeClr val="accent3">
                <a:lumMod val="50000"/>
              </a:schemeClr>
            </a:solidFill>
            <a:miter lim="800000"/>
            <a:headEnd/>
            <a:tailEnd/>
          </a:ln>
        </p:spPr>
      </p:pic>
      <p:graphicFrame>
        <p:nvGraphicFramePr>
          <p:cNvPr id="2055178" name="Object 10"/>
          <p:cNvGraphicFramePr>
            <a:graphicFrameLocks noChangeAspect="1"/>
          </p:cNvGraphicFramePr>
          <p:nvPr/>
        </p:nvGraphicFramePr>
        <p:xfrm>
          <a:off x="190096" y="0"/>
          <a:ext cx="7570788" cy="660400"/>
        </p:xfrm>
        <a:graphic>
          <a:graphicData uri="http://schemas.openxmlformats.org/presentationml/2006/ole">
            <p:oleObj spid="_x0000_s2055178" name="Equation" r:id="rId13" imgW="2768400" imgH="241200" progId="Equation.DSMT4">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second</a:t>
            </a:r>
            <a:r>
              <a:rPr lang="de-DE" dirty="0" smtClean="0"/>
              <a:t> </a:t>
            </a:r>
            <a:r>
              <a:rPr lang="de-DE" dirty="0" err="1" smtClean="0"/>
              <a:t>event</a:t>
            </a:r>
            <a:endParaRPr lang="de-DE" dirty="0"/>
          </a:p>
        </p:txBody>
      </p:sp>
      <p:sp>
        <p:nvSpPr>
          <p:cNvPr id="3" name="Inhaltsplatzhalter 2"/>
          <p:cNvSpPr>
            <a:spLocks noGrp="1"/>
          </p:cNvSpPr>
          <p:nvPr>
            <p:ph idx="1"/>
          </p:nvPr>
        </p:nvSpPr>
        <p:spPr/>
        <p:txBody>
          <a:bodyPr/>
          <a:lstStyle/>
          <a:p>
            <a:endParaRPr lang="de-DE" dirty="0"/>
          </a:p>
        </p:txBody>
      </p:sp>
      <p:pic>
        <p:nvPicPr>
          <p:cNvPr id="2450435" name="Picture 3"/>
          <p:cNvPicPr>
            <a:picLocks noChangeAspect="1" noChangeArrowheads="1"/>
          </p:cNvPicPr>
          <p:nvPr/>
        </p:nvPicPr>
        <p:blipFill>
          <a:blip r:embed="rId2" cstate="print"/>
          <a:srcRect/>
          <a:stretch>
            <a:fillRect/>
          </a:stretch>
        </p:blipFill>
        <p:spPr bwMode="auto">
          <a:xfrm rot="60000">
            <a:off x="6854" y="2005479"/>
            <a:ext cx="9203056" cy="1179362"/>
          </a:xfrm>
          <a:prstGeom prst="rect">
            <a:avLst/>
          </a:prstGeom>
          <a:noFill/>
          <a:ln w="9525">
            <a:noFill/>
            <a:miter lim="800000"/>
            <a:headEnd/>
            <a:tailEnd/>
          </a:ln>
        </p:spPr>
      </p:pic>
      <p:pic>
        <p:nvPicPr>
          <p:cNvPr id="245043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2721" y="3119568"/>
            <a:ext cx="8553450" cy="3209925"/>
          </a:xfrm>
          <a:prstGeom prst="rect">
            <a:avLst/>
          </a:prstGeom>
          <a:noFill/>
          <a:ln w="9525">
            <a:noFill/>
            <a:miter lim="800000"/>
            <a:headEnd/>
            <a:tailEnd/>
          </a:ln>
        </p:spPr>
      </p:pic>
      <p:pic>
        <p:nvPicPr>
          <p:cNvPr id="245043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5448" y="6064191"/>
            <a:ext cx="8210550" cy="685800"/>
          </a:xfrm>
          <a:prstGeom prst="rect">
            <a:avLst/>
          </a:prstGeom>
          <a:noFill/>
          <a:ln w="9525">
            <a:noFill/>
            <a:miter lim="800000"/>
            <a:headEnd/>
            <a:tailEnd/>
          </a:ln>
        </p:spPr>
      </p:pic>
      <p:pic>
        <p:nvPicPr>
          <p:cNvPr id="2450438" name="Picture 6"/>
          <p:cNvPicPr>
            <a:picLocks noChangeAspect="1" noChangeArrowheads="1"/>
          </p:cNvPicPr>
          <p:nvPr/>
        </p:nvPicPr>
        <p:blipFill>
          <a:blip r:embed="rId5" cstate="print"/>
          <a:srcRect/>
          <a:stretch>
            <a:fillRect/>
          </a:stretch>
        </p:blipFill>
        <p:spPr bwMode="auto">
          <a:xfrm>
            <a:off x="4952363" y="102118"/>
            <a:ext cx="3742433" cy="202868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(104,114), </a:t>
            </a:r>
            <a:r>
              <a:rPr lang="de-DE" dirty="0" smtClean="0">
                <a:solidFill>
                  <a:srgbClr val="009900"/>
                </a:solidFill>
              </a:rPr>
              <a:t>(114,133)</a:t>
            </a:r>
            <a:endParaRPr lang="de-DE" dirty="0">
              <a:solidFill>
                <a:srgbClr val="009900"/>
              </a:solidFill>
            </a:endParaRPr>
          </a:p>
        </p:txBody>
      </p:sp>
      <p:sp>
        <p:nvSpPr>
          <p:cNvPr id="3" name="Inhaltsplatzhalter 2"/>
          <p:cNvSpPr>
            <a:spLocks noGrp="1"/>
          </p:cNvSpPr>
          <p:nvPr>
            <p:ph idx="1"/>
          </p:nvPr>
        </p:nvSpPr>
        <p:spPr/>
        <p:txBody>
          <a:bodyPr/>
          <a:lstStyle/>
          <a:p>
            <a:endParaRPr lang="de-DE"/>
          </a:p>
        </p:txBody>
      </p:sp>
      <p:pic>
        <p:nvPicPr>
          <p:cNvPr id="2580482" name="Picture 2"/>
          <p:cNvPicPr>
            <a:picLocks noChangeAspect="1" noChangeArrowheads="1"/>
          </p:cNvPicPr>
          <p:nvPr/>
        </p:nvPicPr>
        <p:blipFill>
          <a:blip r:embed="rId2" cstate="print"/>
          <a:srcRect/>
          <a:stretch>
            <a:fillRect/>
          </a:stretch>
        </p:blipFill>
        <p:spPr bwMode="auto">
          <a:xfrm>
            <a:off x="743985" y="805523"/>
            <a:ext cx="7454900" cy="5943600"/>
          </a:xfrm>
          <a:prstGeom prst="rect">
            <a:avLst/>
          </a:prstGeom>
          <a:noFill/>
          <a:ln w="9525">
            <a:noFill/>
            <a:miter lim="800000"/>
            <a:headEnd/>
            <a:tailEnd/>
          </a:ln>
        </p:spPr>
      </p:pic>
      <p:sp>
        <p:nvSpPr>
          <p:cNvPr id="5" name="Ellipse 4"/>
          <p:cNvSpPr/>
          <p:nvPr/>
        </p:nvSpPr>
        <p:spPr bwMode="auto">
          <a:xfrm>
            <a:off x="2909455" y="3823855"/>
            <a:ext cx="1438101" cy="581890"/>
          </a:xfrm>
          <a:prstGeom prst="ellipse">
            <a:avLst/>
          </a:prstGeom>
          <a:noFill/>
          <a:ln w="9525" cap="flat" cmpd="sng" algn="ctr">
            <a:solidFill>
              <a:srgbClr val="0099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6" name="Ellipse 5"/>
          <p:cNvSpPr/>
          <p:nvPr/>
        </p:nvSpPr>
        <p:spPr bwMode="auto">
          <a:xfrm>
            <a:off x="659476" y="3851564"/>
            <a:ext cx="1438101" cy="581890"/>
          </a:xfrm>
          <a:prstGeom prst="ellipse">
            <a:avLst/>
          </a:prstGeom>
          <a:noFill/>
          <a:ln w="9525" cap="flat" cmpd="sng" algn="ctr">
            <a:solidFill>
              <a:srgbClr val="0099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7" name="Textfeld 6"/>
          <p:cNvSpPr txBox="1"/>
          <p:nvPr/>
        </p:nvSpPr>
        <p:spPr>
          <a:xfrm>
            <a:off x="1457864" y="3364302"/>
            <a:ext cx="6685472" cy="1200329"/>
          </a:xfrm>
          <a:prstGeom prst="rect">
            <a:avLst/>
          </a:prstGeom>
          <a:solidFill>
            <a:srgbClr val="FFC000"/>
          </a:solidFill>
        </p:spPr>
        <p:txBody>
          <a:bodyPr wrap="square" rtlCol="0">
            <a:spAutoFit/>
          </a:bodyPr>
          <a:lstStyle/>
          <a:p>
            <a:pPr lvl="1">
              <a:buFont typeface="Arial" pitchFamily="34" charset="0"/>
              <a:buChar char="•"/>
            </a:pPr>
            <a:r>
              <a:rPr lang="de-DE" sz="2400" dirty="0" smtClean="0">
                <a:solidFill>
                  <a:srgbClr val="FF0000"/>
                </a:solidFill>
              </a:rPr>
              <a:t>(104,114) </a:t>
            </a:r>
            <a:r>
              <a:rPr lang="de-DE" sz="2400" dirty="0" smtClean="0">
                <a:sym typeface="Symbol"/>
              </a:rPr>
              <a:t> </a:t>
            </a:r>
            <a:r>
              <a:rPr lang="de-DE" sz="2400" dirty="0" err="1" smtClean="0">
                <a:sym typeface="Symbol"/>
              </a:rPr>
              <a:t>idea</a:t>
            </a:r>
            <a:r>
              <a:rPr lang="de-DE" sz="2400" dirty="0" smtClean="0">
                <a:sym typeface="Symbol"/>
              </a:rPr>
              <a:t> </a:t>
            </a:r>
            <a:r>
              <a:rPr lang="de-DE" sz="2400" dirty="0" err="1" smtClean="0">
                <a:sym typeface="Symbol"/>
              </a:rPr>
              <a:t>of</a:t>
            </a:r>
            <a:r>
              <a:rPr lang="de-DE" sz="2400" dirty="0" smtClean="0">
                <a:sym typeface="Symbol"/>
              </a:rPr>
              <a:t> </a:t>
            </a:r>
            <a:r>
              <a:rPr lang="de-DE" sz="2400" baseline="30000" dirty="0" smtClean="0">
                <a:sym typeface="Symbol"/>
              </a:rPr>
              <a:t>7</a:t>
            </a:r>
            <a:r>
              <a:rPr lang="de-DE" sz="2400" baseline="-25000" dirty="0" smtClean="0">
                <a:latin typeface="Symbol" pitchFamily="18" charset="2"/>
                <a:sym typeface="Symbol"/>
              </a:rPr>
              <a:t>LL</a:t>
            </a:r>
            <a:r>
              <a:rPr lang="de-DE" sz="2400" dirty="0" smtClean="0">
                <a:sym typeface="Symbol"/>
              </a:rPr>
              <a:t>He </a:t>
            </a:r>
            <a:r>
              <a:rPr lang="de-DE" sz="2400" dirty="0" err="1" smtClean="0">
                <a:sym typeface="Symbol"/>
              </a:rPr>
              <a:t>supported</a:t>
            </a:r>
            <a:endParaRPr lang="de-DE" sz="2400" dirty="0" smtClean="0"/>
          </a:p>
          <a:p>
            <a:pPr lvl="1">
              <a:buFont typeface="Arial" pitchFamily="34" charset="0"/>
              <a:buChar char="•"/>
            </a:pPr>
            <a:r>
              <a:rPr lang="de-DE" sz="2400" dirty="0" smtClean="0">
                <a:solidFill>
                  <a:srgbClr val="009900"/>
                </a:solidFill>
              </a:rPr>
              <a:t>(114,133) </a:t>
            </a:r>
            <a:r>
              <a:rPr lang="de-DE" sz="2400" dirty="0" smtClean="0">
                <a:sym typeface="Symbol"/>
              </a:rPr>
              <a:t> </a:t>
            </a:r>
            <a:r>
              <a:rPr lang="de-DE" sz="2400" baseline="30000" dirty="0" smtClean="0">
                <a:sym typeface="Symbol"/>
              </a:rPr>
              <a:t>3</a:t>
            </a:r>
            <a:r>
              <a:rPr lang="de-DE" sz="2400" baseline="-25000" dirty="0" smtClean="0">
                <a:latin typeface="Symbol" pitchFamily="18" charset="2"/>
                <a:sym typeface="Symbol"/>
              </a:rPr>
              <a:t>L</a:t>
            </a:r>
            <a:r>
              <a:rPr lang="de-DE" sz="2400" dirty="0" smtClean="0">
                <a:sym typeface="Symbol"/>
              </a:rPr>
              <a:t>H + </a:t>
            </a:r>
            <a:r>
              <a:rPr lang="de-DE" sz="2400" baseline="30000" dirty="0" smtClean="0">
                <a:sym typeface="Symbol"/>
              </a:rPr>
              <a:t>4</a:t>
            </a:r>
            <a:r>
              <a:rPr lang="de-DE" sz="2400" baseline="-25000" dirty="0" smtClean="0">
                <a:latin typeface="Symbol" pitchFamily="18" charset="2"/>
                <a:sym typeface="Symbol"/>
              </a:rPr>
              <a:t>L</a:t>
            </a:r>
            <a:r>
              <a:rPr lang="de-DE" sz="2400" dirty="0" smtClean="0">
                <a:sym typeface="Symbol"/>
              </a:rPr>
              <a:t>H </a:t>
            </a:r>
            <a:r>
              <a:rPr lang="de-DE" sz="2400" dirty="0" err="1" smtClean="0">
                <a:sym typeface="Symbol"/>
              </a:rPr>
              <a:t>questionable</a:t>
            </a:r>
            <a:endParaRPr lang="de-DE" sz="2400" dirty="0">
              <a:sym typeface="Symbol"/>
            </a:endParaRPr>
          </a:p>
          <a:p>
            <a:pPr lvl="1"/>
            <a:r>
              <a:rPr lang="de-DE" sz="2400" dirty="0" smtClean="0">
                <a:sym typeface="Symbol"/>
              </a:rPr>
              <a:t>			</a:t>
            </a:r>
            <a:r>
              <a:rPr lang="de-DE" sz="2400" dirty="0" err="1" smtClean="0">
                <a:sym typeface="Symbol"/>
              </a:rPr>
              <a:t>may</a:t>
            </a:r>
            <a:r>
              <a:rPr lang="de-DE" sz="2400" dirty="0" smtClean="0">
                <a:sym typeface="Symbol"/>
              </a:rPr>
              <a:t> </a:t>
            </a:r>
            <a:r>
              <a:rPr lang="de-DE" sz="2400" dirty="0" err="1" smtClean="0">
                <a:sym typeface="Symbol"/>
              </a:rPr>
              <a:t>be</a:t>
            </a:r>
            <a:r>
              <a:rPr lang="de-DE" sz="2400" dirty="0" smtClean="0">
                <a:sym typeface="Symbol"/>
              </a:rPr>
              <a:t> </a:t>
            </a:r>
            <a:r>
              <a:rPr lang="de-DE" sz="2400" baseline="30000" dirty="0" smtClean="0">
                <a:sym typeface="Symbol"/>
              </a:rPr>
              <a:t>4</a:t>
            </a:r>
            <a:r>
              <a:rPr lang="de-DE" sz="2400" baseline="-25000" dirty="0" smtClean="0">
                <a:latin typeface="Symbol" pitchFamily="18" charset="2"/>
                <a:sym typeface="Symbol"/>
              </a:rPr>
              <a:t>L</a:t>
            </a:r>
            <a:r>
              <a:rPr lang="de-DE" sz="2400" dirty="0" smtClean="0">
                <a:sym typeface="Symbol"/>
              </a:rPr>
              <a:t>H </a:t>
            </a:r>
            <a:r>
              <a:rPr lang="de-DE" sz="2400" dirty="0" err="1" smtClean="0">
                <a:sym typeface="Symbol"/>
              </a:rPr>
              <a:t>and</a:t>
            </a:r>
            <a:r>
              <a:rPr lang="de-DE" sz="2400" dirty="0" smtClean="0">
                <a:sym typeface="Symbol"/>
              </a:rPr>
              <a:t> </a:t>
            </a:r>
            <a:r>
              <a:rPr lang="de-DE" sz="2400" baseline="30000" dirty="0" smtClean="0">
                <a:sym typeface="Symbol"/>
              </a:rPr>
              <a:t>6</a:t>
            </a:r>
            <a:r>
              <a:rPr lang="de-DE" sz="2400" baseline="-25000" dirty="0" smtClean="0">
                <a:latin typeface="Symbol" pitchFamily="18" charset="2"/>
                <a:sym typeface="Symbol"/>
              </a:rPr>
              <a:t>L</a:t>
            </a:r>
            <a:r>
              <a:rPr lang="de-DE" sz="2400" dirty="0" smtClean="0">
                <a:sym typeface="Symbol"/>
              </a:rPr>
              <a:t>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3735main_image_feature_626_ys_full"/>
          <p:cNvPicPr>
            <a:picLocks noChangeAspect="1" noChangeArrowheads="1"/>
          </p:cNvPicPr>
          <p:nvPr/>
        </p:nvPicPr>
        <p:blipFill>
          <a:blip r:embed="rId3" cstate="print"/>
          <a:srcRect/>
          <a:stretch>
            <a:fillRect/>
          </a:stretch>
        </p:blipFill>
        <p:spPr bwMode="auto">
          <a:xfrm>
            <a:off x="-304800" y="-385763"/>
            <a:ext cx="9753600" cy="7629526"/>
          </a:xfrm>
          <a:prstGeom prst="rect">
            <a:avLst/>
          </a:prstGeom>
          <a:noFill/>
        </p:spPr>
      </p:pic>
      <p:sp>
        <p:nvSpPr>
          <p:cNvPr id="23555" name="Rectangle 3"/>
          <p:cNvSpPr>
            <a:spLocks noGrp="1" noChangeArrowheads="1"/>
          </p:cNvSpPr>
          <p:nvPr>
            <p:ph type="ctrTitle"/>
          </p:nvPr>
        </p:nvSpPr>
        <p:spPr>
          <a:xfrm>
            <a:off x="841375" y="1364794"/>
            <a:ext cx="7721600" cy="1754326"/>
          </a:xfrm>
          <a:solidFill>
            <a:srgbClr val="B2B2B2">
              <a:alpha val="50000"/>
            </a:srgbClr>
          </a:solidFill>
          <a:ln w="9525">
            <a:noFill/>
            <a:miter lim="800000"/>
            <a:headEnd/>
            <a:tailEnd/>
          </a:ln>
          <a:effectLst/>
        </p:spPr>
        <p:txBody>
          <a:bodyPr vert="horz" wrap="square" lIns="91440" tIns="45720" rIns="91440" bIns="45720" numCol="1" anchor="b" anchorCtr="0" compatLnSpc="1">
            <a:prstTxWarp prst="textNoShape">
              <a:avLst/>
            </a:prstTxWarp>
            <a:spAutoFit/>
          </a:bodyPr>
          <a:lstStyle/>
          <a:p>
            <a:pPr algn="ctr" eaLnBrk="1" hangingPunct="1"/>
            <a:r>
              <a:rPr lang="de-DE" sz="4800" dirty="0" smtClean="0">
                <a:solidFill>
                  <a:srgbClr val="FFCC99"/>
                </a:solidFill>
              </a:rPr>
              <a:t>The PANDA Experiment</a:t>
            </a:r>
            <a:br>
              <a:rPr lang="de-DE" sz="4800" dirty="0" smtClean="0">
                <a:solidFill>
                  <a:srgbClr val="FFCC99"/>
                </a:solidFill>
              </a:rPr>
            </a:br>
            <a:r>
              <a:rPr lang="de-DE" sz="2000" i="1" dirty="0" smtClean="0">
                <a:solidFill>
                  <a:srgbClr val="FFCC99"/>
                </a:solidFill>
              </a:rPr>
              <a:t>The </a:t>
            </a:r>
            <a:r>
              <a:rPr lang="de-DE" sz="2000" i="1" dirty="0" err="1" smtClean="0">
                <a:solidFill>
                  <a:srgbClr val="FFCC99"/>
                </a:solidFill>
              </a:rPr>
              <a:t>long</a:t>
            </a:r>
            <a:r>
              <a:rPr lang="de-DE" sz="2000" i="1" dirty="0" smtClean="0">
                <a:solidFill>
                  <a:srgbClr val="FFCC99"/>
                </a:solidFill>
              </a:rPr>
              <a:t> </a:t>
            </a:r>
            <a:r>
              <a:rPr lang="de-DE" sz="2000" i="1" dirty="0" err="1" smtClean="0">
                <a:solidFill>
                  <a:srgbClr val="FFCC99"/>
                </a:solidFill>
              </a:rPr>
              <a:t>and</a:t>
            </a:r>
            <a:r>
              <a:rPr lang="de-DE" sz="2000" i="1" dirty="0" smtClean="0">
                <a:solidFill>
                  <a:srgbClr val="FFCC99"/>
                </a:solidFill>
              </a:rPr>
              <a:t> </a:t>
            </a:r>
            <a:r>
              <a:rPr lang="de-DE" sz="2000" i="1" dirty="0" err="1" smtClean="0">
                <a:solidFill>
                  <a:srgbClr val="FFCC99"/>
                </a:solidFill>
              </a:rPr>
              <a:t>winding</a:t>
            </a:r>
            <a:r>
              <a:rPr lang="de-DE" sz="2000" i="1" dirty="0" smtClean="0">
                <a:solidFill>
                  <a:srgbClr val="FFCC99"/>
                </a:solidFill>
              </a:rPr>
              <a:t> </a:t>
            </a:r>
            <a:r>
              <a:rPr lang="de-DE" sz="2000" i="1" dirty="0" err="1" smtClean="0">
                <a:solidFill>
                  <a:srgbClr val="FFCC99"/>
                </a:solidFill>
              </a:rPr>
              <a:t>road</a:t>
            </a:r>
            <a:r>
              <a:rPr lang="de-DE" sz="2000" dirty="0" smtClean="0">
                <a:solidFill>
                  <a:srgbClr val="FFCC99"/>
                </a:solidFill>
              </a:rPr>
              <a:t/>
            </a:r>
            <a:br>
              <a:rPr lang="de-DE" sz="2000" dirty="0" smtClean="0">
                <a:solidFill>
                  <a:srgbClr val="FFCC99"/>
                </a:solidFill>
              </a:rPr>
            </a:br>
            <a:r>
              <a:rPr lang="de-DE" sz="2000" dirty="0" err="1" smtClean="0">
                <a:solidFill>
                  <a:srgbClr val="FFCC99"/>
                </a:solidFill>
              </a:rPr>
              <a:t>or</a:t>
            </a:r>
            <a:r>
              <a:rPr lang="de-DE" sz="2000" dirty="0" smtClean="0">
                <a:solidFill>
                  <a:srgbClr val="FFCC99"/>
                </a:solidFill>
              </a:rPr>
              <a:t/>
            </a:r>
            <a:br>
              <a:rPr lang="de-DE" sz="2000" dirty="0" smtClean="0">
                <a:solidFill>
                  <a:srgbClr val="FFCC99"/>
                </a:solidFill>
              </a:rPr>
            </a:br>
            <a:r>
              <a:rPr lang="de-DE" sz="2000" i="1" dirty="0" err="1" smtClean="0">
                <a:solidFill>
                  <a:srgbClr val="FFCC99"/>
                </a:solidFill>
              </a:rPr>
              <a:t>When</a:t>
            </a:r>
            <a:r>
              <a:rPr lang="de-DE" sz="2000" i="1" dirty="0" smtClean="0">
                <a:solidFill>
                  <a:srgbClr val="FFCC99"/>
                </a:solidFill>
              </a:rPr>
              <a:t> </a:t>
            </a:r>
            <a:r>
              <a:rPr lang="de-DE" sz="2000" i="1" dirty="0" err="1" smtClean="0">
                <a:solidFill>
                  <a:srgbClr val="FFCC99"/>
                </a:solidFill>
              </a:rPr>
              <a:t>I´m</a:t>
            </a:r>
            <a:r>
              <a:rPr lang="de-DE" sz="2000" i="1" dirty="0" smtClean="0">
                <a:solidFill>
                  <a:srgbClr val="FFCC99"/>
                </a:solidFill>
              </a:rPr>
              <a:t> </a:t>
            </a:r>
            <a:r>
              <a:rPr lang="de-DE" sz="2000" i="1" dirty="0" err="1" smtClean="0">
                <a:solidFill>
                  <a:srgbClr val="FFCC99"/>
                </a:solidFill>
              </a:rPr>
              <a:t>sixty</a:t>
            </a:r>
            <a:r>
              <a:rPr lang="de-DE" sz="2000" i="1" dirty="0" smtClean="0">
                <a:solidFill>
                  <a:srgbClr val="FFCC99"/>
                </a:solidFill>
              </a:rPr>
              <a:t> </a:t>
            </a:r>
            <a:r>
              <a:rPr lang="de-DE" sz="2000" i="1" dirty="0" err="1" smtClean="0">
                <a:solidFill>
                  <a:srgbClr val="FFCC99"/>
                </a:solidFill>
              </a:rPr>
              <a:t>four</a:t>
            </a:r>
            <a:endParaRPr lang="de-DE" sz="2000" i="1" dirty="0" smtClean="0">
              <a:solidFill>
                <a:srgbClr val="FFCC99"/>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1202" name="Picture 2" descr="Panda_V712_3D"/>
          <p:cNvPicPr>
            <a:picLocks noChangeAspect="1" noChangeArrowheads="1"/>
          </p:cNvPicPr>
          <p:nvPr/>
        </p:nvPicPr>
        <p:blipFill>
          <a:blip r:embed="rId2" cstate="print">
            <a:clrChange>
              <a:clrFrom>
                <a:srgbClr val="FFFFFF"/>
              </a:clrFrom>
              <a:clrTo>
                <a:srgbClr val="FFFFFF">
                  <a:alpha val="0"/>
                </a:srgbClr>
              </a:clrTo>
            </a:clrChange>
          </a:blip>
          <a:srcRect l="1247" t="8316" r="5656" b="10622"/>
          <a:stretch>
            <a:fillRect/>
          </a:stretch>
        </p:blipFill>
        <p:spPr bwMode="auto">
          <a:xfrm>
            <a:off x="579524" y="912523"/>
            <a:ext cx="7954550" cy="4557251"/>
          </a:xfrm>
          <a:prstGeom prst="rect">
            <a:avLst/>
          </a:prstGeom>
          <a:noFill/>
          <a:ln w="9525">
            <a:noFill/>
            <a:miter lim="800000"/>
            <a:headEnd/>
            <a:tailEnd/>
          </a:ln>
        </p:spPr>
      </p:pic>
      <p:sp>
        <p:nvSpPr>
          <p:cNvPr id="1971204" name="Rectangle 4"/>
          <p:cNvSpPr>
            <a:spLocks noGrp="1" noChangeArrowheads="1"/>
          </p:cNvSpPr>
          <p:nvPr>
            <p:ph type="title"/>
          </p:nvPr>
        </p:nvSpPr>
        <p:spPr/>
        <p:txBody>
          <a:bodyPr/>
          <a:lstStyle/>
          <a:p>
            <a:r>
              <a:rPr lang="de-DE"/>
              <a:t>PANDA Setup</a:t>
            </a:r>
          </a:p>
        </p:txBody>
      </p:sp>
      <p:sp>
        <p:nvSpPr>
          <p:cNvPr id="7" name="Textfeld 6"/>
          <p:cNvSpPr txBox="1"/>
          <p:nvPr/>
        </p:nvSpPr>
        <p:spPr>
          <a:xfrm>
            <a:off x="382386" y="2967643"/>
            <a:ext cx="349134" cy="338554"/>
          </a:xfrm>
          <a:prstGeom prst="rect">
            <a:avLst/>
          </a:prstGeom>
          <a:noFill/>
        </p:spPr>
        <p:txBody>
          <a:bodyPr wrap="square" rtlCol="0">
            <a:spAutoFit/>
          </a:bodyPr>
          <a:lstStyle/>
          <a:p>
            <a:r>
              <a:rPr lang="de-DE" dirty="0" smtClean="0">
                <a:latin typeface="VerdanaBar" pitchFamily="34" charset="0"/>
              </a:rPr>
              <a:t>p</a:t>
            </a:r>
            <a:endParaRPr lang="de-DE" dirty="0">
              <a:latin typeface="VerdanaBar"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ChangeArrowheads="1"/>
          </p:cNvSpPr>
          <p:nvPr/>
        </p:nvSpPr>
        <p:spPr bwMode="auto">
          <a:xfrm>
            <a:off x="114300" y="1619250"/>
            <a:ext cx="8915400" cy="4165600"/>
          </a:xfrm>
          <a:prstGeom prst="rect">
            <a:avLst/>
          </a:prstGeom>
          <a:solidFill>
            <a:srgbClr val="CCCCFF"/>
          </a:solidFill>
          <a:ln w="9525">
            <a:noFill/>
            <a:miter lim="800000"/>
            <a:headEnd type="none" w="sm" len="sm"/>
            <a:tailEnd type="none" w="sm" len="sm"/>
          </a:ln>
          <a:effectLst/>
        </p:spPr>
        <p:txBody>
          <a:bodyPr lIns="90000" tIns="46800" rIns="90000" bIns="46800"/>
          <a:lstStyle/>
          <a:p>
            <a:endParaRPr lang="de-DE"/>
          </a:p>
        </p:txBody>
      </p:sp>
      <p:sp>
        <p:nvSpPr>
          <p:cNvPr id="828419" name="Rectangle 3"/>
          <p:cNvSpPr>
            <a:spLocks noChangeArrowheads="1"/>
          </p:cNvSpPr>
          <p:nvPr/>
        </p:nvSpPr>
        <p:spPr bwMode="auto">
          <a:xfrm>
            <a:off x="5257800" y="2311400"/>
            <a:ext cx="3429000" cy="2679700"/>
          </a:xfrm>
          <a:prstGeom prst="rect">
            <a:avLst/>
          </a:prstGeom>
          <a:solidFill>
            <a:schemeClr val="accent1"/>
          </a:solidFill>
          <a:ln w="9525">
            <a:noFill/>
            <a:miter lim="800000"/>
            <a:headEnd type="none" w="sm" len="sm"/>
            <a:tailEnd type="none" w="sm" len="sm"/>
          </a:ln>
          <a:effectLst/>
        </p:spPr>
        <p:txBody>
          <a:bodyPr wrap="none" lIns="90000" tIns="46800" rIns="90000" bIns="46800" anchor="ctr">
            <a:spAutoFit/>
          </a:bodyPr>
          <a:lstStyle/>
          <a:p>
            <a:endParaRPr lang="de-DE"/>
          </a:p>
        </p:txBody>
      </p:sp>
      <p:sp>
        <p:nvSpPr>
          <p:cNvPr id="828420" name="Rectangle 4"/>
          <p:cNvSpPr>
            <a:spLocks noChangeArrowheads="1"/>
          </p:cNvSpPr>
          <p:nvPr/>
        </p:nvSpPr>
        <p:spPr bwMode="auto">
          <a:xfrm>
            <a:off x="965200" y="2324100"/>
            <a:ext cx="3441700" cy="2667000"/>
          </a:xfrm>
          <a:prstGeom prst="rect">
            <a:avLst/>
          </a:prstGeom>
          <a:solidFill>
            <a:schemeClr val="accent1"/>
          </a:solidFill>
          <a:ln w="9525">
            <a:noFill/>
            <a:miter lim="800000"/>
            <a:headEnd type="none" w="sm" len="sm"/>
            <a:tailEnd type="none" w="sm" len="sm"/>
          </a:ln>
          <a:effectLst/>
        </p:spPr>
        <p:txBody>
          <a:bodyPr wrap="none" lIns="90000" tIns="46800" rIns="90000" bIns="46800" anchor="ctr">
            <a:spAutoFit/>
          </a:bodyPr>
          <a:lstStyle/>
          <a:p>
            <a:endParaRPr lang="de-DE"/>
          </a:p>
        </p:txBody>
      </p:sp>
      <p:sp>
        <p:nvSpPr>
          <p:cNvPr id="828421" name="Line 5"/>
          <p:cNvSpPr>
            <a:spLocks noChangeShapeType="1"/>
          </p:cNvSpPr>
          <p:nvPr/>
        </p:nvSpPr>
        <p:spPr bwMode="auto">
          <a:xfrm>
            <a:off x="987425" y="3529013"/>
            <a:ext cx="3403600" cy="0"/>
          </a:xfrm>
          <a:prstGeom prst="line">
            <a:avLst/>
          </a:prstGeom>
          <a:noFill/>
          <a:ln w="38100">
            <a:solidFill>
              <a:srgbClr val="66FF33"/>
            </a:solidFill>
            <a:prstDash val="sysDot"/>
            <a:round/>
            <a:headEnd type="none" w="sm" len="sm"/>
            <a:tailEnd type="none" w="sm" len="sm"/>
          </a:ln>
          <a:effectLst/>
        </p:spPr>
        <p:txBody>
          <a:bodyPr lIns="90000" tIns="46800" rIns="90000" bIns="46800">
            <a:spAutoFit/>
          </a:bodyPr>
          <a:lstStyle/>
          <a:p>
            <a:endParaRPr lang="de-DE"/>
          </a:p>
        </p:txBody>
      </p:sp>
      <p:pic>
        <p:nvPicPr>
          <p:cNvPr id="828422" name="Picture 6" descr="xiloss_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11600" y="1365250"/>
            <a:ext cx="6122988" cy="4597400"/>
          </a:xfrm>
          <a:prstGeom prst="rect">
            <a:avLst/>
          </a:prstGeom>
          <a:noFill/>
        </p:spPr>
      </p:pic>
      <p:pic>
        <p:nvPicPr>
          <p:cNvPr id="828423" name="Picture 7" descr="xiloss_0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5600" y="1384300"/>
            <a:ext cx="6105525" cy="4584700"/>
          </a:xfrm>
          <a:prstGeom prst="rect">
            <a:avLst/>
          </a:prstGeom>
          <a:noFill/>
        </p:spPr>
      </p:pic>
      <p:sp>
        <p:nvSpPr>
          <p:cNvPr id="828424" name="Rectangle 8"/>
          <p:cNvSpPr>
            <a:spLocks noChangeArrowheads="1"/>
          </p:cNvSpPr>
          <p:nvPr/>
        </p:nvSpPr>
        <p:spPr bwMode="auto">
          <a:xfrm>
            <a:off x="914400" y="5791200"/>
            <a:ext cx="7772400" cy="914400"/>
          </a:xfrm>
          <a:prstGeom prst="rect">
            <a:avLst/>
          </a:prstGeom>
          <a:noFill/>
          <a:ln w="9525">
            <a:noFill/>
            <a:miter lim="800000"/>
            <a:headEnd/>
            <a:tailEnd/>
          </a:ln>
          <a:effectLst/>
        </p:spPr>
        <p:txBody>
          <a:bodyPr lIns="92075" tIns="46038" rIns="92075" bIns="46038"/>
          <a:lstStyle/>
          <a:p>
            <a:pPr eaLnBrk="0" hangingPunct="0">
              <a:spcBef>
                <a:spcPct val="50000"/>
              </a:spcBef>
              <a:buClr>
                <a:schemeClr val="folHlink"/>
              </a:buClr>
              <a:buSzPct val="100000"/>
              <a:buFont typeface="Wingdings" pitchFamily="2" charset="2"/>
              <a:buBlip>
                <a:blip r:embed="rId5"/>
              </a:buBlip>
            </a:pPr>
            <a:r>
              <a:rPr kumimoji="0" lang="de-DE" sz="1800"/>
              <a:t>minimal distance </a:t>
            </a:r>
            <a:r>
              <a:rPr kumimoji="0" lang="en-US" sz="1800"/>
              <a:t>production</a:t>
            </a:r>
            <a:r>
              <a:rPr kumimoji="0" lang="de-DE" sz="1800"/>
              <a:t> </a:t>
            </a:r>
            <a:r>
              <a:rPr kumimoji="0" lang="de-DE" sz="1800">
                <a:sym typeface="Symbol" pitchFamily="18" charset="2"/>
              </a:rPr>
              <a:t></a:t>
            </a:r>
            <a:r>
              <a:rPr kumimoji="0" lang="de-DE" sz="1800"/>
              <a:t> capture</a:t>
            </a:r>
            <a:endParaRPr kumimoji="0" lang="en-US" sz="1800"/>
          </a:p>
          <a:p>
            <a:pPr eaLnBrk="0" hangingPunct="0">
              <a:spcBef>
                <a:spcPct val="50000"/>
              </a:spcBef>
              <a:buClr>
                <a:schemeClr val="folHlink"/>
              </a:buClr>
              <a:buSzPct val="100000"/>
              <a:buFont typeface="Wingdings" pitchFamily="2" charset="2"/>
              <a:buBlip>
                <a:blip r:embed="rId5"/>
              </a:buBlip>
            </a:pPr>
            <a:r>
              <a:rPr kumimoji="0" lang="de-DE" sz="1800"/>
              <a:t>initial momentum</a:t>
            </a:r>
            <a:r>
              <a:rPr kumimoji="0" lang="en-US" sz="1800"/>
              <a:t> 100-500 MeV/c</a:t>
            </a:r>
            <a:r>
              <a:rPr kumimoji="0" lang="de-DE" sz="1800"/>
              <a:t>   </a:t>
            </a:r>
            <a:r>
              <a:rPr kumimoji="0" lang="de-DE" sz="1800">
                <a:latin typeface="Symbol" pitchFamily="18" charset="2"/>
                <a:sym typeface="Symbol" pitchFamily="18" charset="2"/>
              </a:rPr>
              <a:t></a:t>
            </a:r>
            <a:r>
              <a:rPr kumimoji="0" lang="de-DE" sz="1800">
                <a:sym typeface="Symbol" pitchFamily="18" charset="2"/>
              </a:rPr>
              <a:t>  range ~ few g/cm</a:t>
            </a:r>
            <a:r>
              <a:rPr kumimoji="0" lang="de-DE" sz="1800" baseline="30000">
                <a:sym typeface="Symbol" pitchFamily="18" charset="2"/>
              </a:rPr>
              <a:t>2</a:t>
            </a:r>
            <a:endParaRPr kumimoji="0" lang="de-DE" sz="1800"/>
          </a:p>
        </p:txBody>
      </p:sp>
      <p:sp>
        <p:nvSpPr>
          <p:cNvPr id="828425" name="Rectangle 9"/>
          <p:cNvSpPr>
            <a:spLocks noGrp="1" noChangeArrowheads="1"/>
          </p:cNvSpPr>
          <p:nvPr>
            <p:ph type="body" idx="1"/>
          </p:nvPr>
        </p:nvSpPr>
        <p:spPr>
          <a:xfrm>
            <a:off x="844550" y="781050"/>
            <a:ext cx="8020050" cy="366713"/>
          </a:xfrm>
          <a:noFill/>
          <a:ln/>
        </p:spPr>
        <p:txBody>
          <a:bodyPr lIns="92075" tIns="46038" rIns="92075" bIns="46038">
            <a:spAutoFit/>
          </a:bodyPr>
          <a:lstStyle/>
          <a:p>
            <a:r>
              <a:rPr lang="de-DE">
                <a:latin typeface="Symbol" pitchFamily="18" charset="2"/>
              </a:rPr>
              <a:t>X</a:t>
            </a:r>
            <a:r>
              <a:rPr lang="de-DE" baseline="30000"/>
              <a:t>-</a:t>
            </a:r>
            <a:r>
              <a:rPr lang="de-DE"/>
              <a:t> mean lifetime 0.164 ns</a:t>
            </a:r>
          </a:p>
        </p:txBody>
      </p:sp>
      <p:sp>
        <p:nvSpPr>
          <p:cNvPr id="828426" name="Rectangle 10"/>
          <p:cNvSpPr>
            <a:spLocks noGrp="1" noChangeArrowheads="1"/>
          </p:cNvSpPr>
          <p:nvPr>
            <p:ph type="title"/>
          </p:nvPr>
        </p:nvSpPr>
        <p:spPr/>
        <p:txBody>
          <a:bodyPr/>
          <a:lstStyle/>
          <a:p>
            <a:r>
              <a:rPr lang="de-DE">
                <a:latin typeface="Symbol" pitchFamily="18" charset="2"/>
              </a:rPr>
              <a:t>X</a:t>
            </a:r>
            <a:r>
              <a:rPr lang="de-DE" baseline="30000"/>
              <a:t>-</a:t>
            </a:r>
            <a:r>
              <a:rPr lang="de-DE"/>
              <a:t> properties</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2580" name="Picture 4" descr="p255"/>
          <p:cNvPicPr>
            <a:picLocks noChangeAspect="1" noChangeArrowheads="1"/>
          </p:cNvPicPr>
          <p:nvPr/>
        </p:nvPicPr>
        <p:blipFill>
          <a:blip r:embed="rId4" cstate="print">
            <a:clrChange>
              <a:clrFrom>
                <a:srgbClr val="FFFFFF"/>
              </a:clrFrom>
              <a:clrTo>
                <a:srgbClr val="FFFFFF">
                  <a:alpha val="0"/>
                </a:srgbClr>
              </a:clrTo>
            </a:clrChange>
          </a:blip>
          <a:srcRect b="61856"/>
          <a:stretch>
            <a:fillRect/>
          </a:stretch>
        </p:blipFill>
        <p:spPr bwMode="auto">
          <a:xfrm>
            <a:off x="3255963" y="788988"/>
            <a:ext cx="6116637" cy="3068637"/>
          </a:xfrm>
          <a:prstGeom prst="rect">
            <a:avLst/>
          </a:prstGeom>
          <a:noFill/>
        </p:spPr>
      </p:pic>
      <p:grpSp>
        <p:nvGrpSpPr>
          <p:cNvPr id="2" name="Group 5"/>
          <p:cNvGrpSpPr>
            <a:grpSpLocks/>
          </p:cNvGrpSpPr>
          <p:nvPr/>
        </p:nvGrpSpPr>
        <p:grpSpPr bwMode="auto">
          <a:xfrm>
            <a:off x="3322638" y="2684463"/>
            <a:ext cx="6154737" cy="4346575"/>
            <a:chOff x="1078" y="795"/>
            <a:chExt cx="4219" cy="3032"/>
          </a:xfrm>
        </p:grpSpPr>
        <p:pic>
          <p:nvPicPr>
            <p:cNvPr id="1432582" name="Picture 6" descr="p257"/>
            <p:cNvPicPr>
              <a:picLocks noChangeAspect="1" noChangeArrowheads="1"/>
            </p:cNvPicPr>
            <p:nvPr/>
          </p:nvPicPr>
          <p:blipFill>
            <a:blip r:embed="rId5" cstate="print"/>
            <a:srcRect b="92920"/>
            <a:stretch>
              <a:fillRect/>
            </a:stretch>
          </p:blipFill>
          <p:spPr bwMode="auto">
            <a:xfrm>
              <a:off x="1078" y="795"/>
              <a:ext cx="4219" cy="393"/>
            </a:xfrm>
            <a:prstGeom prst="rect">
              <a:avLst/>
            </a:prstGeom>
            <a:noFill/>
          </p:spPr>
        </p:pic>
        <p:pic>
          <p:nvPicPr>
            <p:cNvPr id="1432583" name="Picture 7" descr="p257"/>
            <p:cNvPicPr>
              <a:picLocks noChangeAspect="1" noChangeArrowheads="1"/>
            </p:cNvPicPr>
            <p:nvPr/>
          </p:nvPicPr>
          <p:blipFill>
            <a:blip r:embed="rId5" cstate="print"/>
            <a:srcRect t="52351"/>
            <a:stretch>
              <a:fillRect/>
            </a:stretch>
          </p:blipFill>
          <p:spPr bwMode="auto">
            <a:xfrm>
              <a:off x="1078" y="1182"/>
              <a:ext cx="4219" cy="2645"/>
            </a:xfrm>
            <a:prstGeom prst="rect">
              <a:avLst/>
            </a:prstGeom>
            <a:noFill/>
          </p:spPr>
        </p:pic>
      </p:grpSp>
      <p:pic>
        <p:nvPicPr>
          <p:cNvPr id="1432585" name="Picture 9" descr="fig1"/>
          <p:cNvPicPr>
            <a:picLocks noChangeAspect="1" noChangeArrowheads="1"/>
          </p:cNvPicPr>
          <p:nvPr/>
        </p:nvPicPr>
        <p:blipFill>
          <a:blip r:embed="rId6" cstate="print"/>
          <a:srcRect/>
          <a:stretch>
            <a:fillRect/>
          </a:stretch>
        </p:blipFill>
        <p:spPr bwMode="auto">
          <a:xfrm>
            <a:off x="-1428750" y="1982788"/>
            <a:ext cx="5126038" cy="4256087"/>
          </a:xfrm>
          <a:prstGeom prst="rect">
            <a:avLst/>
          </a:prstGeom>
          <a:noFill/>
        </p:spPr>
      </p:pic>
      <p:sp>
        <p:nvSpPr>
          <p:cNvPr id="1432578" name="Rectangle 2"/>
          <p:cNvSpPr>
            <a:spLocks noGrp="1" noChangeArrowheads="1"/>
          </p:cNvSpPr>
          <p:nvPr>
            <p:ph type="title"/>
          </p:nvPr>
        </p:nvSpPr>
        <p:spPr/>
        <p:txBody>
          <a:bodyPr/>
          <a:lstStyle/>
          <a:p>
            <a:r>
              <a:rPr lang="de-DE"/>
              <a:t>The Discovery of the anti-Xi</a:t>
            </a:r>
          </a:p>
        </p:txBody>
      </p:sp>
      <p:sp>
        <p:nvSpPr>
          <p:cNvPr id="1432579" name="Rectangle 3"/>
          <p:cNvSpPr>
            <a:spLocks noGrp="1" noChangeArrowheads="1"/>
          </p:cNvSpPr>
          <p:nvPr>
            <p:ph type="body" idx="1"/>
          </p:nvPr>
        </p:nvSpPr>
        <p:spPr/>
        <p:txBody>
          <a:bodyPr/>
          <a:lstStyle/>
          <a:p>
            <a:r>
              <a:rPr lang="en-US"/>
              <a:t>discovered simultaneously at CERN and SLAC</a:t>
            </a:r>
          </a:p>
          <a:p>
            <a:pPr>
              <a:buFont typeface="Wingdings" pitchFamily="2" charset="2"/>
              <a:buNone/>
            </a:pPr>
            <a:endParaRPr lang="en-US"/>
          </a:p>
        </p:txBody>
      </p:sp>
      <p:graphicFrame>
        <p:nvGraphicFramePr>
          <p:cNvPr id="1432584" name="Object 8"/>
          <p:cNvGraphicFramePr>
            <a:graphicFrameLocks noChangeAspect="1"/>
          </p:cNvGraphicFramePr>
          <p:nvPr/>
        </p:nvGraphicFramePr>
        <p:xfrm>
          <a:off x="968375" y="1181100"/>
          <a:ext cx="1524000" cy="292100"/>
        </p:xfrm>
        <a:graphic>
          <a:graphicData uri="http://schemas.openxmlformats.org/presentationml/2006/ole">
            <p:oleObj spid="_x0000_s2452482" name="Equation" r:id="rId7" imgW="1523880" imgH="29196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1432585"/>
                                        </p:tgtEl>
                                        <p:attrNameLst>
                                          <p:attrName>style.visibility</p:attrName>
                                        </p:attrNameLst>
                                      </p:cBhvr>
                                      <p:to>
                                        <p:strVal val="visible"/>
                                      </p:to>
                                    </p:set>
                                    <p:animEffect transition="in" filter="dissolve">
                                      <p:cBhvr>
                                        <p:cTn id="7" dur="500"/>
                                        <p:tgtEl>
                                          <p:spTgt spid="1432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3438" y="771525"/>
            <a:ext cx="8005762" cy="5886450"/>
            <a:chOff x="525" y="486"/>
            <a:chExt cx="5043" cy="3708"/>
          </a:xfrm>
        </p:grpSpPr>
        <p:grpSp>
          <p:nvGrpSpPr>
            <p:cNvPr id="3" name="Group 3"/>
            <p:cNvGrpSpPr>
              <a:grpSpLocks/>
            </p:cNvGrpSpPr>
            <p:nvPr/>
          </p:nvGrpSpPr>
          <p:grpSpPr bwMode="auto">
            <a:xfrm>
              <a:off x="1922" y="1126"/>
              <a:ext cx="1938" cy="2185"/>
              <a:chOff x="1922" y="1126"/>
              <a:chExt cx="1938" cy="2185"/>
            </a:xfrm>
          </p:grpSpPr>
          <p:grpSp>
            <p:nvGrpSpPr>
              <p:cNvPr id="4" name="Group 4"/>
              <p:cNvGrpSpPr>
                <a:grpSpLocks/>
              </p:cNvGrpSpPr>
              <p:nvPr/>
            </p:nvGrpSpPr>
            <p:grpSpPr bwMode="auto">
              <a:xfrm>
                <a:off x="1924" y="1126"/>
                <a:ext cx="1936" cy="2185"/>
                <a:chOff x="1924" y="1126"/>
                <a:chExt cx="1936" cy="2185"/>
              </a:xfrm>
            </p:grpSpPr>
            <p:sp>
              <p:nvSpPr>
                <p:cNvPr id="919557" name="Rectangle 5"/>
                <p:cNvSpPr>
                  <a:spLocks noChangeArrowheads="1"/>
                </p:cNvSpPr>
                <p:nvPr/>
              </p:nvSpPr>
              <p:spPr bwMode="auto">
                <a:xfrm>
                  <a:off x="1924" y="1126"/>
                  <a:ext cx="1719" cy="2185"/>
                </a:xfrm>
                <a:prstGeom prst="rect">
                  <a:avLst/>
                </a:prstGeom>
                <a:gradFill rotWithShape="0">
                  <a:gsLst>
                    <a:gs pos="0">
                      <a:srgbClr val="99CCFF">
                        <a:gamma/>
                        <a:tint val="5882"/>
                        <a:invGamma/>
                      </a:srgbClr>
                    </a:gs>
                    <a:gs pos="100000">
                      <a:srgbClr val="99CCFF"/>
                    </a:gs>
                  </a:gsLst>
                  <a:lin ang="5400000" scaled="1"/>
                </a:gradFill>
                <a:ln w="9525">
                  <a:noFill/>
                  <a:miter lim="800000"/>
                  <a:headEnd type="none" w="sm" len="sm"/>
                  <a:tailEnd type="none" w="sm" len="sm"/>
                </a:ln>
                <a:effectLst/>
              </p:spPr>
              <p:txBody>
                <a:bodyPr lIns="90000" tIns="46800" rIns="90000" bIns="46800" anchor="ctr">
                  <a:spAutoFit/>
                </a:bodyPr>
                <a:lstStyle/>
                <a:p>
                  <a:endParaRPr lang="de-DE"/>
                </a:p>
              </p:txBody>
            </p:sp>
            <p:sp>
              <p:nvSpPr>
                <p:cNvPr id="919558" name="Text Box 6"/>
                <p:cNvSpPr txBox="1">
                  <a:spLocks noChangeArrowheads="1"/>
                </p:cNvSpPr>
                <p:nvPr/>
              </p:nvSpPr>
              <p:spPr bwMode="auto">
                <a:xfrm>
                  <a:off x="2036" y="1149"/>
                  <a:ext cx="1824" cy="768"/>
                </a:xfrm>
                <a:prstGeom prst="rect">
                  <a:avLst/>
                </a:prstGeom>
                <a:noFill/>
                <a:ln w="9525">
                  <a:noFill/>
                  <a:miter lim="800000"/>
                  <a:headEnd type="none" w="sm" len="sm"/>
                  <a:tailEnd type="none" w="sm" len="sm"/>
                </a:ln>
                <a:effectLst/>
              </p:spPr>
              <p:txBody>
                <a:bodyPr lIns="90000" tIns="46800" rIns="90000" bIns="46800">
                  <a:spAutoFit/>
                </a:bodyPr>
                <a:lstStyle/>
                <a:p>
                  <a:pPr>
                    <a:spcBef>
                      <a:spcPct val="20000"/>
                    </a:spcBef>
                    <a:buClr>
                      <a:schemeClr val="accent2"/>
                    </a:buClr>
                    <a:buSzPct val="80000"/>
                    <a:buFont typeface="Wingdings" pitchFamily="2" charset="2"/>
                    <a:buNone/>
                  </a:pPr>
                  <a:r>
                    <a:rPr kumimoji="0" lang="de-DE" sz="2000" b="1">
                      <a:solidFill>
                        <a:schemeClr val="bg2"/>
                      </a:solidFill>
                      <a:latin typeface="Symbol" pitchFamily="18" charset="2"/>
                    </a:rPr>
                    <a:t>X</a:t>
                  </a:r>
                  <a:r>
                    <a:rPr kumimoji="0" lang="de-DE" sz="2400" b="1" baseline="30000">
                      <a:solidFill>
                        <a:schemeClr val="bg2"/>
                      </a:solidFill>
                      <a:latin typeface="Arial" pitchFamily="34" charset="0"/>
                    </a:rPr>
                    <a:t>-</a:t>
                  </a:r>
                  <a:r>
                    <a:rPr kumimoji="0" lang="de-DE" sz="2000" b="1">
                      <a:solidFill>
                        <a:schemeClr val="bg2"/>
                      </a:solidFill>
                      <a:latin typeface="Batang" pitchFamily="18" charset="-127"/>
                    </a:rPr>
                    <a:t> </a:t>
                  </a:r>
                  <a:r>
                    <a:rPr kumimoji="0" lang="de-DE" sz="2000" b="1">
                      <a:solidFill>
                        <a:schemeClr val="bg2"/>
                      </a:solidFill>
                      <a:latin typeface="Arial" pitchFamily="34" charset="0"/>
                    </a:rPr>
                    <a:t>capture: </a:t>
                  </a:r>
                </a:p>
                <a:p>
                  <a:pPr>
                    <a:spcBef>
                      <a:spcPct val="20000"/>
                    </a:spcBef>
                    <a:buClr>
                      <a:schemeClr val="accent2"/>
                    </a:buClr>
                    <a:buSzPct val="80000"/>
                    <a:buFont typeface="Wingdings" pitchFamily="2" charset="2"/>
                    <a:buNone/>
                  </a:pPr>
                  <a:r>
                    <a:rPr kumimoji="0" lang="de-DE" sz="2000" b="1">
                      <a:solidFill>
                        <a:schemeClr val="bg2"/>
                      </a:solidFill>
                      <a:latin typeface="Symbol" pitchFamily="18" charset="2"/>
                    </a:rPr>
                    <a:t>X</a:t>
                  </a:r>
                  <a:r>
                    <a:rPr kumimoji="0" lang="de-DE" sz="2400" b="1" baseline="30000">
                      <a:solidFill>
                        <a:schemeClr val="bg2"/>
                      </a:solidFill>
                      <a:latin typeface="Arial" pitchFamily="34" charset="0"/>
                    </a:rPr>
                    <a:t>-</a:t>
                  </a:r>
                  <a:r>
                    <a:rPr kumimoji="0" lang="de-DE" sz="2000" b="1" baseline="30000">
                      <a:solidFill>
                        <a:schemeClr val="bg2"/>
                      </a:solidFill>
                      <a:latin typeface="Arial" pitchFamily="34" charset="0"/>
                    </a:rPr>
                    <a:t> </a:t>
                  </a:r>
                  <a:r>
                    <a:rPr kumimoji="0" lang="de-DE" sz="2000" b="1">
                      <a:solidFill>
                        <a:schemeClr val="bg2"/>
                      </a:solidFill>
                      <a:latin typeface="Arial" pitchFamily="34" charset="0"/>
                    </a:rPr>
                    <a:t>p </a:t>
                  </a:r>
                  <a:r>
                    <a:rPr kumimoji="0" lang="de-DE" sz="2000" b="1">
                      <a:solidFill>
                        <a:schemeClr val="bg2"/>
                      </a:solidFill>
                      <a:latin typeface="Arial" pitchFamily="34" charset="0"/>
                      <a:sym typeface="Symbol" pitchFamily="18" charset="2"/>
                    </a:rPr>
                    <a:t> </a:t>
                  </a:r>
                  <a:r>
                    <a:rPr kumimoji="0" lang="de-DE" sz="2000" b="1">
                      <a:solidFill>
                        <a:schemeClr val="bg2"/>
                      </a:solidFill>
                      <a:latin typeface="Symbol" pitchFamily="18" charset="2"/>
                      <a:sym typeface="Symbol" pitchFamily="18" charset="2"/>
                    </a:rPr>
                    <a:t>LL </a:t>
                  </a:r>
                  <a:r>
                    <a:rPr kumimoji="0" lang="de-DE" sz="2000" b="1">
                      <a:solidFill>
                        <a:schemeClr val="bg2"/>
                      </a:solidFill>
                      <a:latin typeface="Arial" pitchFamily="34" charset="0"/>
                      <a:sym typeface="Symbol" pitchFamily="18" charset="2"/>
                    </a:rPr>
                    <a:t>+</a:t>
                  </a:r>
                  <a:r>
                    <a:rPr kumimoji="0" lang="de-DE" sz="2000" b="1">
                      <a:latin typeface="Arial" pitchFamily="34" charset="0"/>
                      <a:sym typeface="Symbol" pitchFamily="18" charset="2"/>
                    </a:rPr>
                    <a:t> </a:t>
                  </a:r>
                  <a:r>
                    <a:rPr kumimoji="0" lang="de-DE" sz="2000" b="1">
                      <a:solidFill>
                        <a:schemeClr val="hlink"/>
                      </a:solidFill>
                      <a:latin typeface="Arial" pitchFamily="34" charset="0"/>
                      <a:sym typeface="Symbol" pitchFamily="18" charset="2"/>
                    </a:rPr>
                    <a:t>28 MeV</a:t>
                  </a:r>
                  <a:endParaRPr kumimoji="0" lang="de-DE" sz="2000" b="1">
                    <a:solidFill>
                      <a:schemeClr val="hlink"/>
                    </a:solidFill>
                    <a:latin typeface="Arial" pitchFamily="34" charset="0"/>
                  </a:endParaRPr>
                </a:p>
                <a:p>
                  <a:pPr>
                    <a:spcBef>
                      <a:spcPct val="50000"/>
                    </a:spcBef>
                  </a:pPr>
                  <a:endParaRPr lang="de-DE" sz="2000" b="1">
                    <a:effectLst>
                      <a:outerShdw blurRad="38100" dist="38100" dir="2700000" algn="tl">
                        <a:srgbClr val="C0C0C0"/>
                      </a:outerShdw>
                    </a:effectLst>
                    <a:latin typeface="Arial" pitchFamily="34" charset="0"/>
                  </a:endParaRPr>
                </a:p>
              </p:txBody>
            </p:sp>
          </p:grpSp>
          <p:grpSp>
            <p:nvGrpSpPr>
              <p:cNvPr id="5" name="Group 7"/>
              <p:cNvGrpSpPr>
                <a:grpSpLocks/>
              </p:cNvGrpSpPr>
              <p:nvPr/>
            </p:nvGrpSpPr>
            <p:grpSpPr bwMode="auto">
              <a:xfrm>
                <a:off x="1922" y="1633"/>
                <a:ext cx="1674" cy="1673"/>
                <a:chOff x="1922" y="1633"/>
                <a:chExt cx="1674" cy="1673"/>
              </a:xfrm>
            </p:grpSpPr>
            <p:grpSp>
              <p:nvGrpSpPr>
                <p:cNvPr id="6" name="Group 8"/>
                <p:cNvGrpSpPr>
                  <a:grpSpLocks/>
                </p:cNvGrpSpPr>
                <p:nvPr/>
              </p:nvGrpSpPr>
              <p:grpSpPr bwMode="auto">
                <a:xfrm>
                  <a:off x="1922" y="1633"/>
                  <a:ext cx="1674" cy="1673"/>
                  <a:chOff x="4086" y="1677"/>
                  <a:chExt cx="1674" cy="1673"/>
                </a:xfrm>
              </p:grpSpPr>
              <p:grpSp>
                <p:nvGrpSpPr>
                  <p:cNvPr id="7" name="Group 9"/>
                  <p:cNvGrpSpPr>
                    <a:grpSpLocks/>
                  </p:cNvGrpSpPr>
                  <p:nvPr/>
                </p:nvGrpSpPr>
                <p:grpSpPr bwMode="auto">
                  <a:xfrm>
                    <a:off x="4086" y="1677"/>
                    <a:ext cx="1674" cy="1673"/>
                    <a:chOff x="4086" y="1677"/>
                    <a:chExt cx="1674" cy="1673"/>
                  </a:xfrm>
                </p:grpSpPr>
                <p:grpSp>
                  <p:nvGrpSpPr>
                    <p:cNvPr id="8" name="Group 10"/>
                    <p:cNvGrpSpPr>
                      <a:grpSpLocks/>
                    </p:cNvGrpSpPr>
                    <p:nvPr/>
                  </p:nvGrpSpPr>
                  <p:grpSpPr bwMode="auto">
                    <a:xfrm>
                      <a:off x="4710" y="2402"/>
                      <a:ext cx="425" cy="314"/>
                      <a:chOff x="4710" y="2402"/>
                      <a:chExt cx="425" cy="314"/>
                    </a:xfrm>
                  </p:grpSpPr>
                  <p:sp>
                    <p:nvSpPr>
                      <p:cNvPr id="919563" name="Oval 11"/>
                      <p:cNvSpPr>
                        <a:spLocks noChangeArrowheads="1"/>
                      </p:cNvSpPr>
                      <p:nvPr/>
                    </p:nvSpPr>
                    <p:spPr bwMode="auto">
                      <a:xfrm>
                        <a:off x="4883" y="2570"/>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64" name="Oval 12"/>
                      <p:cNvSpPr>
                        <a:spLocks noChangeArrowheads="1"/>
                      </p:cNvSpPr>
                      <p:nvPr/>
                    </p:nvSpPr>
                    <p:spPr bwMode="auto">
                      <a:xfrm>
                        <a:off x="4856" y="2424"/>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65" name="Oval 13"/>
                      <p:cNvSpPr>
                        <a:spLocks noChangeArrowheads="1"/>
                      </p:cNvSpPr>
                      <p:nvPr/>
                    </p:nvSpPr>
                    <p:spPr bwMode="auto">
                      <a:xfrm>
                        <a:off x="4952" y="2520"/>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66" name="Oval 14"/>
                      <p:cNvSpPr>
                        <a:spLocks noChangeArrowheads="1"/>
                      </p:cNvSpPr>
                      <p:nvPr/>
                    </p:nvSpPr>
                    <p:spPr bwMode="auto">
                      <a:xfrm>
                        <a:off x="4998" y="2402"/>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67" name="Oval 15"/>
                      <p:cNvSpPr>
                        <a:spLocks noChangeArrowheads="1"/>
                      </p:cNvSpPr>
                      <p:nvPr/>
                    </p:nvSpPr>
                    <p:spPr bwMode="auto">
                      <a:xfrm>
                        <a:off x="4765" y="2543"/>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68" name="Oval 16"/>
                      <p:cNvSpPr>
                        <a:spLocks noChangeArrowheads="1"/>
                      </p:cNvSpPr>
                      <p:nvPr/>
                    </p:nvSpPr>
                    <p:spPr bwMode="auto">
                      <a:xfrm>
                        <a:off x="4861" y="2529"/>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69" name="Oval 17"/>
                      <p:cNvSpPr>
                        <a:spLocks noChangeArrowheads="1"/>
                      </p:cNvSpPr>
                      <p:nvPr/>
                    </p:nvSpPr>
                    <p:spPr bwMode="auto">
                      <a:xfrm>
                        <a:off x="4892" y="2406"/>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70" name="Oval 18"/>
                      <p:cNvSpPr>
                        <a:spLocks noChangeArrowheads="1"/>
                      </p:cNvSpPr>
                      <p:nvPr/>
                    </p:nvSpPr>
                    <p:spPr bwMode="auto">
                      <a:xfrm>
                        <a:off x="4810" y="2405"/>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71" name="Oval 19"/>
                      <p:cNvSpPr>
                        <a:spLocks noChangeArrowheads="1"/>
                      </p:cNvSpPr>
                      <p:nvPr/>
                    </p:nvSpPr>
                    <p:spPr bwMode="auto">
                      <a:xfrm>
                        <a:off x="4980" y="2493"/>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72" name="Oval 20"/>
                      <p:cNvSpPr>
                        <a:spLocks noChangeArrowheads="1"/>
                      </p:cNvSpPr>
                      <p:nvPr/>
                    </p:nvSpPr>
                    <p:spPr bwMode="auto">
                      <a:xfrm>
                        <a:off x="4884" y="2534"/>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73" name="Oval 21"/>
                      <p:cNvSpPr>
                        <a:spLocks noChangeArrowheads="1"/>
                      </p:cNvSpPr>
                      <p:nvPr/>
                    </p:nvSpPr>
                    <p:spPr bwMode="auto">
                      <a:xfrm>
                        <a:off x="4801" y="2507"/>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74" name="Oval 22"/>
                      <p:cNvSpPr>
                        <a:spLocks noChangeArrowheads="1"/>
                      </p:cNvSpPr>
                      <p:nvPr/>
                    </p:nvSpPr>
                    <p:spPr bwMode="auto">
                      <a:xfrm>
                        <a:off x="4710" y="2434"/>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grpSp>
                <p:grpSp>
                  <p:nvGrpSpPr>
                    <p:cNvPr id="9" name="Group 23"/>
                    <p:cNvGrpSpPr>
                      <a:grpSpLocks/>
                    </p:cNvGrpSpPr>
                    <p:nvPr/>
                  </p:nvGrpSpPr>
                  <p:grpSpPr bwMode="auto">
                    <a:xfrm>
                      <a:off x="4086" y="1677"/>
                      <a:ext cx="1674" cy="1673"/>
                      <a:chOff x="4086" y="1677"/>
                      <a:chExt cx="1674" cy="1673"/>
                    </a:xfrm>
                  </p:grpSpPr>
                  <p:sp>
                    <p:nvSpPr>
                      <p:cNvPr id="919576" name="Oval 24"/>
                      <p:cNvSpPr>
                        <a:spLocks noChangeArrowheads="1"/>
                      </p:cNvSpPr>
                      <p:nvPr/>
                    </p:nvSpPr>
                    <p:spPr bwMode="auto">
                      <a:xfrm>
                        <a:off x="4086" y="2238"/>
                        <a:ext cx="1673" cy="548"/>
                      </a:xfrm>
                      <a:prstGeom prst="ellipse">
                        <a:avLst/>
                      </a:prstGeom>
                      <a:noFill/>
                      <a:ln w="12700" cap="sq">
                        <a:solidFill>
                          <a:srgbClr val="6B6B6B"/>
                        </a:solidFill>
                        <a:round/>
                        <a:headEnd type="none" w="sm" len="sm"/>
                        <a:tailEnd type="none" w="sm" len="sm"/>
                      </a:ln>
                      <a:effectLst/>
                    </p:spPr>
                    <p:txBody>
                      <a:bodyPr wrap="none" anchor="ctr"/>
                      <a:lstStyle/>
                      <a:p>
                        <a:endParaRPr lang="de-DE"/>
                      </a:p>
                    </p:txBody>
                  </p:sp>
                  <p:sp>
                    <p:nvSpPr>
                      <p:cNvPr id="919577" name="Oval 25"/>
                      <p:cNvSpPr>
                        <a:spLocks noChangeArrowheads="1"/>
                      </p:cNvSpPr>
                      <p:nvPr/>
                    </p:nvSpPr>
                    <p:spPr bwMode="auto">
                      <a:xfrm rot="-2596757">
                        <a:off x="4087" y="2239"/>
                        <a:ext cx="1673" cy="548"/>
                      </a:xfrm>
                      <a:prstGeom prst="ellipse">
                        <a:avLst/>
                      </a:prstGeom>
                      <a:noFill/>
                      <a:ln w="12700" cap="sq">
                        <a:solidFill>
                          <a:srgbClr val="6B6B6B"/>
                        </a:solidFill>
                        <a:round/>
                        <a:headEnd type="none" w="sm" len="sm"/>
                        <a:tailEnd type="none" w="sm" len="sm"/>
                      </a:ln>
                      <a:effectLst/>
                    </p:spPr>
                    <p:txBody>
                      <a:bodyPr wrap="none" anchor="ctr"/>
                      <a:lstStyle/>
                      <a:p>
                        <a:endParaRPr lang="de-DE"/>
                      </a:p>
                    </p:txBody>
                  </p:sp>
                  <p:sp>
                    <p:nvSpPr>
                      <p:cNvPr id="919578" name="Oval 26"/>
                      <p:cNvSpPr>
                        <a:spLocks noChangeArrowheads="1"/>
                      </p:cNvSpPr>
                      <p:nvPr/>
                    </p:nvSpPr>
                    <p:spPr bwMode="auto">
                      <a:xfrm rot="-7437182">
                        <a:off x="4086" y="2240"/>
                        <a:ext cx="1673" cy="548"/>
                      </a:xfrm>
                      <a:prstGeom prst="ellipse">
                        <a:avLst/>
                      </a:prstGeom>
                      <a:noFill/>
                      <a:ln w="12700" cap="sq">
                        <a:solidFill>
                          <a:srgbClr val="6B6B6B"/>
                        </a:solidFill>
                        <a:round/>
                        <a:headEnd type="none" w="sm" len="sm"/>
                        <a:tailEnd type="none" w="sm" len="sm"/>
                      </a:ln>
                      <a:effectLst/>
                    </p:spPr>
                    <p:txBody>
                      <a:bodyPr wrap="none" anchor="ctr"/>
                      <a:lstStyle/>
                      <a:p>
                        <a:endParaRPr lang="de-DE"/>
                      </a:p>
                    </p:txBody>
                  </p:sp>
                </p:grpSp>
                <p:sp>
                  <p:nvSpPr>
                    <p:cNvPr id="919579" name="Oval 27"/>
                    <p:cNvSpPr>
                      <a:spLocks noChangeArrowheads="1"/>
                    </p:cNvSpPr>
                    <p:nvPr/>
                  </p:nvSpPr>
                  <p:spPr bwMode="auto">
                    <a:xfrm>
                      <a:off x="4580" y="2166"/>
                      <a:ext cx="686" cy="695"/>
                    </a:xfrm>
                    <a:prstGeom prst="ellipse">
                      <a:avLst/>
                    </a:prstGeom>
                    <a:noFill/>
                    <a:ln w="12700" cap="sq">
                      <a:solidFill>
                        <a:srgbClr val="6B6B6B"/>
                      </a:solidFill>
                      <a:round/>
                      <a:headEnd type="none" w="sm" len="sm"/>
                      <a:tailEnd type="none" w="sm" len="sm"/>
                    </a:ln>
                    <a:effectLst/>
                  </p:spPr>
                  <p:txBody>
                    <a:bodyPr wrap="none" anchor="ctr"/>
                    <a:lstStyle/>
                    <a:p>
                      <a:endParaRPr lang="de-DE"/>
                    </a:p>
                  </p:txBody>
                </p:sp>
              </p:grpSp>
              <p:grpSp>
                <p:nvGrpSpPr>
                  <p:cNvPr id="10" name="Group 28"/>
                  <p:cNvGrpSpPr>
                    <a:grpSpLocks/>
                  </p:cNvGrpSpPr>
                  <p:nvPr/>
                </p:nvGrpSpPr>
                <p:grpSpPr bwMode="auto">
                  <a:xfrm>
                    <a:off x="4732" y="2302"/>
                    <a:ext cx="320" cy="201"/>
                    <a:chOff x="4732" y="2302"/>
                    <a:chExt cx="320" cy="201"/>
                  </a:xfrm>
                </p:grpSpPr>
                <p:sp>
                  <p:nvSpPr>
                    <p:cNvPr id="919581" name="Oval 29"/>
                    <p:cNvSpPr>
                      <a:spLocks noChangeArrowheads="1"/>
                    </p:cNvSpPr>
                    <p:nvPr/>
                  </p:nvSpPr>
                  <p:spPr bwMode="auto">
                    <a:xfrm>
                      <a:off x="4915" y="2319"/>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82" name="Oval 30"/>
                    <p:cNvSpPr>
                      <a:spLocks noChangeArrowheads="1"/>
                    </p:cNvSpPr>
                    <p:nvPr/>
                  </p:nvSpPr>
                  <p:spPr bwMode="auto">
                    <a:xfrm>
                      <a:off x="4732" y="2357"/>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83" name="Oval 31"/>
                    <p:cNvSpPr>
                      <a:spLocks noChangeArrowheads="1"/>
                    </p:cNvSpPr>
                    <p:nvPr/>
                  </p:nvSpPr>
                  <p:spPr bwMode="auto">
                    <a:xfrm>
                      <a:off x="4770" y="2302"/>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grpSp>
            </p:grpSp>
            <p:grpSp>
              <p:nvGrpSpPr>
                <p:cNvPr id="11" name="Group 32"/>
                <p:cNvGrpSpPr>
                  <a:grpSpLocks/>
                </p:cNvGrpSpPr>
                <p:nvPr/>
              </p:nvGrpSpPr>
              <p:grpSpPr bwMode="auto">
                <a:xfrm>
                  <a:off x="2658" y="2342"/>
                  <a:ext cx="232" cy="247"/>
                  <a:chOff x="4762" y="2329"/>
                  <a:chExt cx="232" cy="247"/>
                </a:xfrm>
              </p:grpSpPr>
              <p:sp>
                <p:nvSpPr>
                  <p:cNvPr id="919585" name="Oval 33"/>
                  <p:cNvSpPr>
                    <a:spLocks noChangeArrowheads="1"/>
                  </p:cNvSpPr>
                  <p:nvPr/>
                </p:nvSpPr>
                <p:spPr bwMode="auto">
                  <a:xfrm>
                    <a:off x="4857" y="2329"/>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919586" name="Oval 34"/>
                  <p:cNvSpPr>
                    <a:spLocks noChangeArrowheads="1"/>
                  </p:cNvSpPr>
                  <p:nvPr/>
                </p:nvSpPr>
                <p:spPr bwMode="auto">
                  <a:xfrm>
                    <a:off x="4762" y="2439"/>
                    <a:ext cx="137" cy="137"/>
                  </a:xfrm>
                  <a:prstGeom prst="ellipse">
                    <a:avLst/>
                  </a:prstGeom>
                  <a:gradFill rotWithShape="0">
                    <a:gsLst>
                      <a:gs pos="0">
                        <a:schemeClr val="hlink"/>
                      </a:gs>
                      <a:gs pos="100000">
                        <a:schemeClr va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grpSp>
            <p:sp>
              <p:nvSpPr>
                <p:cNvPr id="919587" name="Oval 35"/>
                <p:cNvSpPr>
                  <a:spLocks noChangeArrowheads="1"/>
                </p:cNvSpPr>
                <p:nvPr/>
              </p:nvSpPr>
              <p:spPr bwMode="auto">
                <a:xfrm>
                  <a:off x="2676" y="2253"/>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grpSp>
        </p:grpSp>
        <p:sp>
          <p:nvSpPr>
            <p:cNvPr id="919588" name="Rectangle 36"/>
            <p:cNvSpPr>
              <a:spLocks noChangeArrowheads="1"/>
            </p:cNvSpPr>
            <p:nvPr/>
          </p:nvSpPr>
          <p:spPr bwMode="auto">
            <a:xfrm>
              <a:off x="558" y="519"/>
              <a:ext cx="4772" cy="3675"/>
            </a:xfrm>
            <a:prstGeom prst="rect">
              <a:avLst/>
            </a:prstGeom>
            <a:solidFill>
              <a:srgbClr val="CCCCFF"/>
            </a:solidFill>
            <a:ln w="9525">
              <a:noFill/>
              <a:miter lim="800000"/>
              <a:headEnd type="none" w="sm" len="sm"/>
              <a:tailEnd type="none" w="sm" len="sm"/>
            </a:ln>
            <a:effectLst/>
          </p:spPr>
          <p:txBody>
            <a:bodyPr lIns="90000" tIns="46800" rIns="90000" bIns="46800" anchor="ctr">
              <a:spAutoFit/>
            </a:bodyPr>
            <a:lstStyle/>
            <a:p>
              <a:endParaRPr lang="de-DE"/>
            </a:p>
          </p:txBody>
        </p:sp>
        <p:sp>
          <p:nvSpPr>
            <p:cNvPr id="919589" name="Oval 37"/>
            <p:cNvSpPr>
              <a:spLocks noChangeArrowheads="1"/>
            </p:cNvSpPr>
            <p:nvPr/>
          </p:nvSpPr>
          <p:spPr bwMode="auto">
            <a:xfrm>
              <a:off x="1346" y="548"/>
              <a:ext cx="951" cy="999"/>
            </a:xfrm>
            <a:prstGeom prst="ellipse">
              <a:avLst/>
            </a:prstGeom>
            <a:gradFill rotWithShape="0">
              <a:gsLst>
                <a:gs pos="0">
                  <a:srgbClr val="FFCC00">
                    <a:gamma/>
                    <a:tint val="0"/>
                    <a:invGamma/>
                  </a:srgbClr>
                </a:gs>
                <a:gs pos="100000">
                  <a:srgbClr val="FFCC00"/>
                </a:gs>
              </a:gsLst>
              <a:path path="shape">
                <a:fillToRect l="50000" t="50000" r="50000" b="50000"/>
              </a:path>
            </a:gradFill>
            <a:ln w="28575">
              <a:solidFill>
                <a:srgbClr val="FFCC00"/>
              </a:solidFill>
              <a:round/>
              <a:headEnd/>
              <a:tailEnd/>
            </a:ln>
            <a:effectLst/>
          </p:spPr>
          <p:txBody>
            <a:bodyPr wrap="none" anchor="ctr"/>
            <a:lstStyle/>
            <a:p>
              <a:endParaRPr lang="de-DE"/>
            </a:p>
          </p:txBody>
        </p:sp>
        <p:sp>
          <p:nvSpPr>
            <p:cNvPr id="919590" name="AutoShape 38"/>
            <p:cNvSpPr>
              <a:spLocks noChangeArrowheads="1"/>
            </p:cNvSpPr>
            <p:nvPr/>
          </p:nvSpPr>
          <p:spPr bwMode="auto">
            <a:xfrm>
              <a:off x="1279" y="945"/>
              <a:ext cx="312" cy="315"/>
            </a:xfrm>
            <a:prstGeom prst="irregularSeal1">
              <a:avLst/>
            </a:prstGeom>
            <a:gradFill rotWithShape="0">
              <a:gsLst>
                <a:gs pos="0">
                  <a:srgbClr val="FFFF00">
                    <a:gamma/>
                    <a:tint val="15294"/>
                    <a:invGamma/>
                  </a:srgbClr>
                </a:gs>
                <a:gs pos="100000">
                  <a:srgbClr val="FFFF00"/>
                </a:gs>
              </a:gsLst>
              <a:path path="shape">
                <a:fillToRect l="50000" t="50000" r="50000" b="50000"/>
              </a:path>
            </a:gradFill>
            <a:ln w="9525">
              <a:noFill/>
              <a:miter lim="800000"/>
              <a:headEnd type="none" w="sm" len="sm"/>
              <a:tailEnd type="none" w="sm" len="sm"/>
            </a:ln>
            <a:effectLst/>
          </p:spPr>
          <p:txBody>
            <a:bodyPr wrap="none" lIns="90000" tIns="46800" rIns="90000" bIns="46800" anchor="ctr">
              <a:spAutoFit/>
            </a:bodyPr>
            <a:lstStyle/>
            <a:p>
              <a:endParaRPr lang="de-DE"/>
            </a:p>
          </p:txBody>
        </p:sp>
        <p:sp>
          <p:nvSpPr>
            <p:cNvPr id="919591" name="Oval 39"/>
            <p:cNvSpPr>
              <a:spLocks noChangeArrowheads="1"/>
            </p:cNvSpPr>
            <p:nvPr/>
          </p:nvSpPr>
          <p:spPr bwMode="auto">
            <a:xfrm>
              <a:off x="893" y="1043"/>
              <a:ext cx="136" cy="135"/>
            </a:xfrm>
            <a:prstGeom prst="ellipse">
              <a:avLst/>
            </a:prstGeom>
            <a:gradFill rotWithShape="0">
              <a:gsLst>
                <a:gs pos="0">
                  <a:srgbClr val="0033CC">
                    <a:gamma/>
                    <a:tint val="0"/>
                    <a:invGamma/>
                  </a:srgbClr>
                </a:gs>
                <a:gs pos="100000">
                  <a:srgbClr val="0033CC"/>
                </a:gs>
              </a:gsLst>
              <a:path path="shape">
                <a:fillToRect l="50000" t="50000" r="50000" b="50000"/>
              </a:path>
            </a:gradFill>
            <a:ln w="28575">
              <a:solidFill>
                <a:srgbClr val="0033CC"/>
              </a:solidFill>
              <a:round/>
              <a:headEnd/>
              <a:tailEnd/>
            </a:ln>
            <a:effectLst/>
          </p:spPr>
          <p:txBody>
            <a:bodyPr wrap="none" anchor="ctr"/>
            <a:lstStyle/>
            <a:p>
              <a:pPr algn="ctr" eaLnBrk="0" hangingPunct="0"/>
              <a:endParaRPr kumimoji="0" lang="en-GB" sz="1200">
                <a:solidFill>
                  <a:srgbClr val="0000FF"/>
                </a:solidFill>
                <a:latin typeface="Arial" pitchFamily="34" charset="0"/>
              </a:endParaRPr>
            </a:p>
          </p:txBody>
        </p:sp>
        <p:sp>
          <p:nvSpPr>
            <p:cNvPr id="919592" name="Line 40"/>
            <p:cNvSpPr>
              <a:spLocks noChangeShapeType="1"/>
            </p:cNvSpPr>
            <p:nvPr/>
          </p:nvSpPr>
          <p:spPr bwMode="auto">
            <a:xfrm>
              <a:off x="1063" y="1111"/>
              <a:ext cx="249" cy="0"/>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593" name="Line 41"/>
            <p:cNvSpPr>
              <a:spLocks noChangeShapeType="1"/>
            </p:cNvSpPr>
            <p:nvPr/>
          </p:nvSpPr>
          <p:spPr bwMode="auto">
            <a:xfrm>
              <a:off x="1773" y="1236"/>
              <a:ext cx="193" cy="67"/>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594" name="Oval 42"/>
            <p:cNvSpPr>
              <a:spLocks noChangeArrowheads="1"/>
            </p:cNvSpPr>
            <p:nvPr/>
          </p:nvSpPr>
          <p:spPr bwMode="auto">
            <a:xfrm>
              <a:off x="1648" y="1142"/>
              <a:ext cx="136" cy="136"/>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a:p>
          </p:txBody>
        </p:sp>
        <p:sp>
          <p:nvSpPr>
            <p:cNvPr id="919595" name="Oval 43"/>
            <p:cNvSpPr>
              <a:spLocks noChangeArrowheads="1"/>
            </p:cNvSpPr>
            <p:nvPr/>
          </p:nvSpPr>
          <p:spPr bwMode="auto">
            <a:xfrm>
              <a:off x="1649" y="894"/>
              <a:ext cx="136" cy="136"/>
            </a:xfrm>
            <a:prstGeom prst="ellipse">
              <a:avLst/>
            </a:prstGeom>
            <a:gradFill rotWithShape="0">
              <a:gsLst>
                <a:gs pos="0">
                  <a:srgbClr val="CC0000"/>
                </a:gs>
                <a:gs pos="100000">
                  <a:srgbClr val="CC0000">
                    <a:gamma/>
                    <a:shade val="5882"/>
                    <a:invGamma/>
                  </a:srgbClr>
                </a:gs>
              </a:gsLst>
              <a:path path="shape">
                <a:fillToRect l="50000" t="50000" r="50000" b="50000"/>
              </a:path>
            </a:gradFill>
            <a:ln w="38100">
              <a:noFill/>
              <a:round/>
              <a:headEnd/>
              <a:tailEnd/>
            </a:ln>
            <a:effectLst/>
          </p:spPr>
          <p:txBody>
            <a:bodyPr wrap="none" anchor="ctr"/>
            <a:lstStyle/>
            <a:p>
              <a:endParaRPr lang="de-DE"/>
            </a:p>
          </p:txBody>
        </p:sp>
        <p:sp>
          <p:nvSpPr>
            <p:cNvPr id="919596" name="Line 44"/>
            <p:cNvSpPr>
              <a:spLocks noChangeShapeType="1"/>
            </p:cNvSpPr>
            <p:nvPr/>
          </p:nvSpPr>
          <p:spPr bwMode="auto">
            <a:xfrm flipV="1">
              <a:off x="1845" y="911"/>
              <a:ext cx="707" cy="46"/>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597" name="Line 45"/>
            <p:cNvSpPr>
              <a:spLocks noChangeShapeType="1"/>
            </p:cNvSpPr>
            <p:nvPr/>
          </p:nvSpPr>
          <p:spPr bwMode="auto">
            <a:xfrm flipV="1">
              <a:off x="1965" y="1188"/>
              <a:ext cx="144" cy="96"/>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598" name="Oval 46"/>
            <p:cNvSpPr>
              <a:spLocks noChangeArrowheads="1"/>
            </p:cNvSpPr>
            <p:nvPr/>
          </p:nvSpPr>
          <p:spPr bwMode="auto">
            <a:xfrm>
              <a:off x="2566" y="839"/>
              <a:ext cx="136" cy="136"/>
            </a:xfrm>
            <a:prstGeom prst="ellipse">
              <a:avLst/>
            </a:prstGeom>
            <a:gradFill rotWithShape="0">
              <a:gsLst>
                <a:gs pos="0">
                  <a:srgbClr val="CC0000"/>
                </a:gs>
                <a:gs pos="100000">
                  <a:srgbClr val="CC0000">
                    <a:gamma/>
                    <a:shade val="5882"/>
                    <a:invGamma/>
                  </a:srgbClr>
                </a:gs>
              </a:gsLst>
              <a:path path="shape">
                <a:fillToRect l="50000" t="50000" r="50000" b="50000"/>
              </a:path>
            </a:gradFill>
            <a:ln w="38100">
              <a:noFill/>
              <a:round/>
              <a:headEnd/>
              <a:tailEnd/>
            </a:ln>
            <a:effectLst/>
          </p:spPr>
          <p:txBody>
            <a:bodyPr wrap="none" anchor="ctr"/>
            <a:lstStyle/>
            <a:p>
              <a:endParaRPr lang="de-DE"/>
            </a:p>
          </p:txBody>
        </p:sp>
        <p:sp>
          <p:nvSpPr>
            <p:cNvPr id="919599" name="Oval 47"/>
            <p:cNvSpPr>
              <a:spLocks noChangeArrowheads="1"/>
            </p:cNvSpPr>
            <p:nvPr/>
          </p:nvSpPr>
          <p:spPr bwMode="auto">
            <a:xfrm>
              <a:off x="2154" y="1380"/>
              <a:ext cx="143" cy="155"/>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a:p>
          </p:txBody>
        </p:sp>
        <p:sp>
          <p:nvSpPr>
            <p:cNvPr id="919600" name="Text Box 48"/>
            <p:cNvSpPr txBox="1">
              <a:spLocks noChangeArrowheads="1"/>
            </p:cNvSpPr>
            <p:nvPr/>
          </p:nvSpPr>
          <p:spPr bwMode="auto">
            <a:xfrm>
              <a:off x="2397" y="1380"/>
              <a:ext cx="387" cy="288"/>
            </a:xfrm>
            <a:prstGeom prst="rect">
              <a:avLst/>
            </a:prstGeom>
            <a:noFill/>
            <a:ln w="9525">
              <a:noFill/>
              <a:miter lim="800000"/>
              <a:headEnd/>
              <a:tailEnd/>
            </a:ln>
            <a:effectLst/>
          </p:spPr>
          <p:txBody>
            <a:bodyPr>
              <a:spAutoFit/>
            </a:bodyPr>
            <a:lstStyle/>
            <a:p>
              <a:pPr eaLnBrk="0" hangingPunct="0">
                <a:spcBef>
                  <a:spcPct val="50000"/>
                </a:spcBef>
              </a:pPr>
              <a:r>
                <a:rPr kumimoji="0" lang="en-US" sz="2400" b="1">
                  <a:solidFill>
                    <a:srgbClr val="FF0000"/>
                  </a:solidFill>
                  <a:latin typeface="Symbol" pitchFamily="18" charset="2"/>
                </a:rPr>
                <a:t>X</a:t>
              </a:r>
              <a:r>
                <a:rPr kumimoji="0" lang="de-DE" sz="2400" b="1" baseline="30000">
                  <a:solidFill>
                    <a:srgbClr val="FF0000"/>
                  </a:solidFill>
                  <a:latin typeface="Arial" pitchFamily="34" charset="0"/>
                </a:rPr>
                <a:t>-</a:t>
              </a:r>
              <a:endParaRPr kumimoji="0" lang="en-US" sz="2000" b="1" baseline="30000">
                <a:solidFill>
                  <a:schemeClr val="accent2"/>
                </a:solidFill>
                <a:latin typeface="Arial" pitchFamily="34" charset="0"/>
              </a:endParaRPr>
            </a:p>
          </p:txBody>
        </p:sp>
        <p:sp>
          <p:nvSpPr>
            <p:cNvPr id="919601" name="Text Box 49"/>
            <p:cNvSpPr txBox="1">
              <a:spLocks noChangeArrowheads="1"/>
            </p:cNvSpPr>
            <p:nvPr/>
          </p:nvSpPr>
          <p:spPr bwMode="auto">
            <a:xfrm>
              <a:off x="525" y="1188"/>
              <a:ext cx="727" cy="250"/>
            </a:xfrm>
            <a:prstGeom prst="rect">
              <a:avLst/>
            </a:prstGeom>
            <a:noFill/>
            <a:ln w="9525">
              <a:noFill/>
              <a:miter lim="800000"/>
              <a:headEnd/>
              <a:tailEnd/>
            </a:ln>
            <a:effectLst/>
          </p:spPr>
          <p:txBody>
            <a:bodyPr>
              <a:spAutoFit/>
            </a:bodyPr>
            <a:lstStyle/>
            <a:p>
              <a:pPr eaLnBrk="0" hangingPunct="0">
                <a:spcBef>
                  <a:spcPct val="50000"/>
                </a:spcBef>
              </a:pPr>
              <a:r>
                <a:rPr kumimoji="0" lang="en-GB" sz="2000">
                  <a:solidFill>
                    <a:srgbClr val="0000CC"/>
                  </a:solidFill>
                  <a:latin typeface="Arial" pitchFamily="34" charset="0"/>
                </a:rPr>
                <a:t>3 GeV/c</a:t>
              </a:r>
              <a:endParaRPr kumimoji="0" lang="en-GB" sz="1200">
                <a:solidFill>
                  <a:srgbClr val="0000CC"/>
                </a:solidFill>
                <a:latin typeface="Arial" pitchFamily="34" charset="0"/>
              </a:endParaRPr>
            </a:p>
          </p:txBody>
        </p:sp>
        <p:sp>
          <p:nvSpPr>
            <p:cNvPr id="919602" name="Line 50"/>
            <p:cNvSpPr>
              <a:spLocks noChangeShapeType="1"/>
            </p:cNvSpPr>
            <p:nvPr/>
          </p:nvSpPr>
          <p:spPr bwMode="auto">
            <a:xfrm>
              <a:off x="1485" y="1137"/>
              <a:ext cx="170" cy="54"/>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603" name="Line 51"/>
            <p:cNvSpPr>
              <a:spLocks noChangeShapeType="1"/>
            </p:cNvSpPr>
            <p:nvPr/>
          </p:nvSpPr>
          <p:spPr bwMode="auto">
            <a:xfrm flipV="1">
              <a:off x="1485" y="991"/>
              <a:ext cx="161" cy="74"/>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604" name="AutoShape 52"/>
            <p:cNvSpPr>
              <a:spLocks noChangeArrowheads="1"/>
            </p:cNvSpPr>
            <p:nvPr/>
          </p:nvSpPr>
          <p:spPr bwMode="auto">
            <a:xfrm>
              <a:off x="1841" y="666"/>
              <a:ext cx="312" cy="315"/>
            </a:xfrm>
            <a:prstGeom prst="irregularSeal1">
              <a:avLst/>
            </a:prstGeom>
            <a:gradFill rotWithShape="0">
              <a:gsLst>
                <a:gs pos="0">
                  <a:srgbClr val="FFFF00">
                    <a:gamma/>
                    <a:tint val="15294"/>
                    <a:invGamma/>
                  </a:srgbClr>
                </a:gs>
                <a:gs pos="100000">
                  <a:srgbClr val="FFFF00"/>
                </a:gs>
              </a:gsLst>
              <a:path path="shape">
                <a:fillToRect l="50000" t="50000" r="50000" b="50000"/>
              </a:path>
            </a:gradFill>
            <a:ln w="9525">
              <a:noFill/>
              <a:miter lim="800000"/>
              <a:headEnd type="none" w="sm" len="sm"/>
              <a:tailEnd type="none" w="sm" len="sm"/>
            </a:ln>
            <a:effectLst/>
          </p:spPr>
          <p:txBody>
            <a:bodyPr wrap="none" lIns="90000" tIns="46800" rIns="90000" bIns="46800" anchor="ctr">
              <a:spAutoFit/>
            </a:bodyPr>
            <a:lstStyle/>
            <a:p>
              <a:endParaRPr lang="de-DE"/>
            </a:p>
          </p:txBody>
        </p:sp>
        <p:sp>
          <p:nvSpPr>
            <p:cNvPr id="919605" name="Line 53"/>
            <p:cNvSpPr>
              <a:spLocks noChangeShapeType="1"/>
            </p:cNvSpPr>
            <p:nvPr/>
          </p:nvSpPr>
          <p:spPr bwMode="auto">
            <a:xfrm flipV="1">
              <a:off x="1772" y="823"/>
              <a:ext cx="204" cy="73"/>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606" name="Line 54"/>
            <p:cNvSpPr>
              <a:spLocks noChangeShapeType="1"/>
            </p:cNvSpPr>
            <p:nvPr/>
          </p:nvSpPr>
          <p:spPr bwMode="auto">
            <a:xfrm flipV="1">
              <a:off x="2013" y="750"/>
              <a:ext cx="291" cy="54"/>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607" name="Line 55"/>
            <p:cNvSpPr>
              <a:spLocks noChangeShapeType="1"/>
            </p:cNvSpPr>
            <p:nvPr/>
          </p:nvSpPr>
          <p:spPr bwMode="auto">
            <a:xfrm flipV="1">
              <a:off x="2013" y="635"/>
              <a:ext cx="322" cy="169"/>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608" name="Oval 56"/>
            <p:cNvSpPr>
              <a:spLocks noChangeArrowheads="1"/>
            </p:cNvSpPr>
            <p:nvPr/>
          </p:nvSpPr>
          <p:spPr bwMode="auto">
            <a:xfrm>
              <a:off x="2333" y="561"/>
              <a:ext cx="91" cy="91"/>
            </a:xfrm>
            <a:prstGeom prst="ellipse">
              <a:avLst/>
            </a:prstGeom>
            <a:solidFill>
              <a:srgbClr val="009900"/>
            </a:solidFill>
            <a:ln w="9525">
              <a:noFill/>
              <a:round/>
              <a:headEnd type="none" w="sm" len="sm"/>
              <a:tailEnd type="none" w="sm" len="sm"/>
            </a:ln>
            <a:effectLst/>
          </p:spPr>
          <p:txBody>
            <a:bodyPr wrap="none" lIns="90000" tIns="46800" rIns="90000" bIns="46800" anchor="ctr">
              <a:spAutoFit/>
            </a:bodyPr>
            <a:lstStyle/>
            <a:p>
              <a:endParaRPr lang="de-DE"/>
            </a:p>
          </p:txBody>
        </p:sp>
        <p:sp>
          <p:nvSpPr>
            <p:cNvPr id="919609" name="Oval 57"/>
            <p:cNvSpPr>
              <a:spLocks noChangeArrowheads="1"/>
            </p:cNvSpPr>
            <p:nvPr/>
          </p:nvSpPr>
          <p:spPr bwMode="auto">
            <a:xfrm>
              <a:off x="2383" y="692"/>
              <a:ext cx="91" cy="91"/>
            </a:xfrm>
            <a:prstGeom prst="ellipse">
              <a:avLst/>
            </a:prstGeom>
            <a:solidFill>
              <a:srgbClr val="009900"/>
            </a:solidFill>
            <a:ln w="9525">
              <a:noFill/>
              <a:round/>
              <a:headEnd type="none" w="sm" len="sm"/>
              <a:tailEnd type="none" w="sm" len="sm"/>
            </a:ln>
            <a:effectLst/>
          </p:spPr>
          <p:txBody>
            <a:bodyPr wrap="none" lIns="90000" tIns="46800" rIns="90000" bIns="46800" anchor="ctr">
              <a:spAutoFit/>
            </a:bodyPr>
            <a:lstStyle/>
            <a:p>
              <a:endParaRPr lang="de-DE"/>
            </a:p>
          </p:txBody>
        </p:sp>
        <p:sp>
          <p:nvSpPr>
            <p:cNvPr id="919610" name="Text Box 58"/>
            <p:cNvSpPr txBox="1">
              <a:spLocks noChangeArrowheads="1"/>
            </p:cNvSpPr>
            <p:nvPr/>
          </p:nvSpPr>
          <p:spPr bwMode="auto">
            <a:xfrm>
              <a:off x="2378" y="486"/>
              <a:ext cx="595" cy="250"/>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2000">
                  <a:solidFill>
                    <a:srgbClr val="009900"/>
                  </a:solidFill>
                  <a:latin typeface="Arial" pitchFamily="34" charset="0"/>
                </a:rPr>
                <a:t>Kaons</a:t>
              </a:r>
              <a:endParaRPr lang="en-US" sz="2000">
                <a:solidFill>
                  <a:srgbClr val="009900"/>
                </a:solidFill>
                <a:latin typeface="Arial" pitchFamily="34" charset="0"/>
              </a:endParaRPr>
            </a:p>
          </p:txBody>
        </p:sp>
        <p:sp>
          <p:nvSpPr>
            <p:cNvPr id="919611" name="Line 59"/>
            <p:cNvSpPr>
              <a:spLocks noChangeShapeType="1"/>
            </p:cNvSpPr>
            <p:nvPr/>
          </p:nvSpPr>
          <p:spPr bwMode="auto">
            <a:xfrm flipV="1">
              <a:off x="2013" y="623"/>
              <a:ext cx="181" cy="181"/>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612" name="Text Box 60"/>
            <p:cNvSpPr txBox="1">
              <a:spLocks noChangeArrowheads="1"/>
            </p:cNvSpPr>
            <p:nvPr/>
          </p:nvSpPr>
          <p:spPr bwMode="auto">
            <a:xfrm>
              <a:off x="2793" y="564"/>
              <a:ext cx="159" cy="288"/>
            </a:xfrm>
            <a:prstGeom prst="rect">
              <a:avLst/>
            </a:prstGeom>
            <a:noFill/>
            <a:ln w="9525">
              <a:noFill/>
              <a:miter lim="800000"/>
              <a:headEnd/>
              <a:tailEnd/>
            </a:ln>
            <a:effectLst/>
          </p:spPr>
          <p:txBody>
            <a:bodyPr>
              <a:spAutoFit/>
            </a:bodyPr>
            <a:lstStyle/>
            <a:p>
              <a:pPr eaLnBrk="0" hangingPunct="0">
                <a:spcBef>
                  <a:spcPct val="50000"/>
                </a:spcBef>
              </a:pPr>
              <a:r>
                <a:rPr kumimoji="0" lang="en-US" sz="2400">
                  <a:solidFill>
                    <a:schemeClr val="tx2"/>
                  </a:solidFill>
                  <a:latin typeface="Arial" pitchFamily="34" charset="0"/>
                </a:rPr>
                <a:t>_</a:t>
              </a:r>
            </a:p>
          </p:txBody>
        </p:sp>
        <p:sp>
          <p:nvSpPr>
            <p:cNvPr id="919613" name="Text Box 61"/>
            <p:cNvSpPr txBox="1">
              <a:spLocks noChangeArrowheads="1"/>
            </p:cNvSpPr>
            <p:nvPr/>
          </p:nvSpPr>
          <p:spPr bwMode="auto">
            <a:xfrm>
              <a:off x="2781" y="750"/>
              <a:ext cx="240" cy="288"/>
            </a:xfrm>
            <a:prstGeom prst="rect">
              <a:avLst/>
            </a:prstGeom>
            <a:noFill/>
            <a:ln w="9525">
              <a:noFill/>
              <a:miter lim="800000"/>
              <a:headEnd/>
              <a:tailEnd/>
            </a:ln>
            <a:effectLst/>
          </p:spPr>
          <p:txBody>
            <a:bodyPr>
              <a:spAutoFit/>
            </a:bodyPr>
            <a:lstStyle/>
            <a:p>
              <a:pPr eaLnBrk="0" hangingPunct="0">
                <a:spcBef>
                  <a:spcPct val="50000"/>
                </a:spcBef>
              </a:pPr>
              <a:r>
                <a:rPr kumimoji="0" lang="en-US" sz="2400">
                  <a:solidFill>
                    <a:schemeClr val="tx2"/>
                  </a:solidFill>
                  <a:latin typeface="Symbol" pitchFamily="18" charset="2"/>
                </a:rPr>
                <a:t>X</a:t>
              </a:r>
              <a:endParaRPr kumimoji="0" lang="en-US" sz="2000" baseline="30000">
                <a:solidFill>
                  <a:schemeClr val="tx2"/>
                </a:solidFill>
                <a:latin typeface="Symbol" pitchFamily="18" charset="2"/>
              </a:endParaRPr>
            </a:p>
          </p:txBody>
        </p:sp>
        <p:sp>
          <p:nvSpPr>
            <p:cNvPr id="919614" name="Line 62"/>
            <p:cNvSpPr>
              <a:spLocks noChangeShapeType="1"/>
            </p:cNvSpPr>
            <p:nvPr/>
          </p:nvSpPr>
          <p:spPr bwMode="auto">
            <a:xfrm>
              <a:off x="2109" y="1188"/>
              <a:ext cx="96" cy="192"/>
            </a:xfrm>
            <a:prstGeom prst="line">
              <a:avLst/>
            </a:prstGeom>
            <a:noFill/>
            <a:ln w="28575">
              <a:solidFill>
                <a:srgbClr val="0033CC"/>
              </a:solidFill>
              <a:round/>
              <a:headEnd/>
              <a:tailEnd type="triangle" w="med" len="med"/>
            </a:ln>
            <a:effectLst/>
          </p:spPr>
          <p:txBody>
            <a:bodyPr wrap="none" anchor="ctr"/>
            <a:lstStyle/>
            <a:p>
              <a:endParaRPr lang="de-DE"/>
            </a:p>
          </p:txBody>
        </p:sp>
        <p:sp>
          <p:nvSpPr>
            <p:cNvPr id="919615" name="AutoShape 63"/>
            <p:cNvSpPr>
              <a:spLocks/>
            </p:cNvSpPr>
            <p:nvPr/>
          </p:nvSpPr>
          <p:spPr bwMode="auto">
            <a:xfrm>
              <a:off x="3069" y="564"/>
              <a:ext cx="96" cy="432"/>
            </a:xfrm>
            <a:prstGeom prst="rightBrace">
              <a:avLst>
                <a:gd name="adj1" fmla="val 37500"/>
                <a:gd name="adj2" fmla="val 50926"/>
              </a:avLst>
            </a:prstGeom>
            <a:noFill/>
            <a:ln w="28575">
              <a:solidFill>
                <a:schemeClr val="tx2"/>
              </a:solidFill>
              <a:round/>
              <a:headEnd/>
              <a:tailEnd/>
            </a:ln>
            <a:effectLst/>
          </p:spPr>
          <p:txBody>
            <a:bodyPr wrap="none" anchor="ctr"/>
            <a:lstStyle/>
            <a:p>
              <a:pPr algn="ctr"/>
              <a:endParaRPr lang="de-DE" sz="1400">
                <a:solidFill>
                  <a:schemeClr val="bg2"/>
                </a:solidFill>
                <a:effectLst>
                  <a:outerShdw blurRad="38100" dist="38100" dir="2700000" algn="tl">
                    <a:srgbClr val="C0C0C0"/>
                  </a:outerShdw>
                </a:effectLst>
                <a:latin typeface="Arial" pitchFamily="34" charset="0"/>
              </a:endParaRPr>
            </a:p>
          </p:txBody>
        </p:sp>
        <p:sp>
          <p:nvSpPr>
            <p:cNvPr id="919616" name="Oval 64"/>
            <p:cNvSpPr>
              <a:spLocks noChangeArrowheads="1"/>
            </p:cNvSpPr>
            <p:nvPr/>
          </p:nvSpPr>
          <p:spPr bwMode="auto">
            <a:xfrm>
              <a:off x="2240" y="2517"/>
              <a:ext cx="2412" cy="826"/>
            </a:xfrm>
            <a:prstGeom prst="ellipse">
              <a:avLst/>
            </a:prstGeom>
            <a:noFill/>
            <a:ln w="28575" cap="sq">
              <a:solidFill>
                <a:schemeClr val="bg1"/>
              </a:solidFill>
              <a:round/>
              <a:headEnd type="none" w="sm" len="sm"/>
              <a:tailEnd type="none" w="sm" len="sm"/>
            </a:ln>
            <a:effectLst/>
          </p:spPr>
          <p:txBody>
            <a:bodyPr wrap="none" anchor="ctr"/>
            <a:lstStyle/>
            <a:p>
              <a:endParaRPr lang="de-DE"/>
            </a:p>
          </p:txBody>
        </p:sp>
        <p:sp>
          <p:nvSpPr>
            <p:cNvPr id="919617" name="Oval 65"/>
            <p:cNvSpPr>
              <a:spLocks noChangeArrowheads="1"/>
            </p:cNvSpPr>
            <p:nvPr/>
          </p:nvSpPr>
          <p:spPr bwMode="auto">
            <a:xfrm rot="-2596757">
              <a:off x="2241" y="2519"/>
              <a:ext cx="2412" cy="826"/>
            </a:xfrm>
            <a:prstGeom prst="ellipse">
              <a:avLst/>
            </a:prstGeom>
            <a:noFill/>
            <a:ln w="28575" cap="sq">
              <a:solidFill>
                <a:schemeClr val="bg1"/>
              </a:solidFill>
              <a:round/>
              <a:headEnd type="none" w="sm" len="sm"/>
              <a:tailEnd type="none" w="sm" len="sm"/>
            </a:ln>
            <a:effectLst/>
          </p:spPr>
          <p:txBody>
            <a:bodyPr wrap="none" anchor="ctr"/>
            <a:lstStyle/>
            <a:p>
              <a:endParaRPr lang="de-DE"/>
            </a:p>
          </p:txBody>
        </p:sp>
        <p:sp>
          <p:nvSpPr>
            <p:cNvPr id="919618" name="Oval 66"/>
            <p:cNvSpPr>
              <a:spLocks noChangeArrowheads="1"/>
            </p:cNvSpPr>
            <p:nvPr/>
          </p:nvSpPr>
          <p:spPr bwMode="auto">
            <a:xfrm rot="-7437182">
              <a:off x="2185" y="2538"/>
              <a:ext cx="2523" cy="789"/>
            </a:xfrm>
            <a:prstGeom prst="ellipse">
              <a:avLst/>
            </a:prstGeom>
            <a:noFill/>
            <a:ln w="28575" cap="sq">
              <a:solidFill>
                <a:schemeClr val="bg1"/>
              </a:solidFill>
              <a:round/>
              <a:headEnd type="none" w="sm" len="sm"/>
              <a:tailEnd type="none" w="sm" len="sm"/>
            </a:ln>
            <a:effectLst/>
          </p:spPr>
          <p:txBody>
            <a:bodyPr wrap="none" anchor="ctr"/>
            <a:lstStyle/>
            <a:p>
              <a:endParaRPr lang="de-DE"/>
            </a:p>
          </p:txBody>
        </p:sp>
        <p:sp>
          <p:nvSpPr>
            <p:cNvPr id="919619" name="Oval 67"/>
            <p:cNvSpPr>
              <a:spLocks noChangeArrowheads="1"/>
            </p:cNvSpPr>
            <p:nvPr/>
          </p:nvSpPr>
          <p:spPr bwMode="auto">
            <a:xfrm>
              <a:off x="2971" y="2433"/>
              <a:ext cx="951" cy="999"/>
            </a:xfrm>
            <a:prstGeom prst="ellipse">
              <a:avLst/>
            </a:prstGeom>
            <a:gradFill rotWithShape="0">
              <a:gsLst>
                <a:gs pos="0">
                  <a:srgbClr val="CCFF33">
                    <a:gamma/>
                    <a:tint val="0"/>
                    <a:invGamma/>
                  </a:srgbClr>
                </a:gs>
                <a:gs pos="100000">
                  <a:srgbClr val="CCFF33"/>
                </a:gs>
              </a:gsLst>
              <a:path path="shape">
                <a:fillToRect l="50000" t="50000" r="50000" b="50000"/>
              </a:path>
            </a:gradFill>
            <a:ln w="28575">
              <a:solidFill>
                <a:srgbClr val="CCFF33"/>
              </a:solidFill>
              <a:round/>
              <a:headEnd/>
              <a:tailEnd/>
            </a:ln>
            <a:effectLst/>
          </p:spPr>
          <p:txBody>
            <a:bodyPr wrap="none" anchor="ctr"/>
            <a:lstStyle/>
            <a:p>
              <a:endParaRPr lang="de-DE"/>
            </a:p>
          </p:txBody>
        </p:sp>
        <p:sp>
          <p:nvSpPr>
            <p:cNvPr id="919620" name="AutoShape 68"/>
            <p:cNvSpPr>
              <a:spLocks noChangeArrowheads="1"/>
            </p:cNvSpPr>
            <p:nvPr/>
          </p:nvSpPr>
          <p:spPr bwMode="auto">
            <a:xfrm rot="10316385" flipV="1">
              <a:off x="2861" y="1967"/>
              <a:ext cx="298" cy="833"/>
            </a:xfrm>
            <a:prstGeom prst="curvedLeftArrow">
              <a:avLst>
                <a:gd name="adj1" fmla="val 26555"/>
                <a:gd name="adj2" fmla="val 82461"/>
                <a:gd name="adj3" fmla="val 33333"/>
              </a:avLst>
            </a:prstGeom>
            <a:gradFill rotWithShape="0">
              <a:gsLst>
                <a:gs pos="0">
                  <a:srgbClr val="0000CC"/>
                </a:gs>
                <a:gs pos="100000">
                  <a:srgbClr val="FFFFFF"/>
                </a:gs>
              </a:gsLst>
              <a:lin ang="5400000" scaled="1"/>
            </a:gradFill>
            <a:ln w="12700" cap="sq">
              <a:solidFill>
                <a:schemeClr val="accent2"/>
              </a:solidFill>
              <a:miter lim="800000"/>
              <a:headEnd type="none" w="sm" len="sm"/>
              <a:tailEnd type="none" w="sm" len="sm"/>
            </a:ln>
            <a:effectLst/>
          </p:spPr>
          <p:txBody>
            <a:bodyPr wrap="none" anchor="ctr"/>
            <a:lstStyle/>
            <a:p>
              <a:endParaRPr lang="de-DE"/>
            </a:p>
          </p:txBody>
        </p:sp>
        <p:sp>
          <p:nvSpPr>
            <p:cNvPr id="919621" name="Oval 69"/>
            <p:cNvSpPr>
              <a:spLocks noChangeArrowheads="1"/>
            </p:cNvSpPr>
            <p:nvPr/>
          </p:nvSpPr>
          <p:spPr bwMode="auto">
            <a:xfrm>
              <a:off x="3027" y="1895"/>
              <a:ext cx="143" cy="155"/>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a:p>
          </p:txBody>
        </p:sp>
        <p:sp>
          <p:nvSpPr>
            <p:cNvPr id="919622" name="Oval 70"/>
            <p:cNvSpPr>
              <a:spLocks noChangeArrowheads="1"/>
            </p:cNvSpPr>
            <p:nvPr/>
          </p:nvSpPr>
          <p:spPr bwMode="auto">
            <a:xfrm>
              <a:off x="3164" y="2727"/>
              <a:ext cx="143" cy="155"/>
            </a:xfrm>
            <a:prstGeom prst="ellipse">
              <a:avLst/>
            </a:prstGeom>
            <a:gradFill rotWithShape="0">
              <a:gsLst>
                <a:gs pos="0">
                  <a:srgbClr val="FFCC00"/>
                </a:gs>
                <a:gs pos="100000">
                  <a:srgbClr val="FF0000"/>
                </a:gs>
              </a:gsLst>
              <a:path path="shape">
                <a:fillToRect l="50000" t="50000" r="50000" b="50000"/>
              </a:path>
            </a:gradFill>
            <a:ln w="38100">
              <a:noFill/>
              <a:round/>
              <a:headEnd/>
              <a:tailEnd/>
            </a:ln>
            <a:effectLst/>
          </p:spPr>
          <p:txBody>
            <a:bodyPr wrap="none" anchor="ctr"/>
            <a:lstStyle/>
            <a:p>
              <a:endParaRPr lang="de-DE"/>
            </a:p>
          </p:txBody>
        </p:sp>
        <p:sp>
          <p:nvSpPr>
            <p:cNvPr id="919623" name="Oval 71"/>
            <p:cNvSpPr>
              <a:spLocks noChangeArrowheads="1"/>
            </p:cNvSpPr>
            <p:nvPr/>
          </p:nvSpPr>
          <p:spPr bwMode="auto">
            <a:xfrm>
              <a:off x="3334" y="2595"/>
              <a:ext cx="143" cy="155"/>
            </a:xfrm>
            <a:prstGeom prst="ellipse">
              <a:avLst/>
            </a:prstGeom>
            <a:gradFill rotWithShape="0">
              <a:gsLst>
                <a:gs pos="0">
                  <a:srgbClr val="FFCC00"/>
                </a:gs>
                <a:gs pos="100000">
                  <a:srgbClr val="FF0000"/>
                </a:gs>
              </a:gsLst>
              <a:path path="shape">
                <a:fillToRect l="50000" t="50000" r="50000" b="50000"/>
              </a:path>
            </a:gradFill>
            <a:ln w="38100">
              <a:noFill/>
              <a:round/>
              <a:headEnd/>
              <a:tailEnd/>
            </a:ln>
            <a:effectLst/>
          </p:spPr>
          <p:txBody>
            <a:bodyPr wrap="none" anchor="ctr"/>
            <a:lstStyle/>
            <a:p>
              <a:endParaRPr lang="de-DE"/>
            </a:p>
          </p:txBody>
        </p:sp>
        <p:sp>
          <p:nvSpPr>
            <p:cNvPr id="919624" name="Text Box 72"/>
            <p:cNvSpPr txBox="1">
              <a:spLocks noChangeArrowheads="1"/>
            </p:cNvSpPr>
            <p:nvPr/>
          </p:nvSpPr>
          <p:spPr bwMode="auto">
            <a:xfrm>
              <a:off x="3266" y="2761"/>
              <a:ext cx="439" cy="288"/>
            </a:xfrm>
            <a:prstGeom prst="rect">
              <a:avLst/>
            </a:prstGeom>
            <a:noFill/>
            <a:ln w="9525">
              <a:noFill/>
              <a:miter lim="800000"/>
              <a:headEnd/>
              <a:tailEnd/>
            </a:ln>
            <a:effectLst/>
          </p:spPr>
          <p:txBody>
            <a:bodyPr>
              <a:spAutoFit/>
            </a:bodyPr>
            <a:lstStyle/>
            <a:p>
              <a:pPr>
                <a:spcBef>
                  <a:spcPct val="50000"/>
                </a:spcBef>
              </a:pPr>
              <a:r>
                <a:rPr kumimoji="0" lang="de-DE" sz="2400" b="1">
                  <a:solidFill>
                    <a:schemeClr val="accent1"/>
                  </a:solidFill>
                  <a:latin typeface="Wingdings 3" pitchFamily="18" charset="2"/>
                </a:rPr>
                <a:t>L</a:t>
              </a:r>
            </a:p>
          </p:txBody>
        </p:sp>
        <p:sp>
          <p:nvSpPr>
            <p:cNvPr id="919625" name="Text Box 73"/>
            <p:cNvSpPr txBox="1">
              <a:spLocks noChangeArrowheads="1"/>
            </p:cNvSpPr>
            <p:nvPr/>
          </p:nvSpPr>
          <p:spPr bwMode="auto">
            <a:xfrm>
              <a:off x="3453" y="2600"/>
              <a:ext cx="439" cy="288"/>
            </a:xfrm>
            <a:prstGeom prst="rect">
              <a:avLst/>
            </a:prstGeom>
            <a:noFill/>
            <a:ln w="9525">
              <a:noFill/>
              <a:miter lim="800000"/>
              <a:headEnd/>
              <a:tailEnd/>
            </a:ln>
            <a:effectLst/>
          </p:spPr>
          <p:txBody>
            <a:bodyPr>
              <a:spAutoFit/>
            </a:bodyPr>
            <a:lstStyle/>
            <a:p>
              <a:pPr>
                <a:spcBef>
                  <a:spcPct val="50000"/>
                </a:spcBef>
              </a:pPr>
              <a:r>
                <a:rPr kumimoji="0" lang="de-DE" sz="2400" b="1">
                  <a:solidFill>
                    <a:srgbClr val="FF0000"/>
                  </a:solidFill>
                  <a:latin typeface="Wingdings 3" pitchFamily="18" charset="2"/>
                </a:rPr>
                <a:t>L</a:t>
              </a:r>
            </a:p>
          </p:txBody>
        </p:sp>
        <p:sp>
          <p:nvSpPr>
            <p:cNvPr id="919626" name="Text Box 74"/>
            <p:cNvSpPr txBox="1">
              <a:spLocks noChangeArrowheads="1"/>
            </p:cNvSpPr>
            <p:nvPr/>
          </p:nvSpPr>
          <p:spPr bwMode="auto">
            <a:xfrm>
              <a:off x="3213" y="660"/>
              <a:ext cx="576" cy="250"/>
            </a:xfrm>
            <a:prstGeom prst="rect">
              <a:avLst/>
            </a:prstGeom>
            <a:noFill/>
            <a:ln w="9525">
              <a:noFill/>
              <a:miter lim="800000"/>
              <a:headEnd/>
              <a:tailEnd/>
            </a:ln>
            <a:effectLst/>
          </p:spPr>
          <p:txBody>
            <a:bodyPr>
              <a:spAutoFit/>
            </a:bodyPr>
            <a:lstStyle/>
            <a:p>
              <a:pPr>
                <a:spcBef>
                  <a:spcPct val="50000"/>
                </a:spcBef>
              </a:pPr>
              <a:r>
                <a:rPr kumimoji="0" lang="de-DE" sz="2000">
                  <a:solidFill>
                    <a:schemeClr val="tx2"/>
                  </a:solidFill>
                  <a:latin typeface="Arial" pitchFamily="34" charset="0"/>
                </a:rPr>
                <a:t>trigger</a:t>
              </a:r>
            </a:p>
          </p:txBody>
        </p:sp>
        <p:sp>
          <p:nvSpPr>
            <p:cNvPr id="919627" name="Text Box 75"/>
            <p:cNvSpPr txBox="1">
              <a:spLocks noChangeArrowheads="1"/>
            </p:cNvSpPr>
            <p:nvPr/>
          </p:nvSpPr>
          <p:spPr bwMode="auto">
            <a:xfrm>
              <a:off x="669" y="948"/>
              <a:ext cx="192" cy="250"/>
            </a:xfrm>
            <a:prstGeom prst="rect">
              <a:avLst/>
            </a:prstGeom>
            <a:noFill/>
            <a:ln w="9525">
              <a:noFill/>
              <a:miter lim="800000"/>
              <a:headEnd/>
              <a:tailEnd/>
            </a:ln>
            <a:effectLst/>
          </p:spPr>
          <p:txBody>
            <a:bodyPr>
              <a:spAutoFit/>
            </a:bodyPr>
            <a:lstStyle/>
            <a:p>
              <a:pPr>
                <a:spcBef>
                  <a:spcPct val="50000"/>
                </a:spcBef>
              </a:pPr>
              <a:r>
                <a:rPr kumimoji="0" lang="de-DE" sz="2000">
                  <a:solidFill>
                    <a:srgbClr val="0000CC"/>
                  </a:solidFill>
                  <a:latin typeface="Arial" pitchFamily="34" charset="0"/>
                </a:rPr>
                <a:t>p</a:t>
              </a:r>
            </a:p>
          </p:txBody>
        </p:sp>
        <p:sp>
          <p:nvSpPr>
            <p:cNvPr id="919628" name="Text Box 76"/>
            <p:cNvSpPr txBox="1">
              <a:spLocks noChangeArrowheads="1"/>
            </p:cNvSpPr>
            <p:nvPr/>
          </p:nvSpPr>
          <p:spPr bwMode="auto">
            <a:xfrm>
              <a:off x="669" y="804"/>
              <a:ext cx="192" cy="250"/>
            </a:xfrm>
            <a:prstGeom prst="rect">
              <a:avLst/>
            </a:prstGeom>
            <a:noFill/>
            <a:ln w="9525">
              <a:noFill/>
              <a:miter lim="800000"/>
              <a:headEnd/>
              <a:tailEnd/>
            </a:ln>
            <a:effectLst/>
          </p:spPr>
          <p:txBody>
            <a:bodyPr>
              <a:spAutoFit/>
            </a:bodyPr>
            <a:lstStyle/>
            <a:p>
              <a:pPr>
                <a:spcBef>
                  <a:spcPct val="50000"/>
                </a:spcBef>
              </a:pPr>
              <a:r>
                <a:rPr kumimoji="0" lang="de-DE" sz="2000">
                  <a:solidFill>
                    <a:srgbClr val="0000CC"/>
                  </a:solidFill>
                  <a:latin typeface="Arial" pitchFamily="34" charset="0"/>
                </a:rPr>
                <a:t>_</a:t>
              </a:r>
            </a:p>
          </p:txBody>
        </p:sp>
        <p:sp>
          <p:nvSpPr>
            <p:cNvPr id="919629" name="Line 77"/>
            <p:cNvSpPr>
              <a:spLocks noChangeShapeType="1"/>
            </p:cNvSpPr>
            <p:nvPr/>
          </p:nvSpPr>
          <p:spPr bwMode="auto">
            <a:xfrm>
              <a:off x="2278" y="1538"/>
              <a:ext cx="640" cy="375"/>
            </a:xfrm>
            <a:prstGeom prst="line">
              <a:avLst/>
            </a:prstGeom>
            <a:noFill/>
            <a:ln w="38100">
              <a:solidFill>
                <a:srgbClr val="0000CC"/>
              </a:solidFill>
              <a:prstDash val="dash"/>
              <a:round/>
              <a:headEnd/>
              <a:tailEnd type="triangle" w="med" len="med"/>
            </a:ln>
            <a:effectLst/>
          </p:spPr>
          <p:txBody>
            <a:bodyPr/>
            <a:lstStyle/>
            <a:p>
              <a:endParaRPr lang="de-DE"/>
            </a:p>
          </p:txBody>
        </p:sp>
        <p:sp>
          <p:nvSpPr>
            <p:cNvPr id="919630" name="AutoShape 78"/>
            <p:cNvSpPr>
              <a:spLocks noChangeArrowheads="1"/>
            </p:cNvSpPr>
            <p:nvPr/>
          </p:nvSpPr>
          <p:spPr bwMode="auto">
            <a:xfrm>
              <a:off x="727" y="1779"/>
              <a:ext cx="1147" cy="1058"/>
            </a:xfrm>
            <a:prstGeom prst="foldedCorner">
              <a:avLst>
                <a:gd name="adj" fmla="val 12500"/>
              </a:avLst>
            </a:prstGeom>
            <a:gradFill rotWithShape="0">
              <a:gsLst>
                <a:gs pos="0">
                  <a:srgbClr val="CCCCFF">
                    <a:gamma/>
                    <a:tint val="0"/>
                    <a:invGamma/>
                  </a:srgbClr>
                </a:gs>
                <a:gs pos="100000">
                  <a:srgbClr val="CCCCFF"/>
                </a:gs>
              </a:gsLst>
              <a:lin ang="5400000" scaled="1"/>
            </a:gradFill>
            <a:ln w="9525">
              <a:noFill/>
              <a:round/>
              <a:headEnd/>
              <a:tailEnd/>
            </a:ln>
            <a:effectLst>
              <a:outerShdw dist="107763" dir="2700000" algn="ctr" rotWithShape="0">
                <a:schemeClr val="bg2"/>
              </a:outerShdw>
            </a:effectLst>
          </p:spPr>
          <p:txBody>
            <a:bodyPr lIns="90000" tIns="46800" rIns="90000" bIns="46800">
              <a:spAutoFit/>
            </a:bodyPr>
            <a:lstStyle/>
            <a:p>
              <a:pPr algn="ctr"/>
              <a:r>
                <a:rPr kumimoji="0" lang="de-DE" sz="1800" b="1" dirty="0">
                  <a:solidFill>
                    <a:schemeClr val="tx2"/>
                  </a:solidFill>
                  <a:latin typeface="Arial" pitchFamily="34" charset="0"/>
                </a:rPr>
                <a:t>2. </a:t>
              </a:r>
            </a:p>
            <a:p>
              <a:pPr algn="ctr"/>
              <a:r>
                <a:rPr kumimoji="0" lang="de-DE" sz="1800" b="1" dirty="0">
                  <a:solidFill>
                    <a:schemeClr val="tx2"/>
                  </a:solidFill>
                  <a:latin typeface="Arial" pitchFamily="34" charset="0"/>
                </a:rPr>
                <a:t>Capture </a:t>
              </a:r>
            </a:p>
            <a:p>
              <a:pPr algn="ctr"/>
              <a:r>
                <a:rPr kumimoji="0" lang="de-DE" sz="1800" b="1" dirty="0" err="1">
                  <a:solidFill>
                    <a:schemeClr val="tx2"/>
                  </a:solidFill>
                  <a:latin typeface="Arial" pitchFamily="34" charset="0"/>
                </a:rPr>
                <a:t>of</a:t>
              </a:r>
              <a:r>
                <a:rPr kumimoji="0" lang="de-DE" sz="1800" b="1" dirty="0">
                  <a:solidFill>
                    <a:schemeClr val="tx2"/>
                  </a:solidFill>
                  <a:latin typeface="Arial" pitchFamily="34" charset="0"/>
                </a:rPr>
                <a:t> </a:t>
              </a:r>
              <a:r>
                <a:rPr kumimoji="0" lang="de-DE" sz="1800" b="1" dirty="0">
                  <a:solidFill>
                    <a:schemeClr val="tx2"/>
                  </a:solidFill>
                  <a:latin typeface="Symbol" pitchFamily="18" charset="2"/>
                </a:rPr>
                <a:t>X</a:t>
              </a:r>
              <a:r>
                <a:rPr kumimoji="0" lang="de-DE" sz="1800" b="1" baseline="30000" dirty="0">
                  <a:solidFill>
                    <a:schemeClr val="tx2"/>
                  </a:solidFill>
                  <a:latin typeface="Symbol" pitchFamily="18" charset="2"/>
                </a:rPr>
                <a:t>-</a:t>
              </a:r>
              <a:r>
                <a:rPr kumimoji="0" lang="de-DE" sz="1800" b="1" dirty="0">
                  <a:solidFill>
                    <a:schemeClr val="tx2"/>
                  </a:solidFill>
                  <a:latin typeface="Arial" pitchFamily="34" charset="0"/>
                </a:rPr>
                <a:t> in</a:t>
              </a:r>
            </a:p>
            <a:p>
              <a:pPr algn="ctr"/>
              <a:r>
                <a:rPr kumimoji="0" lang="de-DE" sz="1800" b="1" dirty="0" err="1">
                  <a:solidFill>
                    <a:schemeClr val="tx2"/>
                  </a:solidFill>
                  <a:latin typeface="Arial" pitchFamily="34" charset="0"/>
                </a:rPr>
                <a:t>secondary</a:t>
              </a:r>
              <a:r>
                <a:rPr kumimoji="0" lang="de-DE" sz="1800" b="1" dirty="0">
                  <a:solidFill>
                    <a:schemeClr val="tx2"/>
                  </a:solidFill>
                  <a:latin typeface="Arial" pitchFamily="34" charset="0"/>
                </a:rPr>
                <a:t> </a:t>
              </a:r>
              <a:r>
                <a:rPr kumimoji="0" lang="de-DE" sz="1800" b="1" dirty="0" err="1">
                  <a:solidFill>
                    <a:schemeClr val="tx2"/>
                  </a:solidFill>
                  <a:latin typeface="Arial" pitchFamily="34" charset="0"/>
                </a:rPr>
                <a:t>target</a:t>
              </a:r>
              <a:r>
                <a:rPr kumimoji="0" lang="de-DE" sz="1800" b="1" dirty="0">
                  <a:solidFill>
                    <a:schemeClr val="tx2"/>
                  </a:solidFill>
                  <a:latin typeface="Arial" pitchFamily="34" charset="0"/>
                </a:rPr>
                <a:t> </a:t>
              </a:r>
              <a:r>
                <a:rPr kumimoji="0" lang="de-DE" sz="1800" b="1" dirty="0" err="1">
                  <a:solidFill>
                    <a:schemeClr val="tx2"/>
                  </a:solidFill>
                  <a:latin typeface="Arial" pitchFamily="34" charset="0"/>
                </a:rPr>
                <a:t>nucleus</a:t>
              </a:r>
              <a:endParaRPr kumimoji="0" lang="de-DE" sz="1800" b="1" dirty="0">
                <a:solidFill>
                  <a:schemeClr val="tx2"/>
                </a:solidFill>
                <a:latin typeface="Arial" pitchFamily="34" charset="0"/>
              </a:endParaRPr>
            </a:p>
          </p:txBody>
        </p:sp>
        <p:sp>
          <p:nvSpPr>
            <p:cNvPr id="919631" name="AutoShape 79"/>
            <p:cNvSpPr>
              <a:spLocks noChangeArrowheads="1"/>
            </p:cNvSpPr>
            <p:nvPr/>
          </p:nvSpPr>
          <p:spPr bwMode="auto">
            <a:xfrm>
              <a:off x="4155" y="618"/>
              <a:ext cx="1341" cy="1021"/>
            </a:xfrm>
            <a:prstGeom prst="foldedCorner">
              <a:avLst>
                <a:gd name="adj" fmla="val 12500"/>
              </a:avLst>
            </a:prstGeom>
            <a:gradFill rotWithShape="0">
              <a:gsLst>
                <a:gs pos="0">
                  <a:srgbClr val="CCCCFF">
                    <a:gamma/>
                    <a:tint val="0"/>
                    <a:invGamma/>
                  </a:srgbClr>
                </a:gs>
                <a:gs pos="100000">
                  <a:srgbClr val="CCCCFF"/>
                </a:gs>
              </a:gsLst>
              <a:lin ang="5400000" scaled="1"/>
            </a:gradFill>
            <a:ln w="9525">
              <a:noFill/>
              <a:round/>
              <a:headEnd/>
              <a:tailEnd/>
            </a:ln>
            <a:effectLst>
              <a:outerShdw dist="107763" dir="2700000" algn="ctr" rotWithShape="0">
                <a:schemeClr val="bg2"/>
              </a:outerShdw>
            </a:effectLst>
          </p:spPr>
          <p:txBody>
            <a:bodyPr lIns="90000" tIns="46800" rIns="90000" bIns="46800">
              <a:spAutoFit/>
            </a:bodyPr>
            <a:lstStyle/>
            <a:p>
              <a:pPr algn="ctr"/>
              <a:r>
                <a:rPr kumimoji="0" lang="de-DE" sz="1800" b="1">
                  <a:solidFill>
                    <a:schemeClr val="tx2"/>
                  </a:solidFill>
                  <a:latin typeface="Arial" pitchFamily="34" charset="0"/>
                </a:rPr>
                <a:t>1.</a:t>
              </a:r>
            </a:p>
            <a:p>
              <a:pPr algn="ctr"/>
              <a:r>
                <a:rPr kumimoji="0" lang="de-DE" sz="1800" b="1">
                  <a:solidFill>
                    <a:schemeClr val="tx2"/>
                  </a:solidFill>
                  <a:latin typeface="Arial" pitchFamily="34" charset="0"/>
                </a:rPr>
                <a:t>Hyperon-</a:t>
              </a:r>
            </a:p>
            <a:p>
              <a:pPr algn="ctr"/>
              <a:r>
                <a:rPr kumimoji="0" lang="de-DE" sz="1800" b="1">
                  <a:solidFill>
                    <a:schemeClr val="tx2"/>
                  </a:solidFill>
                  <a:latin typeface="Arial" pitchFamily="34" charset="0"/>
                </a:rPr>
                <a:t>antihyperon</a:t>
              </a:r>
            </a:p>
            <a:p>
              <a:pPr algn="ctr"/>
              <a:r>
                <a:rPr kumimoji="0" lang="de-DE" sz="1800" b="1">
                  <a:solidFill>
                    <a:schemeClr val="tx2"/>
                  </a:solidFill>
                  <a:latin typeface="Arial" pitchFamily="34" charset="0"/>
                </a:rPr>
                <a:t>production</a:t>
              </a:r>
            </a:p>
            <a:p>
              <a:pPr algn="ctr"/>
              <a:r>
                <a:rPr kumimoji="0" lang="de-DE" sz="1800" b="1">
                  <a:solidFill>
                    <a:schemeClr val="tx2"/>
                  </a:solidFill>
                  <a:latin typeface="Arial" pitchFamily="34" charset="0"/>
                </a:rPr>
                <a:t>at threshold</a:t>
              </a:r>
            </a:p>
          </p:txBody>
        </p:sp>
        <p:sp>
          <p:nvSpPr>
            <p:cNvPr id="919632" name="Text Box 80"/>
            <p:cNvSpPr txBox="1">
              <a:spLocks noChangeArrowheads="1"/>
            </p:cNvSpPr>
            <p:nvPr/>
          </p:nvSpPr>
          <p:spPr bwMode="auto">
            <a:xfrm>
              <a:off x="3072" y="3000"/>
              <a:ext cx="696" cy="234"/>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1800" b="1" dirty="0">
                  <a:solidFill>
                    <a:srgbClr val="000099"/>
                  </a:solidFill>
                  <a:latin typeface="Arial" pitchFamily="34" charset="0"/>
                </a:rPr>
                <a:t>+</a:t>
              </a:r>
              <a:r>
                <a:rPr lang="de-DE" sz="1800" b="1" dirty="0" smtClean="0">
                  <a:solidFill>
                    <a:srgbClr val="000099"/>
                  </a:solidFill>
                  <a:latin typeface="Arial" pitchFamily="34" charset="0"/>
                </a:rPr>
                <a:t>28MeV</a:t>
              </a:r>
              <a:endParaRPr lang="de-DE" sz="1800" b="1" dirty="0">
                <a:solidFill>
                  <a:srgbClr val="000099"/>
                </a:solidFill>
                <a:latin typeface="Arial" pitchFamily="34" charset="0"/>
              </a:endParaRPr>
            </a:p>
          </p:txBody>
        </p:sp>
        <p:grpSp>
          <p:nvGrpSpPr>
            <p:cNvPr id="12" name="Group 81"/>
            <p:cNvGrpSpPr>
              <a:grpSpLocks/>
            </p:cNvGrpSpPr>
            <p:nvPr/>
          </p:nvGrpSpPr>
          <p:grpSpPr bwMode="auto">
            <a:xfrm>
              <a:off x="2050" y="2100"/>
              <a:ext cx="798" cy="328"/>
              <a:chOff x="2050" y="2100"/>
              <a:chExt cx="798" cy="328"/>
            </a:xfrm>
          </p:grpSpPr>
          <p:sp>
            <p:nvSpPr>
              <p:cNvPr id="919634" name="Freeform 82"/>
              <p:cNvSpPr>
                <a:spLocks noChangeAspect="1"/>
              </p:cNvSpPr>
              <p:nvPr/>
            </p:nvSpPr>
            <p:spPr bwMode="auto">
              <a:xfrm>
                <a:off x="2242" y="2227"/>
                <a:ext cx="606" cy="156"/>
              </a:xfrm>
              <a:custGeom>
                <a:avLst/>
                <a:gdLst/>
                <a:ahLst/>
                <a:cxnLst>
                  <a:cxn ang="0">
                    <a:pos x="0" y="265"/>
                  </a:cxn>
                  <a:cxn ang="0">
                    <a:pos x="84" y="37"/>
                  </a:cxn>
                  <a:cxn ang="0">
                    <a:pos x="264" y="489"/>
                  </a:cxn>
                  <a:cxn ang="0">
                    <a:pos x="440" y="33"/>
                  </a:cxn>
                  <a:cxn ang="0">
                    <a:pos x="620" y="489"/>
                  </a:cxn>
                  <a:cxn ang="0">
                    <a:pos x="800" y="41"/>
                  </a:cxn>
                  <a:cxn ang="0">
                    <a:pos x="976" y="493"/>
                  </a:cxn>
                  <a:cxn ang="0">
                    <a:pos x="1152" y="33"/>
                  </a:cxn>
                  <a:cxn ang="0">
                    <a:pos x="1328" y="493"/>
                  </a:cxn>
                  <a:cxn ang="0">
                    <a:pos x="1424" y="257"/>
                  </a:cxn>
                </a:cxnLst>
                <a:rect l="0" t="0" r="r" b="b"/>
                <a:pathLst>
                  <a:path w="1424" h="530">
                    <a:moveTo>
                      <a:pt x="0" y="265"/>
                    </a:moveTo>
                    <a:cubicBezTo>
                      <a:pt x="20" y="132"/>
                      <a:pt x="40" y="0"/>
                      <a:pt x="84" y="37"/>
                    </a:cubicBezTo>
                    <a:cubicBezTo>
                      <a:pt x="128" y="74"/>
                      <a:pt x="205" y="490"/>
                      <a:pt x="264" y="489"/>
                    </a:cubicBezTo>
                    <a:cubicBezTo>
                      <a:pt x="323" y="488"/>
                      <a:pt x="381" y="33"/>
                      <a:pt x="440" y="33"/>
                    </a:cubicBezTo>
                    <a:cubicBezTo>
                      <a:pt x="499" y="33"/>
                      <a:pt x="560" y="488"/>
                      <a:pt x="620" y="489"/>
                    </a:cubicBezTo>
                    <a:cubicBezTo>
                      <a:pt x="680" y="490"/>
                      <a:pt x="741" y="40"/>
                      <a:pt x="800" y="41"/>
                    </a:cubicBezTo>
                    <a:cubicBezTo>
                      <a:pt x="859" y="42"/>
                      <a:pt x="917" y="494"/>
                      <a:pt x="976" y="493"/>
                    </a:cubicBezTo>
                    <a:cubicBezTo>
                      <a:pt x="1035" y="492"/>
                      <a:pt x="1093" y="33"/>
                      <a:pt x="1152" y="33"/>
                    </a:cubicBezTo>
                    <a:cubicBezTo>
                      <a:pt x="1211" y="33"/>
                      <a:pt x="1283" y="456"/>
                      <a:pt x="1328" y="493"/>
                    </a:cubicBezTo>
                    <a:cubicBezTo>
                      <a:pt x="1373" y="530"/>
                      <a:pt x="1398" y="393"/>
                      <a:pt x="1424" y="257"/>
                    </a:cubicBezTo>
                  </a:path>
                </a:pathLst>
              </a:custGeom>
              <a:noFill/>
              <a:ln w="28575" cap="flat" cmpd="sng">
                <a:solidFill>
                  <a:schemeClr val="hlink"/>
                </a:solidFill>
                <a:prstDash val="solid"/>
                <a:round/>
                <a:headEnd type="triangle" w="med" len="med"/>
                <a:tailEnd type="none" w="med" len="med"/>
              </a:ln>
              <a:effectLst/>
            </p:spPr>
            <p:txBody>
              <a:bodyPr lIns="90000" tIns="46800" rIns="90000" bIns="46800">
                <a:spAutoFit/>
              </a:bodyPr>
              <a:lstStyle/>
              <a:p>
                <a:endParaRPr lang="de-DE"/>
              </a:p>
            </p:txBody>
          </p:sp>
          <p:sp>
            <p:nvSpPr>
              <p:cNvPr id="919635" name="Text Box 83"/>
              <p:cNvSpPr txBox="1">
                <a:spLocks noChangeAspect="1" noChangeArrowheads="1"/>
              </p:cNvSpPr>
              <p:nvPr/>
            </p:nvSpPr>
            <p:spPr bwMode="auto">
              <a:xfrm>
                <a:off x="2050" y="2100"/>
                <a:ext cx="354" cy="328"/>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2800" b="1">
                    <a:solidFill>
                      <a:schemeClr val="hlink"/>
                    </a:solidFill>
                    <a:latin typeface="Symbol" pitchFamily="18" charset="2"/>
                  </a:rPr>
                  <a:t>g</a:t>
                </a:r>
              </a:p>
            </p:txBody>
          </p:sp>
        </p:grpSp>
        <p:sp>
          <p:nvSpPr>
            <p:cNvPr id="919637" name="AutoShape 85"/>
            <p:cNvSpPr>
              <a:spLocks noChangeArrowheads="1"/>
            </p:cNvSpPr>
            <p:nvPr/>
          </p:nvSpPr>
          <p:spPr bwMode="auto">
            <a:xfrm>
              <a:off x="4084" y="3200"/>
              <a:ext cx="1484" cy="636"/>
            </a:xfrm>
            <a:prstGeom prst="foldedCorner">
              <a:avLst>
                <a:gd name="adj" fmla="val 12500"/>
              </a:avLst>
            </a:prstGeom>
            <a:gradFill rotWithShape="0">
              <a:gsLst>
                <a:gs pos="0">
                  <a:srgbClr val="CCCCFF">
                    <a:gamma/>
                    <a:tint val="0"/>
                    <a:invGamma/>
                  </a:srgbClr>
                </a:gs>
                <a:gs pos="100000">
                  <a:srgbClr val="CCCCFF"/>
                </a:gs>
              </a:gsLst>
              <a:lin ang="5400000" scaled="1"/>
            </a:gradFill>
            <a:ln w="9525">
              <a:noFill/>
              <a:round/>
              <a:headEnd/>
              <a:tailEnd/>
            </a:ln>
            <a:effectLst>
              <a:outerShdw dist="107763" dir="2700000" algn="ctr" rotWithShape="0">
                <a:schemeClr val="bg2"/>
              </a:outerShdw>
            </a:effectLst>
          </p:spPr>
          <p:txBody>
            <a:bodyPr lIns="90000" tIns="46800" rIns="90000" bIns="46800">
              <a:spAutoFit/>
            </a:bodyPr>
            <a:lstStyle/>
            <a:p>
              <a:pPr algn="ctr"/>
              <a:r>
                <a:rPr kumimoji="0" lang="de-DE" sz="1800" b="1">
                  <a:solidFill>
                    <a:schemeClr val="tx2"/>
                  </a:solidFill>
                  <a:latin typeface="Arial" pitchFamily="34" charset="0"/>
                </a:rPr>
                <a:t>3. </a:t>
              </a:r>
            </a:p>
            <a:p>
              <a:pPr algn="ctr"/>
              <a:r>
                <a:rPr kumimoji="0" lang="de-DE" sz="1800" b="1">
                  <a:solidFill>
                    <a:schemeClr val="tx2"/>
                  </a:solidFill>
                  <a:latin typeface="Symbol" pitchFamily="18" charset="2"/>
                </a:rPr>
                <a:t>g</a:t>
              </a:r>
              <a:r>
                <a:rPr kumimoji="0" lang="de-DE" sz="1800" b="1">
                  <a:solidFill>
                    <a:schemeClr val="tx2"/>
                  </a:solidFill>
                  <a:latin typeface="Arial" pitchFamily="34" charset="0"/>
                </a:rPr>
                <a:t>-spectroskopy with Ge-detectors</a:t>
              </a:r>
            </a:p>
          </p:txBody>
        </p:sp>
        <p:sp>
          <p:nvSpPr>
            <p:cNvPr id="919638" name="Freeform 86"/>
            <p:cNvSpPr>
              <a:spLocks noChangeAspect="1"/>
            </p:cNvSpPr>
            <p:nvPr/>
          </p:nvSpPr>
          <p:spPr bwMode="auto">
            <a:xfrm flipH="1">
              <a:off x="3545" y="2836"/>
              <a:ext cx="606" cy="156"/>
            </a:xfrm>
            <a:custGeom>
              <a:avLst/>
              <a:gdLst/>
              <a:ahLst/>
              <a:cxnLst>
                <a:cxn ang="0">
                  <a:pos x="0" y="265"/>
                </a:cxn>
                <a:cxn ang="0">
                  <a:pos x="84" y="37"/>
                </a:cxn>
                <a:cxn ang="0">
                  <a:pos x="264" y="489"/>
                </a:cxn>
                <a:cxn ang="0">
                  <a:pos x="440" y="33"/>
                </a:cxn>
                <a:cxn ang="0">
                  <a:pos x="620" y="489"/>
                </a:cxn>
                <a:cxn ang="0">
                  <a:pos x="800" y="41"/>
                </a:cxn>
                <a:cxn ang="0">
                  <a:pos x="976" y="493"/>
                </a:cxn>
                <a:cxn ang="0">
                  <a:pos x="1152" y="33"/>
                </a:cxn>
                <a:cxn ang="0">
                  <a:pos x="1328" y="493"/>
                </a:cxn>
                <a:cxn ang="0">
                  <a:pos x="1424" y="257"/>
                </a:cxn>
              </a:cxnLst>
              <a:rect l="0" t="0" r="r" b="b"/>
              <a:pathLst>
                <a:path w="1424" h="530">
                  <a:moveTo>
                    <a:pt x="0" y="265"/>
                  </a:moveTo>
                  <a:cubicBezTo>
                    <a:pt x="20" y="132"/>
                    <a:pt x="40" y="0"/>
                    <a:pt x="84" y="37"/>
                  </a:cubicBezTo>
                  <a:cubicBezTo>
                    <a:pt x="128" y="74"/>
                    <a:pt x="205" y="490"/>
                    <a:pt x="264" y="489"/>
                  </a:cubicBezTo>
                  <a:cubicBezTo>
                    <a:pt x="323" y="488"/>
                    <a:pt x="381" y="33"/>
                    <a:pt x="440" y="33"/>
                  </a:cubicBezTo>
                  <a:cubicBezTo>
                    <a:pt x="499" y="33"/>
                    <a:pt x="560" y="488"/>
                    <a:pt x="620" y="489"/>
                  </a:cubicBezTo>
                  <a:cubicBezTo>
                    <a:pt x="680" y="490"/>
                    <a:pt x="741" y="40"/>
                    <a:pt x="800" y="41"/>
                  </a:cubicBezTo>
                  <a:cubicBezTo>
                    <a:pt x="859" y="42"/>
                    <a:pt x="917" y="494"/>
                    <a:pt x="976" y="493"/>
                  </a:cubicBezTo>
                  <a:cubicBezTo>
                    <a:pt x="1035" y="492"/>
                    <a:pt x="1093" y="33"/>
                    <a:pt x="1152" y="33"/>
                  </a:cubicBezTo>
                  <a:cubicBezTo>
                    <a:pt x="1211" y="33"/>
                    <a:pt x="1283" y="456"/>
                    <a:pt x="1328" y="493"/>
                  </a:cubicBezTo>
                  <a:cubicBezTo>
                    <a:pt x="1373" y="530"/>
                    <a:pt x="1398" y="393"/>
                    <a:pt x="1424" y="257"/>
                  </a:cubicBezTo>
                </a:path>
              </a:pathLst>
            </a:custGeom>
            <a:noFill/>
            <a:ln w="28575" cap="flat" cmpd="sng">
              <a:solidFill>
                <a:srgbClr val="FF0000"/>
              </a:solidFill>
              <a:prstDash val="solid"/>
              <a:round/>
              <a:headEnd type="triangle" w="med" len="med"/>
              <a:tailEnd type="none" w="med" len="med"/>
            </a:ln>
            <a:effectLst/>
          </p:spPr>
          <p:txBody>
            <a:bodyPr lIns="90000" tIns="46800" rIns="90000" bIns="46800">
              <a:spAutoFit/>
            </a:bodyPr>
            <a:lstStyle/>
            <a:p>
              <a:endParaRPr lang="de-DE"/>
            </a:p>
          </p:txBody>
        </p:sp>
        <p:sp>
          <p:nvSpPr>
            <p:cNvPr id="919639" name="Text Box 87"/>
            <p:cNvSpPr txBox="1">
              <a:spLocks noChangeAspect="1" noChangeArrowheads="1"/>
            </p:cNvSpPr>
            <p:nvPr/>
          </p:nvSpPr>
          <p:spPr bwMode="auto">
            <a:xfrm>
              <a:off x="4149" y="2728"/>
              <a:ext cx="354" cy="327"/>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2800" b="1">
                  <a:solidFill>
                    <a:srgbClr val="FF0000"/>
                  </a:solidFill>
                  <a:latin typeface="Symbol" pitchFamily="18" charset="2"/>
                </a:rPr>
                <a:t>g</a:t>
              </a:r>
            </a:p>
          </p:txBody>
        </p:sp>
      </p:grpSp>
      <p:sp>
        <p:nvSpPr>
          <p:cNvPr id="919640" name="Rectangle 88"/>
          <p:cNvSpPr>
            <a:spLocks noGrp="1" noChangeArrowheads="1"/>
          </p:cNvSpPr>
          <p:nvPr>
            <p:ph type="title"/>
          </p:nvPr>
        </p:nvSpPr>
        <p:spPr/>
        <p:txBody>
          <a:bodyPr/>
          <a:lstStyle/>
          <a:p>
            <a:r>
              <a:rPr lang="de-DE"/>
              <a:t>Production of Double Hypernuclei</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1202" name="Picture 2" descr="Panda_V712_3D"/>
          <p:cNvPicPr>
            <a:picLocks noChangeAspect="1" noChangeArrowheads="1"/>
          </p:cNvPicPr>
          <p:nvPr/>
        </p:nvPicPr>
        <p:blipFill>
          <a:blip r:embed="rId2" cstate="print">
            <a:clrChange>
              <a:clrFrom>
                <a:srgbClr val="FFFFFF"/>
              </a:clrFrom>
              <a:clrTo>
                <a:srgbClr val="FFFFFF">
                  <a:alpha val="0"/>
                </a:srgbClr>
              </a:clrTo>
            </a:clrChange>
          </a:blip>
          <a:srcRect l="1247" t="8316" r="5656" b="10622"/>
          <a:stretch>
            <a:fillRect/>
          </a:stretch>
        </p:blipFill>
        <p:spPr bwMode="auto">
          <a:xfrm>
            <a:off x="155575" y="2325688"/>
            <a:ext cx="6118225" cy="3505200"/>
          </a:xfrm>
          <a:prstGeom prst="rect">
            <a:avLst/>
          </a:prstGeom>
          <a:noFill/>
          <a:ln w="9525">
            <a:noFill/>
            <a:miter lim="800000"/>
            <a:headEnd/>
            <a:tailEnd/>
          </a:ln>
        </p:spPr>
      </p:pic>
      <p:sp>
        <p:nvSpPr>
          <p:cNvPr id="1971203" name="Rectangle 3"/>
          <p:cNvSpPr>
            <a:spLocks noChangeArrowheads="1"/>
          </p:cNvSpPr>
          <p:nvPr/>
        </p:nvSpPr>
        <p:spPr bwMode="auto">
          <a:xfrm>
            <a:off x="681038" y="1114425"/>
            <a:ext cx="8462962" cy="5743575"/>
          </a:xfrm>
          <a:prstGeom prst="rect">
            <a:avLst/>
          </a:prstGeom>
          <a:noFill/>
          <a:ln w="9525">
            <a:noFill/>
            <a:miter lim="800000"/>
            <a:headEnd/>
            <a:tailEnd/>
          </a:ln>
          <a:effectLst/>
        </p:spPr>
        <p:txBody>
          <a:bodyPr/>
          <a:lstStyle/>
          <a:p>
            <a:pPr marL="342900" indent="-342900" defTabSz="319088">
              <a:spcBef>
                <a:spcPct val="20000"/>
              </a:spcBef>
              <a:buClr>
                <a:schemeClr val="folHlink"/>
              </a:buClr>
              <a:buSzPct val="75000"/>
              <a:buFont typeface="Wingdings" pitchFamily="2" charset="2"/>
              <a:buBlip>
                <a:blip r:embed="rId3"/>
              </a:buBlip>
            </a:pPr>
            <a:r>
              <a:rPr kumimoji="0" lang="de-DE" sz="1800" dirty="0" err="1">
                <a:latin typeface="Symbol" pitchFamily="18" charset="2"/>
                <a:sym typeface="Arial Unicode MS" pitchFamily="34" charset="-128"/>
              </a:rPr>
              <a:t>q</a:t>
            </a:r>
            <a:r>
              <a:rPr kumimoji="0" lang="de-DE" sz="1800" baseline="-25000" dirty="0" err="1">
                <a:sym typeface="Arial Unicode MS" pitchFamily="34" charset="-128"/>
              </a:rPr>
              <a:t>lab</a:t>
            </a:r>
            <a:r>
              <a:rPr kumimoji="0" lang="de-DE" sz="1800" dirty="0">
                <a:sym typeface="Arial Unicode MS" pitchFamily="34" charset="-128"/>
              </a:rPr>
              <a:t>&lt;</a:t>
            </a:r>
            <a:r>
              <a:rPr kumimoji="0" lang="de-DE" sz="1800" dirty="0"/>
              <a:t> 45°: 			</a:t>
            </a:r>
            <a:r>
              <a:rPr kumimoji="0" lang="de-DE" sz="1800" dirty="0">
                <a:latin typeface="Symbol_bar" pitchFamily="18" charset="2"/>
              </a:rPr>
              <a:t>X-</a:t>
            </a:r>
            <a:r>
              <a:rPr kumimoji="0" lang="de-DE" sz="1800" dirty="0"/>
              <a:t>, K- </a:t>
            </a:r>
            <a:r>
              <a:rPr kumimoji="0" lang="de-DE" sz="1800" dirty="0" err="1"/>
              <a:t>trigger</a:t>
            </a:r>
            <a:r>
              <a:rPr kumimoji="0" lang="de-DE" sz="1800" dirty="0"/>
              <a:t> (PANDA)</a:t>
            </a:r>
            <a:endParaRPr kumimoji="0" lang="de-DE" sz="1800" dirty="0">
              <a:sym typeface="Arial Unicode MS" pitchFamily="34" charset="-128"/>
            </a:endParaRPr>
          </a:p>
          <a:p>
            <a:pPr marL="342900" indent="-342900" defTabSz="319088">
              <a:spcBef>
                <a:spcPct val="20000"/>
              </a:spcBef>
              <a:buClr>
                <a:schemeClr val="folHlink"/>
              </a:buClr>
              <a:buSzPct val="75000"/>
              <a:buFont typeface="Wingdings" pitchFamily="2" charset="2"/>
              <a:buBlip>
                <a:blip r:embed="rId3"/>
              </a:buBlip>
            </a:pPr>
            <a:r>
              <a:rPr kumimoji="0" lang="de-DE" sz="1800" dirty="0" err="1">
                <a:latin typeface="Symbol" pitchFamily="18" charset="2"/>
                <a:sym typeface="Arial Unicode MS" pitchFamily="34" charset="-128"/>
              </a:rPr>
              <a:t>q</a:t>
            </a:r>
            <a:r>
              <a:rPr kumimoji="0" lang="de-DE" sz="1800" baseline="-25000" dirty="0" err="1">
                <a:sym typeface="Arial Unicode MS" pitchFamily="34" charset="-128"/>
              </a:rPr>
              <a:t>lab</a:t>
            </a:r>
            <a:r>
              <a:rPr kumimoji="0" lang="de-DE" sz="1800" dirty="0">
                <a:sym typeface="Arial Unicode MS" pitchFamily="34" charset="-128"/>
              </a:rPr>
              <a:t>=</a:t>
            </a:r>
            <a:r>
              <a:rPr kumimoji="0" lang="de-DE" sz="1800" dirty="0"/>
              <a:t> 45°-90°: 	</a:t>
            </a:r>
            <a:r>
              <a:rPr kumimoji="0" lang="de-DE" sz="1800" dirty="0">
                <a:latin typeface="Symbol" pitchFamily="18" charset="2"/>
              </a:rPr>
              <a:t>X</a:t>
            </a:r>
            <a:r>
              <a:rPr kumimoji="0" lang="de-DE" sz="1800" dirty="0"/>
              <a:t>-</a:t>
            </a:r>
            <a:r>
              <a:rPr kumimoji="0" lang="de-DE" sz="1800" dirty="0" err="1"/>
              <a:t>capture</a:t>
            </a:r>
            <a:r>
              <a:rPr kumimoji="0" lang="de-DE" sz="1800" dirty="0"/>
              <a:t>, </a:t>
            </a:r>
            <a:r>
              <a:rPr kumimoji="0" lang="de-DE" sz="1800" dirty="0" err="1"/>
              <a:t>hypernucleus</a:t>
            </a:r>
            <a:r>
              <a:rPr kumimoji="0" lang="de-DE" sz="1800" dirty="0"/>
              <a:t> </a:t>
            </a:r>
            <a:r>
              <a:rPr kumimoji="0" lang="de-DE" sz="1800" dirty="0" err="1"/>
              <a:t>formation</a:t>
            </a:r>
            <a:endParaRPr kumimoji="0" lang="de-DE" sz="1800" dirty="0"/>
          </a:p>
          <a:p>
            <a:pPr marL="342900" indent="-342900" defTabSz="319088">
              <a:spcBef>
                <a:spcPct val="20000"/>
              </a:spcBef>
              <a:buClr>
                <a:schemeClr val="folHlink"/>
              </a:buClr>
              <a:buSzPct val="75000"/>
              <a:buFont typeface="Wingdings" pitchFamily="2" charset="2"/>
              <a:buBlip>
                <a:blip r:embed="rId3"/>
              </a:buBlip>
            </a:pPr>
            <a:r>
              <a:rPr kumimoji="0" lang="de-DE" sz="1800" dirty="0" err="1">
                <a:latin typeface="Symbol" pitchFamily="18" charset="2"/>
                <a:sym typeface="Arial Unicode MS" pitchFamily="34" charset="-128"/>
              </a:rPr>
              <a:t>q</a:t>
            </a:r>
            <a:r>
              <a:rPr kumimoji="0" lang="de-DE" sz="1800" baseline="-25000" dirty="0" err="1">
                <a:sym typeface="Arial Unicode MS" pitchFamily="34" charset="-128"/>
              </a:rPr>
              <a:t>lab</a:t>
            </a:r>
            <a:r>
              <a:rPr kumimoji="0" lang="de-DE" sz="1800" dirty="0">
                <a:sym typeface="Arial Unicode MS" pitchFamily="34" charset="-128"/>
              </a:rPr>
              <a:t>&gt;90°:</a:t>
            </a:r>
            <a:r>
              <a:rPr kumimoji="0" lang="de-DE" sz="1800" dirty="0">
                <a:latin typeface="Arial Unicode MS" pitchFamily="34" charset="-128"/>
                <a:sym typeface="Arial Unicode MS" pitchFamily="34" charset="-128"/>
              </a:rPr>
              <a:t>   			</a:t>
            </a:r>
            <a:r>
              <a:rPr kumimoji="0" lang="de-DE" sz="1800" dirty="0">
                <a:latin typeface="Symbol" pitchFamily="18" charset="2"/>
              </a:rPr>
              <a:t>g</a:t>
            </a:r>
            <a:r>
              <a:rPr kumimoji="0" lang="de-DE" sz="1800" dirty="0"/>
              <a:t>-</a:t>
            </a:r>
            <a:r>
              <a:rPr kumimoji="0" lang="de-DE" sz="1800" dirty="0" err="1"/>
              <a:t>detection</a:t>
            </a:r>
            <a:r>
              <a:rPr kumimoji="0" lang="de-DE" sz="1800" dirty="0"/>
              <a:t> </a:t>
            </a:r>
            <a:r>
              <a:rPr kumimoji="0" lang="de-DE" sz="1800" dirty="0" err="1" smtClean="0"/>
              <a:t>Euroball</a:t>
            </a:r>
            <a:r>
              <a:rPr kumimoji="0" lang="de-DE" sz="1800" dirty="0" smtClean="0"/>
              <a:t> (?) </a:t>
            </a:r>
            <a:r>
              <a:rPr kumimoji="0" lang="de-DE" sz="1800" dirty="0" err="1"/>
              <a:t>at</a:t>
            </a:r>
            <a:r>
              <a:rPr kumimoji="0" lang="de-DE" sz="1800" dirty="0"/>
              <a:t> </a:t>
            </a:r>
            <a:r>
              <a:rPr kumimoji="0" lang="de-DE" sz="1800" dirty="0" err="1"/>
              <a:t>backward</a:t>
            </a:r>
            <a:r>
              <a:rPr kumimoji="0" lang="de-DE" sz="1800" dirty="0"/>
              <a:t> </a:t>
            </a:r>
            <a:r>
              <a:rPr kumimoji="0" lang="de-DE" sz="1800" dirty="0" err="1"/>
              <a:t>angles</a:t>
            </a:r>
            <a:endParaRPr kumimoji="0" lang="de-DE" sz="1800" dirty="0"/>
          </a:p>
        </p:txBody>
      </p:sp>
      <p:sp>
        <p:nvSpPr>
          <p:cNvPr id="1971204" name="Rectangle 4"/>
          <p:cNvSpPr>
            <a:spLocks noGrp="1" noChangeArrowheads="1"/>
          </p:cNvSpPr>
          <p:nvPr>
            <p:ph type="title"/>
          </p:nvPr>
        </p:nvSpPr>
        <p:spPr/>
        <p:txBody>
          <a:bodyPr/>
          <a:lstStyle/>
          <a:p>
            <a:r>
              <a:rPr lang="de-DE"/>
              <a:t>PANDA Setup</a:t>
            </a:r>
          </a:p>
        </p:txBody>
      </p:sp>
      <p:pic>
        <p:nvPicPr>
          <p:cNvPr id="1971205" name="Picture 5" descr="GeArray_in_Pand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267200" y="3784600"/>
            <a:ext cx="4648200" cy="2908300"/>
          </a:xfrm>
          <a:prstGeom prst="rect">
            <a:avLst/>
          </a:prstGeom>
          <a:noFill/>
          <a:ln w="9525">
            <a:noFill/>
            <a:miter lim="800000"/>
            <a:headEnd/>
            <a:tailEnd/>
          </a:ln>
        </p:spPr>
      </p:pic>
      <p:sp>
        <p:nvSpPr>
          <p:cNvPr id="1971206" name="Line 6"/>
          <p:cNvSpPr>
            <a:spLocks noChangeShapeType="1"/>
          </p:cNvSpPr>
          <p:nvPr/>
        </p:nvSpPr>
        <p:spPr bwMode="auto">
          <a:xfrm>
            <a:off x="1155700" y="3898900"/>
            <a:ext cx="3797300" cy="1524000"/>
          </a:xfrm>
          <a:prstGeom prst="line">
            <a:avLst/>
          </a:prstGeom>
          <a:noFill/>
          <a:ln w="76200">
            <a:solidFill>
              <a:srgbClr val="FF0000"/>
            </a:solidFill>
            <a:round/>
            <a:headEnd type="none" w="sm" len="sm"/>
            <a:tailEnd type="arrow" w="med" len="med"/>
          </a:ln>
          <a:effectLst/>
        </p:spPr>
        <p:txBody>
          <a:bodyPr lIns="54000" tIns="10800" rIns="54000" bIns="10800"/>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971205"/>
                                        </p:tgtEl>
                                        <p:attrNameLst>
                                          <p:attrName>style.visibility</p:attrName>
                                        </p:attrNameLst>
                                      </p:cBhvr>
                                      <p:to>
                                        <p:strVal val="visible"/>
                                      </p:to>
                                    </p:set>
                                    <p:animEffect transition="in" filter="strips(downLeft)">
                                      <p:cBhvr>
                                        <p:cTn id="7" dur="500"/>
                                        <p:tgtEl>
                                          <p:spTgt spid="197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50" name="AutoShape 2"/>
          <p:cNvSpPr>
            <a:spLocks noChangeArrowheads="1"/>
          </p:cNvSpPr>
          <p:nvPr/>
        </p:nvSpPr>
        <p:spPr bwMode="auto">
          <a:xfrm rot="15638150">
            <a:off x="7394575" y="171450"/>
            <a:ext cx="457200" cy="3041650"/>
          </a:xfrm>
          <a:prstGeom prst="can">
            <a:avLst>
              <a:gd name="adj" fmla="val 57996"/>
            </a:avLst>
          </a:prstGeom>
          <a:solidFill>
            <a:srgbClr val="66FF66">
              <a:alpha val="39000"/>
            </a:srgbClr>
          </a:solidFill>
          <a:ln w="9525">
            <a:solidFill>
              <a:schemeClr val="tx1"/>
            </a:solidFill>
            <a:round/>
            <a:headEnd type="none" w="sm" len="sm"/>
            <a:tailEnd type="none" w="sm" len="sm"/>
          </a:ln>
          <a:effectLst/>
        </p:spPr>
        <p:txBody>
          <a:bodyPr vert="eaVert" wrap="none" lIns="54000" tIns="10800" rIns="54000" bIns="10800" anchor="ctr"/>
          <a:lstStyle/>
          <a:p>
            <a:pPr algn="ctr"/>
            <a:r>
              <a:rPr lang="de-DE"/>
              <a:t>HESR</a:t>
            </a:r>
          </a:p>
        </p:txBody>
      </p:sp>
      <p:sp>
        <p:nvSpPr>
          <p:cNvPr id="1845251" name="Rectangle 3"/>
          <p:cNvSpPr>
            <a:spLocks noChangeArrowheads="1"/>
          </p:cNvSpPr>
          <p:nvPr/>
        </p:nvSpPr>
        <p:spPr bwMode="auto">
          <a:xfrm>
            <a:off x="2220913" y="2189163"/>
            <a:ext cx="2728912" cy="3468687"/>
          </a:xfrm>
          <a:prstGeom prst="rect">
            <a:avLst/>
          </a:prstGeom>
          <a:noFill/>
          <a:ln w="9525">
            <a:noFill/>
            <a:miter lim="800000"/>
            <a:headEnd type="none" w="sm" len="sm"/>
            <a:tailEnd type="none" w="sm" len="sm"/>
          </a:ln>
          <a:effectLst/>
        </p:spPr>
        <p:txBody>
          <a:bodyPr lIns="90000" tIns="46800" rIns="90000" bIns="46800" anchor="ctr">
            <a:spAutoFit/>
          </a:bodyPr>
          <a:lstStyle/>
          <a:p>
            <a:endParaRPr lang="de-DE"/>
          </a:p>
        </p:txBody>
      </p:sp>
      <p:sp>
        <p:nvSpPr>
          <p:cNvPr id="1845252" name="Rectangle 4"/>
          <p:cNvSpPr>
            <a:spLocks noChangeArrowheads="1"/>
          </p:cNvSpPr>
          <p:nvPr/>
        </p:nvSpPr>
        <p:spPr bwMode="auto">
          <a:xfrm>
            <a:off x="7938" y="1184275"/>
            <a:ext cx="7620000" cy="5746750"/>
          </a:xfrm>
          <a:prstGeom prst="rect">
            <a:avLst/>
          </a:prstGeom>
          <a:noFill/>
          <a:ln w="9525">
            <a:noFill/>
            <a:miter lim="800000"/>
            <a:headEnd type="none" w="sm" len="sm"/>
            <a:tailEnd type="none" w="sm" len="sm"/>
          </a:ln>
          <a:effectLst/>
        </p:spPr>
        <p:txBody>
          <a:bodyPr wrap="none" lIns="90000" tIns="46800" rIns="90000" bIns="46800" anchor="ctr">
            <a:spAutoFit/>
          </a:bodyPr>
          <a:lstStyle/>
          <a:p>
            <a:endParaRPr lang="de-DE"/>
          </a:p>
        </p:txBody>
      </p:sp>
      <p:grpSp>
        <p:nvGrpSpPr>
          <p:cNvPr id="2" name="Group 5"/>
          <p:cNvGrpSpPr>
            <a:grpSpLocks/>
          </p:cNvGrpSpPr>
          <p:nvPr/>
        </p:nvGrpSpPr>
        <p:grpSpPr bwMode="auto">
          <a:xfrm>
            <a:off x="-12700" y="1173163"/>
            <a:ext cx="5562600" cy="1684337"/>
            <a:chOff x="0" y="739"/>
            <a:chExt cx="3504" cy="1061"/>
          </a:xfrm>
        </p:grpSpPr>
        <p:sp>
          <p:nvSpPr>
            <p:cNvPr id="1845254" name="Text Box 6"/>
            <p:cNvSpPr txBox="1">
              <a:spLocks noChangeArrowheads="1"/>
            </p:cNvSpPr>
            <p:nvPr/>
          </p:nvSpPr>
          <p:spPr bwMode="auto">
            <a:xfrm>
              <a:off x="2256" y="994"/>
              <a:ext cx="240" cy="288"/>
            </a:xfrm>
            <a:prstGeom prst="rect">
              <a:avLst/>
            </a:prstGeom>
            <a:noFill/>
            <a:ln w="9525">
              <a:noFill/>
              <a:miter lim="800000"/>
              <a:headEnd/>
              <a:tailEnd/>
            </a:ln>
            <a:effectLst/>
          </p:spPr>
          <p:txBody>
            <a:bodyPr>
              <a:spAutoFit/>
            </a:bodyPr>
            <a:lstStyle/>
            <a:p>
              <a:pPr eaLnBrk="0" hangingPunct="0">
                <a:spcBef>
                  <a:spcPct val="50000"/>
                </a:spcBef>
              </a:pPr>
              <a:r>
                <a:rPr kumimoji="0" lang="en-US" sz="2400">
                  <a:latin typeface="Symbol" pitchFamily="18" charset="2"/>
                  <a:ea typeface="Arial Unicode MS" pitchFamily="34" charset="-128"/>
                  <a:cs typeface="Arial Unicode MS" pitchFamily="34" charset="-128"/>
                </a:rPr>
                <a:t>X</a:t>
              </a:r>
              <a:endParaRPr kumimoji="0" lang="en-US" sz="2000" baseline="30000">
                <a:latin typeface="Symbol" pitchFamily="18" charset="2"/>
                <a:ea typeface="Arial Unicode MS" pitchFamily="34" charset="-128"/>
                <a:cs typeface="Arial Unicode MS" pitchFamily="34" charset="-128"/>
              </a:endParaRPr>
            </a:p>
          </p:txBody>
        </p:sp>
        <p:sp>
          <p:nvSpPr>
            <p:cNvPr id="1845255" name="Oval 7"/>
            <p:cNvSpPr>
              <a:spLocks noChangeArrowheads="1"/>
            </p:cNvSpPr>
            <p:nvPr/>
          </p:nvSpPr>
          <p:spPr bwMode="auto">
            <a:xfrm>
              <a:off x="821" y="801"/>
              <a:ext cx="951" cy="999"/>
            </a:xfrm>
            <a:prstGeom prst="ellipse">
              <a:avLst/>
            </a:prstGeom>
            <a:gradFill rotWithShape="0">
              <a:gsLst>
                <a:gs pos="0">
                  <a:srgbClr val="FFCC00">
                    <a:gamma/>
                    <a:tint val="0"/>
                    <a:invGamma/>
                  </a:srgbClr>
                </a:gs>
                <a:gs pos="100000">
                  <a:srgbClr val="FFCC00"/>
                </a:gs>
              </a:gsLst>
              <a:path path="shape">
                <a:fillToRect l="50000" t="50000" r="50000" b="50000"/>
              </a:path>
            </a:gradFill>
            <a:ln w="28575">
              <a:solidFill>
                <a:srgbClr val="FFCC00"/>
              </a:solidFill>
              <a:round/>
              <a:headEnd/>
              <a:tailEnd/>
            </a:ln>
            <a:effectLst/>
          </p:spPr>
          <p:txBody>
            <a:bodyPr wrap="none" anchor="ctr"/>
            <a:lstStyle/>
            <a:p>
              <a:endParaRPr lang="de-DE"/>
            </a:p>
          </p:txBody>
        </p:sp>
        <p:sp>
          <p:nvSpPr>
            <p:cNvPr id="1845256" name="AutoShape 8"/>
            <p:cNvSpPr>
              <a:spLocks noChangeArrowheads="1"/>
            </p:cNvSpPr>
            <p:nvPr/>
          </p:nvSpPr>
          <p:spPr bwMode="auto">
            <a:xfrm>
              <a:off x="754" y="1198"/>
              <a:ext cx="312" cy="315"/>
            </a:xfrm>
            <a:prstGeom prst="irregularSeal1">
              <a:avLst/>
            </a:prstGeom>
            <a:gradFill rotWithShape="0">
              <a:gsLst>
                <a:gs pos="0">
                  <a:srgbClr val="FFFF00">
                    <a:gamma/>
                    <a:tint val="15294"/>
                    <a:invGamma/>
                  </a:srgbClr>
                </a:gs>
                <a:gs pos="100000">
                  <a:srgbClr val="FFFF00"/>
                </a:gs>
              </a:gsLst>
              <a:path path="shape">
                <a:fillToRect l="50000" t="50000" r="50000" b="50000"/>
              </a:path>
            </a:gradFill>
            <a:ln w="9525">
              <a:noFill/>
              <a:miter lim="800000"/>
              <a:headEnd type="none" w="sm" len="sm"/>
              <a:tailEnd type="none" w="sm" len="sm"/>
            </a:ln>
            <a:effectLst/>
          </p:spPr>
          <p:txBody>
            <a:bodyPr wrap="none" lIns="90000" tIns="46800" rIns="90000" bIns="46800" anchor="ctr">
              <a:spAutoFit/>
            </a:bodyPr>
            <a:lstStyle/>
            <a:p>
              <a:endParaRPr lang="de-DE"/>
            </a:p>
          </p:txBody>
        </p:sp>
        <p:sp>
          <p:nvSpPr>
            <p:cNvPr id="1845257" name="Oval 9"/>
            <p:cNvSpPr>
              <a:spLocks noChangeArrowheads="1"/>
            </p:cNvSpPr>
            <p:nvPr/>
          </p:nvSpPr>
          <p:spPr bwMode="auto">
            <a:xfrm>
              <a:off x="368" y="1296"/>
              <a:ext cx="136" cy="135"/>
            </a:xfrm>
            <a:prstGeom prst="ellipse">
              <a:avLst/>
            </a:prstGeom>
            <a:gradFill rotWithShape="0">
              <a:gsLst>
                <a:gs pos="0">
                  <a:srgbClr val="0033CC">
                    <a:gamma/>
                    <a:tint val="0"/>
                    <a:invGamma/>
                  </a:srgbClr>
                </a:gs>
                <a:gs pos="100000">
                  <a:srgbClr val="0033CC"/>
                </a:gs>
              </a:gsLst>
              <a:path path="shape">
                <a:fillToRect l="50000" t="50000" r="50000" b="50000"/>
              </a:path>
            </a:gradFill>
            <a:ln w="28575">
              <a:solidFill>
                <a:srgbClr val="0033CC"/>
              </a:solidFill>
              <a:round/>
              <a:headEnd/>
              <a:tailEnd/>
            </a:ln>
            <a:effectLst/>
          </p:spPr>
          <p:txBody>
            <a:bodyPr wrap="none" anchor="ctr"/>
            <a:lstStyle/>
            <a:p>
              <a:pPr algn="ctr" eaLnBrk="0" hangingPunct="0"/>
              <a:endParaRPr kumimoji="0" lang="en-GB" sz="1200">
                <a:solidFill>
                  <a:srgbClr val="0000FF"/>
                </a:solidFill>
                <a:latin typeface="Arial Unicode MS" pitchFamily="34" charset="-128"/>
                <a:ea typeface="Arial Unicode MS" pitchFamily="34" charset="-128"/>
                <a:cs typeface="Arial Unicode MS" pitchFamily="34" charset="-128"/>
              </a:endParaRPr>
            </a:p>
          </p:txBody>
        </p:sp>
        <p:sp>
          <p:nvSpPr>
            <p:cNvPr id="1845258" name="Line 10"/>
            <p:cNvSpPr>
              <a:spLocks noChangeShapeType="1"/>
            </p:cNvSpPr>
            <p:nvPr/>
          </p:nvSpPr>
          <p:spPr bwMode="auto">
            <a:xfrm>
              <a:off x="538" y="1364"/>
              <a:ext cx="249" cy="0"/>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59" name="Line 11"/>
            <p:cNvSpPr>
              <a:spLocks noChangeShapeType="1"/>
            </p:cNvSpPr>
            <p:nvPr/>
          </p:nvSpPr>
          <p:spPr bwMode="auto">
            <a:xfrm>
              <a:off x="1248" y="1489"/>
              <a:ext cx="193" cy="67"/>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60" name="Oval 12"/>
            <p:cNvSpPr>
              <a:spLocks noChangeArrowheads="1"/>
            </p:cNvSpPr>
            <p:nvPr/>
          </p:nvSpPr>
          <p:spPr bwMode="auto">
            <a:xfrm>
              <a:off x="1123" y="1395"/>
              <a:ext cx="136" cy="136"/>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a:p>
          </p:txBody>
        </p:sp>
        <p:sp>
          <p:nvSpPr>
            <p:cNvPr id="1845261" name="Oval 13"/>
            <p:cNvSpPr>
              <a:spLocks noChangeArrowheads="1"/>
            </p:cNvSpPr>
            <p:nvPr/>
          </p:nvSpPr>
          <p:spPr bwMode="auto">
            <a:xfrm>
              <a:off x="1124" y="1147"/>
              <a:ext cx="136" cy="136"/>
            </a:xfrm>
            <a:prstGeom prst="ellipse">
              <a:avLst/>
            </a:prstGeom>
            <a:gradFill rotWithShape="0">
              <a:gsLst>
                <a:gs pos="0">
                  <a:srgbClr val="CC0000"/>
                </a:gs>
                <a:gs pos="100000">
                  <a:srgbClr val="CC0000">
                    <a:gamma/>
                    <a:shade val="5882"/>
                    <a:invGamma/>
                  </a:srgbClr>
                </a:gs>
              </a:gsLst>
              <a:path path="shape">
                <a:fillToRect l="50000" t="50000" r="50000" b="50000"/>
              </a:path>
            </a:gradFill>
            <a:ln w="38100">
              <a:noFill/>
              <a:round/>
              <a:headEnd/>
              <a:tailEnd/>
            </a:ln>
            <a:effectLst/>
          </p:spPr>
          <p:txBody>
            <a:bodyPr wrap="none" anchor="ctr"/>
            <a:lstStyle/>
            <a:p>
              <a:endParaRPr lang="de-DE"/>
            </a:p>
          </p:txBody>
        </p:sp>
        <p:sp>
          <p:nvSpPr>
            <p:cNvPr id="1845262" name="Line 14"/>
            <p:cNvSpPr>
              <a:spLocks noChangeShapeType="1"/>
            </p:cNvSpPr>
            <p:nvPr/>
          </p:nvSpPr>
          <p:spPr bwMode="auto">
            <a:xfrm flipV="1">
              <a:off x="1320" y="1164"/>
              <a:ext cx="707" cy="46"/>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63" name="Line 15"/>
            <p:cNvSpPr>
              <a:spLocks noChangeShapeType="1"/>
            </p:cNvSpPr>
            <p:nvPr/>
          </p:nvSpPr>
          <p:spPr bwMode="auto">
            <a:xfrm flipV="1">
              <a:off x="1440" y="1441"/>
              <a:ext cx="144" cy="96"/>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64" name="Oval 16"/>
            <p:cNvSpPr>
              <a:spLocks noChangeArrowheads="1"/>
            </p:cNvSpPr>
            <p:nvPr/>
          </p:nvSpPr>
          <p:spPr bwMode="auto">
            <a:xfrm>
              <a:off x="2041" y="1092"/>
              <a:ext cx="136" cy="136"/>
            </a:xfrm>
            <a:prstGeom prst="ellipse">
              <a:avLst/>
            </a:prstGeom>
            <a:gradFill rotWithShape="0">
              <a:gsLst>
                <a:gs pos="0">
                  <a:srgbClr val="CC0000"/>
                </a:gs>
                <a:gs pos="100000">
                  <a:srgbClr val="CC0000">
                    <a:gamma/>
                    <a:shade val="5882"/>
                    <a:invGamma/>
                  </a:srgbClr>
                </a:gs>
              </a:gsLst>
              <a:path path="shape">
                <a:fillToRect l="50000" t="50000" r="50000" b="50000"/>
              </a:path>
            </a:gradFill>
            <a:ln w="38100">
              <a:noFill/>
              <a:round/>
              <a:headEnd/>
              <a:tailEnd/>
            </a:ln>
            <a:effectLst/>
          </p:spPr>
          <p:txBody>
            <a:bodyPr wrap="none" anchor="ctr"/>
            <a:lstStyle/>
            <a:p>
              <a:endParaRPr lang="de-DE"/>
            </a:p>
          </p:txBody>
        </p:sp>
        <p:sp>
          <p:nvSpPr>
            <p:cNvPr id="1845265" name="Oval 17"/>
            <p:cNvSpPr>
              <a:spLocks noChangeArrowheads="1"/>
            </p:cNvSpPr>
            <p:nvPr/>
          </p:nvSpPr>
          <p:spPr bwMode="auto">
            <a:xfrm>
              <a:off x="1629" y="1633"/>
              <a:ext cx="143" cy="155"/>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a:p>
          </p:txBody>
        </p:sp>
        <p:sp>
          <p:nvSpPr>
            <p:cNvPr id="1845266" name="Text Box 18"/>
            <p:cNvSpPr txBox="1">
              <a:spLocks noChangeArrowheads="1"/>
            </p:cNvSpPr>
            <p:nvPr/>
          </p:nvSpPr>
          <p:spPr bwMode="auto">
            <a:xfrm>
              <a:off x="0" y="1441"/>
              <a:ext cx="727" cy="250"/>
            </a:xfrm>
            <a:prstGeom prst="rect">
              <a:avLst/>
            </a:prstGeom>
            <a:noFill/>
            <a:ln w="9525">
              <a:noFill/>
              <a:miter lim="800000"/>
              <a:headEnd/>
              <a:tailEnd/>
            </a:ln>
            <a:effectLst/>
          </p:spPr>
          <p:txBody>
            <a:bodyPr>
              <a:spAutoFit/>
            </a:bodyPr>
            <a:lstStyle/>
            <a:p>
              <a:pPr eaLnBrk="0" hangingPunct="0">
                <a:spcBef>
                  <a:spcPct val="50000"/>
                </a:spcBef>
              </a:pPr>
              <a:r>
                <a:rPr kumimoji="0" lang="en-GB" sz="2000">
                  <a:solidFill>
                    <a:srgbClr val="0000CC"/>
                  </a:solidFill>
                  <a:latin typeface="Arial Unicode MS" pitchFamily="34" charset="-128"/>
                  <a:ea typeface="Arial Unicode MS" pitchFamily="34" charset="-128"/>
                  <a:cs typeface="Arial Unicode MS" pitchFamily="34" charset="-128"/>
                </a:rPr>
                <a:t>3 GeV/c</a:t>
              </a:r>
              <a:endParaRPr kumimoji="0" lang="en-GB" sz="1200">
                <a:solidFill>
                  <a:srgbClr val="0000CC"/>
                </a:solidFill>
                <a:latin typeface="Arial Unicode MS" pitchFamily="34" charset="-128"/>
                <a:ea typeface="Arial Unicode MS" pitchFamily="34" charset="-128"/>
                <a:cs typeface="Arial Unicode MS" pitchFamily="34" charset="-128"/>
              </a:endParaRPr>
            </a:p>
          </p:txBody>
        </p:sp>
        <p:sp>
          <p:nvSpPr>
            <p:cNvPr id="1845267" name="Line 19"/>
            <p:cNvSpPr>
              <a:spLocks noChangeShapeType="1"/>
            </p:cNvSpPr>
            <p:nvPr/>
          </p:nvSpPr>
          <p:spPr bwMode="auto">
            <a:xfrm>
              <a:off x="960" y="1390"/>
              <a:ext cx="170" cy="54"/>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68" name="Line 20"/>
            <p:cNvSpPr>
              <a:spLocks noChangeShapeType="1"/>
            </p:cNvSpPr>
            <p:nvPr/>
          </p:nvSpPr>
          <p:spPr bwMode="auto">
            <a:xfrm flipV="1">
              <a:off x="960" y="1244"/>
              <a:ext cx="161" cy="74"/>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69" name="AutoShape 21"/>
            <p:cNvSpPr>
              <a:spLocks noChangeArrowheads="1"/>
            </p:cNvSpPr>
            <p:nvPr/>
          </p:nvSpPr>
          <p:spPr bwMode="auto">
            <a:xfrm>
              <a:off x="1316" y="919"/>
              <a:ext cx="312" cy="315"/>
            </a:xfrm>
            <a:prstGeom prst="irregularSeal1">
              <a:avLst/>
            </a:prstGeom>
            <a:gradFill rotWithShape="0">
              <a:gsLst>
                <a:gs pos="0">
                  <a:srgbClr val="FFFF00">
                    <a:gamma/>
                    <a:tint val="15294"/>
                    <a:invGamma/>
                  </a:srgbClr>
                </a:gs>
                <a:gs pos="100000">
                  <a:srgbClr val="FFFF00"/>
                </a:gs>
              </a:gsLst>
              <a:path path="shape">
                <a:fillToRect l="50000" t="50000" r="50000" b="50000"/>
              </a:path>
            </a:gradFill>
            <a:ln w="9525">
              <a:noFill/>
              <a:miter lim="800000"/>
              <a:headEnd type="none" w="sm" len="sm"/>
              <a:tailEnd type="none" w="sm" len="sm"/>
            </a:ln>
            <a:effectLst/>
          </p:spPr>
          <p:txBody>
            <a:bodyPr wrap="none" lIns="90000" tIns="46800" rIns="90000" bIns="46800" anchor="ctr">
              <a:spAutoFit/>
            </a:bodyPr>
            <a:lstStyle/>
            <a:p>
              <a:endParaRPr lang="de-DE"/>
            </a:p>
          </p:txBody>
        </p:sp>
        <p:sp>
          <p:nvSpPr>
            <p:cNvPr id="1845270" name="Line 22"/>
            <p:cNvSpPr>
              <a:spLocks noChangeShapeType="1"/>
            </p:cNvSpPr>
            <p:nvPr/>
          </p:nvSpPr>
          <p:spPr bwMode="auto">
            <a:xfrm flipV="1">
              <a:off x="1247" y="1076"/>
              <a:ext cx="204" cy="73"/>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71" name="Line 23"/>
            <p:cNvSpPr>
              <a:spLocks noChangeShapeType="1"/>
            </p:cNvSpPr>
            <p:nvPr/>
          </p:nvSpPr>
          <p:spPr bwMode="auto">
            <a:xfrm flipV="1">
              <a:off x="1488" y="1003"/>
              <a:ext cx="291" cy="54"/>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72" name="Line 24"/>
            <p:cNvSpPr>
              <a:spLocks noChangeShapeType="1"/>
            </p:cNvSpPr>
            <p:nvPr/>
          </p:nvSpPr>
          <p:spPr bwMode="auto">
            <a:xfrm flipV="1">
              <a:off x="1488" y="888"/>
              <a:ext cx="322" cy="169"/>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73" name="Oval 25"/>
            <p:cNvSpPr>
              <a:spLocks noChangeArrowheads="1"/>
            </p:cNvSpPr>
            <p:nvPr/>
          </p:nvSpPr>
          <p:spPr bwMode="auto">
            <a:xfrm>
              <a:off x="1808" y="814"/>
              <a:ext cx="91" cy="91"/>
            </a:xfrm>
            <a:prstGeom prst="ellipse">
              <a:avLst/>
            </a:prstGeom>
            <a:gradFill rotWithShape="0">
              <a:gsLst>
                <a:gs pos="0">
                  <a:schemeClr val="bg1">
                    <a:gamma/>
                    <a:tint val="0"/>
                    <a:invGamma/>
                  </a:schemeClr>
                </a:gs>
                <a:gs pos="100000">
                  <a:schemeClr val="bg1"/>
                </a:gs>
              </a:gsLst>
              <a:path path="shape">
                <a:fillToRect l="50000" t="50000" r="50000" b="50000"/>
              </a:path>
            </a:gradFill>
            <a:ln w="9525">
              <a:noFill/>
              <a:round/>
              <a:headEnd type="none" w="sm" len="sm"/>
              <a:tailEnd type="none" w="sm" len="sm"/>
            </a:ln>
            <a:effectLst/>
          </p:spPr>
          <p:txBody>
            <a:bodyPr wrap="none" lIns="90000" tIns="46800" rIns="90000" bIns="46800" anchor="ctr">
              <a:spAutoFit/>
            </a:bodyPr>
            <a:lstStyle/>
            <a:p>
              <a:endParaRPr lang="de-DE"/>
            </a:p>
          </p:txBody>
        </p:sp>
        <p:sp>
          <p:nvSpPr>
            <p:cNvPr id="1845274" name="Oval 26"/>
            <p:cNvSpPr>
              <a:spLocks noChangeArrowheads="1"/>
            </p:cNvSpPr>
            <p:nvPr/>
          </p:nvSpPr>
          <p:spPr bwMode="auto">
            <a:xfrm>
              <a:off x="1858" y="945"/>
              <a:ext cx="91" cy="91"/>
            </a:xfrm>
            <a:prstGeom prst="ellipse">
              <a:avLst/>
            </a:prstGeom>
            <a:gradFill rotWithShape="0">
              <a:gsLst>
                <a:gs pos="0">
                  <a:schemeClr val="bg1">
                    <a:gamma/>
                    <a:tint val="0"/>
                    <a:invGamma/>
                  </a:schemeClr>
                </a:gs>
                <a:gs pos="100000">
                  <a:schemeClr val="bg1"/>
                </a:gs>
              </a:gsLst>
              <a:path path="shape">
                <a:fillToRect l="50000" t="50000" r="50000" b="50000"/>
              </a:path>
            </a:gradFill>
            <a:ln w="9525">
              <a:noFill/>
              <a:round/>
              <a:headEnd type="none" w="sm" len="sm"/>
              <a:tailEnd type="none" w="sm" len="sm"/>
            </a:ln>
            <a:effectLst/>
          </p:spPr>
          <p:txBody>
            <a:bodyPr wrap="none" lIns="90000" tIns="46800" rIns="90000" bIns="46800" anchor="ctr">
              <a:spAutoFit/>
            </a:bodyPr>
            <a:lstStyle/>
            <a:p>
              <a:endParaRPr lang="de-DE"/>
            </a:p>
          </p:txBody>
        </p:sp>
        <p:sp>
          <p:nvSpPr>
            <p:cNvPr id="1845275" name="Text Box 27"/>
            <p:cNvSpPr txBox="1">
              <a:spLocks noChangeArrowheads="1"/>
            </p:cNvSpPr>
            <p:nvPr/>
          </p:nvSpPr>
          <p:spPr bwMode="auto">
            <a:xfrm>
              <a:off x="1853" y="739"/>
              <a:ext cx="726" cy="250"/>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2000">
                  <a:ea typeface="Arial Unicode MS" pitchFamily="34" charset="-128"/>
                  <a:cs typeface="Arial Unicode MS" pitchFamily="34" charset="-128"/>
                </a:rPr>
                <a:t>Kaons</a:t>
              </a:r>
              <a:endParaRPr lang="en-US" sz="2000">
                <a:ea typeface="Arial Unicode MS" pitchFamily="34" charset="-128"/>
                <a:cs typeface="Arial Unicode MS" pitchFamily="34" charset="-128"/>
              </a:endParaRPr>
            </a:p>
          </p:txBody>
        </p:sp>
        <p:sp>
          <p:nvSpPr>
            <p:cNvPr id="1845276" name="Line 28"/>
            <p:cNvSpPr>
              <a:spLocks noChangeShapeType="1"/>
            </p:cNvSpPr>
            <p:nvPr/>
          </p:nvSpPr>
          <p:spPr bwMode="auto">
            <a:xfrm flipV="1">
              <a:off x="1488" y="876"/>
              <a:ext cx="181" cy="181"/>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77" name="Text Box 29"/>
            <p:cNvSpPr txBox="1">
              <a:spLocks noChangeArrowheads="1"/>
            </p:cNvSpPr>
            <p:nvPr/>
          </p:nvSpPr>
          <p:spPr bwMode="auto">
            <a:xfrm>
              <a:off x="2268" y="817"/>
              <a:ext cx="159" cy="288"/>
            </a:xfrm>
            <a:prstGeom prst="rect">
              <a:avLst/>
            </a:prstGeom>
            <a:noFill/>
            <a:ln w="9525">
              <a:noFill/>
              <a:miter lim="800000"/>
              <a:headEnd/>
              <a:tailEnd/>
            </a:ln>
            <a:effectLst/>
          </p:spPr>
          <p:txBody>
            <a:bodyPr>
              <a:spAutoFit/>
            </a:bodyPr>
            <a:lstStyle/>
            <a:p>
              <a:pPr eaLnBrk="0" hangingPunct="0">
                <a:spcBef>
                  <a:spcPct val="50000"/>
                </a:spcBef>
              </a:pPr>
              <a:r>
                <a:rPr kumimoji="0" lang="en-US" sz="2400">
                  <a:latin typeface="Arial Unicode MS" pitchFamily="34" charset="-128"/>
                  <a:ea typeface="Arial Unicode MS" pitchFamily="34" charset="-128"/>
                  <a:cs typeface="Arial Unicode MS" pitchFamily="34" charset="-128"/>
                </a:rPr>
                <a:t>_</a:t>
              </a:r>
            </a:p>
          </p:txBody>
        </p:sp>
        <p:sp>
          <p:nvSpPr>
            <p:cNvPr id="1845278" name="Line 30"/>
            <p:cNvSpPr>
              <a:spLocks noChangeShapeType="1"/>
            </p:cNvSpPr>
            <p:nvPr/>
          </p:nvSpPr>
          <p:spPr bwMode="auto">
            <a:xfrm>
              <a:off x="1584" y="1441"/>
              <a:ext cx="96" cy="192"/>
            </a:xfrm>
            <a:prstGeom prst="line">
              <a:avLst/>
            </a:prstGeom>
            <a:noFill/>
            <a:ln w="28575">
              <a:solidFill>
                <a:srgbClr val="0033CC"/>
              </a:solidFill>
              <a:round/>
              <a:headEnd/>
              <a:tailEnd type="triangle" w="med" len="med"/>
            </a:ln>
            <a:effectLst/>
          </p:spPr>
          <p:txBody>
            <a:bodyPr wrap="none" anchor="ctr"/>
            <a:lstStyle/>
            <a:p>
              <a:endParaRPr lang="de-DE"/>
            </a:p>
          </p:txBody>
        </p:sp>
        <p:sp>
          <p:nvSpPr>
            <p:cNvPr id="1845279" name="AutoShape 31"/>
            <p:cNvSpPr>
              <a:spLocks/>
            </p:cNvSpPr>
            <p:nvPr/>
          </p:nvSpPr>
          <p:spPr bwMode="auto">
            <a:xfrm>
              <a:off x="2544" y="817"/>
              <a:ext cx="96" cy="432"/>
            </a:xfrm>
            <a:prstGeom prst="rightBrace">
              <a:avLst>
                <a:gd name="adj1" fmla="val 37500"/>
                <a:gd name="adj2" fmla="val 50926"/>
              </a:avLst>
            </a:prstGeom>
            <a:noFill/>
            <a:ln w="28575">
              <a:solidFill>
                <a:schemeClr val="tx1"/>
              </a:solidFill>
              <a:round/>
              <a:headEnd/>
              <a:tailEnd/>
            </a:ln>
            <a:effectLst/>
          </p:spPr>
          <p:txBody>
            <a:bodyPr wrap="none" anchor="ctr"/>
            <a:lstStyle/>
            <a:p>
              <a:pPr algn="ctr"/>
              <a:endParaRPr lang="de-DE" sz="1400">
                <a:effectLst>
                  <a:outerShdw blurRad="38100" dist="38100" dir="2700000" algn="tl">
                    <a:srgbClr val="C0C0C0"/>
                  </a:outerShdw>
                </a:effectLst>
                <a:latin typeface="Arial Unicode MS" pitchFamily="34" charset="-128"/>
                <a:ea typeface="Arial Unicode MS" pitchFamily="34" charset="-128"/>
                <a:cs typeface="Arial Unicode MS" pitchFamily="34" charset="-128"/>
              </a:endParaRPr>
            </a:p>
          </p:txBody>
        </p:sp>
        <p:sp>
          <p:nvSpPr>
            <p:cNvPr id="1845280" name="Text Box 32"/>
            <p:cNvSpPr txBox="1">
              <a:spLocks noChangeArrowheads="1"/>
            </p:cNvSpPr>
            <p:nvPr/>
          </p:nvSpPr>
          <p:spPr bwMode="auto">
            <a:xfrm>
              <a:off x="2688" y="913"/>
              <a:ext cx="816" cy="250"/>
            </a:xfrm>
            <a:prstGeom prst="rect">
              <a:avLst/>
            </a:prstGeom>
            <a:noFill/>
            <a:ln w="9525">
              <a:noFill/>
              <a:miter lim="800000"/>
              <a:headEnd/>
              <a:tailEnd/>
            </a:ln>
            <a:effectLst/>
          </p:spPr>
          <p:txBody>
            <a:bodyPr>
              <a:spAutoFit/>
            </a:bodyPr>
            <a:lstStyle/>
            <a:p>
              <a:pPr>
                <a:spcBef>
                  <a:spcPct val="50000"/>
                </a:spcBef>
              </a:pPr>
              <a:r>
                <a:rPr kumimoji="0" lang="de-DE" sz="2000">
                  <a:solidFill>
                    <a:srgbClr val="A50021"/>
                  </a:solidFill>
                  <a:ea typeface="Arial Unicode MS" pitchFamily="34" charset="-128"/>
                  <a:cs typeface="Arial Unicode MS" pitchFamily="34" charset="-128"/>
                </a:rPr>
                <a:t>trigger</a:t>
              </a:r>
            </a:p>
          </p:txBody>
        </p:sp>
        <p:sp>
          <p:nvSpPr>
            <p:cNvPr id="1845281" name="Text Box 33"/>
            <p:cNvSpPr txBox="1">
              <a:spLocks noChangeArrowheads="1"/>
            </p:cNvSpPr>
            <p:nvPr/>
          </p:nvSpPr>
          <p:spPr bwMode="auto">
            <a:xfrm>
              <a:off x="144" y="1201"/>
              <a:ext cx="192" cy="250"/>
            </a:xfrm>
            <a:prstGeom prst="rect">
              <a:avLst/>
            </a:prstGeom>
            <a:noFill/>
            <a:ln w="9525">
              <a:noFill/>
              <a:miter lim="800000"/>
              <a:headEnd/>
              <a:tailEnd/>
            </a:ln>
            <a:effectLst/>
          </p:spPr>
          <p:txBody>
            <a:bodyPr>
              <a:spAutoFit/>
            </a:bodyPr>
            <a:lstStyle/>
            <a:p>
              <a:pPr>
                <a:spcBef>
                  <a:spcPct val="50000"/>
                </a:spcBef>
              </a:pPr>
              <a:r>
                <a:rPr kumimoji="0" lang="de-DE" sz="2000">
                  <a:solidFill>
                    <a:srgbClr val="0000CC"/>
                  </a:solidFill>
                  <a:latin typeface="Arial Unicode MS" pitchFamily="34" charset="-128"/>
                  <a:ea typeface="Arial Unicode MS" pitchFamily="34" charset="-128"/>
                  <a:cs typeface="Arial Unicode MS" pitchFamily="34" charset="-128"/>
                </a:rPr>
                <a:t>p</a:t>
              </a:r>
            </a:p>
          </p:txBody>
        </p:sp>
        <p:sp>
          <p:nvSpPr>
            <p:cNvPr id="1845282" name="Text Box 34"/>
            <p:cNvSpPr txBox="1">
              <a:spLocks noChangeArrowheads="1"/>
            </p:cNvSpPr>
            <p:nvPr/>
          </p:nvSpPr>
          <p:spPr bwMode="auto">
            <a:xfrm>
              <a:off x="144" y="1057"/>
              <a:ext cx="192" cy="250"/>
            </a:xfrm>
            <a:prstGeom prst="rect">
              <a:avLst/>
            </a:prstGeom>
            <a:noFill/>
            <a:ln w="9525">
              <a:noFill/>
              <a:miter lim="800000"/>
              <a:headEnd/>
              <a:tailEnd/>
            </a:ln>
            <a:effectLst/>
          </p:spPr>
          <p:txBody>
            <a:bodyPr>
              <a:spAutoFit/>
            </a:bodyPr>
            <a:lstStyle/>
            <a:p>
              <a:pPr>
                <a:spcBef>
                  <a:spcPct val="50000"/>
                </a:spcBef>
              </a:pPr>
              <a:r>
                <a:rPr kumimoji="0" lang="de-DE" sz="2000">
                  <a:solidFill>
                    <a:srgbClr val="0000CC"/>
                  </a:solidFill>
                  <a:latin typeface="Arial Unicode MS" pitchFamily="34" charset="-128"/>
                  <a:ea typeface="Arial Unicode MS" pitchFamily="34" charset="-128"/>
                  <a:cs typeface="Arial Unicode MS" pitchFamily="34" charset="-128"/>
                </a:rPr>
                <a:t>_</a:t>
              </a:r>
            </a:p>
          </p:txBody>
        </p:sp>
      </p:grpSp>
      <p:sp>
        <p:nvSpPr>
          <p:cNvPr id="1845283" name="Text Box 35"/>
          <p:cNvSpPr txBox="1">
            <a:spLocks noChangeArrowheads="1"/>
          </p:cNvSpPr>
          <p:nvPr/>
        </p:nvSpPr>
        <p:spPr bwMode="auto">
          <a:xfrm>
            <a:off x="2819400" y="2419350"/>
            <a:ext cx="614363" cy="457200"/>
          </a:xfrm>
          <a:prstGeom prst="rect">
            <a:avLst/>
          </a:prstGeom>
          <a:noFill/>
          <a:ln w="9525">
            <a:noFill/>
            <a:miter lim="800000"/>
            <a:headEnd/>
            <a:tailEnd/>
          </a:ln>
          <a:effectLst/>
        </p:spPr>
        <p:txBody>
          <a:bodyPr>
            <a:spAutoFit/>
          </a:bodyPr>
          <a:lstStyle/>
          <a:p>
            <a:pPr eaLnBrk="0" hangingPunct="0">
              <a:spcBef>
                <a:spcPct val="50000"/>
              </a:spcBef>
            </a:pPr>
            <a:r>
              <a:rPr kumimoji="0" lang="en-US" sz="2400" b="1">
                <a:solidFill>
                  <a:srgbClr val="FF0000"/>
                </a:solidFill>
                <a:latin typeface="Symbol" pitchFamily="18" charset="2"/>
                <a:ea typeface="Arial Unicode MS" pitchFamily="34" charset="-128"/>
                <a:cs typeface="Arial Unicode MS" pitchFamily="34" charset="-128"/>
              </a:rPr>
              <a:t>X</a:t>
            </a:r>
            <a:r>
              <a:rPr kumimoji="0" lang="de-DE" sz="2400" b="1" baseline="30000">
                <a:solidFill>
                  <a:srgbClr val="FF0000"/>
                </a:solidFill>
                <a:latin typeface="Arial Unicode MS" pitchFamily="34" charset="-128"/>
                <a:ea typeface="Arial Unicode MS" pitchFamily="34" charset="-128"/>
                <a:cs typeface="Arial Unicode MS" pitchFamily="34" charset="-128"/>
              </a:rPr>
              <a:t>-</a:t>
            </a:r>
            <a:endParaRPr kumimoji="0" lang="en-US" sz="2000" b="1" baseline="30000">
              <a:solidFill>
                <a:schemeClr val="accent2"/>
              </a:solidFill>
              <a:latin typeface="Arial Unicode MS" pitchFamily="34" charset="-128"/>
              <a:ea typeface="Arial Unicode MS" pitchFamily="34" charset="-128"/>
              <a:cs typeface="Arial Unicode MS" pitchFamily="34" charset="-128"/>
            </a:endParaRPr>
          </a:p>
        </p:txBody>
      </p:sp>
      <p:sp>
        <p:nvSpPr>
          <p:cNvPr id="1845284" name="Text Box 36"/>
          <p:cNvSpPr txBox="1">
            <a:spLocks noChangeArrowheads="1"/>
          </p:cNvSpPr>
          <p:nvPr/>
        </p:nvSpPr>
        <p:spPr bwMode="auto">
          <a:xfrm>
            <a:off x="6832600" y="6477000"/>
            <a:ext cx="1917700" cy="366713"/>
          </a:xfrm>
          <a:prstGeom prst="rect">
            <a:avLst/>
          </a:prstGeom>
          <a:noFill/>
          <a:ln w="9525">
            <a:noFill/>
            <a:miter lim="800000"/>
            <a:headEnd/>
            <a:tailEnd/>
          </a:ln>
          <a:effectLst/>
        </p:spPr>
        <p:txBody>
          <a:bodyPr>
            <a:spAutoFit/>
          </a:bodyPr>
          <a:lstStyle/>
          <a:p>
            <a:pPr>
              <a:spcBef>
                <a:spcPct val="50000"/>
              </a:spcBef>
            </a:pPr>
            <a:r>
              <a:rPr kumimoji="0" lang="en-US" sz="1800">
                <a:solidFill>
                  <a:srgbClr val="000066"/>
                </a:solidFill>
                <a:ea typeface="Arial Unicode MS" pitchFamily="34" charset="-128"/>
                <a:cs typeface="Arial Unicode MS" pitchFamily="34" charset="-128"/>
              </a:rPr>
              <a:t>Array of HPGe</a:t>
            </a:r>
          </a:p>
        </p:txBody>
      </p:sp>
      <p:sp>
        <p:nvSpPr>
          <p:cNvPr id="1845285" name="Rectangle 37"/>
          <p:cNvSpPr>
            <a:spLocks noChangeArrowheads="1"/>
          </p:cNvSpPr>
          <p:nvPr/>
        </p:nvSpPr>
        <p:spPr bwMode="auto">
          <a:xfrm>
            <a:off x="258763" y="0"/>
            <a:ext cx="8602662" cy="579438"/>
          </a:xfrm>
          <a:prstGeom prst="rect">
            <a:avLst/>
          </a:prstGeom>
          <a:noFill/>
          <a:ln w="9525">
            <a:noFill/>
            <a:miter lim="800000"/>
            <a:headEnd/>
            <a:tailEnd/>
          </a:ln>
          <a:effectLst/>
        </p:spPr>
        <p:txBody>
          <a:bodyPr anchor="b">
            <a:spAutoFit/>
          </a:bodyPr>
          <a:lstStyle/>
          <a:p>
            <a:r>
              <a:rPr kumimoji="0" lang="de-DE" sz="3200">
                <a:solidFill>
                  <a:schemeClr val="tx2"/>
                </a:solidFill>
              </a:rPr>
              <a:t>Production of </a:t>
            </a:r>
            <a:r>
              <a:rPr kumimoji="0" lang="de-DE" sz="3200">
                <a:solidFill>
                  <a:schemeClr val="tx2"/>
                </a:solidFill>
                <a:latin typeface="Symbol" pitchFamily="18" charset="2"/>
              </a:rPr>
              <a:t>LL </a:t>
            </a:r>
            <a:r>
              <a:rPr kumimoji="0" lang="de-DE" sz="3200">
                <a:solidFill>
                  <a:schemeClr val="tx2"/>
                </a:solidFill>
              </a:rPr>
              <a:t>Hypernuclei at PANDA</a:t>
            </a:r>
            <a:endParaRPr kumimoji="0" lang="de-DE" sz="3200" baseline="30000">
              <a:solidFill>
                <a:schemeClr val="tx2"/>
              </a:solidFill>
            </a:endParaRPr>
          </a:p>
        </p:txBody>
      </p:sp>
      <p:grpSp>
        <p:nvGrpSpPr>
          <p:cNvPr id="3" name="Group 38"/>
          <p:cNvGrpSpPr>
            <a:grpSpLocks/>
          </p:cNvGrpSpPr>
          <p:nvPr/>
        </p:nvGrpSpPr>
        <p:grpSpPr bwMode="auto">
          <a:xfrm>
            <a:off x="2722563" y="3054350"/>
            <a:ext cx="3830637" cy="4005263"/>
            <a:chOff x="1715" y="1924"/>
            <a:chExt cx="2413" cy="2523"/>
          </a:xfrm>
        </p:grpSpPr>
        <p:grpSp>
          <p:nvGrpSpPr>
            <p:cNvPr id="4" name="Group 39"/>
            <p:cNvGrpSpPr>
              <a:grpSpLocks/>
            </p:cNvGrpSpPr>
            <p:nvPr/>
          </p:nvGrpSpPr>
          <p:grpSpPr bwMode="auto">
            <a:xfrm>
              <a:off x="1715" y="1924"/>
              <a:ext cx="2413" cy="2523"/>
              <a:chOff x="2240" y="1797"/>
              <a:chExt cx="2413" cy="2523"/>
            </a:xfrm>
          </p:grpSpPr>
          <p:sp>
            <p:nvSpPr>
              <p:cNvPr id="1845288" name="Oval 40"/>
              <p:cNvSpPr>
                <a:spLocks noChangeArrowheads="1"/>
              </p:cNvSpPr>
              <p:nvPr/>
            </p:nvSpPr>
            <p:spPr bwMode="auto">
              <a:xfrm>
                <a:off x="2240" y="2643"/>
                <a:ext cx="2412" cy="826"/>
              </a:xfrm>
              <a:prstGeom prst="ellipse">
                <a:avLst/>
              </a:prstGeom>
              <a:noFill/>
              <a:ln w="28575" cap="sq">
                <a:solidFill>
                  <a:schemeClr val="bg1"/>
                </a:solidFill>
                <a:round/>
                <a:headEnd type="none" w="sm" len="sm"/>
                <a:tailEnd type="none" w="sm" len="sm"/>
              </a:ln>
              <a:effectLst/>
            </p:spPr>
            <p:txBody>
              <a:bodyPr wrap="none" anchor="ctr"/>
              <a:lstStyle/>
              <a:p>
                <a:endParaRPr lang="de-DE"/>
              </a:p>
            </p:txBody>
          </p:sp>
          <p:sp>
            <p:nvSpPr>
              <p:cNvPr id="1845289" name="Oval 41"/>
              <p:cNvSpPr>
                <a:spLocks noChangeArrowheads="1"/>
              </p:cNvSpPr>
              <p:nvPr/>
            </p:nvSpPr>
            <p:spPr bwMode="auto">
              <a:xfrm rot="-2596757">
                <a:off x="2241" y="2645"/>
                <a:ext cx="2412" cy="826"/>
              </a:xfrm>
              <a:prstGeom prst="ellipse">
                <a:avLst/>
              </a:prstGeom>
              <a:noFill/>
              <a:ln w="28575" cap="sq">
                <a:solidFill>
                  <a:schemeClr val="bg1"/>
                </a:solidFill>
                <a:round/>
                <a:headEnd type="none" w="sm" len="sm"/>
                <a:tailEnd type="none" w="sm" len="sm"/>
              </a:ln>
              <a:effectLst/>
            </p:spPr>
            <p:txBody>
              <a:bodyPr wrap="none" anchor="ctr"/>
              <a:lstStyle/>
              <a:p>
                <a:endParaRPr lang="de-DE"/>
              </a:p>
            </p:txBody>
          </p:sp>
          <p:sp>
            <p:nvSpPr>
              <p:cNvPr id="1845290" name="Oval 42"/>
              <p:cNvSpPr>
                <a:spLocks noChangeArrowheads="1"/>
              </p:cNvSpPr>
              <p:nvPr/>
            </p:nvSpPr>
            <p:spPr bwMode="auto">
              <a:xfrm rot="-7437182">
                <a:off x="2185" y="2664"/>
                <a:ext cx="2523" cy="789"/>
              </a:xfrm>
              <a:prstGeom prst="ellipse">
                <a:avLst/>
              </a:prstGeom>
              <a:noFill/>
              <a:ln w="28575" cap="sq">
                <a:solidFill>
                  <a:schemeClr val="bg1"/>
                </a:solidFill>
                <a:round/>
                <a:headEnd type="none" w="sm" len="sm"/>
                <a:tailEnd type="none" w="sm" len="sm"/>
              </a:ln>
              <a:effectLst/>
            </p:spPr>
            <p:txBody>
              <a:bodyPr wrap="none" anchor="ctr"/>
              <a:lstStyle/>
              <a:p>
                <a:endParaRPr lang="de-DE"/>
              </a:p>
            </p:txBody>
          </p:sp>
        </p:grpSp>
        <p:grpSp>
          <p:nvGrpSpPr>
            <p:cNvPr id="5" name="Group 43"/>
            <p:cNvGrpSpPr>
              <a:grpSpLocks/>
            </p:cNvGrpSpPr>
            <p:nvPr/>
          </p:nvGrpSpPr>
          <p:grpSpPr bwMode="auto">
            <a:xfrm>
              <a:off x="2342" y="2148"/>
              <a:ext cx="1061" cy="1537"/>
              <a:chOff x="2342" y="2148"/>
              <a:chExt cx="1061" cy="1537"/>
            </a:xfrm>
          </p:grpSpPr>
          <p:sp>
            <p:nvSpPr>
              <p:cNvPr id="1845292" name="Oval 44"/>
              <p:cNvSpPr>
                <a:spLocks noChangeArrowheads="1"/>
              </p:cNvSpPr>
              <p:nvPr/>
            </p:nvSpPr>
            <p:spPr bwMode="auto">
              <a:xfrm>
                <a:off x="2502" y="2148"/>
                <a:ext cx="143" cy="155"/>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a:p>
            </p:txBody>
          </p:sp>
          <p:sp>
            <p:nvSpPr>
              <p:cNvPr id="1845293" name="Oval 45"/>
              <p:cNvSpPr>
                <a:spLocks noChangeArrowheads="1"/>
              </p:cNvSpPr>
              <p:nvPr/>
            </p:nvSpPr>
            <p:spPr bwMode="auto">
              <a:xfrm>
                <a:off x="2452" y="2686"/>
                <a:ext cx="951" cy="999"/>
              </a:xfrm>
              <a:prstGeom prst="ellipse">
                <a:avLst/>
              </a:prstGeom>
              <a:gradFill rotWithShape="0">
                <a:gsLst>
                  <a:gs pos="0">
                    <a:srgbClr val="CCFF33">
                      <a:gamma/>
                      <a:tint val="0"/>
                      <a:invGamma/>
                    </a:srgbClr>
                  </a:gs>
                  <a:gs pos="100000">
                    <a:srgbClr val="CCFF33"/>
                  </a:gs>
                </a:gsLst>
                <a:path path="shape">
                  <a:fillToRect l="50000" t="50000" r="50000" b="50000"/>
                </a:path>
              </a:gradFill>
              <a:ln w="28575">
                <a:solidFill>
                  <a:srgbClr val="CCFF33"/>
                </a:solidFill>
                <a:round/>
                <a:headEnd/>
                <a:tailEnd/>
              </a:ln>
              <a:effectLst/>
            </p:spPr>
            <p:txBody>
              <a:bodyPr wrap="none" anchor="ctr"/>
              <a:lstStyle/>
              <a:p>
                <a:endParaRPr lang="de-DE"/>
              </a:p>
            </p:txBody>
          </p:sp>
          <p:sp>
            <p:nvSpPr>
              <p:cNvPr id="1845294" name="AutoShape 46"/>
              <p:cNvSpPr>
                <a:spLocks noChangeArrowheads="1"/>
              </p:cNvSpPr>
              <p:nvPr/>
            </p:nvSpPr>
            <p:spPr bwMode="auto">
              <a:xfrm rot="10316385" flipV="1">
                <a:off x="2342" y="2220"/>
                <a:ext cx="298" cy="833"/>
              </a:xfrm>
              <a:prstGeom prst="curvedLeftArrow">
                <a:avLst>
                  <a:gd name="adj1" fmla="val 26555"/>
                  <a:gd name="adj2" fmla="val 82461"/>
                  <a:gd name="adj3" fmla="val 33333"/>
                </a:avLst>
              </a:prstGeom>
              <a:gradFill rotWithShape="0">
                <a:gsLst>
                  <a:gs pos="0">
                    <a:srgbClr val="0000CC"/>
                  </a:gs>
                  <a:gs pos="100000">
                    <a:srgbClr val="FFFFFF"/>
                  </a:gs>
                </a:gsLst>
                <a:lin ang="5400000" scaled="1"/>
              </a:gradFill>
              <a:ln w="12700" cap="sq">
                <a:solidFill>
                  <a:schemeClr val="accent2"/>
                </a:solidFill>
                <a:miter lim="800000"/>
                <a:headEnd type="none" w="sm" len="sm"/>
                <a:tailEnd type="none" w="sm" len="sm"/>
              </a:ln>
              <a:effectLst/>
            </p:spPr>
            <p:txBody>
              <a:bodyPr wrap="none" anchor="ctr"/>
              <a:lstStyle/>
              <a:p>
                <a:endParaRPr lang="de-DE"/>
              </a:p>
            </p:txBody>
          </p:sp>
          <p:sp>
            <p:nvSpPr>
              <p:cNvPr id="1845295" name="Oval 47"/>
              <p:cNvSpPr>
                <a:spLocks noChangeArrowheads="1"/>
              </p:cNvSpPr>
              <p:nvPr/>
            </p:nvSpPr>
            <p:spPr bwMode="auto">
              <a:xfrm>
                <a:off x="2645" y="2980"/>
                <a:ext cx="143" cy="155"/>
              </a:xfrm>
              <a:prstGeom prst="ellipse">
                <a:avLst/>
              </a:prstGeom>
              <a:gradFill rotWithShape="0">
                <a:gsLst>
                  <a:gs pos="0">
                    <a:srgbClr val="FF6600">
                      <a:gamma/>
                      <a:tint val="0"/>
                      <a:invGamma/>
                    </a:srgbClr>
                  </a:gs>
                  <a:gs pos="100000">
                    <a:srgbClr val="FF6600"/>
                  </a:gs>
                </a:gsLst>
                <a:path path="shape">
                  <a:fillToRect l="50000" t="50000" r="50000" b="50000"/>
                </a:path>
              </a:gradFill>
              <a:ln w="38100">
                <a:solidFill>
                  <a:srgbClr val="FF6600"/>
                </a:solidFill>
                <a:round/>
                <a:headEnd/>
                <a:tailEnd/>
              </a:ln>
              <a:effectLst/>
            </p:spPr>
            <p:txBody>
              <a:bodyPr wrap="none" anchor="ctr"/>
              <a:lstStyle/>
              <a:p>
                <a:endParaRPr lang="de-DE"/>
              </a:p>
            </p:txBody>
          </p:sp>
          <p:sp>
            <p:nvSpPr>
              <p:cNvPr id="1845296" name="Oval 48"/>
              <p:cNvSpPr>
                <a:spLocks noChangeArrowheads="1"/>
              </p:cNvSpPr>
              <p:nvPr/>
            </p:nvSpPr>
            <p:spPr bwMode="auto">
              <a:xfrm>
                <a:off x="2815" y="2848"/>
                <a:ext cx="143" cy="155"/>
              </a:xfrm>
              <a:prstGeom prst="ellipse">
                <a:avLst/>
              </a:prstGeom>
              <a:gradFill rotWithShape="0">
                <a:gsLst>
                  <a:gs pos="0">
                    <a:srgbClr val="FF6600">
                      <a:gamma/>
                      <a:tint val="0"/>
                      <a:invGamma/>
                    </a:srgbClr>
                  </a:gs>
                  <a:gs pos="100000">
                    <a:srgbClr val="FF6600"/>
                  </a:gs>
                </a:gsLst>
                <a:path path="shape">
                  <a:fillToRect l="50000" t="50000" r="50000" b="50000"/>
                </a:path>
              </a:gradFill>
              <a:ln w="38100">
                <a:solidFill>
                  <a:srgbClr val="FF6600"/>
                </a:solidFill>
                <a:round/>
                <a:headEnd/>
                <a:tailEnd/>
              </a:ln>
              <a:effectLst/>
            </p:spPr>
            <p:txBody>
              <a:bodyPr wrap="none" anchor="ctr"/>
              <a:lstStyle/>
              <a:p>
                <a:endParaRPr lang="de-DE"/>
              </a:p>
            </p:txBody>
          </p:sp>
          <p:sp>
            <p:nvSpPr>
              <p:cNvPr id="1845297" name="Text Box 49"/>
              <p:cNvSpPr txBox="1">
                <a:spLocks noChangeArrowheads="1"/>
              </p:cNvSpPr>
              <p:nvPr/>
            </p:nvSpPr>
            <p:spPr bwMode="auto">
              <a:xfrm>
                <a:off x="2747" y="3014"/>
                <a:ext cx="439" cy="288"/>
              </a:xfrm>
              <a:prstGeom prst="rect">
                <a:avLst/>
              </a:prstGeom>
              <a:noFill/>
              <a:ln w="9525">
                <a:noFill/>
                <a:miter lim="800000"/>
                <a:headEnd/>
                <a:tailEnd/>
              </a:ln>
              <a:effectLst/>
            </p:spPr>
            <p:txBody>
              <a:bodyPr>
                <a:spAutoFit/>
              </a:bodyPr>
              <a:lstStyle/>
              <a:p>
                <a:pPr>
                  <a:spcBef>
                    <a:spcPct val="50000"/>
                  </a:spcBef>
                </a:pPr>
                <a:r>
                  <a:rPr kumimoji="0" lang="de-DE" sz="2400" b="1">
                    <a:solidFill>
                      <a:srgbClr val="FF6600"/>
                    </a:solidFill>
                    <a:latin typeface="SymbolProp BT" pitchFamily="2" charset="2"/>
                    <a:ea typeface="Arial Unicode MS" pitchFamily="34" charset="-128"/>
                    <a:cs typeface="Arial Unicode MS" pitchFamily="34" charset="-128"/>
                  </a:rPr>
                  <a:t>L</a:t>
                </a:r>
              </a:p>
            </p:txBody>
          </p:sp>
          <p:sp>
            <p:nvSpPr>
              <p:cNvPr id="1845298" name="Text Box 50"/>
              <p:cNvSpPr txBox="1">
                <a:spLocks noChangeArrowheads="1"/>
              </p:cNvSpPr>
              <p:nvPr/>
            </p:nvSpPr>
            <p:spPr bwMode="auto">
              <a:xfrm>
                <a:off x="2934" y="2853"/>
                <a:ext cx="439" cy="288"/>
              </a:xfrm>
              <a:prstGeom prst="rect">
                <a:avLst/>
              </a:prstGeom>
              <a:noFill/>
              <a:ln w="9525">
                <a:noFill/>
                <a:miter lim="800000"/>
                <a:headEnd/>
                <a:tailEnd/>
              </a:ln>
              <a:effectLst/>
            </p:spPr>
            <p:txBody>
              <a:bodyPr>
                <a:spAutoFit/>
              </a:bodyPr>
              <a:lstStyle/>
              <a:p>
                <a:pPr>
                  <a:spcBef>
                    <a:spcPct val="50000"/>
                  </a:spcBef>
                </a:pPr>
                <a:r>
                  <a:rPr kumimoji="0" lang="de-DE" sz="2400" b="1">
                    <a:solidFill>
                      <a:srgbClr val="FF6600"/>
                    </a:solidFill>
                    <a:latin typeface="SymbolProp BT" pitchFamily="2" charset="2"/>
                    <a:ea typeface="Arial Unicode MS" pitchFamily="34" charset="-128"/>
                    <a:cs typeface="Arial Unicode MS" pitchFamily="34" charset="-128"/>
                  </a:rPr>
                  <a:t>L</a:t>
                </a:r>
              </a:p>
            </p:txBody>
          </p:sp>
          <p:sp>
            <p:nvSpPr>
              <p:cNvPr id="1845299" name="Text Box 51"/>
              <p:cNvSpPr txBox="1">
                <a:spLocks noChangeArrowheads="1"/>
              </p:cNvSpPr>
              <p:nvPr/>
            </p:nvSpPr>
            <p:spPr bwMode="auto">
              <a:xfrm>
                <a:off x="2553" y="3253"/>
                <a:ext cx="696" cy="231"/>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1800" b="1">
                    <a:solidFill>
                      <a:srgbClr val="000099"/>
                    </a:solidFill>
                    <a:latin typeface="Arial Unicode MS" pitchFamily="34" charset="-128"/>
                    <a:ea typeface="Arial Unicode MS" pitchFamily="34" charset="-128"/>
                    <a:cs typeface="Arial Unicode MS" pitchFamily="34" charset="-128"/>
                  </a:rPr>
                  <a:t>+28MeV</a:t>
                </a:r>
              </a:p>
            </p:txBody>
          </p:sp>
        </p:grpSp>
      </p:grpSp>
      <p:pic>
        <p:nvPicPr>
          <p:cNvPr id="1845300" name="Picture 52"/>
          <p:cNvPicPr>
            <a:picLocks noChangeAspect="1" noChangeArrowheads="1"/>
          </p:cNvPicPr>
          <p:nvPr/>
        </p:nvPicPr>
        <p:blipFill>
          <a:blip r:embed="rId3" cstate="print">
            <a:clrChange>
              <a:clrFrom>
                <a:srgbClr val="FFFFFF"/>
              </a:clrFrom>
              <a:clrTo>
                <a:srgbClr val="FFFFFF">
                  <a:alpha val="0"/>
                </a:srgbClr>
              </a:clrTo>
            </a:clrChange>
          </a:blip>
          <a:srcRect l="18469" t="11880" r="15862" b="7327"/>
          <a:stretch>
            <a:fillRect/>
          </a:stretch>
        </p:blipFill>
        <p:spPr bwMode="auto">
          <a:xfrm rot="-10800000" flipH="1" flipV="1">
            <a:off x="6070600" y="227013"/>
            <a:ext cx="2908300" cy="3090862"/>
          </a:xfrm>
          <a:prstGeom prst="rect">
            <a:avLst/>
          </a:prstGeom>
          <a:noFill/>
          <a:ln w="9525" algn="ctr">
            <a:noFill/>
            <a:miter lim="800000"/>
            <a:headEnd/>
            <a:tailEnd/>
          </a:ln>
          <a:effectLst/>
        </p:spPr>
      </p:pic>
      <p:sp>
        <p:nvSpPr>
          <p:cNvPr id="1845301" name="AutoShape 53"/>
          <p:cNvSpPr>
            <a:spLocks/>
          </p:cNvSpPr>
          <p:nvPr/>
        </p:nvSpPr>
        <p:spPr bwMode="auto">
          <a:xfrm>
            <a:off x="3997325" y="920750"/>
            <a:ext cx="1974850" cy="1079500"/>
          </a:xfrm>
          <a:prstGeom prst="borderCallout2">
            <a:avLst>
              <a:gd name="adj1" fmla="val 10588"/>
              <a:gd name="adj2" fmla="val 103856"/>
              <a:gd name="adj3" fmla="val 10588"/>
              <a:gd name="adj4" fmla="val 122347"/>
              <a:gd name="adj5" fmla="val 50440"/>
              <a:gd name="adj6" fmla="val 141639"/>
            </a:avLst>
          </a:prstGeom>
          <a:solidFill>
            <a:srgbClr val="FFFFCC"/>
          </a:solidFill>
          <a:ln w="19050">
            <a:solidFill>
              <a:srgbClr val="FFFF00"/>
            </a:solidFill>
            <a:miter lim="800000"/>
            <a:headEnd type="none" w="sm" len="sm"/>
            <a:tailEnd type="none" w="sm" len="sm"/>
          </a:ln>
          <a:effectLst/>
        </p:spPr>
        <p:txBody>
          <a:bodyPr lIns="54000" tIns="10800" rIns="54000" bIns="10800"/>
          <a:lstStyle/>
          <a:p>
            <a:pPr algn="ctr"/>
            <a:r>
              <a:rPr lang="de-DE">
                <a:solidFill>
                  <a:schemeClr val="folHlink"/>
                </a:solidFill>
              </a:rPr>
              <a:t>Sandwich target</a:t>
            </a:r>
          </a:p>
          <a:p>
            <a:pPr algn="ctr"/>
            <a:r>
              <a:rPr lang="de-DE">
                <a:solidFill>
                  <a:schemeClr val="folHlink"/>
                </a:solidFill>
              </a:rPr>
              <a:t>Si-strip + </a:t>
            </a:r>
          </a:p>
          <a:p>
            <a:pPr algn="ctr"/>
            <a:r>
              <a:rPr lang="de-DE">
                <a:solidFill>
                  <a:schemeClr val="folHlink"/>
                </a:solidFill>
              </a:rPr>
              <a:t>Be,B,C    absorbers</a:t>
            </a:r>
          </a:p>
        </p:txBody>
      </p:sp>
      <p:sp>
        <p:nvSpPr>
          <p:cNvPr id="1845302" name="Text Box 54"/>
          <p:cNvSpPr txBox="1">
            <a:spLocks noChangeArrowheads="1"/>
          </p:cNvSpPr>
          <p:nvPr/>
        </p:nvSpPr>
        <p:spPr bwMode="auto">
          <a:xfrm>
            <a:off x="5994400" y="3124200"/>
            <a:ext cx="3149600" cy="366713"/>
          </a:xfrm>
          <a:prstGeom prst="rect">
            <a:avLst/>
          </a:prstGeom>
          <a:noFill/>
          <a:ln w="9525">
            <a:noFill/>
            <a:miter lim="800000"/>
            <a:headEnd/>
            <a:tailEnd/>
          </a:ln>
          <a:effectLst/>
        </p:spPr>
        <p:txBody>
          <a:bodyPr>
            <a:spAutoFit/>
          </a:bodyPr>
          <a:lstStyle/>
          <a:p>
            <a:pPr>
              <a:spcBef>
                <a:spcPct val="50000"/>
              </a:spcBef>
            </a:pPr>
            <a:r>
              <a:rPr kumimoji="0" lang="en-US" sz="1800">
                <a:solidFill>
                  <a:srgbClr val="000066"/>
                </a:solidFill>
                <a:ea typeface="Arial Unicode MS" pitchFamily="34" charset="-128"/>
                <a:cs typeface="Arial Unicode MS" pitchFamily="34" charset="-128"/>
              </a:rPr>
              <a:t>Active secondary target </a:t>
            </a:r>
            <a:endParaRPr kumimoji="0" lang="en-US" sz="1800">
              <a:solidFill>
                <a:srgbClr val="000066"/>
              </a:solidFill>
              <a:ea typeface="Arial Unicode MS" pitchFamily="34" charset="-128"/>
              <a:cs typeface="Arial Unicode MS" pitchFamily="34" charset="-128"/>
              <a:sym typeface="Wingdings" pitchFamily="2" charset="2"/>
            </a:endParaRPr>
          </a:p>
        </p:txBody>
      </p:sp>
      <p:grpSp>
        <p:nvGrpSpPr>
          <p:cNvPr id="6" name="Group 55"/>
          <p:cNvGrpSpPr>
            <a:grpSpLocks/>
          </p:cNvGrpSpPr>
          <p:nvPr/>
        </p:nvGrpSpPr>
        <p:grpSpPr bwMode="auto">
          <a:xfrm>
            <a:off x="5100638" y="1519238"/>
            <a:ext cx="3962400" cy="1585912"/>
            <a:chOff x="3213" y="957"/>
            <a:chExt cx="2496" cy="999"/>
          </a:xfrm>
        </p:grpSpPr>
        <p:sp>
          <p:nvSpPr>
            <p:cNvPr id="1845304" name="Text Box 56"/>
            <p:cNvSpPr txBox="1">
              <a:spLocks noChangeArrowheads="1"/>
            </p:cNvSpPr>
            <p:nvPr/>
          </p:nvSpPr>
          <p:spPr bwMode="auto">
            <a:xfrm>
              <a:off x="3213" y="1350"/>
              <a:ext cx="810" cy="16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a:solidFill>
                    <a:srgbClr val="3399FF"/>
                  </a:solidFill>
                  <a:latin typeface="VerdanaBar" pitchFamily="34" charset="0"/>
                </a:rPr>
                <a:t>p</a:t>
              </a:r>
              <a:r>
                <a:rPr lang="de-DE">
                  <a:solidFill>
                    <a:srgbClr val="3399FF"/>
                  </a:solidFill>
                </a:rPr>
                <a:t> beam</a:t>
              </a:r>
            </a:p>
          </p:txBody>
        </p:sp>
        <p:sp>
          <p:nvSpPr>
            <p:cNvPr id="1845305" name="AutoShape 57"/>
            <p:cNvSpPr>
              <a:spLocks/>
            </p:cNvSpPr>
            <p:nvPr/>
          </p:nvSpPr>
          <p:spPr bwMode="auto">
            <a:xfrm>
              <a:off x="4980" y="1572"/>
              <a:ext cx="729" cy="384"/>
            </a:xfrm>
            <a:prstGeom prst="borderCallout2">
              <a:avLst>
                <a:gd name="adj1" fmla="val 18750"/>
                <a:gd name="adj2" fmla="val -6583"/>
                <a:gd name="adj3" fmla="val 18750"/>
                <a:gd name="adj4" fmla="val -20301"/>
                <a:gd name="adj5" fmla="val -108593"/>
                <a:gd name="adj6" fmla="val -34569"/>
              </a:avLst>
            </a:prstGeom>
            <a:solidFill>
              <a:srgbClr val="DDDDDD">
                <a:alpha val="78000"/>
              </a:srgbClr>
            </a:solidFill>
            <a:ln w="19050">
              <a:solidFill>
                <a:srgbClr val="CC0000"/>
              </a:solidFill>
              <a:miter lim="800000"/>
              <a:headEnd type="none" w="sm" len="sm"/>
              <a:tailEnd type="none" w="sm" len="sm"/>
            </a:ln>
            <a:effectLst/>
          </p:spPr>
          <p:txBody>
            <a:bodyPr lIns="54000" tIns="10800" rIns="54000" bIns="10800"/>
            <a:lstStyle/>
            <a:p>
              <a:pPr algn="ctr"/>
              <a:r>
                <a:rPr lang="de-DE">
                  <a:solidFill>
                    <a:srgbClr val="CC0000"/>
                  </a:solidFill>
                </a:rPr>
                <a:t>primary </a:t>
              </a:r>
              <a:r>
                <a:rPr lang="de-DE" baseline="30000">
                  <a:solidFill>
                    <a:srgbClr val="CC0000"/>
                  </a:solidFill>
                </a:rPr>
                <a:t>12</a:t>
              </a:r>
              <a:r>
                <a:rPr lang="de-DE">
                  <a:solidFill>
                    <a:srgbClr val="CC0000"/>
                  </a:solidFill>
                </a:rPr>
                <a:t>C target</a:t>
              </a:r>
            </a:p>
          </p:txBody>
        </p:sp>
        <p:sp>
          <p:nvSpPr>
            <p:cNvPr id="1845306" name="Line 58"/>
            <p:cNvSpPr>
              <a:spLocks noChangeShapeType="1"/>
            </p:cNvSpPr>
            <p:nvPr/>
          </p:nvSpPr>
          <p:spPr bwMode="auto">
            <a:xfrm flipH="1">
              <a:off x="3669" y="1059"/>
              <a:ext cx="1089" cy="207"/>
            </a:xfrm>
            <a:prstGeom prst="line">
              <a:avLst/>
            </a:prstGeom>
            <a:noFill/>
            <a:ln w="28575">
              <a:solidFill>
                <a:srgbClr val="3399FF"/>
              </a:solidFill>
              <a:round/>
              <a:headEnd type="none" w="sm" len="sm"/>
              <a:tailEnd type="arrow" w="med" len="med"/>
            </a:ln>
            <a:effectLst/>
          </p:spPr>
          <p:txBody>
            <a:bodyPr lIns="54000" tIns="10800" rIns="54000" bIns="10800"/>
            <a:lstStyle/>
            <a:p>
              <a:endParaRPr lang="de-DE"/>
            </a:p>
          </p:txBody>
        </p:sp>
        <p:sp>
          <p:nvSpPr>
            <p:cNvPr id="1845307" name="Line 59"/>
            <p:cNvSpPr>
              <a:spLocks noChangeShapeType="1"/>
            </p:cNvSpPr>
            <p:nvPr/>
          </p:nvSpPr>
          <p:spPr bwMode="auto">
            <a:xfrm>
              <a:off x="4725" y="957"/>
              <a:ext cx="3" cy="240"/>
            </a:xfrm>
            <a:prstGeom prst="line">
              <a:avLst/>
            </a:prstGeom>
            <a:noFill/>
            <a:ln w="28575">
              <a:solidFill>
                <a:srgbClr val="CC0000">
                  <a:alpha val="64000"/>
                </a:srgbClr>
              </a:solidFill>
              <a:round/>
              <a:headEnd type="none" w="sm" len="sm"/>
              <a:tailEnd type="none" w="sm" len="sm"/>
            </a:ln>
            <a:effectLst/>
          </p:spPr>
          <p:txBody>
            <a:bodyPr lIns="54000" tIns="10800" rIns="54000" bIns="10800"/>
            <a:lstStyle/>
            <a:p>
              <a:endParaRPr lang="de-DE"/>
            </a:p>
          </p:txBody>
        </p:sp>
      </p:grpSp>
      <p:sp>
        <p:nvSpPr>
          <p:cNvPr id="1845308" name="Line 60"/>
          <p:cNvSpPr>
            <a:spLocks noChangeShapeType="1"/>
          </p:cNvSpPr>
          <p:nvPr/>
        </p:nvSpPr>
        <p:spPr bwMode="auto">
          <a:xfrm>
            <a:off x="2782888" y="2843213"/>
            <a:ext cx="1016000" cy="595312"/>
          </a:xfrm>
          <a:prstGeom prst="line">
            <a:avLst/>
          </a:prstGeom>
          <a:noFill/>
          <a:ln w="38100">
            <a:solidFill>
              <a:srgbClr val="CCCC00"/>
            </a:solidFill>
            <a:prstDash val="sysDot"/>
            <a:round/>
            <a:headEnd/>
            <a:tailEnd type="arrow" w="med" len="med"/>
          </a:ln>
          <a:effectLst/>
        </p:spPr>
        <p:txBody>
          <a:bodyPr/>
          <a:lstStyle/>
          <a:p>
            <a:endParaRPr lang="de-DE"/>
          </a:p>
        </p:txBody>
      </p:sp>
      <p:sp>
        <p:nvSpPr>
          <p:cNvPr id="1845309" name="Line 61"/>
          <p:cNvSpPr>
            <a:spLocks noChangeShapeType="1"/>
          </p:cNvSpPr>
          <p:nvPr/>
        </p:nvSpPr>
        <p:spPr bwMode="auto">
          <a:xfrm>
            <a:off x="7480300" y="1689100"/>
            <a:ext cx="457200" cy="165100"/>
          </a:xfrm>
          <a:prstGeom prst="line">
            <a:avLst/>
          </a:prstGeom>
          <a:noFill/>
          <a:ln w="28575" cap="rnd">
            <a:solidFill>
              <a:srgbClr val="FFFF00">
                <a:alpha val="70000"/>
              </a:srgbClr>
            </a:solidFill>
            <a:prstDash val="sysDot"/>
            <a:round/>
            <a:headEnd type="none" w="sm" len="sm"/>
            <a:tailEnd type="arrow" w="med" len="med"/>
          </a:ln>
          <a:effectLst/>
        </p:spPr>
        <p:txBody>
          <a:bodyPr lIns="54000" tIns="10800" rIns="54000" bIns="10800"/>
          <a:lstStyle/>
          <a:p>
            <a:endParaRPr lang="de-DE"/>
          </a:p>
        </p:txBody>
      </p:sp>
      <p:grpSp>
        <p:nvGrpSpPr>
          <p:cNvPr id="7" name="Group 62"/>
          <p:cNvGrpSpPr>
            <a:grpSpLocks/>
          </p:cNvGrpSpPr>
          <p:nvPr/>
        </p:nvGrpSpPr>
        <p:grpSpPr bwMode="auto">
          <a:xfrm>
            <a:off x="4803775" y="4740275"/>
            <a:ext cx="1790700" cy="641350"/>
            <a:chOff x="3026" y="2986"/>
            <a:chExt cx="1128" cy="404"/>
          </a:xfrm>
        </p:grpSpPr>
        <p:sp>
          <p:nvSpPr>
            <p:cNvPr id="1845311" name="Text Box 63"/>
            <p:cNvSpPr txBox="1">
              <a:spLocks noChangeAspect="1" noChangeArrowheads="1"/>
            </p:cNvSpPr>
            <p:nvPr/>
          </p:nvSpPr>
          <p:spPr bwMode="auto">
            <a:xfrm>
              <a:off x="3800" y="2986"/>
              <a:ext cx="354" cy="404"/>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3600" b="1">
                  <a:solidFill>
                    <a:srgbClr val="33CC33"/>
                  </a:solidFill>
                  <a:latin typeface="Symbol" pitchFamily="18" charset="2"/>
                  <a:ea typeface="Arial Unicode MS" pitchFamily="34" charset="-128"/>
                  <a:cs typeface="Arial Unicode MS" pitchFamily="34" charset="-128"/>
                </a:rPr>
                <a:t>g</a:t>
              </a:r>
            </a:p>
          </p:txBody>
        </p:sp>
        <p:sp>
          <p:nvSpPr>
            <p:cNvPr id="1845312" name="Freeform 64"/>
            <p:cNvSpPr>
              <a:spLocks noChangeAspect="1"/>
            </p:cNvSpPr>
            <p:nvPr/>
          </p:nvSpPr>
          <p:spPr bwMode="auto">
            <a:xfrm flipH="1">
              <a:off x="3026" y="3089"/>
              <a:ext cx="648" cy="156"/>
            </a:xfrm>
            <a:custGeom>
              <a:avLst/>
              <a:gdLst/>
              <a:ahLst/>
              <a:cxnLst>
                <a:cxn ang="0">
                  <a:pos x="0" y="265"/>
                </a:cxn>
                <a:cxn ang="0">
                  <a:pos x="84" y="37"/>
                </a:cxn>
                <a:cxn ang="0">
                  <a:pos x="264" y="489"/>
                </a:cxn>
                <a:cxn ang="0">
                  <a:pos x="440" y="33"/>
                </a:cxn>
                <a:cxn ang="0">
                  <a:pos x="620" y="489"/>
                </a:cxn>
                <a:cxn ang="0">
                  <a:pos x="800" y="41"/>
                </a:cxn>
                <a:cxn ang="0">
                  <a:pos x="976" y="493"/>
                </a:cxn>
                <a:cxn ang="0">
                  <a:pos x="1152" y="33"/>
                </a:cxn>
                <a:cxn ang="0">
                  <a:pos x="1328" y="493"/>
                </a:cxn>
                <a:cxn ang="0">
                  <a:pos x="1424" y="257"/>
                </a:cxn>
              </a:cxnLst>
              <a:rect l="0" t="0" r="r" b="b"/>
              <a:pathLst>
                <a:path w="1424" h="530">
                  <a:moveTo>
                    <a:pt x="0" y="265"/>
                  </a:moveTo>
                  <a:cubicBezTo>
                    <a:pt x="20" y="132"/>
                    <a:pt x="40" y="0"/>
                    <a:pt x="84" y="37"/>
                  </a:cubicBezTo>
                  <a:cubicBezTo>
                    <a:pt x="128" y="74"/>
                    <a:pt x="205" y="490"/>
                    <a:pt x="264" y="489"/>
                  </a:cubicBezTo>
                  <a:cubicBezTo>
                    <a:pt x="323" y="488"/>
                    <a:pt x="381" y="33"/>
                    <a:pt x="440" y="33"/>
                  </a:cubicBezTo>
                  <a:cubicBezTo>
                    <a:pt x="499" y="33"/>
                    <a:pt x="560" y="488"/>
                    <a:pt x="620" y="489"/>
                  </a:cubicBezTo>
                  <a:cubicBezTo>
                    <a:pt x="680" y="490"/>
                    <a:pt x="741" y="40"/>
                    <a:pt x="800" y="41"/>
                  </a:cubicBezTo>
                  <a:cubicBezTo>
                    <a:pt x="859" y="42"/>
                    <a:pt x="917" y="494"/>
                    <a:pt x="976" y="493"/>
                  </a:cubicBezTo>
                  <a:cubicBezTo>
                    <a:pt x="1035" y="492"/>
                    <a:pt x="1093" y="33"/>
                    <a:pt x="1152" y="33"/>
                  </a:cubicBezTo>
                  <a:cubicBezTo>
                    <a:pt x="1211" y="33"/>
                    <a:pt x="1283" y="456"/>
                    <a:pt x="1328" y="493"/>
                  </a:cubicBezTo>
                  <a:cubicBezTo>
                    <a:pt x="1373" y="530"/>
                    <a:pt x="1398" y="393"/>
                    <a:pt x="1424" y="257"/>
                  </a:cubicBezTo>
                </a:path>
              </a:pathLst>
            </a:custGeom>
            <a:noFill/>
            <a:ln w="38100" cap="flat" cmpd="sng">
              <a:solidFill>
                <a:srgbClr val="33CC33"/>
              </a:solidFill>
              <a:prstDash val="solid"/>
              <a:round/>
              <a:headEnd type="none" w="med" len="med"/>
              <a:tailEnd type="none" w="med" len="med"/>
            </a:ln>
            <a:effectLst/>
          </p:spPr>
          <p:txBody>
            <a:bodyPr lIns="90000" tIns="46800" rIns="90000" bIns="46800">
              <a:spAutoFit/>
            </a:bodyPr>
            <a:lstStyle/>
            <a:p>
              <a:endParaRPr lang="de-DE"/>
            </a:p>
          </p:txBody>
        </p:sp>
        <p:sp>
          <p:nvSpPr>
            <p:cNvPr id="1845313" name="Freeform 65"/>
            <p:cNvSpPr>
              <a:spLocks/>
            </p:cNvSpPr>
            <p:nvPr/>
          </p:nvSpPr>
          <p:spPr bwMode="auto">
            <a:xfrm>
              <a:off x="3666" y="3156"/>
              <a:ext cx="126" cy="54"/>
            </a:xfrm>
            <a:custGeom>
              <a:avLst/>
              <a:gdLst/>
              <a:ahLst/>
              <a:cxnLst>
                <a:cxn ang="0">
                  <a:pos x="0" y="0"/>
                </a:cxn>
                <a:cxn ang="0">
                  <a:pos x="12" y="33"/>
                </a:cxn>
                <a:cxn ang="0">
                  <a:pos x="33" y="51"/>
                </a:cxn>
              </a:cxnLst>
              <a:rect l="0" t="0" r="r" b="b"/>
              <a:pathLst>
                <a:path w="33" h="51">
                  <a:moveTo>
                    <a:pt x="0" y="0"/>
                  </a:moveTo>
                  <a:cubicBezTo>
                    <a:pt x="3" y="12"/>
                    <a:pt x="6" y="25"/>
                    <a:pt x="12" y="33"/>
                  </a:cubicBezTo>
                  <a:cubicBezTo>
                    <a:pt x="18" y="41"/>
                    <a:pt x="25" y="46"/>
                    <a:pt x="33" y="51"/>
                  </a:cubicBezTo>
                </a:path>
              </a:pathLst>
            </a:custGeom>
            <a:noFill/>
            <a:ln w="38100" cap="flat" cmpd="sng">
              <a:solidFill>
                <a:srgbClr val="33CC33"/>
              </a:solidFill>
              <a:prstDash val="solid"/>
              <a:round/>
              <a:headEnd type="none" w="sm" len="sm"/>
              <a:tailEnd type="arrow" w="med" len="med"/>
            </a:ln>
            <a:effectLst/>
          </p:spPr>
          <p:txBody>
            <a:bodyPr lIns="54000" tIns="10800" rIns="54000" bIns="10800"/>
            <a:lstStyle/>
            <a:p>
              <a:endParaRPr lang="de-DE"/>
            </a:p>
          </p:txBody>
        </p:sp>
      </p:grpSp>
      <p:pic>
        <p:nvPicPr>
          <p:cNvPr id="1845314" name="Picture 66"/>
          <p:cNvPicPr>
            <a:picLocks noChangeAspect="1" noChangeArrowheads="1"/>
          </p:cNvPicPr>
          <p:nvPr/>
        </p:nvPicPr>
        <p:blipFill>
          <a:blip r:embed="rId4" cstate="print">
            <a:clrChange>
              <a:clrFrom>
                <a:srgbClr val="FFFFFF"/>
              </a:clrFrom>
              <a:clrTo>
                <a:srgbClr val="FFFFFF">
                  <a:alpha val="0"/>
                </a:srgbClr>
              </a:clrTo>
            </a:clrChange>
          </a:blip>
          <a:srcRect r="2722"/>
          <a:stretch>
            <a:fillRect/>
          </a:stretch>
        </p:blipFill>
        <p:spPr bwMode="auto">
          <a:xfrm>
            <a:off x="6253163" y="3279775"/>
            <a:ext cx="2944812" cy="3324225"/>
          </a:xfrm>
          <a:prstGeom prst="rect">
            <a:avLst/>
          </a:prstGeom>
          <a:noFill/>
          <a:ln w="9525">
            <a:noFill/>
            <a:miter lim="800000"/>
            <a:headEnd type="none" w="sm" len="sm"/>
            <a:tailEnd type="none" w="sm" len="sm"/>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5283"/>
                                        </p:tgtEl>
                                        <p:attrNameLst>
                                          <p:attrName>style.visibility</p:attrName>
                                        </p:attrNameLst>
                                      </p:cBhvr>
                                      <p:to>
                                        <p:strVal val="visible"/>
                                      </p:to>
                                    </p:set>
                                    <p:animEffect transition="in" filter="fade">
                                      <p:cBhvr>
                                        <p:cTn id="13" dur="2000"/>
                                        <p:tgtEl>
                                          <p:spTgt spid="18452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5250"/>
                                        </p:tgtEl>
                                        <p:attrNameLst>
                                          <p:attrName>style.visibility</p:attrName>
                                        </p:attrNameLst>
                                      </p:cBhvr>
                                      <p:to>
                                        <p:strVal val="visible"/>
                                      </p:to>
                                    </p:set>
                                    <p:animEffect transition="in" filter="fade">
                                      <p:cBhvr>
                                        <p:cTn id="16" dur="2000"/>
                                        <p:tgtEl>
                                          <p:spTgt spid="18452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45308"/>
                                        </p:tgtEl>
                                        <p:attrNameLst>
                                          <p:attrName>style.visibility</p:attrName>
                                        </p:attrNameLst>
                                      </p:cBhvr>
                                      <p:to>
                                        <p:strVal val="visible"/>
                                      </p:to>
                                    </p:set>
                                    <p:animEffect transition="in" filter="fade">
                                      <p:cBhvr>
                                        <p:cTn id="21" dur="2000"/>
                                        <p:tgtEl>
                                          <p:spTgt spid="1845308"/>
                                        </p:tgtEl>
                                      </p:cBhvr>
                                    </p:animEffect>
                                  </p:childTnLst>
                                </p:cTn>
                              </p:par>
                              <p:par>
                                <p:cTn id="22" presetID="10" presetClass="exit" presetSubtype="0" fill="hold" grpId="1" nodeType="withEffect">
                                  <p:stCondLst>
                                    <p:cond delay="0"/>
                                  </p:stCondLst>
                                  <p:childTnLst>
                                    <p:animEffect transition="out" filter="fade">
                                      <p:cBhvr>
                                        <p:cTn id="23" dur="2000"/>
                                        <p:tgtEl>
                                          <p:spTgt spid="1845250"/>
                                        </p:tgtEl>
                                      </p:cBhvr>
                                    </p:animEffect>
                                    <p:set>
                                      <p:cBhvr>
                                        <p:cTn id="24" dur="1" fill="hold">
                                          <p:stCondLst>
                                            <p:cond delay="1999"/>
                                          </p:stCondLst>
                                        </p:cTn>
                                        <p:tgtEl>
                                          <p:spTgt spid="184525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845309"/>
                                        </p:tgtEl>
                                        <p:attrNameLst>
                                          <p:attrName>style.visibility</p:attrName>
                                        </p:attrNameLst>
                                      </p:cBhvr>
                                      <p:to>
                                        <p:strVal val="visible"/>
                                      </p:to>
                                    </p:set>
                                    <p:animEffect transition="in" filter="fade">
                                      <p:cBhvr>
                                        <p:cTn id="27" dur="2000"/>
                                        <p:tgtEl>
                                          <p:spTgt spid="1845309"/>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1845300"/>
                                        </p:tgtEl>
                                        <p:attrNameLst>
                                          <p:attrName>style.visibility</p:attrName>
                                        </p:attrNameLst>
                                      </p:cBhvr>
                                      <p:to>
                                        <p:strVal val="visible"/>
                                      </p:to>
                                    </p:set>
                                    <p:animEffect transition="in" filter="fade">
                                      <p:cBhvr>
                                        <p:cTn id="33" dur="2000"/>
                                        <p:tgtEl>
                                          <p:spTgt spid="184530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45301"/>
                                        </p:tgtEl>
                                        <p:attrNameLst>
                                          <p:attrName>style.visibility</p:attrName>
                                        </p:attrNameLst>
                                      </p:cBhvr>
                                      <p:to>
                                        <p:strVal val="visible"/>
                                      </p:to>
                                    </p:set>
                                    <p:animEffect transition="in" filter="fade">
                                      <p:cBhvr>
                                        <p:cTn id="36" dur="2000"/>
                                        <p:tgtEl>
                                          <p:spTgt spid="184530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45302"/>
                                        </p:tgtEl>
                                        <p:attrNameLst>
                                          <p:attrName>style.visibility</p:attrName>
                                        </p:attrNameLst>
                                      </p:cBhvr>
                                      <p:to>
                                        <p:strVal val="visible"/>
                                      </p:to>
                                    </p:set>
                                    <p:animEffect transition="in" filter="fade">
                                      <p:cBhvr>
                                        <p:cTn id="39" dur="2000"/>
                                        <p:tgtEl>
                                          <p:spTgt spid="184530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45284"/>
                                        </p:tgtEl>
                                        <p:attrNameLst>
                                          <p:attrName>style.visibility</p:attrName>
                                        </p:attrNameLst>
                                      </p:cBhvr>
                                      <p:to>
                                        <p:strVal val="visible"/>
                                      </p:to>
                                    </p:set>
                                    <p:animEffect transition="in" filter="fade">
                                      <p:cBhvr>
                                        <p:cTn id="44" dur="2000"/>
                                        <p:tgtEl>
                                          <p:spTgt spid="184528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000"/>
                                        <p:tgtEl>
                                          <p:spTgt spid="7"/>
                                        </p:tgtEl>
                                      </p:cBhvr>
                                    </p:animEffect>
                                  </p:childTnLst>
                                </p:cTn>
                              </p:par>
                              <p:par>
                                <p:cTn id="48" presetID="10" presetClass="entr" presetSubtype="0" fill="hold" nodeType="withEffect">
                                  <p:stCondLst>
                                    <p:cond delay="0"/>
                                  </p:stCondLst>
                                  <p:childTnLst>
                                    <p:set>
                                      <p:cBhvr>
                                        <p:cTn id="49" dur="1" fill="hold">
                                          <p:stCondLst>
                                            <p:cond delay="0"/>
                                          </p:stCondLst>
                                        </p:cTn>
                                        <p:tgtEl>
                                          <p:spTgt spid="1845314"/>
                                        </p:tgtEl>
                                        <p:attrNameLst>
                                          <p:attrName>style.visibility</p:attrName>
                                        </p:attrNameLst>
                                      </p:cBhvr>
                                      <p:to>
                                        <p:strVal val="visible"/>
                                      </p:to>
                                    </p:set>
                                    <p:animEffect transition="in" filter="fade">
                                      <p:cBhvr>
                                        <p:cTn id="50" dur="2000"/>
                                        <p:tgtEl>
                                          <p:spTgt spid="1845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0" grpId="0" animBg="1"/>
      <p:bldP spid="1845250" grpId="1" animBg="1"/>
      <p:bldP spid="1845283" grpId="0"/>
      <p:bldP spid="1845284" grpId="0"/>
      <p:bldP spid="1845301" grpId="0" animBg="1"/>
      <p:bldP spid="1845302" grpId="0"/>
      <p:bldP spid="1845308" grpId="0" animBg="1"/>
      <p:bldP spid="184530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5058" name="Text Box 2"/>
          <p:cNvSpPr txBox="1">
            <a:spLocks noChangeArrowheads="1"/>
          </p:cNvSpPr>
          <p:nvPr/>
        </p:nvSpPr>
        <p:spPr bwMode="auto">
          <a:xfrm>
            <a:off x="320675" y="-49213"/>
            <a:ext cx="6986588" cy="579438"/>
          </a:xfrm>
          <a:prstGeom prst="rect">
            <a:avLst/>
          </a:prstGeom>
          <a:noFill/>
          <a:ln w="9525">
            <a:noFill/>
            <a:miter lim="800000"/>
            <a:headEnd/>
            <a:tailEnd/>
          </a:ln>
          <a:effectLst/>
        </p:spPr>
        <p:txBody>
          <a:bodyPr wrap="none">
            <a:spAutoFit/>
          </a:bodyPr>
          <a:lstStyle/>
          <a:p>
            <a:r>
              <a:rPr lang="en-US" altLang="ja-JP" sz="3200">
                <a:solidFill>
                  <a:srgbClr val="000099"/>
                </a:solidFill>
                <a:ea typeface="ＭＳ Ｐゴシック" pitchFamily="34" charset="-128"/>
              </a:rPr>
              <a:t>Spectroscopy</a:t>
            </a:r>
            <a:r>
              <a:rPr lang="en-US" altLang="ja-JP" sz="2800">
                <a:solidFill>
                  <a:srgbClr val="000099"/>
                </a:solidFill>
                <a:ea typeface="ＭＳ Ｐゴシック" pitchFamily="34" charset="-128"/>
              </a:rPr>
              <a:t> of  </a:t>
            </a:r>
            <a:r>
              <a:rPr lang="en-US" altLang="ja-JP" sz="3200">
                <a:solidFill>
                  <a:srgbClr val="000099"/>
                </a:solidFill>
                <a:ea typeface="ＭＳ Ｐゴシック" pitchFamily="34" charset="-128"/>
              </a:rPr>
              <a:t>ΛΛ-hypernuclei</a:t>
            </a:r>
          </a:p>
        </p:txBody>
      </p:sp>
      <p:sp>
        <p:nvSpPr>
          <p:cNvPr id="1965059" name="Text Box 3"/>
          <p:cNvSpPr txBox="1">
            <a:spLocks noChangeArrowheads="1"/>
          </p:cNvSpPr>
          <p:nvPr/>
        </p:nvSpPr>
        <p:spPr bwMode="auto">
          <a:xfrm>
            <a:off x="1295400" y="762000"/>
            <a:ext cx="7848600" cy="457200"/>
          </a:xfrm>
          <a:prstGeom prst="rect">
            <a:avLst/>
          </a:prstGeom>
          <a:noFill/>
          <a:ln w="9525">
            <a:noFill/>
            <a:miter lim="800000"/>
            <a:headEnd/>
            <a:tailEnd/>
          </a:ln>
          <a:effectLst/>
        </p:spPr>
        <p:txBody>
          <a:bodyPr>
            <a:spAutoFit/>
          </a:bodyPr>
          <a:lstStyle/>
          <a:p>
            <a:pPr algn="ctr"/>
            <a:r>
              <a:rPr lang="en-US" altLang="ja-JP" sz="1200" b="1" i="1">
                <a:solidFill>
                  <a:srgbClr val="009900"/>
                </a:solidFill>
                <a:ea typeface="ＭＳ Ｐゴシック" pitchFamily="34" charset="-128"/>
              </a:rPr>
              <a:t>E. Hiyama, M. Kamimura, T.Motoba, T. Yamada and Y. Yamamoto</a:t>
            </a:r>
          </a:p>
          <a:p>
            <a:pPr algn="ctr"/>
            <a:r>
              <a:rPr lang="en-US" altLang="ja-JP" sz="1200" b="1" i="1">
                <a:solidFill>
                  <a:srgbClr val="009900"/>
                </a:solidFill>
                <a:ea typeface="ＭＳ Ｐゴシック" pitchFamily="34" charset="-128"/>
              </a:rPr>
              <a:t>Phys. Rev. 66  (2002) , 024007</a:t>
            </a:r>
          </a:p>
        </p:txBody>
      </p:sp>
      <p:sp>
        <p:nvSpPr>
          <p:cNvPr id="1965091" name="Rectangle 35"/>
          <p:cNvSpPr>
            <a:spLocks noChangeArrowheads="1"/>
          </p:cNvSpPr>
          <p:nvPr/>
        </p:nvSpPr>
        <p:spPr bwMode="auto">
          <a:xfrm>
            <a:off x="381000" y="5867400"/>
            <a:ext cx="8462963" cy="773113"/>
          </a:xfrm>
          <a:prstGeom prst="rect">
            <a:avLst/>
          </a:prstGeom>
          <a:noFill/>
          <a:ln w="9525" algn="ctr">
            <a:noFill/>
            <a:miter lim="800000"/>
            <a:headEnd/>
            <a:tailEnd/>
          </a:ln>
          <a:effectLst/>
        </p:spPr>
        <p:txBody>
          <a:bodyPr/>
          <a:lstStyle/>
          <a:p>
            <a:pPr marL="342900" indent="-342900">
              <a:spcBef>
                <a:spcPct val="20000"/>
              </a:spcBef>
              <a:buClr>
                <a:schemeClr val="folHlink"/>
              </a:buClr>
              <a:buSzPct val="75000"/>
              <a:buFont typeface="Wingdings" pitchFamily="2" charset="2"/>
              <a:buBlip>
                <a:blip r:embed="rId3"/>
              </a:buBlip>
            </a:pPr>
            <a:r>
              <a:rPr kumimoji="0" lang="de-DE" sz="1800"/>
              <a:t>many excited, particle stable states in double hypernuclei predicted</a:t>
            </a:r>
          </a:p>
          <a:p>
            <a:pPr marL="342900" indent="-342900">
              <a:spcBef>
                <a:spcPct val="20000"/>
              </a:spcBef>
              <a:buClr>
                <a:schemeClr val="folHlink"/>
              </a:buClr>
              <a:buSzPct val="75000"/>
              <a:buFont typeface="Wingdings" pitchFamily="2" charset="2"/>
              <a:buBlip>
                <a:blip r:embed="rId3"/>
              </a:buBlip>
            </a:pPr>
            <a:r>
              <a:rPr kumimoji="0" lang="de-DE" sz="1800"/>
              <a:t>level structure reflects levels of core nucleus</a:t>
            </a:r>
          </a:p>
        </p:txBody>
      </p:sp>
      <p:grpSp>
        <p:nvGrpSpPr>
          <p:cNvPr id="1965093" name="Group 37"/>
          <p:cNvGrpSpPr>
            <a:grpSpLocks/>
          </p:cNvGrpSpPr>
          <p:nvPr/>
        </p:nvGrpSpPr>
        <p:grpSpPr bwMode="auto">
          <a:xfrm>
            <a:off x="762000" y="1143000"/>
            <a:ext cx="7561263" cy="4752975"/>
            <a:chOff x="1008" y="846"/>
            <a:chExt cx="4763" cy="2994"/>
          </a:xfrm>
        </p:grpSpPr>
        <p:sp>
          <p:nvSpPr>
            <p:cNvPr id="1965094" name="Oval 38"/>
            <p:cNvSpPr>
              <a:spLocks noChangeArrowheads="1"/>
            </p:cNvSpPr>
            <p:nvPr/>
          </p:nvSpPr>
          <p:spPr bwMode="auto">
            <a:xfrm>
              <a:off x="1326" y="1390"/>
              <a:ext cx="363" cy="227"/>
            </a:xfrm>
            <a:prstGeom prst="ellipse">
              <a:avLst/>
            </a:prstGeom>
            <a:noFill/>
            <a:ln w="9525">
              <a:solidFill>
                <a:srgbClr val="0000FF"/>
              </a:solidFill>
              <a:round/>
              <a:headEnd/>
              <a:tailEnd/>
            </a:ln>
            <a:effectLst/>
          </p:spPr>
          <p:txBody>
            <a:bodyPr wrap="none" anchor="ctr"/>
            <a:lstStyle/>
            <a:p>
              <a:endParaRPr lang="de-DE"/>
            </a:p>
          </p:txBody>
        </p:sp>
        <p:sp>
          <p:nvSpPr>
            <p:cNvPr id="1965095" name="Oval 39"/>
            <p:cNvSpPr>
              <a:spLocks noChangeArrowheads="1"/>
            </p:cNvSpPr>
            <p:nvPr/>
          </p:nvSpPr>
          <p:spPr bwMode="auto">
            <a:xfrm>
              <a:off x="4682" y="1390"/>
              <a:ext cx="363" cy="227"/>
            </a:xfrm>
            <a:prstGeom prst="ellipse">
              <a:avLst/>
            </a:prstGeom>
            <a:noFill/>
            <a:ln w="9525">
              <a:solidFill>
                <a:srgbClr val="0000FF"/>
              </a:solidFill>
              <a:round/>
              <a:headEnd/>
              <a:tailEnd/>
            </a:ln>
            <a:effectLst/>
          </p:spPr>
          <p:txBody>
            <a:bodyPr wrap="none" anchor="ctr"/>
            <a:lstStyle/>
            <a:p>
              <a:endParaRPr lang="de-DE"/>
            </a:p>
          </p:txBody>
        </p:sp>
        <p:pic>
          <p:nvPicPr>
            <p:cNvPr id="1965096" name="Picture 40"/>
            <p:cNvPicPr>
              <a:picLocks noChangeAspect="1" noChangeArrowheads="1"/>
            </p:cNvPicPr>
            <p:nvPr/>
          </p:nvPicPr>
          <p:blipFill>
            <a:blip r:embed="rId4" cstate="print"/>
            <a:srcRect/>
            <a:stretch>
              <a:fillRect/>
            </a:stretch>
          </p:blipFill>
          <p:spPr bwMode="auto">
            <a:xfrm>
              <a:off x="1008" y="846"/>
              <a:ext cx="4763" cy="2994"/>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314" name="Rectangle 2"/>
          <p:cNvSpPr>
            <a:spLocks noGrp="1" noChangeArrowheads="1"/>
          </p:cNvSpPr>
          <p:nvPr>
            <p:ph type="title"/>
          </p:nvPr>
        </p:nvSpPr>
        <p:spPr/>
        <p:txBody>
          <a:bodyPr/>
          <a:lstStyle/>
          <a:p>
            <a:r>
              <a:rPr lang="de-DE"/>
              <a:t>Excitation Function for       decays</a:t>
            </a:r>
          </a:p>
        </p:txBody>
      </p:sp>
      <p:sp>
        <p:nvSpPr>
          <p:cNvPr id="1933315" name="Rectangle 3"/>
          <p:cNvSpPr>
            <a:spLocks noGrp="1" noChangeArrowheads="1"/>
          </p:cNvSpPr>
          <p:nvPr>
            <p:ph type="body" idx="1"/>
          </p:nvPr>
        </p:nvSpPr>
        <p:spPr>
          <a:xfrm>
            <a:off x="693737" y="720725"/>
            <a:ext cx="9390542" cy="6137275"/>
          </a:xfrm>
        </p:spPr>
        <p:txBody>
          <a:bodyPr/>
          <a:lstStyle/>
          <a:p>
            <a:r>
              <a:rPr lang="de-DE" dirty="0"/>
              <a:t>DHP </a:t>
            </a:r>
            <a:r>
              <a:rPr lang="de-DE" sz="2400" dirty="0">
                <a:solidFill>
                  <a:srgbClr val="009900"/>
                </a:solidFill>
                <a:sym typeface="Mathematica3Mono" pitchFamily="2" charset="2"/>
              </a:rPr>
              <a:t></a:t>
            </a:r>
            <a:r>
              <a:rPr lang="de-DE" sz="2400" b="1" dirty="0">
                <a:solidFill>
                  <a:schemeClr val="folHlink"/>
                </a:solidFill>
                <a:sym typeface="Mathematica3Mono" pitchFamily="2" charset="2"/>
              </a:rPr>
              <a:t></a:t>
            </a:r>
            <a:r>
              <a:rPr lang="de-DE" dirty="0"/>
              <a:t>: double </a:t>
            </a:r>
            <a:r>
              <a:rPr lang="de-DE" dirty="0" smtClean="0"/>
              <a:t>hypernuclei </a:t>
            </a:r>
            <a:r>
              <a:rPr lang="de-DE" dirty="0" err="1" smtClean="0"/>
              <a:t>dominates</a:t>
            </a:r>
            <a:endParaRPr lang="de-DE" dirty="0"/>
          </a:p>
          <a:p>
            <a:r>
              <a:rPr lang="de-DE" dirty="0"/>
              <a:t>SHP </a:t>
            </a:r>
            <a:r>
              <a:rPr lang="de-DE" sz="2400" dirty="0">
                <a:solidFill>
                  <a:srgbClr val="0066FF"/>
                </a:solidFill>
                <a:sym typeface="Mathematica3" pitchFamily="2" charset="2"/>
              </a:rPr>
              <a:t></a:t>
            </a:r>
            <a:r>
              <a:rPr lang="de-DE" sz="2400" b="1" dirty="0">
                <a:solidFill>
                  <a:srgbClr val="CC00CC"/>
                </a:solidFill>
                <a:sym typeface="Mathematica3" pitchFamily="2" charset="2"/>
              </a:rPr>
              <a:t></a:t>
            </a:r>
            <a:r>
              <a:rPr lang="de-DE" b="1" dirty="0">
                <a:solidFill>
                  <a:srgbClr val="CC00CC"/>
                </a:solidFill>
              </a:rPr>
              <a:t> </a:t>
            </a:r>
            <a:r>
              <a:rPr lang="de-DE" dirty="0"/>
              <a:t>: </a:t>
            </a:r>
            <a:r>
              <a:rPr lang="de-DE" dirty="0" err="1"/>
              <a:t>single</a:t>
            </a:r>
            <a:r>
              <a:rPr lang="de-DE" dirty="0"/>
              <a:t> </a:t>
            </a:r>
            <a:r>
              <a:rPr lang="de-DE" dirty="0" smtClean="0"/>
              <a:t>hypernuclei </a:t>
            </a:r>
            <a:r>
              <a:rPr lang="de-DE" dirty="0" err="1" smtClean="0"/>
              <a:t>below</a:t>
            </a:r>
            <a:r>
              <a:rPr lang="de-DE" dirty="0" smtClean="0"/>
              <a:t> </a:t>
            </a:r>
            <a:r>
              <a:rPr lang="de-DE" dirty="0"/>
              <a:t>B</a:t>
            </a:r>
            <a:r>
              <a:rPr lang="de-DE" baseline="-25000" dirty="0">
                <a:latin typeface="Symbol" pitchFamily="18" charset="2"/>
              </a:rPr>
              <a:t>X</a:t>
            </a:r>
            <a:r>
              <a:rPr lang="de-DE" dirty="0"/>
              <a:t>=-12MeV </a:t>
            </a:r>
            <a:r>
              <a:rPr lang="de-DE" dirty="0" err="1"/>
              <a:t>only</a:t>
            </a:r>
            <a:r>
              <a:rPr lang="de-DE" dirty="0"/>
              <a:t> </a:t>
            </a:r>
            <a:r>
              <a:rPr lang="de-DE" baseline="30000" dirty="0"/>
              <a:t>12</a:t>
            </a:r>
            <a:r>
              <a:rPr lang="de-DE" baseline="-25000" dirty="0">
                <a:latin typeface="Symbol" pitchFamily="18" charset="2"/>
              </a:rPr>
              <a:t>L</a:t>
            </a:r>
            <a:r>
              <a:rPr lang="de-DE" dirty="0"/>
              <a:t>B </a:t>
            </a:r>
            <a:r>
              <a:rPr lang="de-DE" dirty="0" err="1" smtClean="0"/>
              <a:t>states</a:t>
            </a:r>
            <a:endParaRPr lang="de-DE" dirty="0"/>
          </a:p>
          <a:p>
            <a:r>
              <a:rPr lang="de-DE" dirty="0"/>
              <a:t>THP</a:t>
            </a:r>
            <a:r>
              <a:rPr lang="de-DE" dirty="0">
                <a:solidFill>
                  <a:srgbClr val="33CCFF"/>
                </a:solidFill>
              </a:rPr>
              <a:t> </a:t>
            </a:r>
            <a:r>
              <a:rPr lang="de-DE" sz="2400" b="1" dirty="0">
                <a:solidFill>
                  <a:srgbClr val="33CCFF"/>
                </a:solidFill>
                <a:sym typeface="Mathematica3" pitchFamily="2" charset="2"/>
              </a:rPr>
              <a:t></a:t>
            </a:r>
            <a:r>
              <a:rPr lang="de-DE" sz="2400" dirty="0">
                <a:solidFill>
                  <a:srgbClr val="FFCC00"/>
                </a:solidFill>
                <a:sym typeface="Mathematica3" pitchFamily="2" charset="2"/>
              </a:rPr>
              <a:t></a:t>
            </a:r>
            <a:r>
              <a:rPr lang="de-DE" sz="2400" b="1" dirty="0">
                <a:solidFill>
                  <a:srgbClr val="FF5050"/>
                </a:solidFill>
                <a:sym typeface="Mathematica3" pitchFamily="2" charset="2"/>
              </a:rPr>
              <a:t></a:t>
            </a:r>
            <a:r>
              <a:rPr lang="de-DE" dirty="0"/>
              <a:t>: </a:t>
            </a:r>
            <a:r>
              <a:rPr lang="de-DE" dirty="0" err="1"/>
              <a:t>twin</a:t>
            </a:r>
            <a:r>
              <a:rPr lang="de-DE" dirty="0"/>
              <a:t> </a:t>
            </a:r>
            <a:r>
              <a:rPr lang="de-DE" dirty="0" smtClean="0"/>
              <a:t>hypernuclei ~10</a:t>
            </a:r>
            <a:r>
              <a:rPr lang="de-DE" dirty="0"/>
              <a:t>%</a:t>
            </a:r>
          </a:p>
          <a:p>
            <a:pPr lvl="1"/>
            <a:endParaRPr lang="de-DE" dirty="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smtClean="0"/>
          </a:p>
          <a:p>
            <a:pPr lvl="1"/>
            <a:endParaRPr lang="de-DE" dirty="0"/>
          </a:p>
          <a:p>
            <a:r>
              <a:rPr lang="de-DE" dirty="0" err="1" smtClean="0">
                <a:solidFill>
                  <a:schemeClr val="folHlink"/>
                </a:solidFill>
              </a:rPr>
              <a:t>note</a:t>
            </a:r>
            <a:r>
              <a:rPr lang="de-DE" dirty="0">
                <a:solidFill>
                  <a:schemeClr val="folHlink"/>
                </a:solidFill>
              </a:rPr>
              <a:t>: relevant </a:t>
            </a:r>
            <a:r>
              <a:rPr lang="de-DE" dirty="0" err="1">
                <a:solidFill>
                  <a:schemeClr val="folHlink"/>
                </a:solidFill>
              </a:rPr>
              <a:t>range</a:t>
            </a:r>
            <a:r>
              <a:rPr lang="de-DE" dirty="0">
                <a:solidFill>
                  <a:schemeClr val="folHlink"/>
                </a:solidFill>
              </a:rPr>
              <a:t> </a:t>
            </a:r>
            <a:r>
              <a:rPr lang="de-DE" dirty="0" err="1">
                <a:solidFill>
                  <a:schemeClr val="folHlink"/>
                </a:solidFill>
              </a:rPr>
              <a:t>probably</a:t>
            </a:r>
            <a:r>
              <a:rPr lang="de-DE" dirty="0">
                <a:solidFill>
                  <a:schemeClr val="folHlink"/>
                </a:solidFill>
              </a:rPr>
              <a:t> B</a:t>
            </a:r>
            <a:r>
              <a:rPr lang="de-DE" baseline="-25000" dirty="0">
                <a:solidFill>
                  <a:schemeClr val="folHlink"/>
                </a:solidFill>
                <a:latin typeface="Symbol" pitchFamily="18" charset="2"/>
              </a:rPr>
              <a:t>X</a:t>
            </a:r>
            <a:r>
              <a:rPr lang="de-DE" dirty="0" smtClean="0">
                <a:solidFill>
                  <a:schemeClr val="folHlink"/>
                </a:solidFill>
              </a:rPr>
              <a:t>≈0MeV</a:t>
            </a:r>
            <a:endParaRPr lang="de-DE" dirty="0">
              <a:solidFill>
                <a:schemeClr val="folHlink"/>
              </a:solidFill>
            </a:endParaRPr>
          </a:p>
        </p:txBody>
      </p:sp>
      <p:graphicFrame>
        <p:nvGraphicFramePr>
          <p:cNvPr id="1933317" name="Object 5"/>
          <p:cNvGraphicFramePr>
            <a:graphicFrameLocks noChangeAspect="1"/>
          </p:cNvGraphicFramePr>
          <p:nvPr/>
        </p:nvGraphicFramePr>
        <p:xfrm>
          <a:off x="5014913" y="-19050"/>
          <a:ext cx="928687" cy="674688"/>
        </p:xfrm>
        <a:graphic>
          <a:graphicData uri="http://schemas.openxmlformats.org/presentationml/2006/ole">
            <p:oleObj spid="_x0000_s1933317" name="Equation" r:id="rId3" imgW="279360" imgH="203040" progId="Equation.DSMT4">
              <p:embed/>
            </p:oleObj>
          </a:graphicData>
        </a:graphic>
      </p:graphicFrame>
      <p:pic>
        <p:nvPicPr>
          <p:cNvPr id="2" name="Picture 6"/>
          <p:cNvPicPr>
            <a:picLocks noChangeAspect="1" noChangeArrowheads="1"/>
          </p:cNvPicPr>
          <p:nvPr/>
        </p:nvPicPr>
        <p:blipFill>
          <a:blip r:embed="rId4" cstate="print"/>
          <a:srcRect/>
          <a:stretch>
            <a:fillRect/>
          </a:stretch>
        </p:blipFill>
        <p:spPr bwMode="auto">
          <a:xfrm>
            <a:off x="1673523" y="1992688"/>
            <a:ext cx="4796287" cy="4436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130" name="Rectangle 2"/>
          <p:cNvSpPr>
            <a:spLocks noGrp="1" noChangeArrowheads="1"/>
          </p:cNvSpPr>
          <p:nvPr>
            <p:ph type="title"/>
          </p:nvPr>
        </p:nvSpPr>
        <p:spPr/>
        <p:txBody>
          <a:bodyPr/>
          <a:lstStyle/>
          <a:p>
            <a:r>
              <a:rPr lang="de-DE"/>
              <a:t>Birth, life and death of a hypernucleus</a:t>
            </a:r>
          </a:p>
        </p:txBody>
      </p:sp>
      <p:sp>
        <p:nvSpPr>
          <p:cNvPr id="1968131" name="Freeform 3"/>
          <p:cNvSpPr>
            <a:spLocks/>
          </p:cNvSpPr>
          <p:nvPr/>
        </p:nvSpPr>
        <p:spPr bwMode="auto">
          <a:xfrm>
            <a:off x="4557713" y="644525"/>
            <a:ext cx="933450" cy="2343150"/>
          </a:xfrm>
          <a:custGeom>
            <a:avLst/>
            <a:gdLst/>
            <a:ahLst/>
            <a:cxnLst>
              <a:cxn ang="0">
                <a:pos x="0" y="24"/>
              </a:cxn>
              <a:cxn ang="0">
                <a:pos x="0" y="1476"/>
              </a:cxn>
              <a:cxn ang="0">
                <a:pos x="588" y="1476"/>
              </a:cxn>
              <a:cxn ang="0">
                <a:pos x="588" y="0"/>
              </a:cxn>
            </a:cxnLst>
            <a:rect l="0" t="0" r="r" b="b"/>
            <a:pathLst>
              <a:path w="588" h="1476">
                <a:moveTo>
                  <a:pt x="0" y="24"/>
                </a:moveTo>
                <a:lnTo>
                  <a:pt x="0" y="1476"/>
                </a:lnTo>
                <a:lnTo>
                  <a:pt x="588" y="1476"/>
                </a:lnTo>
                <a:lnTo>
                  <a:pt x="588" y="0"/>
                </a:lnTo>
              </a:path>
            </a:pathLst>
          </a:custGeom>
          <a:noFill/>
          <a:ln w="38100" cap="flat" cmpd="sng">
            <a:solidFill>
              <a:schemeClr val="tx1"/>
            </a:solidFill>
            <a:prstDash val="solid"/>
            <a:round/>
            <a:headEnd type="none" w="sm" len="sm"/>
            <a:tailEnd type="none" w="sm" len="sm"/>
          </a:ln>
          <a:effectLst/>
        </p:spPr>
        <p:txBody>
          <a:bodyPr lIns="54000" tIns="10800" rIns="54000" bIns="10800" anchor="ctr"/>
          <a:lstStyle/>
          <a:p>
            <a:endParaRPr lang="de-DE"/>
          </a:p>
        </p:txBody>
      </p:sp>
      <p:grpSp>
        <p:nvGrpSpPr>
          <p:cNvPr id="2" name="Group 4"/>
          <p:cNvGrpSpPr>
            <a:grpSpLocks/>
          </p:cNvGrpSpPr>
          <p:nvPr/>
        </p:nvGrpSpPr>
        <p:grpSpPr bwMode="auto">
          <a:xfrm>
            <a:off x="4411663" y="1143000"/>
            <a:ext cx="3208337" cy="1884363"/>
            <a:chOff x="2779" y="720"/>
            <a:chExt cx="2021" cy="1187"/>
          </a:xfrm>
        </p:grpSpPr>
        <p:sp>
          <p:nvSpPr>
            <p:cNvPr id="1968133" name="AutoShape 5"/>
            <p:cNvSpPr>
              <a:spLocks noChangeArrowheads="1"/>
            </p:cNvSpPr>
            <p:nvPr/>
          </p:nvSpPr>
          <p:spPr bwMode="auto">
            <a:xfrm>
              <a:off x="3504" y="920"/>
              <a:ext cx="1296" cy="384"/>
            </a:xfrm>
            <a:prstGeom prst="roundRect">
              <a:avLst>
                <a:gd name="adj" fmla="val 16667"/>
              </a:avLst>
            </a:prstGeom>
            <a:solidFill>
              <a:srgbClr val="CCFF99"/>
            </a:solidFill>
            <a:ln w="9525">
              <a:solidFill>
                <a:srgbClr val="00CC00"/>
              </a:solidFill>
              <a:round/>
              <a:headEnd type="none" w="sm" len="sm"/>
              <a:tailEnd type="none" w="sm" len="sm"/>
            </a:ln>
            <a:effectLst/>
          </p:spPr>
          <p:txBody>
            <a:bodyPr wrap="none" lIns="54000" tIns="10800" rIns="54000" bIns="10800" anchor="ctr">
              <a:spAutoFit/>
            </a:bodyPr>
            <a:lstStyle/>
            <a:p>
              <a:endParaRPr lang="de-DE"/>
            </a:p>
          </p:txBody>
        </p:sp>
        <p:sp>
          <p:nvSpPr>
            <p:cNvPr id="1968134" name="Freeform 6"/>
            <p:cNvSpPr>
              <a:spLocks/>
            </p:cNvSpPr>
            <p:nvPr/>
          </p:nvSpPr>
          <p:spPr bwMode="auto">
            <a:xfrm rot="-16200000">
              <a:off x="2839" y="976"/>
              <a:ext cx="608" cy="96"/>
            </a:xfrm>
            <a:custGeom>
              <a:avLst/>
              <a:gdLst/>
              <a:ahLst/>
              <a:cxnLst>
                <a:cxn ang="0">
                  <a:pos x="0" y="380"/>
                </a:cxn>
                <a:cxn ang="0">
                  <a:pos x="93" y="56"/>
                </a:cxn>
                <a:cxn ang="0">
                  <a:pos x="195" y="362"/>
                </a:cxn>
                <a:cxn ang="0">
                  <a:pos x="291" y="647"/>
                </a:cxn>
                <a:cxn ang="0">
                  <a:pos x="396" y="368"/>
                </a:cxn>
                <a:cxn ang="0">
                  <a:pos x="495" y="50"/>
                </a:cxn>
                <a:cxn ang="0">
                  <a:pos x="597" y="371"/>
                </a:cxn>
                <a:cxn ang="0">
                  <a:pos x="684" y="644"/>
                </a:cxn>
                <a:cxn ang="0">
                  <a:pos x="783" y="368"/>
                </a:cxn>
                <a:cxn ang="0">
                  <a:pos x="867" y="38"/>
                </a:cxn>
                <a:cxn ang="0">
                  <a:pos x="975" y="377"/>
                </a:cxn>
                <a:cxn ang="0">
                  <a:pos x="1083" y="638"/>
                </a:cxn>
                <a:cxn ang="0">
                  <a:pos x="1167" y="374"/>
                </a:cxn>
                <a:cxn ang="0">
                  <a:pos x="1257" y="29"/>
                </a:cxn>
                <a:cxn ang="0">
                  <a:pos x="1359" y="350"/>
                </a:cxn>
                <a:cxn ang="0">
                  <a:pos x="1455" y="632"/>
                </a:cxn>
                <a:cxn ang="0">
                  <a:pos x="1539" y="362"/>
                </a:cxn>
                <a:cxn ang="0">
                  <a:pos x="1617" y="14"/>
                </a:cxn>
                <a:cxn ang="0">
                  <a:pos x="1707" y="278"/>
                </a:cxn>
                <a:cxn ang="0">
                  <a:pos x="1782" y="335"/>
                </a:cxn>
                <a:cxn ang="0">
                  <a:pos x="2004" y="326"/>
                </a:cxn>
              </a:cxnLst>
              <a:rect l="0" t="0" r="r" b="b"/>
              <a:pathLst>
                <a:path w="2004" h="648">
                  <a:moveTo>
                    <a:pt x="0" y="380"/>
                  </a:moveTo>
                  <a:cubicBezTo>
                    <a:pt x="16" y="326"/>
                    <a:pt x="60" y="59"/>
                    <a:pt x="93" y="56"/>
                  </a:cubicBezTo>
                  <a:cubicBezTo>
                    <a:pt x="126" y="53"/>
                    <a:pt x="162" y="264"/>
                    <a:pt x="195" y="362"/>
                  </a:cubicBezTo>
                  <a:cubicBezTo>
                    <a:pt x="228" y="460"/>
                    <a:pt x="258" y="646"/>
                    <a:pt x="291" y="647"/>
                  </a:cubicBezTo>
                  <a:cubicBezTo>
                    <a:pt x="324" y="648"/>
                    <a:pt x="362" y="467"/>
                    <a:pt x="396" y="368"/>
                  </a:cubicBezTo>
                  <a:cubicBezTo>
                    <a:pt x="430" y="269"/>
                    <a:pt x="462" y="50"/>
                    <a:pt x="495" y="50"/>
                  </a:cubicBezTo>
                  <a:cubicBezTo>
                    <a:pt x="528" y="50"/>
                    <a:pt x="566" y="272"/>
                    <a:pt x="597" y="371"/>
                  </a:cubicBezTo>
                  <a:cubicBezTo>
                    <a:pt x="628" y="470"/>
                    <a:pt x="653" y="644"/>
                    <a:pt x="684" y="644"/>
                  </a:cubicBezTo>
                  <a:cubicBezTo>
                    <a:pt x="715" y="644"/>
                    <a:pt x="753" y="469"/>
                    <a:pt x="783" y="368"/>
                  </a:cubicBezTo>
                  <a:cubicBezTo>
                    <a:pt x="813" y="267"/>
                    <a:pt x="835" y="36"/>
                    <a:pt x="867" y="38"/>
                  </a:cubicBezTo>
                  <a:cubicBezTo>
                    <a:pt x="899" y="40"/>
                    <a:pt x="939" y="277"/>
                    <a:pt x="975" y="377"/>
                  </a:cubicBezTo>
                  <a:cubicBezTo>
                    <a:pt x="1011" y="477"/>
                    <a:pt x="1051" y="638"/>
                    <a:pt x="1083" y="638"/>
                  </a:cubicBezTo>
                  <a:cubicBezTo>
                    <a:pt x="1115" y="638"/>
                    <a:pt x="1138" y="476"/>
                    <a:pt x="1167" y="374"/>
                  </a:cubicBezTo>
                  <a:cubicBezTo>
                    <a:pt x="1196" y="272"/>
                    <a:pt x="1225" y="33"/>
                    <a:pt x="1257" y="29"/>
                  </a:cubicBezTo>
                  <a:cubicBezTo>
                    <a:pt x="1289" y="25"/>
                    <a:pt x="1326" y="250"/>
                    <a:pt x="1359" y="350"/>
                  </a:cubicBezTo>
                  <a:cubicBezTo>
                    <a:pt x="1392" y="450"/>
                    <a:pt x="1425" y="630"/>
                    <a:pt x="1455" y="632"/>
                  </a:cubicBezTo>
                  <a:cubicBezTo>
                    <a:pt x="1485" y="634"/>
                    <a:pt x="1512" y="465"/>
                    <a:pt x="1539" y="362"/>
                  </a:cubicBezTo>
                  <a:cubicBezTo>
                    <a:pt x="1566" y="259"/>
                    <a:pt x="1589" y="28"/>
                    <a:pt x="1617" y="14"/>
                  </a:cubicBezTo>
                  <a:cubicBezTo>
                    <a:pt x="1645" y="0"/>
                    <a:pt x="1680" y="225"/>
                    <a:pt x="1707" y="278"/>
                  </a:cubicBezTo>
                  <a:cubicBezTo>
                    <a:pt x="1734" y="331"/>
                    <a:pt x="1733" y="327"/>
                    <a:pt x="1782" y="335"/>
                  </a:cubicBezTo>
                  <a:cubicBezTo>
                    <a:pt x="1831" y="343"/>
                    <a:pt x="1958" y="328"/>
                    <a:pt x="2004" y="326"/>
                  </a:cubicBezTo>
                </a:path>
              </a:pathLst>
            </a:custGeom>
            <a:noFill/>
            <a:ln w="28575" cap="flat" cmpd="sng">
              <a:solidFill>
                <a:srgbClr val="008000"/>
              </a:solidFill>
              <a:prstDash val="solid"/>
              <a:round/>
              <a:headEnd type="none" w="sm" len="sm"/>
              <a:tailEnd type="triangle" w="med" len="med"/>
            </a:ln>
            <a:effectLst/>
          </p:spPr>
          <p:txBody>
            <a:bodyPr lIns="54000" tIns="10800" rIns="54000" bIns="10800" anchor="ctr"/>
            <a:lstStyle/>
            <a:p>
              <a:endParaRPr lang="de-DE"/>
            </a:p>
          </p:txBody>
        </p:sp>
        <p:sp>
          <p:nvSpPr>
            <p:cNvPr id="1968135" name="Freeform 7"/>
            <p:cNvSpPr>
              <a:spLocks/>
            </p:cNvSpPr>
            <p:nvPr/>
          </p:nvSpPr>
          <p:spPr bwMode="auto">
            <a:xfrm>
              <a:off x="3211" y="1349"/>
              <a:ext cx="95" cy="406"/>
            </a:xfrm>
            <a:custGeom>
              <a:avLst/>
              <a:gdLst/>
              <a:ahLst/>
              <a:cxnLst>
                <a:cxn ang="0">
                  <a:pos x="40" y="0"/>
                </a:cxn>
                <a:cxn ang="0">
                  <a:pos x="0" y="25"/>
                </a:cxn>
                <a:cxn ang="0">
                  <a:pos x="40" y="55"/>
                </a:cxn>
                <a:cxn ang="0">
                  <a:pos x="89" y="80"/>
                </a:cxn>
                <a:cxn ang="0">
                  <a:pos x="39" y="112"/>
                </a:cxn>
                <a:cxn ang="0">
                  <a:pos x="0" y="144"/>
                </a:cxn>
                <a:cxn ang="0">
                  <a:pos x="40" y="169"/>
                </a:cxn>
                <a:cxn ang="0">
                  <a:pos x="91" y="196"/>
                </a:cxn>
                <a:cxn ang="0">
                  <a:pos x="43" y="226"/>
                </a:cxn>
                <a:cxn ang="0">
                  <a:pos x="1" y="255"/>
                </a:cxn>
                <a:cxn ang="0">
                  <a:pos x="41" y="280"/>
                </a:cxn>
                <a:cxn ang="0">
                  <a:pos x="93" y="303"/>
                </a:cxn>
                <a:cxn ang="0">
                  <a:pos x="54" y="330"/>
                </a:cxn>
                <a:cxn ang="0">
                  <a:pos x="45" y="352"/>
                </a:cxn>
                <a:cxn ang="0">
                  <a:pos x="47" y="418"/>
                </a:cxn>
              </a:cxnLst>
              <a:rect l="0" t="0" r="r" b="b"/>
              <a:pathLst>
                <a:path w="95" h="418">
                  <a:moveTo>
                    <a:pt x="40" y="0"/>
                  </a:moveTo>
                  <a:cubicBezTo>
                    <a:pt x="33" y="4"/>
                    <a:pt x="0" y="16"/>
                    <a:pt x="0" y="25"/>
                  </a:cubicBezTo>
                  <a:cubicBezTo>
                    <a:pt x="0" y="35"/>
                    <a:pt x="26" y="46"/>
                    <a:pt x="40" y="55"/>
                  </a:cubicBezTo>
                  <a:cubicBezTo>
                    <a:pt x="55" y="64"/>
                    <a:pt x="90" y="70"/>
                    <a:pt x="89" y="80"/>
                  </a:cubicBezTo>
                  <a:cubicBezTo>
                    <a:pt x="89" y="89"/>
                    <a:pt x="54" y="101"/>
                    <a:pt x="39" y="112"/>
                  </a:cubicBezTo>
                  <a:cubicBezTo>
                    <a:pt x="24" y="123"/>
                    <a:pt x="0" y="135"/>
                    <a:pt x="0" y="144"/>
                  </a:cubicBezTo>
                  <a:cubicBezTo>
                    <a:pt x="0" y="154"/>
                    <a:pt x="24" y="160"/>
                    <a:pt x="40" y="169"/>
                  </a:cubicBezTo>
                  <a:cubicBezTo>
                    <a:pt x="55" y="178"/>
                    <a:pt x="90" y="186"/>
                    <a:pt x="91" y="196"/>
                  </a:cubicBezTo>
                  <a:cubicBezTo>
                    <a:pt x="91" y="205"/>
                    <a:pt x="58" y="216"/>
                    <a:pt x="43" y="226"/>
                  </a:cubicBezTo>
                  <a:cubicBezTo>
                    <a:pt x="28" y="236"/>
                    <a:pt x="2" y="246"/>
                    <a:pt x="1" y="255"/>
                  </a:cubicBezTo>
                  <a:cubicBezTo>
                    <a:pt x="1" y="264"/>
                    <a:pt x="26" y="272"/>
                    <a:pt x="41" y="280"/>
                  </a:cubicBezTo>
                  <a:cubicBezTo>
                    <a:pt x="57" y="288"/>
                    <a:pt x="91" y="295"/>
                    <a:pt x="93" y="303"/>
                  </a:cubicBezTo>
                  <a:cubicBezTo>
                    <a:pt x="95" y="311"/>
                    <a:pt x="62" y="322"/>
                    <a:pt x="54" y="330"/>
                  </a:cubicBezTo>
                  <a:cubicBezTo>
                    <a:pt x="46" y="338"/>
                    <a:pt x="47" y="337"/>
                    <a:pt x="45" y="352"/>
                  </a:cubicBezTo>
                  <a:cubicBezTo>
                    <a:pt x="44" y="367"/>
                    <a:pt x="46" y="404"/>
                    <a:pt x="47" y="418"/>
                  </a:cubicBezTo>
                </a:path>
              </a:pathLst>
            </a:custGeom>
            <a:noFill/>
            <a:ln w="28575" cap="flat" cmpd="sng">
              <a:solidFill>
                <a:srgbClr val="008000"/>
              </a:solidFill>
              <a:prstDash val="solid"/>
              <a:round/>
              <a:headEnd type="none" w="sm" len="sm"/>
              <a:tailEnd type="triangle" w="med" len="med"/>
            </a:ln>
            <a:effectLst/>
          </p:spPr>
          <p:txBody>
            <a:bodyPr lIns="54000" tIns="10800" rIns="54000" bIns="10800" anchor="ctr"/>
            <a:lstStyle/>
            <a:p>
              <a:endParaRPr lang="de-DE"/>
            </a:p>
          </p:txBody>
        </p:sp>
        <p:sp>
          <p:nvSpPr>
            <p:cNvPr id="1968136" name="Freeform 8"/>
            <p:cNvSpPr>
              <a:spLocks/>
            </p:cNvSpPr>
            <p:nvPr/>
          </p:nvSpPr>
          <p:spPr bwMode="auto">
            <a:xfrm>
              <a:off x="3059" y="1717"/>
              <a:ext cx="39" cy="190"/>
            </a:xfrm>
            <a:custGeom>
              <a:avLst/>
              <a:gdLst/>
              <a:ahLst/>
              <a:cxnLst>
                <a:cxn ang="0">
                  <a:pos x="40" y="0"/>
                </a:cxn>
                <a:cxn ang="0">
                  <a:pos x="0" y="25"/>
                </a:cxn>
                <a:cxn ang="0">
                  <a:pos x="40" y="55"/>
                </a:cxn>
                <a:cxn ang="0">
                  <a:pos x="89" y="80"/>
                </a:cxn>
                <a:cxn ang="0">
                  <a:pos x="39" y="112"/>
                </a:cxn>
                <a:cxn ang="0">
                  <a:pos x="0" y="144"/>
                </a:cxn>
                <a:cxn ang="0">
                  <a:pos x="40" y="169"/>
                </a:cxn>
                <a:cxn ang="0">
                  <a:pos x="91" y="196"/>
                </a:cxn>
                <a:cxn ang="0">
                  <a:pos x="43" y="226"/>
                </a:cxn>
                <a:cxn ang="0">
                  <a:pos x="1" y="255"/>
                </a:cxn>
                <a:cxn ang="0">
                  <a:pos x="41" y="280"/>
                </a:cxn>
                <a:cxn ang="0">
                  <a:pos x="93" y="303"/>
                </a:cxn>
                <a:cxn ang="0">
                  <a:pos x="54" y="330"/>
                </a:cxn>
                <a:cxn ang="0">
                  <a:pos x="45" y="352"/>
                </a:cxn>
                <a:cxn ang="0">
                  <a:pos x="47" y="418"/>
                </a:cxn>
              </a:cxnLst>
              <a:rect l="0" t="0" r="r" b="b"/>
              <a:pathLst>
                <a:path w="95" h="418">
                  <a:moveTo>
                    <a:pt x="40" y="0"/>
                  </a:moveTo>
                  <a:cubicBezTo>
                    <a:pt x="33" y="4"/>
                    <a:pt x="0" y="16"/>
                    <a:pt x="0" y="25"/>
                  </a:cubicBezTo>
                  <a:cubicBezTo>
                    <a:pt x="0" y="35"/>
                    <a:pt x="26" y="46"/>
                    <a:pt x="40" y="55"/>
                  </a:cubicBezTo>
                  <a:cubicBezTo>
                    <a:pt x="55" y="64"/>
                    <a:pt x="90" y="70"/>
                    <a:pt x="89" y="80"/>
                  </a:cubicBezTo>
                  <a:cubicBezTo>
                    <a:pt x="89" y="89"/>
                    <a:pt x="54" y="101"/>
                    <a:pt x="39" y="112"/>
                  </a:cubicBezTo>
                  <a:cubicBezTo>
                    <a:pt x="24" y="123"/>
                    <a:pt x="0" y="135"/>
                    <a:pt x="0" y="144"/>
                  </a:cubicBezTo>
                  <a:cubicBezTo>
                    <a:pt x="0" y="154"/>
                    <a:pt x="24" y="160"/>
                    <a:pt x="40" y="169"/>
                  </a:cubicBezTo>
                  <a:cubicBezTo>
                    <a:pt x="55" y="178"/>
                    <a:pt x="90" y="186"/>
                    <a:pt x="91" y="196"/>
                  </a:cubicBezTo>
                  <a:cubicBezTo>
                    <a:pt x="91" y="205"/>
                    <a:pt x="58" y="216"/>
                    <a:pt x="43" y="226"/>
                  </a:cubicBezTo>
                  <a:cubicBezTo>
                    <a:pt x="28" y="236"/>
                    <a:pt x="2" y="246"/>
                    <a:pt x="1" y="255"/>
                  </a:cubicBezTo>
                  <a:cubicBezTo>
                    <a:pt x="1" y="264"/>
                    <a:pt x="26" y="272"/>
                    <a:pt x="41" y="280"/>
                  </a:cubicBezTo>
                  <a:cubicBezTo>
                    <a:pt x="57" y="288"/>
                    <a:pt x="91" y="295"/>
                    <a:pt x="93" y="303"/>
                  </a:cubicBezTo>
                  <a:cubicBezTo>
                    <a:pt x="95" y="311"/>
                    <a:pt x="62" y="322"/>
                    <a:pt x="54" y="330"/>
                  </a:cubicBezTo>
                  <a:cubicBezTo>
                    <a:pt x="46" y="338"/>
                    <a:pt x="47" y="337"/>
                    <a:pt x="45" y="352"/>
                  </a:cubicBezTo>
                  <a:cubicBezTo>
                    <a:pt x="44" y="367"/>
                    <a:pt x="46" y="404"/>
                    <a:pt x="47" y="418"/>
                  </a:cubicBezTo>
                </a:path>
              </a:pathLst>
            </a:custGeom>
            <a:noFill/>
            <a:ln w="19050" cap="flat" cmpd="sng">
              <a:solidFill>
                <a:srgbClr val="008000"/>
              </a:solidFill>
              <a:prstDash val="solid"/>
              <a:round/>
              <a:headEnd type="none" w="sm" len="sm"/>
              <a:tailEnd type="triangle" w="med" len="med"/>
            </a:ln>
            <a:effectLst/>
          </p:spPr>
          <p:txBody>
            <a:bodyPr lIns="54000" tIns="10800" rIns="54000" bIns="10800" anchor="ctr"/>
            <a:lstStyle/>
            <a:p>
              <a:endParaRPr lang="de-DE"/>
            </a:p>
          </p:txBody>
        </p:sp>
        <p:sp>
          <p:nvSpPr>
            <p:cNvPr id="1968137" name="Text Box 9"/>
            <p:cNvSpPr txBox="1">
              <a:spLocks noChangeArrowheads="1"/>
            </p:cNvSpPr>
            <p:nvPr/>
          </p:nvSpPr>
          <p:spPr bwMode="auto">
            <a:xfrm>
              <a:off x="2931" y="1402"/>
              <a:ext cx="380"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solidFill>
                    <a:srgbClr val="008000"/>
                  </a:solidFill>
                  <a:latin typeface="Symbol" pitchFamily="18" charset="2"/>
                </a:rPr>
                <a:t>g</a:t>
              </a:r>
            </a:p>
          </p:txBody>
        </p:sp>
        <p:sp>
          <p:nvSpPr>
            <p:cNvPr id="1968138" name="Text Box 10"/>
            <p:cNvSpPr txBox="1">
              <a:spLocks noChangeArrowheads="1"/>
            </p:cNvSpPr>
            <p:nvPr/>
          </p:nvSpPr>
          <p:spPr bwMode="auto">
            <a:xfrm>
              <a:off x="2779" y="1690"/>
              <a:ext cx="380"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solidFill>
                    <a:srgbClr val="008000"/>
                  </a:solidFill>
                  <a:latin typeface="Symbol" pitchFamily="18" charset="2"/>
                </a:rPr>
                <a:t>g</a:t>
              </a:r>
            </a:p>
          </p:txBody>
        </p:sp>
        <p:sp>
          <p:nvSpPr>
            <p:cNvPr id="1968139" name="Text Box 11"/>
            <p:cNvSpPr txBox="1">
              <a:spLocks noChangeArrowheads="1"/>
            </p:cNvSpPr>
            <p:nvPr/>
          </p:nvSpPr>
          <p:spPr bwMode="auto">
            <a:xfrm>
              <a:off x="2875" y="866"/>
              <a:ext cx="380"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solidFill>
                    <a:srgbClr val="008000"/>
                  </a:solidFill>
                  <a:latin typeface="Symbol" pitchFamily="18" charset="2"/>
                </a:rPr>
                <a:t>g</a:t>
              </a:r>
            </a:p>
          </p:txBody>
        </p:sp>
      </p:grpSp>
      <p:sp>
        <p:nvSpPr>
          <p:cNvPr id="1968140" name="Freeform 12"/>
          <p:cNvSpPr>
            <a:spLocks/>
          </p:cNvSpPr>
          <p:nvPr/>
        </p:nvSpPr>
        <p:spPr bwMode="auto">
          <a:xfrm>
            <a:off x="1951038" y="1149350"/>
            <a:ext cx="933450" cy="2343150"/>
          </a:xfrm>
          <a:custGeom>
            <a:avLst/>
            <a:gdLst/>
            <a:ahLst/>
            <a:cxnLst>
              <a:cxn ang="0">
                <a:pos x="0" y="24"/>
              </a:cxn>
              <a:cxn ang="0">
                <a:pos x="0" y="1476"/>
              </a:cxn>
              <a:cxn ang="0">
                <a:pos x="588" y="1476"/>
              </a:cxn>
              <a:cxn ang="0">
                <a:pos x="588" y="0"/>
              </a:cxn>
            </a:cxnLst>
            <a:rect l="0" t="0" r="r" b="b"/>
            <a:pathLst>
              <a:path w="588" h="1476">
                <a:moveTo>
                  <a:pt x="0" y="24"/>
                </a:moveTo>
                <a:lnTo>
                  <a:pt x="0" y="1476"/>
                </a:lnTo>
                <a:lnTo>
                  <a:pt x="588" y="1476"/>
                </a:lnTo>
                <a:lnTo>
                  <a:pt x="588" y="0"/>
                </a:lnTo>
              </a:path>
            </a:pathLst>
          </a:custGeom>
          <a:noFill/>
          <a:ln w="38100" cap="flat" cmpd="sng">
            <a:solidFill>
              <a:schemeClr val="tx1"/>
            </a:solidFill>
            <a:prstDash val="solid"/>
            <a:round/>
            <a:headEnd type="none" w="sm" len="sm"/>
            <a:tailEnd type="none" w="sm" len="sm"/>
          </a:ln>
          <a:effectLst/>
        </p:spPr>
        <p:txBody>
          <a:bodyPr lIns="54000" tIns="10800" rIns="54000" bIns="10800" anchor="ctr"/>
          <a:lstStyle/>
          <a:p>
            <a:endParaRPr lang="de-DE"/>
          </a:p>
        </p:txBody>
      </p:sp>
      <p:sp>
        <p:nvSpPr>
          <p:cNvPr id="1968141" name="Text Box 13"/>
          <p:cNvSpPr txBox="1">
            <a:spLocks noChangeArrowheads="1"/>
          </p:cNvSpPr>
          <p:nvPr/>
        </p:nvSpPr>
        <p:spPr bwMode="auto">
          <a:xfrm>
            <a:off x="5484813" y="1525588"/>
            <a:ext cx="2192337" cy="511175"/>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solidFill>
                  <a:srgbClr val="008000"/>
                </a:solidFill>
              </a:rPr>
              <a:t>electromagnetic decays</a:t>
            </a:r>
          </a:p>
        </p:txBody>
      </p:sp>
      <p:grpSp>
        <p:nvGrpSpPr>
          <p:cNvPr id="3" name="Group 14"/>
          <p:cNvGrpSpPr>
            <a:grpSpLocks/>
          </p:cNvGrpSpPr>
          <p:nvPr/>
        </p:nvGrpSpPr>
        <p:grpSpPr bwMode="auto">
          <a:xfrm>
            <a:off x="2360613" y="1120775"/>
            <a:ext cx="3130550" cy="2398713"/>
            <a:chOff x="1487" y="706"/>
            <a:chExt cx="1972" cy="1511"/>
          </a:xfrm>
        </p:grpSpPr>
        <p:sp>
          <p:nvSpPr>
            <p:cNvPr id="1968143" name="Line 15"/>
            <p:cNvSpPr>
              <a:spLocks noChangeShapeType="1"/>
            </p:cNvSpPr>
            <p:nvPr/>
          </p:nvSpPr>
          <p:spPr bwMode="auto">
            <a:xfrm>
              <a:off x="2871" y="1738"/>
              <a:ext cx="588" cy="0"/>
            </a:xfrm>
            <a:prstGeom prst="line">
              <a:avLst/>
            </a:prstGeom>
            <a:noFill/>
            <a:ln w="28575">
              <a:solidFill>
                <a:schemeClr val="folHlink"/>
              </a:solidFill>
              <a:round/>
              <a:headEnd type="none" w="sm" len="sm"/>
              <a:tailEnd type="none" w="sm" len="sm"/>
            </a:ln>
            <a:effectLst/>
          </p:spPr>
          <p:txBody>
            <a:bodyPr lIns="54000" tIns="10800" rIns="54000" bIns="10800" anchor="ctr"/>
            <a:lstStyle/>
            <a:p>
              <a:endParaRPr lang="de-DE"/>
            </a:p>
          </p:txBody>
        </p:sp>
        <p:sp>
          <p:nvSpPr>
            <p:cNvPr id="1968144" name="Line 16"/>
            <p:cNvSpPr>
              <a:spLocks noChangeShapeType="1"/>
            </p:cNvSpPr>
            <p:nvPr/>
          </p:nvSpPr>
          <p:spPr bwMode="auto">
            <a:xfrm>
              <a:off x="2871" y="1342"/>
              <a:ext cx="588" cy="0"/>
            </a:xfrm>
            <a:prstGeom prst="line">
              <a:avLst/>
            </a:prstGeom>
            <a:noFill/>
            <a:ln w="28575">
              <a:solidFill>
                <a:schemeClr val="folHlink"/>
              </a:solidFill>
              <a:round/>
              <a:headEnd type="none" w="sm" len="sm"/>
              <a:tailEnd type="none" w="sm" len="sm"/>
            </a:ln>
            <a:effectLst/>
          </p:spPr>
          <p:txBody>
            <a:bodyPr lIns="54000" tIns="10800" rIns="54000" bIns="10800" anchor="ctr"/>
            <a:lstStyle/>
            <a:p>
              <a:endParaRPr lang="de-DE"/>
            </a:p>
          </p:txBody>
        </p:sp>
        <p:sp>
          <p:nvSpPr>
            <p:cNvPr id="1968145" name="Line 17"/>
            <p:cNvSpPr>
              <a:spLocks noChangeShapeType="1"/>
            </p:cNvSpPr>
            <p:nvPr/>
          </p:nvSpPr>
          <p:spPr bwMode="auto">
            <a:xfrm>
              <a:off x="2871" y="706"/>
              <a:ext cx="588" cy="0"/>
            </a:xfrm>
            <a:prstGeom prst="line">
              <a:avLst/>
            </a:prstGeom>
            <a:noFill/>
            <a:ln w="28575">
              <a:solidFill>
                <a:schemeClr val="folHlink"/>
              </a:solidFill>
              <a:round/>
              <a:headEnd type="none" w="sm" len="sm"/>
              <a:tailEnd type="none" w="sm" len="sm"/>
            </a:ln>
            <a:effectLst/>
          </p:spPr>
          <p:txBody>
            <a:bodyPr lIns="54000" tIns="10800" rIns="54000" bIns="10800" anchor="ctr"/>
            <a:lstStyle/>
            <a:p>
              <a:endParaRPr lang="de-DE"/>
            </a:p>
          </p:txBody>
        </p:sp>
        <p:sp>
          <p:nvSpPr>
            <p:cNvPr id="1968146" name="Line 18"/>
            <p:cNvSpPr>
              <a:spLocks noChangeShapeType="1"/>
            </p:cNvSpPr>
            <p:nvPr/>
          </p:nvSpPr>
          <p:spPr bwMode="auto">
            <a:xfrm flipV="1">
              <a:off x="1500" y="723"/>
              <a:ext cx="1326" cy="1481"/>
            </a:xfrm>
            <a:prstGeom prst="line">
              <a:avLst/>
            </a:prstGeom>
            <a:noFill/>
            <a:ln w="28575">
              <a:solidFill>
                <a:schemeClr val="folHlink"/>
              </a:solidFill>
              <a:round/>
              <a:headEnd type="none" w="sm" len="sm"/>
              <a:tailEnd type="arrow" w="med" len="med"/>
            </a:ln>
            <a:effectLst/>
          </p:spPr>
          <p:txBody>
            <a:bodyPr lIns="54000" tIns="10800" rIns="54000" bIns="10800" anchor="ctr"/>
            <a:lstStyle/>
            <a:p>
              <a:endParaRPr lang="de-DE"/>
            </a:p>
          </p:txBody>
        </p:sp>
        <p:sp>
          <p:nvSpPr>
            <p:cNvPr id="1968147" name="Line 19"/>
            <p:cNvSpPr>
              <a:spLocks noChangeShapeType="1"/>
            </p:cNvSpPr>
            <p:nvPr/>
          </p:nvSpPr>
          <p:spPr bwMode="auto">
            <a:xfrm flipV="1">
              <a:off x="1505" y="1341"/>
              <a:ext cx="1326" cy="876"/>
            </a:xfrm>
            <a:prstGeom prst="line">
              <a:avLst/>
            </a:prstGeom>
            <a:noFill/>
            <a:ln w="28575">
              <a:solidFill>
                <a:schemeClr val="folHlink"/>
              </a:solidFill>
              <a:round/>
              <a:headEnd type="none" w="sm" len="sm"/>
              <a:tailEnd type="arrow" w="med" len="med"/>
            </a:ln>
            <a:effectLst/>
          </p:spPr>
          <p:txBody>
            <a:bodyPr lIns="54000" tIns="10800" rIns="54000" bIns="10800" anchor="ctr"/>
            <a:lstStyle/>
            <a:p>
              <a:endParaRPr lang="de-DE"/>
            </a:p>
          </p:txBody>
        </p:sp>
        <p:sp>
          <p:nvSpPr>
            <p:cNvPr id="1968148" name="Line 20"/>
            <p:cNvSpPr>
              <a:spLocks noChangeShapeType="1"/>
            </p:cNvSpPr>
            <p:nvPr/>
          </p:nvSpPr>
          <p:spPr bwMode="auto">
            <a:xfrm flipV="1">
              <a:off x="1496" y="1742"/>
              <a:ext cx="1343" cy="466"/>
            </a:xfrm>
            <a:prstGeom prst="line">
              <a:avLst/>
            </a:prstGeom>
            <a:noFill/>
            <a:ln w="28575">
              <a:solidFill>
                <a:schemeClr val="folHlink"/>
              </a:solidFill>
              <a:round/>
              <a:headEnd type="none" w="sm" len="sm"/>
              <a:tailEnd type="arrow" w="med" len="med"/>
            </a:ln>
            <a:effectLst/>
          </p:spPr>
          <p:txBody>
            <a:bodyPr lIns="54000" tIns="10800" rIns="54000" bIns="10800" anchor="ctr"/>
            <a:lstStyle/>
            <a:p>
              <a:endParaRPr lang="de-DE"/>
            </a:p>
          </p:txBody>
        </p:sp>
        <p:sp>
          <p:nvSpPr>
            <p:cNvPr id="1968149" name="Line 21"/>
            <p:cNvSpPr>
              <a:spLocks noChangeShapeType="1"/>
            </p:cNvSpPr>
            <p:nvPr/>
          </p:nvSpPr>
          <p:spPr bwMode="auto">
            <a:xfrm flipV="1">
              <a:off x="1487" y="1880"/>
              <a:ext cx="1334" cy="327"/>
            </a:xfrm>
            <a:prstGeom prst="line">
              <a:avLst/>
            </a:prstGeom>
            <a:noFill/>
            <a:ln w="28575">
              <a:solidFill>
                <a:schemeClr val="folHlink"/>
              </a:solidFill>
              <a:round/>
              <a:headEnd type="none" w="sm" len="sm"/>
              <a:tailEnd type="arrow" w="med" len="med"/>
            </a:ln>
            <a:effectLst/>
          </p:spPr>
          <p:txBody>
            <a:bodyPr lIns="54000" tIns="10800" rIns="54000" bIns="10800" anchor="ctr"/>
            <a:lstStyle/>
            <a:p>
              <a:endParaRPr lang="de-DE"/>
            </a:p>
          </p:txBody>
        </p:sp>
        <p:sp>
          <p:nvSpPr>
            <p:cNvPr id="1968150" name="Text Box 22"/>
            <p:cNvSpPr txBox="1">
              <a:spLocks noChangeArrowheads="1"/>
            </p:cNvSpPr>
            <p:nvPr/>
          </p:nvSpPr>
          <p:spPr bwMode="auto">
            <a:xfrm rot="-1895647">
              <a:off x="1865" y="1501"/>
              <a:ext cx="741" cy="18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sz="1800"/>
                <a:t>p,n </a:t>
              </a:r>
              <a:r>
                <a:rPr kumimoji="0" lang="de-DE" sz="1800">
                  <a:sym typeface="SymbolProp BT" pitchFamily="2" charset="2"/>
                </a:rPr>
                <a:t></a:t>
              </a:r>
              <a:r>
                <a:rPr kumimoji="0" lang="de-DE" sz="1800">
                  <a:sym typeface="Arial Unicode MS" pitchFamily="34" charset="-128"/>
                </a:rPr>
                <a:t> </a:t>
              </a:r>
              <a:r>
                <a:rPr kumimoji="0" lang="de-DE" sz="1800">
                  <a:latin typeface="Symbol" pitchFamily="18" charset="2"/>
                  <a:sym typeface="ＭＳ Ｐゴシック" pitchFamily="34" charset="-128"/>
                </a:rPr>
                <a:t>L</a:t>
              </a:r>
              <a:endParaRPr kumimoji="0" lang="de-DE" sz="1800">
                <a:latin typeface="Symbol" pitchFamily="18" charset="2"/>
              </a:endParaRPr>
            </a:p>
          </p:txBody>
        </p:sp>
      </p:grpSp>
      <p:grpSp>
        <p:nvGrpSpPr>
          <p:cNvPr id="4" name="Group 23"/>
          <p:cNvGrpSpPr>
            <a:grpSpLocks/>
          </p:cNvGrpSpPr>
          <p:nvPr/>
        </p:nvGrpSpPr>
        <p:grpSpPr bwMode="auto">
          <a:xfrm>
            <a:off x="4494213" y="2744788"/>
            <a:ext cx="3527425" cy="2246312"/>
            <a:chOff x="2831" y="1729"/>
            <a:chExt cx="2222" cy="1415"/>
          </a:xfrm>
        </p:grpSpPr>
        <p:sp>
          <p:nvSpPr>
            <p:cNvPr id="1968152" name="AutoShape 24"/>
            <p:cNvSpPr>
              <a:spLocks noChangeArrowheads="1"/>
            </p:cNvSpPr>
            <p:nvPr/>
          </p:nvSpPr>
          <p:spPr bwMode="auto">
            <a:xfrm>
              <a:off x="4176" y="2208"/>
              <a:ext cx="816" cy="936"/>
            </a:xfrm>
            <a:prstGeom prst="roundRect">
              <a:avLst>
                <a:gd name="adj" fmla="val 16667"/>
              </a:avLst>
            </a:prstGeom>
            <a:solidFill>
              <a:srgbClr val="CCFFFF"/>
            </a:solidFill>
            <a:ln w="9525">
              <a:solidFill>
                <a:schemeClr val="tx2"/>
              </a:solidFill>
              <a:round/>
              <a:headEnd type="none" w="sm" len="sm"/>
              <a:tailEnd type="none" w="sm" len="sm"/>
            </a:ln>
            <a:effectLst/>
          </p:spPr>
          <p:txBody>
            <a:bodyPr wrap="none" lIns="54000" tIns="10800" rIns="54000" bIns="10800" anchor="ctr"/>
            <a:lstStyle/>
            <a:p>
              <a:endParaRPr lang="de-DE"/>
            </a:p>
          </p:txBody>
        </p:sp>
        <p:sp>
          <p:nvSpPr>
            <p:cNvPr id="1968153" name="AutoShape 25"/>
            <p:cNvSpPr>
              <a:spLocks noChangeArrowheads="1"/>
            </p:cNvSpPr>
            <p:nvPr/>
          </p:nvSpPr>
          <p:spPr bwMode="auto">
            <a:xfrm>
              <a:off x="2880" y="2064"/>
              <a:ext cx="912" cy="912"/>
            </a:xfrm>
            <a:prstGeom prst="roundRect">
              <a:avLst>
                <a:gd name="adj" fmla="val 16667"/>
              </a:avLst>
            </a:prstGeom>
            <a:solidFill>
              <a:srgbClr val="CCFFFF"/>
            </a:solidFill>
            <a:ln w="9525">
              <a:solidFill>
                <a:schemeClr val="tx2"/>
              </a:solidFill>
              <a:round/>
              <a:headEnd type="none" w="sm" len="sm"/>
              <a:tailEnd type="none" w="sm" len="sm"/>
            </a:ln>
            <a:effectLst/>
          </p:spPr>
          <p:txBody>
            <a:bodyPr wrap="none" lIns="54000" tIns="10800" rIns="54000" bIns="10800" anchor="ctr"/>
            <a:lstStyle/>
            <a:p>
              <a:endParaRPr lang="de-DE"/>
            </a:p>
          </p:txBody>
        </p:sp>
        <p:sp>
          <p:nvSpPr>
            <p:cNvPr id="1968154" name="AutoShape 26"/>
            <p:cNvSpPr>
              <a:spLocks noChangeArrowheads="1"/>
            </p:cNvSpPr>
            <p:nvPr/>
          </p:nvSpPr>
          <p:spPr bwMode="auto">
            <a:xfrm>
              <a:off x="3696" y="1759"/>
              <a:ext cx="1357" cy="373"/>
            </a:xfrm>
            <a:prstGeom prst="roundRect">
              <a:avLst>
                <a:gd name="adj" fmla="val 16667"/>
              </a:avLst>
            </a:prstGeom>
            <a:solidFill>
              <a:srgbClr val="CCFFFF"/>
            </a:solidFill>
            <a:ln w="9525">
              <a:solidFill>
                <a:schemeClr val="tx2"/>
              </a:solidFill>
              <a:round/>
              <a:headEnd type="none" w="sm" len="sm"/>
              <a:tailEnd type="none" w="sm" len="sm"/>
            </a:ln>
            <a:effectLst/>
          </p:spPr>
          <p:txBody>
            <a:bodyPr wrap="none" lIns="54000" tIns="10800" rIns="54000" bIns="10800" anchor="ctr"/>
            <a:lstStyle/>
            <a:p>
              <a:endParaRPr lang="de-DE"/>
            </a:p>
          </p:txBody>
        </p:sp>
        <p:sp>
          <p:nvSpPr>
            <p:cNvPr id="1968155" name="Line 27"/>
            <p:cNvSpPr>
              <a:spLocks noChangeShapeType="1"/>
            </p:cNvSpPr>
            <p:nvPr/>
          </p:nvSpPr>
          <p:spPr bwMode="auto">
            <a:xfrm>
              <a:off x="3207" y="1890"/>
              <a:ext cx="859" cy="425"/>
            </a:xfrm>
            <a:prstGeom prst="line">
              <a:avLst/>
            </a:prstGeom>
            <a:noFill/>
            <a:ln w="38100">
              <a:solidFill>
                <a:schemeClr val="hlink"/>
              </a:solidFill>
              <a:round/>
              <a:headEnd type="none" w="sm" len="sm"/>
              <a:tailEnd type="arrow" w="med" len="med"/>
            </a:ln>
            <a:effectLst/>
          </p:spPr>
          <p:txBody>
            <a:bodyPr lIns="54000" tIns="10800" rIns="54000" bIns="10800" anchor="ctr"/>
            <a:lstStyle/>
            <a:p>
              <a:endParaRPr lang="de-DE"/>
            </a:p>
          </p:txBody>
        </p:sp>
        <p:sp>
          <p:nvSpPr>
            <p:cNvPr id="1968156" name="Text Box 28"/>
            <p:cNvSpPr txBox="1">
              <a:spLocks noChangeArrowheads="1"/>
            </p:cNvSpPr>
            <p:nvPr/>
          </p:nvSpPr>
          <p:spPr bwMode="auto">
            <a:xfrm>
              <a:off x="2831" y="2072"/>
              <a:ext cx="958" cy="601"/>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solidFill>
                    <a:schemeClr val="tx2"/>
                  </a:solidFill>
                </a:rPr>
                <a:t>nonmesonic</a:t>
              </a:r>
              <a:r>
                <a:rPr kumimoji="0" lang="de-DE" sz="1800">
                  <a:solidFill>
                    <a:schemeClr val="tx2"/>
                  </a:solidFill>
                </a:rPr>
                <a:t> </a:t>
              </a:r>
              <a:r>
                <a:rPr kumimoji="0" lang="de-DE">
                  <a:solidFill>
                    <a:schemeClr val="tx2"/>
                  </a:solidFill>
                </a:rPr>
                <a:t>weak decay</a:t>
              </a:r>
            </a:p>
            <a:p>
              <a:pPr algn="ctr">
                <a:spcBef>
                  <a:spcPct val="50000"/>
                </a:spcBef>
              </a:pPr>
              <a:endParaRPr kumimoji="0" lang="de-DE" sz="1800">
                <a:solidFill>
                  <a:schemeClr val="tx2"/>
                </a:solidFill>
              </a:endParaRPr>
            </a:p>
          </p:txBody>
        </p:sp>
        <p:graphicFrame>
          <p:nvGraphicFramePr>
            <p:cNvPr id="1968157" name="Object 29"/>
            <p:cNvGraphicFramePr>
              <a:graphicFrameLocks noChangeAspect="1"/>
            </p:cNvGraphicFramePr>
            <p:nvPr/>
          </p:nvGraphicFramePr>
          <p:xfrm>
            <a:off x="2999" y="2397"/>
            <a:ext cx="605" cy="540"/>
          </p:xfrm>
          <a:graphic>
            <a:graphicData uri="http://schemas.openxmlformats.org/presentationml/2006/ole">
              <p:oleObj spid="_x0000_s2472963" name="Equation" r:id="rId4" imgW="1066680" imgH="952200" progId="Equation.DSMT4">
                <p:embed/>
              </p:oleObj>
            </a:graphicData>
          </a:graphic>
        </p:graphicFrame>
        <p:graphicFrame>
          <p:nvGraphicFramePr>
            <p:cNvPr id="1968158" name="Object 30"/>
            <p:cNvGraphicFramePr>
              <a:graphicFrameLocks noChangeAspect="1"/>
            </p:cNvGraphicFramePr>
            <p:nvPr/>
          </p:nvGraphicFramePr>
          <p:xfrm>
            <a:off x="4393" y="1758"/>
            <a:ext cx="548" cy="367"/>
          </p:xfrm>
          <a:graphic>
            <a:graphicData uri="http://schemas.openxmlformats.org/presentationml/2006/ole">
              <p:oleObj spid="_x0000_s2472964" name="Equation" r:id="rId5" imgW="965160" imgH="647640" progId="Equation.DSMT4">
                <p:embed/>
              </p:oleObj>
            </a:graphicData>
          </a:graphic>
        </p:graphicFrame>
        <p:sp>
          <p:nvSpPr>
            <p:cNvPr id="1968159" name="Text Box 31"/>
            <p:cNvSpPr txBox="1">
              <a:spLocks noChangeArrowheads="1"/>
            </p:cNvSpPr>
            <p:nvPr/>
          </p:nvSpPr>
          <p:spPr bwMode="auto">
            <a:xfrm>
              <a:off x="3522" y="1729"/>
              <a:ext cx="958" cy="572"/>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solidFill>
                    <a:schemeClr val="tx2"/>
                  </a:solidFill>
                </a:rPr>
                <a:t>mesonic</a:t>
              </a:r>
              <a:r>
                <a:rPr kumimoji="0" lang="de-DE" sz="1800">
                  <a:solidFill>
                    <a:schemeClr val="tx2"/>
                  </a:solidFill>
                </a:rPr>
                <a:t> </a:t>
              </a:r>
              <a:r>
                <a:rPr kumimoji="0" lang="de-DE">
                  <a:solidFill>
                    <a:schemeClr val="tx2"/>
                  </a:solidFill>
                </a:rPr>
                <a:t>decays</a:t>
              </a:r>
            </a:p>
            <a:p>
              <a:pPr algn="ctr">
                <a:spcBef>
                  <a:spcPct val="50000"/>
                </a:spcBef>
              </a:pPr>
              <a:endParaRPr kumimoji="0" lang="de-DE">
                <a:solidFill>
                  <a:schemeClr val="tx2"/>
                </a:solidFill>
              </a:endParaRPr>
            </a:p>
          </p:txBody>
        </p:sp>
        <p:sp>
          <p:nvSpPr>
            <p:cNvPr id="1968160" name="Text Box 32"/>
            <p:cNvSpPr txBox="1">
              <a:spLocks noChangeArrowheads="1"/>
            </p:cNvSpPr>
            <p:nvPr/>
          </p:nvSpPr>
          <p:spPr bwMode="auto">
            <a:xfrm>
              <a:off x="4128" y="2256"/>
              <a:ext cx="864" cy="784"/>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t>hadronic decay in emulsion, heavy ion recations</a:t>
              </a:r>
            </a:p>
          </p:txBody>
        </p:sp>
      </p:grpSp>
      <p:grpSp>
        <p:nvGrpSpPr>
          <p:cNvPr id="5" name="Group 33"/>
          <p:cNvGrpSpPr>
            <a:grpSpLocks/>
          </p:cNvGrpSpPr>
          <p:nvPr/>
        </p:nvGrpSpPr>
        <p:grpSpPr bwMode="auto">
          <a:xfrm>
            <a:off x="211138" y="3449638"/>
            <a:ext cx="4572000" cy="3200400"/>
            <a:chOff x="0" y="2208"/>
            <a:chExt cx="2880" cy="2016"/>
          </a:xfrm>
        </p:grpSpPr>
        <p:sp>
          <p:nvSpPr>
            <p:cNvPr id="1968162" name="AutoShape 34"/>
            <p:cNvSpPr>
              <a:spLocks noChangeArrowheads="1"/>
            </p:cNvSpPr>
            <p:nvPr/>
          </p:nvSpPr>
          <p:spPr bwMode="auto">
            <a:xfrm>
              <a:off x="1552" y="3696"/>
              <a:ext cx="1224" cy="528"/>
            </a:xfrm>
            <a:prstGeom prst="roundRect">
              <a:avLst>
                <a:gd name="adj" fmla="val 16667"/>
              </a:avLst>
            </a:prstGeom>
            <a:solidFill>
              <a:srgbClr val="FFFF66"/>
            </a:solidFill>
            <a:ln w="9525">
              <a:solidFill>
                <a:schemeClr val="folHlink"/>
              </a:solidFill>
              <a:round/>
              <a:headEnd type="none" w="sm" len="sm"/>
              <a:tailEnd type="none" w="sm" len="sm"/>
            </a:ln>
            <a:effectLst/>
          </p:spPr>
          <p:txBody>
            <a:bodyPr lIns="54000" tIns="10800" rIns="54000" bIns="10800" anchor="ctr">
              <a:spAutoFit/>
            </a:bodyPr>
            <a:lstStyle/>
            <a:p>
              <a:endParaRPr lang="de-DE"/>
            </a:p>
          </p:txBody>
        </p:sp>
        <p:sp>
          <p:nvSpPr>
            <p:cNvPr id="1968163" name="AutoShape 35"/>
            <p:cNvSpPr>
              <a:spLocks noChangeArrowheads="1"/>
            </p:cNvSpPr>
            <p:nvPr/>
          </p:nvSpPr>
          <p:spPr bwMode="auto">
            <a:xfrm>
              <a:off x="136" y="3368"/>
              <a:ext cx="1112" cy="816"/>
            </a:xfrm>
            <a:prstGeom prst="roundRect">
              <a:avLst>
                <a:gd name="adj" fmla="val 16667"/>
              </a:avLst>
            </a:prstGeom>
            <a:solidFill>
              <a:srgbClr val="FFFF66"/>
            </a:solidFill>
            <a:ln w="9525">
              <a:solidFill>
                <a:schemeClr val="folHlink"/>
              </a:solidFill>
              <a:round/>
              <a:headEnd type="none" w="sm" len="sm"/>
              <a:tailEnd type="none" w="sm" len="sm"/>
            </a:ln>
            <a:effectLst/>
          </p:spPr>
          <p:txBody>
            <a:bodyPr lIns="54000" tIns="10800" rIns="54000" bIns="10800" anchor="ctr">
              <a:spAutoFit/>
            </a:bodyPr>
            <a:lstStyle/>
            <a:p>
              <a:endParaRPr lang="de-DE"/>
            </a:p>
          </p:txBody>
        </p:sp>
        <p:sp>
          <p:nvSpPr>
            <p:cNvPr id="1968164" name="AutoShape 36"/>
            <p:cNvSpPr>
              <a:spLocks noChangeArrowheads="1"/>
            </p:cNvSpPr>
            <p:nvPr/>
          </p:nvSpPr>
          <p:spPr bwMode="auto">
            <a:xfrm>
              <a:off x="1264" y="3072"/>
              <a:ext cx="1584" cy="528"/>
            </a:xfrm>
            <a:prstGeom prst="roundRect">
              <a:avLst>
                <a:gd name="adj" fmla="val 16667"/>
              </a:avLst>
            </a:prstGeom>
            <a:solidFill>
              <a:srgbClr val="FFFF66"/>
            </a:solidFill>
            <a:ln w="9525">
              <a:solidFill>
                <a:schemeClr val="folHlink"/>
              </a:solidFill>
              <a:round/>
              <a:headEnd type="none" w="sm" len="sm"/>
              <a:tailEnd type="none" w="sm" len="sm"/>
            </a:ln>
            <a:effectLst/>
          </p:spPr>
          <p:txBody>
            <a:bodyPr lIns="54000" tIns="10800" rIns="54000" bIns="10800" anchor="ctr">
              <a:spAutoFit/>
            </a:bodyPr>
            <a:lstStyle/>
            <a:p>
              <a:endParaRPr lang="de-DE"/>
            </a:p>
          </p:txBody>
        </p:sp>
        <p:sp>
          <p:nvSpPr>
            <p:cNvPr id="1968165" name="AutoShape 37"/>
            <p:cNvSpPr>
              <a:spLocks noChangeArrowheads="1"/>
            </p:cNvSpPr>
            <p:nvPr/>
          </p:nvSpPr>
          <p:spPr bwMode="auto">
            <a:xfrm>
              <a:off x="8" y="2208"/>
              <a:ext cx="1584" cy="816"/>
            </a:xfrm>
            <a:prstGeom prst="roundRect">
              <a:avLst>
                <a:gd name="adj" fmla="val 16667"/>
              </a:avLst>
            </a:prstGeom>
            <a:solidFill>
              <a:srgbClr val="FFFF66"/>
            </a:solidFill>
            <a:ln w="9525">
              <a:solidFill>
                <a:schemeClr val="folHlink"/>
              </a:solidFill>
              <a:round/>
              <a:headEnd type="none" w="sm" len="sm"/>
              <a:tailEnd type="none" w="sm" len="sm"/>
            </a:ln>
            <a:effectLst/>
          </p:spPr>
          <p:txBody>
            <a:bodyPr wrap="none" lIns="54000" tIns="10800" rIns="54000" bIns="10800" anchor="ctr">
              <a:spAutoFit/>
            </a:bodyPr>
            <a:lstStyle/>
            <a:p>
              <a:endParaRPr lang="de-DE"/>
            </a:p>
          </p:txBody>
        </p:sp>
        <p:sp>
          <p:nvSpPr>
            <p:cNvPr id="1968166" name="Text Box 38"/>
            <p:cNvSpPr txBox="1">
              <a:spLocks noChangeArrowheads="1"/>
            </p:cNvSpPr>
            <p:nvPr/>
          </p:nvSpPr>
          <p:spPr bwMode="auto">
            <a:xfrm>
              <a:off x="0" y="2256"/>
              <a:ext cx="1584" cy="753"/>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dirty="0" err="1"/>
                <a:t>strangeness</a:t>
              </a:r>
              <a:r>
                <a:rPr kumimoji="0" lang="de-DE" dirty="0"/>
                <a:t> </a:t>
              </a:r>
              <a:r>
                <a:rPr kumimoji="0" lang="de-DE" dirty="0" err="1"/>
                <a:t>deposition</a:t>
              </a:r>
              <a:endParaRPr kumimoji="0" lang="de-DE" dirty="0"/>
            </a:p>
            <a:p>
              <a:pPr algn="ctr">
                <a:spcBef>
                  <a:spcPct val="50000"/>
                </a:spcBef>
              </a:pPr>
              <a:endParaRPr kumimoji="0" lang="de-DE" dirty="0"/>
            </a:p>
            <a:p>
              <a:pPr algn="ctr">
                <a:lnSpc>
                  <a:spcPct val="180000"/>
                </a:lnSpc>
                <a:spcBef>
                  <a:spcPct val="50000"/>
                </a:spcBef>
              </a:pPr>
              <a:r>
                <a:rPr kumimoji="0" lang="de-DE" dirty="0"/>
                <a:t>FINUDA</a:t>
              </a:r>
            </a:p>
          </p:txBody>
        </p:sp>
        <p:graphicFrame>
          <p:nvGraphicFramePr>
            <p:cNvPr id="1968167" name="Object 39"/>
            <p:cNvGraphicFramePr>
              <a:graphicFrameLocks noChangeAspect="1"/>
            </p:cNvGraphicFramePr>
            <p:nvPr/>
          </p:nvGraphicFramePr>
          <p:xfrm>
            <a:off x="96" y="2419"/>
            <a:ext cx="1440" cy="415"/>
          </p:xfrm>
          <a:graphic>
            <a:graphicData uri="http://schemas.openxmlformats.org/presentationml/2006/ole">
              <p:oleObj spid="_x0000_s2472962" name="Equation" r:id="rId6" imgW="2514600" imgH="723600" progId="Equation.DSMT4">
                <p:embed/>
              </p:oleObj>
            </a:graphicData>
          </a:graphic>
        </p:graphicFrame>
        <p:sp>
          <p:nvSpPr>
            <p:cNvPr id="1968168" name="Text Box 40"/>
            <p:cNvSpPr txBox="1">
              <a:spLocks noChangeArrowheads="1"/>
            </p:cNvSpPr>
            <p:nvPr/>
          </p:nvSpPr>
          <p:spPr bwMode="auto">
            <a:xfrm>
              <a:off x="1248" y="3072"/>
              <a:ext cx="1632" cy="476"/>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t>strangeness production (</a:t>
              </a:r>
              <a:r>
                <a:rPr kumimoji="0" lang="de-DE">
                  <a:latin typeface="Symbol" pitchFamily="18" charset="2"/>
                </a:rPr>
                <a:t>p</a:t>
              </a:r>
              <a:r>
                <a:rPr kumimoji="0" lang="de-DE" baseline="26000"/>
                <a:t>+</a:t>
              </a:r>
              <a:r>
                <a:rPr kumimoji="0" lang="de-DE"/>
                <a:t>, K</a:t>
              </a:r>
              <a:r>
                <a:rPr kumimoji="0" lang="de-DE" baseline="44000"/>
                <a:t>+</a:t>
              </a:r>
              <a:r>
                <a:rPr kumimoji="0" lang="de-DE"/>
                <a:t>), (</a:t>
              </a:r>
              <a:r>
                <a:rPr kumimoji="0" lang="de-DE">
                  <a:latin typeface="Symbol" pitchFamily="18" charset="2"/>
                </a:rPr>
                <a:t>p</a:t>
              </a:r>
              <a:r>
                <a:rPr kumimoji="0" lang="de-DE" baseline="26000"/>
                <a:t>-</a:t>
              </a:r>
              <a:r>
                <a:rPr kumimoji="0" lang="de-DE"/>
                <a:t>, K</a:t>
              </a:r>
              <a:r>
                <a:rPr kumimoji="0" lang="de-DE" baseline="44000"/>
                <a:t>0</a:t>
              </a:r>
              <a:r>
                <a:rPr kumimoji="0" lang="de-DE"/>
                <a:t>) BNL,KEK,(GSI)</a:t>
              </a:r>
            </a:p>
          </p:txBody>
        </p:sp>
        <p:sp>
          <p:nvSpPr>
            <p:cNvPr id="1968169" name="Text Box 41"/>
            <p:cNvSpPr txBox="1">
              <a:spLocks noChangeArrowheads="1"/>
            </p:cNvSpPr>
            <p:nvPr/>
          </p:nvSpPr>
          <p:spPr bwMode="auto">
            <a:xfrm>
              <a:off x="96" y="3408"/>
              <a:ext cx="1248" cy="707"/>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t>strangeness exchange           (K</a:t>
              </a:r>
              <a:r>
                <a:rPr kumimoji="0" lang="de-DE" baseline="88000"/>
                <a:t>_</a:t>
              </a:r>
              <a:r>
                <a:rPr kumimoji="0" lang="de-DE"/>
                <a:t>, </a:t>
              </a:r>
              <a:r>
                <a:rPr kumimoji="0" lang="de-DE">
                  <a:latin typeface="Symbol" pitchFamily="18" charset="2"/>
                </a:rPr>
                <a:t>p</a:t>
              </a:r>
              <a:r>
                <a:rPr kumimoji="0" lang="de-DE" baseline="38000">
                  <a:latin typeface="Arial Unicode MS" pitchFamily="34" charset="-128"/>
                </a:rPr>
                <a:t>-</a:t>
              </a:r>
              <a:r>
                <a:rPr kumimoji="0" lang="de-DE"/>
                <a:t>)</a:t>
              </a:r>
              <a:r>
                <a:rPr kumimoji="0" lang="de-DE">
                  <a:latin typeface="Arial Unicode MS" pitchFamily="34" charset="-128"/>
                </a:rPr>
                <a:t> ,</a:t>
              </a:r>
              <a:r>
                <a:rPr kumimoji="0" lang="de-DE"/>
                <a:t>(K</a:t>
              </a:r>
              <a:r>
                <a:rPr kumimoji="0" lang="de-DE" baseline="88000"/>
                <a:t>_</a:t>
              </a:r>
              <a:r>
                <a:rPr kumimoji="0" lang="de-DE"/>
                <a:t>, </a:t>
              </a:r>
              <a:r>
                <a:rPr kumimoji="0" lang="de-DE">
                  <a:latin typeface="Symbol" pitchFamily="18" charset="2"/>
                </a:rPr>
                <a:t>p</a:t>
              </a:r>
              <a:r>
                <a:rPr kumimoji="0" lang="de-DE" baseline="38000">
                  <a:latin typeface="Arial Unicode MS" pitchFamily="34" charset="-128"/>
                </a:rPr>
                <a:t>0</a:t>
              </a:r>
              <a:r>
                <a:rPr kumimoji="0" lang="de-DE"/>
                <a:t>)</a:t>
              </a:r>
            </a:p>
            <a:p>
              <a:pPr algn="ctr">
                <a:spcBef>
                  <a:spcPct val="50000"/>
                </a:spcBef>
              </a:pPr>
              <a:r>
                <a:rPr kumimoji="0" lang="de-DE"/>
                <a:t>BNL,KEK,JPARC </a:t>
              </a:r>
            </a:p>
          </p:txBody>
        </p:sp>
        <p:sp>
          <p:nvSpPr>
            <p:cNvPr id="1968170" name="Text Box 42"/>
            <p:cNvSpPr txBox="1">
              <a:spLocks noChangeArrowheads="1"/>
            </p:cNvSpPr>
            <p:nvPr/>
          </p:nvSpPr>
          <p:spPr bwMode="auto">
            <a:xfrm>
              <a:off x="1496" y="3720"/>
              <a:ext cx="1384" cy="476"/>
            </a:xfrm>
            <a:prstGeom prst="rect">
              <a:avLst/>
            </a:prstGeom>
            <a:noFill/>
            <a:ln w="9525">
              <a:noFill/>
              <a:miter lim="800000"/>
              <a:headEnd type="none" w="sm" len="sm"/>
              <a:tailEnd type="none" w="sm" len="sm"/>
            </a:ln>
            <a:effectLst/>
          </p:spPr>
          <p:txBody>
            <a:bodyPr lIns="54000" tIns="10800" rIns="54000" bIns="10800">
              <a:spAutoFit/>
            </a:bodyPr>
            <a:lstStyle/>
            <a:p>
              <a:pPr algn="ctr">
                <a:spcBef>
                  <a:spcPct val="50000"/>
                </a:spcBef>
              </a:pPr>
              <a:r>
                <a:rPr kumimoji="0" lang="de-DE">
                  <a:sym typeface="Arial Unicode MS" pitchFamily="34" charset="-128"/>
                </a:rPr>
                <a:t>electroproduction (e,e´K</a:t>
              </a:r>
              <a:r>
                <a:rPr kumimoji="0" lang="de-DE" baseline="30000">
                  <a:sym typeface="Arial Unicode MS" pitchFamily="34" charset="-128"/>
                </a:rPr>
                <a:t>+</a:t>
              </a:r>
              <a:r>
                <a:rPr kumimoji="0" lang="de-DE">
                  <a:sym typeface="Arial Unicode MS" pitchFamily="34" charset="-128"/>
                </a:rPr>
                <a:t>) , (</a:t>
              </a:r>
              <a:r>
                <a:rPr kumimoji="0" lang="de-DE">
                  <a:latin typeface="Symbol" pitchFamily="18" charset="2"/>
                  <a:sym typeface="Arial Unicode MS" pitchFamily="34" charset="-128"/>
                </a:rPr>
                <a:t>g</a:t>
              </a:r>
              <a:r>
                <a:rPr kumimoji="0" lang="de-DE">
                  <a:sym typeface="Arial Unicode MS" pitchFamily="34" charset="-128"/>
                </a:rPr>
                <a:t>,K</a:t>
              </a:r>
              <a:r>
                <a:rPr kumimoji="0" lang="de-DE" baseline="30000">
                  <a:sym typeface="Arial Unicode MS" pitchFamily="34" charset="-128"/>
                </a:rPr>
                <a:t>+</a:t>
              </a:r>
              <a:r>
                <a:rPr kumimoji="0" lang="de-DE">
                  <a:sym typeface="Arial Unicode MS" pitchFamily="34" charset="-128"/>
                </a:rPr>
                <a:t>)   Jlab, MAMI-C</a:t>
              </a:r>
            </a:p>
          </p:txBody>
        </p:sp>
      </p:grpSp>
      <p:sp>
        <p:nvSpPr>
          <p:cNvPr id="1968171" name="Text Box 43"/>
          <p:cNvSpPr txBox="1">
            <a:spLocks noChangeArrowheads="1"/>
          </p:cNvSpPr>
          <p:nvPr/>
        </p:nvSpPr>
        <p:spPr bwMode="auto">
          <a:xfrm>
            <a:off x="1643063" y="798513"/>
            <a:ext cx="1655762" cy="266700"/>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kumimoji="0" lang="en-US"/>
              <a:t>target nucleus</a:t>
            </a:r>
          </a:p>
        </p:txBody>
      </p:sp>
      <p:grpSp>
        <p:nvGrpSpPr>
          <p:cNvPr id="6" name="Gruppieren 50"/>
          <p:cNvGrpSpPr/>
          <p:nvPr/>
        </p:nvGrpSpPr>
        <p:grpSpPr>
          <a:xfrm>
            <a:off x="133016" y="2502568"/>
            <a:ext cx="2435225" cy="629570"/>
            <a:chOff x="133016" y="2502568"/>
            <a:chExt cx="2435225" cy="629570"/>
          </a:xfrm>
        </p:grpSpPr>
        <p:sp>
          <p:nvSpPr>
            <p:cNvPr id="49" name="Rechteck 48"/>
            <p:cNvSpPr/>
            <p:nvPr/>
          </p:nvSpPr>
          <p:spPr bwMode="auto">
            <a:xfrm>
              <a:off x="168442" y="2502568"/>
              <a:ext cx="2334126" cy="606391"/>
            </a:xfrm>
            <a:prstGeom prst="rect">
              <a:avLst/>
            </a:prstGeom>
            <a:solidFill>
              <a:srgbClr val="FFFF00"/>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graphicFrame>
          <p:nvGraphicFramePr>
            <p:cNvPr id="46" name="Objekt 45"/>
            <p:cNvGraphicFramePr>
              <a:graphicFrameLocks noChangeAspect="1"/>
            </p:cNvGraphicFramePr>
            <p:nvPr/>
          </p:nvGraphicFramePr>
          <p:xfrm>
            <a:off x="133016" y="2532063"/>
            <a:ext cx="2435225" cy="600075"/>
          </p:xfrm>
          <a:graphic>
            <a:graphicData uri="http://schemas.openxmlformats.org/presentationml/2006/ole">
              <p:oleObj spid="_x0000_s2472965" name="Equation" r:id="rId7" imgW="977760" imgH="241200" progId="Equation.DSMT4">
                <p:embed/>
              </p:oleObj>
            </a:graphicData>
          </a:graphic>
        </p:graphicFrame>
      </p:grpSp>
      <p:grpSp>
        <p:nvGrpSpPr>
          <p:cNvPr id="7" name="Gruppieren 49"/>
          <p:cNvGrpSpPr/>
          <p:nvPr/>
        </p:nvGrpSpPr>
        <p:grpSpPr>
          <a:xfrm>
            <a:off x="5707781" y="5216893"/>
            <a:ext cx="3205213" cy="644892"/>
            <a:chOff x="5707781" y="5216893"/>
            <a:chExt cx="3205213" cy="644892"/>
          </a:xfrm>
        </p:grpSpPr>
        <p:sp>
          <p:nvSpPr>
            <p:cNvPr id="48" name="Rechteck 47"/>
            <p:cNvSpPr/>
            <p:nvPr/>
          </p:nvSpPr>
          <p:spPr bwMode="auto">
            <a:xfrm>
              <a:off x="5707781" y="5216893"/>
              <a:ext cx="3205213" cy="644892"/>
            </a:xfrm>
            <a:prstGeom prst="rect">
              <a:avLst/>
            </a:prstGeom>
            <a:solidFill>
              <a:srgbClr val="CCFFFF"/>
            </a:solidFill>
            <a:ln w="9525" cap="flat" cmpd="sng" algn="ctr">
              <a:solidFill>
                <a:schemeClr val="tx1"/>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graphicFrame>
          <p:nvGraphicFramePr>
            <p:cNvPr id="47" name="Objekt 46"/>
            <p:cNvGraphicFramePr>
              <a:graphicFrameLocks noChangeAspect="1"/>
            </p:cNvGraphicFramePr>
            <p:nvPr/>
          </p:nvGraphicFramePr>
          <p:xfrm>
            <a:off x="5800310" y="5274643"/>
            <a:ext cx="2978766" cy="577516"/>
          </p:xfrm>
          <a:graphic>
            <a:graphicData uri="http://schemas.openxmlformats.org/presentationml/2006/ole">
              <p:oleObj spid="_x0000_s2472966" name="Equation" r:id="rId8" imgW="1244520" imgH="241200" progId="Equation.DSMT4">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68131"/>
                                        </p:tgtEl>
                                        <p:attrNameLst>
                                          <p:attrName>style.visibility</p:attrName>
                                        </p:attrNameLst>
                                      </p:cBhvr>
                                      <p:to>
                                        <p:strVal val="visible"/>
                                      </p:to>
                                    </p:set>
                                    <p:animEffect transition="in" filter="dissolve">
                                      <p:cBhvr>
                                        <p:cTn id="10" dur="500"/>
                                        <p:tgtEl>
                                          <p:spTgt spid="1968131"/>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9" presetClass="exit" presetSubtype="0" fill="hold" grpId="0" nodeType="withEffect">
                                  <p:stCondLst>
                                    <p:cond delay="2000"/>
                                  </p:stCondLst>
                                  <p:childTnLst>
                                    <p:animEffect transition="out" filter="dissolve">
                                      <p:cBhvr>
                                        <p:cTn id="18" dur="500"/>
                                        <p:tgtEl>
                                          <p:spTgt spid="1968140"/>
                                        </p:tgtEl>
                                      </p:cBhvr>
                                    </p:animEffect>
                                    <p:set>
                                      <p:cBhvr>
                                        <p:cTn id="19" dur="1" fill="hold">
                                          <p:stCondLst>
                                            <p:cond delay="499"/>
                                          </p:stCondLst>
                                        </p:cTn>
                                        <p:tgtEl>
                                          <p:spTgt spid="1968140"/>
                                        </p:tgtEl>
                                        <p:attrNameLst>
                                          <p:attrName>style.visibility</p:attrName>
                                        </p:attrNameLst>
                                      </p:cBhvr>
                                      <p:to>
                                        <p:strVal val="hidden"/>
                                      </p:to>
                                    </p:set>
                                  </p:childTnLst>
                                </p:cTn>
                              </p:par>
                              <p:par>
                                <p:cTn id="20" presetID="9" presetClass="exit" presetSubtype="0" fill="hold" grpId="0" nodeType="withEffect">
                                  <p:stCondLst>
                                    <p:cond delay="2000"/>
                                  </p:stCondLst>
                                  <p:childTnLst>
                                    <p:animEffect transition="out" filter="dissolve">
                                      <p:cBhvr>
                                        <p:cTn id="21" dur="500"/>
                                        <p:tgtEl>
                                          <p:spTgt spid="1968171"/>
                                        </p:tgtEl>
                                      </p:cBhvr>
                                    </p:animEffect>
                                    <p:set>
                                      <p:cBhvr>
                                        <p:cTn id="22" dur="1" fill="hold">
                                          <p:stCondLst>
                                            <p:cond delay="499"/>
                                          </p:stCondLst>
                                        </p:cTn>
                                        <p:tgtEl>
                                          <p:spTgt spid="19681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968141"/>
                                        </p:tgtEl>
                                        <p:attrNameLst>
                                          <p:attrName>style.visibility</p:attrName>
                                        </p:attrNameLst>
                                      </p:cBhvr>
                                      <p:to>
                                        <p:strVal val="visible"/>
                                      </p:to>
                                    </p:set>
                                    <p:animEffect transition="in" filter="dissolve">
                                      <p:cBhvr>
                                        <p:cTn id="30" dur="500"/>
                                        <p:tgtEl>
                                          <p:spTgt spid="19681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0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8131" grpId="0" animBg="1"/>
      <p:bldP spid="1968140" grpId="0" animBg="1"/>
      <p:bldP spid="1968141" grpId="0"/>
      <p:bldP spid="196817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9937" name="Picture 1"/>
          <p:cNvPicPr>
            <a:picLocks noChangeAspect="1" noChangeArrowheads="1"/>
          </p:cNvPicPr>
          <p:nvPr/>
        </p:nvPicPr>
        <p:blipFill>
          <a:blip r:embed="rId2" cstate="print"/>
          <a:srcRect/>
          <a:stretch>
            <a:fillRect/>
          </a:stretch>
        </p:blipFill>
        <p:spPr bwMode="auto">
          <a:xfrm>
            <a:off x="4674034" y="690106"/>
            <a:ext cx="2602105" cy="6147175"/>
          </a:xfrm>
          <a:prstGeom prst="rect">
            <a:avLst/>
          </a:prstGeom>
          <a:noFill/>
          <a:ln w="9525">
            <a:noFill/>
            <a:miter lim="800000"/>
            <a:headEnd/>
            <a:tailEnd/>
          </a:ln>
        </p:spPr>
      </p:pic>
      <p:sp>
        <p:nvSpPr>
          <p:cNvPr id="1934338" name="Rectangle 2"/>
          <p:cNvSpPr>
            <a:spLocks noGrp="1" noChangeArrowheads="1"/>
          </p:cNvSpPr>
          <p:nvPr>
            <p:ph type="title"/>
          </p:nvPr>
        </p:nvSpPr>
        <p:spPr/>
        <p:txBody>
          <a:bodyPr/>
          <a:lstStyle/>
          <a:p>
            <a:r>
              <a:rPr lang="de-DE"/>
              <a:t>Population of individual states for </a:t>
            </a:r>
            <a:r>
              <a:rPr lang="de-DE" baseline="30000"/>
              <a:t>12</a:t>
            </a:r>
            <a:r>
              <a:rPr lang="de-DE"/>
              <a:t>C</a:t>
            </a:r>
          </a:p>
        </p:txBody>
      </p:sp>
      <p:sp>
        <p:nvSpPr>
          <p:cNvPr id="1934339" name="Rectangle 3"/>
          <p:cNvSpPr>
            <a:spLocks noGrp="1" noChangeArrowheads="1"/>
          </p:cNvSpPr>
          <p:nvPr>
            <p:ph type="body" idx="1"/>
          </p:nvPr>
        </p:nvSpPr>
        <p:spPr>
          <a:xfrm>
            <a:off x="503238" y="720725"/>
            <a:ext cx="3878262" cy="6137275"/>
          </a:xfrm>
        </p:spPr>
        <p:txBody>
          <a:bodyPr/>
          <a:lstStyle/>
          <a:p>
            <a:r>
              <a:rPr lang="de-DE" baseline="30000" dirty="0" smtClean="0"/>
              <a:t>9</a:t>
            </a:r>
            <a:r>
              <a:rPr lang="de-DE" baseline="-25000" dirty="0" smtClean="0">
                <a:latin typeface="Symbol" pitchFamily="18" charset="2"/>
              </a:rPr>
              <a:t>LL</a:t>
            </a:r>
            <a:r>
              <a:rPr lang="de-DE" dirty="0" smtClean="0"/>
              <a:t>Li</a:t>
            </a:r>
            <a:r>
              <a:rPr lang="de-DE" dirty="0"/>
              <a:t>, </a:t>
            </a:r>
            <a:r>
              <a:rPr lang="de-DE" baseline="30000" dirty="0"/>
              <a:t>10</a:t>
            </a:r>
            <a:r>
              <a:rPr lang="de-DE" baseline="-25000" dirty="0">
                <a:latin typeface="Symbol" pitchFamily="18" charset="2"/>
              </a:rPr>
              <a:t>LL</a:t>
            </a:r>
            <a:r>
              <a:rPr lang="de-DE" dirty="0"/>
              <a:t>Be, </a:t>
            </a:r>
            <a:r>
              <a:rPr lang="de-DE" baseline="30000" dirty="0"/>
              <a:t>11</a:t>
            </a:r>
            <a:r>
              <a:rPr lang="de-DE" baseline="-25000" dirty="0">
                <a:latin typeface="Symbol" pitchFamily="18" charset="2"/>
              </a:rPr>
              <a:t>LL</a:t>
            </a:r>
            <a:r>
              <a:rPr lang="de-DE" dirty="0"/>
              <a:t>Be </a:t>
            </a:r>
            <a:r>
              <a:rPr lang="de-DE" dirty="0" err="1"/>
              <a:t>dominate</a:t>
            </a:r>
            <a:r>
              <a:rPr lang="de-DE" dirty="0"/>
              <a:t> (</a:t>
            </a:r>
            <a:r>
              <a:rPr lang="de-DE" dirty="0" err="1"/>
              <a:t>few</a:t>
            </a:r>
            <a:r>
              <a:rPr lang="de-DE" dirty="0"/>
              <a:t> </a:t>
            </a:r>
            <a:r>
              <a:rPr lang="de-DE" dirty="0" err="1"/>
              <a:t>percent</a:t>
            </a:r>
            <a:r>
              <a:rPr lang="de-DE" dirty="0"/>
              <a:t>)</a:t>
            </a:r>
          </a:p>
          <a:p>
            <a:r>
              <a:rPr lang="de-DE" dirty="0" err="1"/>
              <a:t>excited</a:t>
            </a:r>
            <a:r>
              <a:rPr lang="de-DE" dirty="0"/>
              <a:t> </a:t>
            </a:r>
            <a:r>
              <a:rPr lang="de-DE" dirty="0" err="1"/>
              <a:t>state</a:t>
            </a:r>
            <a:r>
              <a:rPr lang="de-DE" dirty="0"/>
              <a:t> in </a:t>
            </a:r>
            <a:r>
              <a:rPr lang="de-DE" baseline="30000" dirty="0"/>
              <a:t>10</a:t>
            </a:r>
            <a:r>
              <a:rPr lang="de-DE" baseline="-25000" dirty="0">
                <a:latin typeface="Symbol" pitchFamily="18" charset="2"/>
              </a:rPr>
              <a:t>LL</a:t>
            </a:r>
            <a:r>
              <a:rPr lang="de-DE" dirty="0"/>
              <a:t>Be </a:t>
            </a:r>
            <a:r>
              <a:rPr lang="de-DE" dirty="0" err="1"/>
              <a:t>more</a:t>
            </a:r>
            <a:r>
              <a:rPr lang="de-DE" dirty="0"/>
              <a:t> </a:t>
            </a:r>
            <a:r>
              <a:rPr lang="de-DE" dirty="0" err="1"/>
              <a:t>likely</a:t>
            </a:r>
            <a:r>
              <a:rPr lang="de-DE" dirty="0"/>
              <a:t> </a:t>
            </a:r>
            <a:r>
              <a:rPr lang="de-DE" dirty="0" err="1"/>
              <a:t>than</a:t>
            </a:r>
            <a:r>
              <a:rPr lang="de-DE" dirty="0"/>
              <a:t> </a:t>
            </a:r>
            <a:r>
              <a:rPr lang="de-DE" dirty="0" err="1"/>
              <a:t>ground</a:t>
            </a:r>
            <a:r>
              <a:rPr lang="de-DE" dirty="0"/>
              <a:t> </a:t>
            </a:r>
            <a:r>
              <a:rPr lang="de-DE" dirty="0" err="1"/>
              <a:t>state</a:t>
            </a:r>
            <a:r>
              <a:rPr lang="de-DE" dirty="0"/>
              <a:t> </a:t>
            </a:r>
            <a:r>
              <a:rPr lang="de-DE" dirty="0">
                <a:solidFill>
                  <a:srgbClr val="009900"/>
                </a:solidFill>
                <a:sym typeface="Symbol" pitchFamily="18" charset="2"/>
              </a:rPr>
              <a:t> </a:t>
            </a:r>
            <a:r>
              <a:rPr lang="de-DE" dirty="0" err="1">
                <a:solidFill>
                  <a:srgbClr val="009900"/>
                </a:solidFill>
                <a:sym typeface="Symbol" pitchFamily="18" charset="2"/>
              </a:rPr>
              <a:t>c.f</a:t>
            </a:r>
            <a:r>
              <a:rPr lang="de-DE" dirty="0">
                <a:solidFill>
                  <a:srgbClr val="009900"/>
                </a:solidFill>
                <a:sym typeface="Symbol" pitchFamily="18" charset="2"/>
              </a:rPr>
              <a:t>. E. </a:t>
            </a:r>
            <a:r>
              <a:rPr lang="de-DE" dirty="0" err="1">
                <a:solidFill>
                  <a:srgbClr val="009900"/>
                </a:solidFill>
                <a:sym typeface="Symbol" pitchFamily="18" charset="2"/>
              </a:rPr>
              <a:t>Hiyama</a:t>
            </a:r>
            <a:endParaRPr lang="de-DE" dirty="0">
              <a:solidFill>
                <a:srgbClr val="009900"/>
              </a:solidFill>
              <a:sym typeface="Symbol" pitchFamily="18" charset="2"/>
            </a:endParaRPr>
          </a:p>
          <a:p>
            <a:r>
              <a:rPr lang="de-DE" dirty="0">
                <a:sym typeface="Symbol" pitchFamily="18" charset="2"/>
              </a:rPr>
              <a:t>relative large </a:t>
            </a:r>
            <a:r>
              <a:rPr lang="de-DE" dirty="0" err="1">
                <a:sym typeface="Symbol" pitchFamily="18" charset="2"/>
              </a:rPr>
              <a:t>probability</a:t>
            </a:r>
            <a:r>
              <a:rPr lang="de-DE" dirty="0">
                <a:sym typeface="Symbol" pitchFamily="18" charset="2"/>
              </a:rPr>
              <a:t> (~5%) </a:t>
            </a:r>
            <a:r>
              <a:rPr lang="de-DE" dirty="0" err="1">
                <a:sym typeface="Symbol" pitchFamily="18" charset="2"/>
              </a:rPr>
              <a:t>for</a:t>
            </a:r>
            <a:r>
              <a:rPr lang="de-DE" dirty="0">
                <a:sym typeface="Symbol" pitchFamily="18" charset="2"/>
              </a:rPr>
              <a:t> individual</a:t>
            </a:r>
            <a:r>
              <a:rPr lang="de-DE" dirty="0">
                <a:solidFill>
                  <a:srgbClr val="009900"/>
                </a:solidFill>
                <a:sym typeface="Symbol" pitchFamily="18" charset="2"/>
              </a:rPr>
              <a:t> </a:t>
            </a:r>
            <a:r>
              <a:rPr lang="de-DE" i="1" dirty="0" err="1">
                <a:solidFill>
                  <a:srgbClr val="009900"/>
                </a:solidFill>
                <a:sym typeface="Symbol" pitchFamily="18" charset="2"/>
              </a:rPr>
              <a:t>excited</a:t>
            </a:r>
            <a:r>
              <a:rPr lang="de-DE" dirty="0">
                <a:sym typeface="Symbol" pitchFamily="18" charset="2"/>
              </a:rPr>
              <a:t> </a:t>
            </a:r>
            <a:r>
              <a:rPr lang="de-DE" dirty="0" err="1">
                <a:sym typeface="Symbol" pitchFamily="18" charset="2"/>
              </a:rPr>
              <a:t>states</a:t>
            </a:r>
            <a:r>
              <a:rPr lang="de-DE" dirty="0">
                <a:sym typeface="Symbol" pitchFamily="18" charset="2"/>
              </a:rPr>
              <a:t> </a:t>
            </a:r>
            <a:r>
              <a:rPr lang="de-DE" sz="2400" dirty="0">
                <a:solidFill>
                  <a:srgbClr val="009900"/>
                </a:solidFill>
                <a:sym typeface="Mathematica3" pitchFamily="2" charset="2"/>
              </a:rPr>
              <a:t></a:t>
            </a:r>
            <a:r>
              <a:rPr lang="de-DE" sz="2400" b="1" dirty="0">
                <a:solidFill>
                  <a:srgbClr val="0066FF"/>
                </a:solidFill>
                <a:sym typeface="Mathematica3" pitchFamily="2" charset="2"/>
              </a:rPr>
              <a:t></a:t>
            </a:r>
            <a:endParaRPr lang="de-DE" sz="2400" dirty="0">
              <a:sym typeface="Symbol" pitchFamily="18" charset="2"/>
            </a:endParaRPr>
          </a:p>
          <a:p>
            <a:endParaRPr lang="de-DE" sz="2400" dirty="0"/>
          </a:p>
        </p:txBody>
      </p:sp>
      <p:sp>
        <p:nvSpPr>
          <p:cNvPr id="1934341" name="Oval 5"/>
          <p:cNvSpPr>
            <a:spLocks noChangeArrowheads="1"/>
          </p:cNvSpPr>
          <p:nvPr/>
        </p:nvSpPr>
        <p:spPr bwMode="auto">
          <a:xfrm>
            <a:off x="5259058" y="4615132"/>
            <a:ext cx="589651" cy="362310"/>
          </a:xfrm>
          <a:prstGeom prst="ellipse">
            <a:avLst/>
          </a:prstGeom>
          <a:noFill/>
          <a:ln w="38100">
            <a:solidFill>
              <a:schemeClr val="folHlink"/>
            </a:solidFill>
            <a:prstDash val="sysDot"/>
            <a:round/>
            <a:headEnd type="none" w="sm" len="sm"/>
            <a:tailEnd type="none" w="sm" len="sm"/>
          </a:ln>
          <a:effectLst/>
        </p:spPr>
        <p:txBody>
          <a:bodyPr wrap="none" lIns="54000" tIns="10800" rIns="54000" bIns="10800" anchor="ctr"/>
          <a:lstStyle/>
          <a:p>
            <a:endParaRPr lang="de-DE"/>
          </a:p>
        </p:txBody>
      </p:sp>
      <p:sp>
        <p:nvSpPr>
          <p:cNvPr id="1934342" name="Oval 6"/>
          <p:cNvSpPr>
            <a:spLocks noChangeArrowheads="1"/>
          </p:cNvSpPr>
          <p:nvPr/>
        </p:nvSpPr>
        <p:spPr bwMode="auto">
          <a:xfrm>
            <a:off x="5382883" y="3640346"/>
            <a:ext cx="518903" cy="371535"/>
          </a:xfrm>
          <a:prstGeom prst="ellipse">
            <a:avLst/>
          </a:prstGeom>
          <a:noFill/>
          <a:ln w="38100">
            <a:solidFill>
              <a:schemeClr val="folHlink"/>
            </a:solidFill>
            <a:prstDash val="sysDot"/>
            <a:round/>
            <a:headEnd type="none" w="sm" len="sm"/>
            <a:tailEnd type="none" w="sm" len="sm"/>
          </a:ln>
          <a:effectLst/>
        </p:spPr>
        <p:txBody>
          <a:bodyPr wrap="none" lIns="54000" tIns="10800" rIns="54000" bIns="10800" anchor="ctr"/>
          <a:lstStyle/>
          <a:p>
            <a:endParaRPr lang="de-DE"/>
          </a:p>
        </p:txBody>
      </p:sp>
      <p:sp>
        <p:nvSpPr>
          <p:cNvPr id="1934343" name="Oval 7"/>
          <p:cNvSpPr>
            <a:spLocks noChangeArrowheads="1"/>
          </p:cNvSpPr>
          <p:nvPr/>
        </p:nvSpPr>
        <p:spPr bwMode="auto">
          <a:xfrm>
            <a:off x="5303147" y="2698510"/>
            <a:ext cx="614571" cy="363867"/>
          </a:xfrm>
          <a:prstGeom prst="ellipse">
            <a:avLst/>
          </a:prstGeom>
          <a:noFill/>
          <a:ln w="38100">
            <a:solidFill>
              <a:schemeClr val="folHlink"/>
            </a:solidFill>
            <a:prstDash val="sysDot"/>
            <a:round/>
            <a:headEnd type="none" w="sm" len="sm"/>
            <a:tailEnd type="none" w="sm" len="sm"/>
          </a:ln>
          <a:effectLst/>
        </p:spPr>
        <p:txBody>
          <a:bodyPr wrap="none" lIns="54000" tIns="10800" rIns="54000" bIns="10800" anchor="ctr"/>
          <a:lstStyle/>
          <a:p>
            <a:endParaRPr lang="de-DE"/>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62" name="Rectangle 2"/>
          <p:cNvSpPr>
            <a:spLocks noGrp="1" noChangeArrowheads="1"/>
          </p:cNvSpPr>
          <p:nvPr>
            <p:ph type="title"/>
          </p:nvPr>
        </p:nvSpPr>
        <p:spPr/>
        <p:txBody>
          <a:bodyPr/>
          <a:lstStyle/>
          <a:p>
            <a:r>
              <a:rPr lang="de-DE"/>
              <a:t>Identification of double hypernuclei</a:t>
            </a:r>
          </a:p>
        </p:txBody>
      </p:sp>
      <p:sp>
        <p:nvSpPr>
          <p:cNvPr id="1935363" name="Rectangle 3"/>
          <p:cNvSpPr>
            <a:spLocks noGrp="1" noChangeArrowheads="1"/>
          </p:cNvSpPr>
          <p:nvPr>
            <p:ph type="body" idx="1"/>
          </p:nvPr>
        </p:nvSpPr>
        <p:spPr/>
        <p:txBody>
          <a:bodyPr/>
          <a:lstStyle/>
          <a:p>
            <a:r>
              <a:rPr lang="en-US"/>
              <a:t>PANDA will explore several targets: </a:t>
            </a:r>
            <a:r>
              <a:rPr lang="en-US" baseline="30000"/>
              <a:t>9</a:t>
            </a:r>
            <a:r>
              <a:rPr lang="en-US"/>
              <a:t>Be, </a:t>
            </a:r>
            <a:r>
              <a:rPr lang="en-US" baseline="30000"/>
              <a:t>10</a:t>
            </a:r>
            <a:r>
              <a:rPr lang="en-US"/>
              <a:t>B, </a:t>
            </a:r>
            <a:r>
              <a:rPr lang="en-US" baseline="30000"/>
              <a:t>11</a:t>
            </a:r>
            <a:r>
              <a:rPr lang="en-US"/>
              <a:t>B, </a:t>
            </a:r>
            <a:r>
              <a:rPr lang="en-US" baseline="30000"/>
              <a:t>12</a:t>
            </a:r>
            <a:r>
              <a:rPr lang="en-US"/>
              <a:t>C, </a:t>
            </a:r>
            <a:r>
              <a:rPr lang="en-US" baseline="30000"/>
              <a:t>13</a:t>
            </a:r>
            <a:r>
              <a:rPr lang="en-US"/>
              <a:t>C</a:t>
            </a:r>
          </a:p>
          <a:p>
            <a:r>
              <a:rPr lang="en-US"/>
              <a:t>Sum of dominating first and second </a:t>
            </a:r>
            <a:r>
              <a:rPr lang="en-US">
                <a:solidFill>
                  <a:schemeClr val="folHlink"/>
                </a:solidFill>
              </a:rPr>
              <a:t>excited </a:t>
            </a:r>
            <a:r>
              <a:rPr lang="en-US"/>
              <a:t>state</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caveat: probabilities need to be folded with efficiency</a:t>
            </a:r>
          </a:p>
        </p:txBody>
      </p:sp>
      <p:pic>
        <p:nvPicPr>
          <p:cNvPr id="1935364" name="Picture 4"/>
          <p:cNvPicPr>
            <a:picLocks noChangeAspect="1" noChangeArrowheads="1"/>
          </p:cNvPicPr>
          <p:nvPr/>
        </p:nvPicPr>
        <p:blipFill>
          <a:blip r:embed="rId2" cstate="print"/>
          <a:srcRect l="566"/>
          <a:stretch>
            <a:fillRect/>
          </a:stretch>
        </p:blipFill>
        <p:spPr bwMode="auto">
          <a:xfrm>
            <a:off x="1871663" y="1476375"/>
            <a:ext cx="5638800" cy="4684713"/>
          </a:xfrm>
          <a:prstGeom prst="rect">
            <a:avLst/>
          </a:prstGeom>
          <a:noFill/>
          <a:ln w="9525">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370" name="Rectangle 2"/>
          <p:cNvSpPr>
            <a:spLocks noGrp="1" noChangeArrowheads="1"/>
          </p:cNvSpPr>
          <p:nvPr>
            <p:ph type="title"/>
          </p:nvPr>
        </p:nvSpPr>
        <p:spPr/>
        <p:txBody>
          <a:bodyPr/>
          <a:lstStyle/>
          <a:p>
            <a:r>
              <a:rPr lang="de-DE"/>
              <a:t>Simulation within PANDA_ROOT</a:t>
            </a:r>
          </a:p>
        </p:txBody>
      </p:sp>
      <p:sp>
        <p:nvSpPr>
          <p:cNvPr id="1850371" name="Rectangle 3"/>
          <p:cNvSpPr>
            <a:spLocks noGrp="1" noChangeArrowheads="1"/>
          </p:cNvSpPr>
          <p:nvPr>
            <p:ph type="body" idx="1"/>
          </p:nvPr>
        </p:nvSpPr>
        <p:spPr>
          <a:xfrm>
            <a:off x="693738" y="593725"/>
            <a:ext cx="8462962" cy="6137275"/>
          </a:xfrm>
        </p:spPr>
        <p:txBody>
          <a:bodyPr/>
          <a:lstStyle/>
          <a:p>
            <a:r>
              <a:rPr lang="de-DE" dirty="0" err="1"/>
              <a:t>Example</a:t>
            </a:r>
            <a:r>
              <a:rPr lang="de-DE" dirty="0"/>
              <a:t>: </a:t>
            </a:r>
            <a:r>
              <a:rPr lang="de-DE" dirty="0" err="1"/>
              <a:t>secondary</a:t>
            </a:r>
            <a:r>
              <a:rPr lang="de-DE" dirty="0"/>
              <a:t> </a:t>
            </a:r>
            <a:r>
              <a:rPr lang="de-DE" baseline="30000" dirty="0"/>
              <a:t>12</a:t>
            </a:r>
            <a:r>
              <a:rPr lang="de-DE" dirty="0"/>
              <a:t>C </a:t>
            </a:r>
            <a:r>
              <a:rPr lang="de-DE" dirty="0" err="1"/>
              <a:t>target</a:t>
            </a:r>
            <a:r>
              <a:rPr lang="de-DE" dirty="0"/>
              <a:t> (~2 </a:t>
            </a:r>
            <a:r>
              <a:rPr lang="de-DE" dirty="0" err="1"/>
              <a:t>weeks</a:t>
            </a:r>
            <a:r>
              <a:rPr lang="en-US" sz="2400" baseline="30000" dirty="0"/>
              <a:t>*)</a:t>
            </a:r>
            <a:r>
              <a:rPr lang="en-US" sz="2400" dirty="0"/>
              <a:t> </a:t>
            </a:r>
            <a:r>
              <a:rPr lang="de-DE" dirty="0"/>
              <a:t>)</a:t>
            </a:r>
          </a:p>
        </p:txBody>
      </p:sp>
      <p:sp>
        <p:nvSpPr>
          <p:cNvPr id="1850372" name="Text Box 4"/>
          <p:cNvSpPr txBox="1">
            <a:spLocks noChangeArrowheads="1"/>
          </p:cNvSpPr>
          <p:nvPr/>
        </p:nvSpPr>
        <p:spPr bwMode="auto">
          <a:xfrm>
            <a:off x="2362200" y="2413000"/>
            <a:ext cx="2933700" cy="266700"/>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endParaRPr lang="de-DE"/>
          </a:p>
        </p:txBody>
      </p:sp>
      <p:pic>
        <p:nvPicPr>
          <p:cNvPr id="1850378" name="Picture 10"/>
          <p:cNvPicPr>
            <a:picLocks noChangeAspect="1" noChangeArrowheads="1"/>
          </p:cNvPicPr>
          <p:nvPr/>
        </p:nvPicPr>
        <p:blipFill>
          <a:blip r:embed="rId2" cstate="print"/>
          <a:srcRect l="616"/>
          <a:stretch>
            <a:fillRect/>
          </a:stretch>
        </p:blipFill>
        <p:spPr bwMode="auto">
          <a:xfrm>
            <a:off x="1630363" y="1138238"/>
            <a:ext cx="5222875" cy="5072062"/>
          </a:xfrm>
          <a:prstGeom prst="rect">
            <a:avLst/>
          </a:prstGeom>
          <a:noFill/>
          <a:ln w="9525">
            <a:noFill/>
            <a:miter lim="800000"/>
            <a:headEnd type="none" w="sm" len="sm"/>
            <a:tailEnd type="none" w="sm" len="sm"/>
          </a:ln>
          <a:effectLst/>
        </p:spPr>
      </p:pic>
      <p:sp>
        <p:nvSpPr>
          <p:cNvPr id="1850379" name="Text Box 11"/>
          <p:cNvSpPr txBox="1">
            <a:spLocks noChangeArrowheads="1"/>
          </p:cNvSpPr>
          <p:nvPr/>
        </p:nvSpPr>
        <p:spPr bwMode="auto">
          <a:xfrm>
            <a:off x="5041900" y="965200"/>
            <a:ext cx="2895600" cy="234950"/>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sz="1400" b="1">
                <a:solidFill>
                  <a:srgbClr val="009900"/>
                </a:solidFill>
              </a:rPr>
              <a:t>Alicia Sanchez (Mainz)</a:t>
            </a:r>
          </a:p>
        </p:txBody>
      </p:sp>
      <p:sp>
        <p:nvSpPr>
          <p:cNvPr id="1850381" name="Text Box 13"/>
          <p:cNvSpPr txBox="1">
            <a:spLocks noChangeArrowheads="1"/>
          </p:cNvSpPr>
          <p:nvPr/>
        </p:nvSpPr>
        <p:spPr bwMode="auto">
          <a:xfrm>
            <a:off x="431800" y="6229350"/>
            <a:ext cx="8280400" cy="585788"/>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baseline="30000"/>
              <a:t>*)</a:t>
            </a:r>
            <a:r>
              <a:rPr lang="de-DE"/>
              <a:t>In these simulations we assume a </a:t>
            </a:r>
            <a:r>
              <a:rPr lang="de-DE">
                <a:latin typeface="Symbol" pitchFamily="18" charset="2"/>
              </a:rPr>
              <a:t>X</a:t>
            </a:r>
            <a:r>
              <a:rPr lang="de-DE"/>
              <a:t> capture and conversion probability of 5%</a:t>
            </a:r>
          </a:p>
          <a:p>
            <a:pPr>
              <a:spcBef>
                <a:spcPct val="50000"/>
              </a:spcBef>
            </a:pPr>
            <a:r>
              <a:rPr lang="de-DE" sz="1400" b="1">
                <a:solidFill>
                  <a:srgbClr val="009900"/>
                </a:solidFill>
              </a:rPr>
              <a:t>(arXiv:0903.3905)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0378"/>
                                        </p:tgtEl>
                                        <p:attrNameLst>
                                          <p:attrName>style.visibility</p:attrName>
                                        </p:attrNameLst>
                                      </p:cBhvr>
                                      <p:to>
                                        <p:strVal val="visible"/>
                                      </p:to>
                                    </p:set>
                                    <p:animEffect transition="in" filter="fade">
                                      <p:cBhvr>
                                        <p:cTn id="7" dur="2000"/>
                                        <p:tgtEl>
                                          <p:spTgt spid="18503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0379"/>
                                        </p:tgtEl>
                                        <p:attrNameLst>
                                          <p:attrName>style.visibility</p:attrName>
                                        </p:attrNameLst>
                                      </p:cBhvr>
                                      <p:to>
                                        <p:strVal val="visible"/>
                                      </p:to>
                                    </p:set>
                                    <p:animEffect transition="in" filter="fade">
                                      <p:cBhvr>
                                        <p:cTn id="10" dur="2000"/>
                                        <p:tgtEl>
                                          <p:spTgt spid="1850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037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58" name="Rectangle 42"/>
          <p:cNvSpPr>
            <a:spLocks noGrp="1" noChangeArrowheads="1"/>
          </p:cNvSpPr>
          <p:nvPr>
            <p:ph type="body" sz="half" idx="1"/>
          </p:nvPr>
        </p:nvSpPr>
        <p:spPr>
          <a:noFill/>
          <a:ln/>
        </p:spPr>
        <p:txBody>
          <a:bodyPr/>
          <a:lstStyle/>
          <a:p>
            <a:r>
              <a:rPr lang="de-DE" dirty="0"/>
              <a:t>K. Kilian (1987) </a:t>
            </a:r>
          </a:p>
          <a:p>
            <a:endParaRPr lang="de-DE" dirty="0"/>
          </a:p>
          <a:p>
            <a:endParaRPr lang="de-DE" dirty="0"/>
          </a:p>
          <a:p>
            <a:pPr>
              <a:buFont typeface="Wingdings" pitchFamily="2" charset="2"/>
              <a:buNone/>
            </a:pPr>
            <a:endParaRPr lang="de-DE" dirty="0"/>
          </a:p>
          <a:p>
            <a:endParaRPr lang="de-DE" dirty="0"/>
          </a:p>
          <a:p>
            <a:endParaRPr lang="de-DE" dirty="0"/>
          </a:p>
          <a:p>
            <a:endParaRPr lang="de-DE" dirty="0"/>
          </a:p>
          <a:p>
            <a:r>
              <a:rPr lang="de-DE" dirty="0"/>
              <a:t>…FLAIR</a:t>
            </a:r>
          </a:p>
          <a:p>
            <a:endParaRPr lang="de-DE" dirty="0"/>
          </a:p>
          <a:p>
            <a:endParaRPr lang="de-DE" dirty="0"/>
          </a:p>
          <a:p>
            <a:endParaRPr lang="de-DE" dirty="0"/>
          </a:p>
          <a:p>
            <a:r>
              <a:rPr lang="de-DE" dirty="0" err="1"/>
              <a:t>count</a:t>
            </a:r>
            <a:r>
              <a:rPr lang="de-DE" dirty="0"/>
              <a:t> rate</a:t>
            </a:r>
          </a:p>
          <a:p>
            <a:pPr lvl="1"/>
            <a:r>
              <a:rPr lang="de-DE" dirty="0"/>
              <a:t>1.5</a:t>
            </a:r>
            <a:r>
              <a:rPr lang="en-US" dirty="0"/>
              <a:t>·</a:t>
            </a:r>
            <a:r>
              <a:rPr lang="de-DE" dirty="0"/>
              <a:t>10</a:t>
            </a:r>
            <a:r>
              <a:rPr lang="de-DE" baseline="30000" dirty="0"/>
              <a:t>-3 </a:t>
            </a:r>
            <a:r>
              <a:rPr lang="de-DE" dirty="0" err="1"/>
              <a:t>probability</a:t>
            </a:r>
            <a:r>
              <a:rPr lang="de-DE" dirty="0"/>
              <a:t> </a:t>
            </a:r>
            <a:r>
              <a:rPr lang="de-DE" dirty="0" err="1"/>
              <a:t>for</a:t>
            </a:r>
            <a:r>
              <a:rPr lang="de-DE" baseline="30000" dirty="0"/>
              <a:t> </a:t>
            </a:r>
          </a:p>
          <a:p>
            <a:pPr lvl="1"/>
            <a:r>
              <a:rPr lang="de-DE" dirty="0"/>
              <a:t>20% </a:t>
            </a:r>
            <a:r>
              <a:rPr lang="de-DE" dirty="0" err="1"/>
              <a:t>survival</a:t>
            </a:r>
            <a:r>
              <a:rPr lang="de-DE" dirty="0"/>
              <a:t> </a:t>
            </a:r>
            <a:r>
              <a:rPr lang="de-DE" dirty="0" err="1"/>
              <a:t>probability</a:t>
            </a:r>
            <a:r>
              <a:rPr lang="de-DE" dirty="0"/>
              <a:t> </a:t>
            </a:r>
            <a:r>
              <a:rPr lang="de-DE" dirty="0" err="1"/>
              <a:t>of</a:t>
            </a:r>
            <a:r>
              <a:rPr lang="de-DE" dirty="0"/>
              <a:t> K</a:t>
            </a:r>
            <a:r>
              <a:rPr lang="de-DE" baseline="30000" dirty="0"/>
              <a:t>*</a:t>
            </a:r>
            <a:r>
              <a:rPr lang="de-DE" dirty="0"/>
              <a:t> </a:t>
            </a:r>
            <a:r>
              <a:rPr lang="de-DE" dirty="0" err="1"/>
              <a:t>prior</a:t>
            </a:r>
            <a:r>
              <a:rPr lang="de-DE" dirty="0"/>
              <a:t> </a:t>
            </a:r>
            <a:r>
              <a:rPr lang="de-DE" dirty="0" err="1"/>
              <a:t>interaction</a:t>
            </a:r>
            <a:endParaRPr lang="de-DE" dirty="0"/>
          </a:p>
          <a:p>
            <a:pPr lvl="1"/>
            <a:r>
              <a:rPr lang="de-DE" dirty="0"/>
              <a:t>10</a:t>
            </a:r>
            <a:r>
              <a:rPr lang="de-DE" baseline="30000" dirty="0"/>
              <a:t>-3</a:t>
            </a:r>
            <a:r>
              <a:rPr lang="de-DE" dirty="0"/>
              <a:t> </a:t>
            </a:r>
            <a:r>
              <a:rPr lang="de-DE" dirty="0" err="1"/>
              <a:t>probability</a:t>
            </a:r>
            <a:r>
              <a:rPr lang="de-DE" dirty="0"/>
              <a:t> </a:t>
            </a:r>
            <a:r>
              <a:rPr lang="de-DE" dirty="0" err="1"/>
              <a:t>for</a:t>
            </a:r>
            <a:endParaRPr lang="de-DE" dirty="0"/>
          </a:p>
          <a:p>
            <a:pPr lvl="1"/>
            <a:r>
              <a:rPr lang="de-DE" dirty="0" err="1"/>
              <a:t>stopping</a:t>
            </a:r>
            <a:r>
              <a:rPr lang="de-DE" dirty="0"/>
              <a:t> </a:t>
            </a:r>
            <a:r>
              <a:rPr lang="de-DE" dirty="0" err="1"/>
              <a:t>probability</a:t>
            </a:r>
            <a:r>
              <a:rPr lang="de-DE" dirty="0"/>
              <a:t> 20% </a:t>
            </a:r>
          </a:p>
          <a:p>
            <a:pPr lvl="1"/>
            <a:r>
              <a:rPr lang="de-DE" dirty="0"/>
              <a:t>10</a:t>
            </a:r>
            <a:r>
              <a:rPr lang="de-DE" baseline="30000" dirty="0"/>
              <a:t>6</a:t>
            </a:r>
            <a:r>
              <a:rPr lang="de-DE" baseline="-25000" dirty="0"/>
              <a:t> </a:t>
            </a:r>
            <a:r>
              <a:rPr lang="de-DE" dirty="0" err="1"/>
              <a:t>antiprotons</a:t>
            </a:r>
            <a:r>
              <a:rPr lang="de-DE" dirty="0"/>
              <a:t>/s</a:t>
            </a:r>
          </a:p>
          <a:p>
            <a:pPr lvl="1">
              <a:buFont typeface="Wingdings" pitchFamily="2" charset="2"/>
              <a:buNone/>
            </a:pPr>
            <a:r>
              <a:rPr lang="de-DE" dirty="0">
                <a:solidFill>
                  <a:schemeClr val="folHlink"/>
                </a:solidFill>
                <a:latin typeface="Arial Unicode MS" pitchFamily="34" charset="-128"/>
                <a:ea typeface="Arial Unicode MS" pitchFamily="34" charset="-128"/>
                <a:cs typeface="Arial Unicode MS" pitchFamily="34" charset="-128"/>
              </a:rPr>
              <a:t>⇒ 5000 </a:t>
            </a:r>
            <a:r>
              <a:rPr lang="de-DE" dirty="0" err="1">
                <a:solidFill>
                  <a:schemeClr val="folHlink"/>
                </a:solidFill>
                <a:latin typeface="Arial Unicode MS" pitchFamily="34" charset="-128"/>
                <a:ea typeface="Arial Unicode MS" pitchFamily="34" charset="-128"/>
                <a:cs typeface="Arial Unicode MS" pitchFamily="34" charset="-128"/>
              </a:rPr>
              <a:t>stopped</a:t>
            </a:r>
            <a:r>
              <a:rPr lang="de-DE" dirty="0">
                <a:solidFill>
                  <a:schemeClr val="folHlink"/>
                </a:solidFill>
                <a:latin typeface="Arial Unicode MS" pitchFamily="34" charset="-128"/>
                <a:ea typeface="Arial Unicode MS" pitchFamily="34" charset="-128"/>
                <a:cs typeface="Arial Unicode MS" pitchFamily="34" charset="-128"/>
              </a:rPr>
              <a:t> </a:t>
            </a:r>
            <a:r>
              <a:rPr lang="de-DE" dirty="0">
                <a:solidFill>
                  <a:schemeClr val="folHlink"/>
                </a:solidFill>
                <a:latin typeface="Symbol" pitchFamily="18" charset="2"/>
                <a:ea typeface="Arial Unicode MS" pitchFamily="34" charset="-128"/>
                <a:cs typeface="Arial Unicode MS" pitchFamily="34" charset="-128"/>
              </a:rPr>
              <a:t>X</a:t>
            </a:r>
            <a:r>
              <a:rPr lang="de-DE" baseline="30000" dirty="0">
                <a:solidFill>
                  <a:schemeClr val="folHlink"/>
                </a:solidFill>
                <a:latin typeface="Arial Unicode MS" pitchFamily="34" charset="-128"/>
                <a:ea typeface="Arial Unicode MS" pitchFamily="34" charset="-128"/>
                <a:cs typeface="Arial Unicode MS" pitchFamily="34" charset="-128"/>
              </a:rPr>
              <a:t>-</a:t>
            </a:r>
            <a:r>
              <a:rPr lang="de-DE" dirty="0">
                <a:solidFill>
                  <a:schemeClr val="folHlink"/>
                </a:solidFill>
                <a:latin typeface="Arial Unicode MS" pitchFamily="34" charset="-128"/>
                <a:ea typeface="Arial Unicode MS" pitchFamily="34" charset="-128"/>
                <a:cs typeface="Arial Unicode MS" pitchFamily="34" charset="-128"/>
              </a:rPr>
              <a:t> per </a:t>
            </a:r>
            <a:r>
              <a:rPr lang="de-DE" dirty="0" err="1">
                <a:solidFill>
                  <a:schemeClr val="folHlink"/>
                </a:solidFill>
                <a:latin typeface="Arial Unicode MS" pitchFamily="34" charset="-128"/>
                <a:ea typeface="Arial Unicode MS" pitchFamily="34" charset="-128"/>
                <a:cs typeface="Arial Unicode MS" pitchFamily="34" charset="-128"/>
              </a:rPr>
              <a:t>day</a:t>
            </a:r>
            <a:endParaRPr lang="de-DE" dirty="0">
              <a:solidFill>
                <a:schemeClr val="folHlink"/>
              </a:solidFill>
              <a:latin typeface="Arial Unicode MS" pitchFamily="34" charset="-128"/>
              <a:ea typeface="Arial Unicode MS" pitchFamily="34" charset="-128"/>
              <a:cs typeface="Arial Unicode MS" pitchFamily="34" charset="-128"/>
            </a:endParaRPr>
          </a:p>
          <a:p>
            <a:endParaRPr lang="de-DE" dirty="0">
              <a:solidFill>
                <a:schemeClr val="folHlink"/>
              </a:solidFill>
            </a:endParaRPr>
          </a:p>
        </p:txBody>
      </p:sp>
      <p:grpSp>
        <p:nvGrpSpPr>
          <p:cNvPr id="2" name="Group 52"/>
          <p:cNvGrpSpPr>
            <a:grpSpLocks/>
          </p:cNvGrpSpPr>
          <p:nvPr/>
        </p:nvGrpSpPr>
        <p:grpSpPr bwMode="auto">
          <a:xfrm>
            <a:off x="763588" y="3213100"/>
            <a:ext cx="4084637" cy="1117600"/>
            <a:chOff x="481" y="2024"/>
            <a:chExt cx="2573" cy="704"/>
          </a:xfrm>
        </p:grpSpPr>
        <p:sp>
          <p:nvSpPr>
            <p:cNvPr id="1545221" name="Text Box 5"/>
            <p:cNvSpPr txBox="1">
              <a:spLocks noChangeArrowheads="1"/>
            </p:cNvSpPr>
            <p:nvPr/>
          </p:nvSpPr>
          <p:spPr bwMode="auto">
            <a:xfrm>
              <a:off x="481" y="2190"/>
              <a:ext cx="2573" cy="538"/>
            </a:xfrm>
            <a:prstGeom prst="rect">
              <a:avLst/>
            </a:prstGeom>
            <a:solidFill>
              <a:srgbClr val="FFFF99"/>
            </a:solidFill>
            <a:ln w="9525">
              <a:noFill/>
              <a:miter lim="800000"/>
              <a:headEnd/>
              <a:tailEnd/>
            </a:ln>
            <a:effectLst/>
          </p:spPr>
          <p:txBody>
            <a:bodyPr>
              <a:spAutoFit/>
            </a:bodyPr>
            <a:lstStyle/>
            <a:p>
              <a:pPr eaLnBrk="0" hangingPunct="0">
                <a:spcBef>
                  <a:spcPct val="50000"/>
                </a:spcBef>
              </a:pPr>
              <a:r>
                <a:rPr kumimoji="0" lang="de-DE" sz="2000" dirty="0">
                  <a:latin typeface="Arial" pitchFamily="34" charset="0"/>
                </a:rPr>
                <a:t>pp </a:t>
              </a:r>
              <a:r>
                <a:rPr kumimoji="0" lang="de-DE" sz="2000" dirty="0">
                  <a:latin typeface="Arial" pitchFamily="34" charset="0"/>
                  <a:sym typeface="Symbol" pitchFamily="18" charset="2"/>
                </a:rPr>
                <a:t> K</a:t>
              </a:r>
              <a:r>
                <a:rPr kumimoji="0" lang="de-DE" sz="2000" baseline="30000" dirty="0">
                  <a:latin typeface="Arial" pitchFamily="34" charset="0"/>
                  <a:sym typeface="Symbol" pitchFamily="18" charset="2"/>
                </a:rPr>
                <a:t>*</a:t>
              </a:r>
              <a:r>
                <a:rPr kumimoji="0" lang="de-DE" sz="2000" dirty="0">
                  <a:latin typeface="Arial" pitchFamily="34" charset="0"/>
                  <a:sym typeface="Symbol" pitchFamily="18" charset="2"/>
                </a:rPr>
                <a:t>K</a:t>
              </a:r>
              <a:r>
                <a:rPr kumimoji="0" lang="de-DE" sz="2000" baseline="30000" dirty="0">
                  <a:latin typeface="Arial" pitchFamily="34" charset="0"/>
                  <a:sym typeface="Symbol" pitchFamily="18" charset="2"/>
                </a:rPr>
                <a:t>*	</a:t>
              </a:r>
              <a:r>
                <a:rPr kumimoji="0" lang="de-DE" sz="2000" dirty="0">
                  <a:latin typeface="Arial" pitchFamily="34" charset="0"/>
                  <a:sym typeface="Symbol" pitchFamily="18" charset="2"/>
                </a:rPr>
                <a:t>p(K</a:t>
              </a:r>
              <a:r>
                <a:rPr kumimoji="0" lang="de-DE" sz="2000" baseline="30000" dirty="0">
                  <a:latin typeface="Arial" pitchFamily="34" charset="0"/>
                  <a:sym typeface="Symbol" pitchFamily="18" charset="2"/>
                </a:rPr>
                <a:t>*</a:t>
              </a:r>
              <a:r>
                <a:rPr kumimoji="0" lang="de-DE" sz="2000" dirty="0">
                  <a:latin typeface="Arial" pitchFamily="34" charset="0"/>
                  <a:sym typeface="Symbol" pitchFamily="18" charset="2"/>
                </a:rPr>
                <a:t>) = 285 </a:t>
              </a:r>
              <a:r>
                <a:rPr kumimoji="0" lang="de-DE" sz="2000" dirty="0" err="1">
                  <a:latin typeface="Arial" pitchFamily="34" charset="0"/>
                  <a:sym typeface="Symbol" pitchFamily="18" charset="2"/>
                </a:rPr>
                <a:t>MeV</a:t>
              </a:r>
              <a:r>
                <a:rPr kumimoji="0" lang="de-DE" sz="2000" dirty="0">
                  <a:latin typeface="Arial" pitchFamily="34" charset="0"/>
                  <a:sym typeface="Symbol" pitchFamily="18" charset="2"/>
                </a:rPr>
                <a:t>/c</a:t>
              </a:r>
            </a:p>
            <a:p>
              <a:pPr eaLnBrk="0" hangingPunct="0">
                <a:spcBef>
                  <a:spcPct val="50000"/>
                </a:spcBef>
              </a:pPr>
              <a:r>
                <a:rPr kumimoji="0" lang="de-DE" sz="2000" baseline="30000" dirty="0" smtClean="0">
                  <a:latin typeface="Arial" pitchFamily="34" charset="0"/>
                  <a:sym typeface="Symbol" pitchFamily="18" charset="2"/>
                </a:rPr>
                <a:t> </a:t>
              </a:r>
              <a:r>
                <a:rPr kumimoji="0" lang="de-DE" sz="2000" dirty="0" smtClean="0">
                  <a:latin typeface="Arial" pitchFamily="34" charset="0"/>
                  <a:sym typeface="Symbol" pitchFamily="18" charset="2"/>
                </a:rPr>
                <a:t>           </a:t>
              </a:r>
              <a:r>
                <a:rPr kumimoji="0" lang="de-DE" sz="2000" dirty="0" smtClean="0">
                  <a:latin typeface="Arial Unicode MS" pitchFamily="34" charset="-128"/>
                  <a:ea typeface="Arial Unicode MS" pitchFamily="34" charset="-128"/>
                  <a:cs typeface="Arial Unicode MS" pitchFamily="34" charset="-128"/>
                  <a:sym typeface="Freehand521 BT" pitchFamily="66" charset="0"/>
                </a:rPr>
                <a:t> ↪</a:t>
              </a:r>
              <a:r>
                <a:rPr kumimoji="0" lang="de-DE" sz="2000" dirty="0" smtClean="0">
                  <a:latin typeface="Arial" pitchFamily="34" charset="0"/>
                  <a:sym typeface="Freehand521 BT" pitchFamily="66" charset="0"/>
                </a:rPr>
                <a:t> </a:t>
              </a:r>
              <a:r>
                <a:rPr kumimoji="0" lang="de-DE" sz="2000" dirty="0">
                  <a:latin typeface="Arial" pitchFamily="34" charset="0"/>
                  <a:sym typeface="Freehand521 BT" pitchFamily="66" charset="0"/>
                </a:rPr>
                <a:t>K</a:t>
              </a:r>
              <a:r>
                <a:rPr kumimoji="0" lang="de-DE" sz="2000" baseline="30000" dirty="0">
                  <a:latin typeface="Arial" pitchFamily="34" charset="0"/>
                  <a:sym typeface="Freehand521 BT" pitchFamily="66" charset="0"/>
                </a:rPr>
                <a:t>*</a:t>
              </a:r>
              <a:r>
                <a:rPr kumimoji="0" lang="de-DE" sz="2000" dirty="0">
                  <a:latin typeface="Arial" pitchFamily="34" charset="0"/>
                  <a:sym typeface="Freehand521 BT" pitchFamily="66" charset="0"/>
                </a:rPr>
                <a:t>N </a:t>
              </a:r>
              <a:r>
                <a:rPr kumimoji="0" lang="de-DE" sz="2000" dirty="0">
                  <a:latin typeface="Arial" pitchFamily="34" charset="0"/>
                  <a:sym typeface="Symbol" pitchFamily="18" charset="2"/>
                </a:rPr>
                <a:t> K </a:t>
              </a:r>
              <a:r>
                <a:rPr kumimoji="0" lang="de-DE" sz="2000" dirty="0">
                  <a:latin typeface="Symbol" pitchFamily="18" charset="2"/>
                  <a:sym typeface="Symbol" pitchFamily="18" charset="2"/>
                </a:rPr>
                <a:t>X</a:t>
              </a:r>
              <a:endParaRPr kumimoji="0" lang="de-DE" sz="2000" dirty="0">
                <a:latin typeface="Arial" pitchFamily="34" charset="0"/>
                <a:sym typeface="Symbol" pitchFamily="18" charset="2"/>
              </a:endParaRPr>
            </a:p>
          </p:txBody>
        </p:sp>
        <p:sp>
          <p:nvSpPr>
            <p:cNvPr id="1545222" name="Text Box 6"/>
            <p:cNvSpPr txBox="1">
              <a:spLocks noChangeArrowheads="1"/>
            </p:cNvSpPr>
            <p:nvPr/>
          </p:nvSpPr>
          <p:spPr bwMode="auto">
            <a:xfrm>
              <a:off x="566" y="2056"/>
              <a:ext cx="254"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_</a:t>
              </a:r>
            </a:p>
          </p:txBody>
        </p:sp>
        <p:sp>
          <p:nvSpPr>
            <p:cNvPr id="1545223" name="Text Box 7"/>
            <p:cNvSpPr txBox="1">
              <a:spLocks noChangeArrowheads="1"/>
            </p:cNvSpPr>
            <p:nvPr/>
          </p:nvSpPr>
          <p:spPr bwMode="auto">
            <a:xfrm>
              <a:off x="1062" y="2024"/>
              <a:ext cx="254"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_</a:t>
              </a:r>
            </a:p>
          </p:txBody>
        </p:sp>
        <p:sp>
          <p:nvSpPr>
            <p:cNvPr id="1545224" name="Text Box 8"/>
            <p:cNvSpPr txBox="1">
              <a:spLocks noChangeArrowheads="1"/>
            </p:cNvSpPr>
            <p:nvPr/>
          </p:nvSpPr>
          <p:spPr bwMode="auto">
            <a:xfrm>
              <a:off x="1206" y="2312"/>
              <a:ext cx="254"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_</a:t>
              </a:r>
            </a:p>
          </p:txBody>
        </p:sp>
      </p:grpSp>
      <p:sp>
        <p:nvSpPr>
          <p:cNvPr id="1545218" name="Rectangle 2"/>
          <p:cNvSpPr>
            <a:spLocks noGrp="1" noChangeArrowheads="1"/>
          </p:cNvSpPr>
          <p:nvPr>
            <p:ph type="title"/>
          </p:nvPr>
        </p:nvSpPr>
        <p:spPr/>
        <p:txBody>
          <a:bodyPr/>
          <a:lstStyle/>
          <a:p>
            <a:r>
              <a:rPr lang="de-DE" dirty="0">
                <a:latin typeface="VerdanaBar" pitchFamily="34" charset="0"/>
              </a:rPr>
              <a:t>p</a:t>
            </a:r>
            <a:r>
              <a:rPr lang="de-DE" dirty="0"/>
              <a:t> – Annihilation </a:t>
            </a:r>
            <a:r>
              <a:rPr lang="de-DE" dirty="0" err="1"/>
              <a:t>at</a:t>
            </a:r>
            <a:r>
              <a:rPr lang="de-DE" dirty="0"/>
              <a:t> Rest </a:t>
            </a:r>
          </a:p>
        </p:txBody>
      </p:sp>
      <p:graphicFrame>
        <p:nvGraphicFramePr>
          <p:cNvPr id="1545261" name="Object 45"/>
          <p:cNvGraphicFramePr>
            <a:graphicFrameLocks noChangeAspect="1"/>
          </p:cNvGraphicFramePr>
          <p:nvPr>
            <p:ph sz="quarter" idx="2"/>
          </p:nvPr>
        </p:nvGraphicFramePr>
        <p:xfrm>
          <a:off x="6577013" y="2070100"/>
          <a:ext cx="1003300" cy="292100"/>
        </p:xfrm>
        <a:graphic>
          <a:graphicData uri="http://schemas.openxmlformats.org/presentationml/2006/ole">
            <p:oleObj spid="_x0000_s2453506" name="Equation" r:id="rId4" imgW="1002960" imgH="291960" progId="Equation.DSMT4">
              <p:embed/>
            </p:oleObj>
          </a:graphicData>
        </a:graphic>
      </p:graphicFrame>
      <p:grpSp>
        <p:nvGrpSpPr>
          <p:cNvPr id="3" name="Group 43"/>
          <p:cNvGrpSpPr>
            <a:grpSpLocks/>
          </p:cNvGrpSpPr>
          <p:nvPr/>
        </p:nvGrpSpPr>
        <p:grpSpPr bwMode="auto">
          <a:xfrm>
            <a:off x="5129213" y="838200"/>
            <a:ext cx="4154487" cy="2266950"/>
            <a:chOff x="3047" y="528"/>
            <a:chExt cx="2617" cy="1428"/>
          </a:xfrm>
        </p:grpSpPr>
        <p:sp>
          <p:nvSpPr>
            <p:cNvPr id="1545230" name="Rectangle 14"/>
            <p:cNvSpPr>
              <a:spLocks noChangeAspect="1" noChangeArrowheads="1"/>
            </p:cNvSpPr>
            <p:nvPr/>
          </p:nvSpPr>
          <p:spPr bwMode="auto">
            <a:xfrm>
              <a:off x="3047" y="528"/>
              <a:ext cx="2442" cy="1428"/>
            </a:xfrm>
            <a:prstGeom prst="rect">
              <a:avLst/>
            </a:prstGeom>
            <a:gradFill rotWithShape="0">
              <a:gsLst>
                <a:gs pos="0">
                  <a:srgbClr val="99CCFF">
                    <a:gamma/>
                    <a:tint val="5882"/>
                    <a:invGamma/>
                  </a:srgbClr>
                </a:gs>
                <a:gs pos="100000">
                  <a:srgbClr val="99CCFF"/>
                </a:gs>
              </a:gsLst>
              <a:lin ang="5400000" scaled="1"/>
            </a:gradFill>
            <a:ln w="9525">
              <a:noFill/>
              <a:miter lim="800000"/>
              <a:headEnd type="none" w="sm" len="sm"/>
              <a:tailEnd type="none" w="sm" len="sm"/>
            </a:ln>
            <a:effectLst/>
          </p:spPr>
          <p:txBody>
            <a:bodyPr lIns="90000" tIns="46800" rIns="90000" bIns="46800" anchor="ctr">
              <a:spAutoFit/>
            </a:bodyPr>
            <a:lstStyle/>
            <a:p>
              <a:endParaRPr lang="de-DE"/>
            </a:p>
          </p:txBody>
        </p:sp>
        <p:sp>
          <p:nvSpPr>
            <p:cNvPr id="1545233" name="Text Box 17"/>
            <p:cNvSpPr txBox="1">
              <a:spLocks noChangeAspect="1" noChangeArrowheads="1"/>
            </p:cNvSpPr>
            <p:nvPr/>
          </p:nvSpPr>
          <p:spPr bwMode="auto">
            <a:xfrm>
              <a:off x="4599" y="1237"/>
              <a:ext cx="1065" cy="664"/>
            </a:xfrm>
            <a:prstGeom prst="rect">
              <a:avLst/>
            </a:prstGeom>
            <a:noFill/>
            <a:ln w="9525">
              <a:noFill/>
              <a:miter lim="800000"/>
              <a:headEnd/>
              <a:tailEnd/>
            </a:ln>
            <a:effectLst/>
          </p:spPr>
          <p:txBody>
            <a:bodyPr>
              <a:spAutoFit/>
            </a:bodyPr>
            <a:lstStyle/>
            <a:p>
              <a:pPr eaLnBrk="0" hangingPunct="0">
                <a:spcBef>
                  <a:spcPct val="50000"/>
                </a:spcBef>
              </a:pPr>
              <a:r>
                <a:rPr kumimoji="0" lang="de-DE" sz="1800">
                  <a:latin typeface="Arial" pitchFamily="34" charset="0"/>
                </a:rPr>
                <a:t>multiplicity jump</a:t>
              </a:r>
            </a:p>
            <a:p>
              <a:pPr eaLnBrk="0" hangingPunct="0">
                <a:spcBef>
                  <a:spcPct val="50000"/>
                </a:spcBef>
              </a:pPr>
              <a:r>
                <a:rPr kumimoji="0" lang="de-DE" sz="1800">
                  <a:latin typeface="Arial" pitchFamily="34" charset="0"/>
                </a:rPr>
                <a:t>trigger 1</a:t>
              </a:r>
              <a:r>
                <a:rPr kumimoji="0" lang="de-DE" sz="1800">
                  <a:latin typeface="Arial" pitchFamily="34" charset="0"/>
                  <a:sym typeface="Symbol" pitchFamily="18" charset="2"/>
                </a:rPr>
                <a:t> 5</a:t>
              </a:r>
              <a:endParaRPr kumimoji="0" lang="de-DE" sz="1800">
                <a:latin typeface="Arial" pitchFamily="34" charset="0"/>
              </a:endParaRPr>
            </a:p>
          </p:txBody>
        </p:sp>
        <p:sp>
          <p:nvSpPr>
            <p:cNvPr id="1545234" name="Rectangle 18"/>
            <p:cNvSpPr>
              <a:spLocks noChangeAspect="1" noChangeArrowheads="1"/>
            </p:cNvSpPr>
            <p:nvPr/>
          </p:nvSpPr>
          <p:spPr bwMode="auto">
            <a:xfrm>
              <a:off x="4528" y="572"/>
              <a:ext cx="1121" cy="352"/>
            </a:xfrm>
            <a:prstGeom prst="rect">
              <a:avLst/>
            </a:prstGeom>
            <a:noFill/>
            <a:ln w="9525">
              <a:noFill/>
              <a:miter lim="800000"/>
              <a:headEnd/>
              <a:tailEnd/>
            </a:ln>
            <a:effectLst>
              <a:outerShdw dist="107763" dir="2700000" algn="ctr" rotWithShape="0">
                <a:schemeClr val="bg2"/>
              </a:outerShdw>
            </a:effectLst>
          </p:spPr>
          <p:txBody>
            <a:bodyPr wrap="none" anchor="ctr"/>
            <a:lstStyle/>
            <a:p>
              <a:endParaRPr lang="de-DE"/>
            </a:p>
          </p:txBody>
        </p:sp>
        <p:sp>
          <p:nvSpPr>
            <p:cNvPr id="1545235" name="Line 19"/>
            <p:cNvSpPr>
              <a:spLocks noChangeAspect="1" noChangeShapeType="1"/>
            </p:cNvSpPr>
            <p:nvPr/>
          </p:nvSpPr>
          <p:spPr bwMode="auto">
            <a:xfrm>
              <a:off x="3187" y="1127"/>
              <a:ext cx="624" cy="4"/>
            </a:xfrm>
            <a:prstGeom prst="line">
              <a:avLst/>
            </a:prstGeom>
            <a:noFill/>
            <a:ln w="28575">
              <a:solidFill>
                <a:srgbClr val="008000"/>
              </a:solidFill>
              <a:round/>
              <a:headEnd/>
              <a:tailEnd type="triangle" w="med" len="med"/>
            </a:ln>
            <a:effectLst/>
          </p:spPr>
          <p:txBody>
            <a:bodyPr wrap="none" anchor="ctr"/>
            <a:lstStyle/>
            <a:p>
              <a:endParaRPr lang="de-DE"/>
            </a:p>
          </p:txBody>
        </p:sp>
        <p:sp>
          <p:nvSpPr>
            <p:cNvPr id="1545236" name="AutoShape 20"/>
            <p:cNvSpPr>
              <a:spLocks noChangeAspect="1" noChangeArrowheads="1"/>
            </p:cNvSpPr>
            <p:nvPr/>
          </p:nvSpPr>
          <p:spPr bwMode="auto">
            <a:xfrm>
              <a:off x="3820" y="926"/>
              <a:ext cx="374" cy="369"/>
            </a:xfrm>
            <a:custGeom>
              <a:avLst/>
              <a:gdLst>
                <a:gd name="G0" fmla="+- 8166 0 0"/>
                <a:gd name="G1" fmla="+- 11686113 0 0"/>
                <a:gd name="G2" fmla="+- 0 0 11686113"/>
                <a:gd name="T0" fmla="*/ 0 256 1"/>
                <a:gd name="T1" fmla="*/ 180 256 1"/>
                <a:gd name="G3" fmla="+- 11686113 T0 T1"/>
                <a:gd name="T2" fmla="*/ 0 256 1"/>
                <a:gd name="T3" fmla="*/ 90 256 1"/>
                <a:gd name="G4" fmla="+- 11686113 T2 T3"/>
                <a:gd name="G5" fmla="*/ G4 2 1"/>
                <a:gd name="T4" fmla="*/ 90 256 1"/>
                <a:gd name="T5" fmla="*/ 0 256 1"/>
                <a:gd name="G6" fmla="+- 11686113 T4 T5"/>
                <a:gd name="G7" fmla="*/ G6 2 1"/>
                <a:gd name="G8" fmla="abs 1168611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66"/>
                <a:gd name="G18" fmla="*/ 8166 1 2"/>
                <a:gd name="G19" fmla="+- G18 5400 0"/>
                <a:gd name="G20" fmla="cos G19 11686113"/>
                <a:gd name="G21" fmla="sin G19 11686113"/>
                <a:gd name="G22" fmla="+- G20 10800 0"/>
                <a:gd name="G23" fmla="+- G21 10800 0"/>
                <a:gd name="G24" fmla="+- 10800 0 G20"/>
                <a:gd name="G25" fmla="+- 8166 10800 0"/>
                <a:gd name="G26" fmla="?: G9 G17 G25"/>
                <a:gd name="G27" fmla="?: G9 0 21600"/>
                <a:gd name="G28" fmla="cos 10800 11686113"/>
                <a:gd name="G29" fmla="sin 10800 11686113"/>
                <a:gd name="G30" fmla="sin 8166 11686113"/>
                <a:gd name="G31" fmla="+- G28 10800 0"/>
                <a:gd name="G32" fmla="+- G29 10800 0"/>
                <a:gd name="G33" fmla="+- G30 10800 0"/>
                <a:gd name="G34" fmla="?: G4 0 G31"/>
                <a:gd name="G35" fmla="?: 11686113 G34 0"/>
                <a:gd name="G36" fmla="?: G6 G35 G31"/>
                <a:gd name="G37" fmla="+- 21600 0 G36"/>
                <a:gd name="G38" fmla="?: G4 0 G33"/>
                <a:gd name="G39" fmla="?: 11686113 G38 G32"/>
                <a:gd name="G40" fmla="?: G6 G39 0"/>
                <a:gd name="G41" fmla="?: G4 G32 21600"/>
                <a:gd name="G42" fmla="?: G6 G41 G33"/>
                <a:gd name="T12" fmla="*/ 10800 w 21600"/>
                <a:gd name="T13" fmla="*/ 0 h 21600"/>
                <a:gd name="T14" fmla="*/ 1321 w 21600"/>
                <a:gd name="T15" fmla="*/ 11078 h 21600"/>
                <a:gd name="T16" fmla="*/ 10800 w 21600"/>
                <a:gd name="T17" fmla="*/ 2634 h 21600"/>
                <a:gd name="T18" fmla="*/ 20279 w 21600"/>
                <a:gd name="T19" fmla="*/ 1107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637" y="11039"/>
                  </a:moveTo>
                  <a:cubicBezTo>
                    <a:pt x="2635" y="10960"/>
                    <a:pt x="2634" y="10880"/>
                    <a:pt x="2634" y="10800"/>
                  </a:cubicBezTo>
                  <a:cubicBezTo>
                    <a:pt x="2634" y="6290"/>
                    <a:pt x="6290" y="2634"/>
                    <a:pt x="10800" y="2634"/>
                  </a:cubicBezTo>
                  <a:cubicBezTo>
                    <a:pt x="15309" y="2634"/>
                    <a:pt x="18966" y="6290"/>
                    <a:pt x="18966" y="10800"/>
                  </a:cubicBezTo>
                  <a:cubicBezTo>
                    <a:pt x="18966" y="10880"/>
                    <a:pt x="18964" y="10960"/>
                    <a:pt x="18962" y="11039"/>
                  </a:cubicBezTo>
                  <a:lnTo>
                    <a:pt x="21595" y="11117"/>
                  </a:lnTo>
                  <a:cubicBezTo>
                    <a:pt x="21598" y="11011"/>
                    <a:pt x="21600" y="10905"/>
                    <a:pt x="21600" y="10800"/>
                  </a:cubicBezTo>
                  <a:cubicBezTo>
                    <a:pt x="21600" y="4835"/>
                    <a:pt x="16764" y="0"/>
                    <a:pt x="10800" y="0"/>
                  </a:cubicBezTo>
                  <a:cubicBezTo>
                    <a:pt x="4835" y="0"/>
                    <a:pt x="0" y="4835"/>
                    <a:pt x="0" y="10800"/>
                  </a:cubicBezTo>
                  <a:cubicBezTo>
                    <a:pt x="-1" y="10905"/>
                    <a:pt x="1" y="11011"/>
                    <a:pt x="4" y="11117"/>
                  </a:cubicBezTo>
                  <a:close/>
                </a:path>
              </a:pathLst>
            </a:custGeom>
            <a:solidFill>
              <a:srgbClr val="993366"/>
            </a:solidFill>
            <a:ln w="9525">
              <a:solidFill>
                <a:schemeClr val="bg2"/>
              </a:solidFill>
              <a:miter lim="800000"/>
              <a:headEnd/>
              <a:tailEnd/>
            </a:ln>
            <a:effectLst/>
          </p:spPr>
          <p:txBody>
            <a:bodyPr wrap="none" anchor="ctr"/>
            <a:lstStyle/>
            <a:p>
              <a:endParaRPr lang="de-DE"/>
            </a:p>
          </p:txBody>
        </p:sp>
        <p:sp>
          <p:nvSpPr>
            <p:cNvPr id="1545237" name="Rectangle 21"/>
            <p:cNvSpPr>
              <a:spLocks noChangeAspect="1" noChangeArrowheads="1"/>
            </p:cNvSpPr>
            <p:nvPr/>
          </p:nvSpPr>
          <p:spPr bwMode="auto">
            <a:xfrm>
              <a:off x="3957" y="1081"/>
              <a:ext cx="86" cy="82"/>
            </a:xfrm>
            <a:prstGeom prst="rect">
              <a:avLst/>
            </a:prstGeom>
            <a:solidFill>
              <a:srgbClr val="FF6699"/>
            </a:solidFill>
            <a:ln w="9525">
              <a:solidFill>
                <a:schemeClr val="bg2"/>
              </a:solidFill>
              <a:miter lim="800000"/>
              <a:headEnd/>
              <a:tailEnd/>
            </a:ln>
            <a:effectLst/>
          </p:spPr>
          <p:txBody>
            <a:bodyPr wrap="none" anchor="ctr"/>
            <a:lstStyle/>
            <a:p>
              <a:endParaRPr lang="de-DE"/>
            </a:p>
          </p:txBody>
        </p:sp>
        <p:sp>
          <p:nvSpPr>
            <p:cNvPr id="1545238" name="AutoShape 22"/>
            <p:cNvSpPr>
              <a:spLocks noChangeAspect="1" noChangeArrowheads="1"/>
            </p:cNvSpPr>
            <p:nvPr/>
          </p:nvSpPr>
          <p:spPr bwMode="auto">
            <a:xfrm flipV="1">
              <a:off x="3820" y="962"/>
              <a:ext cx="374" cy="369"/>
            </a:xfrm>
            <a:custGeom>
              <a:avLst/>
              <a:gdLst>
                <a:gd name="G0" fmla="+- 8166 0 0"/>
                <a:gd name="G1" fmla="+- 11686113 0 0"/>
                <a:gd name="G2" fmla="+- 0 0 11686113"/>
                <a:gd name="T0" fmla="*/ 0 256 1"/>
                <a:gd name="T1" fmla="*/ 180 256 1"/>
                <a:gd name="G3" fmla="+- 11686113 T0 T1"/>
                <a:gd name="T2" fmla="*/ 0 256 1"/>
                <a:gd name="T3" fmla="*/ 90 256 1"/>
                <a:gd name="G4" fmla="+- 11686113 T2 T3"/>
                <a:gd name="G5" fmla="*/ G4 2 1"/>
                <a:gd name="T4" fmla="*/ 90 256 1"/>
                <a:gd name="T5" fmla="*/ 0 256 1"/>
                <a:gd name="G6" fmla="+- 11686113 T4 T5"/>
                <a:gd name="G7" fmla="*/ G6 2 1"/>
                <a:gd name="G8" fmla="abs 1168611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66"/>
                <a:gd name="G18" fmla="*/ 8166 1 2"/>
                <a:gd name="G19" fmla="+- G18 5400 0"/>
                <a:gd name="G20" fmla="cos G19 11686113"/>
                <a:gd name="G21" fmla="sin G19 11686113"/>
                <a:gd name="G22" fmla="+- G20 10800 0"/>
                <a:gd name="G23" fmla="+- G21 10800 0"/>
                <a:gd name="G24" fmla="+- 10800 0 G20"/>
                <a:gd name="G25" fmla="+- 8166 10800 0"/>
                <a:gd name="G26" fmla="?: G9 G17 G25"/>
                <a:gd name="G27" fmla="?: G9 0 21600"/>
                <a:gd name="G28" fmla="cos 10800 11686113"/>
                <a:gd name="G29" fmla="sin 10800 11686113"/>
                <a:gd name="G30" fmla="sin 8166 11686113"/>
                <a:gd name="G31" fmla="+- G28 10800 0"/>
                <a:gd name="G32" fmla="+- G29 10800 0"/>
                <a:gd name="G33" fmla="+- G30 10800 0"/>
                <a:gd name="G34" fmla="?: G4 0 G31"/>
                <a:gd name="G35" fmla="?: 11686113 G34 0"/>
                <a:gd name="G36" fmla="?: G6 G35 G31"/>
                <a:gd name="G37" fmla="+- 21600 0 G36"/>
                <a:gd name="G38" fmla="?: G4 0 G33"/>
                <a:gd name="G39" fmla="?: 11686113 G38 G32"/>
                <a:gd name="G40" fmla="?: G6 G39 0"/>
                <a:gd name="G41" fmla="?: G4 G32 21600"/>
                <a:gd name="G42" fmla="?: G6 G41 G33"/>
                <a:gd name="T12" fmla="*/ 10800 w 21600"/>
                <a:gd name="T13" fmla="*/ 0 h 21600"/>
                <a:gd name="T14" fmla="*/ 1321 w 21600"/>
                <a:gd name="T15" fmla="*/ 11078 h 21600"/>
                <a:gd name="T16" fmla="*/ 10800 w 21600"/>
                <a:gd name="T17" fmla="*/ 2634 h 21600"/>
                <a:gd name="T18" fmla="*/ 20279 w 21600"/>
                <a:gd name="T19" fmla="*/ 1107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637" y="11039"/>
                  </a:moveTo>
                  <a:cubicBezTo>
                    <a:pt x="2635" y="10960"/>
                    <a:pt x="2634" y="10880"/>
                    <a:pt x="2634" y="10800"/>
                  </a:cubicBezTo>
                  <a:cubicBezTo>
                    <a:pt x="2634" y="6290"/>
                    <a:pt x="6290" y="2634"/>
                    <a:pt x="10800" y="2634"/>
                  </a:cubicBezTo>
                  <a:cubicBezTo>
                    <a:pt x="15309" y="2634"/>
                    <a:pt x="18966" y="6290"/>
                    <a:pt x="18966" y="10800"/>
                  </a:cubicBezTo>
                  <a:cubicBezTo>
                    <a:pt x="18966" y="10880"/>
                    <a:pt x="18964" y="10960"/>
                    <a:pt x="18962" y="11039"/>
                  </a:cubicBezTo>
                  <a:lnTo>
                    <a:pt x="21595" y="11117"/>
                  </a:lnTo>
                  <a:cubicBezTo>
                    <a:pt x="21598" y="11011"/>
                    <a:pt x="21600" y="10905"/>
                    <a:pt x="21600" y="10800"/>
                  </a:cubicBezTo>
                  <a:cubicBezTo>
                    <a:pt x="21600" y="4835"/>
                    <a:pt x="16764" y="0"/>
                    <a:pt x="10800" y="0"/>
                  </a:cubicBezTo>
                  <a:cubicBezTo>
                    <a:pt x="4835" y="0"/>
                    <a:pt x="0" y="4835"/>
                    <a:pt x="0" y="10800"/>
                  </a:cubicBezTo>
                  <a:cubicBezTo>
                    <a:pt x="-1" y="10905"/>
                    <a:pt x="1" y="11011"/>
                    <a:pt x="4" y="11117"/>
                  </a:cubicBezTo>
                  <a:close/>
                </a:path>
              </a:pathLst>
            </a:custGeom>
            <a:solidFill>
              <a:srgbClr val="993366"/>
            </a:solidFill>
            <a:ln w="9525">
              <a:solidFill>
                <a:schemeClr val="bg2"/>
              </a:solidFill>
              <a:miter lim="800000"/>
              <a:headEnd/>
              <a:tailEnd/>
            </a:ln>
            <a:effectLst/>
          </p:spPr>
          <p:txBody>
            <a:bodyPr wrap="none" anchor="ctr"/>
            <a:lstStyle/>
            <a:p>
              <a:endParaRPr lang="de-DE"/>
            </a:p>
          </p:txBody>
        </p:sp>
        <p:sp>
          <p:nvSpPr>
            <p:cNvPr id="1545239" name="AutoShape 23"/>
            <p:cNvSpPr>
              <a:spLocks noChangeAspect="1" noChangeArrowheads="1"/>
            </p:cNvSpPr>
            <p:nvPr/>
          </p:nvSpPr>
          <p:spPr bwMode="auto">
            <a:xfrm>
              <a:off x="3517" y="620"/>
              <a:ext cx="998" cy="1044"/>
            </a:xfrm>
            <a:custGeom>
              <a:avLst/>
              <a:gdLst>
                <a:gd name="G0" fmla="+- 9720 0 0"/>
                <a:gd name="G1" fmla="+- 40947 0 0"/>
                <a:gd name="G2" fmla="+- 0 0 40947"/>
                <a:gd name="T0" fmla="*/ 0 256 1"/>
                <a:gd name="T1" fmla="*/ 180 256 1"/>
                <a:gd name="G3" fmla="+- 40947 T0 T1"/>
                <a:gd name="T2" fmla="*/ 0 256 1"/>
                <a:gd name="T3" fmla="*/ 90 256 1"/>
                <a:gd name="G4" fmla="+- 40947 T2 T3"/>
                <a:gd name="G5" fmla="*/ G4 2 1"/>
                <a:gd name="T4" fmla="*/ 90 256 1"/>
                <a:gd name="T5" fmla="*/ 0 256 1"/>
                <a:gd name="G6" fmla="+- 40947 T4 T5"/>
                <a:gd name="G7" fmla="*/ G6 2 1"/>
                <a:gd name="G8" fmla="abs 4094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20"/>
                <a:gd name="G18" fmla="*/ 9720 1 2"/>
                <a:gd name="G19" fmla="+- G18 5400 0"/>
                <a:gd name="G20" fmla="cos G19 40947"/>
                <a:gd name="G21" fmla="sin G19 40947"/>
                <a:gd name="G22" fmla="+- G20 10800 0"/>
                <a:gd name="G23" fmla="+- G21 10800 0"/>
                <a:gd name="G24" fmla="+- 10800 0 G20"/>
                <a:gd name="G25" fmla="+- 9720 10800 0"/>
                <a:gd name="G26" fmla="?: G9 G17 G25"/>
                <a:gd name="G27" fmla="?: G9 0 21600"/>
                <a:gd name="G28" fmla="cos 10800 40947"/>
                <a:gd name="G29" fmla="sin 10800 40947"/>
                <a:gd name="G30" fmla="sin 9720 40947"/>
                <a:gd name="G31" fmla="+- G28 10800 0"/>
                <a:gd name="G32" fmla="+- G29 10800 0"/>
                <a:gd name="G33" fmla="+- G30 10800 0"/>
                <a:gd name="G34" fmla="?: G4 0 G31"/>
                <a:gd name="G35" fmla="?: 40947 G34 0"/>
                <a:gd name="G36" fmla="?: G6 G35 G31"/>
                <a:gd name="G37" fmla="+- 21600 0 G36"/>
                <a:gd name="G38" fmla="?: G4 0 G33"/>
                <a:gd name="G39" fmla="?: 40947 G38 G32"/>
                <a:gd name="G40" fmla="?: G6 G39 0"/>
                <a:gd name="G41" fmla="?: G4 G32 21600"/>
                <a:gd name="G42" fmla="?: G6 G41 G33"/>
                <a:gd name="T12" fmla="*/ 10800 w 21600"/>
                <a:gd name="T13" fmla="*/ 21600 h 21600"/>
                <a:gd name="T14" fmla="*/ 21059 w 21600"/>
                <a:gd name="T15" fmla="*/ 10911 h 21600"/>
                <a:gd name="T16" fmla="*/ 10800 w 21600"/>
                <a:gd name="T17" fmla="*/ 20520 h 21600"/>
                <a:gd name="T18" fmla="*/ 541 w 21600"/>
                <a:gd name="T19" fmla="*/ 1091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0519" y="10905"/>
                  </a:moveTo>
                  <a:cubicBezTo>
                    <a:pt x="20461" y="16232"/>
                    <a:pt x="16126" y="20519"/>
                    <a:pt x="10800" y="20520"/>
                  </a:cubicBezTo>
                  <a:cubicBezTo>
                    <a:pt x="5473" y="20520"/>
                    <a:pt x="1138" y="16232"/>
                    <a:pt x="1080" y="10905"/>
                  </a:cubicBezTo>
                  <a:lnTo>
                    <a:pt x="0" y="10917"/>
                  </a:lnTo>
                  <a:cubicBezTo>
                    <a:pt x="65" y="16836"/>
                    <a:pt x="4881" y="21600"/>
                    <a:pt x="10800" y="21600"/>
                  </a:cubicBezTo>
                  <a:cubicBezTo>
                    <a:pt x="16718" y="21599"/>
                    <a:pt x="21534" y="16836"/>
                    <a:pt x="21599" y="10917"/>
                  </a:cubicBezTo>
                  <a:close/>
                </a:path>
              </a:pathLst>
            </a:custGeom>
            <a:solidFill>
              <a:srgbClr val="993366"/>
            </a:solidFill>
            <a:ln w="9525">
              <a:solidFill>
                <a:schemeClr val="bg2"/>
              </a:solidFill>
              <a:miter lim="800000"/>
              <a:headEnd/>
              <a:tailEnd/>
            </a:ln>
            <a:effectLst/>
          </p:spPr>
          <p:txBody>
            <a:bodyPr wrap="none" anchor="ctr"/>
            <a:lstStyle/>
            <a:p>
              <a:endParaRPr lang="de-DE"/>
            </a:p>
          </p:txBody>
        </p:sp>
        <p:sp>
          <p:nvSpPr>
            <p:cNvPr id="1545240" name="AutoShape 24"/>
            <p:cNvSpPr>
              <a:spLocks noChangeAspect="1" noChangeArrowheads="1"/>
            </p:cNvSpPr>
            <p:nvPr/>
          </p:nvSpPr>
          <p:spPr bwMode="auto">
            <a:xfrm flipV="1">
              <a:off x="3510" y="593"/>
              <a:ext cx="1012" cy="1044"/>
            </a:xfrm>
            <a:custGeom>
              <a:avLst/>
              <a:gdLst>
                <a:gd name="G0" fmla="+- 9720 0 0"/>
                <a:gd name="G1" fmla="+- 40947 0 0"/>
                <a:gd name="G2" fmla="+- 0 0 40947"/>
                <a:gd name="T0" fmla="*/ 0 256 1"/>
                <a:gd name="T1" fmla="*/ 180 256 1"/>
                <a:gd name="G3" fmla="+- 40947 T0 T1"/>
                <a:gd name="T2" fmla="*/ 0 256 1"/>
                <a:gd name="T3" fmla="*/ 90 256 1"/>
                <a:gd name="G4" fmla="+- 40947 T2 T3"/>
                <a:gd name="G5" fmla="*/ G4 2 1"/>
                <a:gd name="T4" fmla="*/ 90 256 1"/>
                <a:gd name="T5" fmla="*/ 0 256 1"/>
                <a:gd name="G6" fmla="+- 40947 T4 T5"/>
                <a:gd name="G7" fmla="*/ G6 2 1"/>
                <a:gd name="G8" fmla="abs 4094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20"/>
                <a:gd name="G18" fmla="*/ 9720 1 2"/>
                <a:gd name="G19" fmla="+- G18 5400 0"/>
                <a:gd name="G20" fmla="cos G19 40947"/>
                <a:gd name="G21" fmla="sin G19 40947"/>
                <a:gd name="G22" fmla="+- G20 10800 0"/>
                <a:gd name="G23" fmla="+- G21 10800 0"/>
                <a:gd name="G24" fmla="+- 10800 0 G20"/>
                <a:gd name="G25" fmla="+- 9720 10800 0"/>
                <a:gd name="G26" fmla="?: G9 G17 G25"/>
                <a:gd name="G27" fmla="?: G9 0 21600"/>
                <a:gd name="G28" fmla="cos 10800 40947"/>
                <a:gd name="G29" fmla="sin 10800 40947"/>
                <a:gd name="G30" fmla="sin 9720 40947"/>
                <a:gd name="G31" fmla="+- G28 10800 0"/>
                <a:gd name="G32" fmla="+- G29 10800 0"/>
                <a:gd name="G33" fmla="+- G30 10800 0"/>
                <a:gd name="G34" fmla="?: G4 0 G31"/>
                <a:gd name="G35" fmla="?: 40947 G34 0"/>
                <a:gd name="G36" fmla="?: G6 G35 G31"/>
                <a:gd name="G37" fmla="+- 21600 0 G36"/>
                <a:gd name="G38" fmla="?: G4 0 G33"/>
                <a:gd name="G39" fmla="?: 40947 G38 G32"/>
                <a:gd name="G40" fmla="?: G6 G39 0"/>
                <a:gd name="G41" fmla="?: G4 G32 21600"/>
                <a:gd name="G42" fmla="?: G6 G41 G33"/>
                <a:gd name="T12" fmla="*/ 10800 w 21600"/>
                <a:gd name="T13" fmla="*/ 21600 h 21600"/>
                <a:gd name="T14" fmla="*/ 21059 w 21600"/>
                <a:gd name="T15" fmla="*/ 10911 h 21600"/>
                <a:gd name="T16" fmla="*/ 10800 w 21600"/>
                <a:gd name="T17" fmla="*/ 20520 h 21600"/>
                <a:gd name="T18" fmla="*/ 541 w 21600"/>
                <a:gd name="T19" fmla="*/ 1091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0519" y="10905"/>
                  </a:moveTo>
                  <a:cubicBezTo>
                    <a:pt x="20461" y="16232"/>
                    <a:pt x="16126" y="20519"/>
                    <a:pt x="10800" y="20520"/>
                  </a:cubicBezTo>
                  <a:cubicBezTo>
                    <a:pt x="5473" y="20520"/>
                    <a:pt x="1138" y="16232"/>
                    <a:pt x="1080" y="10905"/>
                  </a:cubicBezTo>
                  <a:lnTo>
                    <a:pt x="0" y="10917"/>
                  </a:lnTo>
                  <a:cubicBezTo>
                    <a:pt x="65" y="16836"/>
                    <a:pt x="4881" y="21600"/>
                    <a:pt x="10800" y="21600"/>
                  </a:cubicBezTo>
                  <a:cubicBezTo>
                    <a:pt x="16718" y="21599"/>
                    <a:pt x="21534" y="16836"/>
                    <a:pt x="21599" y="10917"/>
                  </a:cubicBezTo>
                  <a:close/>
                </a:path>
              </a:pathLst>
            </a:custGeom>
            <a:solidFill>
              <a:srgbClr val="993366"/>
            </a:solidFill>
            <a:ln w="9525">
              <a:solidFill>
                <a:schemeClr val="bg2"/>
              </a:solidFill>
              <a:miter lim="800000"/>
              <a:headEnd/>
              <a:tailEnd/>
            </a:ln>
            <a:effectLst/>
          </p:spPr>
          <p:txBody>
            <a:bodyPr wrap="none" anchor="ctr"/>
            <a:lstStyle/>
            <a:p>
              <a:endParaRPr lang="de-DE"/>
            </a:p>
          </p:txBody>
        </p:sp>
        <p:sp>
          <p:nvSpPr>
            <p:cNvPr id="1545241" name="Line 25"/>
            <p:cNvSpPr>
              <a:spLocks noChangeAspect="1" noChangeShapeType="1"/>
            </p:cNvSpPr>
            <p:nvPr/>
          </p:nvSpPr>
          <p:spPr bwMode="auto">
            <a:xfrm flipV="1">
              <a:off x="4021" y="830"/>
              <a:ext cx="546" cy="260"/>
            </a:xfrm>
            <a:prstGeom prst="line">
              <a:avLst/>
            </a:prstGeom>
            <a:noFill/>
            <a:ln w="28575">
              <a:solidFill>
                <a:schemeClr val="folHlink"/>
              </a:solidFill>
              <a:round/>
              <a:headEnd/>
              <a:tailEnd type="triangle" w="med" len="med"/>
            </a:ln>
            <a:effectLst/>
          </p:spPr>
          <p:txBody>
            <a:bodyPr wrap="none" anchor="ctr"/>
            <a:lstStyle/>
            <a:p>
              <a:endParaRPr lang="de-DE"/>
            </a:p>
          </p:txBody>
        </p:sp>
        <p:sp>
          <p:nvSpPr>
            <p:cNvPr id="1545242" name="Text Box 26"/>
            <p:cNvSpPr txBox="1">
              <a:spLocks noChangeAspect="1" noChangeArrowheads="1"/>
            </p:cNvSpPr>
            <p:nvPr/>
          </p:nvSpPr>
          <p:spPr bwMode="auto">
            <a:xfrm>
              <a:off x="4576" y="734"/>
              <a:ext cx="265"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Symbol" pitchFamily="18" charset="2"/>
                </a:rPr>
                <a:t>p</a:t>
              </a:r>
              <a:r>
                <a:rPr kumimoji="0" lang="de-DE" sz="2000" baseline="30000">
                  <a:latin typeface="Symbol" pitchFamily="18" charset="2"/>
                </a:rPr>
                <a:t>+</a:t>
              </a:r>
              <a:endParaRPr kumimoji="0" lang="de-DE" sz="2000">
                <a:latin typeface="Symbol" pitchFamily="18" charset="2"/>
              </a:endParaRPr>
            </a:p>
          </p:txBody>
        </p:sp>
        <p:sp>
          <p:nvSpPr>
            <p:cNvPr id="1545243" name="Line 27"/>
            <p:cNvSpPr>
              <a:spLocks noChangeAspect="1" noChangeShapeType="1"/>
            </p:cNvSpPr>
            <p:nvPr/>
          </p:nvSpPr>
          <p:spPr bwMode="auto">
            <a:xfrm>
              <a:off x="4007" y="1154"/>
              <a:ext cx="95" cy="251"/>
            </a:xfrm>
            <a:prstGeom prst="line">
              <a:avLst/>
            </a:prstGeom>
            <a:noFill/>
            <a:ln w="28575">
              <a:solidFill>
                <a:schemeClr val="tx2"/>
              </a:solidFill>
              <a:prstDash val="dash"/>
              <a:round/>
              <a:headEnd/>
              <a:tailEnd/>
            </a:ln>
            <a:effectLst/>
          </p:spPr>
          <p:txBody>
            <a:bodyPr wrap="none" anchor="ctr"/>
            <a:lstStyle/>
            <a:p>
              <a:endParaRPr lang="de-DE"/>
            </a:p>
          </p:txBody>
        </p:sp>
        <p:sp>
          <p:nvSpPr>
            <p:cNvPr id="1545244" name="Line 28"/>
            <p:cNvSpPr>
              <a:spLocks noChangeAspect="1" noChangeShapeType="1"/>
            </p:cNvSpPr>
            <p:nvPr/>
          </p:nvSpPr>
          <p:spPr bwMode="auto">
            <a:xfrm>
              <a:off x="4093" y="1400"/>
              <a:ext cx="375" cy="237"/>
            </a:xfrm>
            <a:prstGeom prst="line">
              <a:avLst/>
            </a:prstGeom>
            <a:noFill/>
            <a:ln w="28575">
              <a:solidFill>
                <a:schemeClr val="tx2"/>
              </a:solidFill>
              <a:round/>
              <a:headEnd/>
              <a:tailEnd type="triangle" w="med" len="med"/>
            </a:ln>
            <a:effectLst/>
          </p:spPr>
          <p:txBody>
            <a:bodyPr wrap="none" anchor="ctr"/>
            <a:lstStyle/>
            <a:p>
              <a:endParaRPr lang="de-DE"/>
            </a:p>
          </p:txBody>
        </p:sp>
        <p:sp>
          <p:nvSpPr>
            <p:cNvPr id="1545245" name="Line 29"/>
            <p:cNvSpPr>
              <a:spLocks noChangeAspect="1" noChangeShapeType="1"/>
            </p:cNvSpPr>
            <p:nvPr/>
          </p:nvSpPr>
          <p:spPr bwMode="auto">
            <a:xfrm>
              <a:off x="4093" y="1409"/>
              <a:ext cx="9" cy="411"/>
            </a:xfrm>
            <a:prstGeom prst="line">
              <a:avLst/>
            </a:prstGeom>
            <a:noFill/>
            <a:ln w="28575">
              <a:solidFill>
                <a:schemeClr val="tx2"/>
              </a:solidFill>
              <a:round/>
              <a:headEnd/>
              <a:tailEnd type="triangle" w="med" len="med"/>
            </a:ln>
            <a:effectLst/>
          </p:spPr>
          <p:txBody>
            <a:bodyPr wrap="none" anchor="ctr"/>
            <a:lstStyle/>
            <a:p>
              <a:endParaRPr lang="de-DE"/>
            </a:p>
          </p:txBody>
        </p:sp>
        <p:sp>
          <p:nvSpPr>
            <p:cNvPr id="1545246" name="Text Box 30"/>
            <p:cNvSpPr txBox="1">
              <a:spLocks noChangeAspect="1" noChangeArrowheads="1"/>
            </p:cNvSpPr>
            <p:nvPr/>
          </p:nvSpPr>
          <p:spPr bwMode="auto">
            <a:xfrm>
              <a:off x="4249" y="1713"/>
              <a:ext cx="382" cy="231"/>
            </a:xfrm>
            <a:prstGeom prst="rect">
              <a:avLst/>
            </a:prstGeom>
            <a:noFill/>
            <a:ln w="9525">
              <a:noFill/>
              <a:miter lim="800000"/>
              <a:headEnd/>
              <a:tailEnd/>
            </a:ln>
            <a:effectLst/>
          </p:spPr>
          <p:txBody>
            <a:bodyPr>
              <a:spAutoFit/>
            </a:bodyPr>
            <a:lstStyle/>
            <a:p>
              <a:pPr eaLnBrk="0" hangingPunct="0">
                <a:spcBef>
                  <a:spcPct val="50000"/>
                </a:spcBef>
              </a:pPr>
              <a:r>
                <a:rPr kumimoji="0" lang="de-DE" sz="1800">
                  <a:latin typeface="Arial" pitchFamily="34" charset="0"/>
                </a:rPr>
                <a:t>K</a:t>
              </a:r>
              <a:r>
                <a:rPr kumimoji="0" lang="de-DE" sz="1800" baseline="-25000">
                  <a:latin typeface="Arial" pitchFamily="34" charset="0"/>
                </a:rPr>
                <a:t>s</a:t>
              </a:r>
              <a:endParaRPr kumimoji="0" lang="de-DE" sz="1800">
                <a:latin typeface="Arial" pitchFamily="34" charset="0"/>
              </a:endParaRPr>
            </a:p>
          </p:txBody>
        </p:sp>
        <p:sp>
          <p:nvSpPr>
            <p:cNvPr id="1545247" name="Line 31"/>
            <p:cNvSpPr>
              <a:spLocks noChangeAspect="1" noChangeShapeType="1"/>
            </p:cNvSpPr>
            <p:nvPr/>
          </p:nvSpPr>
          <p:spPr bwMode="auto">
            <a:xfrm flipH="1" flipV="1">
              <a:off x="3788" y="962"/>
              <a:ext cx="200" cy="119"/>
            </a:xfrm>
            <a:prstGeom prst="line">
              <a:avLst/>
            </a:prstGeom>
            <a:noFill/>
            <a:ln w="28575">
              <a:solidFill>
                <a:schemeClr val="tx2"/>
              </a:solidFill>
              <a:prstDash val="dash"/>
              <a:round/>
              <a:headEnd/>
              <a:tailEnd/>
            </a:ln>
            <a:effectLst/>
          </p:spPr>
          <p:txBody>
            <a:bodyPr wrap="none" anchor="ctr"/>
            <a:lstStyle/>
            <a:p>
              <a:endParaRPr lang="de-DE"/>
            </a:p>
          </p:txBody>
        </p:sp>
        <p:sp>
          <p:nvSpPr>
            <p:cNvPr id="1545248" name="Line 32"/>
            <p:cNvSpPr>
              <a:spLocks noChangeAspect="1" noChangeShapeType="1"/>
            </p:cNvSpPr>
            <p:nvPr/>
          </p:nvSpPr>
          <p:spPr bwMode="auto">
            <a:xfrm flipH="1" flipV="1">
              <a:off x="3373" y="962"/>
              <a:ext cx="420" cy="0"/>
            </a:xfrm>
            <a:prstGeom prst="line">
              <a:avLst/>
            </a:prstGeom>
            <a:noFill/>
            <a:ln w="28575">
              <a:solidFill>
                <a:schemeClr val="tx2"/>
              </a:solidFill>
              <a:round/>
              <a:headEnd/>
              <a:tailEnd type="triangle" w="med" len="med"/>
            </a:ln>
            <a:effectLst/>
          </p:spPr>
          <p:txBody>
            <a:bodyPr wrap="none" anchor="ctr"/>
            <a:lstStyle/>
            <a:p>
              <a:endParaRPr lang="de-DE"/>
            </a:p>
          </p:txBody>
        </p:sp>
        <p:sp>
          <p:nvSpPr>
            <p:cNvPr id="1545249" name="Line 33"/>
            <p:cNvSpPr>
              <a:spLocks noChangeAspect="1" noChangeShapeType="1"/>
            </p:cNvSpPr>
            <p:nvPr/>
          </p:nvSpPr>
          <p:spPr bwMode="auto">
            <a:xfrm flipH="1" flipV="1">
              <a:off x="3656" y="684"/>
              <a:ext cx="128" cy="269"/>
            </a:xfrm>
            <a:prstGeom prst="line">
              <a:avLst/>
            </a:prstGeom>
            <a:noFill/>
            <a:ln w="28575">
              <a:solidFill>
                <a:schemeClr val="tx2"/>
              </a:solidFill>
              <a:round/>
              <a:headEnd/>
              <a:tailEnd type="triangle" w="med" len="med"/>
            </a:ln>
            <a:effectLst/>
          </p:spPr>
          <p:txBody>
            <a:bodyPr wrap="none" anchor="ctr"/>
            <a:lstStyle/>
            <a:p>
              <a:endParaRPr lang="de-DE"/>
            </a:p>
          </p:txBody>
        </p:sp>
        <p:sp>
          <p:nvSpPr>
            <p:cNvPr id="1545251" name="Text Box 35"/>
            <p:cNvSpPr txBox="1">
              <a:spLocks noChangeAspect="1" noChangeArrowheads="1"/>
            </p:cNvSpPr>
            <p:nvPr/>
          </p:nvSpPr>
          <p:spPr bwMode="auto">
            <a:xfrm>
              <a:off x="3077" y="1076"/>
              <a:ext cx="137"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p</a:t>
              </a:r>
            </a:p>
          </p:txBody>
        </p:sp>
        <p:sp>
          <p:nvSpPr>
            <p:cNvPr id="1545252" name="Text Box 36"/>
            <p:cNvSpPr txBox="1">
              <a:spLocks noChangeAspect="1" noChangeArrowheads="1"/>
            </p:cNvSpPr>
            <p:nvPr/>
          </p:nvSpPr>
          <p:spPr bwMode="auto">
            <a:xfrm>
              <a:off x="3081" y="948"/>
              <a:ext cx="155"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_</a:t>
              </a:r>
            </a:p>
          </p:txBody>
        </p:sp>
        <p:sp>
          <p:nvSpPr>
            <p:cNvPr id="1545253" name="Text Box 37"/>
            <p:cNvSpPr txBox="1">
              <a:spLocks noChangeAspect="1" noChangeArrowheads="1"/>
            </p:cNvSpPr>
            <p:nvPr/>
          </p:nvSpPr>
          <p:spPr bwMode="auto">
            <a:xfrm>
              <a:off x="3364" y="640"/>
              <a:ext cx="350" cy="231"/>
            </a:xfrm>
            <a:prstGeom prst="rect">
              <a:avLst/>
            </a:prstGeom>
            <a:noFill/>
            <a:ln w="9525">
              <a:noFill/>
              <a:miter lim="800000"/>
              <a:headEnd/>
              <a:tailEnd/>
            </a:ln>
            <a:effectLst/>
          </p:spPr>
          <p:txBody>
            <a:bodyPr>
              <a:spAutoFit/>
            </a:bodyPr>
            <a:lstStyle/>
            <a:p>
              <a:pPr eaLnBrk="0" hangingPunct="0">
                <a:spcBef>
                  <a:spcPct val="50000"/>
                </a:spcBef>
              </a:pPr>
              <a:r>
                <a:rPr kumimoji="0" lang="de-DE" sz="1800">
                  <a:latin typeface="Arial" pitchFamily="34" charset="0"/>
                </a:rPr>
                <a:t>K</a:t>
              </a:r>
              <a:r>
                <a:rPr kumimoji="0" lang="de-DE" sz="1800" baseline="-25000">
                  <a:latin typeface="Arial" pitchFamily="34" charset="0"/>
                </a:rPr>
                <a:t>s</a:t>
              </a:r>
              <a:endParaRPr kumimoji="0" lang="de-DE" sz="1800">
                <a:latin typeface="Arial" pitchFamily="34" charset="0"/>
              </a:endParaRPr>
            </a:p>
          </p:txBody>
        </p:sp>
      </p:grpSp>
      <p:grpSp>
        <p:nvGrpSpPr>
          <p:cNvPr id="4" name="Group 51"/>
          <p:cNvGrpSpPr>
            <a:grpSpLocks/>
          </p:cNvGrpSpPr>
          <p:nvPr/>
        </p:nvGrpSpPr>
        <p:grpSpPr bwMode="auto">
          <a:xfrm>
            <a:off x="636588" y="917575"/>
            <a:ext cx="4300537" cy="1574800"/>
            <a:chOff x="233" y="666"/>
            <a:chExt cx="2709" cy="992"/>
          </a:xfrm>
        </p:grpSpPr>
        <p:sp>
          <p:nvSpPr>
            <p:cNvPr id="1545226" name="Text Box 10"/>
            <p:cNvSpPr txBox="1">
              <a:spLocks noChangeArrowheads="1"/>
            </p:cNvSpPr>
            <p:nvPr/>
          </p:nvSpPr>
          <p:spPr bwMode="auto">
            <a:xfrm>
              <a:off x="233" y="832"/>
              <a:ext cx="2709" cy="826"/>
            </a:xfrm>
            <a:prstGeom prst="rect">
              <a:avLst/>
            </a:prstGeom>
            <a:solidFill>
              <a:srgbClr val="FFFF99"/>
            </a:solidFill>
            <a:ln w="9525">
              <a:noFill/>
              <a:miter lim="800000"/>
              <a:headEnd/>
              <a:tailEnd/>
            </a:ln>
            <a:effectLst/>
          </p:spPr>
          <p:txBody>
            <a:bodyPr>
              <a:spAutoFit/>
            </a:bodyPr>
            <a:lstStyle/>
            <a:p>
              <a:pPr eaLnBrk="0" hangingPunct="0">
                <a:spcBef>
                  <a:spcPct val="50000"/>
                </a:spcBef>
              </a:pPr>
              <a:r>
                <a:rPr kumimoji="0" lang="de-DE" sz="2000" dirty="0">
                  <a:latin typeface="Arial" pitchFamily="34" charset="0"/>
                </a:rPr>
                <a:t>pp </a:t>
              </a:r>
              <a:r>
                <a:rPr kumimoji="0" lang="de-DE" sz="2000" dirty="0">
                  <a:latin typeface="Arial" pitchFamily="34" charset="0"/>
                  <a:sym typeface="Symbol" pitchFamily="18" charset="2"/>
                </a:rPr>
                <a:t> K</a:t>
              </a:r>
              <a:r>
                <a:rPr kumimoji="0" lang="de-DE" sz="2000" baseline="30000" dirty="0">
                  <a:latin typeface="Arial" pitchFamily="34" charset="0"/>
                  <a:sym typeface="Symbol" pitchFamily="18" charset="2"/>
                </a:rPr>
                <a:t>*</a:t>
              </a:r>
              <a:r>
                <a:rPr kumimoji="0" lang="de-DE" sz="2000" dirty="0">
                  <a:latin typeface="Arial" pitchFamily="34" charset="0"/>
                  <a:sym typeface="Symbol" pitchFamily="18" charset="2"/>
                </a:rPr>
                <a:t>K</a:t>
              </a:r>
              <a:r>
                <a:rPr kumimoji="0" lang="de-DE" sz="2000" baseline="30000" dirty="0">
                  <a:latin typeface="Arial" pitchFamily="34" charset="0"/>
                  <a:sym typeface="Symbol" pitchFamily="18" charset="2"/>
                </a:rPr>
                <a:t>*</a:t>
              </a:r>
              <a:r>
                <a:rPr kumimoji="0" lang="de-DE" sz="2000" dirty="0">
                  <a:latin typeface="Arial" pitchFamily="34" charset="0"/>
                  <a:sym typeface="Symbol" pitchFamily="18" charset="2"/>
                </a:rPr>
                <a:t>    </a:t>
              </a:r>
              <a:r>
                <a:rPr kumimoji="0" lang="de-DE" sz="2000" i="1" dirty="0">
                  <a:latin typeface="Arial" pitchFamily="34" charset="0"/>
                  <a:sym typeface="Symbol" pitchFamily="18" charset="2"/>
                </a:rPr>
                <a:t>p</a:t>
              </a:r>
              <a:r>
                <a:rPr kumimoji="0" lang="de-DE" sz="2000" dirty="0">
                  <a:latin typeface="Arial" pitchFamily="34" charset="0"/>
                  <a:sym typeface="Symbol" pitchFamily="18" charset="2"/>
                </a:rPr>
                <a:t>(K</a:t>
              </a:r>
              <a:r>
                <a:rPr kumimoji="0" lang="de-DE" sz="2000" baseline="30000" dirty="0">
                  <a:latin typeface="Arial" pitchFamily="34" charset="0"/>
                  <a:sym typeface="Symbol" pitchFamily="18" charset="2"/>
                </a:rPr>
                <a:t>*</a:t>
              </a:r>
              <a:r>
                <a:rPr kumimoji="0" lang="de-DE" sz="2000" dirty="0">
                  <a:latin typeface="Arial" pitchFamily="34" charset="0"/>
                  <a:sym typeface="Symbol" pitchFamily="18" charset="2"/>
                </a:rPr>
                <a:t>(892)) = 285 </a:t>
              </a:r>
              <a:r>
                <a:rPr kumimoji="0" lang="de-DE" sz="2000" dirty="0" err="1">
                  <a:latin typeface="Arial" pitchFamily="34" charset="0"/>
                  <a:sym typeface="Symbol" pitchFamily="18" charset="2"/>
                </a:rPr>
                <a:t>MeV</a:t>
              </a:r>
              <a:r>
                <a:rPr kumimoji="0" lang="de-DE" sz="2000" dirty="0">
                  <a:latin typeface="Arial" pitchFamily="34" charset="0"/>
                  <a:sym typeface="Symbol" pitchFamily="18" charset="2"/>
                </a:rPr>
                <a:t>/c</a:t>
              </a:r>
            </a:p>
            <a:p>
              <a:pPr eaLnBrk="0" hangingPunct="0">
                <a:spcBef>
                  <a:spcPct val="50000"/>
                </a:spcBef>
              </a:pPr>
              <a:r>
                <a:rPr kumimoji="0" lang="de-DE" sz="2000" baseline="30000" dirty="0">
                  <a:latin typeface="Arial" pitchFamily="34" charset="0"/>
                  <a:sym typeface="Symbol" pitchFamily="18" charset="2"/>
                </a:rPr>
                <a:t>	</a:t>
              </a:r>
              <a:r>
                <a:rPr kumimoji="0" lang="de-DE" sz="2000" dirty="0">
                  <a:latin typeface="Arial Unicode MS" pitchFamily="34" charset="-128"/>
                  <a:ea typeface="Arial Unicode MS" pitchFamily="34" charset="-128"/>
                  <a:cs typeface="Arial Unicode MS" pitchFamily="34" charset="-128"/>
                  <a:sym typeface="Freehand521 BT" pitchFamily="66" charset="0"/>
                </a:rPr>
                <a:t>↪</a:t>
              </a:r>
              <a:r>
                <a:rPr kumimoji="0" lang="de-DE" sz="2000" dirty="0">
                  <a:latin typeface="Arial" pitchFamily="34" charset="0"/>
                  <a:sym typeface="Freehand521 BT" pitchFamily="66" charset="0"/>
                </a:rPr>
                <a:t> K</a:t>
              </a:r>
              <a:r>
                <a:rPr kumimoji="0" lang="de-DE" sz="2000" baseline="30000" dirty="0">
                  <a:latin typeface="Arial" pitchFamily="34" charset="0"/>
                  <a:sym typeface="Freehand521 BT" pitchFamily="66" charset="0"/>
                </a:rPr>
                <a:t>*</a:t>
              </a:r>
              <a:r>
                <a:rPr kumimoji="0" lang="de-DE" sz="2000" dirty="0" err="1">
                  <a:latin typeface="Arial" pitchFamily="34" charset="0"/>
                  <a:sym typeface="Freehand521 BT" pitchFamily="66" charset="0"/>
                </a:rPr>
                <a:t>pn</a:t>
              </a:r>
              <a:r>
                <a:rPr kumimoji="0" lang="de-DE" sz="2000" dirty="0">
                  <a:latin typeface="Arial" pitchFamily="34" charset="0"/>
                  <a:sym typeface="Freehand521 BT" pitchFamily="66" charset="0"/>
                </a:rPr>
                <a:t> </a:t>
              </a:r>
              <a:r>
                <a:rPr kumimoji="0" lang="de-DE" sz="2000" dirty="0">
                  <a:latin typeface="Arial" pitchFamily="34" charset="0"/>
                  <a:sym typeface="Symbol" pitchFamily="18" charset="2"/>
                </a:rPr>
                <a:t> </a:t>
              </a:r>
              <a:r>
                <a:rPr kumimoji="0" lang="de-DE" sz="2000" dirty="0">
                  <a:latin typeface="Symbol" pitchFamily="18" charset="2"/>
                  <a:sym typeface="Symbol" pitchFamily="18" charset="2"/>
                </a:rPr>
                <a:t>p</a:t>
              </a:r>
              <a:r>
                <a:rPr kumimoji="0" lang="de-DE" sz="2000" baseline="30000" dirty="0">
                  <a:latin typeface="Symbol" pitchFamily="18" charset="2"/>
                  <a:sym typeface="Symbol" pitchFamily="18" charset="2"/>
                </a:rPr>
                <a:t>+</a:t>
              </a:r>
              <a:r>
                <a:rPr kumimoji="0" lang="de-DE" sz="2000" dirty="0">
                  <a:latin typeface="Arial" pitchFamily="34" charset="0"/>
                  <a:sym typeface="Symbol" pitchFamily="18" charset="2"/>
                </a:rPr>
                <a:t> K </a:t>
              </a:r>
              <a:r>
                <a:rPr kumimoji="0" lang="de-DE" sz="2000" dirty="0">
                  <a:latin typeface="Symbol" pitchFamily="18" charset="2"/>
                  <a:sym typeface="Symbol" pitchFamily="18" charset="2"/>
                </a:rPr>
                <a:t>H</a:t>
              </a:r>
            </a:p>
            <a:p>
              <a:pPr eaLnBrk="0" hangingPunct="0">
                <a:spcBef>
                  <a:spcPct val="50000"/>
                </a:spcBef>
              </a:pPr>
              <a:r>
                <a:rPr kumimoji="0" lang="de-DE" sz="2000" dirty="0">
                  <a:latin typeface="Arial" pitchFamily="34" charset="0"/>
                  <a:sym typeface="Symbol" pitchFamily="18" charset="2"/>
                </a:rPr>
                <a:t>p </a:t>
              </a:r>
              <a:r>
                <a:rPr kumimoji="0" lang="de-DE" sz="2000" baseline="30000" dirty="0">
                  <a:latin typeface="Arial" pitchFamily="34" charset="0"/>
                  <a:sym typeface="Symbol" pitchFamily="18" charset="2"/>
                </a:rPr>
                <a:t>3</a:t>
              </a:r>
              <a:r>
                <a:rPr kumimoji="0" lang="de-DE" sz="2000" dirty="0">
                  <a:latin typeface="Arial" pitchFamily="34" charset="0"/>
                  <a:sym typeface="Symbol" pitchFamily="18" charset="2"/>
                </a:rPr>
                <a:t>He  </a:t>
              </a:r>
              <a:r>
                <a:rPr kumimoji="0" lang="de-DE" sz="2000" dirty="0" err="1">
                  <a:latin typeface="Arial" pitchFamily="34" charset="0"/>
                  <a:sym typeface="Symbol" pitchFamily="18" charset="2"/>
                </a:rPr>
                <a:t>KK</a:t>
              </a:r>
              <a:r>
                <a:rPr kumimoji="0" lang="de-DE" sz="2000" dirty="0" err="1">
                  <a:latin typeface="Symbol" pitchFamily="18" charset="2"/>
                  <a:sym typeface="Symbol" pitchFamily="18" charset="2"/>
                </a:rPr>
                <a:t>p</a:t>
              </a:r>
              <a:r>
                <a:rPr kumimoji="0" lang="de-DE" sz="2000" baseline="30000" dirty="0" err="1">
                  <a:latin typeface="Symbol" pitchFamily="18" charset="2"/>
                  <a:sym typeface="Symbol" pitchFamily="18" charset="2"/>
                </a:rPr>
                <a:t>+</a:t>
              </a:r>
              <a:r>
                <a:rPr kumimoji="0" lang="de-DE" sz="2000" dirty="0" err="1">
                  <a:latin typeface="Symbol" pitchFamily="18" charset="2"/>
                  <a:sym typeface="Symbol" pitchFamily="18" charset="2"/>
                </a:rPr>
                <a:t>H</a:t>
              </a:r>
              <a:endParaRPr kumimoji="0" lang="de-DE" sz="2000" dirty="0">
                <a:latin typeface="Symbol" pitchFamily="18" charset="2"/>
                <a:sym typeface="Symbol" pitchFamily="18" charset="2"/>
              </a:endParaRPr>
            </a:p>
          </p:txBody>
        </p:sp>
        <p:sp>
          <p:nvSpPr>
            <p:cNvPr id="1545227" name="Text Box 11"/>
            <p:cNvSpPr txBox="1">
              <a:spLocks noChangeArrowheads="1"/>
            </p:cNvSpPr>
            <p:nvPr/>
          </p:nvSpPr>
          <p:spPr bwMode="auto">
            <a:xfrm>
              <a:off x="318" y="698"/>
              <a:ext cx="254"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_</a:t>
              </a:r>
            </a:p>
          </p:txBody>
        </p:sp>
        <p:sp>
          <p:nvSpPr>
            <p:cNvPr id="1545228" name="Text Box 12"/>
            <p:cNvSpPr txBox="1">
              <a:spLocks noChangeArrowheads="1"/>
            </p:cNvSpPr>
            <p:nvPr/>
          </p:nvSpPr>
          <p:spPr bwMode="auto">
            <a:xfrm>
              <a:off x="814" y="666"/>
              <a:ext cx="254"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_</a:t>
              </a:r>
            </a:p>
          </p:txBody>
        </p:sp>
        <p:sp>
          <p:nvSpPr>
            <p:cNvPr id="1545229" name="Text Box 13"/>
            <p:cNvSpPr txBox="1">
              <a:spLocks noChangeArrowheads="1"/>
            </p:cNvSpPr>
            <p:nvPr/>
          </p:nvSpPr>
          <p:spPr bwMode="auto">
            <a:xfrm>
              <a:off x="958" y="954"/>
              <a:ext cx="254" cy="250"/>
            </a:xfrm>
            <a:prstGeom prst="rect">
              <a:avLst/>
            </a:prstGeom>
            <a:noFill/>
            <a:ln w="9525">
              <a:noFill/>
              <a:miter lim="800000"/>
              <a:headEnd/>
              <a:tailEnd/>
            </a:ln>
            <a:effectLst/>
          </p:spPr>
          <p:txBody>
            <a:bodyPr>
              <a:spAutoFit/>
            </a:bodyPr>
            <a:lstStyle/>
            <a:p>
              <a:pPr eaLnBrk="0" hangingPunct="0">
                <a:spcBef>
                  <a:spcPct val="50000"/>
                </a:spcBef>
              </a:pPr>
              <a:r>
                <a:rPr kumimoji="0" lang="de-DE" sz="2000">
                  <a:latin typeface="Arial" pitchFamily="34" charset="0"/>
                </a:rPr>
                <a:t>_</a:t>
              </a:r>
            </a:p>
          </p:txBody>
        </p:sp>
      </p:grpSp>
      <p:graphicFrame>
        <p:nvGraphicFramePr>
          <p:cNvPr id="1545263" name="Object 47"/>
          <p:cNvGraphicFramePr>
            <a:graphicFrameLocks noChangeAspect="1"/>
          </p:cNvGraphicFramePr>
          <p:nvPr>
            <p:ph sz="quarter" idx="3"/>
          </p:nvPr>
        </p:nvGraphicFramePr>
        <p:xfrm>
          <a:off x="3567113" y="5580063"/>
          <a:ext cx="1003300" cy="220662"/>
        </p:xfrm>
        <a:graphic>
          <a:graphicData uri="http://schemas.openxmlformats.org/presentationml/2006/ole">
            <p:oleObj spid="_x0000_s2453507" name="Equation" r:id="rId5" imgW="1155600" imgH="253800" progId="Equation.DSMT4">
              <p:embed/>
            </p:oleObj>
          </a:graphicData>
        </a:graphic>
      </p:graphicFrame>
      <p:graphicFrame>
        <p:nvGraphicFramePr>
          <p:cNvPr id="1545265" name="Object 49"/>
          <p:cNvGraphicFramePr>
            <a:graphicFrameLocks noChangeAspect="1"/>
          </p:cNvGraphicFramePr>
          <p:nvPr/>
        </p:nvGraphicFramePr>
        <p:xfrm>
          <a:off x="3884613" y="4697413"/>
          <a:ext cx="1003300" cy="292100"/>
        </p:xfrm>
        <a:graphic>
          <a:graphicData uri="http://schemas.openxmlformats.org/presentationml/2006/ole">
            <p:oleObj spid="_x0000_s2453508" name="Equation" r:id="rId6" imgW="1002960" imgH="291960" progId="Equation.DSMT4">
              <p:embed/>
            </p:oleObj>
          </a:graphicData>
        </a:graphic>
      </p:graphicFrame>
      <p:pic>
        <p:nvPicPr>
          <p:cNvPr id="1545269" name="Picture 53" descr="phyperonphyperon"/>
          <p:cNvPicPr>
            <a:picLocks noChangeAspect="1" noChangeArrowheads="1"/>
          </p:cNvPicPr>
          <p:nvPr/>
        </p:nvPicPr>
        <p:blipFill>
          <a:blip r:embed="rId7" cstate="print"/>
          <a:srcRect t="27280"/>
          <a:stretch>
            <a:fillRect/>
          </a:stretch>
        </p:blipFill>
        <p:spPr bwMode="auto">
          <a:xfrm>
            <a:off x="5156200" y="3683000"/>
            <a:ext cx="3987800" cy="2871788"/>
          </a:xfrm>
          <a:prstGeom prst="rect">
            <a:avLst/>
          </a:prstGeom>
          <a:noFill/>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3735main_image_feature_626_ys_full"/>
          <p:cNvPicPr>
            <a:picLocks noChangeAspect="1" noChangeArrowheads="1"/>
          </p:cNvPicPr>
          <p:nvPr/>
        </p:nvPicPr>
        <p:blipFill>
          <a:blip r:embed="rId3" cstate="print"/>
          <a:srcRect/>
          <a:stretch>
            <a:fillRect/>
          </a:stretch>
        </p:blipFill>
        <p:spPr bwMode="auto">
          <a:xfrm>
            <a:off x="-304800" y="-385763"/>
            <a:ext cx="9753600" cy="7629526"/>
          </a:xfrm>
          <a:prstGeom prst="rect">
            <a:avLst/>
          </a:prstGeom>
          <a:noFill/>
        </p:spPr>
      </p:pic>
      <p:sp>
        <p:nvSpPr>
          <p:cNvPr id="23555" name="Rectangle 3"/>
          <p:cNvSpPr>
            <a:spLocks noGrp="1" noChangeArrowheads="1"/>
          </p:cNvSpPr>
          <p:nvPr>
            <p:ph type="ctrTitle"/>
          </p:nvPr>
        </p:nvSpPr>
        <p:spPr>
          <a:xfrm>
            <a:off x="841375" y="1980347"/>
            <a:ext cx="7721600" cy="1138773"/>
          </a:xfrm>
          <a:solidFill>
            <a:srgbClr val="B2B2B2">
              <a:alpha val="50000"/>
            </a:srgbClr>
          </a:solidFill>
          <a:ln w="9525">
            <a:noFill/>
            <a:miter lim="800000"/>
            <a:headEnd/>
            <a:tailEnd/>
          </a:ln>
          <a:effectLst/>
        </p:spPr>
        <p:txBody>
          <a:bodyPr vert="horz" wrap="square" lIns="91440" tIns="45720" rIns="91440" bIns="45720" numCol="1" anchor="b" anchorCtr="0" compatLnSpc="1">
            <a:prstTxWarp prst="textNoShape">
              <a:avLst/>
            </a:prstTxWarp>
            <a:spAutoFit/>
          </a:bodyPr>
          <a:lstStyle/>
          <a:p>
            <a:pPr algn="ctr" eaLnBrk="1" hangingPunct="1"/>
            <a:r>
              <a:rPr lang="de-DE" sz="4800" dirty="0" smtClean="0">
                <a:solidFill>
                  <a:srgbClr val="FFCC99"/>
                </a:solidFill>
              </a:rPr>
              <a:t>Other </a:t>
            </a:r>
            <a:r>
              <a:rPr lang="de-DE" sz="4800" dirty="0" err="1" smtClean="0">
                <a:solidFill>
                  <a:srgbClr val="FFCC99"/>
                </a:solidFill>
              </a:rPr>
              <a:t>options</a:t>
            </a:r>
            <a:r>
              <a:rPr lang="de-DE" sz="4800" dirty="0" smtClean="0">
                <a:solidFill>
                  <a:srgbClr val="FFCC99"/>
                </a:solidFill>
              </a:rPr>
              <a:t/>
            </a:r>
            <a:br>
              <a:rPr lang="de-DE" sz="4800" dirty="0" smtClean="0">
                <a:solidFill>
                  <a:srgbClr val="FFCC99"/>
                </a:solidFill>
              </a:rPr>
            </a:br>
            <a:r>
              <a:rPr lang="de-DE" sz="2000" i="1" dirty="0" err="1" smtClean="0">
                <a:solidFill>
                  <a:srgbClr val="FFCC99"/>
                </a:solidFill>
              </a:rPr>
              <a:t>Here</a:t>
            </a:r>
            <a:r>
              <a:rPr lang="de-DE" sz="2000" i="1" dirty="0" smtClean="0">
                <a:solidFill>
                  <a:srgbClr val="FFCC99"/>
                </a:solidFill>
              </a:rPr>
              <a:t>, </a:t>
            </a:r>
            <a:r>
              <a:rPr lang="de-DE" sz="2000" i="1" dirty="0" err="1" smtClean="0">
                <a:solidFill>
                  <a:srgbClr val="FFCC99"/>
                </a:solidFill>
              </a:rPr>
              <a:t>there</a:t>
            </a:r>
            <a:r>
              <a:rPr lang="de-DE" sz="2000" i="1" dirty="0" smtClean="0">
                <a:solidFill>
                  <a:srgbClr val="FFCC99"/>
                </a:solidFill>
              </a:rPr>
              <a:t> </a:t>
            </a:r>
            <a:r>
              <a:rPr lang="de-DE" sz="2000" i="1" dirty="0" err="1" smtClean="0">
                <a:solidFill>
                  <a:srgbClr val="FFCC99"/>
                </a:solidFill>
              </a:rPr>
              <a:t>and</a:t>
            </a:r>
            <a:r>
              <a:rPr lang="de-DE" sz="2000" i="1" dirty="0" smtClean="0">
                <a:solidFill>
                  <a:srgbClr val="FFCC99"/>
                </a:solidFill>
              </a:rPr>
              <a:t> </a:t>
            </a:r>
            <a:r>
              <a:rPr lang="de-DE" sz="2000" i="1" dirty="0" err="1" smtClean="0">
                <a:solidFill>
                  <a:srgbClr val="FFCC99"/>
                </a:solidFill>
              </a:rPr>
              <a:t>everywhere</a:t>
            </a:r>
            <a:endParaRPr lang="de-DE" sz="2000" i="1" dirty="0" smtClean="0">
              <a:solidFill>
                <a:srgbClr val="FFCC99"/>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194" name="Picture 2" descr="Newworldmap"/>
          <p:cNvPicPr>
            <a:picLocks noChangeAspect="1" noChangeArrowheads="1"/>
          </p:cNvPicPr>
          <p:nvPr/>
        </p:nvPicPr>
        <p:blipFill>
          <a:blip r:embed="rId2" cstate="print"/>
          <a:srcRect/>
          <a:stretch>
            <a:fillRect/>
          </a:stretch>
        </p:blipFill>
        <p:spPr bwMode="auto">
          <a:xfrm>
            <a:off x="-1627188" y="750888"/>
            <a:ext cx="12714288" cy="6451600"/>
          </a:xfrm>
          <a:prstGeom prst="rect">
            <a:avLst/>
          </a:prstGeom>
          <a:noFill/>
        </p:spPr>
      </p:pic>
      <p:sp>
        <p:nvSpPr>
          <p:cNvPr id="2056195" name="Rectangle 3"/>
          <p:cNvSpPr>
            <a:spLocks noGrp="1" noChangeArrowheads="1"/>
          </p:cNvSpPr>
          <p:nvPr>
            <p:ph type="title"/>
          </p:nvPr>
        </p:nvSpPr>
        <p:spPr>
          <a:xfrm>
            <a:off x="0" y="-5337"/>
            <a:ext cx="8229600" cy="584775"/>
          </a:xfrm>
        </p:spPr>
        <p:txBody>
          <a:bodyPr/>
          <a:lstStyle/>
          <a:p>
            <a:r>
              <a:rPr lang="en-US" dirty="0" smtClean="0"/>
              <a:t>Hypernuclei in central HI Reactions</a:t>
            </a:r>
            <a:endParaRPr lang="en-US" dirty="0"/>
          </a:p>
        </p:txBody>
      </p:sp>
      <p:sp>
        <p:nvSpPr>
          <p:cNvPr id="2056196" name="Text Box 4"/>
          <p:cNvSpPr txBox="1">
            <a:spLocks noChangeArrowheads="1"/>
          </p:cNvSpPr>
          <p:nvPr/>
        </p:nvSpPr>
        <p:spPr bwMode="auto">
          <a:xfrm>
            <a:off x="241300" y="3308350"/>
            <a:ext cx="2171700" cy="984250"/>
          </a:xfrm>
          <a:prstGeom prst="rect">
            <a:avLst/>
          </a:prstGeom>
          <a:solidFill>
            <a:schemeClr val="hlink">
              <a:alpha val="70000"/>
            </a:schemeClr>
          </a:solidFill>
          <a:ln w="9525" algn="ctr">
            <a:solidFill>
              <a:srgbClr val="FFCC00"/>
            </a:solidFill>
            <a:miter lim="800000"/>
            <a:headEnd/>
            <a:tailEnd/>
          </a:ln>
          <a:effectLst/>
        </p:spPr>
        <p:txBody>
          <a:bodyPr wrap="none">
            <a:spAutoFit/>
          </a:bodyPr>
          <a:lstStyle/>
          <a:p>
            <a:pPr eaLnBrk="0" hangingPunct="0"/>
            <a:r>
              <a:rPr kumimoji="0" lang="en-US" b="1">
                <a:solidFill>
                  <a:srgbClr val="FFCC00"/>
                </a:solidFill>
              </a:rPr>
              <a:t>JLab</a:t>
            </a:r>
          </a:p>
          <a:p>
            <a:pPr eaLnBrk="0" hangingPunct="0">
              <a:buFontTx/>
              <a:buChar char="•"/>
            </a:pPr>
            <a:r>
              <a:rPr kumimoji="0" lang="en-US" sz="1400">
                <a:solidFill>
                  <a:srgbClr val="FFCC00"/>
                </a:solidFill>
              </a:rPr>
              <a:t> electro-production</a:t>
            </a:r>
          </a:p>
          <a:p>
            <a:pPr eaLnBrk="0" hangingPunct="0">
              <a:buFontTx/>
              <a:buChar char="•"/>
            </a:pPr>
            <a:r>
              <a:rPr kumimoji="0" lang="en-US" sz="1400">
                <a:solidFill>
                  <a:srgbClr val="FFCC00"/>
                </a:solidFill>
              </a:rPr>
              <a:t> single </a:t>
            </a:r>
            <a:r>
              <a:rPr kumimoji="0" lang="en-US" sz="1400">
                <a:solidFill>
                  <a:srgbClr val="FFCC00"/>
                </a:solidFill>
                <a:latin typeface="Symbol" pitchFamily="18" charset="2"/>
              </a:rPr>
              <a:t>L</a:t>
            </a:r>
            <a:r>
              <a:rPr kumimoji="0" lang="en-US" sz="1400">
                <a:solidFill>
                  <a:srgbClr val="FFCC00"/>
                </a:solidFill>
              </a:rPr>
              <a:t>-hypernuclei</a:t>
            </a:r>
          </a:p>
          <a:p>
            <a:pPr eaLnBrk="0" hangingPunct="0">
              <a:buFontTx/>
              <a:buChar char="•"/>
            </a:pPr>
            <a:r>
              <a:rPr kumimoji="0" lang="en-US" sz="1400">
                <a:solidFill>
                  <a:srgbClr val="FFCC00"/>
                </a:solidFill>
              </a:rPr>
              <a:t> </a:t>
            </a:r>
            <a:r>
              <a:rPr kumimoji="0" lang="en-US" sz="1400">
                <a:solidFill>
                  <a:srgbClr val="FFCC00"/>
                </a:solidFill>
                <a:latin typeface="Symbol" pitchFamily="18" charset="2"/>
              </a:rPr>
              <a:t>L</a:t>
            </a:r>
            <a:r>
              <a:rPr kumimoji="0" lang="en-US" sz="1400">
                <a:solidFill>
                  <a:srgbClr val="FFCC00"/>
                </a:solidFill>
              </a:rPr>
              <a:t>-wavefunction</a:t>
            </a:r>
          </a:p>
        </p:txBody>
      </p:sp>
      <p:sp>
        <p:nvSpPr>
          <p:cNvPr id="2056197" name="Text Box 5"/>
          <p:cNvSpPr txBox="1">
            <a:spLocks noChangeArrowheads="1"/>
          </p:cNvSpPr>
          <p:nvPr/>
        </p:nvSpPr>
        <p:spPr bwMode="auto">
          <a:xfrm>
            <a:off x="5334000" y="2057400"/>
            <a:ext cx="2613025" cy="1196975"/>
          </a:xfrm>
          <a:prstGeom prst="rect">
            <a:avLst/>
          </a:prstGeom>
          <a:solidFill>
            <a:schemeClr val="hlink">
              <a:alpha val="70000"/>
            </a:schemeClr>
          </a:solidFill>
          <a:ln w="9525" algn="ctr">
            <a:solidFill>
              <a:srgbClr val="FFCC00"/>
            </a:solidFill>
            <a:miter lim="800000"/>
            <a:headEnd/>
            <a:tailEnd/>
          </a:ln>
          <a:effectLst/>
        </p:spPr>
        <p:txBody>
          <a:bodyPr>
            <a:spAutoFit/>
          </a:bodyPr>
          <a:lstStyle/>
          <a:p>
            <a:pPr defTabSz="180975" eaLnBrk="0" hangingPunct="0"/>
            <a:r>
              <a:rPr kumimoji="0" lang="en-US" b="1">
                <a:solidFill>
                  <a:srgbClr val="FFCC00"/>
                </a:solidFill>
              </a:rPr>
              <a:t>HypHI @ GSI</a:t>
            </a:r>
          </a:p>
          <a:p>
            <a:pPr defTabSz="180975" eaLnBrk="0" hangingPunct="0">
              <a:buFontTx/>
              <a:buChar char="•"/>
            </a:pPr>
            <a:r>
              <a:rPr kumimoji="0" lang="en-US" sz="1400">
                <a:solidFill>
                  <a:srgbClr val="FFCC00"/>
                </a:solidFill>
              </a:rPr>
              <a:t> heavy ion beams</a:t>
            </a:r>
          </a:p>
          <a:p>
            <a:pPr defTabSz="180975" eaLnBrk="0" hangingPunct="0">
              <a:buFontTx/>
              <a:buChar char="•"/>
            </a:pPr>
            <a:r>
              <a:rPr kumimoji="0" lang="en-US" sz="1400">
                <a:solidFill>
                  <a:srgbClr val="FFCC00"/>
                </a:solidFill>
              </a:rPr>
              <a:t> single </a:t>
            </a:r>
            <a:r>
              <a:rPr kumimoji="0" lang="en-US" sz="1400">
                <a:solidFill>
                  <a:srgbClr val="FFCC00"/>
                </a:solidFill>
                <a:latin typeface="Symbol" pitchFamily="18" charset="2"/>
              </a:rPr>
              <a:t>L</a:t>
            </a:r>
            <a:r>
              <a:rPr kumimoji="0" lang="en-US" sz="1400">
                <a:solidFill>
                  <a:srgbClr val="FFCC00"/>
                </a:solidFill>
              </a:rPr>
              <a:t>-hypernuclei     	at extreme isospins</a:t>
            </a:r>
          </a:p>
          <a:p>
            <a:pPr defTabSz="180975" eaLnBrk="0" hangingPunct="0">
              <a:buFontTx/>
              <a:buChar char="•"/>
            </a:pPr>
            <a:r>
              <a:rPr kumimoji="0" lang="en-US" sz="1400">
                <a:solidFill>
                  <a:srgbClr val="FFCC00"/>
                </a:solidFill>
              </a:rPr>
              <a:t> magnetic moments</a:t>
            </a:r>
          </a:p>
        </p:txBody>
      </p:sp>
      <p:sp>
        <p:nvSpPr>
          <p:cNvPr id="2056198" name="Line 6"/>
          <p:cNvSpPr>
            <a:spLocks noChangeShapeType="1"/>
          </p:cNvSpPr>
          <p:nvPr/>
        </p:nvSpPr>
        <p:spPr bwMode="auto">
          <a:xfrm flipV="1">
            <a:off x="1143000" y="2514600"/>
            <a:ext cx="660400" cy="762000"/>
          </a:xfrm>
          <a:prstGeom prst="line">
            <a:avLst/>
          </a:prstGeom>
          <a:noFill/>
          <a:ln w="38100">
            <a:solidFill>
              <a:srgbClr val="006600"/>
            </a:solidFill>
            <a:round/>
            <a:headEnd/>
            <a:tailEnd type="triangle" w="med" len="med"/>
          </a:ln>
          <a:effectLst/>
        </p:spPr>
        <p:txBody>
          <a:bodyPr/>
          <a:lstStyle/>
          <a:p>
            <a:endParaRPr lang="de-DE"/>
          </a:p>
        </p:txBody>
      </p:sp>
      <p:sp>
        <p:nvSpPr>
          <p:cNvPr id="2056199" name="Line 7"/>
          <p:cNvSpPr>
            <a:spLocks noChangeShapeType="1"/>
          </p:cNvSpPr>
          <p:nvPr/>
        </p:nvSpPr>
        <p:spPr bwMode="auto">
          <a:xfrm flipV="1">
            <a:off x="4267200" y="2057400"/>
            <a:ext cx="381000" cy="609600"/>
          </a:xfrm>
          <a:prstGeom prst="line">
            <a:avLst/>
          </a:prstGeom>
          <a:noFill/>
          <a:ln w="38100">
            <a:solidFill>
              <a:srgbClr val="006600"/>
            </a:solidFill>
            <a:round/>
            <a:headEnd/>
            <a:tailEnd type="triangle" w="med" len="med"/>
          </a:ln>
          <a:effectLst/>
        </p:spPr>
        <p:txBody>
          <a:bodyPr/>
          <a:lstStyle/>
          <a:p>
            <a:endParaRPr lang="de-DE"/>
          </a:p>
        </p:txBody>
      </p:sp>
      <p:sp>
        <p:nvSpPr>
          <p:cNvPr id="2056200" name="Line 8"/>
          <p:cNvSpPr>
            <a:spLocks noChangeShapeType="1"/>
          </p:cNvSpPr>
          <p:nvPr/>
        </p:nvSpPr>
        <p:spPr bwMode="auto">
          <a:xfrm flipH="1" flipV="1">
            <a:off x="4800600" y="2362200"/>
            <a:ext cx="152400" cy="1066800"/>
          </a:xfrm>
          <a:prstGeom prst="line">
            <a:avLst/>
          </a:prstGeom>
          <a:noFill/>
          <a:ln w="38100">
            <a:solidFill>
              <a:srgbClr val="006600"/>
            </a:solidFill>
            <a:round/>
            <a:headEnd/>
            <a:tailEnd type="triangle" w="med" len="med"/>
          </a:ln>
          <a:effectLst/>
        </p:spPr>
        <p:txBody>
          <a:bodyPr/>
          <a:lstStyle/>
          <a:p>
            <a:endParaRPr lang="de-DE"/>
          </a:p>
        </p:txBody>
      </p:sp>
      <p:sp>
        <p:nvSpPr>
          <p:cNvPr id="2056201" name="Line 9"/>
          <p:cNvSpPr>
            <a:spLocks noChangeShapeType="1"/>
          </p:cNvSpPr>
          <p:nvPr/>
        </p:nvSpPr>
        <p:spPr bwMode="auto">
          <a:xfrm>
            <a:off x="4254500" y="1752600"/>
            <a:ext cx="393700" cy="304800"/>
          </a:xfrm>
          <a:prstGeom prst="line">
            <a:avLst/>
          </a:prstGeom>
          <a:noFill/>
          <a:ln w="38100">
            <a:solidFill>
              <a:srgbClr val="006600"/>
            </a:solidFill>
            <a:round/>
            <a:headEnd/>
            <a:tailEnd type="triangle" w="med" len="med"/>
          </a:ln>
          <a:effectLst/>
        </p:spPr>
        <p:txBody>
          <a:bodyPr/>
          <a:lstStyle/>
          <a:p>
            <a:endParaRPr lang="de-DE"/>
          </a:p>
        </p:txBody>
      </p:sp>
      <p:sp>
        <p:nvSpPr>
          <p:cNvPr id="2056202" name="Line 10"/>
          <p:cNvSpPr>
            <a:spLocks noChangeShapeType="1"/>
          </p:cNvSpPr>
          <p:nvPr/>
        </p:nvSpPr>
        <p:spPr bwMode="auto">
          <a:xfrm flipH="1" flipV="1">
            <a:off x="4648200" y="2057400"/>
            <a:ext cx="711200" cy="444500"/>
          </a:xfrm>
          <a:prstGeom prst="line">
            <a:avLst/>
          </a:prstGeom>
          <a:noFill/>
          <a:ln w="38100">
            <a:solidFill>
              <a:srgbClr val="006600"/>
            </a:solidFill>
            <a:round/>
            <a:headEnd/>
            <a:tailEnd type="triangle" w="med" len="med"/>
          </a:ln>
          <a:effectLst/>
        </p:spPr>
        <p:txBody>
          <a:bodyPr/>
          <a:lstStyle/>
          <a:p>
            <a:endParaRPr lang="de-DE"/>
          </a:p>
        </p:txBody>
      </p:sp>
      <p:sp>
        <p:nvSpPr>
          <p:cNvPr id="2056203" name="Line 11"/>
          <p:cNvSpPr>
            <a:spLocks noChangeShapeType="1"/>
          </p:cNvSpPr>
          <p:nvPr/>
        </p:nvSpPr>
        <p:spPr bwMode="auto">
          <a:xfrm flipV="1">
            <a:off x="7696200" y="2463800"/>
            <a:ext cx="1219200" cy="1346200"/>
          </a:xfrm>
          <a:prstGeom prst="line">
            <a:avLst/>
          </a:prstGeom>
          <a:noFill/>
          <a:ln w="38100">
            <a:solidFill>
              <a:srgbClr val="006600"/>
            </a:solidFill>
            <a:round/>
            <a:headEnd/>
            <a:tailEnd type="triangle" w="med" len="med"/>
          </a:ln>
          <a:effectLst/>
        </p:spPr>
        <p:txBody>
          <a:bodyPr/>
          <a:lstStyle/>
          <a:p>
            <a:endParaRPr lang="de-DE"/>
          </a:p>
        </p:txBody>
      </p:sp>
      <p:sp>
        <p:nvSpPr>
          <p:cNvPr id="2056204" name="Text Box 12"/>
          <p:cNvSpPr txBox="1">
            <a:spLocks noChangeArrowheads="1"/>
          </p:cNvSpPr>
          <p:nvPr/>
        </p:nvSpPr>
        <p:spPr bwMode="auto">
          <a:xfrm>
            <a:off x="6143625" y="908050"/>
            <a:ext cx="2171700" cy="984250"/>
          </a:xfrm>
          <a:prstGeom prst="rect">
            <a:avLst/>
          </a:prstGeom>
          <a:solidFill>
            <a:schemeClr val="hlink">
              <a:alpha val="70000"/>
            </a:schemeClr>
          </a:solidFill>
          <a:ln w="9525" algn="ctr">
            <a:solidFill>
              <a:srgbClr val="FFCC00"/>
            </a:solidFill>
            <a:miter lim="800000"/>
            <a:headEnd/>
            <a:tailEnd/>
          </a:ln>
          <a:effectLst/>
        </p:spPr>
        <p:txBody>
          <a:bodyPr wrap="none">
            <a:spAutoFit/>
          </a:bodyPr>
          <a:lstStyle/>
          <a:p>
            <a:pPr eaLnBrk="0" hangingPunct="0"/>
            <a:r>
              <a:rPr kumimoji="0" lang="en-US" b="1">
                <a:solidFill>
                  <a:srgbClr val="FFCC00"/>
                </a:solidFill>
              </a:rPr>
              <a:t>Dubna</a:t>
            </a:r>
          </a:p>
          <a:p>
            <a:pPr eaLnBrk="0" hangingPunct="0">
              <a:buFontTx/>
              <a:buChar char="•"/>
            </a:pPr>
            <a:r>
              <a:rPr kumimoji="0" lang="en-US" sz="1400">
                <a:solidFill>
                  <a:srgbClr val="FFCC00"/>
                </a:solidFill>
              </a:rPr>
              <a:t> heavy ion beam</a:t>
            </a:r>
          </a:p>
          <a:p>
            <a:pPr eaLnBrk="0" hangingPunct="0">
              <a:buFontTx/>
              <a:buChar char="•"/>
            </a:pPr>
            <a:r>
              <a:rPr kumimoji="0" lang="en-US" sz="1400">
                <a:solidFill>
                  <a:srgbClr val="FFCC00"/>
                </a:solidFill>
              </a:rPr>
              <a:t> single </a:t>
            </a:r>
            <a:r>
              <a:rPr kumimoji="0" lang="en-US" sz="1400">
                <a:solidFill>
                  <a:srgbClr val="FFCC00"/>
                </a:solidFill>
                <a:latin typeface="Symbol" pitchFamily="18" charset="2"/>
              </a:rPr>
              <a:t>L</a:t>
            </a:r>
            <a:r>
              <a:rPr kumimoji="0" lang="en-US" sz="1400">
                <a:solidFill>
                  <a:srgbClr val="FFCC00"/>
                </a:solidFill>
              </a:rPr>
              <a:t>-hypernuclei</a:t>
            </a:r>
          </a:p>
          <a:p>
            <a:pPr eaLnBrk="0" hangingPunct="0">
              <a:buFontTx/>
              <a:buChar char="•"/>
            </a:pPr>
            <a:r>
              <a:rPr kumimoji="0" lang="en-US" sz="1400">
                <a:solidFill>
                  <a:srgbClr val="FFCC00"/>
                </a:solidFill>
              </a:rPr>
              <a:t> weak decays</a:t>
            </a:r>
          </a:p>
        </p:txBody>
      </p:sp>
      <p:sp>
        <p:nvSpPr>
          <p:cNvPr id="2056205" name="Line 13"/>
          <p:cNvSpPr>
            <a:spLocks noChangeShapeType="1"/>
          </p:cNvSpPr>
          <p:nvPr/>
        </p:nvSpPr>
        <p:spPr bwMode="auto">
          <a:xfrm flipH="1">
            <a:off x="5676900" y="1435100"/>
            <a:ext cx="457200" cy="190500"/>
          </a:xfrm>
          <a:prstGeom prst="line">
            <a:avLst/>
          </a:prstGeom>
          <a:noFill/>
          <a:ln w="38100">
            <a:solidFill>
              <a:srgbClr val="006600"/>
            </a:solidFill>
            <a:round/>
            <a:headEnd/>
            <a:tailEnd type="triangle" w="med" len="med"/>
          </a:ln>
          <a:effectLst/>
        </p:spPr>
        <p:txBody>
          <a:bodyPr/>
          <a:lstStyle/>
          <a:p>
            <a:endParaRPr lang="de-DE"/>
          </a:p>
        </p:txBody>
      </p:sp>
      <p:sp>
        <p:nvSpPr>
          <p:cNvPr id="2056206" name="Text Box 14"/>
          <p:cNvSpPr txBox="1">
            <a:spLocks noChangeArrowheads="1"/>
          </p:cNvSpPr>
          <p:nvPr/>
        </p:nvSpPr>
        <p:spPr bwMode="auto">
          <a:xfrm>
            <a:off x="5842000" y="3805238"/>
            <a:ext cx="3224213" cy="984250"/>
          </a:xfrm>
          <a:prstGeom prst="rect">
            <a:avLst/>
          </a:prstGeom>
          <a:solidFill>
            <a:schemeClr val="hlink">
              <a:alpha val="70000"/>
            </a:schemeClr>
          </a:solidFill>
          <a:ln w="9525" algn="ctr">
            <a:solidFill>
              <a:srgbClr val="FFCC00"/>
            </a:solidFill>
            <a:miter lim="800000"/>
            <a:headEnd/>
            <a:tailEnd/>
          </a:ln>
          <a:effectLst/>
        </p:spPr>
        <p:txBody>
          <a:bodyPr>
            <a:spAutoFit/>
          </a:bodyPr>
          <a:lstStyle/>
          <a:p>
            <a:pPr eaLnBrk="0" hangingPunct="0"/>
            <a:r>
              <a:rPr kumimoji="0" lang="en-US" b="1">
                <a:solidFill>
                  <a:srgbClr val="FFCC00"/>
                </a:solidFill>
              </a:rPr>
              <a:t>KEK </a:t>
            </a:r>
            <a:r>
              <a:rPr kumimoji="0" lang="en-US" b="1">
                <a:solidFill>
                  <a:srgbClr val="FFCC00"/>
                </a:solidFill>
                <a:sym typeface="SymbolProp BT" pitchFamily="2" charset="2"/>
              </a:rPr>
              <a:t></a:t>
            </a:r>
            <a:r>
              <a:rPr kumimoji="0" lang="en-US" b="1">
                <a:solidFill>
                  <a:srgbClr val="FFCC00"/>
                </a:solidFill>
              </a:rPr>
              <a:t> J-PARC</a:t>
            </a:r>
          </a:p>
          <a:p>
            <a:pPr eaLnBrk="0" hangingPunct="0">
              <a:buFontTx/>
              <a:buChar char="•"/>
            </a:pPr>
            <a:r>
              <a:rPr kumimoji="0" lang="en-US" sz="1400">
                <a:solidFill>
                  <a:srgbClr val="FFCC00"/>
                </a:solidFill>
              </a:rPr>
              <a:t> intense K- beam</a:t>
            </a:r>
          </a:p>
          <a:p>
            <a:pPr eaLnBrk="0" hangingPunct="0">
              <a:buFontTx/>
              <a:buChar char="•"/>
            </a:pPr>
            <a:r>
              <a:rPr kumimoji="0" lang="en-US" sz="1400">
                <a:solidFill>
                  <a:srgbClr val="FFCC00"/>
                </a:solidFill>
              </a:rPr>
              <a:t> single and double </a:t>
            </a:r>
            <a:r>
              <a:rPr kumimoji="0" lang="en-US" sz="1400">
                <a:solidFill>
                  <a:srgbClr val="FFCC00"/>
                </a:solidFill>
                <a:latin typeface="Symbol" pitchFamily="18" charset="2"/>
              </a:rPr>
              <a:t>L</a:t>
            </a:r>
            <a:r>
              <a:rPr kumimoji="0" lang="en-US" sz="1400">
                <a:solidFill>
                  <a:srgbClr val="FFCC00"/>
                </a:solidFill>
              </a:rPr>
              <a:t>-hypernuclei</a:t>
            </a:r>
          </a:p>
          <a:p>
            <a:pPr eaLnBrk="0" hangingPunct="0">
              <a:buFontTx/>
              <a:buChar char="•"/>
            </a:pPr>
            <a:r>
              <a:rPr kumimoji="0" lang="en-US" sz="1400">
                <a:solidFill>
                  <a:srgbClr val="FFCC00"/>
                </a:solidFill>
              </a:rPr>
              <a:t> </a:t>
            </a:r>
            <a:r>
              <a:rPr kumimoji="0" lang="en-US" sz="1400">
                <a:solidFill>
                  <a:srgbClr val="FFCC00"/>
                </a:solidFill>
                <a:latin typeface="Symbol" pitchFamily="18" charset="2"/>
              </a:rPr>
              <a:t>g</a:t>
            </a:r>
            <a:r>
              <a:rPr kumimoji="0" lang="en-US" sz="1400">
                <a:solidFill>
                  <a:srgbClr val="FFCC00"/>
                </a:solidFill>
              </a:rPr>
              <a:t>-ray spectroscopy for single </a:t>
            </a:r>
            <a:r>
              <a:rPr kumimoji="0" lang="en-US" sz="1400">
                <a:solidFill>
                  <a:srgbClr val="FFCC00"/>
                </a:solidFill>
                <a:latin typeface="Symbol" pitchFamily="18" charset="2"/>
              </a:rPr>
              <a:t>L</a:t>
            </a:r>
          </a:p>
        </p:txBody>
      </p:sp>
      <p:sp>
        <p:nvSpPr>
          <p:cNvPr id="2056207" name="Text Box 15"/>
          <p:cNvSpPr txBox="1">
            <a:spLocks noChangeArrowheads="1"/>
          </p:cNvSpPr>
          <p:nvPr/>
        </p:nvSpPr>
        <p:spPr bwMode="auto">
          <a:xfrm>
            <a:off x="3471863" y="3419475"/>
            <a:ext cx="2200275" cy="1196975"/>
          </a:xfrm>
          <a:prstGeom prst="rect">
            <a:avLst/>
          </a:prstGeom>
          <a:solidFill>
            <a:schemeClr val="hlink">
              <a:alpha val="70000"/>
            </a:schemeClr>
          </a:solidFill>
          <a:ln w="9525" algn="ctr">
            <a:solidFill>
              <a:srgbClr val="FFCC00"/>
            </a:solidFill>
            <a:miter lim="800000"/>
            <a:headEnd/>
            <a:tailEnd/>
          </a:ln>
          <a:effectLst/>
        </p:spPr>
        <p:txBody>
          <a:bodyPr wrap="none">
            <a:spAutoFit/>
          </a:bodyPr>
          <a:lstStyle/>
          <a:p>
            <a:pPr eaLnBrk="0" hangingPunct="0"/>
            <a:r>
              <a:rPr kumimoji="0" lang="en-US" b="1">
                <a:solidFill>
                  <a:srgbClr val="FFCC00"/>
                </a:solidFill>
              </a:rPr>
              <a:t>FINUDA @ DAFNE</a:t>
            </a:r>
          </a:p>
          <a:p>
            <a:pPr eaLnBrk="0" hangingPunct="0">
              <a:buFontTx/>
              <a:buChar char="•"/>
            </a:pPr>
            <a:r>
              <a:rPr kumimoji="0" lang="en-US" sz="1400">
                <a:solidFill>
                  <a:srgbClr val="FFCC00"/>
                </a:solidFill>
              </a:rPr>
              <a:t> e</a:t>
            </a:r>
            <a:r>
              <a:rPr kumimoji="0" lang="en-US" sz="1400" baseline="30000">
                <a:solidFill>
                  <a:srgbClr val="FFCC00"/>
                </a:solidFill>
              </a:rPr>
              <a:t>+</a:t>
            </a:r>
            <a:r>
              <a:rPr kumimoji="0" lang="en-US" sz="1400">
                <a:solidFill>
                  <a:srgbClr val="FFCC00"/>
                </a:solidFill>
              </a:rPr>
              <a:t>e</a:t>
            </a:r>
            <a:r>
              <a:rPr kumimoji="0" lang="en-US" sz="1400" baseline="30000">
                <a:solidFill>
                  <a:srgbClr val="FFCC00"/>
                </a:solidFill>
              </a:rPr>
              <a:t>-</a:t>
            </a:r>
            <a:r>
              <a:rPr kumimoji="0" lang="en-US" sz="1400">
                <a:solidFill>
                  <a:srgbClr val="FFCC00"/>
                </a:solidFill>
              </a:rPr>
              <a:t> collider</a:t>
            </a:r>
          </a:p>
          <a:p>
            <a:pPr eaLnBrk="0" hangingPunct="0">
              <a:buFontTx/>
              <a:buChar char="•"/>
            </a:pPr>
            <a:r>
              <a:rPr kumimoji="0" lang="en-US" sz="1400">
                <a:solidFill>
                  <a:srgbClr val="FFCC00"/>
                </a:solidFill>
              </a:rPr>
              <a:t> stopped-K- reaction</a:t>
            </a:r>
          </a:p>
          <a:p>
            <a:pPr eaLnBrk="0" hangingPunct="0">
              <a:buFontTx/>
              <a:buChar char="•"/>
            </a:pPr>
            <a:r>
              <a:rPr kumimoji="0" lang="en-US" sz="1400">
                <a:solidFill>
                  <a:srgbClr val="FFCC00"/>
                </a:solidFill>
              </a:rPr>
              <a:t> single </a:t>
            </a:r>
            <a:r>
              <a:rPr kumimoji="0" lang="en-US" sz="1400">
                <a:solidFill>
                  <a:srgbClr val="FFCC00"/>
                </a:solidFill>
                <a:latin typeface="Symbol" pitchFamily="18" charset="2"/>
              </a:rPr>
              <a:t>L</a:t>
            </a:r>
            <a:r>
              <a:rPr kumimoji="0" lang="en-US" sz="1400">
                <a:solidFill>
                  <a:srgbClr val="FFCC00"/>
                </a:solidFill>
              </a:rPr>
              <a:t>-hypernuclei</a:t>
            </a:r>
          </a:p>
          <a:p>
            <a:pPr eaLnBrk="0" hangingPunct="0">
              <a:buFontTx/>
              <a:buChar char="•"/>
            </a:pPr>
            <a:r>
              <a:rPr kumimoji="0" lang="en-US" sz="1400">
                <a:solidFill>
                  <a:srgbClr val="FFCC00"/>
                </a:solidFill>
              </a:rPr>
              <a:t> </a:t>
            </a:r>
            <a:r>
              <a:rPr kumimoji="0" lang="en-US" sz="1400">
                <a:solidFill>
                  <a:srgbClr val="FFCC00"/>
                </a:solidFill>
                <a:latin typeface="Symbol" pitchFamily="18" charset="2"/>
              </a:rPr>
              <a:t>g</a:t>
            </a:r>
            <a:r>
              <a:rPr kumimoji="0" lang="en-US" sz="1400">
                <a:solidFill>
                  <a:srgbClr val="FFCC00"/>
                </a:solidFill>
              </a:rPr>
              <a:t>-ray spectroscopy</a:t>
            </a:r>
          </a:p>
        </p:txBody>
      </p:sp>
      <p:sp>
        <p:nvSpPr>
          <p:cNvPr id="2056208" name="Text Box 16"/>
          <p:cNvSpPr txBox="1">
            <a:spLocks noChangeArrowheads="1"/>
          </p:cNvSpPr>
          <p:nvPr/>
        </p:nvSpPr>
        <p:spPr bwMode="auto">
          <a:xfrm>
            <a:off x="2108200" y="2244725"/>
            <a:ext cx="2171700" cy="984250"/>
          </a:xfrm>
          <a:prstGeom prst="rect">
            <a:avLst/>
          </a:prstGeom>
          <a:solidFill>
            <a:schemeClr val="hlink">
              <a:alpha val="70000"/>
            </a:schemeClr>
          </a:solidFill>
          <a:ln w="9525" algn="ctr">
            <a:solidFill>
              <a:srgbClr val="FFCC00"/>
            </a:solidFill>
            <a:miter lim="800000"/>
            <a:headEnd/>
            <a:tailEnd/>
          </a:ln>
          <a:effectLst/>
        </p:spPr>
        <p:txBody>
          <a:bodyPr wrap="none">
            <a:spAutoFit/>
          </a:bodyPr>
          <a:lstStyle/>
          <a:p>
            <a:pPr eaLnBrk="0" hangingPunct="0"/>
            <a:r>
              <a:rPr kumimoji="0" lang="en-US" b="1">
                <a:solidFill>
                  <a:srgbClr val="FFCC00"/>
                </a:solidFill>
              </a:rPr>
              <a:t>KAOS @ MAMI</a:t>
            </a:r>
          </a:p>
          <a:p>
            <a:pPr eaLnBrk="0" hangingPunct="0">
              <a:buFontTx/>
              <a:buChar char="•"/>
            </a:pPr>
            <a:r>
              <a:rPr kumimoji="0" lang="en-US" sz="1400">
                <a:solidFill>
                  <a:srgbClr val="FFCC00"/>
                </a:solidFill>
              </a:rPr>
              <a:t> electro-production</a:t>
            </a:r>
          </a:p>
          <a:p>
            <a:pPr eaLnBrk="0" hangingPunct="0">
              <a:buFontTx/>
              <a:buChar char="•"/>
            </a:pPr>
            <a:r>
              <a:rPr kumimoji="0" lang="en-US" sz="1400">
                <a:solidFill>
                  <a:srgbClr val="FFCC00"/>
                </a:solidFill>
              </a:rPr>
              <a:t> single </a:t>
            </a:r>
            <a:r>
              <a:rPr kumimoji="0" lang="en-US" sz="1400">
                <a:solidFill>
                  <a:srgbClr val="FFCC00"/>
                </a:solidFill>
                <a:latin typeface="Symbol" pitchFamily="18" charset="2"/>
              </a:rPr>
              <a:t>L</a:t>
            </a:r>
            <a:r>
              <a:rPr kumimoji="0" lang="en-US" sz="1400">
                <a:solidFill>
                  <a:srgbClr val="FFCC00"/>
                </a:solidFill>
              </a:rPr>
              <a:t>-hypernuclei</a:t>
            </a:r>
          </a:p>
          <a:p>
            <a:pPr eaLnBrk="0" hangingPunct="0">
              <a:buFontTx/>
              <a:buChar char="•"/>
            </a:pPr>
            <a:r>
              <a:rPr kumimoji="0" lang="en-US" sz="1400">
                <a:solidFill>
                  <a:srgbClr val="FFCC00"/>
                </a:solidFill>
              </a:rPr>
              <a:t> </a:t>
            </a:r>
            <a:r>
              <a:rPr kumimoji="0" lang="en-US" sz="1400">
                <a:solidFill>
                  <a:srgbClr val="FFCC00"/>
                </a:solidFill>
                <a:latin typeface="Symbol" pitchFamily="18" charset="2"/>
              </a:rPr>
              <a:t>L</a:t>
            </a:r>
            <a:r>
              <a:rPr kumimoji="0" lang="en-US" sz="1400">
                <a:solidFill>
                  <a:srgbClr val="FFCC00"/>
                </a:solidFill>
              </a:rPr>
              <a:t>-wavefunction</a:t>
            </a:r>
          </a:p>
        </p:txBody>
      </p:sp>
      <p:sp>
        <p:nvSpPr>
          <p:cNvPr id="2056209" name="Text Box 17"/>
          <p:cNvSpPr txBox="1">
            <a:spLocks noChangeArrowheads="1"/>
          </p:cNvSpPr>
          <p:nvPr/>
        </p:nvSpPr>
        <p:spPr bwMode="auto">
          <a:xfrm>
            <a:off x="3109913" y="782638"/>
            <a:ext cx="2249487" cy="984250"/>
          </a:xfrm>
          <a:prstGeom prst="rect">
            <a:avLst/>
          </a:prstGeom>
          <a:solidFill>
            <a:schemeClr val="hlink">
              <a:alpha val="70000"/>
            </a:schemeClr>
          </a:solidFill>
          <a:ln w="9525" algn="ctr">
            <a:solidFill>
              <a:srgbClr val="FFFF00"/>
            </a:solidFill>
            <a:miter lim="800000"/>
            <a:headEnd/>
            <a:tailEnd/>
          </a:ln>
          <a:effectLst/>
        </p:spPr>
        <p:txBody>
          <a:bodyPr wrap="none">
            <a:spAutoFit/>
          </a:bodyPr>
          <a:lstStyle/>
          <a:p>
            <a:pPr eaLnBrk="0" hangingPunct="0"/>
            <a:r>
              <a:rPr kumimoji="0" lang="en-US" b="1">
                <a:solidFill>
                  <a:srgbClr val="FFCC00"/>
                </a:solidFill>
              </a:rPr>
              <a:t>PANDA @ FAIR</a:t>
            </a:r>
          </a:p>
          <a:p>
            <a:pPr eaLnBrk="0" hangingPunct="0">
              <a:buFontTx/>
              <a:buChar char="•"/>
            </a:pPr>
            <a:r>
              <a:rPr kumimoji="0" lang="en-US" sz="1400">
                <a:solidFill>
                  <a:srgbClr val="FFCC00"/>
                </a:solidFill>
              </a:rPr>
              <a:t> anti-proton beam</a:t>
            </a:r>
          </a:p>
          <a:p>
            <a:pPr eaLnBrk="0" hangingPunct="0">
              <a:buFontTx/>
              <a:buChar char="•"/>
            </a:pPr>
            <a:r>
              <a:rPr kumimoji="0" lang="en-US" sz="1400">
                <a:solidFill>
                  <a:srgbClr val="FFCC00"/>
                </a:solidFill>
              </a:rPr>
              <a:t> double </a:t>
            </a:r>
            <a:r>
              <a:rPr kumimoji="0" lang="en-US" sz="1400">
                <a:solidFill>
                  <a:srgbClr val="FFCC00"/>
                </a:solidFill>
                <a:latin typeface="Symbol" pitchFamily="18" charset="2"/>
              </a:rPr>
              <a:t>L</a:t>
            </a:r>
            <a:r>
              <a:rPr kumimoji="0" lang="en-US" sz="1400">
                <a:solidFill>
                  <a:srgbClr val="FFCC00"/>
                </a:solidFill>
              </a:rPr>
              <a:t>-hypernuclei</a:t>
            </a:r>
          </a:p>
          <a:p>
            <a:pPr eaLnBrk="0" hangingPunct="0">
              <a:buFontTx/>
              <a:buChar char="•"/>
            </a:pPr>
            <a:r>
              <a:rPr kumimoji="0" lang="en-US" sz="1400">
                <a:solidFill>
                  <a:srgbClr val="FFCC00"/>
                </a:solidFill>
              </a:rPr>
              <a:t> </a:t>
            </a:r>
            <a:r>
              <a:rPr kumimoji="0" lang="en-US" sz="1400">
                <a:solidFill>
                  <a:srgbClr val="FFCC00"/>
                </a:solidFill>
                <a:latin typeface="Symbol" pitchFamily="18" charset="2"/>
              </a:rPr>
              <a:t>g</a:t>
            </a:r>
            <a:r>
              <a:rPr kumimoji="0" lang="en-US" sz="1400">
                <a:solidFill>
                  <a:srgbClr val="FFCC00"/>
                </a:solidFill>
              </a:rPr>
              <a:t>-ray spectroscopy</a:t>
            </a:r>
          </a:p>
        </p:txBody>
      </p:sp>
      <p:sp>
        <p:nvSpPr>
          <p:cNvPr id="2056210" name="Text Box 18"/>
          <p:cNvSpPr txBox="1">
            <a:spLocks noChangeArrowheads="1"/>
          </p:cNvSpPr>
          <p:nvPr/>
        </p:nvSpPr>
        <p:spPr bwMode="auto">
          <a:xfrm>
            <a:off x="254000" y="858838"/>
            <a:ext cx="1989138" cy="984250"/>
          </a:xfrm>
          <a:prstGeom prst="rect">
            <a:avLst/>
          </a:prstGeom>
          <a:solidFill>
            <a:srgbClr val="0033CC">
              <a:alpha val="70000"/>
            </a:srgbClr>
          </a:solidFill>
          <a:ln w="9525" algn="ctr">
            <a:solidFill>
              <a:srgbClr val="FFCC00"/>
            </a:solidFill>
            <a:miter lim="800000"/>
            <a:headEnd/>
            <a:tailEnd/>
          </a:ln>
          <a:effectLst/>
        </p:spPr>
        <p:txBody>
          <a:bodyPr wrap="none">
            <a:spAutoFit/>
          </a:bodyPr>
          <a:lstStyle/>
          <a:p>
            <a:pPr eaLnBrk="0" hangingPunct="0"/>
            <a:r>
              <a:rPr kumimoji="0" lang="en-US" b="1">
                <a:solidFill>
                  <a:srgbClr val="FFCC00"/>
                </a:solidFill>
              </a:rPr>
              <a:t>STAR @ RHIC</a:t>
            </a:r>
          </a:p>
          <a:p>
            <a:pPr eaLnBrk="0" hangingPunct="0">
              <a:buFontTx/>
              <a:buChar char="•"/>
            </a:pPr>
            <a:r>
              <a:rPr kumimoji="0" lang="en-US" sz="1400">
                <a:solidFill>
                  <a:srgbClr val="FFCC00"/>
                </a:solidFill>
              </a:rPr>
              <a:t> HI collider</a:t>
            </a:r>
          </a:p>
          <a:p>
            <a:pPr eaLnBrk="0" hangingPunct="0">
              <a:buFontTx/>
              <a:buChar char="•"/>
            </a:pPr>
            <a:r>
              <a:rPr kumimoji="0" lang="en-US" sz="1400">
                <a:solidFill>
                  <a:srgbClr val="FFCC00"/>
                </a:solidFill>
              </a:rPr>
              <a:t> anti </a:t>
            </a:r>
            <a:r>
              <a:rPr kumimoji="0" lang="en-US" sz="1400">
                <a:solidFill>
                  <a:srgbClr val="FFCC00"/>
                </a:solidFill>
                <a:latin typeface="Symbol" pitchFamily="18" charset="2"/>
              </a:rPr>
              <a:t>L</a:t>
            </a:r>
            <a:r>
              <a:rPr kumimoji="0" lang="en-US" sz="1400">
                <a:solidFill>
                  <a:srgbClr val="FFCC00"/>
                </a:solidFill>
              </a:rPr>
              <a:t>-hypernuclei</a:t>
            </a:r>
          </a:p>
          <a:p>
            <a:pPr eaLnBrk="0" hangingPunct="0">
              <a:buFontTx/>
              <a:buChar char="•"/>
            </a:pPr>
            <a:r>
              <a:rPr kumimoji="0" lang="en-US" sz="1400">
                <a:solidFill>
                  <a:srgbClr val="FFCC00"/>
                </a:solidFill>
              </a:rPr>
              <a:t> exotica?</a:t>
            </a:r>
          </a:p>
        </p:txBody>
      </p:sp>
      <p:sp>
        <p:nvSpPr>
          <p:cNvPr id="2056211" name="Line 19"/>
          <p:cNvSpPr>
            <a:spLocks noChangeShapeType="1"/>
          </p:cNvSpPr>
          <p:nvPr/>
        </p:nvSpPr>
        <p:spPr bwMode="auto">
          <a:xfrm>
            <a:off x="2019300" y="1854200"/>
            <a:ext cx="393700" cy="304800"/>
          </a:xfrm>
          <a:prstGeom prst="line">
            <a:avLst/>
          </a:prstGeom>
          <a:noFill/>
          <a:ln w="38100">
            <a:solidFill>
              <a:srgbClr val="006600"/>
            </a:solidFill>
            <a:round/>
            <a:headEnd/>
            <a:tailEnd type="triangle" w="med" len="med"/>
          </a:ln>
          <a:effectLst/>
        </p:spPr>
        <p:txBody>
          <a:bodyPr/>
          <a:lstStyle/>
          <a:p>
            <a:endParaRPr lang="de-DE"/>
          </a:p>
        </p:txBody>
      </p:sp>
      <p:sp>
        <p:nvSpPr>
          <p:cNvPr id="2056212" name="Line 20"/>
          <p:cNvSpPr>
            <a:spLocks noChangeShapeType="1"/>
          </p:cNvSpPr>
          <p:nvPr/>
        </p:nvSpPr>
        <p:spPr bwMode="auto">
          <a:xfrm>
            <a:off x="723900" y="5448300"/>
            <a:ext cx="8026400" cy="0"/>
          </a:xfrm>
          <a:prstGeom prst="line">
            <a:avLst/>
          </a:prstGeom>
          <a:noFill/>
          <a:ln w="76200">
            <a:solidFill>
              <a:srgbClr val="0033CC"/>
            </a:solidFill>
            <a:round/>
            <a:headEnd type="none" w="sm" len="sm"/>
            <a:tailEnd type="triangle" w="med" len="med"/>
          </a:ln>
          <a:effectLst/>
        </p:spPr>
        <p:txBody>
          <a:bodyPr lIns="54000" tIns="10800" rIns="54000" bIns="10800"/>
          <a:lstStyle/>
          <a:p>
            <a:endParaRPr lang="de-DE"/>
          </a:p>
        </p:txBody>
      </p:sp>
      <p:sp>
        <p:nvSpPr>
          <p:cNvPr id="2056213" name="Text Box 21"/>
          <p:cNvSpPr txBox="1">
            <a:spLocks noChangeArrowheads="1"/>
          </p:cNvSpPr>
          <p:nvPr/>
        </p:nvSpPr>
        <p:spPr bwMode="auto">
          <a:xfrm>
            <a:off x="2311400" y="5029200"/>
            <a:ext cx="990600" cy="387350"/>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sz="2400">
                <a:solidFill>
                  <a:srgbClr val="0033CC"/>
                </a:solidFill>
              </a:rPr>
              <a:t>2010</a:t>
            </a:r>
          </a:p>
        </p:txBody>
      </p:sp>
      <p:sp>
        <p:nvSpPr>
          <p:cNvPr id="2056214" name="Text Box 22"/>
          <p:cNvSpPr txBox="1">
            <a:spLocks noChangeArrowheads="1"/>
          </p:cNvSpPr>
          <p:nvPr/>
        </p:nvSpPr>
        <p:spPr bwMode="auto">
          <a:xfrm>
            <a:off x="7061200" y="5029200"/>
            <a:ext cx="990600" cy="387350"/>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sz="2400">
                <a:solidFill>
                  <a:srgbClr val="0033CC"/>
                </a:solidFill>
              </a:rPr>
              <a:t>2020</a:t>
            </a:r>
          </a:p>
        </p:txBody>
      </p:sp>
      <p:sp>
        <p:nvSpPr>
          <p:cNvPr id="2056215" name="Text Box 23"/>
          <p:cNvSpPr txBox="1">
            <a:spLocks noChangeArrowheads="1"/>
          </p:cNvSpPr>
          <p:nvPr/>
        </p:nvSpPr>
        <p:spPr bwMode="auto">
          <a:xfrm>
            <a:off x="-215900" y="5524500"/>
            <a:ext cx="1651000" cy="784225"/>
          </a:xfrm>
          <a:prstGeom prst="rect">
            <a:avLst/>
          </a:prstGeom>
          <a:noFill/>
          <a:ln w="9525">
            <a:noFill/>
            <a:miter lim="800000"/>
            <a:headEnd type="none" w="sm" len="sm"/>
            <a:tailEnd type="none" w="sm" len="sm"/>
          </a:ln>
          <a:effectLst/>
        </p:spPr>
        <p:txBody>
          <a:bodyPr lIns="54000" tIns="10800" rIns="54000" bIns="10800">
            <a:spAutoFit/>
          </a:bodyPr>
          <a:lstStyle/>
          <a:p>
            <a:pPr algn="r">
              <a:spcBef>
                <a:spcPct val="50000"/>
              </a:spcBef>
            </a:pPr>
            <a:r>
              <a:rPr lang="de-DE" sz="2000" b="1"/>
              <a:t>KEK</a:t>
            </a:r>
          </a:p>
          <a:p>
            <a:pPr algn="r">
              <a:spcBef>
                <a:spcPct val="50000"/>
              </a:spcBef>
            </a:pPr>
            <a:r>
              <a:rPr lang="de-DE" sz="2000" b="1"/>
              <a:t>FINUDA</a:t>
            </a:r>
          </a:p>
        </p:txBody>
      </p:sp>
      <p:sp>
        <p:nvSpPr>
          <p:cNvPr id="2056216" name="Text Box 24"/>
          <p:cNvSpPr txBox="1">
            <a:spLocks noChangeArrowheads="1"/>
          </p:cNvSpPr>
          <p:nvPr/>
        </p:nvSpPr>
        <p:spPr bwMode="auto">
          <a:xfrm>
            <a:off x="2324100" y="5524500"/>
            <a:ext cx="2463800" cy="1241425"/>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sz="2000" b="1"/>
              <a:t>HYPHI</a:t>
            </a:r>
          </a:p>
          <a:p>
            <a:pPr>
              <a:spcBef>
                <a:spcPct val="50000"/>
              </a:spcBef>
            </a:pPr>
            <a:r>
              <a:rPr lang="de-DE" sz="2000" b="1"/>
              <a:t>   JPARC</a:t>
            </a:r>
          </a:p>
          <a:p>
            <a:pPr>
              <a:spcBef>
                <a:spcPct val="50000"/>
              </a:spcBef>
            </a:pPr>
            <a:r>
              <a:rPr lang="de-DE" sz="2000" b="1"/>
              <a:t>      MAMI</a:t>
            </a:r>
          </a:p>
        </p:txBody>
      </p:sp>
      <p:sp>
        <p:nvSpPr>
          <p:cNvPr id="2056217" name="Text Box 25"/>
          <p:cNvSpPr txBox="1">
            <a:spLocks noChangeArrowheads="1"/>
          </p:cNvSpPr>
          <p:nvPr/>
        </p:nvSpPr>
        <p:spPr bwMode="auto">
          <a:xfrm>
            <a:off x="5422900" y="5524500"/>
            <a:ext cx="2463800" cy="327025"/>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sz="2000" b="1"/>
              <a:t>PANDA</a:t>
            </a:r>
          </a:p>
        </p:txBody>
      </p:sp>
      <p:sp>
        <p:nvSpPr>
          <p:cNvPr id="2056218" name="Text Box 26"/>
          <p:cNvSpPr txBox="1">
            <a:spLocks noChangeArrowheads="1"/>
          </p:cNvSpPr>
          <p:nvPr/>
        </p:nvSpPr>
        <p:spPr bwMode="auto">
          <a:xfrm>
            <a:off x="1358900" y="5524500"/>
            <a:ext cx="1028700" cy="784225"/>
          </a:xfrm>
          <a:prstGeom prst="rect">
            <a:avLst/>
          </a:prstGeom>
          <a:noFill/>
          <a:ln w="9525">
            <a:noFill/>
            <a:miter lim="800000"/>
            <a:headEnd type="none" w="sm" len="sm"/>
            <a:tailEnd type="none" w="sm" len="sm"/>
          </a:ln>
          <a:effectLst/>
        </p:spPr>
        <p:txBody>
          <a:bodyPr lIns="54000" tIns="10800" rIns="54000" bIns="10800">
            <a:spAutoFit/>
          </a:bodyPr>
          <a:lstStyle/>
          <a:p>
            <a:pPr algn="r">
              <a:spcBef>
                <a:spcPct val="50000"/>
              </a:spcBef>
            </a:pPr>
            <a:r>
              <a:rPr lang="de-DE" sz="2000" b="1"/>
              <a:t>JLAB</a:t>
            </a:r>
          </a:p>
          <a:p>
            <a:pPr algn="r">
              <a:spcBef>
                <a:spcPct val="50000"/>
              </a:spcBef>
            </a:pPr>
            <a:r>
              <a:rPr lang="de-DE" sz="2000" b="1"/>
              <a:t>RHIC</a:t>
            </a:r>
          </a:p>
        </p:txBody>
      </p:sp>
      <p:pic>
        <p:nvPicPr>
          <p:cNvPr id="2056219" name="Picture 27" descr="first_gold_beam-beam_collision_events_at_rhic_at_100_100_gev_c_per_beam_recorded_by_star"/>
          <p:cNvPicPr>
            <a:picLocks noChangeAspect="1" noChangeArrowheads="1"/>
          </p:cNvPicPr>
          <p:nvPr/>
        </p:nvPicPr>
        <p:blipFill>
          <a:blip r:embed="rId3" cstate="print"/>
          <a:srcRect/>
          <a:stretch>
            <a:fillRect/>
          </a:stretch>
        </p:blipFill>
        <p:spPr bwMode="auto">
          <a:xfrm>
            <a:off x="3463925" y="1417638"/>
            <a:ext cx="5680075" cy="4378325"/>
          </a:xfrm>
          <a:prstGeom prst="rect">
            <a:avLst/>
          </a:prstGeom>
          <a:noFill/>
        </p:spPr>
      </p:pic>
      <p:pic>
        <p:nvPicPr>
          <p:cNvPr id="2056220" name="Picture 28" descr="http://www.physics.ohio-state.edu/~lisa/HIRG/images/star_logo.gif"/>
          <p:cNvPicPr>
            <a:picLocks noChangeAspect="1" noChangeArrowheads="1"/>
          </p:cNvPicPr>
          <p:nvPr/>
        </p:nvPicPr>
        <p:blipFill>
          <a:blip r:embed="rId4" cstate="print"/>
          <a:srcRect/>
          <a:stretch>
            <a:fillRect/>
          </a:stretch>
        </p:blipFill>
        <p:spPr bwMode="auto">
          <a:xfrm>
            <a:off x="7531101" y="4759470"/>
            <a:ext cx="1371600" cy="1063625"/>
          </a:xfrm>
          <a:prstGeom prst="rect">
            <a:avLst/>
          </a:prstGeom>
          <a:noFill/>
        </p:spPr>
      </p:pic>
      <p:sp>
        <p:nvSpPr>
          <p:cNvPr id="2056221" name="Text Box 29"/>
          <p:cNvSpPr txBox="1">
            <a:spLocks noChangeArrowheads="1"/>
          </p:cNvSpPr>
          <p:nvPr/>
        </p:nvSpPr>
        <p:spPr bwMode="auto">
          <a:xfrm>
            <a:off x="3598863" y="2133600"/>
            <a:ext cx="2395537" cy="266700"/>
          </a:xfrm>
          <a:prstGeom prst="rect">
            <a:avLst/>
          </a:prstGeom>
          <a:noFill/>
          <a:ln w="9525">
            <a:noFill/>
            <a:miter lim="800000"/>
            <a:headEnd type="none" w="sm" len="sm"/>
            <a:tailEnd type="none" w="sm" len="sm"/>
          </a:ln>
          <a:effectLst/>
        </p:spPr>
        <p:txBody>
          <a:bodyPr lIns="54000" tIns="10800" rIns="54000" bIns="10800">
            <a:spAutoFit/>
          </a:bodyPr>
          <a:lstStyle/>
          <a:p>
            <a:pPr>
              <a:spcBef>
                <a:spcPct val="50000"/>
              </a:spcBef>
            </a:pPr>
            <a:r>
              <a:rPr lang="de-DE" b="1">
                <a:solidFill>
                  <a:srgbClr val="FFFF00"/>
                </a:solidFill>
              </a:rPr>
              <a:t>200 AGev Au+ Au</a:t>
            </a:r>
          </a:p>
        </p:txBody>
      </p:sp>
      <p:sp>
        <p:nvSpPr>
          <p:cNvPr id="30" name="Textfeld 29"/>
          <p:cNvSpPr txBox="1"/>
          <p:nvPr/>
        </p:nvSpPr>
        <p:spPr>
          <a:xfrm>
            <a:off x="624147" y="2346078"/>
            <a:ext cx="8096597" cy="3098066"/>
          </a:xfrm>
          <a:prstGeom prst="rect">
            <a:avLst/>
          </a:prstGeom>
          <a:solidFill>
            <a:srgbClr val="FFFF00">
              <a:alpha val="85098"/>
            </a:srgb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defTabSz="319088">
              <a:spcBef>
                <a:spcPct val="20000"/>
              </a:spcBef>
              <a:buClr>
                <a:schemeClr val="folHlink"/>
              </a:buClr>
              <a:buSzPct val="75000"/>
            </a:pPr>
            <a:r>
              <a:rPr lang="de-DE" altLang="zh-CN" b="1" dirty="0" smtClean="0">
                <a:latin typeface="+mn-lt"/>
                <a:ea typeface="宋体" pitchFamily="2" charset="-122"/>
                <a:sym typeface="Arial Unicode MS" pitchFamily="34" charset="-128"/>
              </a:rPr>
              <a:t>Other HI </a:t>
            </a:r>
            <a:r>
              <a:rPr lang="de-DE" altLang="zh-CN" b="1" dirty="0" err="1" smtClean="0">
                <a:latin typeface="+mn-lt"/>
                <a:ea typeface="宋体" pitchFamily="2" charset="-122"/>
                <a:sym typeface="Arial Unicode MS" pitchFamily="34" charset="-128"/>
              </a:rPr>
              <a:t>projects</a:t>
            </a:r>
            <a:r>
              <a:rPr lang="de-DE" altLang="zh-CN" dirty="0" smtClean="0">
                <a:latin typeface="+mn-lt"/>
                <a:ea typeface="宋体" pitchFamily="2" charset="-122"/>
                <a:sym typeface="Arial Unicode MS" pitchFamily="34" charset="-128"/>
              </a:rPr>
              <a:t>:</a:t>
            </a:r>
          </a:p>
          <a:p>
            <a:pPr marL="342900" indent="-342900" defTabSz="319088">
              <a:spcBef>
                <a:spcPct val="20000"/>
              </a:spcBef>
              <a:buClr>
                <a:schemeClr val="folHlink"/>
              </a:buClr>
              <a:buSzPct val="75000"/>
              <a:buBlip>
                <a:blip r:embed="rId5"/>
              </a:buBlip>
            </a:pPr>
            <a:endParaRPr lang="de-DE" altLang="zh-CN" dirty="0" smtClean="0">
              <a:latin typeface="+mn-lt"/>
              <a:ea typeface="宋体" pitchFamily="2" charset="-122"/>
              <a:sym typeface="Arial Unicode MS" pitchFamily="34" charset="-128"/>
            </a:endParaRPr>
          </a:p>
          <a:p>
            <a:pPr marL="342900" indent="-342900" defTabSz="319088">
              <a:spcBef>
                <a:spcPct val="20000"/>
              </a:spcBef>
              <a:buClr>
                <a:schemeClr val="folHlink"/>
              </a:buClr>
              <a:buSzPct val="75000"/>
              <a:buBlip>
                <a:blip r:embed="rId5"/>
              </a:buBlip>
            </a:pPr>
            <a:r>
              <a:rPr lang="de-DE" altLang="zh-CN" dirty="0" smtClean="0">
                <a:solidFill>
                  <a:srgbClr val="FF0000"/>
                </a:solidFill>
                <a:latin typeface="+mn-lt"/>
                <a:ea typeface="宋体" pitchFamily="2" charset="-122"/>
                <a:sym typeface="Arial Unicode MS" pitchFamily="34" charset="-128"/>
              </a:rPr>
              <a:t>FOPI@GSI</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has</a:t>
            </a:r>
            <a:r>
              <a:rPr lang="de-DE" altLang="zh-CN" dirty="0" smtClean="0">
                <a:latin typeface="+mn-lt"/>
                <a:ea typeface="宋体" pitchFamily="2" charset="-122"/>
                <a:sym typeface="Arial Unicode MS" pitchFamily="34" charset="-128"/>
              </a:rPr>
              <a:t> also </a:t>
            </a:r>
            <a:r>
              <a:rPr lang="de-DE" altLang="zh-CN" dirty="0" err="1" smtClean="0">
                <a:latin typeface="+mn-lt"/>
                <a:ea typeface="宋体" pitchFamily="2" charset="-122"/>
                <a:sym typeface="Arial Unicode MS" pitchFamily="34" charset="-128"/>
              </a:rPr>
              <a:t>observed</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as</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signal</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compatible</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with</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hypertriton</a:t>
            </a:r>
            <a:endParaRPr lang="de-DE" altLang="zh-CN" dirty="0" smtClean="0">
              <a:latin typeface="+mn-lt"/>
              <a:ea typeface="宋体" pitchFamily="2" charset="-122"/>
              <a:sym typeface="Arial Unicode MS" pitchFamily="34" charset="-128"/>
            </a:endParaRPr>
          </a:p>
          <a:p>
            <a:pPr marL="342900" indent="-342900" defTabSz="319088">
              <a:spcBef>
                <a:spcPct val="20000"/>
              </a:spcBef>
              <a:buClr>
                <a:schemeClr val="folHlink"/>
              </a:buClr>
              <a:buSzPct val="75000"/>
              <a:buBlip>
                <a:blip r:embed="rId5"/>
              </a:buBlip>
            </a:pPr>
            <a:r>
              <a:rPr lang="de-DE" altLang="zh-CN" dirty="0" smtClean="0">
                <a:solidFill>
                  <a:srgbClr val="FF0000"/>
                </a:solidFill>
                <a:latin typeface="+mn-lt"/>
                <a:ea typeface="宋体" pitchFamily="2" charset="-122"/>
                <a:sym typeface="Arial Unicode MS" pitchFamily="34" charset="-128"/>
              </a:rPr>
              <a:t>ALICE@LHC</a:t>
            </a:r>
            <a:r>
              <a:rPr lang="de-DE" altLang="zh-CN" dirty="0" smtClean="0">
                <a:latin typeface="+mn-lt"/>
                <a:ea typeface="宋体" pitchFamily="2" charset="-122"/>
                <a:sym typeface="Arial Unicode MS" pitchFamily="34" charset="-128"/>
              </a:rPr>
              <a:t> will also </a:t>
            </a:r>
            <a:r>
              <a:rPr lang="de-DE" altLang="zh-CN" dirty="0" err="1" smtClean="0">
                <a:latin typeface="+mn-lt"/>
                <a:ea typeface="宋体" pitchFamily="2" charset="-122"/>
                <a:sym typeface="Arial Unicode MS" pitchFamily="34" charset="-128"/>
              </a:rPr>
              <a:t>look</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for</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hypernucleus</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production</a:t>
            </a:r>
            <a:endParaRPr lang="de-DE" altLang="zh-CN" dirty="0" smtClean="0">
              <a:latin typeface="+mn-lt"/>
              <a:ea typeface="宋体" pitchFamily="2" charset="-122"/>
              <a:sym typeface="Arial Unicode MS" pitchFamily="34" charset="-128"/>
            </a:endParaRPr>
          </a:p>
          <a:p>
            <a:pPr marL="342900" indent="-342900" defTabSz="319088">
              <a:spcBef>
                <a:spcPct val="20000"/>
              </a:spcBef>
              <a:buClr>
                <a:schemeClr val="folHlink"/>
              </a:buClr>
              <a:buSzPct val="75000"/>
              <a:buBlip>
                <a:blip r:embed="rId5"/>
              </a:buBlip>
            </a:pPr>
            <a:r>
              <a:rPr lang="de-DE" altLang="zh-CN" dirty="0" smtClean="0">
                <a:solidFill>
                  <a:srgbClr val="FF0000"/>
                </a:solidFill>
                <a:latin typeface="+mn-lt"/>
                <a:ea typeface="宋体" pitchFamily="2" charset="-122"/>
                <a:sym typeface="Arial Unicode MS" pitchFamily="34" charset="-128"/>
              </a:rPr>
              <a:t>CBM@FAIR</a:t>
            </a:r>
          </a:p>
          <a:p>
            <a:pPr marL="342900" indent="-342900" defTabSz="319088">
              <a:spcBef>
                <a:spcPct val="20000"/>
              </a:spcBef>
              <a:buClr>
                <a:schemeClr val="folHlink"/>
              </a:buClr>
              <a:buSzPct val="75000"/>
              <a:buBlip>
                <a:blip r:embed="rId5"/>
              </a:buBlip>
            </a:pPr>
            <a:r>
              <a:rPr lang="de-DE" altLang="zh-CN" dirty="0" err="1" smtClean="0">
                <a:latin typeface="+mn-lt"/>
                <a:ea typeface="宋体" pitchFamily="2" charset="-122"/>
                <a:sym typeface="Arial Unicode MS" pitchFamily="34" charset="-128"/>
              </a:rPr>
              <a:t>Dubna</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HypHI</a:t>
            </a:r>
            <a:r>
              <a:rPr lang="de-DE" altLang="zh-CN" dirty="0" smtClean="0">
                <a:latin typeface="+mn-lt"/>
                <a:ea typeface="宋体" pitchFamily="2" charset="-122"/>
                <a:sym typeface="Arial Unicode MS" pitchFamily="34" charset="-128"/>
              </a:rPr>
              <a:t>, AGS …</a:t>
            </a:r>
            <a:r>
              <a:rPr lang="de-DE" altLang="zh-CN" dirty="0" err="1" smtClean="0">
                <a:latin typeface="+mn-lt"/>
                <a:ea typeface="宋体" pitchFamily="2" charset="-122"/>
                <a:sym typeface="Arial Unicode MS" pitchFamily="34" charset="-128"/>
              </a:rPr>
              <a:t>have</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seen</a:t>
            </a:r>
            <a:r>
              <a:rPr lang="de-DE" altLang="zh-CN" dirty="0" smtClean="0">
                <a:latin typeface="+mn-lt"/>
                <a:ea typeface="宋体" pitchFamily="2" charset="-122"/>
                <a:sym typeface="Arial Unicode MS" pitchFamily="34" charset="-128"/>
              </a:rPr>
              <a:t> hypernuclei in </a:t>
            </a:r>
            <a:r>
              <a:rPr lang="de-DE" altLang="zh-CN" dirty="0" err="1" smtClean="0">
                <a:latin typeface="+mn-lt"/>
                <a:ea typeface="宋体" pitchFamily="2" charset="-122"/>
                <a:sym typeface="Arial Unicode MS" pitchFamily="34" charset="-128"/>
              </a:rPr>
              <a:t>projectile</a:t>
            </a:r>
            <a:r>
              <a:rPr lang="de-DE" altLang="zh-CN" dirty="0" smtClean="0">
                <a:latin typeface="+mn-lt"/>
                <a:ea typeface="宋体" pitchFamily="2" charset="-122"/>
                <a:sym typeface="Arial Unicode MS" pitchFamily="34" charset="-128"/>
              </a:rPr>
              <a:t> </a:t>
            </a:r>
            <a:r>
              <a:rPr lang="de-DE" altLang="zh-CN" dirty="0" err="1" smtClean="0">
                <a:latin typeface="+mn-lt"/>
                <a:ea typeface="宋体" pitchFamily="2" charset="-122"/>
                <a:sym typeface="Arial Unicode MS" pitchFamily="34" charset="-128"/>
              </a:rPr>
              <a:t>fragmentation</a:t>
            </a:r>
            <a:endParaRPr lang="de-DE" altLang="zh-CN" dirty="0" smtClean="0">
              <a:latin typeface="+mn-lt"/>
              <a:ea typeface="宋体" pitchFamily="2" charset="-122"/>
              <a:sym typeface="Arial Unicode MS" pitchFamily="34" charset="-128"/>
            </a:endParaRPr>
          </a:p>
          <a:p>
            <a:pPr marL="342900" indent="-342900" defTabSz="319088">
              <a:spcBef>
                <a:spcPct val="20000"/>
              </a:spcBef>
              <a:buClr>
                <a:schemeClr val="folHlink"/>
              </a:buClr>
              <a:buSzPct val="75000"/>
              <a:buBlip>
                <a:blip r:embed="rId5"/>
              </a:buBlip>
            </a:pPr>
            <a:endParaRPr lang="de-DE" altLang="zh-CN" dirty="0" smtClean="0">
              <a:latin typeface="+mn-lt"/>
              <a:ea typeface="宋体" pitchFamily="2" charset="-122"/>
              <a:sym typeface="Arial Unicode MS" pitchFamily="34" charset="-128"/>
            </a:endParaRPr>
          </a:p>
          <a:p>
            <a:pPr marL="342900" indent="-342900" defTabSz="319088">
              <a:spcBef>
                <a:spcPct val="20000"/>
              </a:spcBef>
              <a:buClr>
                <a:schemeClr val="folHlink"/>
              </a:buClr>
              <a:buSzPct val="75000"/>
              <a:buBlip>
                <a:blip r:embed="rId5"/>
              </a:buBlip>
            </a:pPr>
            <a:r>
              <a:rPr lang="en-US" altLang="zh-CN" dirty="0" smtClean="0">
                <a:solidFill>
                  <a:srgbClr val="FF0000"/>
                </a:solidFill>
                <a:latin typeface="+mn-lt"/>
                <a:ea typeface="宋体" pitchFamily="2" charset="-122"/>
                <a:sym typeface="Arial Unicode MS" pitchFamily="34" charset="-128"/>
              </a:rPr>
              <a:t>Educated</a:t>
            </a:r>
            <a:r>
              <a:rPr lang="de-DE" altLang="zh-CN" dirty="0" smtClean="0">
                <a:solidFill>
                  <a:srgbClr val="FF0000"/>
                </a:solidFill>
                <a:latin typeface="+mn-lt"/>
                <a:ea typeface="宋体" pitchFamily="2" charset="-122"/>
                <a:sym typeface="Arial Unicode MS" pitchFamily="34" charset="-128"/>
              </a:rPr>
              <a:t> </a:t>
            </a:r>
            <a:r>
              <a:rPr lang="en-US" altLang="zh-CN" dirty="0" smtClean="0">
                <a:solidFill>
                  <a:srgbClr val="FF0000"/>
                </a:solidFill>
                <a:latin typeface="+mn-lt"/>
                <a:ea typeface="宋体" pitchFamily="2" charset="-122"/>
                <a:sym typeface="Arial Unicode MS" pitchFamily="34" charset="-128"/>
              </a:rPr>
              <a:t>guess</a:t>
            </a:r>
            <a:r>
              <a:rPr lang="de-DE" altLang="zh-CN" dirty="0" smtClean="0">
                <a:solidFill>
                  <a:srgbClr val="FF0000"/>
                </a:solidFill>
                <a:latin typeface="+mn-lt"/>
                <a:ea typeface="宋体" pitchFamily="2" charset="-122"/>
                <a:sym typeface="Arial Unicode MS" pitchFamily="34" charset="-128"/>
              </a:rPr>
              <a:t> </a:t>
            </a:r>
            <a:r>
              <a:rPr lang="de-DE" altLang="zh-CN" dirty="0" err="1" smtClean="0">
                <a:solidFill>
                  <a:srgbClr val="FF0000"/>
                </a:solidFill>
                <a:latin typeface="+mn-lt"/>
                <a:ea typeface="宋体" pitchFamily="2" charset="-122"/>
                <a:sym typeface="Arial Unicode MS" pitchFamily="34" charset="-128"/>
              </a:rPr>
              <a:t>for</a:t>
            </a:r>
            <a:r>
              <a:rPr lang="de-DE" altLang="zh-CN" dirty="0" smtClean="0">
                <a:solidFill>
                  <a:srgbClr val="FF0000"/>
                </a:solidFill>
                <a:latin typeface="+mn-lt"/>
                <a:ea typeface="宋体" pitchFamily="2" charset="-122"/>
                <a:sym typeface="Arial Unicode MS" pitchFamily="34" charset="-128"/>
              </a:rPr>
              <a:t> multi-</a:t>
            </a:r>
            <a:r>
              <a:rPr lang="de-DE" altLang="zh-CN" dirty="0" err="1" smtClean="0">
                <a:solidFill>
                  <a:srgbClr val="FF0000"/>
                </a:solidFill>
                <a:latin typeface="+mn-lt"/>
                <a:ea typeface="宋体" pitchFamily="2" charset="-122"/>
                <a:sym typeface="Arial Unicode MS" pitchFamily="34" charset="-128"/>
              </a:rPr>
              <a:t>strange</a:t>
            </a:r>
            <a:r>
              <a:rPr lang="de-DE" altLang="zh-CN" dirty="0" smtClean="0">
                <a:solidFill>
                  <a:srgbClr val="FF0000"/>
                </a:solidFill>
                <a:latin typeface="+mn-lt"/>
                <a:ea typeface="宋体" pitchFamily="2" charset="-122"/>
                <a:sym typeface="Arial Unicode MS" pitchFamily="34" charset="-128"/>
              </a:rPr>
              <a:t> </a:t>
            </a:r>
            <a:r>
              <a:rPr lang="de-DE" altLang="zh-CN" dirty="0" err="1" smtClean="0">
                <a:solidFill>
                  <a:srgbClr val="FF0000"/>
                </a:solidFill>
                <a:latin typeface="+mn-lt"/>
                <a:ea typeface="宋体" pitchFamily="2" charset="-122"/>
                <a:sym typeface="Arial Unicode MS" pitchFamily="34" charset="-128"/>
              </a:rPr>
              <a:t>nuclei</a:t>
            </a:r>
            <a:r>
              <a:rPr lang="de-DE" altLang="zh-CN" dirty="0" smtClean="0">
                <a:solidFill>
                  <a:srgbClr val="FF0000"/>
                </a:solidFill>
                <a:latin typeface="+mn-lt"/>
                <a:ea typeface="宋体" pitchFamily="2" charset="-122"/>
                <a:sym typeface="Arial Unicode MS" pitchFamily="34" charset="-128"/>
              </a:rPr>
              <a:t>…?</a:t>
            </a:r>
          </a:p>
          <a:p>
            <a:pPr marL="342900" indent="-342900" defTabSz="319088">
              <a:spcBef>
                <a:spcPct val="20000"/>
              </a:spcBef>
              <a:buClr>
                <a:schemeClr val="folHlink"/>
              </a:buClr>
              <a:buSzPct val="75000"/>
              <a:buBlip>
                <a:blip r:embed="rId5"/>
              </a:buBlip>
            </a:pPr>
            <a:endParaRPr lang="de-DE" altLang="zh-CN" dirty="0">
              <a:latin typeface="+mn-lt"/>
              <a:ea typeface="宋体" pitchFamily="2" charset="-122"/>
              <a:sym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218" name="Rectangle 2"/>
          <p:cNvSpPr>
            <a:spLocks noGrp="1" noChangeArrowheads="1"/>
          </p:cNvSpPr>
          <p:nvPr>
            <p:ph type="title"/>
          </p:nvPr>
        </p:nvSpPr>
        <p:spPr/>
        <p:txBody>
          <a:bodyPr/>
          <a:lstStyle/>
          <a:p>
            <a:r>
              <a:rPr lang="de-DE" baseline="30000"/>
              <a:t>3</a:t>
            </a:r>
            <a:r>
              <a:rPr lang="de-DE" baseline="-25000">
                <a:latin typeface="Symbol" pitchFamily="18" charset="2"/>
              </a:rPr>
              <a:t>L</a:t>
            </a:r>
            <a:r>
              <a:rPr lang="de-DE"/>
              <a:t>H at STAR</a:t>
            </a:r>
          </a:p>
        </p:txBody>
      </p:sp>
      <p:sp>
        <p:nvSpPr>
          <p:cNvPr id="2057219" name="Rectangle 3"/>
          <p:cNvSpPr>
            <a:spLocks noGrp="1" noChangeArrowheads="1"/>
          </p:cNvSpPr>
          <p:nvPr>
            <p:ph type="body" idx="1"/>
          </p:nvPr>
        </p:nvSpPr>
        <p:spPr>
          <a:xfrm>
            <a:off x="693738" y="5521325"/>
            <a:ext cx="8462962" cy="1336675"/>
          </a:xfrm>
        </p:spPr>
        <p:txBody>
          <a:bodyPr/>
          <a:lstStyle/>
          <a:p>
            <a:r>
              <a:rPr lang="en-US" altLang="zh-CN" dirty="0">
                <a:ea typeface="宋体" pitchFamily="2" charset="-122"/>
              </a:rPr>
              <a:t>background shape determined from rotated background analysis</a:t>
            </a:r>
          </a:p>
          <a:p>
            <a:r>
              <a:rPr lang="en-US" altLang="zh-CN" dirty="0">
                <a:ea typeface="宋体" pitchFamily="2" charset="-122"/>
              </a:rPr>
              <a:t>Signal observed from the data (bin-by-bin counting): 177 ± 30</a:t>
            </a:r>
          </a:p>
          <a:p>
            <a:r>
              <a:rPr lang="en-US" altLang="zh-CN" dirty="0">
                <a:ea typeface="宋体" pitchFamily="2" charset="-122"/>
              </a:rPr>
              <a:t>Mass: 2.990 ± 0.001 </a:t>
            </a:r>
            <a:r>
              <a:rPr lang="en-US" altLang="zh-CN" dirty="0" err="1">
                <a:ea typeface="宋体" pitchFamily="2" charset="-122"/>
              </a:rPr>
              <a:t>GeV</a:t>
            </a:r>
            <a:r>
              <a:rPr lang="en-US" altLang="zh-CN" dirty="0">
                <a:ea typeface="宋体" pitchFamily="2" charset="-122"/>
              </a:rPr>
              <a:t>; Width (fixed): 0.0025 </a:t>
            </a:r>
            <a:r>
              <a:rPr lang="en-US" altLang="zh-CN" dirty="0" err="1">
                <a:ea typeface="宋体" pitchFamily="2" charset="-122"/>
              </a:rPr>
              <a:t>GeV</a:t>
            </a:r>
            <a:r>
              <a:rPr lang="en-US" altLang="zh-CN" dirty="0">
                <a:ea typeface="宋体" pitchFamily="2" charset="-122"/>
              </a:rPr>
              <a:t>.</a:t>
            </a:r>
          </a:p>
          <a:p>
            <a:endParaRPr lang="de-DE" dirty="0"/>
          </a:p>
        </p:txBody>
      </p:sp>
      <p:grpSp>
        <p:nvGrpSpPr>
          <p:cNvPr id="2" name="Group 6"/>
          <p:cNvGrpSpPr>
            <a:grpSpLocks/>
          </p:cNvGrpSpPr>
          <p:nvPr/>
        </p:nvGrpSpPr>
        <p:grpSpPr bwMode="auto">
          <a:xfrm>
            <a:off x="1365250" y="765175"/>
            <a:ext cx="6413500" cy="4724400"/>
            <a:chOff x="1092" y="618"/>
            <a:chExt cx="3576" cy="2712"/>
          </a:xfrm>
        </p:grpSpPr>
        <p:pic>
          <p:nvPicPr>
            <p:cNvPr id="2057221" name="Picture 7" descr="AuAu200_Combined-^{3}_{#Lambda}H_candidate_sv0mass_cut3_100"/>
            <p:cNvPicPr>
              <a:picLocks noChangeAspect="1" noChangeArrowheads="1"/>
            </p:cNvPicPr>
            <p:nvPr/>
          </p:nvPicPr>
          <p:blipFill>
            <a:blip r:embed="rId2" cstate="print"/>
            <a:srcRect/>
            <a:stretch>
              <a:fillRect/>
            </a:stretch>
          </p:blipFill>
          <p:spPr bwMode="auto">
            <a:xfrm>
              <a:off x="1092" y="618"/>
              <a:ext cx="3576" cy="2712"/>
            </a:xfrm>
            <a:prstGeom prst="rect">
              <a:avLst/>
            </a:prstGeom>
            <a:noFill/>
            <a:ln w="9525">
              <a:noFill/>
              <a:miter lim="800000"/>
              <a:headEnd/>
              <a:tailEnd/>
            </a:ln>
          </p:spPr>
        </p:pic>
        <p:sp>
          <p:nvSpPr>
            <p:cNvPr id="2057222" name="Text Box 8"/>
            <p:cNvSpPr txBox="1">
              <a:spLocks noChangeArrowheads="1"/>
            </p:cNvSpPr>
            <p:nvPr/>
          </p:nvSpPr>
          <p:spPr bwMode="auto">
            <a:xfrm>
              <a:off x="3016" y="1071"/>
              <a:ext cx="1271" cy="210"/>
            </a:xfrm>
            <a:prstGeom prst="rect">
              <a:avLst/>
            </a:prstGeom>
            <a:noFill/>
            <a:ln w="9525">
              <a:noFill/>
              <a:miter lim="800000"/>
              <a:headEnd/>
              <a:tailEnd/>
            </a:ln>
          </p:spPr>
          <p:txBody>
            <a:bodyPr>
              <a:spAutoFit/>
            </a:bodyPr>
            <a:lstStyle/>
            <a:p>
              <a:pPr algn="ctr">
                <a:spcBef>
                  <a:spcPct val="50000"/>
                </a:spcBef>
              </a:pPr>
              <a:r>
                <a:rPr kumimoji="0" lang="en-US" altLang="zh-CN" sz="1800">
                  <a:solidFill>
                    <a:srgbClr val="FF0000"/>
                  </a:solidFill>
                  <a:latin typeface="Arial Unicode MS" pitchFamily="34" charset="-128"/>
                  <a:ea typeface="宋体" pitchFamily="2" charset="-122"/>
                </a:rPr>
                <a:t>STAR Preliminary</a:t>
              </a:r>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42" name="Rectangle 2"/>
          <p:cNvSpPr>
            <a:spLocks noGrp="1" noChangeArrowheads="1"/>
          </p:cNvSpPr>
          <p:nvPr>
            <p:ph type="title"/>
          </p:nvPr>
        </p:nvSpPr>
        <p:spPr/>
        <p:txBody>
          <a:bodyPr/>
          <a:lstStyle/>
          <a:p>
            <a:r>
              <a:rPr lang="de-DE"/>
              <a:t>The first antihypernucleus: </a:t>
            </a:r>
            <a:r>
              <a:rPr lang="de-DE" baseline="30000"/>
              <a:t>3</a:t>
            </a:r>
            <a:r>
              <a:rPr lang="de-DE" baseline="-25000">
                <a:latin typeface="Symbol_bar" pitchFamily="18" charset="2"/>
              </a:rPr>
              <a:t>L</a:t>
            </a:r>
            <a:r>
              <a:rPr lang="de-DE">
                <a:latin typeface="VerdanaBar" pitchFamily="34" charset="0"/>
              </a:rPr>
              <a:t>H</a:t>
            </a:r>
            <a:r>
              <a:rPr lang="de-DE"/>
              <a:t> @ STAR</a:t>
            </a:r>
          </a:p>
        </p:txBody>
      </p:sp>
      <p:sp>
        <p:nvSpPr>
          <p:cNvPr id="2058243" name="Rectangle 3"/>
          <p:cNvSpPr>
            <a:spLocks noGrp="1" noChangeArrowheads="1"/>
          </p:cNvSpPr>
          <p:nvPr>
            <p:ph type="body" idx="1"/>
          </p:nvPr>
        </p:nvSpPr>
        <p:spPr>
          <a:xfrm>
            <a:off x="693738" y="5521325"/>
            <a:ext cx="8462962" cy="1336675"/>
          </a:xfrm>
        </p:spPr>
        <p:txBody>
          <a:bodyPr/>
          <a:lstStyle/>
          <a:p>
            <a:r>
              <a:rPr lang="en-US" altLang="zh-CN" dirty="0">
                <a:ea typeface="宋体" pitchFamily="2" charset="-122"/>
              </a:rPr>
              <a:t>Signal observed from the data (bin-by-bin counting): 68±18</a:t>
            </a:r>
          </a:p>
          <a:p>
            <a:r>
              <a:rPr lang="en-US" altLang="zh-CN" dirty="0">
                <a:ea typeface="宋体" pitchFamily="2" charset="-122"/>
              </a:rPr>
              <a:t>Mass: 2.991±0.001 </a:t>
            </a:r>
            <a:r>
              <a:rPr lang="en-US" altLang="zh-CN" dirty="0" err="1">
                <a:ea typeface="宋体" pitchFamily="2" charset="-122"/>
              </a:rPr>
              <a:t>GeV</a:t>
            </a:r>
            <a:r>
              <a:rPr lang="en-US" altLang="zh-CN" dirty="0">
                <a:ea typeface="宋体" pitchFamily="2" charset="-122"/>
              </a:rPr>
              <a:t>; Width (fixed): 0.0025 </a:t>
            </a:r>
            <a:r>
              <a:rPr lang="en-US" altLang="zh-CN" dirty="0" err="1">
                <a:ea typeface="宋体" pitchFamily="2" charset="-122"/>
              </a:rPr>
              <a:t>GeV</a:t>
            </a:r>
            <a:endParaRPr lang="en-US" altLang="zh-CN" dirty="0">
              <a:ea typeface="宋体" pitchFamily="2" charset="-122"/>
            </a:endParaRPr>
          </a:p>
          <a:p>
            <a:endParaRPr lang="de-DE" dirty="0"/>
          </a:p>
        </p:txBody>
      </p:sp>
      <p:grpSp>
        <p:nvGrpSpPr>
          <p:cNvPr id="2" name="Group 11"/>
          <p:cNvGrpSpPr>
            <a:grpSpLocks/>
          </p:cNvGrpSpPr>
          <p:nvPr/>
        </p:nvGrpSpPr>
        <p:grpSpPr bwMode="auto">
          <a:xfrm>
            <a:off x="1733550" y="900113"/>
            <a:ext cx="5676900" cy="4305300"/>
            <a:chOff x="1092" y="671"/>
            <a:chExt cx="3576" cy="2712"/>
          </a:xfrm>
        </p:grpSpPr>
        <p:pic>
          <p:nvPicPr>
            <p:cNvPr id="2058251" name="Picture 9" descr="AuAu200_Combined_Anti-^{3}_{#bar{#Lambda}}H_candidate_sv0mass_cut3_100"/>
            <p:cNvPicPr>
              <a:picLocks noChangeAspect="1" noChangeArrowheads="1"/>
            </p:cNvPicPr>
            <p:nvPr/>
          </p:nvPicPr>
          <p:blipFill>
            <a:blip r:embed="rId2" cstate="print"/>
            <a:srcRect/>
            <a:stretch>
              <a:fillRect/>
            </a:stretch>
          </p:blipFill>
          <p:spPr bwMode="auto">
            <a:xfrm>
              <a:off x="1092" y="671"/>
              <a:ext cx="3576" cy="2712"/>
            </a:xfrm>
            <a:prstGeom prst="rect">
              <a:avLst/>
            </a:prstGeom>
            <a:noFill/>
            <a:ln w="9525">
              <a:noFill/>
              <a:miter lim="800000"/>
              <a:headEnd/>
              <a:tailEnd/>
            </a:ln>
          </p:spPr>
        </p:pic>
        <p:sp>
          <p:nvSpPr>
            <p:cNvPr id="2058252" name="Text Box 10"/>
            <p:cNvSpPr txBox="1">
              <a:spLocks noChangeArrowheads="1"/>
            </p:cNvSpPr>
            <p:nvPr/>
          </p:nvSpPr>
          <p:spPr bwMode="auto">
            <a:xfrm>
              <a:off x="3016" y="1079"/>
              <a:ext cx="1271" cy="231"/>
            </a:xfrm>
            <a:prstGeom prst="rect">
              <a:avLst/>
            </a:prstGeom>
            <a:noFill/>
            <a:ln w="9525">
              <a:noFill/>
              <a:miter lim="800000"/>
              <a:headEnd/>
              <a:tailEnd/>
            </a:ln>
          </p:spPr>
          <p:txBody>
            <a:bodyPr>
              <a:spAutoFit/>
            </a:bodyPr>
            <a:lstStyle/>
            <a:p>
              <a:pPr algn="ctr">
                <a:spcBef>
                  <a:spcPct val="50000"/>
                </a:spcBef>
              </a:pPr>
              <a:r>
                <a:rPr kumimoji="0" lang="en-US" altLang="zh-CN" sz="1800">
                  <a:solidFill>
                    <a:srgbClr val="FF0000"/>
                  </a:solidFill>
                  <a:latin typeface="Arial Unicode MS" pitchFamily="34" charset="-128"/>
                  <a:ea typeface="宋体" pitchFamily="2" charset="-122"/>
                </a:rPr>
                <a:t>STAR Preliminary</a:t>
              </a: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aseline="30000" dirty="0" smtClean="0"/>
              <a:t>6</a:t>
            </a:r>
            <a:r>
              <a:rPr lang="de-DE" baseline="-25000" dirty="0" smtClean="0">
                <a:latin typeface="Symbol" pitchFamily="18" charset="2"/>
              </a:rPr>
              <a:t>LL</a:t>
            </a:r>
            <a:r>
              <a:rPr lang="de-DE" dirty="0" smtClean="0"/>
              <a:t> He </a:t>
            </a:r>
            <a:r>
              <a:rPr lang="de-DE" dirty="0" err="1" smtClean="0"/>
              <a:t>Production</a:t>
            </a:r>
            <a:r>
              <a:rPr lang="de-DE" dirty="0" smtClean="0"/>
              <a:t> in </a:t>
            </a:r>
            <a:r>
              <a:rPr lang="de-DE" dirty="0" err="1" smtClean="0"/>
              <a:t>central</a:t>
            </a:r>
            <a:r>
              <a:rPr lang="de-DE" dirty="0" smtClean="0"/>
              <a:t> RHIC ?</a:t>
            </a:r>
            <a:endParaRPr lang="de-DE" dirty="0"/>
          </a:p>
        </p:txBody>
      </p:sp>
      <p:sp>
        <p:nvSpPr>
          <p:cNvPr id="3" name="Inhaltsplatzhalter 2"/>
          <p:cNvSpPr>
            <a:spLocks noGrp="1"/>
          </p:cNvSpPr>
          <p:nvPr>
            <p:ph idx="1"/>
          </p:nvPr>
        </p:nvSpPr>
        <p:spPr/>
        <p:txBody>
          <a:bodyPr/>
          <a:lstStyle/>
          <a:p>
            <a:endParaRPr lang="de-DE" dirty="0"/>
          </a:p>
        </p:txBody>
      </p:sp>
      <p:pic>
        <p:nvPicPr>
          <p:cNvPr id="2469892" name="Picture 4"/>
          <p:cNvPicPr>
            <a:picLocks noChangeAspect="1" noChangeArrowheads="1"/>
          </p:cNvPicPr>
          <p:nvPr/>
        </p:nvPicPr>
        <p:blipFill>
          <a:blip r:embed="rId3" cstate="print"/>
          <a:srcRect/>
          <a:stretch>
            <a:fillRect/>
          </a:stretch>
        </p:blipFill>
        <p:spPr bwMode="auto">
          <a:xfrm>
            <a:off x="0" y="853566"/>
            <a:ext cx="5870864" cy="2857795"/>
          </a:xfrm>
          <a:prstGeom prst="rect">
            <a:avLst/>
          </a:prstGeom>
          <a:noFill/>
          <a:ln w="9525">
            <a:noFill/>
            <a:miter lim="800000"/>
            <a:headEnd/>
            <a:tailEnd/>
          </a:ln>
        </p:spPr>
      </p:pic>
      <p:pic>
        <p:nvPicPr>
          <p:cNvPr id="2469894" name="Picture 6"/>
          <p:cNvPicPr>
            <a:picLocks noChangeAspect="1" noChangeArrowheads="1"/>
          </p:cNvPicPr>
          <p:nvPr/>
        </p:nvPicPr>
        <p:blipFill>
          <a:blip r:embed="rId4" cstate="print"/>
          <a:srcRect/>
          <a:stretch>
            <a:fillRect/>
          </a:stretch>
        </p:blipFill>
        <p:spPr bwMode="auto">
          <a:xfrm>
            <a:off x="5870133" y="841663"/>
            <a:ext cx="3118003" cy="2888673"/>
          </a:xfrm>
          <a:prstGeom prst="rect">
            <a:avLst/>
          </a:prstGeom>
          <a:noFill/>
          <a:ln w="9525">
            <a:noFill/>
            <a:miter lim="800000"/>
            <a:headEnd/>
            <a:tailEnd/>
          </a:ln>
        </p:spPr>
      </p:pic>
      <p:graphicFrame>
        <p:nvGraphicFramePr>
          <p:cNvPr id="9" name="Objekt 8"/>
          <p:cNvGraphicFramePr>
            <a:graphicFrameLocks noChangeAspect="1"/>
          </p:cNvGraphicFramePr>
          <p:nvPr/>
        </p:nvGraphicFramePr>
        <p:xfrm>
          <a:off x="250825" y="3732213"/>
          <a:ext cx="8816975" cy="2601912"/>
        </p:xfrm>
        <a:graphic>
          <a:graphicData uri="http://schemas.openxmlformats.org/presentationml/2006/ole">
            <p:oleObj spid="_x0000_s2469895" name="Equation" r:id="rId5" imgW="5079960" imgH="1498320" progId="Equation.DSMT4">
              <p:embed/>
            </p:oleObj>
          </a:graphicData>
        </a:graphic>
      </p:graphicFrame>
      <p:graphicFrame>
        <p:nvGraphicFramePr>
          <p:cNvPr id="7" name="Objekt 6"/>
          <p:cNvGraphicFramePr>
            <a:graphicFrameLocks noChangeAspect="1"/>
          </p:cNvGraphicFramePr>
          <p:nvPr/>
        </p:nvGraphicFramePr>
        <p:xfrm>
          <a:off x="3678382" y="1139594"/>
          <a:ext cx="685800" cy="444500"/>
        </p:xfrm>
        <a:graphic>
          <a:graphicData uri="http://schemas.openxmlformats.org/presentationml/2006/ole">
            <p:oleObj spid="_x0000_s2469896" name="Equation" r:id="rId6" imgW="685800" imgH="444240" progId="Equation.DSMT4">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Statistical model – </a:t>
            </a:r>
            <a:r>
              <a:rPr lang="de-DE" dirty="0" err="1" smtClean="0"/>
              <a:t>central</a:t>
            </a:r>
            <a:r>
              <a:rPr lang="de-DE" dirty="0" smtClean="0"/>
              <a:t> </a:t>
            </a:r>
            <a:r>
              <a:rPr lang="de-DE" dirty="0" err="1" smtClean="0"/>
              <a:t>Pb+Pb</a:t>
            </a:r>
            <a:endParaRPr lang="de-DE" dirty="0"/>
          </a:p>
        </p:txBody>
      </p:sp>
      <p:sp>
        <p:nvSpPr>
          <p:cNvPr id="3" name="Inhaltsplatzhalter 2"/>
          <p:cNvSpPr>
            <a:spLocks noGrp="1"/>
          </p:cNvSpPr>
          <p:nvPr>
            <p:ph idx="1"/>
          </p:nvPr>
        </p:nvSpPr>
        <p:spPr/>
        <p:txBody>
          <a:bodyPr/>
          <a:lstStyle/>
          <a:p>
            <a:r>
              <a:rPr lang="de-DE" sz="1600" dirty="0" smtClean="0">
                <a:solidFill>
                  <a:srgbClr val="009900"/>
                </a:solidFill>
              </a:rPr>
              <a:t>A. Andronic, P. Braun-</a:t>
            </a:r>
            <a:r>
              <a:rPr lang="de-DE" sz="1600" dirty="0" err="1" smtClean="0">
                <a:solidFill>
                  <a:srgbClr val="009900"/>
                </a:solidFill>
              </a:rPr>
              <a:t>Munzinger</a:t>
            </a:r>
            <a:r>
              <a:rPr lang="de-DE" sz="1600" dirty="0" smtClean="0">
                <a:solidFill>
                  <a:srgbClr val="009900"/>
                </a:solidFill>
              </a:rPr>
              <a:t>, J. Stachel. H. Stöcker (in </a:t>
            </a:r>
            <a:r>
              <a:rPr lang="de-DE" sz="1600" dirty="0" err="1" smtClean="0">
                <a:solidFill>
                  <a:srgbClr val="009900"/>
                </a:solidFill>
              </a:rPr>
              <a:t>preparation</a:t>
            </a:r>
            <a:r>
              <a:rPr lang="de-DE" sz="1600" dirty="0" smtClean="0">
                <a:solidFill>
                  <a:srgbClr val="009900"/>
                </a:solidFill>
              </a:rPr>
              <a:t>)</a:t>
            </a:r>
            <a:endParaRPr lang="de-DE" sz="1600" dirty="0">
              <a:solidFill>
                <a:srgbClr val="009900"/>
              </a:solidFill>
            </a:endParaRPr>
          </a:p>
        </p:txBody>
      </p:sp>
      <p:pic>
        <p:nvPicPr>
          <p:cNvPr id="247091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76335" y="935915"/>
            <a:ext cx="5759450" cy="5302250"/>
          </a:xfrm>
          <a:prstGeom prst="rect">
            <a:avLst/>
          </a:prstGeom>
          <a:noFill/>
          <a:ln w="9525">
            <a:noFill/>
            <a:miter lim="800000"/>
            <a:headEnd/>
            <a:tailEnd/>
          </a:ln>
        </p:spPr>
      </p:pic>
      <p:sp>
        <p:nvSpPr>
          <p:cNvPr id="7" name="Rechteck 6"/>
          <p:cNvSpPr/>
          <p:nvPr/>
        </p:nvSpPr>
        <p:spPr bwMode="auto">
          <a:xfrm>
            <a:off x="2836718" y="4309482"/>
            <a:ext cx="155863" cy="155864"/>
          </a:xfrm>
          <a:prstGeom prst="rect">
            <a:avLst/>
          </a:prstGeom>
          <a:solidFill>
            <a:srgbClr val="00B0F0">
              <a:alpha val="56078"/>
            </a:srgbClr>
          </a:solidFill>
          <a:ln w="9525" cap="flat" cmpd="sng" algn="ctr">
            <a:solidFill>
              <a:srgbClr val="0070C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8" name="Rechteck 7"/>
          <p:cNvSpPr/>
          <p:nvPr/>
        </p:nvSpPr>
        <p:spPr bwMode="auto">
          <a:xfrm>
            <a:off x="4327487" y="5703138"/>
            <a:ext cx="155863" cy="155864"/>
          </a:xfrm>
          <a:prstGeom prst="rect">
            <a:avLst/>
          </a:prstGeom>
          <a:solidFill>
            <a:srgbClr val="00B0F0">
              <a:alpha val="56078"/>
            </a:srgbClr>
          </a:solidFill>
          <a:ln w="9525" cap="flat" cmpd="sng" algn="ctr">
            <a:solidFill>
              <a:srgbClr val="0070C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9" name="Rechteck 8"/>
          <p:cNvSpPr/>
          <p:nvPr/>
        </p:nvSpPr>
        <p:spPr bwMode="auto">
          <a:xfrm>
            <a:off x="3202658" y="4659218"/>
            <a:ext cx="155863" cy="155864"/>
          </a:xfrm>
          <a:prstGeom prst="rect">
            <a:avLst/>
          </a:prstGeom>
          <a:solidFill>
            <a:srgbClr val="00B0F0">
              <a:alpha val="56078"/>
            </a:srgbClr>
          </a:solidFill>
          <a:ln w="9525" cap="flat" cmpd="sng" algn="ctr">
            <a:solidFill>
              <a:srgbClr val="0070C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10" name="Rechteck 9"/>
          <p:cNvSpPr/>
          <p:nvPr/>
        </p:nvSpPr>
        <p:spPr bwMode="auto">
          <a:xfrm>
            <a:off x="6056024" y="6204446"/>
            <a:ext cx="155863" cy="155864"/>
          </a:xfrm>
          <a:prstGeom prst="rect">
            <a:avLst/>
          </a:prstGeom>
          <a:solidFill>
            <a:srgbClr val="00B0F0">
              <a:alpha val="56078"/>
            </a:srgbClr>
          </a:solidFill>
          <a:ln w="9525" cap="flat" cmpd="sng" algn="ctr">
            <a:solidFill>
              <a:srgbClr val="0070C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cxnSp>
        <p:nvCxnSpPr>
          <p:cNvPr id="12" name="Gerade Verbindung mit Pfeil 11"/>
          <p:cNvCxnSpPr/>
          <p:nvPr/>
        </p:nvCxnSpPr>
        <p:spPr bwMode="auto">
          <a:xfrm rot="16200000" flipH="1">
            <a:off x="5885110" y="6609155"/>
            <a:ext cx="497690" cy="0"/>
          </a:xfrm>
          <a:prstGeom prst="straightConnector1">
            <a:avLst/>
          </a:prstGeom>
          <a:solidFill>
            <a:schemeClr val="accent1"/>
          </a:solidFill>
          <a:ln w="38100" cap="flat" cmpd="sng" algn="ctr">
            <a:solidFill>
              <a:schemeClr val="tx2">
                <a:lumMod val="60000"/>
                <a:lumOff val="40000"/>
              </a:schemeClr>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93" name="Rectangle 61"/>
          <p:cNvSpPr>
            <a:spLocks noChangeArrowheads="1"/>
          </p:cNvSpPr>
          <p:nvPr/>
        </p:nvSpPr>
        <p:spPr bwMode="invGray">
          <a:xfrm>
            <a:off x="261938" y="669925"/>
            <a:ext cx="8882062" cy="6015038"/>
          </a:xfrm>
          <a:prstGeom prst="rect">
            <a:avLst/>
          </a:prstGeom>
          <a:noFill/>
          <a:ln w="9525">
            <a:noFill/>
            <a:miter lim="800000"/>
            <a:headEnd/>
            <a:tailEnd/>
          </a:ln>
          <a:effectLst/>
        </p:spPr>
        <p:txBody>
          <a:bodyPr lIns="92075" tIns="46038" rIns="92075" bIns="46038">
            <a:spAutoFit/>
          </a:bodyPr>
          <a:lstStyle/>
          <a:p>
            <a:pPr marL="342900" indent="-342900">
              <a:spcBef>
                <a:spcPct val="20000"/>
              </a:spcBef>
              <a:buClr>
                <a:schemeClr val="folHlink"/>
              </a:buClr>
              <a:buSzPct val="75000"/>
              <a:buFont typeface="Wingdings" pitchFamily="2" charset="2"/>
              <a:buBlip>
                <a:blip r:embed="rId3"/>
              </a:buBlip>
            </a:pPr>
            <a:r>
              <a:rPr kumimoji="0" lang="en-US" sz="1800" dirty="0"/>
              <a:t>simultaneous implantation of two </a:t>
            </a:r>
            <a:r>
              <a:rPr kumimoji="0" lang="en-US" sz="1800" dirty="0">
                <a:latin typeface="Symbol" pitchFamily="18" charset="2"/>
              </a:rPr>
              <a:t>L</a:t>
            </a:r>
            <a:r>
              <a:rPr kumimoji="0" lang="en-US" sz="1800" dirty="0"/>
              <a:t>’s impossible </a:t>
            </a:r>
          </a:p>
          <a:p>
            <a:pPr marL="342900" indent="-342900">
              <a:spcBef>
                <a:spcPct val="20000"/>
              </a:spcBef>
              <a:buClr>
                <a:schemeClr val="folHlink"/>
              </a:buClr>
              <a:buSzPct val="75000"/>
              <a:buFont typeface="Wingdings" pitchFamily="2" charset="2"/>
              <a:buBlip>
                <a:blip r:embed="rId3"/>
              </a:buBlip>
            </a:pPr>
            <a:r>
              <a:rPr kumimoji="0" lang="en-US" sz="1800" dirty="0">
                <a:latin typeface="Symbol" pitchFamily="18" charset="2"/>
              </a:rPr>
              <a:t>X</a:t>
            </a:r>
            <a:r>
              <a:rPr kumimoji="0" lang="en-US" sz="1800" baseline="30000" dirty="0"/>
              <a:t>- </a:t>
            </a:r>
            <a:r>
              <a:rPr kumimoji="0" lang="en-US" sz="1800" dirty="0"/>
              <a:t>conversion in 2</a:t>
            </a:r>
            <a:r>
              <a:rPr kumimoji="0" lang="en-US" sz="1800" dirty="0">
                <a:latin typeface="Symbol" pitchFamily="18" charset="2"/>
              </a:rPr>
              <a:t>L:     X</a:t>
            </a:r>
            <a:r>
              <a:rPr kumimoji="0" lang="en-US" sz="1800" baseline="30000" dirty="0">
                <a:latin typeface="Symbol" pitchFamily="18" charset="2"/>
              </a:rPr>
              <a:t>-</a:t>
            </a:r>
            <a:r>
              <a:rPr kumimoji="0" lang="en-US" sz="1800" dirty="0"/>
              <a:t>+p</a:t>
            </a:r>
            <a:r>
              <a:rPr kumimoji="0" lang="en-US" sz="1800" dirty="0">
                <a:latin typeface="Symbol" pitchFamily="18" charset="2"/>
              </a:rPr>
              <a:t> </a:t>
            </a:r>
            <a:r>
              <a:rPr kumimoji="0" lang="en-US" sz="1800" dirty="0">
                <a:latin typeface="Arial" pitchFamily="34" charset="0"/>
                <a:cs typeface="Arial" pitchFamily="34" charset="0"/>
              </a:rPr>
              <a:t>→</a:t>
            </a:r>
            <a:r>
              <a:rPr kumimoji="0" lang="en-US" sz="1800" dirty="0">
                <a:latin typeface="Symbol" pitchFamily="18" charset="2"/>
                <a:cs typeface="Arial" pitchFamily="34" charset="0"/>
              </a:rPr>
              <a:t>L</a:t>
            </a:r>
            <a:r>
              <a:rPr kumimoji="0" lang="en-US" sz="1800" dirty="0">
                <a:latin typeface="Arial" pitchFamily="34" charset="0"/>
                <a:cs typeface="Arial" pitchFamily="34" charset="0"/>
              </a:rPr>
              <a:t>+</a:t>
            </a:r>
            <a:r>
              <a:rPr kumimoji="0" lang="en-US" sz="1800" dirty="0">
                <a:latin typeface="Symbol" pitchFamily="18" charset="2"/>
                <a:cs typeface="Arial" pitchFamily="34" charset="0"/>
              </a:rPr>
              <a:t>L</a:t>
            </a:r>
            <a:r>
              <a:rPr kumimoji="0" lang="en-US" sz="1800" dirty="0">
                <a:latin typeface="Arial" pitchFamily="34" charset="0"/>
                <a:cs typeface="Arial" pitchFamily="34" charset="0"/>
              </a:rPr>
              <a:t> </a:t>
            </a:r>
            <a:r>
              <a:rPr kumimoji="0" lang="en-US" sz="1800" dirty="0">
                <a:cs typeface="Arial" pitchFamily="34" charset="0"/>
              </a:rPr>
              <a:t>+</a:t>
            </a:r>
            <a:r>
              <a:rPr kumimoji="0" lang="en-US" sz="1800" dirty="0">
                <a:latin typeface="Arial" pitchFamily="34" charset="0"/>
                <a:cs typeface="Arial" pitchFamily="34" charset="0"/>
              </a:rPr>
              <a:t> </a:t>
            </a:r>
            <a:r>
              <a:rPr kumimoji="0" lang="en-US" sz="1800" dirty="0">
                <a:solidFill>
                  <a:srgbClr val="FF3300"/>
                </a:solidFill>
                <a:latin typeface="Arial" pitchFamily="34" charset="0"/>
                <a:cs typeface="Arial" pitchFamily="34" charset="0"/>
              </a:rPr>
              <a:t>28MeV</a:t>
            </a:r>
          </a:p>
          <a:p>
            <a:pPr marL="342900" indent="-342900">
              <a:spcBef>
                <a:spcPct val="20000"/>
              </a:spcBef>
              <a:buClr>
                <a:schemeClr val="folHlink"/>
              </a:buClr>
              <a:buSzPct val="75000"/>
              <a:buFont typeface="Wingdings" pitchFamily="2" charset="2"/>
              <a:buNone/>
            </a:pPr>
            <a:r>
              <a:rPr kumimoji="0" lang="en-US" sz="1800" dirty="0">
                <a:solidFill>
                  <a:srgbClr val="000099"/>
                </a:solidFill>
                <a:sym typeface="Symbol" pitchFamily="18" charset="2"/>
              </a:rPr>
              <a:t>	</a:t>
            </a:r>
            <a:r>
              <a:rPr kumimoji="0" lang="en-US" sz="1800" dirty="0">
                <a:solidFill>
                  <a:srgbClr val="000099"/>
                </a:solidFill>
              </a:rPr>
              <a:t>large probability that two </a:t>
            </a:r>
            <a:r>
              <a:rPr kumimoji="0" lang="en-US" sz="2000" dirty="0">
                <a:solidFill>
                  <a:srgbClr val="000099"/>
                </a:solidFill>
                <a:latin typeface="Symbol" pitchFamily="18" charset="2"/>
              </a:rPr>
              <a:t>L</a:t>
            </a:r>
            <a:r>
              <a:rPr kumimoji="0" lang="en-US" sz="1800" dirty="0">
                <a:solidFill>
                  <a:srgbClr val="000099"/>
                </a:solidFill>
              </a:rPr>
              <a:t>’s stick to same nucleus</a:t>
            </a: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endParaRPr kumimoji="0" lang="en-US" sz="1800" dirty="0">
              <a:sym typeface="Dummies" pitchFamily="2" charset="0"/>
            </a:endParaRPr>
          </a:p>
          <a:p>
            <a:pPr marL="342900" indent="-342900">
              <a:spcBef>
                <a:spcPct val="20000"/>
              </a:spcBef>
              <a:buClr>
                <a:schemeClr val="folHlink"/>
              </a:buClr>
              <a:buSzPct val="75000"/>
              <a:buFont typeface="Wingdings" pitchFamily="2" charset="2"/>
              <a:buBlip>
                <a:blip r:embed="rId3"/>
              </a:buBlip>
            </a:pPr>
            <a:r>
              <a:rPr kumimoji="0" lang="en-US" sz="1800" dirty="0">
                <a:sym typeface="Dummies" pitchFamily="2" charset="0"/>
              </a:rPr>
              <a:t>two-step process</a:t>
            </a:r>
          </a:p>
          <a:p>
            <a:pPr marL="342900" indent="-342900">
              <a:spcBef>
                <a:spcPct val="20000"/>
              </a:spcBef>
              <a:buClr>
                <a:schemeClr val="folHlink"/>
              </a:buClr>
              <a:buSzPct val="75000"/>
              <a:buFont typeface="Wingdings" pitchFamily="2" charset="2"/>
              <a:buNone/>
            </a:pPr>
            <a:r>
              <a:rPr kumimoji="0" lang="en-US" sz="1800" dirty="0">
                <a:solidFill>
                  <a:srgbClr val="000099"/>
                </a:solidFill>
                <a:sym typeface="Symbol" pitchFamily="18" charset="2"/>
              </a:rPr>
              <a:t>	</a:t>
            </a:r>
            <a:r>
              <a:rPr kumimoji="0" lang="en-US" sz="1800" dirty="0">
                <a:solidFill>
                  <a:srgbClr val="000099"/>
                </a:solidFill>
                <a:sym typeface="Wingdings" pitchFamily="2" charset="2"/>
              </a:rPr>
              <a:t> </a:t>
            </a:r>
            <a:r>
              <a:rPr kumimoji="0" lang="en-US" sz="1800" dirty="0">
                <a:solidFill>
                  <a:srgbClr val="000099"/>
                </a:solidFill>
                <a:sym typeface="Dummies" pitchFamily="2" charset="0"/>
              </a:rPr>
              <a:t>spectroscopic studies only via the decay products</a:t>
            </a:r>
            <a:endParaRPr kumimoji="0" lang="en-US" sz="1800" dirty="0">
              <a:sym typeface="Dummies" pitchFamily="2" charset="0"/>
            </a:endParaRPr>
          </a:p>
        </p:txBody>
      </p:sp>
      <p:sp>
        <p:nvSpPr>
          <p:cNvPr id="1938434" name="Rectangle 2"/>
          <p:cNvSpPr>
            <a:spLocks noGrp="1" noChangeArrowheads="1"/>
          </p:cNvSpPr>
          <p:nvPr>
            <p:ph type="title"/>
          </p:nvPr>
        </p:nvSpPr>
        <p:spPr/>
        <p:txBody>
          <a:bodyPr/>
          <a:lstStyle/>
          <a:p>
            <a:r>
              <a:rPr lang="de-DE"/>
              <a:t>Production of </a:t>
            </a:r>
            <a:r>
              <a:rPr lang="de-DE">
                <a:latin typeface="Symbol" pitchFamily="18" charset="2"/>
              </a:rPr>
              <a:t>LL </a:t>
            </a:r>
            <a:r>
              <a:rPr lang="de-DE"/>
              <a:t>Hypernuclei</a:t>
            </a:r>
          </a:p>
        </p:txBody>
      </p:sp>
      <p:grpSp>
        <p:nvGrpSpPr>
          <p:cNvPr id="51" name="Gruppieren 50"/>
          <p:cNvGrpSpPr/>
          <p:nvPr/>
        </p:nvGrpSpPr>
        <p:grpSpPr>
          <a:xfrm>
            <a:off x="529941" y="1751960"/>
            <a:ext cx="3588444" cy="4272322"/>
            <a:chOff x="529941" y="1751960"/>
            <a:chExt cx="3588444" cy="4272322"/>
          </a:xfrm>
        </p:grpSpPr>
        <p:sp>
          <p:nvSpPr>
            <p:cNvPr id="50" name="Rechteck 49"/>
            <p:cNvSpPr/>
            <p:nvPr/>
          </p:nvSpPr>
          <p:spPr bwMode="auto">
            <a:xfrm>
              <a:off x="529941" y="1751960"/>
              <a:ext cx="3588444" cy="4272322"/>
            </a:xfrm>
            <a:prstGeom prst="rect">
              <a:avLst/>
            </a:prstGeom>
            <a:noFill/>
            <a:ln w="38100" cap="flat" cmpd="sng" algn="ctr">
              <a:solidFill>
                <a:srgbClr val="FFCC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sp>
          <p:nvSpPr>
            <p:cNvPr id="38" name="Oval 10"/>
            <p:cNvSpPr>
              <a:spLocks noChangeAspect="1" noChangeArrowheads="1"/>
            </p:cNvSpPr>
            <p:nvPr/>
          </p:nvSpPr>
          <p:spPr bwMode="auto">
            <a:xfrm>
              <a:off x="1301303" y="2005313"/>
              <a:ext cx="1208087" cy="1268412"/>
            </a:xfrm>
            <a:prstGeom prst="ellipse">
              <a:avLst/>
            </a:prstGeom>
            <a:gradFill rotWithShape="0">
              <a:gsLst>
                <a:gs pos="0">
                  <a:srgbClr val="FFCC00">
                    <a:gamma/>
                    <a:tint val="0"/>
                    <a:invGamma/>
                  </a:srgbClr>
                </a:gs>
                <a:gs pos="100000">
                  <a:srgbClr val="FFCC00"/>
                </a:gs>
              </a:gsLst>
              <a:path path="shape">
                <a:fillToRect l="50000" t="50000" r="50000" b="50000"/>
              </a:path>
            </a:gradFill>
            <a:ln w="28575">
              <a:solidFill>
                <a:srgbClr val="FFCC00"/>
              </a:solidFill>
              <a:round/>
              <a:headEnd/>
              <a:tailEnd/>
            </a:ln>
            <a:effectLst/>
          </p:spPr>
          <p:txBody>
            <a:bodyPr wrap="none" anchor="ctr"/>
            <a:lstStyle/>
            <a:p>
              <a:endParaRPr lang="de-DE"/>
            </a:p>
          </p:txBody>
        </p:sp>
        <p:sp>
          <p:nvSpPr>
            <p:cNvPr id="39" name="Oval 12"/>
            <p:cNvSpPr>
              <a:spLocks noChangeAspect="1" noChangeArrowheads="1"/>
            </p:cNvSpPr>
            <p:nvPr/>
          </p:nvSpPr>
          <p:spPr bwMode="auto">
            <a:xfrm>
              <a:off x="815115" y="2394536"/>
              <a:ext cx="173037" cy="171450"/>
            </a:xfrm>
            <a:prstGeom prst="ellipse">
              <a:avLst/>
            </a:prstGeom>
            <a:gradFill rotWithShape="0">
              <a:gsLst>
                <a:gs pos="0">
                  <a:srgbClr val="0033CC">
                    <a:gamma/>
                    <a:tint val="0"/>
                    <a:invGamma/>
                  </a:srgbClr>
                </a:gs>
                <a:gs pos="100000">
                  <a:srgbClr val="0033CC"/>
                </a:gs>
              </a:gsLst>
              <a:path path="shape">
                <a:fillToRect l="50000" t="50000" r="50000" b="50000"/>
              </a:path>
            </a:gradFill>
            <a:ln w="28575">
              <a:solidFill>
                <a:srgbClr val="0033CC"/>
              </a:solidFill>
              <a:round/>
              <a:headEnd/>
              <a:tailEnd/>
            </a:ln>
            <a:effectLst/>
          </p:spPr>
          <p:txBody>
            <a:bodyPr wrap="none" anchor="ctr"/>
            <a:lstStyle/>
            <a:p>
              <a:pPr algn="ctr" eaLnBrk="0" hangingPunct="0"/>
              <a:endParaRPr kumimoji="0" lang="en-GB" sz="900">
                <a:solidFill>
                  <a:srgbClr val="0000FF"/>
                </a:solidFill>
                <a:latin typeface="Arial Unicode MS" pitchFamily="34" charset="-128"/>
              </a:endParaRPr>
            </a:p>
          </p:txBody>
        </p:sp>
        <p:sp>
          <p:nvSpPr>
            <p:cNvPr id="40" name="Line 13"/>
            <p:cNvSpPr>
              <a:spLocks noChangeAspect="1" noChangeShapeType="1"/>
            </p:cNvSpPr>
            <p:nvPr/>
          </p:nvSpPr>
          <p:spPr bwMode="auto">
            <a:xfrm>
              <a:off x="1041407" y="2501042"/>
              <a:ext cx="315912" cy="0"/>
            </a:xfrm>
            <a:prstGeom prst="line">
              <a:avLst/>
            </a:prstGeom>
            <a:noFill/>
            <a:ln w="28575">
              <a:solidFill>
                <a:srgbClr val="0033CC"/>
              </a:solidFill>
              <a:round/>
              <a:headEnd/>
              <a:tailEnd type="triangle" w="med" len="med"/>
            </a:ln>
            <a:effectLst/>
          </p:spPr>
          <p:txBody>
            <a:bodyPr wrap="none" anchor="ctr"/>
            <a:lstStyle/>
            <a:p>
              <a:endParaRPr lang="de-DE"/>
            </a:p>
          </p:txBody>
        </p:sp>
        <p:sp>
          <p:nvSpPr>
            <p:cNvPr id="44" name="Oval 12"/>
            <p:cNvSpPr>
              <a:spLocks noChangeAspect="1" noChangeArrowheads="1"/>
            </p:cNvSpPr>
            <p:nvPr/>
          </p:nvSpPr>
          <p:spPr bwMode="auto">
            <a:xfrm>
              <a:off x="2515323" y="2333976"/>
              <a:ext cx="173037" cy="171450"/>
            </a:xfrm>
            <a:prstGeom prst="ellipse">
              <a:avLst/>
            </a:prstGeom>
            <a:solidFill>
              <a:srgbClr val="33CC33">
                <a:alpha val="75000"/>
              </a:srgbClr>
            </a:solidFill>
            <a:ln w="28575">
              <a:solidFill>
                <a:srgbClr val="92D050"/>
              </a:solidFill>
              <a:round/>
              <a:headEnd/>
              <a:tailEnd/>
            </a:ln>
            <a:effectLst/>
          </p:spPr>
          <p:txBody>
            <a:bodyPr wrap="none" anchor="ctr"/>
            <a:lstStyle/>
            <a:p>
              <a:pPr algn="ctr" eaLnBrk="0" hangingPunct="0"/>
              <a:endParaRPr kumimoji="0" lang="en-GB" sz="900">
                <a:solidFill>
                  <a:srgbClr val="0000FF"/>
                </a:solidFill>
                <a:latin typeface="Arial Unicode MS" pitchFamily="34" charset="-128"/>
              </a:endParaRPr>
            </a:p>
          </p:txBody>
        </p:sp>
        <p:sp>
          <p:nvSpPr>
            <p:cNvPr id="45" name="Line 13"/>
            <p:cNvSpPr>
              <a:spLocks noChangeAspect="1" noChangeShapeType="1"/>
            </p:cNvSpPr>
            <p:nvPr/>
          </p:nvSpPr>
          <p:spPr bwMode="auto">
            <a:xfrm rot="-840000">
              <a:off x="2752006" y="2315793"/>
              <a:ext cx="406832" cy="0"/>
            </a:xfrm>
            <a:prstGeom prst="line">
              <a:avLst/>
            </a:prstGeom>
            <a:noFill/>
            <a:ln w="28575">
              <a:solidFill>
                <a:srgbClr val="00B050"/>
              </a:solidFill>
              <a:round/>
              <a:headEnd/>
              <a:tailEnd type="triangle" w="med" len="med"/>
            </a:ln>
            <a:effectLst/>
          </p:spPr>
          <p:txBody>
            <a:bodyPr wrap="none" anchor="ctr"/>
            <a:lstStyle/>
            <a:p>
              <a:endParaRPr lang="de-DE"/>
            </a:p>
          </p:txBody>
        </p:sp>
        <p:sp>
          <p:nvSpPr>
            <p:cNvPr id="46" name="Textfeld 45"/>
            <p:cNvSpPr txBox="1"/>
            <p:nvPr/>
          </p:nvSpPr>
          <p:spPr>
            <a:xfrm>
              <a:off x="721680" y="2054447"/>
              <a:ext cx="577515" cy="400110"/>
            </a:xfrm>
            <a:prstGeom prst="rect">
              <a:avLst/>
            </a:prstGeom>
            <a:noFill/>
          </p:spPr>
          <p:txBody>
            <a:bodyPr wrap="square" rtlCol="0">
              <a:spAutoFit/>
            </a:bodyPr>
            <a:lstStyle/>
            <a:p>
              <a:r>
                <a:rPr lang="de-DE" sz="2000" dirty="0" smtClean="0">
                  <a:solidFill>
                    <a:srgbClr val="0070C0"/>
                  </a:solidFill>
                </a:rPr>
                <a:t>K</a:t>
              </a:r>
              <a:r>
                <a:rPr lang="de-DE" sz="2000" baseline="30000" dirty="0" smtClean="0">
                  <a:solidFill>
                    <a:srgbClr val="0070C0"/>
                  </a:solidFill>
                </a:rPr>
                <a:t>-</a:t>
              </a:r>
              <a:endParaRPr lang="de-DE" sz="2000" baseline="30000" dirty="0">
                <a:solidFill>
                  <a:srgbClr val="0070C0"/>
                </a:solidFill>
              </a:endParaRPr>
            </a:p>
          </p:txBody>
        </p:sp>
        <p:sp>
          <p:nvSpPr>
            <p:cNvPr id="47" name="Textfeld 46"/>
            <p:cNvSpPr txBox="1"/>
            <p:nvPr/>
          </p:nvSpPr>
          <p:spPr>
            <a:xfrm>
              <a:off x="2739085" y="1938870"/>
              <a:ext cx="577515" cy="400110"/>
            </a:xfrm>
            <a:prstGeom prst="rect">
              <a:avLst/>
            </a:prstGeom>
            <a:noFill/>
          </p:spPr>
          <p:txBody>
            <a:bodyPr wrap="square" rtlCol="0">
              <a:spAutoFit/>
            </a:bodyPr>
            <a:lstStyle/>
            <a:p>
              <a:r>
                <a:rPr lang="de-DE" sz="2000" dirty="0" smtClean="0">
                  <a:solidFill>
                    <a:srgbClr val="008000"/>
                  </a:solidFill>
                </a:rPr>
                <a:t>K</a:t>
              </a:r>
              <a:r>
                <a:rPr lang="de-DE" sz="2000" baseline="30000" dirty="0" smtClean="0">
                  <a:solidFill>
                    <a:srgbClr val="008000"/>
                  </a:solidFill>
                </a:rPr>
                <a:t>+</a:t>
              </a:r>
              <a:endParaRPr lang="de-DE" sz="2000" baseline="30000" dirty="0">
                <a:solidFill>
                  <a:srgbClr val="008000"/>
                </a:solidFill>
              </a:endParaRPr>
            </a:p>
          </p:txBody>
        </p:sp>
        <p:sp>
          <p:nvSpPr>
            <p:cNvPr id="48" name="Textfeld 47"/>
            <p:cNvSpPr txBox="1"/>
            <p:nvPr/>
          </p:nvSpPr>
          <p:spPr>
            <a:xfrm>
              <a:off x="1225366" y="2234264"/>
              <a:ext cx="1382754" cy="769441"/>
            </a:xfrm>
            <a:prstGeom prst="rect">
              <a:avLst/>
            </a:prstGeom>
            <a:noFill/>
          </p:spPr>
          <p:txBody>
            <a:bodyPr wrap="square" rtlCol="0">
              <a:spAutoFit/>
            </a:bodyPr>
            <a:lstStyle/>
            <a:p>
              <a:pPr algn="ctr"/>
              <a:r>
                <a:rPr lang="de-DE" sz="2400" dirty="0" err="1" smtClean="0">
                  <a:solidFill>
                    <a:srgbClr val="0070C0"/>
                  </a:solidFill>
                  <a:sym typeface="Symbol"/>
                </a:rPr>
                <a:t>p</a:t>
              </a:r>
              <a:r>
                <a:rPr lang="de-DE" sz="2400" dirty="0" err="1" smtClean="0">
                  <a:solidFill>
                    <a:schemeClr val="accent4"/>
                  </a:solidFill>
                  <a:sym typeface="Symbol"/>
                </a:rPr>
                <a:t></a:t>
              </a:r>
              <a:r>
                <a:rPr lang="de-DE" sz="2400" dirty="0" err="1" smtClean="0">
                  <a:solidFill>
                    <a:srgbClr val="00B050"/>
                  </a:solidFill>
                  <a:latin typeface="Symbol" pitchFamily="18" charset="2"/>
                  <a:sym typeface="Symbol"/>
                </a:rPr>
                <a:t>X</a:t>
              </a:r>
              <a:r>
                <a:rPr lang="de-DE" sz="2400" baseline="30000" dirty="0" smtClean="0">
                  <a:solidFill>
                    <a:srgbClr val="00B050"/>
                  </a:solidFill>
                  <a:sym typeface="Symbol"/>
                </a:rPr>
                <a:t>-</a:t>
              </a:r>
            </a:p>
            <a:p>
              <a:pPr algn="ctr"/>
              <a:r>
                <a:rPr lang="de-DE" sz="2000" dirty="0" smtClean="0">
                  <a:solidFill>
                    <a:srgbClr val="7030A0"/>
                  </a:solidFill>
                  <a:latin typeface="Symbol" pitchFamily="18" charset="2"/>
                  <a:sym typeface="Symbol"/>
                </a:rPr>
                <a:t>X</a:t>
              </a:r>
              <a:r>
                <a:rPr lang="de-DE" sz="2000" dirty="0" smtClean="0">
                  <a:solidFill>
                    <a:srgbClr val="7030A0"/>
                  </a:solidFill>
                  <a:sym typeface="Symbol"/>
                </a:rPr>
                <a:t>-</a:t>
              </a:r>
              <a:r>
                <a:rPr lang="de-DE" sz="2000" dirty="0" err="1" smtClean="0">
                  <a:solidFill>
                    <a:srgbClr val="7030A0"/>
                  </a:solidFill>
                  <a:sym typeface="Symbol"/>
                </a:rPr>
                <a:t>p</a:t>
              </a:r>
              <a:r>
                <a:rPr lang="de-DE" sz="2000" dirty="0" err="1" smtClean="0">
                  <a:solidFill>
                    <a:srgbClr val="7030A0"/>
                  </a:solidFill>
                  <a:latin typeface="Symbol" pitchFamily="18" charset="2"/>
                  <a:sym typeface="Symbol"/>
                </a:rPr>
                <a:t>LL</a:t>
              </a:r>
              <a:endParaRPr lang="de-DE" sz="2000" dirty="0">
                <a:solidFill>
                  <a:srgbClr val="7030A0"/>
                </a:solidFill>
                <a:latin typeface="Symbol" pitchFamily="18" charset="2"/>
              </a:endParaRPr>
            </a:p>
          </p:txBody>
        </p:sp>
        <p:pic>
          <p:nvPicPr>
            <p:cNvPr id="49" name="Picture 96" descr="xiloss_04"/>
            <p:cNvPicPr>
              <a:picLocks noChangeAspect="1" noChangeArrowheads="1"/>
            </p:cNvPicPr>
            <p:nvPr/>
          </p:nvPicPr>
          <p:blipFill>
            <a:blip r:embed="rId4" cstate="print"/>
            <a:srcRect l="12101" t="18808" r="17093" b="9384"/>
            <a:stretch>
              <a:fillRect/>
            </a:stretch>
          </p:blipFill>
          <p:spPr bwMode="auto">
            <a:xfrm>
              <a:off x="633845" y="3377045"/>
              <a:ext cx="3403020" cy="2591968"/>
            </a:xfrm>
            <a:prstGeom prst="rect">
              <a:avLst/>
            </a:prstGeom>
            <a:solidFill>
              <a:srgbClr val="CCFFCC"/>
            </a:solidFill>
          </p:spPr>
        </p:pic>
      </p:grpSp>
      <p:grpSp>
        <p:nvGrpSpPr>
          <p:cNvPr id="52" name="Gruppieren 51"/>
          <p:cNvGrpSpPr/>
          <p:nvPr/>
        </p:nvGrpSpPr>
        <p:grpSpPr>
          <a:xfrm>
            <a:off x="4734791" y="1727714"/>
            <a:ext cx="4263736" cy="4316188"/>
            <a:chOff x="4734791" y="1727714"/>
            <a:chExt cx="4263736" cy="4316188"/>
          </a:xfrm>
        </p:grpSpPr>
        <p:sp>
          <p:nvSpPr>
            <p:cNvPr id="1938441" name="Oval 9"/>
            <p:cNvSpPr>
              <a:spLocks noChangeAspect="1" noChangeArrowheads="1"/>
            </p:cNvSpPr>
            <p:nvPr/>
          </p:nvSpPr>
          <p:spPr bwMode="auto">
            <a:xfrm rot="14162818">
              <a:off x="5393735" y="4382816"/>
              <a:ext cx="2529962" cy="792210"/>
            </a:xfrm>
            <a:prstGeom prst="ellipse">
              <a:avLst/>
            </a:prstGeom>
            <a:noFill/>
            <a:ln w="38100" cap="sq">
              <a:solidFill>
                <a:srgbClr val="969696"/>
              </a:solidFill>
              <a:round/>
              <a:headEnd type="none" w="sm" len="sm"/>
              <a:tailEnd type="none" w="sm" len="sm"/>
            </a:ln>
            <a:effectLst/>
          </p:spPr>
          <p:txBody>
            <a:bodyPr wrap="none" anchor="ctr"/>
            <a:lstStyle/>
            <a:p>
              <a:endParaRPr lang="de-DE" sz="1200"/>
            </a:p>
          </p:txBody>
        </p:sp>
        <p:sp>
          <p:nvSpPr>
            <p:cNvPr id="1938437" name="Rectangle 5"/>
            <p:cNvSpPr>
              <a:spLocks noChangeAspect="1" noChangeArrowheads="1"/>
            </p:cNvSpPr>
            <p:nvPr/>
          </p:nvSpPr>
          <p:spPr bwMode="auto">
            <a:xfrm>
              <a:off x="4748730" y="3162905"/>
              <a:ext cx="3969244" cy="362318"/>
            </a:xfrm>
            <a:prstGeom prst="rect">
              <a:avLst/>
            </a:prstGeom>
            <a:solidFill>
              <a:srgbClr val="DDDDDD"/>
            </a:solidFill>
            <a:ln w="9525">
              <a:noFill/>
              <a:miter lim="800000"/>
              <a:headEnd/>
              <a:tailEnd/>
            </a:ln>
            <a:effectLst/>
          </p:spPr>
          <p:txBody>
            <a:bodyPr wrap="none" anchor="ctr"/>
            <a:lstStyle/>
            <a:p>
              <a:endParaRPr lang="de-DE" sz="1200"/>
            </a:p>
          </p:txBody>
        </p:sp>
        <p:sp>
          <p:nvSpPr>
            <p:cNvPr id="1938439" name="Oval 7"/>
            <p:cNvSpPr>
              <a:spLocks noChangeAspect="1" noChangeArrowheads="1"/>
            </p:cNvSpPr>
            <p:nvPr/>
          </p:nvSpPr>
          <p:spPr bwMode="auto">
            <a:xfrm>
              <a:off x="5447803" y="4402812"/>
              <a:ext cx="2421825" cy="827440"/>
            </a:xfrm>
            <a:prstGeom prst="ellipse">
              <a:avLst/>
            </a:prstGeom>
            <a:noFill/>
            <a:ln w="38100" cap="sq">
              <a:solidFill>
                <a:srgbClr val="969696"/>
              </a:solidFill>
              <a:round/>
              <a:headEnd type="none" w="sm" len="sm"/>
              <a:tailEnd type="none" w="sm" len="sm"/>
            </a:ln>
            <a:effectLst/>
          </p:spPr>
          <p:txBody>
            <a:bodyPr wrap="none" anchor="ctr"/>
            <a:lstStyle/>
            <a:p>
              <a:endParaRPr lang="de-DE" sz="1200"/>
            </a:p>
          </p:txBody>
        </p:sp>
        <p:sp>
          <p:nvSpPr>
            <p:cNvPr id="1938440" name="Oval 8"/>
            <p:cNvSpPr>
              <a:spLocks noChangeAspect="1" noChangeArrowheads="1"/>
            </p:cNvSpPr>
            <p:nvPr/>
          </p:nvSpPr>
          <p:spPr bwMode="auto">
            <a:xfrm rot="19003243">
              <a:off x="5549497" y="4343888"/>
              <a:ext cx="2421826" cy="828694"/>
            </a:xfrm>
            <a:prstGeom prst="ellipse">
              <a:avLst/>
            </a:prstGeom>
            <a:noFill/>
            <a:ln w="38100" cap="sq">
              <a:solidFill>
                <a:srgbClr val="969696"/>
              </a:solidFill>
              <a:round/>
              <a:headEnd type="none" w="sm" len="sm"/>
              <a:tailEnd type="none" w="sm" len="sm"/>
            </a:ln>
            <a:effectLst/>
          </p:spPr>
          <p:txBody>
            <a:bodyPr wrap="none" anchor="ctr"/>
            <a:lstStyle/>
            <a:p>
              <a:endParaRPr lang="de-DE" sz="1200"/>
            </a:p>
          </p:txBody>
        </p:sp>
        <p:sp>
          <p:nvSpPr>
            <p:cNvPr id="1938442" name="Oval 10"/>
            <p:cNvSpPr>
              <a:spLocks noChangeAspect="1" noChangeArrowheads="1"/>
            </p:cNvSpPr>
            <p:nvPr/>
          </p:nvSpPr>
          <p:spPr bwMode="auto">
            <a:xfrm>
              <a:off x="5219305" y="1931774"/>
              <a:ext cx="955422" cy="1001704"/>
            </a:xfrm>
            <a:prstGeom prst="ellipse">
              <a:avLst/>
            </a:prstGeom>
            <a:gradFill rotWithShape="0">
              <a:gsLst>
                <a:gs pos="0">
                  <a:srgbClr val="FFCC00">
                    <a:gamma/>
                    <a:tint val="0"/>
                    <a:invGamma/>
                  </a:srgbClr>
                </a:gs>
                <a:gs pos="100000">
                  <a:srgbClr val="FFCC00"/>
                </a:gs>
              </a:gsLst>
              <a:path path="shape">
                <a:fillToRect l="50000" t="50000" r="50000" b="50000"/>
              </a:path>
            </a:gradFill>
            <a:ln w="28575">
              <a:solidFill>
                <a:srgbClr val="FFCC00"/>
              </a:solidFill>
              <a:round/>
              <a:headEnd/>
              <a:tailEnd/>
            </a:ln>
            <a:effectLst/>
          </p:spPr>
          <p:txBody>
            <a:bodyPr wrap="none" anchor="ctr"/>
            <a:lstStyle/>
            <a:p>
              <a:endParaRPr lang="de-DE" sz="1200"/>
            </a:p>
          </p:txBody>
        </p:sp>
        <p:sp>
          <p:nvSpPr>
            <p:cNvPr id="1938443" name="AutoShape 11"/>
            <p:cNvSpPr>
              <a:spLocks noChangeAspect="1" noChangeArrowheads="1"/>
            </p:cNvSpPr>
            <p:nvPr/>
          </p:nvSpPr>
          <p:spPr bwMode="auto">
            <a:xfrm>
              <a:off x="5152764" y="2095122"/>
              <a:ext cx="322497" cy="784080"/>
            </a:xfrm>
            <a:prstGeom prst="irregularSeal1">
              <a:avLst/>
            </a:prstGeom>
            <a:gradFill rotWithShape="0">
              <a:gsLst>
                <a:gs pos="0">
                  <a:srgbClr val="FFFF00">
                    <a:gamma/>
                    <a:tint val="15294"/>
                    <a:invGamma/>
                  </a:srgbClr>
                </a:gs>
                <a:gs pos="100000">
                  <a:srgbClr val="FFFF00"/>
                </a:gs>
              </a:gsLst>
              <a:path path="shape">
                <a:fillToRect l="50000" t="50000" r="50000" b="50000"/>
              </a:path>
            </a:gradFill>
            <a:ln w="9525">
              <a:noFill/>
              <a:miter lim="800000"/>
              <a:headEnd type="none" w="sm" len="sm"/>
              <a:tailEnd type="none" w="sm" len="sm"/>
            </a:ln>
            <a:effectLst/>
          </p:spPr>
          <p:txBody>
            <a:bodyPr wrap="none" lIns="90000" tIns="46800" rIns="90000" bIns="46800" anchor="ctr">
              <a:spAutoFit/>
            </a:bodyPr>
            <a:lstStyle/>
            <a:p>
              <a:endParaRPr lang="de-DE" sz="1200"/>
            </a:p>
          </p:txBody>
        </p:sp>
        <p:sp>
          <p:nvSpPr>
            <p:cNvPr id="1938444" name="Oval 12"/>
            <p:cNvSpPr>
              <a:spLocks noChangeAspect="1" noChangeArrowheads="1"/>
            </p:cNvSpPr>
            <p:nvPr/>
          </p:nvSpPr>
          <p:spPr bwMode="auto">
            <a:xfrm>
              <a:off x="4764821" y="2428238"/>
              <a:ext cx="136847" cy="135399"/>
            </a:xfrm>
            <a:prstGeom prst="ellipse">
              <a:avLst/>
            </a:prstGeom>
            <a:gradFill rotWithShape="0">
              <a:gsLst>
                <a:gs pos="0">
                  <a:srgbClr val="0033CC">
                    <a:gamma/>
                    <a:tint val="0"/>
                    <a:invGamma/>
                  </a:srgbClr>
                </a:gs>
                <a:gs pos="100000">
                  <a:srgbClr val="0033CC"/>
                </a:gs>
              </a:gsLst>
              <a:path path="shape">
                <a:fillToRect l="50000" t="50000" r="50000" b="50000"/>
              </a:path>
            </a:gradFill>
            <a:ln w="28575">
              <a:solidFill>
                <a:srgbClr val="0033CC"/>
              </a:solidFill>
              <a:round/>
              <a:headEnd/>
              <a:tailEnd/>
            </a:ln>
            <a:effectLst/>
          </p:spPr>
          <p:txBody>
            <a:bodyPr wrap="none" anchor="ctr"/>
            <a:lstStyle/>
            <a:p>
              <a:pPr algn="ctr" eaLnBrk="0" hangingPunct="0"/>
              <a:endParaRPr kumimoji="0" lang="en-GB" sz="700">
                <a:solidFill>
                  <a:srgbClr val="0000FF"/>
                </a:solidFill>
                <a:latin typeface="Arial Unicode MS" pitchFamily="34" charset="-128"/>
              </a:endParaRPr>
            </a:p>
          </p:txBody>
        </p:sp>
        <p:sp>
          <p:nvSpPr>
            <p:cNvPr id="1938445" name="Line 13"/>
            <p:cNvSpPr>
              <a:spLocks noChangeAspect="1" noChangeShapeType="1"/>
            </p:cNvSpPr>
            <p:nvPr/>
          </p:nvSpPr>
          <p:spPr bwMode="auto">
            <a:xfrm>
              <a:off x="4935566" y="2495938"/>
              <a:ext cx="249841" cy="0"/>
            </a:xfrm>
            <a:prstGeom prst="line">
              <a:avLst/>
            </a:prstGeom>
            <a:noFill/>
            <a:ln w="28575">
              <a:solidFill>
                <a:srgbClr val="0033CC"/>
              </a:solidFill>
              <a:round/>
              <a:headEnd/>
              <a:tailEnd type="triangle" w="med" len="med"/>
            </a:ln>
            <a:effectLst/>
          </p:spPr>
          <p:txBody>
            <a:bodyPr wrap="none" anchor="ctr"/>
            <a:lstStyle/>
            <a:p>
              <a:endParaRPr lang="de-DE" sz="1200"/>
            </a:p>
          </p:txBody>
        </p:sp>
        <p:sp>
          <p:nvSpPr>
            <p:cNvPr id="1938446" name="Line 14"/>
            <p:cNvSpPr>
              <a:spLocks noChangeAspect="1" noChangeShapeType="1"/>
            </p:cNvSpPr>
            <p:nvPr/>
          </p:nvSpPr>
          <p:spPr bwMode="auto">
            <a:xfrm>
              <a:off x="5648680" y="2621308"/>
              <a:ext cx="193344" cy="67700"/>
            </a:xfrm>
            <a:prstGeom prst="line">
              <a:avLst/>
            </a:prstGeom>
            <a:noFill/>
            <a:ln w="28575">
              <a:solidFill>
                <a:srgbClr val="663300"/>
              </a:solidFill>
              <a:round/>
              <a:headEnd/>
              <a:tailEnd type="triangle" w="med" len="med"/>
            </a:ln>
            <a:effectLst/>
          </p:spPr>
          <p:txBody>
            <a:bodyPr wrap="none" anchor="ctr"/>
            <a:lstStyle/>
            <a:p>
              <a:endParaRPr lang="de-DE" sz="1200"/>
            </a:p>
          </p:txBody>
        </p:sp>
        <p:sp>
          <p:nvSpPr>
            <p:cNvPr id="1938447" name="Oval 15"/>
            <p:cNvSpPr>
              <a:spLocks noChangeAspect="1" noChangeArrowheads="1"/>
            </p:cNvSpPr>
            <p:nvPr/>
          </p:nvSpPr>
          <p:spPr bwMode="auto">
            <a:xfrm>
              <a:off x="5523132" y="2527280"/>
              <a:ext cx="136847" cy="136653"/>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sz="1200"/>
            </a:p>
          </p:txBody>
        </p:sp>
        <p:sp>
          <p:nvSpPr>
            <p:cNvPr id="1938449" name="Line 17"/>
            <p:cNvSpPr>
              <a:spLocks noChangeAspect="1" noChangeShapeType="1"/>
            </p:cNvSpPr>
            <p:nvPr/>
          </p:nvSpPr>
          <p:spPr bwMode="auto">
            <a:xfrm flipV="1">
              <a:off x="5447803" y="2434506"/>
              <a:ext cx="709347" cy="46387"/>
            </a:xfrm>
            <a:prstGeom prst="line">
              <a:avLst/>
            </a:prstGeom>
            <a:noFill/>
            <a:ln w="28575">
              <a:solidFill>
                <a:srgbClr val="0033CC"/>
              </a:solidFill>
              <a:round/>
              <a:headEnd/>
              <a:tailEnd type="triangle" w="med" len="med"/>
            </a:ln>
            <a:effectLst/>
          </p:spPr>
          <p:txBody>
            <a:bodyPr wrap="none" anchor="ctr"/>
            <a:lstStyle/>
            <a:p>
              <a:endParaRPr lang="de-DE" sz="1200"/>
            </a:p>
          </p:txBody>
        </p:sp>
        <p:sp>
          <p:nvSpPr>
            <p:cNvPr id="1938450" name="Line 18"/>
            <p:cNvSpPr>
              <a:spLocks noChangeAspect="1" noChangeShapeType="1"/>
            </p:cNvSpPr>
            <p:nvPr/>
          </p:nvSpPr>
          <p:spPr bwMode="auto">
            <a:xfrm flipV="1">
              <a:off x="5840769" y="2573667"/>
              <a:ext cx="145636" cy="95281"/>
            </a:xfrm>
            <a:prstGeom prst="line">
              <a:avLst/>
            </a:prstGeom>
            <a:noFill/>
            <a:ln w="28575">
              <a:solidFill>
                <a:srgbClr val="663300"/>
              </a:solidFill>
              <a:round/>
              <a:headEnd/>
              <a:tailEnd type="triangle" w="med" len="med"/>
            </a:ln>
            <a:effectLst/>
          </p:spPr>
          <p:txBody>
            <a:bodyPr wrap="none" anchor="ctr"/>
            <a:lstStyle/>
            <a:p>
              <a:endParaRPr lang="de-DE" sz="1200"/>
            </a:p>
          </p:txBody>
        </p:sp>
        <p:sp>
          <p:nvSpPr>
            <p:cNvPr id="1938452" name="Oval 20"/>
            <p:cNvSpPr>
              <a:spLocks noChangeAspect="1" noChangeArrowheads="1"/>
            </p:cNvSpPr>
            <p:nvPr/>
          </p:nvSpPr>
          <p:spPr bwMode="auto">
            <a:xfrm>
              <a:off x="6031602" y="2765483"/>
              <a:ext cx="143125" cy="155458"/>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sz="1200"/>
            </a:p>
          </p:txBody>
        </p:sp>
        <p:sp>
          <p:nvSpPr>
            <p:cNvPr id="1938453" name="Text Box 21"/>
            <p:cNvSpPr txBox="1">
              <a:spLocks noChangeAspect="1" noChangeArrowheads="1"/>
            </p:cNvSpPr>
            <p:nvPr/>
          </p:nvSpPr>
          <p:spPr bwMode="auto">
            <a:xfrm>
              <a:off x="6275166" y="2765483"/>
              <a:ext cx="387945" cy="307777"/>
            </a:xfrm>
            <a:prstGeom prst="rect">
              <a:avLst/>
            </a:prstGeom>
            <a:noFill/>
            <a:ln w="9525">
              <a:noFill/>
              <a:miter lim="800000"/>
              <a:headEnd/>
              <a:tailEnd/>
            </a:ln>
            <a:effectLst/>
          </p:spPr>
          <p:txBody>
            <a:bodyPr>
              <a:spAutoFit/>
            </a:bodyPr>
            <a:lstStyle/>
            <a:p>
              <a:pPr eaLnBrk="0" hangingPunct="0">
                <a:spcBef>
                  <a:spcPct val="50000"/>
                </a:spcBef>
              </a:pPr>
              <a:r>
                <a:rPr kumimoji="0" lang="en-US" sz="1400" b="1">
                  <a:solidFill>
                    <a:srgbClr val="FF0000"/>
                  </a:solidFill>
                  <a:latin typeface="Symbol" pitchFamily="18" charset="2"/>
                </a:rPr>
                <a:t>X</a:t>
              </a:r>
              <a:r>
                <a:rPr kumimoji="0" lang="de-DE" sz="1400" b="1" baseline="30000">
                  <a:solidFill>
                    <a:srgbClr val="FF0000"/>
                  </a:solidFill>
                  <a:latin typeface="Arial Unicode MS" pitchFamily="34" charset="-128"/>
                </a:rPr>
                <a:t>-</a:t>
              </a:r>
              <a:endParaRPr kumimoji="0" lang="en-US" sz="1200" b="1" baseline="30000">
                <a:solidFill>
                  <a:schemeClr val="accent2"/>
                </a:solidFill>
                <a:latin typeface="Arial Unicode MS" pitchFamily="34" charset="-128"/>
              </a:endParaRPr>
            </a:p>
          </p:txBody>
        </p:sp>
        <p:sp>
          <p:nvSpPr>
            <p:cNvPr id="1938455" name="Line 23"/>
            <p:cNvSpPr>
              <a:spLocks noChangeAspect="1" noChangeShapeType="1"/>
            </p:cNvSpPr>
            <p:nvPr/>
          </p:nvSpPr>
          <p:spPr bwMode="auto">
            <a:xfrm>
              <a:off x="5359919" y="2522265"/>
              <a:ext cx="170746" cy="53909"/>
            </a:xfrm>
            <a:prstGeom prst="line">
              <a:avLst/>
            </a:prstGeom>
            <a:noFill/>
            <a:ln w="28575">
              <a:solidFill>
                <a:srgbClr val="0033CC"/>
              </a:solidFill>
              <a:round/>
              <a:headEnd/>
              <a:tailEnd type="triangle" w="med" len="med"/>
            </a:ln>
            <a:effectLst/>
          </p:spPr>
          <p:txBody>
            <a:bodyPr wrap="none" anchor="ctr"/>
            <a:lstStyle/>
            <a:p>
              <a:endParaRPr lang="de-DE" sz="1200"/>
            </a:p>
          </p:txBody>
        </p:sp>
        <p:sp>
          <p:nvSpPr>
            <p:cNvPr id="1938456" name="Line 24"/>
            <p:cNvSpPr>
              <a:spLocks noChangeAspect="1" noChangeShapeType="1"/>
            </p:cNvSpPr>
            <p:nvPr/>
          </p:nvSpPr>
          <p:spPr bwMode="auto">
            <a:xfrm flipV="1">
              <a:off x="5359919" y="1797628"/>
              <a:ext cx="586310" cy="651923"/>
            </a:xfrm>
            <a:prstGeom prst="line">
              <a:avLst/>
            </a:prstGeom>
            <a:noFill/>
            <a:ln w="28575">
              <a:solidFill>
                <a:srgbClr val="0033CC"/>
              </a:solidFill>
              <a:round/>
              <a:headEnd/>
              <a:tailEnd type="triangle" w="med" len="med"/>
            </a:ln>
            <a:effectLst/>
          </p:spPr>
          <p:txBody>
            <a:bodyPr wrap="none" anchor="ctr"/>
            <a:lstStyle/>
            <a:p>
              <a:endParaRPr lang="de-DE" sz="1200"/>
            </a:p>
          </p:txBody>
        </p:sp>
        <p:sp>
          <p:nvSpPr>
            <p:cNvPr id="1938458" name="Line 26"/>
            <p:cNvSpPr>
              <a:spLocks noChangeAspect="1" noChangeShapeType="1"/>
            </p:cNvSpPr>
            <p:nvPr/>
          </p:nvSpPr>
          <p:spPr bwMode="auto">
            <a:xfrm flipV="1">
              <a:off x="5422693" y="2359285"/>
              <a:ext cx="204643" cy="73969"/>
            </a:xfrm>
            <a:prstGeom prst="line">
              <a:avLst/>
            </a:prstGeom>
            <a:noFill/>
            <a:ln w="28575">
              <a:solidFill>
                <a:srgbClr val="0033CC"/>
              </a:solidFill>
              <a:round/>
              <a:headEnd/>
              <a:tailEnd type="triangle" w="med" len="med"/>
            </a:ln>
            <a:effectLst/>
          </p:spPr>
          <p:txBody>
            <a:bodyPr wrap="none" anchor="ctr"/>
            <a:lstStyle/>
            <a:p>
              <a:endParaRPr lang="de-DE" sz="1200"/>
            </a:p>
          </p:txBody>
        </p:sp>
        <p:sp>
          <p:nvSpPr>
            <p:cNvPr id="1938468" name="Line 36"/>
            <p:cNvSpPr>
              <a:spLocks noChangeAspect="1" noChangeShapeType="1"/>
            </p:cNvSpPr>
            <p:nvPr/>
          </p:nvSpPr>
          <p:spPr bwMode="auto">
            <a:xfrm>
              <a:off x="5986405" y="2573667"/>
              <a:ext cx="95417" cy="191815"/>
            </a:xfrm>
            <a:prstGeom prst="line">
              <a:avLst/>
            </a:prstGeom>
            <a:noFill/>
            <a:ln w="28575">
              <a:solidFill>
                <a:srgbClr val="663300"/>
              </a:solidFill>
              <a:round/>
              <a:headEnd/>
              <a:tailEnd type="triangle" w="med" len="med"/>
            </a:ln>
            <a:effectLst/>
          </p:spPr>
          <p:txBody>
            <a:bodyPr wrap="none" anchor="ctr"/>
            <a:lstStyle/>
            <a:p>
              <a:endParaRPr lang="de-DE" sz="1200"/>
            </a:p>
          </p:txBody>
        </p:sp>
        <p:sp>
          <p:nvSpPr>
            <p:cNvPr id="1938474" name="Oval 42"/>
            <p:cNvSpPr>
              <a:spLocks noChangeAspect="1" noChangeArrowheads="1"/>
            </p:cNvSpPr>
            <p:nvPr/>
          </p:nvSpPr>
          <p:spPr bwMode="auto">
            <a:xfrm>
              <a:off x="6182260" y="4317560"/>
              <a:ext cx="954167" cy="1002958"/>
            </a:xfrm>
            <a:prstGeom prst="ellipse">
              <a:avLst/>
            </a:prstGeom>
            <a:gradFill rotWithShape="0">
              <a:gsLst>
                <a:gs pos="0">
                  <a:srgbClr val="CCFF33">
                    <a:gamma/>
                    <a:tint val="0"/>
                    <a:invGamma/>
                  </a:srgbClr>
                </a:gs>
                <a:gs pos="100000">
                  <a:srgbClr val="CCFF33"/>
                </a:gs>
              </a:gsLst>
              <a:path path="shape">
                <a:fillToRect l="50000" t="50000" r="50000" b="50000"/>
              </a:path>
            </a:gradFill>
            <a:ln w="28575">
              <a:solidFill>
                <a:srgbClr val="CCFF33"/>
              </a:solidFill>
              <a:round/>
              <a:headEnd/>
              <a:tailEnd/>
            </a:ln>
            <a:effectLst/>
          </p:spPr>
          <p:txBody>
            <a:bodyPr wrap="none" anchor="ctr"/>
            <a:lstStyle/>
            <a:p>
              <a:endParaRPr lang="de-DE" sz="1200"/>
            </a:p>
          </p:txBody>
        </p:sp>
        <p:sp>
          <p:nvSpPr>
            <p:cNvPr id="1938475" name="Line 43"/>
            <p:cNvSpPr>
              <a:spLocks noChangeAspect="1" noChangeShapeType="1"/>
            </p:cNvSpPr>
            <p:nvPr/>
          </p:nvSpPr>
          <p:spPr bwMode="auto">
            <a:xfrm>
              <a:off x="6147106" y="2962313"/>
              <a:ext cx="136848" cy="779800"/>
            </a:xfrm>
            <a:prstGeom prst="line">
              <a:avLst/>
            </a:prstGeom>
            <a:noFill/>
            <a:ln w="38100">
              <a:solidFill>
                <a:srgbClr val="0000CC"/>
              </a:solidFill>
              <a:prstDash val="dash"/>
              <a:round/>
              <a:headEnd/>
              <a:tailEnd type="triangle" w="med" len="med"/>
            </a:ln>
            <a:effectLst/>
          </p:spPr>
          <p:txBody>
            <a:bodyPr/>
            <a:lstStyle/>
            <a:p>
              <a:endParaRPr lang="de-DE" sz="1200"/>
            </a:p>
          </p:txBody>
        </p:sp>
        <p:sp>
          <p:nvSpPr>
            <p:cNvPr id="1938476" name="AutoShape 44"/>
            <p:cNvSpPr>
              <a:spLocks noChangeAspect="1" noChangeArrowheads="1"/>
            </p:cNvSpPr>
            <p:nvPr/>
          </p:nvSpPr>
          <p:spPr bwMode="auto">
            <a:xfrm rot="10316385" flipV="1">
              <a:off x="6071777" y="3851185"/>
              <a:ext cx="298805" cy="834963"/>
            </a:xfrm>
            <a:prstGeom prst="curvedLeftArrow">
              <a:avLst>
                <a:gd name="adj1" fmla="val 26584"/>
                <a:gd name="adj2" fmla="val 82550"/>
                <a:gd name="adj3" fmla="val 33333"/>
              </a:avLst>
            </a:prstGeom>
            <a:solidFill>
              <a:schemeClr val="hlink"/>
            </a:solidFill>
            <a:ln w="12700" cap="sq">
              <a:solidFill>
                <a:schemeClr val="hlink"/>
              </a:solidFill>
              <a:miter lim="800000"/>
              <a:headEnd type="none" w="sm" len="sm"/>
              <a:tailEnd type="none" w="sm" len="sm"/>
            </a:ln>
            <a:effectLst/>
          </p:spPr>
          <p:txBody>
            <a:bodyPr wrap="none" anchor="ctr"/>
            <a:lstStyle/>
            <a:p>
              <a:endParaRPr lang="de-DE" sz="1200"/>
            </a:p>
          </p:txBody>
        </p:sp>
        <p:sp>
          <p:nvSpPr>
            <p:cNvPr id="1938477" name="Oval 45"/>
            <p:cNvSpPr>
              <a:spLocks noChangeAspect="1" noChangeArrowheads="1"/>
            </p:cNvSpPr>
            <p:nvPr/>
          </p:nvSpPr>
          <p:spPr bwMode="auto">
            <a:xfrm>
              <a:off x="6237501" y="3778470"/>
              <a:ext cx="144381" cy="155458"/>
            </a:xfrm>
            <a:prstGeom prst="ellipse">
              <a:avLst/>
            </a:prstGeom>
            <a:gradFill rotWithShape="0">
              <a:gsLst>
                <a:gs pos="0">
                  <a:srgbClr val="FF0000">
                    <a:gamma/>
                    <a:tint val="0"/>
                    <a:invGamma/>
                  </a:srgbClr>
                </a:gs>
                <a:gs pos="100000">
                  <a:srgbClr val="FF0000"/>
                </a:gs>
              </a:gsLst>
              <a:path path="shape">
                <a:fillToRect l="50000" t="50000" r="50000" b="50000"/>
              </a:path>
            </a:gradFill>
            <a:ln w="38100">
              <a:solidFill>
                <a:srgbClr val="FF0000"/>
              </a:solidFill>
              <a:round/>
              <a:headEnd/>
              <a:tailEnd/>
            </a:ln>
            <a:effectLst/>
          </p:spPr>
          <p:txBody>
            <a:bodyPr wrap="none" anchor="ctr"/>
            <a:lstStyle/>
            <a:p>
              <a:endParaRPr lang="de-DE" sz="1200"/>
            </a:p>
          </p:txBody>
        </p:sp>
        <p:sp>
          <p:nvSpPr>
            <p:cNvPr id="1938478" name="Oval 46"/>
            <p:cNvSpPr>
              <a:spLocks noChangeAspect="1" noChangeArrowheads="1"/>
            </p:cNvSpPr>
            <p:nvPr/>
          </p:nvSpPr>
          <p:spPr bwMode="auto">
            <a:xfrm>
              <a:off x="6375604" y="4613433"/>
              <a:ext cx="143125" cy="155458"/>
            </a:xfrm>
            <a:prstGeom prst="ellipse">
              <a:avLst/>
            </a:prstGeom>
            <a:solidFill>
              <a:srgbClr val="009999"/>
            </a:solidFill>
            <a:ln w="38100">
              <a:solidFill>
                <a:srgbClr val="009999"/>
              </a:solidFill>
              <a:round/>
              <a:headEnd/>
              <a:tailEnd/>
            </a:ln>
            <a:effectLst/>
          </p:spPr>
          <p:txBody>
            <a:bodyPr wrap="none" anchor="ctr"/>
            <a:lstStyle/>
            <a:p>
              <a:endParaRPr lang="de-DE" sz="1200"/>
            </a:p>
          </p:txBody>
        </p:sp>
        <p:sp>
          <p:nvSpPr>
            <p:cNvPr id="1938479" name="Oval 47"/>
            <p:cNvSpPr>
              <a:spLocks noChangeAspect="1" noChangeArrowheads="1"/>
            </p:cNvSpPr>
            <p:nvPr/>
          </p:nvSpPr>
          <p:spPr bwMode="auto">
            <a:xfrm>
              <a:off x="6546350" y="4480541"/>
              <a:ext cx="143125" cy="155458"/>
            </a:xfrm>
            <a:prstGeom prst="ellipse">
              <a:avLst/>
            </a:prstGeom>
            <a:solidFill>
              <a:srgbClr val="009999"/>
            </a:solidFill>
            <a:ln w="38100">
              <a:solidFill>
                <a:srgbClr val="009999"/>
              </a:solidFill>
              <a:round/>
              <a:headEnd/>
              <a:tailEnd/>
            </a:ln>
            <a:effectLst/>
          </p:spPr>
          <p:txBody>
            <a:bodyPr wrap="none" anchor="ctr"/>
            <a:lstStyle/>
            <a:p>
              <a:endParaRPr lang="de-DE" sz="1200"/>
            </a:p>
          </p:txBody>
        </p:sp>
        <p:sp>
          <p:nvSpPr>
            <p:cNvPr id="1938480" name="Text Box 48"/>
            <p:cNvSpPr txBox="1">
              <a:spLocks noChangeAspect="1" noChangeArrowheads="1"/>
            </p:cNvSpPr>
            <p:nvPr/>
          </p:nvSpPr>
          <p:spPr bwMode="auto">
            <a:xfrm>
              <a:off x="6478554" y="4647283"/>
              <a:ext cx="440675" cy="307777"/>
            </a:xfrm>
            <a:prstGeom prst="rect">
              <a:avLst/>
            </a:prstGeom>
            <a:noFill/>
            <a:ln w="9525">
              <a:noFill/>
              <a:miter lim="800000"/>
              <a:headEnd/>
              <a:tailEnd/>
            </a:ln>
            <a:effectLst/>
          </p:spPr>
          <p:txBody>
            <a:bodyPr>
              <a:spAutoFit/>
            </a:bodyPr>
            <a:lstStyle/>
            <a:p>
              <a:pPr>
                <a:spcBef>
                  <a:spcPct val="50000"/>
                </a:spcBef>
              </a:pPr>
              <a:r>
                <a:rPr kumimoji="0" lang="de-DE" sz="1400" b="1">
                  <a:solidFill>
                    <a:srgbClr val="009999"/>
                  </a:solidFill>
                  <a:latin typeface="SymbolProp BT" pitchFamily="2" charset="2"/>
                </a:rPr>
                <a:t>L</a:t>
              </a:r>
            </a:p>
          </p:txBody>
        </p:sp>
        <p:sp>
          <p:nvSpPr>
            <p:cNvPr id="1938481" name="Text Box 49"/>
            <p:cNvSpPr txBox="1">
              <a:spLocks noChangeAspect="1" noChangeArrowheads="1"/>
            </p:cNvSpPr>
            <p:nvPr/>
          </p:nvSpPr>
          <p:spPr bwMode="auto">
            <a:xfrm>
              <a:off x="6665621" y="4485556"/>
              <a:ext cx="544879" cy="307777"/>
            </a:xfrm>
            <a:prstGeom prst="rect">
              <a:avLst/>
            </a:prstGeom>
            <a:noFill/>
            <a:ln w="9525">
              <a:noFill/>
              <a:miter lim="800000"/>
              <a:headEnd/>
              <a:tailEnd/>
            </a:ln>
            <a:effectLst/>
          </p:spPr>
          <p:txBody>
            <a:bodyPr>
              <a:spAutoFit/>
            </a:bodyPr>
            <a:lstStyle/>
            <a:p>
              <a:pPr>
                <a:spcBef>
                  <a:spcPct val="50000"/>
                </a:spcBef>
              </a:pPr>
              <a:r>
                <a:rPr kumimoji="0" lang="de-DE" sz="1400" b="1">
                  <a:solidFill>
                    <a:srgbClr val="009999"/>
                  </a:solidFill>
                  <a:latin typeface="SymbolProp BT" pitchFamily="2" charset="2"/>
                </a:rPr>
                <a:t>L</a:t>
              </a:r>
            </a:p>
          </p:txBody>
        </p:sp>
        <p:sp>
          <p:nvSpPr>
            <p:cNvPr id="1938482" name="AutoShape 50"/>
            <p:cNvSpPr>
              <a:spLocks noChangeAspect="1" noChangeArrowheads="1"/>
            </p:cNvSpPr>
            <p:nvPr/>
          </p:nvSpPr>
          <p:spPr bwMode="auto">
            <a:xfrm>
              <a:off x="7787880" y="2674367"/>
              <a:ext cx="939101" cy="1374053"/>
            </a:xfrm>
            <a:prstGeom prst="foldedCorner">
              <a:avLst>
                <a:gd name="adj" fmla="val 12500"/>
              </a:avLst>
            </a:prstGeom>
            <a:solidFill>
              <a:srgbClr val="DDDDDD"/>
            </a:solidFill>
            <a:ln w="9525">
              <a:solidFill>
                <a:schemeClr val="tx1"/>
              </a:solidFill>
              <a:round/>
              <a:headEnd/>
              <a:tailEnd/>
            </a:ln>
            <a:effectLst/>
          </p:spPr>
          <p:txBody>
            <a:bodyPr wrap="none" anchor="ctr"/>
            <a:lstStyle/>
            <a:p>
              <a:pPr algn="ctr"/>
              <a:r>
                <a:rPr kumimoji="0" lang="de-DE" sz="1400" dirty="0" err="1">
                  <a:latin typeface="Arial Unicode MS" pitchFamily="34" charset="-128"/>
                </a:rPr>
                <a:t>capture</a:t>
              </a:r>
              <a:r>
                <a:rPr kumimoji="0" lang="de-DE" sz="1400" dirty="0">
                  <a:latin typeface="Arial Unicode MS" pitchFamily="34" charset="-128"/>
                </a:rPr>
                <a:t> </a:t>
              </a:r>
            </a:p>
            <a:p>
              <a:pPr algn="ctr"/>
              <a:r>
                <a:rPr kumimoji="0" lang="de-DE" sz="1400" dirty="0" err="1">
                  <a:latin typeface="Arial Unicode MS" pitchFamily="34" charset="-128"/>
                </a:rPr>
                <a:t>of</a:t>
              </a:r>
              <a:r>
                <a:rPr kumimoji="0" lang="de-DE" sz="1400" dirty="0">
                  <a:latin typeface="Arial Unicode MS" pitchFamily="34" charset="-128"/>
                </a:rPr>
                <a:t> </a:t>
              </a:r>
              <a:r>
                <a:rPr kumimoji="0" lang="de-DE" sz="1400" dirty="0">
                  <a:latin typeface="SymbolProp BT" pitchFamily="2" charset="2"/>
                </a:rPr>
                <a:t>X</a:t>
              </a:r>
              <a:r>
                <a:rPr kumimoji="0" lang="de-DE" sz="1400" baseline="30000" dirty="0">
                  <a:latin typeface="Arial Unicode MS" pitchFamily="34" charset="-128"/>
                </a:rPr>
                <a:t>-</a:t>
              </a:r>
              <a:r>
                <a:rPr kumimoji="0" lang="de-DE" sz="1400" dirty="0">
                  <a:latin typeface="Arial Unicode MS" pitchFamily="34" charset="-128"/>
                </a:rPr>
                <a:t> in </a:t>
              </a:r>
            </a:p>
            <a:p>
              <a:pPr algn="ctr"/>
              <a:r>
                <a:rPr kumimoji="0" lang="de-DE" sz="1400" dirty="0" err="1">
                  <a:latin typeface="Arial Unicode MS" pitchFamily="34" charset="-128"/>
                </a:rPr>
                <a:t>secondary</a:t>
              </a:r>
              <a:r>
                <a:rPr kumimoji="0" lang="de-DE" sz="1400" dirty="0">
                  <a:latin typeface="Arial Unicode MS" pitchFamily="34" charset="-128"/>
                </a:rPr>
                <a:t> </a:t>
              </a:r>
            </a:p>
            <a:p>
              <a:pPr algn="ctr"/>
              <a:r>
                <a:rPr kumimoji="0" lang="de-DE" sz="1400" dirty="0" err="1">
                  <a:latin typeface="Arial Unicode MS" pitchFamily="34" charset="-128"/>
                </a:rPr>
                <a:t>target</a:t>
              </a:r>
              <a:r>
                <a:rPr kumimoji="0" lang="de-DE" sz="1400" dirty="0">
                  <a:latin typeface="Arial Unicode MS" pitchFamily="34" charset="-128"/>
                </a:rPr>
                <a:t>;</a:t>
              </a:r>
            </a:p>
            <a:p>
              <a:pPr algn="ctr"/>
              <a:r>
                <a:rPr kumimoji="0" lang="de-DE" sz="1400" dirty="0" err="1">
                  <a:latin typeface="Arial Unicode MS" pitchFamily="34" charset="-128"/>
                </a:rPr>
                <a:t>atomic</a:t>
              </a:r>
              <a:r>
                <a:rPr kumimoji="0" lang="de-DE" sz="1400" dirty="0">
                  <a:latin typeface="Arial Unicode MS" pitchFamily="34" charset="-128"/>
                </a:rPr>
                <a:t> </a:t>
              </a:r>
            </a:p>
            <a:p>
              <a:pPr algn="ctr"/>
              <a:r>
                <a:rPr kumimoji="0" lang="de-DE" sz="1400" dirty="0" err="1">
                  <a:latin typeface="Arial Unicode MS" pitchFamily="34" charset="-128"/>
                </a:rPr>
                <a:t>transistion</a:t>
              </a:r>
              <a:endParaRPr kumimoji="0" lang="de-DE" sz="1400" dirty="0">
                <a:latin typeface="Arial Unicode MS" pitchFamily="34" charset="-128"/>
              </a:endParaRPr>
            </a:p>
          </p:txBody>
        </p:sp>
        <p:sp>
          <p:nvSpPr>
            <p:cNvPr id="1938484" name="Freeform 52"/>
            <p:cNvSpPr>
              <a:spLocks noChangeAspect="1"/>
            </p:cNvSpPr>
            <p:nvPr/>
          </p:nvSpPr>
          <p:spPr bwMode="auto">
            <a:xfrm flipH="1">
              <a:off x="6889097" y="4719997"/>
              <a:ext cx="595099" cy="279180"/>
            </a:xfrm>
            <a:custGeom>
              <a:avLst/>
              <a:gdLst/>
              <a:ahLst/>
              <a:cxnLst>
                <a:cxn ang="0">
                  <a:pos x="0" y="265"/>
                </a:cxn>
                <a:cxn ang="0">
                  <a:pos x="84" y="37"/>
                </a:cxn>
                <a:cxn ang="0">
                  <a:pos x="264" y="489"/>
                </a:cxn>
                <a:cxn ang="0">
                  <a:pos x="440" y="33"/>
                </a:cxn>
                <a:cxn ang="0">
                  <a:pos x="620" y="489"/>
                </a:cxn>
                <a:cxn ang="0">
                  <a:pos x="800" y="41"/>
                </a:cxn>
                <a:cxn ang="0">
                  <a:pos x="976" y="493"/>
                </a:cxn>
                <a:cxn ang="0">
                  <a:pos x="1152" y="33"/>
                </a:cxn>
                <a:cxn ang="0">
                  <a:pos x="1328" y="493"/>
                </a:cxn>
                <a:cxn ang="0">
                  <a:pos x="1424" y="257"/>
                </a:cxn>
              </a:cxnLst>
              <a:rect l="0" t="0" r="r" b="b"/>
              <a:pathLst>
                <a:path w="1424" h="530">
                  <a:moveTo>
                    <a:pt x="0" y="265"/>
                  </a:moveTo>
                  <a:cubicBezTo>
                    <a:pt x="20" y="132"/>
                    <a:pt x="40" y="0"/>
                    <a:pt x="84" y="37"/>
                  </a:cubicBezTo>
                  <a:cubicBezTo>
                    <a:pt x="128" y="74"/>
                    <a:pt x="205" y="490"/>
                    <a:pt x="264" y="489"/>
                  </a:cubicBezTo>
                  <a:cubicBezTo>
                    <a:pt x="323" y="488"/>
                    <a:pt x="381" y="33"/>
                    <a:pt x="440" y="33"/>
                  </a:cubicBezTo>
                  <a:cubicBezTo>
                    <a:pt x="499" y="33"/>
                    <a:pt x="560" y="488"/>
                    <a:pt x="620" y="489"/>
                  </a:cubicBezTo>
                  <a:cubicBezTo>
                    <a:pt x="680" y="490"/>
                    <a:pt x="741" y="40"/>
                    <a:pt x="800" y="41"/>
                  </a:cubicBezTo>
                  <a:cubicBezTo>
                    <a:pt x="859" y="42"/>
                    <a:pt x="917" y="494"/>
                    <a:pt x="976" y="493"/>
                  </a:cubicBezTo>
                  <a:cubicBezTo>
                    <a:pt x="1035" y="492"/>
                    <a:pt x="1093" y="33"/>
                    <a:pt x="1152" y="33"/>
                  </a:cubicBezTo>
                  <a:cubicBezTo>
                    <a:pt x="1211" y="33"/>
                    <a:pt x="1283" y="456"/>
                    <a:pt x="1328" y="493"/>
                  </a:cubicBezTo>
                  <a:cubicBezTo>
                    <a:pt x="1373" y="530"/>
                    <a:pt x="1398" y="393"/>
                    <a:pt x="1424" y="257"/>
                  </a:cubicBezTo>
                </a:path>
              </a:pathLst>
            </a:custGeom>
            <a:noFill/>
            <a:ln w="28575" cap="flat" cmpd="sng">
              <a:solidFill>
                <a:srgbClr val="FF0000"/>
              </a:solidFill>
              <a:prstDash val="solid"/>
              <a:round/>
              <a:headEnd type="arrow" w="med" len="med"/>
              <a:tailEnd type="none" w="med" len="med"/>
            </a:ln>
            <a:effectLst/>
          </p:spPr>
          <p:txBody>
            <a:bodyPr lIns="90000" tIns="46800" rIns="90000" bIns="46800">
              <a:spAutoFit/>
            </a:bodyPr>
            <a:lstStyle/>
            <a:p>
              <a:endParaRPr lang="de-DE" sz="1200"/>
            </a:p>
          </p:txBody>
        </p:sp>
        <p:sp>
          <p:nvSpPr>
            <p:cNvPr id="1938485" name="Text Box 53"/>
            <p:cNvSpPr txBox="1">
              <a:spLocks noChangeAspect="1" noChangeArrowheads="1"/>
            </p:cNvSpPr>
            <p:nvPr/>
          </p:nvSpPr>
          <p:spPr bwMode="auto">
            <a:xfrm>
              <a:off x="7491729" y="4557017"/>
              <a:ext cx="615186" cy="371513"/>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1800" b="1">
                  <a:solidFill>
                    <a:srgbClr val="FF0000"/>
                  </a:solidFill>
                  <a:latin typeface="Symbol" pitchFamily="18" charset="2"/>
                </a:rPr>
                <a:t>g</a:t>
              </a:r>
            </a:p>
          </p:txBody>
        </p:sp>
        <p:sp>
          <p:nvSpPr>
            <p:cNvPr id="1938486" name="Text Box 54"/>
            <p:cNvSpPr txBox="1">
              <a:spLocks noChangeAspect="1" noChangeArrowheads="1"/>
            </p:cNvSpPr>
            <p:nvPr/>
          </p:nvSpPr>
          <p:spPr bwMode="auto">
            <a:xfrm>
              <a:off x="5136443" y="3777217"/>
              <a:ext cx="173257" cy="371513"/>
            </a:xfrm>
            <a:prstGeom prst="rect">
              <a:avLst/>
            </a:prstGeom>
            <a:noFill/>
            <a:ln w="9525">
              <a:noFill/>
              <a:miter lim="800000"/>
              <a:headEnd type="none" w="sm" len="sm"/>
              <a:tailEnd type="none" w="sm" len="sm"/>
            </a:ln>
            <a:effectLst/>
          </p:spPr>
          <p:txBody>
            <a:bodyPr lIns="90000" tIns="46800" rIns="90000" bIns="46800">
              <a:spAutoFit/>
            </a:bodyPr>
            <a:lstStyle/>
            <a:p>
              <a:pPr>
                <a:spcBef>
                  <a:spcPct val="50000"/>
                </a:spcBef>
              </a:pPr>
              <a:r>
                <a:rPr lang="de-DE" sz="1800" b="1">
                  <a:solidFill>
                    <a:schemeClr val="hlink"/>
                  </a:solidFill>
                  <a:latin typeface="Symbol" pitchFamily="18" charset="2"/>
                </a:rPr>
                <a:t>g</a:t>
              </a:r>
            </a:p>
          </p:txBody>
        </p:sp>
        <p:sp>
          <p:nvSpPr>
            <p:cNvPr id="1938487" name="Freeform 55"/>
            <p:cNvSpPr>
              <a:spLocks noChangeAspect="1"/>
            </p:cNvSpPr>
            <p:nvPr/>
          </p:nvSpPr>
          <p:spPr bwMode="auto">
            <a:xfrm>
              <a:off x="5329788" y="4011658"/>
              <a:ext cx="750779" cy="279180"/>
            </a:xfrm>
            <a:custGeom>
              <a:avLst/>
              <a:gdLst/>
              <a:ahLst/>
              <a:cxnLst>
                <a:cxn ang="0">
                  <a:pos x="0" y="265"/>
                </a:cxn>
                <a:cxn ang="0">
                  <a:pos x="84" y="37"/>
                </a:cxn>
                <a:cxn ang="0">
                  <a:pos x="264" y="489"/>
                </a:cxn>
                <a:cxn ang="0">
                  <a:pos x="440" y="33"/>
                </a:cxn>
                <a:cxn ang="0">
                  <a:pos x="620" y="489"/>
                </a:cxn>
                <a:cxn ang="0">
                  <a:pos x="800" y="41"/>
                </a:cxn>
                <a:cxn ang="0">
                  <a:pos x="976" y="493"/>
                </a:cxn>
                <a:cxn ang="0">
                  <a:pos x="1152" y="33"/>
                </a:cxn>
                <a:cxn ang="0">
                  <a:pos x="1328" y="493"/>
                </a:cxn>
                <a:cxn ang="0">
                  <a:pos x="1424" y="257"/>
                </a:cxn>
              </a:cxnLst>
              <a:rect l="0" t="0" r="r" b="b"/>
              <a:pathLst>
                <a:path w="1424" h="530">
                  <a:moveTo>
                    <a:pt x="0" y="265"/>
                  </a:moveTo>
                  <a:cubicBezTo>
                    <a:pt x="20" y="132"/>
                    <a:pt x="40" y="0"/>
                    <a:pt x="84" y="37"/>
                  </a:cubicBezTo>
                  <a:cubicBezTo>
                    <a:pt x="128" y="74"/>
                    <a:pt x="205" y="490"/>
                    <a:pt x="264" y="489"/>
                  </a:cubicBezTo>
                  <a:cubicBezTo>
                    <a:pt x="323" y="488"/>
                    <a:pt x="381" y="33"/>
                    <a:pt x="440" y="33"/>
                  </a:cubicBezTo>
                  <a:cubicBezTo>
                    <a:pt x="499" y="33"/>
                    <a:pt x="560" y="488"/>
                    <a:pt x="620" y="489"/>
                  </a:cubicBezTo>
                  <a:cubicBezTo>
                    <a:pt x="680" y="490"/>
                    <a:pt x="741" y="40"/>
                    <a:pt x="800" y="41"/>
                  </a:cubicBezTo>
                  <a:cubicBezTo>
                    <a:pt x="859" y="42"/>
                    <a:pt x="917" y="494"/>
                    <a:pt x="976" y="493"/>
                  </a:cubicBezTo>
                  <a:cubicBezTo>
                    <a:pt x="1035" y="492"/>
                    <a:pt x="1093" y="33"/>
                    <a:pt x="1152" y="33"/>
                  </a:cubicBezTo>
                  <a:cubicBezTo>
                    <a:pt x="1211" y="33"/>
                    <a:pt x="1283" y="456"/>
                    <a:pt x="1328" y="493"/>
                  </a:cubicBezTo>
                  <a:cubicBezTo>
                    <a:pt x="1373" y="530"/>
                    <a:pt x="1398" y="393"/>
                    <a:pt x="1424" y="257"/>
                  </a:cubicBezTo>
                </a:path>
              </a:pathLst>
            </a:custGeom>
            <a:noFill/>
            <a:ln w="28575" cap="flat" cmpd="sng">
              <a:solidFill>
                <a:schemeClr val="hlink"/>
              </a:solidFill>
              <a:prstDash val="solid"/>
              <a:round/>
              <a:headEnd type="arrow" w="med" len="med"/>
              <a:tailEnd type="none" w="med" len="med"/>
            </a:ln>
            <a:effectLst/>
          </p:spPr>
          <p:txBody>
            <a:bodyPr lIns="90000" tIns="46800" rIns="90000" bIns="46800">
              <a:spAutoFit/>
            </a:bodyPr>
            <a:lstStyle/>
            <a:p>
              <a:endParaRPr lang="de-DE" sz="1200"/>
            </a:p>
          </p:txBody>
        </p:sp>
        <p:sp>
          <p:nvSpPr>
            <p:cNvPr id="1938488" name="Text Box 56"/>
            <p:cNvSpPr txBox="1">
              <a:spLocks noChangeAspect="1" noChangeArrowheads="1"/>
            </p:cNvSpPr>
            <p:nvPr/>
          </p:nvSpPr>
          <p:spPr bwMode="auto">
            <a:xfrm>
              <a:off x="6275166" y="4844113"/>
              <a:ext cx="940357" cy="307777"/>
            </a:xfrm>
            <a:prstGeom prst="rect">
              <a:avLst/>
            </a:prstGeom>
            <a:noFill/>
            <a:ln w="9525">
              <a:noFill/>
              <a:miter lim="800000"/>
              <a:headEnd/>
              <a:tailEnd/>
            </a:ln>
            <a:effectLst/>
          </p:spPr>
          <p:txBody>
            <a:bodyPr>
              <a:spAutoFit/>
            </a:bodyPr>
            <a:lstStyle/>
            <a:p>
              <a:pPr eaLnBrk="0" hangingPunct="0">
                <a:spcBef>
                  <a:spcPct val="50000"/>
                </a:spcBef>
              </a:pPr>
              <a:r>
                <a:rPr kumimoji="0" lang="en-GB" sz="1400">
                  <a:solidFill>
                    <a:srgbClr val="009999"/>
                  </a:solidFill>
                  <a:latin typeface="Arial Unicode MS" pitchFamily="34" charset="-128"/>
                </a:rPr>
                <a:t>+28MeV</a:t>
              </a:r>
              <a:endParaRPr kumimoji="0" lang="en-GB" sz="800">
                <a:solidFill>
                  <a:srgbClr val="009999"/>
                </a:solidFill>
                <a:latin typeface="Arial Unicode MS" pitchFamily="34" charset="-128"/>
              </a:endParaRPr>
            </a:p>
          </p:txBody>
        </p:sp>
        <p:sp>
          <p:nvSpPr>
            <p:cNvPr id="1938489" name="AutoShape 57"/>
            <p:cNvSpPr>
              <a:spLocks noChangeAspect="1" noChangeArrowheads="1"/>
            </p:cNvSpPr>
            <p:nvPr/>
          </p:nvSpPr>
          <p:spPr bwMode="auto">
            <a:xfrm>
              <a:off x="7727033" y="4425893"/>
              <a:ext cx="1177617" cy="1272318"/>
            </a:xfrm>
            <a:prstGeom prst="foldedCorner">
              <a:avLst>
                <a:gd name="adj" fmla="val 12500"/>
              </a:avLst>
            </a:prstGeom>
            <a:solidFill>
              <a:srgbClr val="DDDDDD"/>
            </a:solidFill>
            <a:ln w="9525">
              <a:solidFill>
                <a:schemeClr val="tx1"/>
              </a:solidFill>
              <a:round/>
              <a:headEnd/>
              <a:tailEnd/>
            </a:ln>
            <a:effectLst/>
          </p:spPr>
          <p:txBody>
            <a:bodyPr wrap="none" anchor="ctr"/>
            <a:lstStyle/>
            <a:p>
              <a:pPr algn="ctr"/>
              <a:r>
                <a:rPr kumimoji="0" lang="de-DE" sz="800" dirty="0">
                  <a:latin typeface="Arial Unicode MS" pitchFamily="34" charset="-128"/>
                </a:rPr>
                <a:t> </a:t>
              </a:r>
              <a:r>
                <a:rPr kumimoji="0" lang="de-DE" sz="1400" dirty="0">
                  <a:solidFill>
                    <a:srgbClr val="009999"/>
                  </a:solidFill>
                  <a:latin typeface="Symbol" pitchFamily="18" charset="2"/>
                </a:rPr>
                <a:t>X</a:t>
              </a:r>
              <a:r>
                <a:rPr kumimoji="0" lang="de-DE" sz="1400" baseline="30000" dirty="0">
                  <a:solidFill>
                    <a:srgbClr val="009999"/>
                  </a:solidFill>
                  <a:latin typeface="Arial Unicode MS" pitchFamily="34" charset="-128"/>
                </a:rPr>
                <a:t>-</a:t>
              </a:r>
              <a:r>
                <a:rPr kumimoji="0" lang="de-DE" sz="1400" dirty="0" err="1">
                  <a:solidFill>
                    <a:srgbClr val="009999"/>
                  </a:solidFill>
                  <a:latin typeface="Arial Unicode MS" pitchFamily="34" charset="-128"/>
                </a:rPr>
                <a:t>p</a:t>
              </a:r>
              <a:r>
                <a:rPr kumimoji="0" lang="de-DE" sz="1400" dirty="0" err="1">
                  <a:solidFill>
                    <a:srgbClr val="009999"/>
                  </a:solidFill>
                  <a:latin typeface="Arial Unicode MS" pitchFamily="34" charset="-128"/>
                  <a:sym typeface="SymbolProp BT" pitchFamily="2" charset="2"/>
                </a:rPr>
                <a:t></a:t>
              </a:r>
              <a:r>
                <a:rPr kumimoji="0" lang="de-DE" sz="1400" dirty="0" err="1">
                  <a:solidFill>
                    <a:srgbClr val="009999"/>
                  </a:solidFill>
                  <a:latin typeface="Symbol" pitchFamily="18" charset="2"/>
                  <a:sym typeface="SymbolProp BT" pitchFamily="2" charset="2"/>
                </a:rPr>
                <a:t>LL</a:t>
              </a:r>
              <a:r>
                <a:rPr kumimoji="0" lang="de-DE" sz="1400" dirty="0">
                  <a:solidFill>
                    <a:srgbClr val="009999"/>
                  </a:solidFill>
                  <a:latin typeface="Arial Unicode MS" pitchFamily="34" charset="-128"/>
                  <a:sym typeface="SymbolProp BT" pitchFamily="2" charset="2"/>
                </a:rPr>
                <a:t> </a:t>
              </a:r>
            </a:p>
            <a:p>
              <a:pPr algn="ctr"/>
              <a:r>
                <a:rPr kumimoji="0" lang="de-DE" sz="1400" dirty="0" err="1">
                  <a:solidFill>
                    <a:srgbClr val="009999"/>
                  </a:solidFill>
                  <a:latin typeface="Arial Unicode MS" pitchFamily="34" charset="-128"/>
                  <a:sym typeface="SymbolProp BT" pitchFamily="2" charset="2"/>
                </a:rPr>
                <a:t>conversion</a:t>
              </a:r>
              <a:r>
                <a:rPr kumimoji="0" lang="de-DE" sz="1400" dirty="0">
                  <a:solidFill>
                    <a:srgbClr val="009999"/>
                  </a:solidFill>
                  <a:latin typeface="Arial Unicode MS" pitchFamily="34" charset="-128"/>
                </a:rPr>
                <a:t> </a:t>
              </a:r>
            </a:p>
            <a:p>
              <a:pPr algn="ctr"/>
              <a:r>
                <a:rPr kumimoji="0" lang="de-DE" sz="1400" dirty="0">
                  <a:solidFill>
                    <a:srgbClr val="FF0000"/>
                  </a:solidFill>
                  <a:latin typeface="Symbol" pitchFamily="18" charset="2"/>
                </a:rPr>
                <a:t>g</a:t>
              </a:r>
              <a:r>
                <a:rPr kumimoji="0" lang="de-DE" sz="1400" dirty="0">
                  <a:solidFill>
                    <a:srgbClr val="FF0000"/>
                  </a:solidFill>
                  <a:latin typeface="Arial Unicode MS" pitchFamily="34" charset="-128"/>
                </a:rPr>
                <a:t>-</a:t>
              </a:r>
              <a:r>
                <a:rPr kumimoji="0" lang="de-DE" sz="1400" dirty="0" err="1">
                  <a:solidFill>
                    <a:srgbClr val="FF0000"/>
                  </a:solidFill>
                  <a:latin typeface="Arial Unicode MS" pitchFamily="34" charset="-128"/>
                </a:rPr>
                <a:t>decay</a:t>
              </a:r>
              <a:r>
                <a:rPr kumimoji="0" lang="de-DE" sz="1400" dirty="0">
                  <a:solidFill>
                    <a:srgbClr val="FF0000"/>
                  </a:solidFill>
                  <a:latin typeface="Arial Unicode MS" pitchFamily="34" charset="-128"/>
                </a:rPr>
                <a:t> </a:t>
              </a:r>
              <a:r>
                <a:rPr kumimoji="0" lang="de-DE" sz="1400" dirty="0" err="1">
                  <a:solidFill>
                    <a:srgbClr val="FF0000"/>
                  </a:solidFill>
                  <a:latin typeface="Arial Unicode MS" pitchFamily="34" charset="-128"/>
                </a:rPr>
                <a:t>and</a:t>
              </a:r>
              <a:endParaRPr kumimoji="0" lang="de-DE" sz="1400" dirty="0">
                <a:solidFill>
                  <a:srgbClr val="FF0000"/>
                </a:solidFill>
                <a:latin typeface="Arial Unicode MS" pitchFamily="34" charset="-128"/>
              </a:endParaRPr>
            </a:p>
            <a:p>
              <a:pPr algn="ctr"/>
              <a:r>
                <a:rPr kumimoji="0" lang="de-DE" sz="1400" dirty="0" err="1">
                  <a:solidFill>
                    <a:srgbClr val="FF0000"/>
                  </a:solidFill>
                  <a:latin typeface="Arial Unicode MS" pitchFamily="34" charset="-128"/>
                </a:rPr>
                <a:t>weak</a:t>
              </a:r>
              <a:r>
                <a:rPr kumimoji="0" lang="de-DE" sz="1400" dirty="0">
                  <a:solidFill>
                    <a:srgbClr val="FF0000"/>
                  </a:solidFill>
                  <a:latin typeface="Arial Unicode MS" pitchFamily="34" charset="-128"/>
                </a:rPr>
                <a:t> </a:t>
              </a:r>
              <a:r>
                <a:rPr kumimoji="0" lang="de-DE" sz="1400" dirty="0" err="1" smtClean="0">
                  <a:solidFill>
                    <a:srgbClr val="FF0000"/>
                  </a:solidFill>
                  <a:latin typeface="Arial Unicode MS" pitchFamily="34" charset="-128"/>
                </a:rPr>
                <a:t>decay</a:t>
              </a:r>
              <a:endParaRPr kumimoji="0" lang="de-DE" sz="1400" dirty="0" smtClean="0">
                <a:solidFill>
                  <a:srgbClr val="FF0000"/>
                </a:solidFill>
                <a:latin typeface="Arial Unicode MS" pitchFamily="34" charset="-128"/>
              </a:endParaRPr>
            </a:p>
            <a:p>
              <a:pPr algn="ctr"/>
              <a:r>
                <a:rPr kumimoji="0" lang="de-DE" sz="1400" dirty="0" smtClean="0">
                  <a:solidFill>
                    <a:srgbClr val="FF0000"/>
                  </a:solidFill>
                  <a:latin typeface="Arial Unicode MS" pitchFamily="34" charset="-128"/>
                </a:rPr>
                <a:t>strong </a:t>
              </a:r>
              <a:r>
                <a:rPr kumimoji="0" lang="de-DE" sz="1400" dirty="0" err="1" smtClean="0">
                  <a:solidFill>
                    <a:srgbClr val="FF0000"/>
                  </a:solidFill>
                  <a:latin typeface="Arial Unicode MS" pitchFamily="34" charset="-128"/>
                </a:rPr>
                <a:t>decay</a:t>
              </a:r>
              <a:endParaRPr kumimoji="0" lang="de-DE" sz="1400" dirty="0">
                <a:solidFill>
                  <a:srgbClr val="FF0000"/>
                </a:solidFill>
                <a:latin typeface="Arial Unicode MS" pitchFamily="34" charset="-128"/>
              </a:endParaRPr>
            </a:p>
          </p:txBody>
        </p:sp>
        <p:sp>
          <p:nvSpPr>
            <p:cNvPr id="1938492" name="AutoShape 60"/>
            <p:cNvSpPr>
              <a:spLocks noChangeAspect="1" noChangeArrowheads="1"/>
            </p:cNvSpPr>
            <p:nvPr/>
          </p:nvSpPr>
          <p:spPr bwMode="auto">
            <a:xfrm>
              <a:off x="6328476" y="1866718"/>
              <a:ext cx="1237906" cy="866305"/>
            </a:xfrm>
            <a:prstGeom prst="foldedCorner">
              <a:avLst>
                <a:gd name="adj" fmla="val 12500"/>
              </a:avLst>
            </a:prstGeom>
            <a:solidFill>
              <a:srgbClr val="DDDDDD"/>
            </a:solidFill>
            <a:ln w="9525">
              <a:solidFill>
                <a:schemeClr val="tx1"/>
              </a:solidFill>
              <a:round/>
              <a:headEnd/>
              <a:tailEnd/>
            </a:ln>
            <a:effectLst/>
          </p:spPr>
          <p:txBody>
            <a:bodyPr wrap="none" anchor="ctr"/>
            <a:lstStyle/>
            <a:p>
              <a:pPr algn="ctr"/>
              <a:r>
                <a:rPr kumimoji="0" lang="de-DE" sz="1400">
                  <a:latin typeface="Arial Unicode MS" pitchFamily="34" charset="-128"/>
                </a:rPr>
                <a:t>primary </a:t>
              </a:r>
            </a:p>
            <a:p>
              <a:pPr algn="ctr"/>
              <a:r>
                <a:rPr kumimoji="0" lang="de-DE" sz="1400">
                  <a:latin typeface="Arial Unicode MS" pitchFamily="34" charset="-128"/>
                </a:rPr>
                <a:t>production of </a:t>
              </a:r>
            </a:p>
            <a:p>
              <a:pPr algn="ctr"/>
              <a:r>
                <a:rPr kumimoji="0" lang="de-DE" sz="1400">
                  <a:latin typeface="Arial Unicode MS" pitchFamily="34" charset="-128"/>
                </a:rPr>
                <a:t>of </a:t>
              </a:r>
              <a:r>
                <a:rPr kumimoji="0" lang="de-DE" sz="1400">
                  <a:latin typeface="SymbolProp BT" pitchFamily="2" charset="2"/>
                </a:rPr>
                <a:t>X</a:t>
              </a:r>
              <a:r>
                <a:rPr kumimoji="0" lang="de-DE" sz="1400" baseline="30000">
                  <a:latin typeface="Arial Unicode MS" pitchFamily="34" charset="-128"/>
                </a:rPr>
                <a:t>-</a:t>
              </a:r>
              <a:endParaRPr kumimoji="0" lang="de-DE" sz="1400">
                <a:latin typeface="Arial Unicode MS" pitchFamily="34" charset="-128"/>
              </a:endParaRPr>
            </a:p>
          </p:txBody>
        </p:sp>
        <p:sp>
          <p:nvSpPr>
            <p:cNvPr id="53" name="Rechteck 52"/>
            <p:cNvSpPr/>
            <p:nvPr/>
          </p:nvSpPr>
          <p:spPr bwMode="auto">
            <a:xfrm>
              <a:off x="4734791" y="1727714"/>
              <a:ext cx="4263736" cy="4272322"/>
            </a:xfrm>
            <a:prstGeom prst="rect">
              <a:avLst/>
            </a:prstGeom>
            <a:noFill/>
            <a:ln w="38100" cap="flat" cmpd="sng" algn="ctr">
              <a:solidFill>
                <a:srgbClr val="FFCC00"/>
              </a:solidFill>
              <a:prstDash val="solid"/>
              <a:round/>
              <a:headEnd type="none" w="sm" len="sm"/>
              <a:tailEnd type="none" w="sm" len="sm"/>
            </a:ln>
            <a:effectLst/>
          </p:spPr>
          <p:txBody>
            <a:bodyPr vert="horz" wrap="square" lIns="54000" tIns="10800" rIns="54000" bIns="10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1600" b="0" i="0" u="none" strike="noStrike" cap="none" normalizeH="0" baseline="0" smtClean="0">
                <a:ln>
                  <a:noFill/>
                </a:ln>
                <a:solidFill>
                  <a:schemeClr val="tx1"/>
                </a:solidFill>
                <a:effectLst/>
                <a:latin typeface="Verdan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8493">
                                            <p:txEl>
                                              <p:pRg st="0" end="0"/>
                                            </p:txEl>
                                          </p:spTgt>
                                        </p:tgtEl>
                                        <p:attrNameLst>
                                          <p:attrName>style.visibility</p:attrName>
                                        </p:attrNameLst>
                                      </p:cBhvr>
                                      <p:to>
                                        <p:strVal val="visible"/>
                                      </p:to>
                                    </p:set>
                                    <p:animEffect transition="in" filter="fade">
                                      <p:cBhvr>
                                        <p:cTn id="7" dur="2000"/>
                                        <p:tgtEl>
                                          <p:spTgt spid="19384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38493">
                                            <p:txEl>
                                              <p:pRg st="1" end="1"/>
                                            </p:txEl>
                                          </p:spTgt>
                                        </p:tgtEl>
                                        <p:attrNameLst>
                                          <p:attrName>style.visibility</p:attrName>
                                        </p:attrNameLst>
                                      </p:cBhvr>
                                      <p:to>
                                        <p:strVal val="visible"/>
                                      </p:to>
                                    </p:set>
                                    <p:animEffect transition="in" filter="fade">
                                      <p:cBhvr>
                                        <p:cTn id="12" dur="2000"/>
                                        <p:tgtEl>
                                          <p:spTgt spid="19384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38493">
                                            <p:txEl>
                                              <p:pRg st="2" end="2"/>
                                            </p:txEl>
                                          </p:spTgt>
                                        </p:tgtEl>
                                        <p:attrNameLst>
                                          <p:attrName>style.visibility</p:attrName>
                                        </p:attrNameLst>
                                      </p:cBhvr>
                                      <p:to>
                                        <p:strVal val="visible"/>
                                      </p:to>
                                    </p:set>
                                    <p:animEffect transition="in" filter="fade">
                                      <p:cBhvr>
                                        <p:cTn id="17" dur="2000"/>
                                        <p:tgtEl>
                                          <p:spTgt spid="19384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20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38493">
                                            <p:txEl>
                                              <p:pRg st="16" end="16"/>
                                            </p:txEl>
                                          </p:spTgt>
                                        </p:tgtEl>
                                        <p:attrNameLst>
                                          <p:attrName>style.visibility</p:attrName>
                                        </p:attrNameLst>
                                      </p:cBhvr>
                                      <p:to>
                                        <p:strVal val="visible"/>
                                      </p:to>
                                    </p:set>
                                    <p:animEffect transition="in" filter="fade">
                                      <p:cBhvr>
                                        <p:cTn id="32" dur="2000"/>
                                        <p:tgtEl>
                                          <p:spTgt spid="1938493">
                                            <p:txEl>
                                              <p:pRg st="16" end="1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38493">
                                            <p:txEl>
                                              <p:pRg st="17" end="17"/>
                                            </p:txEl>
                                          </p:spTgt>
                                        </p:tgtEl>
                                        <p:attrNameLst>
                                          <p:attrName>style.visibility</p:attrName>
                                        </p:attrNameLst>
                                      </p:cBhvr>
                                      <p:to>
                                        <p:strVal val="visible"/>
                                      </p:to>
                                    </p:set>
                                    <p:animEffect transition="in" filter="fade">
                                      <p:cBhvr>
                                        <p:cTn id="35" dur="2000"/>
                                        <p:tgtEl>
                                          <p:spTgt spid="193849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849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3735main_image_feature_626_ys_full"/>
          <p:cNvPicPr>
            <a:picLocks noChangeAspect="1" noChangeArrowheads="1"/>
          </p:cNvPicPr>
          <p:nvPr/>
        </p:nvPicPr>
        <p:blipFill>
          <a:blip r:embed="rId3" cstate="print"/>
          <a:srcRect/>
          <a:stretch>
            <a:fillRect/>
          </a:stretch>
        </p:blipFill>
        <p:spPr bwMode="auto">
          <a:xfrm>
            <a:off x="-304800" y="-385763"/>
            <a:ext cx="9753600" cy="7629526"/>
          </a:xfrm>
          <a:prstGeom prst="rect">
            <a:avLst/>
          </a:prstGeom>
          <a:noFill/>
        </p:spPr>
      </p:pic>
      <p:sp>
        <p:nvSpPr>
          <p:cNvPr id="1597443" name="Rectangle 3"/>
          <p:cNvSpPr>
            <a:spLocks noChangeArrowheads="1"/>
          </p:cNvSpPr>
          <p:nvPr/>
        </p:nvSpPr>
        <p:spPr bwMode="auto">
          <a:xfrm>
            <a:off x="822325" y="2647950"/>
            <a:ext cx="7878763" cy="1628775"/>
          </a:xfrm>
          <a:prstGeom prst="rect">
            <a:avLst/>
          </a:prstGeom>
          <a:solidFill>
            <a:srgbClr val="F8F8F8">
              <a:alpha val="67842"/>
            </a:srgbClr>
          </a:solidFill>
          <a:ln w="9525">
            <a:solidFill>
              <a:srgbClr val="800080"/>
            </a:solidFill>
            <a:miter lim="800000"/>
            <a:headEnd/>
            <a:tailEnd/>
          </a:ln>
        </p:spPr>
        <p:txBody>
          <a:bodyPr/>
          <a:lstStyle/>
          <a:p>
            <a:pPr algn="ctr">
              <a:spcBef>
                <a:spcPct val="20000"/>
              </a:spcBef>
              <a:buClr>
                <a:schemeClr val="folHlink"/>
              </a:buClr>
              <a:buSzPct val="75000"/>
              <a:buFont typeface="Wingdings" pitchFamily="2" charset="2"/>
              <a:buNone/>
            </a:pPr>
            <a:r>
              <a:rPr kumimoji="0" lang="en-US" sz="9600"/>
              <a:t>THANK YOU</a:t>
            </a:r>
            <a:endParaRPr kumimoji="0" lang="en-US" sz="9600" i="1"/>
          </a:p>
        </p:txBody>
      </p:sp>
      <p:sp>
        <p:nvSpPr>
          <p:cNvPr id="7" name="Titel 6"/>
          <p:cNvSpPr>
            <a:spLocks noGrp="1"/>
          </p:cNvSpPr>
          <p:nvPr>
            <p:ph type="title"/>
          </p:nvPr>
        </p:nvSpPr>
        <p:spPr/>
        <p:txBody>
          <a:bodyPr/>
          <a:lstStyle/>
          <a:p>
            <a:endParaRPr lang="de-DE"/>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97443"/>
                                        </p:tgtEl>
                                        <p:attrNameLst>
                                          <p:attrName>style.visibility</p:attrName>
                                        </p:attrNameLst>
                                      </p:cBhvr>
                                      <p:to>
                                        <p:strVal val="visible"/>
                                      </p:to>
                                    </p:set>
                                    <p:animEffect transition="in" filter="fade">
                                      <p:cBhvr>
                                        <p:cTn id="7" dur="2000"/>
                                        <p:tgtEl>
                                          <p:spTgt spid="1597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989388" y="3027363"/>
            <a:ext cx="5154612" cy="3654425"/>
            <a:chOff x="2263" y="1639"/>
            <a:chExt cx="3439" cy="2446"/>
          </a:xfrm>
        </p:grpSpPr>
        <p:sp>
          <p:nvSpPr>
            <p:cNvPr id="830467" name="Rectangle 3"/>
            <p:cNvSpPr>
              <a:spLocks noChangeArrowheads="1"/>
            </p:cNvSpPr>
            <p:nvPr/>
          </p:nvSpPr>
          <p:spPr bwMode="auto">
            <a:xfrm>
              <a:off x="2271" y="1658"/>
              <a:ext cx="3399" cy="2412"/>
            </a:xfrm>
            <a:prstGeom prst="rect">
              <a:avLst/>
            </a:prstGeom>
            <a:gradFill rotWithShape="0">
              <a:gsLst>
                <a:gs pos="0">
                  <a:srgbClr val="99CCFF">
                    <a:gamma/>
                    <a:tint val="5882"/>
                    <a:invGamma/>
                  </a:srgbClr>
                </a:gs>
                <a:gs pos="100000">
                  <a:srgbClr val="99CCFF"/>
                </a:gs>
              </a:gsLst>
              <a:lin ang="5400000" scaled="1"/>
            </a:gradFill>
            <a:ln w="9525">
              <a:noFill/>
              <a:miter lim="800000"/>
              <a:headEnd type="none" w="sm" len="sm"/>
              <a:tailEnd type="none" w="sm" len="sm"/>
            </a:ln>
            <a:effectLst/>
          </p:spPr>
          <p:txBody>
            <a:bodyPr lIns="90000" tIns="46800" rIns="90000" bIns="46800"/>
            <a:lstStyle/>
            <a:p>
              <a:endParaRPr lang="de-DE"/>
            </a:p>
          </p:txBody>
        </p:sp>
        <p:grpSp>
          <p:nvGrpSpPr>
            <p:cNvPr id="3" name="Group 4"/>
            <p:cNvGrpSpPr>
              <a:grpSpLocks/>
            </p:cNvGrpSpPr>
            <p:nvPr/>
          </p:nvGrpSpPr>
          <p:grpSpPr bwMode="auto">
            <a:xfrm>
              <a:off x="2263" y="1639"/>
              <a:ext cx="3439" cy="2446"/>
              <a:chOff x="3006" y="1645"/>
              <a:chExt cx="2574" cy="1919"/>
            </a:xfrm>
          </p:grpSpPr>
          <p:sp>
            <p:nvSpPr>
              <p:cNvPr id="830469" name="Rectangle 5"/>
              <p:cNvSpPr>
                <a:spLocks noChangeArrowheads="1"/>
              </p:cNvSpPr>
              <p:nvPr/>
            </p:nvSpPr>
            <p:spPr bwMode="auto">
              <a:xfrm>
                <a:off x="3446" y="1831"/>
                <a:ext cx="2042" cy="1476"/>
              </a:xfrm>
              <a:prstGeom prst="rect">
                <a:avLst/>
              </a:prstGeom>
              <a:solidFill>
                <a:schemeClr val="tx1"/>
              </a:solidFill>
              <a:ln w="9525">
                <a:noFill/>
                <a:miter lim="800000"/>
                <a:headEnd/>
                <a:tailEnd/>
              </a:ln>
              <a:effectLst/>
            </p:spPr>
            <p:txBody>
              <a:bodyPr wrap="none" anchor="ctr"/>
              <a:lstStyle/>
              <a:p>
                <a:endParaRPr lang="de-DE"/>
              </a:p>
            </p:txBody>
          </p:sp>
          <p:pic>
            <p:nvPicPr>
              <p:cNvPr id="830470" name="Picture 6" descr="fig11c"/>
              <p:cNvPicPr>
                <a:picLocks noChangeAspect="1" noChangeArrowheads="1"/>
              </p:cNvPicPr>
              <p:nvPr/>
            </p:nvPicPr>
            <p:blipFill>
              <a:blip r:embed="rId3" cstate="print"/>
              <a:srcRect/>
              <a:stretch>
                <a:fillRect/>
              </a:stretch>
            </p:blipFill>
            <p:spPr bwMode="auto">
              <a:xfrm>
                <a:off x="3006" y="1645"/>
                <a:ext cx="2574" cy="1919"/>
              </a:xfrm>
              <a:prstGeom prst="rect">
                <a:avLst/>
              </a:prstGeom>
              <a:noFill/>
            </p:spPr>
          </p:pic>
        </p:grpSp>
      </p:grpSp>
      <p:sp>
        <p:nvSpPr>
          <p:cNvPr id="830471" name="Rectangle 7"/>
          <p:cNvSpPr>
            <a:spLocks noChangeArrowheads="1"/>
          </p:cNvSpPr>
          <p:nvPr/>
        </p:nvSpPr>
        <p:spPr bwMode="auto">
          <a:xfrm>
            <a:off x="781050" y="793750"/>
            <a:ext cx="8020050" cy="5162550"/>
          </a:xfrm>
          <a:prstGeom prst="rect">
            <a:avLst/>
          </a:prstGeom>
          <a:noFill/>
          <a:ln w="9525">
            <a:noFill/>
            <a:miter lim="800000"/>
            <a:headEnd/>
            <a:tailEnd/>
          </a:ln>
          <a:effectLst/>
        </p:spPr>
        <p:txBody>
          <a:bodyPr lIns="92075" tIns="46038" rIns="92075" bIns="46038"/>
          <a:lstStyle/>
          <a:p>
            <a:pPr marL="342900" indent="-342900">
              <a:spcBef>
                <a:spcPct val="20000"/>
              </a:spcBef>
              <a:buClr>
                <a:schemeClr val="folHlink"/>
              </a:buClr>
              <a:buSzPct val="75000"/>
              <a:buFont typeface="Wingdings" pitchFamily="2" charset="2"/>
              <a:buBlip>
                <a:blip r:embed="rId4"/>
              </a:buBlip>
            </a:pPr>
            <a:r>
              <a:rPr kumimoji="0" lang="de-DE" sz="1800" dirty="0">
                <a:latin typeface="Symbol" pitchFamily="18" charset="2"/>
              </a:rPr>
              <a:t>X</a:t>
            </a:r>
            <a:r>
              <a:rPr kumimoji="0" lang="de-DE" sz="1800" baseline="30000" dirty="0">
                <a:latin typeface="Symbol" pitchFamily="18" charset="2"/>
              </a:rPr>
              <a:t>-</a:t>
            </a:r>
            <a:r>
              <a:rPr kumimoji="0" lang="de-DE" sz="1800" dirty="0"/>
              <a:t>-</a:t>
            </a:r>
            <a:r>
              <a:rPr kumimoji="0" lang="de-DE" sz="1800" dirty="0" err="1"/>
              <a:t>atoms</a:t>
            </a:r>
            <a:r>
              <a:rPr kumimoji="0" lang="de-DE" sz="1800" dirty="0"/>
              <a:t>: x-</a:t>
            </a:r>
            <a:r>
              <a:rPr kumimoji="0" lang="de-DE" sz="1800" dirty="0" err="1"/>
              <a:t>rays</a:t>
            </a:r>
            <a:endParaRPr kumimoji="0" lang="de-DE" sz="1800" dirty="0"/>
          </a:p>
          <a:p>
            <a:pPr marL="342900" indent="-342900">
              <a:spcBef>
                <a:spcPct val="20000"/>
              </a:spcBef>
              <a:buClr>
                <a:schemeClr val="folHlink"/>
              </a:buClr>
              <a:buSzPct val="75000"/>
              <a:buFont typeface="Wingdings" pitchFamily="2" charset="2"/>
              <a:buBlip>
                <a:blip r:embed="rId4"/>
              </a:buBlip>
            </a:pPr>
            <a:r>
              <a:rPr kumimoji="0" lang="de-DE" sz="1800" dirty="0" err="1"/>
              <a:t>conversion</a:t>
            </a:r>
            <a:endParaRPr kumimoji="0" lang="de-DE" sz="1800" dirty="0"/>
          </a:p>
          <a:p>
            <a:pPr marL="742950" lvl="1" indent="-285750">
              <a:spcBef>
                <a:spcPct val="20000"/>
              </a:spcBef>
              <a:buClr>
                <a:schemeClr val="folHlink"/>
              </a:buClr>
              <a:buSzPct val="70000"/>
              <a:buFont typeface="Wingdings" pitchFamily="2" charset="2"/>
              <a:buBlip>
                <a:blip r:embed="rId5"/>
              </a:buBlip>
            </a:pPr>
            <a:r>
              <a:rPr kumimoji="0" lang="en-US" dirty="0">
                <a:latin typeface="Symbol" pitchFamily="18" charset="2"/>
              </a:rPr>
              <a:t>X</a:t>
            </a:r>
            <a:r>
              <a:rPr kumimoji="0" lang="en-US" b="1" baseline="30000" dirty="0"/>
              <a:t>-</a:t>
            </a:r>
            <a:r>
              <a:rPr kumimoji="0" lang="en-US" b="1" dirty="0"/>
              <a:t>(</a:t>
            </a:r>
            <a:r>
              <a:rPr kumimoji="0" lang="en-US" b="1" dirty="0" err="1"/>
              <a:t>dss</a:t>
            </a:r>
            <a:r>
              <a:rPr kumimoji="0" lang="en-US" b="1" dirty="0"/>
              <a:t>)</a:t>
            </a:r>
            <a:r>
              <a:rPr kumimoji="0" lang="de-DE" b="1" dirty="0"/>
              <a:t> </a:t>
            </a:r>
            <a:r>
              <a:rPr kumimoji="0" lang="en-US" dirty="0"/>
              <a:t>p</a:t>
            </a:r>
            <a:r>
              <a:rPr kumimoji="0" lang="en-US" b="1" dirty="0"/>
              <a:t>(</a:t>
            </a:r>
            <a:r>
              <a:rPr kumimoji="0" lang="en-US" b="1" dirty="0" err="1"/>
              <a:t>uud</a:t>
            </a:r>
            <a:r>
              <a:rPr kumimoji="0" lang="en-US" b="1" dirty="0"/>
              <a:t>)</a:t>
            </a:r>
            <a:r>
              <a:rPr kumimoji="0" lang="en-US" dirty="0"/>
              <a:t> </a:t>
            </a:r>
            <a:r>
              <a:rPr kumimoji="0" lang="en-US" b="1" dirty="0">
                <a:latin typeface="Symbol" pitchFamily="18" charset="2"/>
                <a:sym typeface="Symbol" pitchFamily="18" charset="2"/>
              </a:rPr>
              <a:t></a:t>
            </a:r>
            <a:r>
              <a:rPr kumimoji="0" lang="en-US" dirty="0">
                <a:sym typeface="NewUnicodeFont" charset="0"/>
              </a:rPr>
              <a:t> </a:t>
            </a:r>
            <a:r>
              <a:rPr kumimoji="0" lang="en-US" dirty="0">
                <a:latin typeface="Symbol" pitchFamily="18" charset="2"/>
                <a:sym typeface="NewUnicodeFont" charset="0"/>
              </a:rPr>
              <a:t>L</a:t>
            </a:r>
            <a:r>
              <a:rPr kumimoji="0" lang="en-US" b="1" dirty="0">
                <a:sym typeface="NewUnicodeFont" charset="0"/>
              </a:rPr>
              <a:t>(</a:t>
            </a:r>
            <a:r>
              <a:rPr kumimoji="0" lang="en-US" b="1" dirty="0" err="1">
                <a:sym typeface="NewUnicodeFont" charset="0"/>
              </a:rPr>
              <a:t>uds</a:t>
            </a:r>
            <a:r>
              <a:rPr kumimoji="0" lang="en-US" b="1" dirty="0">
                <a:sym typeface="NewUnicodeFont" charset="0"/>
              </a:rPr>
              <a:t>)</a:t>
            </a:r>
            <a:r>
              <a:rPr kumimoji="0" lang="de-DE" b="1" dirty="0">
                <a:sym typeface="NewUnicodeFont" charset="0"/>
              </a:rPr>
              <a:t> </a:t>
            </a:r>
            <a:r>
              <a:rPr kumimoji="0" lang="en-US" dirty="0">
                <a:latin typeface="Symbol" pitchFamily="18" charset="2"/>
                <a:sym typeface="NewUnicodeFont" charset="0"/>
              </a:rPr>
              <a:t>L</a:t>
            </a:r>
            <a:r>
              <a:rPr kumimoji="0" lang="en-US" b="1" dirty="0">
                <a:sym typeface="NewUnicodeFont" charset="0"/>
              </a:rPr>
              <a:t>(</a:t>
            </a:r>
            <a:r>
              <a:rPr kumimoji="0" lang="en-US" b="1" dirty="0" err="1">
                <a:sym typeface="NewUnicodeFont" charset="0"/>
              </a:rPr>
              <a:t>uds</a:t>
            </a:r>
            <a:r>
              <a:rPr kumimoji="0" lang="en-US" b="1" dirty="0">
                <a:sym typeface="NewUnicodeFont" charset="0"/>
              </a:rPr>
              <a:t>)</a:t>
            </a:r>
            <a:endParaRPr kumimoji="0" lang="de-DE" b="1" dirty="0">
              <a:sym typeface="NewUnicodeFont" charset="0"/>
            </a:endParaRPr>
          </a:p>
          <a:p>
            <a:pPr marL="742950" lvl="1" indent="-285750">
              <a:spcBef>
                <a:spcPct val="20000"/>
              </a:spcBef>
              <a:buClr>
                <a:schemeClr val="folHlink"/>
              </a:buClr>
              <a:buSzPct val="70000"/>
              <a:buFont typeface="Wingdings" pitchFamily="2" charset="2"/>
              <a:buBlip>
                <a:blip r:embed="rId5"/>
              </a:buBlip>
            </a:pPr>
            <a:r>
              <a:rPr kumimoji="0" lang="de-DE" dirty="0">
                <a:latin typeface="Symbol" pitchFamily="18" charset="2"/>
                <a:sym typeface="NewUnicodeFont" charset="0"/>
              </a:rPr>
              <a:t>D</a:t>
            </a:r>
            <a:r>
              <a:rPr kumimoji="0" lang="de-DE" dirty="0">
                <a:sym typeface="NewUnicodeFont" charset="0"/>
              </a:rPr>
              <a:t>Q = 28 </a:t>
            </a:r>
            <a:r>
              <a:rPr kumimoji="0" lang="de-DE" dirty="0" err="1">
                <a:sym typeface="NewUnicodeFont" charset="0"/>
              </a:rPr>
              <a:t>MeV</a:t>
            </a:r>
            <a:endParaRPr kumimoji="0" lang="de-DE" dirty="0">
              <a:sym typeface="NewUnicodeFont" charset="0"/>
            </a:endParaRPr>
          </a:p>
          <a:p>
            <a:pPr marL="342900" indent="-342900">
              <a:spcBef>
                <a:spcPct val="20000"/>
              </a:spcBef>
              <a:buClr>
                <a:schemeClr val="folHlink"/>
              </a:buClr>
              <a:buSzPct val="75000"/>
              <a:buFont typeface="Wingdings" pitchFamily="2" charset="2"/>
              <a:buBlip>
                <a:blip r:embed="rId4"/>
              </a:buBlip>
            </a:pPr>
            <a:r>
              <a:rPr kumimoji="0" lang="de-DE" sz="1800" dirty="0" err="1"/>
              <a:t>Conversion</a:t>
            </a:r>
            <a:r>
              <a:rPr kumimoji="0" lang="de-DE" sz="1800" dirty="0"/>
              <a:t> </a:t>
            </a:r>
            <a:r>
              <a:rPr kumimoji="0" lang="de-DE" sz="1800" dirty="0" err="1"/>
              <a:t>probability</a:t>
            </a:r>
            <a:r>
              <a:rPr kumimoji="0" lang="de-DE" sz="1800" dirty="0"/>
              <a:t> </a:t>
            </a:r>
            <a:r>
              <a:rPr kumimoji="0" lang="de-DE" sz="1800" dirty="0" err="1" smtClean="0"/>
              <a:t>few</a:t>
            </a:r>
            <a:r>
              <a:rPr kumimoji="0" lang="de-DE" sz="1800" dirty="0" smtClean="0"/>
              <a:t> %</a:t>
            </a:r>
            <a:endParaRPr kumimoji="0" lang="en-US" sz="1800" dirty="0"/>
          </a:p>
          <a:p>
            <a:pPr marL="742950" lvl="1" indent="-285750">
              <a:spcBef>
                <a:spcPct val="20000"/>
              </a:spcBef>
              <a:buClr>
                <a:schemeClr val="folHlink"/>
              </a:buClr>
              <a:buSzPct val="70000"/>
              <a:buFont typeface="Wingdings" pitchFamily="2" charset="2"/>
              <a:buBlip>
                <a:blip r:embed="rId5"/>
              </a:buBlip>
            </a:pPr>
            <a:endParaRPr kumimoji="0" lang="en-US" sz="1400" dirty="0">
              <a:sym typeface="NewUnicodeFont" charset="0"/>
            </a:endParaRPr>
          </a:p>
          <a:p>
            <a:pPr marL="742950" lvl="1" indent="-285750">
              <a:spcBef>
                <a:spcPct val="20000"/>
              </a:spcBef>
              <a:buClr>
                <a:schemeClr val="folHlink"/>
              </a:buClr>
              <a:buSzPct val="70000"/>
              <a:buFont typeface="Wingdings" pitchFamily="2" charset="2"/>
              <a:buNone/>
            </a:pPr>
            <a:endParaRPr kumimoji="0" lang="de-DE" dirty="0"/>
          </a:p>
        </p:txBody>
      </p:sp>
      <p:grpSp>
        <p:nvGrpSpPr>
          <p:cNvPr id="4" name="Group 8"/>
          <p:cNvGrpSpPr>
            <a:grpSpLocks/>
          </p:cNvGrpSpPr>
          <p:nvPr/>
        </p:nvGrpSpPr>
        <p:grpSpPr bwMode="auto">
          <a:xfrm>
            <a:off x="6289675" y="266700"/>
            <a:ext cx="2657475" cy="2655888"/>
            <a:chOff x="3682" y="0"/>
            <a:chExt cx="1674" cy="1673"/>
          </a:xfrm>
        </p:grpSpPr>
        <p:grpSp>
          <p:nvGrpSpPr>
            <p:cNvPr id="5" name="Group 9"/>
            <p:cNvGrpSpPr>
              <a:grpSpLocks/>
            </p:cNvGrpSpPr>
            <p:nvPr/>
          </p:nvGrpSpPr>
          <p:grpSpPr bwMode="auto">
            <a:xfrm>
              <a:off x="4306" y="634"/>
              <a:ext cx="425" cy="405"/>
              <a:chOff x="3383" y="1213"/>
              <a:chExt cx="425" cy="405"/>
            </a:xfrm>
          </p:grpSpPr>
          <p:sp>
            <p:nvSpPr>
              <p:cNvPr id="830474" name="Oval 10"/>
              <p:cNvSpPr>
                <a:spLocks noChangeArrowheads="1"/>
              </p:cNvSpPr>
              <p:nvPr/>
            </p:nvSpPr>
            <p:spPr bwMode="auto">
              <a:xfrm>
                <a:off x="3588" y="1221"/>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75" name="Oval 11"/>
              <p:cNvSpPr>
                <a:spLocks noChangeArrowheads="1"/>
              </p:cNvSpPr>
              <p:nvPr/>
            </p:nvSpPr>
            <p:spPr bwMode="auto">
              <a:xfrm>
                <a:off x="3556" y="1472"/>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76" name="Oval 12"/>
              <p:cNvSpPr>
                <a:spLocks noChangeArrowheads="1"/>
              </p:cNvSpPr>
              <p:nvPr/>
            </p:nvSpPr>
            <p:spPr bwMode="auto">
              <a:xfrm>
                <a:off x="3529" y="1326"/>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77" name="Oval 13"/>
              <p:cNvSpPr>
                <a:spLocks noChangeArrowheads="1"/>
              </p:cNvSpPr>
              <p:nvPr/>
            </p:nvSpPr>
            <p:spPr bwMode="auto">
              <a:xfrm>
                <a:off x="3625" y="1422"/>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78" name="Oval 14"/>
              <p:cNvSpPr>
                <a:spLocks noChangeArrowheads="1"/>
              </p:cNvSpPr>
              <p:nvPr/>
            </p:nvSpPr>
            <p:spPr bwMode="auto">
              <a:xfrm>
                <a:off x="3671" y="1304"/>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79" name="Oval 15"/>
              <p:cNvSpPr>
                <a:spLocks noChangeArrowheads="1"/>
              </p:cNvSpPr>
              <p:nvPr/>
            </p:nvSpPr>
            <p:spPr bwMode="auto">
              <a:xfrm>
                <a:off x="3438" y="1445"/>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0" name="Oval 16"/>
              <p:cNvSpPr>
                <a:spLocks noChangeArrowheads="1"/>
              </p:cNvSpPr>
              <p:nvPr/>
            </p:nvSpPr>
            <p:spPr bwMode="auto">
              <a:xfrm>
                <a:off x="3534" y="1431"/>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1" name="Oval 17"/>
              <p:cNvSpPr>
                <a:spLocks noChangeArrowheads="1"/>
              </p:cNvSpPr>
              <p:nvPr/>
            </p:nvSpPr>
            <p:spPr bwMode="auto">
              <a:xfrm>
                <a:off x="3565" y="1308"/>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2" name="Oval 18"/>
              <p:cNvSpPr>
                <a:spLocks noChangeArrowheads="1"/>
              </p:cNvSpPr>
              <p:nvPr/>
            </p:nvSpPr>
            <p:spPr bwMode="auto">
              <a:xfrm>
                <a:off x="3483" y="1307"/>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3" name="Oval 19"/>
              <p:cNvSpPr>
                <a:spLocks noChangeArrowheads="1"/>
              </p:cNvSpPr>
              <p:nvPr/>
            </p:nvSpPr>
            <p:spPr bwMode="auto">
              <a:xfrm>
                <a:off x="3653" y="1395"/>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4" name="Oval 20"/>
              <p:cNvSpPr>
                <a:spLocks noChangeArrowheads="1"/>
              </p:cNvSpPr>
              <p:nvPr/>
            </p:nvSpPr>
            <p:spPr bwMode="auto">
              <a:xfrm>
                <a:off x="3557" y="1436"/>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5" name="Oval 21"/>
              <p:cNvSpPr>
                <a:spLocks noChangeArrowheads="1"/>
              </p:cNvSpPr>
              <p:nvPr/>
            </p:nvSpPr>
            <p:spPr bwMode="auto">
              <a:xfrm>
                <a:off x="3474" y="1409"/>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6" name="Oval 22"/>
              <p:cNvSpPr>
                <a:spLocks noChangeArrowheads="1"/>
              </p:cNvSpPr>
              <p:nvPr/>
            </p:nvSpPr>
            <p:spPr bwMode="auto">
              <a:xfrm>
                <a:off x="3383" y="1336"/>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7" name="Oval 23"/>
              <p:cNvSpPr>
                <a:spLocks noChangeArrowheads="1"/>
              </p:cNvSpPr>
              <p:nvPr/>
            </p:nvSpPr>
            <p:spPr bwMode="auto">
              <a:xfrm>
                <a:off x="3429" y="1263"/>
                <a:ext cx="137" cy="146"/>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sp>
            <p:nvSpPr>
              <p:cNvPr id="830488" name="Oval 24"/>
              <p:cNvSpPr>
                <a:spLocks noChangeArrowheads="1"/>
              </p:cNvSpPr>
              <p:nvPr/>
            </p:nvSpPr>
            <p:spPr bwMode="auto">
              <a:xfrm>
                <a:off x="3506" y="1213"/>
                <a:ext cx="137" cy="146"/>
              </a:xfrm>
              <a:prstGeom prst="ellipse">
                <a:avLst/>
              </a:prstGeom>
              <a:gradFill rotWithShape="0">
                <a:gsLst>
                  <a:gs pos="0">
                    <a:srgbClr val="FFCC00"/>
                  </a:gs>
                  <a:gs pos="100000">
                    <a:srgbClr val="FFCC00">
                      <a:gamma/>
                      <a:shade val="46275"/>
                      <a:invGamma/>
                    </a:srgb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grpSp>
        <p:grpSp>
          <p:nvGrpSpPr>
            <p:cNvPr id="6" name="Group 25"/>
            <p:cNvGrpSpPr>
              <a:grpSpLocks/>
            </p:cNvGrpSpPr>
            <p:nvPr/>
          </p:nvGrpSpPr>
          <p:grpSpPr bwMode="auto">
            <a:xfrm>
              <a:off x="3682" y="0"/>
              <a:ext cx="1674" cy="1673"/>
              <a:chOff x="2734" y="634"/>
              <a:chExt cx="1674" cy="1673"/>
            </a:xfrm>
          </p:grpSpPr>
          <p:sp>
            <p:nvSpPr>
              <p:cNvPr id="830490" name="Oval 26"/>
              <p:cNvSpPr>
                <a:spLocks noChangeArrowheads="1"/>
              </p:cNvSpPr>
              <p:nvPr/>
            </p:nvSpPr>
            <p:spPr bwMode="auto">
              <a:xfrm>
                <a:off x="2734" y="1195"/>
                <a:ext cx="1673" cy="548"/>
              </a:xfrm>
              <a:prstGeom prst="ellipse">
                <a:avLst/>
              </a:prstGeom>
              <a:noFill/>
              <a:ln w="12700" cap="sq">
                <a:solidFill>
                  <a:schemeClr val="tx1"/>
                </a:solidFill>
                <a:round/>
                <a:headEnd type="none" w="sm" len="sm"/>
                <a:tailEnd type="none" w="sm" len="sm"/>
              </a:ln>
              <a:effectLst/>
            </p:spPr>
            <p:txBody>
              <a:bodyPr wrap="none" anchor="ctr"/>
              <a:lstStyle/>
              <a:p>
                <a:endParaRPr lang="de-DE"/>
              </a:p>
            </p:txBody>
          </p:sp>
          <p:sp>
            <p:nvSpPr>
              <p:cNvPr id="830491" name="Oval 27"/>
              <p:cNvSpPr>
                <a:spLocks noChangeArrowheads="1"/>
              </p:cNvSpPr>
              <p:nvPr/>
            </p:nvSpPr>
            <p:spPr bwMode="auto">
              <a:xfrm rot="-2596757">
                <a:off x="2735" y="1196"/>
                <a:ext cx="1673" cy="548"/>
              </a:xfrm>
              <a:prstGeom prst="ellipse">
                <a:avLst/>
              </a:prstGeom>
              <a:noFill/>
              <a:ln w="12700" cap="sq">
                <a:solidFill>
                  <a:schemeClr val="tx1"/>
                </a:solidFill>
                <a:round/>
                <a:headEnd type="none" w="sm" len="sm"/>
                <a:tailEnd type="none" w="sm" len="sm"/>
              </a:ln>
              <a:effectLst/>
            </p:spPr>
            <p:txBody>
              <a:bodyPr wrap="none" anchor="ctr"/>
              <a:lstStyle/>
              <a:p>
                <a:endParaRPr lang="de-DE"/>
              </a:p>
            </p:txBody>
          </p:sp>
          <p:sp>
            <p:nvSpPr>
              <p:cNvPr id="830492" name="Oval 28"/>
              <p:cNvSpPr>
                <a:spLocks noChangeArrowheads="1"/>
              </p:cNvSpPr>
              <p:nvPr/>
            </p:nvSpPr>
            <p:spPr bwMode="auto">
              <a:xfrm rot="-7437182">
                <a:off x="2734" y="1197"/>
                <a:ext cx="1673" cy="548"/>
              </a:xfrm>
              <a:prstGeom prst="ellipse">
                <a:avLst/>
              </a:prstGeom>
              <a:noFill/>
              <a:ln w="12700" cap="sq">
                <a:solidFill>
                  <a:schemeClr val="tx1"/>
                </a:solidFill>
                <a:round/>
                <a:headEnd type="none" w="sm" len="sm"/>
                <a:tailEnd type="none" w="sm" len="sm"/>
              </a:ln>
              <a:effectLst/>
            </p:spPr>
            <p:txBody>
              <a:bodyPr wrap="none" anchor="ctr"/>
              <a:lstStyle/>
              <a:p>
                <a:endParaRPr lang="de-DE"/>
              </a:p>
            </p:txBody>
          </p:sp>
        </p:grpSp>
        <p:sp>
          <p:nvSpPr>
            <p:cNvPr id="830493" name="Oval 29"/>
            <p:cNvSpPr>
              <a:spLocks noChangeArrowheads="1"/>
            </p:cNvSpPr>
            <p:nvPr/>
          </p:nvSpPr>
          <p:spPr bwMode="auto">
            <a:xfrm>
              <a:off x="4176" y="489"/>
              <a:ext cx="686" cy="695"/>
            </a:xfrm>
            <a:prstGeom prst="ellipse">
              <a:avLst/>
            </a:prstGeom>
            <a:noFill/>
            <a:ln w="12700" cap="sq">
              <a:solidFill>
                <a:schemeClr val="tx1"/>
              </a:solidFill>
              <a:round/>
              <a:headEnd type="none" w="sm" len="sm"/>
              <a:tailEnd type="none" w="sm" len="sm"/>
            </a:ln>
            <a:effectLst/>
          </p:spPr>
          <p:txBody>
            <a:bodyPr wrap="none" anchor="ctr"/>
            <a:lstStyle/>
            <a:p>
              <a:endParaRPr lang="de-DE"/>
            </a:p>
          </p:txBody>
        </p:sp>
        <p:sp>
          <p:nvSpPr>
            <p:cNvPr id="830494" name="AutoShape 30"/>
            <p:cNvSpPr>
              <a:spLocks noChangeArrowheads="1"/>
            </p:cNvSpPr>
            <p:nvPr/>
          </p:nvSpPr>
          <p:spPr bwMode="auto">
            <a:xfrm rot="5400000" flipV="1">
              <a:off x="3999" y="621"/>
              <a:ext cx="146" cy="457"/>
            </a:xfrm>
            <a:prstGeom prst="curvedLeftArrow">
              <a:avLst>
                <a:gd name="adj1" fmla="val 62603"/>
                <a:gd name="adj2" fmla="val 125205"/>
                <a:gd name="adj3" fmla="val 33333"/>
              </a:avLst>
            </a:prstGeom>
            <a:solidFill>
              <a:srgbClr val="FFFF99"/>
            </a:solidFill>
            <a:ln w="12700" cap="sq">
              <a:solidFill>
                <a:srgbClr val="FFCC00"/>
              </a:solidFill>
              <a:miter lim="800000"/>
              <a:headEnd type="none" w="sm" len="sm"/>
              <a:tailEnd type="none" w="sm" len="sm"/>
            </a:ln>
            <a:effectLst/>
          </p:spPr>
          <p:txBody>
            <a:bodyPr wrap="none" anchor="ctr"/>
            <a:lstStyle/>
            <a:p>
              <a:endParaRPr lang="de-DE"/>
            </a:p>
          </p:txBody>
        </p:sp>
        <p:sp>
          <p:nvSpPr>
            <p:cNvPr id="830495" name="Oval 31"/>
            <p:cNvSpPr>
              <a:spLocks noChangeArrowheads="1"/>
            </p:cNvSpPr>
            <p:nvPr/>
          </p:nvSpPr>
          <p:spPr bwMode="auto">
            <a:xfrm>
              <a:off x="3782" y="646"/>
              <a:ext cx="137" cy="137"/>
            </a:xfrm>
            <a:prstGeom prst="ellipse">
              <a:avLst/>
            </a:prstGeom>
            <a:gradFill rotWithShape="0">
              <a:gsLst>
                <a:gs pos="0">
                  <a:schemeClr val="hlink"/>
                </a:gs>
                <a:gs pos="100000">
                  <a:schemeClr val="hlink">
                    <a:gamma/>
                    <a:shade val="46275"/>
                    <a:invGamma/>
                  </a:schemeClr>
                </a:gs>
              </a:gsLst>
              <a:path path="shape">
                <a:fillToRect l="50000" t="50000" r="50000" b="50000"/>
              </a:path>
            </a:gradFill>
            <a:ln w="12700" cap="sq">
              <a:noFill/>
              <a:round/>
              <a:headEnd type="none" w="sm" len="sm"/>
              <a:tailEnd type="none" w="sm" len="sm"/>
            </a:ln>
            <a:effectLst/>
          </p:spPr>
          <p:txBody>
            <a:bodyPr wrap="none" anchor="ctr"/>
            <a:lstStyle/>
            <a:p>
              <a:endParaRPr lang="de-DE"/>
            </a:p>
          </p:txBody>
        </p:sp>
      </p:grpSp>
      <p:sp>
        <p:nvSpPr>
          <p:cNvPr id="830496" name="Rectangle 32"/>
          <p:cNvSpPr>
            <a:spLocks noChangeArrowheads="1"/>
          </p:cNvSpPr>
          <p:nvPr/>
        </p:nvSpPr>
        <p:spPr bwMode="auto">
          <a:xfrm>
            <a:off x="685800" y="5969000"/>
            <a:ext cx="3257550" cy="914400"/>
          </a:xfrm>
          <a:prstGeom prst="rect">
            <a:avLst/>
          </a:prstGeom>
          <a:noFill/>
          <a:ln w="9525">
            <a:noFill/>
            <a:miter lim="800000"/>
            <a:headEnd/>
            <a:tailEnd/>
          </a:ln>
          <a:effectLst/>
        </p:spPr>
        <p:txBody>
          <a:bodyPr lIns="92075" tIns="46038" rIns="92075" bIns="46038"/>
          <a:lstStyle/>
          <a:p>
            <a:pPr>
              <a:spcBef>
                <a:spcPct val="20000"/>
              </a:spcBef>
              <a:buClr>
                <a:schemeClr val="folHlink"/>
              </a:buClr>
              <a:buSzPct val="75000"/>
              <a:buFont typeface="Wingdings" pitchFamily="2" charset="2"/>
              <a:buBlip>
                <a:blip r:embed="rId4"/>
              </a:buBlip>
            </a:pPr>
            <a:endParaRPr kumimoji="0" lang="de-DE"/>
          </a:p>
        </p:txBody>
      </p:sp>
      <p:sp>
        <p:nvSpPr>
          <p:cNvPr id="830497" name="Rectangle 33"/>
          <p:cNvSpPr>
            <a:spLocks noChangeArrowheads="1"/>
          </p:cNvSpPr>
          <p:nvPr/>
        </p:nvSpPr>
        <p:spPr bwMode="auto">
          <a:xfrm>
            <a:off x="4572000" y="3005138"/>
            <a:ext cx="2830513" cy="336550"/>
          </a:xfrm>
          <a:prstGeom prst="rect">
            <a:avLst/>
          </a:prstGeom>
          <a:noFill/>
          <a:ln w="9525">
            <a:noFill/>
            <a:miter lim="800000"/>
            <a:headEnd type="none" w="sm" len="sm"/>
            <a:tailEnd type="none" w="sm" len="sm"/>
          </a:ln>
          <a:effectLst/>
        </p:spPr>
        <p:txBody>
          <a:bodyPr lIns="90000" tIns="46800" rIns="90000" bIns="46800">
            <a:spAutoFit/>
          </a:bodyPr>
          <a:lstStyle/>
          <a:p>
            <a:pPr eaLnBrk="0" hangingPunct="0">
              <a:spcBef>
                <a:spcPct val="50000"/>
              </a:spcBef>
            </a:pPr>
            <a:r>
              <a:rPr kumimoji="0" lang="en-US">
                <a:solidFill>
                  <a:schemeClr val="tx2"/>
                </a:solidFill>
                <a:latin typeface="Arial" pitchFamily="34" charset="0"/>
                <a:sym typeface="Symbol" pitchFamily="18" charset="2"/>
              </a:rPr>
              <a:t>Y. Hirata, J. Randrup </a:t>
            </a:r>
            <a:r>
              <a:rPr kumimoji="0" lang="en-US" i="1">
                <a:solidFill>
                  <a:schemeClr val="tx2"/>
                </a:solidFill>
                <a:latin typeface="Arial" pitchFamily="34" charset="0"/>
                <a:sym typeface="Symbol" pitchFamily="18" charset="2"/>
              </a:rPr>
              <a:t>et al</a:t>
            </a:r>
            <a:r>
              <a:rPr kumimoji="0" lang="en-US">
                <a:solidFill>
                  <a:schemeClr val="tx2"/>
                </a:solidFill>
                <a:latin typeface="Arial" pitchFamily="34" charset="0"/>
                <a:sym typeface="Symbol" pitchFamily="18" charset="2"/>
              </a:rPr>
              <a:t>., </a:t>
            </a:r>
          </a:p>
        </p:txBody>
      </p:sp>
      <p:sp>
        <p:nvSpPr>
          <p:cNvPr id="830498" name="Rectangle 34"/>
          <p:cNvSpPr>
            <a:spLocks noGrp="1" noChangeArrowheads="1"/>
          </p:cNvSpPr>
          <p:nvPr>
            <p:ph type="title"/>
          </p:nvPr>
        </p:nvSpPr>
        <p:spPr/>
        <p:txBody>
          <a:bodyPr/>
          <a:lstStyle/>
          <a:p>
            <a:r>
              <a:rPr lang="de-DE">
                <a:latin typeface="Symbol" pitchFamily="18" charset="2"/>
              </a:rPr>
              <a:t>X</a:t>
            </a:r>
            <a:r>
              <a:rPr lang="de-DE" baseline="30000"/>
              <a:t>- </a:t>
            </a:r>
            <a:r>
              <a:rPr lang="de-DE"/>
              <a:t>capture</a:t>
            </a:r>
          </a:p>
        </p:txBody>
      </p:sp>
      <p:grpSp>
        <p:nvGrpSpPr>
          <p:cNvPr id="7" name="Group 35"/>
          <p:cNvGrpSpPr>
            <a:grpSpLocks/>
          </p:cNvGrpSpPr>
          <p:nvPr/>
        </p:nvGrpSpPr>
        <p:grpSpPr bwMode="auto">
          <a:xfrm>
            <a:off x="214313" y="2841625"/>
            <a:ext cx="4194175" cy="3843338"/>
            <a:chOff x="273" y="860"/>
            <a:chExt cx="3007" cy="2660"/>
          </a:xfrm>
        </p:grpSpPr>
        <p:sp>
          <p:nvSpPr>
            <p:cNvPr id="830500" name="Rectangle 36"/>
            <p:cNvSpPr>
              <a:spLocks noChangeArrowheads="1"/>
            </p:cNvSpPr>
            <p:nvPr/>
          </p:nvSpPr>
          <p:spPr bwMode="auto">
            <a:xfrm>
              <a:off x="291" y="891"/>
              <a:ext cx="2509" cy="2500"/>
            </a:xfrm>
            <a:prstGeom prst="rect">
              <a:avLst/>
            </a:prstGeom>
            <a:solidFill>
              <a:schemeClr val="bg1"/>
            </a:solidFill>
            <a:ln w="9525">
              <a:noFill/>
              <a:miter lim="800000"/>
              <a:headEnd/>
              <a:tailEnd/>
            </a:ln>
            <a:effectLst/>
          </p:spPr>
          <p:txBody>
            <a:bodyPr wrap="none" anchor="ctr"/>
            <a:lstStyle/>
            <a:p>
              <a:endParaRPr lang="de-DE"/>
            </a:p>
          </p:txBody>
        </p:sp>
        <p:pic>
          <p:nvPicPr>
            <p:cNvPr id="830501" name="Picture 37" descr="fig10b"/>
            <p:cNvPicPr>
              <a:picLocks noChangeAspect="1" noChangeArrowheads="1"/>
            </p:cNvPicPr>
            <p:nvPr/>
          </p:nvPicPr>
          <p:blipFill>
            <a:blip r:embed="rId6" cstate="print"/>
            <a:srcRect/>
            <a:stretch>
              <a:fillRect/>
            </a:stretch>
          </p:blipFill>
          <p:spPr bwMode="auto">
            <a:xfrm>
              <a:off x="273" y="860"/>
              <a:ext cx="3007" cy="2660"/>
            </a:xfrm>
            <a:prstGeom prst="rect">
              <a:avLst/>
            </a:prstGeom>
            <a:noFill/>
          </p:spPr>
        </p:pic>
      </p:gr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DVSETTINGS" val="1"/>
  <p:tag name="ADVSHOWMETER" val="0"/>
  <p:tag name="ADVGLOBALTRANSITION" val="-1"/>
  <p:tag name="ADVSCREENWIDTH" val="800"/>
  <p:tag name="ADVSCREENHEIGHT" val="600"/>
  <p:tag name="ADVFASTTRANSITIONS" val="1"/>
  <p:tag name="ADVGAMMA" val="0.000000"/>
  <p:tag name="ADVDIMBULLETS" val="0"/>
  <p:tag name="ADVPANSCAN" val="0"/>
  <p:tag name="ADVBEVELING" val="1"/>
  <p:tag name="ADVSHADOWS" val="1"/>
  <p:tag name="ADVAATEXT" val="1"/>
  <p:tag name="ADVAASHAPES" val="1"/>
</p:tagLst>
</file>

<file path=ppt/theme/theme1.xml><?xml version="1.0" encoding="utf-8"?>
<a:theme xmlns:a="http://schemas.openxmlformats.org/drawingml/2006/main" name="Biologie2002">
  <a:themeElements>
    <a:clrScheme name="Biologie2002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iologie2002">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square" lIns="54000" tIns="10800" rIns="54000" bIns="10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6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square" lIns="54000" tIns="10800" rIns="54000" bIns="10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6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iologie2002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iologie2002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iologie2002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iologie2002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0</TotalTime>
  <Words>2702</Words>
  <Application>Microsoft Office PowerPoint</Application>
  <PresentationFormat>Bildschirmpräsentation (4:3)</PresentationFormat>
  <Paragraphs>780</Paragraphs>
  <Slides>80</Slides>
  <Notes>47</Notes>
  <HiddenSlides>0</HiddenSlides>
  <MMClips>0</MMClips>
  <ScaleCrop>false</ScaleCrop>
  <HeadingPairs>
    <vt:vector size="8" baseType="variant">
      <vt:variant>
        <vt:lpstr>Verwendete Schriftarten</vt:lpstr>
      </vt:variant>
      <vt:variant>
        <vt:i4>19</vt:i4>
      </vt:variant>
      <vt:variant>
        <vt:lpstr>Design</vt:lpstr>
      </vt:variant>
      <vt:variant>
        <vt:i4>1</vt:i4>
      </vt:variant>
      <vt:variant>
        <vt:lpstr>Eingebettete OLE-Server</vt:lpstr>
      </vt:variant>
      <vt:variant>
        <vt:i4>1</vt:i4>
      </vt:variant>
      <vt:variant>
        <vt:lpstr>Folientitel</vt:lpstr>
      </vt:variant>
      <vt:variant>
        <vt:i4>80</vt:i4>
      </vt:variant>
    </vt:vector>
  </HeadingPairs>
  <TitlesOfParts>
    <vt:vector size="101" baseType="lpstr">
      <vt:lpstr>Arial</vt:lpstr>
      <vt:lpstr>Verdana</vt:lpstr>
      <vt:lpstr>Wingdings</vt:lpstr>
      <vt:lpstr>Symbol</vt:lpstr>
      <vt:lpstr>SymbolProp BT</vt:lpstr>
      <vt:lpstr>Arial Unicode MS</vt:lpstr>
      <vt:lpstr>ＭＳ Ｐゴシック</vt:lpstr>
      <vt:lpstr>Dummies</vt:lpstr>
      <vt:lpstr>NewUnicodeFont</vt:lpstr>
      <vt:lpstr>VerdanaBar</vt:lpstr>
      <vt:lpstr>News701 BT</vt:lpstr>
      <vt:lpstr>Batang</vt:lpstr>
      <vt:lpstr>Wingdings 3</vt:lpstr>
      <vt:lpstr>Symbol_bar</vt:lpstr>
      <vt:lpstr>Mathematica3Mono</vt:lpstr>
      <vt:lpstr>Mathematica3</vt:lpstr>
      <vt:lpstr>Freehand521 BT</vt:lpstr>
      <vt:lpstr>宋体</vt:lpstr>
      <vt:lpstr>Times New Roman</vt:lpstr>
      <vt:lpstr>Biologie2002</vt:lpstr>
      <vt:lpstr>Equation</vt:lpstr>
      <vt:lpstr>Folie 1</vt:lpstr>
      <vt:lpstr>Folie 2</vt:lpstr>
      <vt:lpstr>Double Hypernuclei an experimental challenge  Josef Pochodzalla XXIInd Indian-Summer School  and SPHERE School on Strangenes Nuclear Physics</vt:lpstr>
      <vt:lpstr>Weak decay of hypernuclei</vt:lpstr>
      <vt:lpstr>How it began</vt:lpstr>
      <vt:lpstr>The second event</vt:lpstr>
      <vt:lpstr>Birth, life and death of a hypernucleus</vt:lpstr>
      <vt:lpstr>Production of LL Hypernuclei</vt:lpstr>
      <vt:lpstr>X- capture</vt:lpstr>
      <vt:lpstr>Decay Products of LL Hypernuclei</vt:lpstr>
      <vt:lpstr>Emulsion data Across the universe</vt:lpstr>
      <vt:lpstr>Nuclear Emulsion</vt:lpstr>
      <vt:lpstr>Composition of Emulsions</vt:lpstr>
      <vt:lpstr>Emulsion - calibration</vt:lpstr>
      <vt:lpstr>Folie 15</vt:lpstr>
      <vt:lpstr>The first event (1)</vt:lpstr>
      <vt:lpstr>The observed first event</vt:lpstr>
      <vt:lpstr>Analysis of the Danysz-Event</vt:lpstr>
      <vt:lpstr>Can we determine the LL interaction?</vt:lpstr>
      <vt:lpstr>Production analysis</vt:lpstr>
      <vt:lpstr>First approach to the LL interaction</vt:lpstr>
      <vt:lpstr>The Prowse Event (1)</vt:lpstr>
      <vt:lpstr>The Prowse event (2)</vt:lpstr>
      <vt:lpstr>The first twin nuclei</vt:lpstr>
      <vt:lpstr>Emulsion Hybrids With a little help  from my friends   </vt:lpstr>
      <vt:lpstr>Pros and Cons of Emulsion Technique</vt:lpstr>
      <vt:lpstr>KEK-E176 Experiment</vt:lpstr>
      <vt:lpstr>The KEK-E176Event (Aoki-event)</vt:lpstr>
      <vt:lpstr>Reanalysis of E176 Event</vt:lpstr>
      <vt:lpstr>The KEK-E373 Experiment</vt:lpstr>
      <vt:lpstr>KEK-E373: the NAGARA event</vt:lpstr>
      <vt:lpstr>After HYP-X 2009</vt:lpstr>
      <vt:lpstr>Summary – HYPX 2009</vt:lpstr>
      <vt:lpstr>Folie 34</vt:lpstr>
      <vt:lpstr>Folie 35</vt:lpstr>
      <vt:lpstr>Y-N or Y-Y Interaction in Hypernuclei </vt:lpstr>
      <vt:lpstr>Folie 37</vt:lpstr>
      <vt:lpstr>Folie 38</vt:lpstr>
      <vt:lpstr>Predictive Power</vt:lpstr>
      <vt:lpstr>Folie 40</vt:lpstr>
      <vt:lpstr>Consistent Description - not yet!</vt:lpstr>
      <vt:lpstr>Summary – HYPX 2009</vt:lpstr>
      <vt:lpstr>JPARC: E07 experiment</vt:lpstr>
      <vt:lpstr>The E906 Experiment The magical mystery tour   </vt:lpstr>
      <vt:lpstr>DIE WELT  4. September 2001</vt:lpstr>
      <vt:lpstr>The E906 experiment</vt:lpstr>
      <vt:lpstr>The E906 strategy</vt:lpstr>
      <vt:lpstr>Assignement of pion momenta</vt:lpstr>
      <vt:lpstr>…but life is not so easy</vt:lpstr>
      <vt:lpstr>Double Hypernuclei an experimental challenge  Josef Pochodzalla XXIInd Indian-Summer School  and SPHERE School on Strangenes Nuclear Physics</vt:lpstr>
      <vt:lpstr>E906</vt:lpstr>
      <vt:lpstr>9Be(K-,K+) at E906</vt:lpstr>
      <vt:lpstr>Momentum Calibration of E906 CDC</vt:lpstr>
      <vt:lpstr>Suggested decay mode (104/114)</vt:lpstr>
      <vt:lpstr>104/114 Structure – What is it?</vt:lpstr>
      <vt:lpstr>Hungerford: </vt:lpstr>
      <vt:lpstr>Multifragmentation</vt:lpstr>
      <vt:lpstr>Folie 58</vt:lpstr>
      <vt:lpstr>Folie 59</vt:lpstr>
      <vt:lpstr>(104,114), (114,133)</vt:lpstr>
      <vt:lpstr>The PANDA Experiment The long and winding road or When I´m sixty four</vt:lpstr>
      <vt:lpstr>PANDA Setup</vt:lpstr>
      <vt:lpstr>X- properties</vt:lpstr>
      <vt:lpstr>The Discovery of the anti-Xi</vt:lpstr>
      <vt:lpstr>Production of Double Hypernuclei</vt:lpstr>
      <vt:lpstr>PANDA Setup</vt:lpstr>
      <vt:lpstr>Folie 67</vt:lpstr>
      <vt:lpstr>Folie 68</vt:lpstr>
      <vt:lpstr>Excitation Function for       decays</vt:lpstr>
      <vt:lpstr>Population of individual states for 12C</vt:lpstr>
      <vt:lpstr>Identification of double hypernuclei</vt:lpstr>
      <vt:lpstr>Simulation within PANDA_ROOT</vt:lpstr>
      <vt:lpstr>p – Annihilation at Rest </vt:lpstr>
      <vt:lpstr>Other options Here, there and everywhere</vt:lpstr>
      <vt:lpstr>Hypernuclei in central HI Reactions</vt:lpstr>
      <vt:lpstr>3LH at STAR</vt:lpstr>
      <vt:lpstr>The first antihypernucleus: 3LH @ STAR</vt:lpstr>
      <vt:lpstr>6LL He Production in central RHIC ?</vt:lpstr>
      <vt:lpstr>Statistical model – central Pb+Pb</vt:lpstr>
      <vt:lpstr>Folie 80</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vielen Facetten seltsamer Hadronen</dc:title>
  <dc:creator>Josef Pochodzalla</dc:creator>
  <cp:lastModifiedBy>Josef Pochodzalla</cp:lastModifiedBy>
  <cp:revision>1415</cp:revision>
  <cp:lastPrinted>2000-10-08T15:17:13Z</cp:lastPrinted>
  <dcterms:created xsi:type="dcterms:W3CDTF">2000-01-25T10:26:52Z</dcterms:created>
  <dcterms:modified xsi:type="dcterms:W3CDTF">2010-09-11T10:48:14Z</dcterms:modified>
</cp:coreProperties>
</file>