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1" r:id="rId1"/>
    <p:sldMasterId id="2147483676" r:id="rId2"/>
  </p:sldMasterIdLst>
  <p:notesMasterIdLst>
    <p:notesMasterId r:id="rId55"/>
  </p:notesMasterIdLst>
  <p:handoutMasterIdLst>
    <p:handoutMasterId r:id="rId56"/>
  </p:handoutMasterIdLst>
  <p:sldIdLst>
    <p:sldId id="584" r:id="rId3"/>
    <p:sldId id="672" r:id="rId4"/>
    <p:sldId id="876" r:id="rId5"/>
    <p:sldId id="913" r:id="rId6"/>
    <p:sldId id="914" r:id="rId7"/>
    <p:sldId id="892" r:id="rId8"/>
    <p:sldId id="915" r:id="rId9"/>
    <p:sldId id="891" r:id="rId10"/>
    <p:sldId id="895" r:id="rId11"/>
    <p:sldId id="897" r:id="rId12"/>
    <p:sldId id="898" r:id="rId13"/>
    <p:sldId id="899" r:id="rId14"/>
    <p:sldId id="920" r:id="rId15"/>
    <p:sldId id="947" r:id="rId16"/>
    <p:sldId id="946" r:id="rId17"/>
    <p:sldId id="927" r:id="rId18"/>
    <p:sldId id="928" r:id="rId19"/>
    <p:sldId id="929" r:id="rId20"/>
    <p:sldId id="925" r:id="rId21"/>
    <p:sldId id="951" r:id="rId22"/>
    <p:sldId id="948" r:id="rId23"/>
    <p:sldId id="938" r:id="rId24"/>
    <p:sldId id="940" r:id="rId25"/>
    <p:sldId id="939" r:id="rId26"/>
    <p:sldId id="933" r:id="rId27"/>
    <p:sldId id="926" r:id="rId28"/>
    <p:sldId id="917" r:id="rId29"/>
    <p:sldId id="918" r:id="rId30"/>
    <p:sldId id="923" r:id="rId31"/>
    <p:sldId id="919" r:id="rId32"/>
    <p:sldId id="908" r:id="rId33"/>
    <p:sldId id="909" r:id="rId34"/>
    <p:sldId id="911" r:id="rId35"/>
    <p:sldId id="930" r:id="rId36"/>
    <p:sldId id="952" r:id="rId37"/>
    <p:sldId id="932" r:id="rId38"/>
    <p:sldId id="921" r:id="rId39"/>
    <p:sldId id="931" r:id="rId40"/>
    <p:sldId id="912" r:id="rId41"/>
    <p:sldId id="949" r:id="rId42"/>
    <p:sldId id="942" r:id="rId43"/>
    <p:sldId id="943" r:id="rId44"/>
    <p:sldId id="941" r:id="rId45"/>
    <p:sldId id="944" r:id="rId46"/>
    <p:sldId id="945" r:id="rId47"/>
    <p:sldId id="934" r:id="rId48"/>
    <p:sldId id="935" r:id="rId49"/>
    <p:sldId id="937" r:id="rId50"/>
    <p:sldId id="936" r:id="rId51"/>
    <p:sldId id="950" r:id="rId52"/>
    <p:sldId id="890" r:id="rId53"/>
    <p:sldId id="896" r:id="rId54"/>
  </p:sldIdLst>
  <p:sldSz cx="9144000" cy="6858000" type="screen4x3"/>
  <p:notesSz cx="10233025" cy="7100888"/>
  <p:embeddedFontLst>
    <p:embeddedFont>
      <p:font typeface="Verdana" pitchFamily="34" charset="0"/>
      <p:regular r:id="rId57"/>
      <p:bold r:id="rId58"/>
      <p:italic r:id="rId59"/>
      <p:boldItalic r:id="rId60"/>
    </p:embeddedFont>
    <p:embeddedFont>
      <p:font typeface="DejaVu Sans" pitchFamily="34" charset="2"/>
      <p:regular r:id="rId61"/>
      <p:bold r:id="rId62"/>
      <p:italic r:id="rId63"/>
      <p:boldItalic r:id="rId64"/>
    </p:embeddedFont>
    <p:embeddedFont>
      <p:font typeface="Arial Unicode MS" pitchFamily="34" charset="-128"/>
      <p:regular r:id="rId65"/>
    </p:embeddedFont>
    <p:embeddedFont>
      <p:font typeface="Calibri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CC"/>
    <a:srgbClr val="FF00FF"/>
    <a:srgbClr val="00FF00"/>
    <a:srgbClr val="008000"/>
    <a:srgbClr val="0000FF"/>
    <a:srgbClr val="FF7C80"/>
    <a:srgbClr val="FFCCCC"/>
    <a:srgbClr val="FF0000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81" autoAdjust="0"/>
    <p:restoredTop sz="70117" autoAdjust="0"/>
  </p:normalViewPr>
  <p:slideViewPr>
    <p:cSldViewPr snapToGrid="0">
      <p:cViewPr>
        <p:scale>
          <a:sx n="90" d="100"/>
          <a:sy n="90" d="100"/>
        </p:scale>
        <p:origin x="-480" y="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66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-1698" y="-54"/>
      </p:cViewPr>
      <p:guideLst>
        <p:guide orient="horz" pos="2238"/>
        <p:guide pos="322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1.fntdata"/><Relationship Id="rId61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handoutMaster" Target="handoutMasters/handout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6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wmf"/><Relationship Id="rId1" Type="http://schemas.openxmlformats.org/officeDocument/2006/relationships/image" Target="../media/image10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120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fld id="{7549552E-3B40-4DEB-AD47-C9D57D11188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1200" y="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40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1688" y="542925"/>
            <a:ext cx="3549650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49375" y="3378200"/>
            <a:ext cx="753427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defTabSz="962025">
              <a:defRPr sz="19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1200" y="6756400"/>
            <a:ext cx="4441825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91" tIns="47555" rIns="95091" bIns="47555" numCol="1" anchor="b" anchorCtr="0" compatLnSpc="1">
            <a:prstTxWarp prst="textNoShape">
              <a:avLst/>
            </a:prstTxWarp>
          </a:bodyPr>
          <a:lstStyle>
            <a:lvl1pPr algn="r" defTabSz="962025">
              <a:defRPr sz="1900"/>
            </a:lvl1pPr>
          </a:lstStyle>
          <a:p>
            <a:pPr>
              <a:defRPr/>
            </a:pPr>
            <a:fld id="{CF1A7F96-FC3A-4E53-9AE6-B2B0421A31B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8213" y="682625"/>
            <a:ext cx="3276600" cy="2457450"/>
          </a:xfrm>
          <a:solidFill>
            <a:srgbClr val="FFFFFF"/>
          </a:solidFill>
          <a:ln/>
        </p:spPr>
      </p:sp>
      <p:sp>
        <p:nvSpPr>
          <p:cNvPr id="491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84325" y="3378200"/>
            <a:ext cx="7072313" cy="2728913"/>
          </a:xfrm>
          <a:noFill/>
          <a:ln/>
        </p:spPr>
        <p:txBody>
          <a:bodyPr wrap="none" anchor="ctr"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308FBA8-C6B9-4310-A538-A7526E31285A}" type="slidenum">
              <a:rPr lang="en-GB"/>
              <a:pPr/>
              <a:t>16</a:t>
            </a:fld>
            <a:endParaRPr lang="en-GB"/>
          </a:p>
        </p:txBody>
      </p:sp>
      <p:sp>
        <p:nvSpPr>
          <p:cNvPr id="75777" name="Text Box 1"/>
          <p:cNvSpPr txBox="1">
            <a:spLocks noChangeArrowheads="1"/>
          </p:cNvSpPr>
          <p:nvPr/>
        </p:nvSpPr>
        <p:spPr bwMode="auto">
          <a:xfrm>
            <a:off x="5798714" y="6745844"/>
            <a:ext cx="4434311" cy="3550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7D9A0BF-2804-416D-AF93-BF24C3F77445}" type="slidenum">
              <a:rPr lang="en-GB" sz="1200">
                <a:solidFill>
                  <a:srgbClr val="000000"/>
                </a:solidFill>
                <a:ea typeface="DejaVu Sans" charset="0"/>
                <a:cs typeface="DejaVu Sans" charset="0"/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16</a:t>
            </a:fld>
            <a:endParaRPr lang="en-GB" sz="1200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2326119" y="668174"/>
            <a:ext cx="5862671" cy="2288064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75779" name="Rectangle 3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64404" y="3372922"/>
            <a:ext cx="7504218" cy="31954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1A7F96-FC3A-4E53-9AE6-B2B0421A31BC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478213" y="682625"/>
            <a:ext cx="3276600" cy="2457450"/>
          </a:xfrm>
          <a:solidFill>
            <a:srgbClr val="FFFFFF"/>
          </a:solidFill>
          <a:ln/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84325" y="3378200"/>
            <a:ext cx="7072313" cy="2728913"/>
          </a:xfrm>
          <a:noFill/>
          <a:ln/>
        </p:spPr>
        <p:txBody>
          <a:bodyPr wrap="none" anchor="ctr"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ChangeArrowheads="1"/>
          </p:cNvSpPr>
          <p:nvPr/>
        </p:nvSpPr>
        <p:spPr bwMode="auto">
          <a:xfrm>
            <a:off x="3370263" y="531813"/>
            <a:ext cx="3502025" cy="26622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52227" name="Rectangle 2"/>
          <p:cNvSpPr txBox="1">
            <a:spLocks noGrp="1" noChangeArrowheads="1"/>
          </p:cNvSpPr>
          <p:nvPr>
            <p:ph type="body"/>
          </p:nvPr>
        </p:nvSpPr>
        <p:spPr>
          <a:xfrm>
            <a:off x="1363663" y="3378200"/>
            <a:ext cx="7505700" cy="3194050"/>
          </a:xfrm>
          <a:noFill/>
          <a:ln/>
        </p:spPr>
        <p:txBody>
          <a:bodyPr wrap="none" anchor="ctr"/>
          <a:lstStyle/>
          <a:p>
            <a:endParaRPr lang="de-DE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F24EE56-55E2-4D74-BD81-FB10D9FB30A6}" type="slidenum">
              <a:rPr lang="en-GB"/>
              <a:pPr/>
              <a:t>48</a:t>
            </a:fld>
            <a:endParaRPr lang="en-GB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829175" y="373063"/>
            <a:ext cx="2459038" cy="18446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19212" y="2415462"/>
            <a:ext cx="10106186" cy="2223574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720725"/>
            <a:ext cx="9144000" cy="56927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211138"/>
            <a:ext cx="2286000" cy="62023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211138"/>
            <a:ext cx="6705600" cy="620236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0100" y="211138"/>
            <a:ext cx="4416425" cy="4699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720725"/>
            <a:ext cx="4495800" cy="5692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20725"/>
            <a:ext cx="4495800" cy="5692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7090" y="289471"/>
            <a:ext cx="3600577" cy="83099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720725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20725"/>
            <a:ext cx="4495800" cy="569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720725"/>
            <a:ext cx="9144000" cy="5692775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211138"/>
            <a:ext cx="2286000" cy="620236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211138"/>
            <a:ext cx="6705600" cy="620236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0100" y="211138"/>
            <a:ext cx="4416425" cy="4699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0" y="720725"/>
            <a:ext cx="4495800" cy="5692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20725"/>
            <a:ext cx="4495800" cy="56927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0" y="720725"/>
            <a:ext cx="4495800" cy="56927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720725"/>
            <a:ext cx="4495800" cy="56927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45" name="Text Box 97"/>
          <p:cNvSpPr txBox="1">
            <a:spLocks noChangeArrowheads="1"/>
          </p:cNvSpPr>
          <p:nvPr userDrawn="1"/>
        </p:nvSpPr>
        <p:spPr bwMode="auto">
          <a:xfrm>
            <a:off x="61913" y="6459538"/>
            <a:ext cx="7294230" cy="3984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defTabSz="449263" hangingPunct="0">
              <a:lnSpc>
                <a:spcPct val="93000"/>
              </a:lnSpc>
              <a:spcBef>
                <a:spcPts val="888"/>
              </a:spcBef>
              <a:spcAft>
                <a:spcPts val="8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/>
            </a:pPr>
            <a:r>
              <a:rPr lang="en-US" sz="1600" dirty="0" smtClean="0">
                <a:solidFill>
                  <a:srgbClr val="0066CC"/>
                </a:solidFill>
                <a:latin typeface="Arial" charset="0"/>
              </a:rPr>
              <a:t>Overview of Measurements on Strange and</a:t>
            </a:r>
            <a:r>
              <a:rPr lang="en-US" sz="1600" baseline="0" dirty="0" smtClean="0">
                <a:solidFill>
                  <a:srgbClr val="0066CC"/>
                </a:solidFill>
                <a:latin typeface="Arial" charset="0"/>
              </a:rPr>
              <a:t> Nuclear Systems at MAMI</a:t>
            </a:r>
            <a:endParaRPr lang="en-GB" sz="1400" dirty="0">
              <a:solidFill>
                <a:srgbClr val="0066CC"/>
              </a:solidFill>
              <a:latin typeface="Arial" charset="0"/>
            </a:endParaRPr>
          </a:p>
        </p:txBody>
      </p:sp>
      <p:sp>
        <p:nvSpPr>
          <p:cNvPr id="53346" name="Text Box 98"/>
          <p:cNvSpPr txBox="1">
            <a:spLocks noChangeArrowheads="1"/>
          </p:cNvSpPr>
          <p:nvPr userDrawn="1"/>
        </p:nvSpPr>
        <p:spPr bwMode="auto">
          <a:xfrm>
            <a:off x="7646988" y="6469063"/>
            <a:ext cx="1416050" cy="388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1200" dirty="0">
                <a:solidFill>
                  <a:srgbClr val="000000"/>
                </a:solidFill>
                <a:latin typeface="Arial" charset="0"/>
              </a:rPr>
              <a:t>     </a:t>
            </a:r>
            <a:r>
              <a:rPr lang="en-GB" sz="1200" dirty="0" smtClean="0">
                <a:solidFill>
                  <a:srgbClr val="000000"/>
                </a:solidFill>
                <a:latin typeface="Arial" charset="0"/>
              </a:rPr>
              <a:t>2o1o</a:t>
            </a:r>
            <a:endParaRPr lang="en-GB" sz="1200" dirty="0">
              <a:solidFill>
                <a:srgbClr val="000000"/>
              </a:solidFill>
              <a:latin typeface="Arial" charset="0"/>
            </a:endParaRPr>
          </a:p>
          <a:p>
            <a:pPr algn="r" defTabSz="449263" hangingPunct="0">
              <a:lnSpc>
                <a:spcPts val="1413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latin typeface="Arial" charset="0"/>
              </a:rPr>
              <a:t>P Achenbach, U Mainz</a:t>
            </a:r>
          </a:p>
        </p:txBody>
      </p:sp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9"/>
            <a:ext cx="9055100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909955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76200" y="227013"/>
            <a:ext cx="90678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084388" y="130175"/>
            <a:ext cx="4416425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70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7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20725"/>
            <a:ext cx="9144000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53347" name="Line 99"/>
          <p:cNvSpPr>
            <a:spLocks noChangeShapeType="1"/>
          </p:cNvSpPr>
          <p:nvPr userDrawn="1"/>
        </p:nvSpPr>
        <p:spPr bwMode="auto">
          <a:xfrm flipV="1">
            <a:off x="0" y="6434138"/>
            <a:ext cx="9055100" cy="3175"/>
          </a:xfrm>
          <a:prstGeom prst="line">
            <a:avLst/>
          </a:prstGeom>
          <a:noFill/>
          <a:ln w="10800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8" name="Line 100"/>
          <p:cNvSpPr>
            <a:spLocks noChangeShapeType="1"/>
          </p:cNvSpPr>
          <p:nvPr userDrawn="1"/>
        </p:nvSpPr>
        <p:spPr bwMode="auto">
          <a:xfrm flipV="1">
            <a:off x="0" y="261938"/>
            <a:ext cx="909955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49" name="Line 101"/>
          <p:cNvSpPr>
            <a:spLocks noChangeShapeType="1"/>
          </p:cNvSpPr>
          <p:nvPr userDrawn="1"/>
        </p:nvSpPr>
        <p:spPr bwMode="auto">
          <a:xfrm flipV="1">
            <a:off x="76200" y="227013"/>
            <a:ext cx="9067800" cy="11112"/>
          </a:xfrm>
          <a:prstGeom prst="line">
            <a:avLst/>
          </a:prstGeom>
          <a:noFill/>
          <a:ln w="1079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3324" name="Rectangle 76"/>
          <p:cNvSpPr>
            <a:spLocks noGrp="1" noChangeArrowheads="1"/>
          </p:cNvSpPr>
          <p:nvPr>
            <p:ph type="title"/>
          </p:nvPr>
        </p:nvSpPr>
        <p:spPr bwMode="auto">
          <a:xfrm>
            <a:off x="2084388" y="130175"/>
            <a:ext cx="4416425" cy="46990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DE" smtClean="0"/>
              <a:t>Titel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5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wmf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ntertitel 3"/>
          <p:cNvSpPr txBox="1">
            <a:spLocks/>
          </p:cNvSpPr>
          <p:nvPr/>
        </p:nvSpPr>
        <p:spPr bwMode="auto">
          <a:xfrm>
            <a:off x="2232837" y="5422606"/>
            <a:ext cx="5422605" cy="98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Patrick Achenbach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16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</a:t>
            </a:r>
            <a:r>
              <a:rPr kumimoji="0" lang="de-DE" sz="16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</a:t>
            </a:r>
            <a:r>
              <a:rPr kumimoji="0" lang="de-DE" sz="16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6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Collaboration</a:t>
            </a:r>
            <a:r>
              <a:rPr kumimoji="0" lang="de-DE" sz="16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A1 </a:t>
            </a:r>
            <a:r>
              <a:rPr kumimoji="0" lang="de-DE" sz="160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</a:t>
            </a:r>
            <a:r>
              <a:rPr kumimoji="0" lang="de-DE" sz="16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MAMI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de-DE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2o1o</a:t>
            </a:r>
            <a:endParaRPr kumimoji="0" lang="de-DE" sz="20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1" descr="E:\Dokumente und Einstellungen\patrick\Eigene Dateien\Eigene Bilder\Kaos\2009-09-0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07805" y="457200"/>
            <a:ext cx="6559296" cy="4946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feld 8"/>
          <p:cNvSpPr txBox="1"/>
          <p:nvPr/>
        </p:nvSpPr>
        <p:spPr>
          <a:xfrm>
            <a:off x="4409195" y="1835693"/>
            <a:ext cx="42463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A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858267" y="2250364"/>
            <a:ext cx="42463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596858" y="2090875"/>
            <a:ext cx="424631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5378356" y="4485474"/>
            <a:ext cx="90548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K</a:t>
            </a:r>
            <a:r>
              <a:rPr lang="de-DE" sz="1800" dirty="0" smtClean="0"/>
              <a:t>AOS</a:t>
            </a:r>
            <a:endParaRPr lang="de-DE" sz="1800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685800" y="133609"/>
            <a:ext cx="7772400" cy="954107"/>
          </a:xfrm>
        </p:spPr>
        <p:txBody>
          <a:bodyPr/>
          <a:lstStyle/>
          <a:p>
            <a:pPr>
              <a:defRPr/>
            </a:pPr>
            <a:r>
              <a:rPr lang="en-US" sz="2800" i="1" dirty="0" smtClean="0"/>
              <a:t>Overview of Measurements on Strange and Nuclear Systems at MAMI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 descr="E:\Dokumente und Einstellungen\patrick\Eigene Dateien\Forschung\KAOS\Bilder\_MG_849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32262"/>
            <a:ext cx="5134711" cy="5037265"/>
          </a:xfrm>
          <a:prstGeom prst="rect">
            <a:avLst/>
          </a:prstGeom>
          <a:noFill/>
        </p:spPr>
      </p:pic>
      <p:sp>
        <p:nvSpPr>
          <p:cNvPr id="25" name="Textfeld 24"/>
          <p:cNvSpPr txBox="1"/>
          <p:nvPr/>
        </p:nvSpPr>
        <p:spPr>
          <a:xfrm>
            <a:off x="0" y="5668262"/>
            <a:ext cx="3823855" cy="58477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n-lt"/>
              </a:rPr>
              <a:t>max momentum and path length limit </a:t>
            </a:r>
            <a:r>
              <a:rPr lang="en-US" sz="1600" dirty="0" err="1" smtClean="0">
                <a:latin typeface="+mn-lt"/>
              </a:rPr>
              <a:t>kaon</a:t>
            </a:r>
            <a:r>
              <a:rPr lang="en-US" sz="1600" dirty="0" smtClean="0">
                <a:latin typeface="+mn-lt"/>
              </a:rPr>
              <a:t> survival probability &lt; 15% in</a:t>
            </a:r>
            <a:r>
              <a:rPr lang="de-DE" sz="1600" dirty="0" smtClean="0">
                <a:latin typeface="+mn-lt"/>
              </a:rPr>
              <a:t> A/B/C</a:t>
            </a:r>
            <a:endParaRPr lang="de-DE" sz="1600" dirty="0">
              <a:latin typeface="+mn-lt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3252112" y="1487972"/>
            <a:ext cx="36109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A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966170" y="1487972"/>
            <a:ext cx="36109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B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1779188" y="1487972"/>
            <a:ext cx="361090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C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2300787" y="4393675"/>
            <a:ext cx="917426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K</a:t>
            </a:r>
            <a:r>
              <a:rPr lang="de-DE" sz="1800" dirty="0" smtClean="0"/>
              <a:t>AOS</a:t>
            </a:r>
            <a:endParaRPr lang="de-DE" sz="1800" dirty="0"/>
          </a:p>
        </p:txBody>
      </p:sp>
      <p:pic>
        <p:nvPicPr>
          <p:cNvPr id="192513" name="Picture 1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603898" y="684058"/>
            <a:ext cx="4540102" cy="307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5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3764382" y="3728852"/>
            <a:ext cx="5379618" cy="2660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hteck 10"/>
          <p:cNvSpPr/>
          <p:nvPr/>
        </p:nvSpPr>
        <p:spPr bwMode="auto">
          <a:xfrm>
            <a:off x="6578930" y="6103917"/>
            <a:ext cx="2006929" cy="17813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6608854" y="4943858"/>
            <a:ext cx="1937982" cy="179694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6531429" y="4120738"/>
            <a:ext cx="2163730" cy="172574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7" y="130176"/>
            <a:ext cx="5299051" cy="461665"/>
          </a:xfrm>
        </p:spPr>
        <p:txBody>
          <a:bodyPr/>
          <a:lstStyle/>
          <a:p>
            <a:r>
              <a:rPr lang="de-DE" dirty="0" smtClean="0"/>
              <a:t>Adaption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</a:t>
            </a:r>
            <a:r>
              <a:rPr lang="de-DE" dirty="0" err="1" smtClean="0"/>
              <a:t>facility</a:t>
            </a:r>
            <a:endParaRPr lang="de-DE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8" y="130175"/>
            <a:ext cx="4416425" cy="46166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K</a:t>
            </a:r>
            <a:r>
              <a:rPr lang="de-DE" sz="2000" dirty="0" smtClean="0"/>
              <a:t>AOS</a:t>
            </a:r>
            <a:r>
              <a:rPr lang="de-DE" dirty="0" smtClean="0"/>
              <a:t> in 2007</a:t>
            </a:r>
            <a:endParaRPr lang="de-DE" dirty="0"/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14388"/>
            <a:ext cx="4487863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56138" y="836613"/>
            <a:ext cx="4487862" cy="359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84438" y="3017838"/>
            <a:ext cx="4175125" cy="334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190500" y="382588"/>
            <a:ext cx="8711184" cy="59862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/>
          <p:cNvSpPr txBox="1"/>
          <p:nvPr/>
        </p:nvSpPr>
        <p:spPr>
          <a:xfrm>
            <a:off x="4614530" y="3296093"/>
            <a:ext cx="839972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1"/>
                </a:solidFill>
              </a:rPr>
              <a:t>TOF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125433" y="2736112"/>
            <a:ext cx="1173125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1"/>
                </a:solidFill>
              </a:rPr>
              <a:t>MWPC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12288" y="1772092"/>
            <a:ext cx="1130964" cy="830997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accent1"/>
                </a:solidFill>
              </a:rPr>
              <a:t>Kaos</a:t>
            </a:r>
            <a:r>
              <a:rPr lang="de-DE" dirty="0" smtClean="0">
                <a:solidFill>
                  <a:schemeClr val="accent1"/>
                </a:solidFill>
              </a:rPr>
              <a:t/>
            </a:r>
            <a:br>
              <a:rPr lang="de-DE" dirty="0" smtClean="0">
                <a:solidFill>
                  <a:schemeClr val="accent1"/>
                </a:solidFill>
              </a:rPr>
            </a:br>
            <a:r>
              <a:rPr lang="de-DE" dirty="0" err="1" smtClean="0">
                <a:solidFill>
                  <a:schemeClr val="accent1"/>
                </a:solidFill>
              </a:rPr>
              <a:t>dipole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896809" y="563525"/>
            <a:ext cx="1173125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chemeClr val="accent1"/>
                </a:solidFill>
              </a:rPr>
              <a:t>target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931888" y="503273"/>
            <a:ext cx="361508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1"/>
                </a:solidFill>
              </a:rPr>
              <a:t>A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791759" y="704416"/>
            <a:ext cx="361508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1"/>
                </a:solidFill>
              </a:rPr>
              <a:t>C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32121" y="1020724"/>
            <a:ext cx="361508" cy="461665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accent1"/>
                </a:solidFill>
              </a:rPr>
              <a:t>B</a:t>
            </a:r>
            <a:endParaRPr lang="de-DE" dirty="0">
              <a:solidFill>
                <a:schemeClr val="accent1"/>
              </a:solidFill>
            </a:endParaRPr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08891" y="2533852"/>
            <a:ext cx="3179928" cy="3823576"/>
          </a:xfrm>
          <a:prstGeom prst="rect">
            <a:avLst/>
          </a:prstGeom>
          <a:ln w="63500">
            <a:solidFill>
              <a:schemeClr val="accent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Gerade Verbindung mit Pfeil 11"/>
          <p:cNvCxnSpPr/>
          <p:nvPr/>
        </p:nvCxnSpPr>
        <p:spPr bwMode="auto">
          <a:xfrm flipV="1">
            <a:off x="5997079" y="4859079"/>
            <a:ext cx="2232521" cy="1458248"/>
          </a:xfrm>
          <a:prstGeom prst="straightConnector1">
            <a:avLst/>
          </a:prstGeom>
          <a:solidFill>
            <a:srgbClr val="00B8FF"/>
          </a:solidFill>
          <a:ln w="41275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09823" y="130175"/>
            <a:ext cx="5869172" cy="461665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Kaos</a:t>
            </a:r>
            <a:r>
              <a:rPr lang="de-DE" dirty="0" smtClean="0"/>
              <a:t> </a:t>
            </a:r>
            <a:r>
              <a:rPr lang="de-DE" dirty="0" err="1" smtClean="0"/>
              <a:t>hadron</a:t>
            </a:r>
            <a:r>
              <a:rPr lang="de-DE" dirty="0" smtClean="0"/>
              <a:t> arm operational </a:t>
            </a:r>
            <a:r>
              <a:rPr lang="de-DE" dirty="0" err="1" smtClean="0"/>
              <a:t>since</a:t>
            </a:r>
            <a:r>
              <a:rPr lang="de-DE" dirty="0" smtClean="0"/>
              <a:t> 2008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4678325" y="4166509"/>
            <a:ext cx="4465675" cy="218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327452" y="794446"/>
            <a:ext cx="4499278" cy="324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21" name="Rectangle 12"/>
          <p:cNvSpPr>
            <a:spLocks noChangeArrowheads="1"/>
          </p:cNvSpPr>
          <p:nvPr/>
        </p:nvSpPr>
        <p:spPr bwMode="auto">
          <a:xfrm>
            <a:off x="276447" y="4741870"/>
            <a:ext cx="4391247" cy="1673040"/>
          </a:xfrm>
          <a:prstGeom prst="rect">
            <a:avLst/>
          </a:prstGeom>
          <a:solidFill>
            <a:schemeClr val="accent1"/>
          </a:solidFill>
          <a:ln w="31750">
            <a:noFill/>
            <a:round/>
            <a:headEnd/>
            <a:tailEnd/>
          </a:ln>
        </p:spPr>
        <p:txBody>
          <a:bodyPr wrap="square" lIns="78903" tIns="41030" rIns="78903" bIns="41030">
            <a:spAutoFit/>
          </a:bodyPr>
          <a:lstStyle/>
          <a:p>
            <a:pPr>
              <a:spcBef>
                <a:spcPts val="350"/>
              </a:spcBef>
              <a:buFont typeface="Arial" pitchFamily="34" charset="0"/>
              <a:buChar char="•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 implementation of MWPC, new frontend read-out and cluster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analysis in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early 2oo8</a:t>
            </a:r>
          </a:p>
          <a:p>
            <a:pPr>
              <a:spcBef>
                <a:spcPts val="350"/>
              </a:spcBef>
              <a:buFont typeface="Arial" pitchFamily="34" charset="0"/>
              <a:buChar char="•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 trigger, DAQ, and cluster analysis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now 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consolidated</a:t>
            </a:r>
            <a:endParaRPr lang="en-GB" sz="2000" dirty="0">
              <a:solidFill>
                <a:srgbClr val="000000"/>
              </a:solidFill>
              <a:latin typeface="Arial" pitchFamily="34" charset="0"/>
              <a:ea typeface="Bitstream Vera Sans"/>
              <a:cs typeface="Bitstream Vera Sans"/>
            </a:endParaRPr>
          </a:p>
        </p:txBody>
      </p:sp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85738" y="674238"/>
            <a:ext cx="3970337" cy="409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6" cstate="screen">
            <a:lum contrast="40000"/>
          </a:blip>
          <a:srcRect/>
          <a:stretch>
            <a:fillRect/>
          </a:stretch>
        </p:blipFill>
        <p:spPr bwMode="auto">
          <a:xfrm>
            <a:off x="2333080" y="2394662"/>
            <a:ext cx="2406650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751083" y="1615128"/>
            <a:ext cx="354013" cy="28098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>
            <a:outerShdw dist="17819" dir="2700000" algn="ctr" rotWithShape="0">
              <a:srgbClr val="989898"/>
            </a:outerShdw>
          </a:effectLst>
        </p:spPr>
        <p:txBody>
          <a:bodyPr wrap="none" lIns="80165" tIns="40083" rIns="80165" bIns="40083" anchor="ctr"/>
          <a:lstStyle/>
          <a:p>
            <a:pPr>
              <a:defRPr/>
            </a:pPr>
            <a:endParaRPr lang="de-DE"/>
          </a:p>
        </p:txBody>
      </p:sp>
      <p:sp>
        <p:nvSpPr>
          <p:cNvPr id="17415" name="Line 6"/>
          <p:cNvSpPr>
            <a:spLocks noChangeShapeType="1"/>
          </p:cNvSpPr>
          <p:nvPr/>
        </p:nvSpPr>
        <p:spPr bwMode="auto">
          <a:xfrm flipH="1" flipV="1">
            <a:off x="2060812" y="1910686"/>
            <a:ext cx="273854" cy="444618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 type="triangle" w="med" len="med"/>
            <a:tailEnd type="triangle" w="med" len="med"/>
          </a:ln>
        </p:spPr>
        <p:txBody>
          <a:bodyPr lIns="80165" tIns="40083" rIns="80165" bIns="40083"/>
          <a:lstStyle/>
          <a:p>
            <a:endParaRPr lang="de-DE"/>
          </a:p>
        </p:txBody>
      </p:sp>
      <p:sp>
        <p:nvSpPr>
          <p:cNvPr id="17416" name="Rectangle 7"/>
          <p:cNvSpPr>
            <a:spLocks noChangeArrowheads="1"/>
          </p:cNvSpPr>
          <p:nvPr/>
        </p:nvSpPr>
        <p:spPr bwMode="auto">
          <a:xfrm>
            <a:off x="2333080" y="2353718"/>
            <a:ext cx="2406650" cy="2319338"/>
          </a:xfrm>
          <a:prstGeom prst="rect">
            <a:avLst/>
          </a:prstGeom>
          <a:noFill/>
          <a:ln w="76320">
            <a:solidFill>
              <a:srgbClr val="FFFFFF"/>
            </a:solidFill>
            <a:miter lim="800000"/>
            <a:headEnd/>
            <a:tailEnd/>
          </a:ln>
        </p:spPr>
        <p:txBody>
          <a:bodyPr wrap="none" lIns="80165" tIns="40083" rIns="80165" bIns="40083" anchor="ctr"/>
          <a:lstStyle/>
          <a:p>
            <a:endParaRPr lang="de-DE"/>
          </a:p>
        </p:txBody>
      </p:sp>
      <p:sp>
        <p:nvSpPr>
          <p:cNvPr id="17417" name="Line 8"/>
          <p:cNvSpPr>
            <a:spLocks noChangeShapeType="1"/>
          </p:cNvSpPr>
          <p:nvPr/>
        </p:nvSpPr>
        <p:spPr bwMode="auto">
          <a:xfrm flipH="1">
            <a:off x="3671248" y="2715904"/>
            <a:ext cx="272955" cy="272956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de-DE"/>
          </a:p>
        </p:txBody>
      </p:sp>
      <p:sp>
        <p:nvSpPr>
          <p:cNvPr id="17420" name="Text Box 11"/>
          <p:cNvSpPr txBox="1">
            <a:spLocks noChangeArrowheads="1"/>
          </p:cNvSpPr>
          <p:nvPr/>
        </p:nvSpPr>
        <p:spPr bwMode="auto">
          <a:xfrm rot="5400000">
            <a:off x="3484860" y="2980012"/>
            <a:ext cx="1338262" cy="32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8903" tIns="41030" rIns="78903" bIns="41030">
            <a:spAutoFit/>
          </a:bodyPr>
          <a:lstStyle/>
          <a:p>
            <a:pPr algn="ctr">
              <a:lnSpc>
                <a:spcPct val="93000"/>
              </a:lnSpc>
            </a:pPr>
            <a:r>
              <a:rPr lang="en-GB" sz="1700">
                <a:solidFill>
                  <a:srgbClr val="000000"/>
                </a:solidFill>
                <a:latin typeface="Arial" pitchFamily="34" charset="0"/>
                <a:ea typeface="Bitstream Vera Sans"/>
                <a:cs typeface="Bitstream Vera Sans"/>
              </a:rPr>
              <a:t>anode wires</a:t>
            </a:r>
          </a:p>
        </p:txBody>
      </p:sp>
      <p:sp>
        <p:nvSpPr>
          <p:cNvPr id="15" name="Titel 14"/>
          <p:cNvSpPr>
            <a:spLocks noGrp="1"/>
          </p:cNvSpPr>
          <p:nvPr>
            <p:ph type="title"/>
          </p:nvPr>
        </p:nvSpPr>
        <p:spPr>
          <a:xfrm>
            <a:off x="808075" y="95690"/>
            <a:ext cx="7655442" cy="433397"/>
          </a:xfrm>
        </p:spPr>
        <p:txBody>
          <a:bodyPr/>
          <a:lstStyle/>
          <a:p>
            <a:r>
              <a:rPr lang="de-DE" dirty="0" smtClean="0"/>
              <a:t>Tracking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two</a:t>
            </a:r>
            <a:r>
              <a:rPr lang="de-DE" dirty="0" smtClean="0"/>
              <a:t> </a:t>
            </a:r>
            <a:r>
              <a:rPr lang="de-DE" dirty="0" err="1" smtClean="0"/>
              <a:t>cathode-charge</a:t>
            </a:r>
            <a:r>
              <a:rPr lang="de-DE" dirty="0" smtClean="0"/>
              <a:t> </a:t>
            </a:r>
            <a:r>
              <a:rPr lang="de-DE" dirty="0" err="1" smtClean="0"/>
              <a:t>read</a:t>
            </a:r>
            <a:r>
              <a:rPr lang="de-DE" dirty="0" smtClean="0"/>
              <a:t>-out MWPCs</a:t>
            </a:r>
            <a:endParaRPr lang="de-DE" dirty="0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>
            <a:off x="3671248" y="2963838"/>
            <a:ext cx="272955" cy="272956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de-DE"/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flipH="1">
            <a:off x="3671248" y="3223146"/>
            <a:ext cx="272955" cy="272956"/>
          </a:xfrm>
          <a:prstGeom prst="line">
            <a:avLst/>
          </a:prstGeom>
          <a:noFill/>
          <a:ln w="255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 lIns="80165" tIns="40083" rIns="80165" bIns="40083"/>
          <a:lstStyle/>
          <a:p>
            <a:endParaRPr 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7090" y="79945"/>
            <a:ext cx="3600577" cy="461665"/>
          </a:xfrm>
        </p:spPr>
        <p:txBody>
          <a:bodyPr/>
          <a:lstStyle/>
          <a:p>
            <a:r>
              <a:rPr lang="en-US" dirty="0" smtClean="0"/>
              <a:t>Cluster analysis</a:t>
            </a:r>
            <a:endParaRPr lang="en-US" dirty="0"/>
          </a:p>
        </p:txBody>
      </p:sp>
      <p:sp>
        <p:nvSpPr>
          <p:cNvPr id="3" name="Rechteck 9"/>
          <p:cNvSpPr>
            <a:spLocks noChangeArrowheads="1"/>
          </p:cNvSpPr>
          <p:nvPr/>
        </p:nvSpPr>
        <p:spPr bwMode="auto">
          <a:xfrm>
            <a:off x="0" y="5672507"/>
            <a:ext cx="42291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[P. </a:t>
            </a:r>
            <a:r>
              <a:rPr lang="en-US" sz="1400" dirty="0" smtClean="0">
                <a:solidFill>
                  <a:srgbClr val="0000FF"/>
                </a:solidFill>
              </a:rPr>
              <a:t>Achenbach </a:t>
            </a:r>
            <a:r>
              <a:rPr lang="en-US" sz="1400" dirty="0">
                <a:solidFill>
                  <a:srgbClr val="0000FF"/>
                </a:solidFill>
              </a:rPr>
              <a:t>et al</a:t>
            </a:r>
            <a:r>
              <a:rPr lang="en-US" sz="1400" dirty="0" smtClean="0">
                <a:solidFill>
                  <a:srgbClr val="0000FF"/>
                </a:solidFill>
              </a:rPr>
              <a:t>., Particle tracking with cathode-charge sampling in multi-wire proportional chambers, in preparation]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39938" name="Picture 2" descr="E:\Dokumente und Einstellungen\patrick\Eigene Dateien\Analyse\eventdisplay\chamber_202.png"/>
          <p:cNvPicPr>
            <a:picLocks noChangeAspect="1" noChangeArrowheads="1"/>
          </p:cNvPicPr>
          <p:nvPr/>
        </p:nvPicPr>
        <p:blipFill>
          <a:blip r:embed="rId2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3567174" y="538880"/>
            <a:ext cx="5829300" cy="75438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1" y="408456"/>
            <a:ext cx="37107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Challenges: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charge </a:t>
            </a:r>
            <a:r>
              <a:rPr lang="en-US" sz="2000" dirty="0" err="1" smtClean="0">
                <a:latin typeface="+mn-lt"/>
              </a:rPr>
              <a:t>centroids</a:t>
            </a:r>
            <a:r>
              <a:rPr lang="en-US" sz="2000" dirty="0" smtClean="0">
                <a:latin typeface="+mn-lt"/>
              </a:rPr>
              <a:t> often do not correspond </a:t>
            </a:r>
            <a:r>
              <a:rPr lang="en-US" sz="2000" dirty="0" smtClean="0">
                <a:latin typeface="+mn-lt"/>
              </a:rPr>
              <a:t>to </a:t>
            </a:r>
            <a:r>
              <a:rPr lang="en-US" sz="2000" dirty="0" smtClean="0">
                <a:latin typeface="+mn-lt"/>
              </a:rPr>
              <a:t>the trajectory position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correlation </a:t>
            </a:r>
            <a:r>
              <a:rPr lang="en-US" sz="2000" dirty="0" smtClean="0">
                <a:latin typeface="+mn-lt"/>
                <a:sym typeface="Wingdings" pitchFamily="2" charset="2"/>
              </a:rPr>
              <a:t> </a:t>
            </a:r>
            <a:r>
              <a:rPr lang="en-US" sz="2000" dirty="0" smtClean="0">
                <a:latin typeface="+mn-lt"/>
              </a:rPr>
              <a:t>between induced charges</a:t>
            </a:r>
            <a:endParaRPr lang="en-US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+mn-lt"/>
              </a:rPr>
              <a:t> other continuous clusters often divide into individual peaks</a:t>
            </a:r>
          </a:p>
          <a:p>
            <a:pPr>
              <a:buFont typeface="Arial" pitchFamily="34" charset="0"/>
              <a:buChar char="•"/>
            </a:pP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Task:</a:t>
            </a:r>
          </a:p>
          <a:p>
            <a:r>
              <a:rPr lang="en-US" sz="2000" dirty="0" smtClean="0">
                <a:latin typeface="+mn-lt"/>
              </a:rPr>
              <a:t>resolving multi-hit ambiguities important for </a:t>
            </a:r>
            <a:r>
              <a:rPr lang="en-US" sz="2000" dirty="0" smtClean="0">
                <a:latin typeface="+mn-lt"/>
              </a:rPr>
              <a:t>beam </a:t>
            </a:r>
            <a:r>
              <a:rPr lang="en-US" sz="2000" dirty="0" smtClean="0">
                <a:latin typeface="+mn-lt"/>
              </a:rPr>
              <a:t>currents above </a:t>
            </a:r>
            <a:r>
              <a:rPr lang="en-US" sz="2000" dirty="0" smtClean="0">
                <a:latin typeface="+mn-lt"/>
              </a:rPr>
              <a:t>1 </a:t>
            </a:r>
            <a:r>
              <a:rPr lang="en-US" sz="2000" dirty="0" err="1" smtClean="0">
                <a:latin typeface="+mn-lt"/>
              </a:rPr>
              <a:t>μA</a:t>
            </a:r>
            <a:endParaRPr lang="en-US" sz="2000" dirty="0">
              <a:latin typeface="+mn-lt"/>
            </a:endParaRPr>
          </a:p>
        </p:txBody>
      </p:sp>
      <p:sp>
        <p:nvSpPr>
          <p:cNvPr id="6" name="Ellipse 5"/>
          <p:cNvSpPr/>
          <p:nvPr/>
        </p:nvSpPr>
        <p:spPr bwMode="auto">
          <a:xfrm>
            <a:off x="4805916" y="3646968"/>
            <a:ext cx="1190847" cy="1127051"/>
          </a:xfrm>
          <a:prstGeom prst="ellipse">
            <a:avLst/>
          </a:prstGeom>
          <a:solidFill>
            <a:srgbClr val="00B8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>
            <a:off x="3094074" y="3583172"/>
            <a:ext cx="1637414" cy="45878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9" name="Textfeld 8"/>
          <p:cNvSpPr txBox="1"/>
          <p:nvPr/>
        </p:nvSpPr>
        <p:spPr>
          <a:xfrm>
            <a:off x="4944139" y="5656522"/>
            <a:ext cx="2402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data taken with 2 </a:t>
            </a:r>
            <a:r>
              <a:rPr lang="el-GR" sz="2000" dirty="0" smtClean="0">
                <a:solidFill>
                  <a:srgbClr val="C00000"/>
                </a:solidFill>
                <a:latin typeface="+mn-lt"/>
              </a:rPr>
              <a:t>μ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A beam current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1" name="Gerade Verbindung mit Pfeil 10"/>
          <p:cNvCxnSpPr/>
          <p:nvPr/>
        </p:nvCxnSpPr>
        <p:spPr bwMode="auto">
          <a:xfrm>
            <a:off x="5624623" y="1765005"/>
            <a:ext cx="1765005" cy="64858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rot="16200000" flipH="1">
            <a:off x="6861543" y="1789812"/>
            <a:ext cx="634411" cy="421759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arrow"/>
          </a:ln>
          <a:effectLst/>
        </p:spPr>
      </p:cxnSp>
      <p:cxnSp>
        <p:nvCxnSpPr>
          <p:cNvPr id="22" name="Gerade Verbindung mit Pfeil 21"/>
          <p:cNvCxnSpPr/>
          <p:nvPr/>
        </p:nvCxnSpPr>
        <p:spPr bwMode="auto">
          <a:xfrm>
            <a:off x="2342706" y="1513369"/>
            <a:ext cx="2218661" cy="336696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5" name="Ellipse 24"/>
          <p:cNvSpPr/>
          <p:nvPr/>
        </p:nvSpPr>
        <p:spPr bwMode="auto">
          <a:xfrm>
            <a:off x="4231758" y="1499189"/>
            <a:ext cx="691117" cy="691117"/>
          </a:xfrm>
          <a:prstGeom prst="ellipse">
            <a:avLst/>
          </a:prstGeom>
          <a:solidFill>
            <a:srgbClr val="00B8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E:\Dokumente und Einstellungen\patrick\Eigene Dateien\Analyse\eventdisplay\track_100.png"/>
          <p:cNvPicPr>
            <a:picLocks noChangeAspect="1" noChangeArrowheads="1"/>
          </p:cNvPicPr>
          <p:nvPr/>
        </p:nvPicPr>
        <p:blipFill>
          <a:blip r:embed="rId2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4824000" y="415637"/>
            <a:ext cx="4320000" cy="6014512"/>
          </a:xfrm>
          <a:prstGeom prst="rect">
            <a:avLst/>
          </a:prstGeom>
          <a:noFill/>
        </p:spPr>
      </p:pic>
      <p:pic>
        <p:nvPicPr>
          <p:cNvPr id="40965" name="Picture 5" descr="E:\Dokumente und Einstellungen\patrick\Eigene Dateien\Analyse\eventdisplay\track_101.png"/>
          <p:cNvPicPr>
            <a:picLocks noChangeAspect="1" noChangeArrowheads="1"/>
          </p:cNvPicPr>
          <p:nvPr/>
        </p:nvPicPr>
        <p:blipFill>
          <a:blip r:embed="rId3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0" y="380010"/>
            <a:ext cx="4320000" cy="605013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0088" y="60851"/>
            <a:ext cx="2066308" cy="485414"/>
          </a:xfrm>
        </p:spPr>
        <p:txBody>
          <a:bodyPr/>
          <a:lstStyle/>
          <a:p>
            <a:r>
              <a:rPr lang="en-US" dirty="0" smtClean="0"/>
              <a:t>Track finding</a:t>
            </a:r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2570731" y="2712544"/>
            <a:ext cx="3000730" cy="2923877"/>
          </a:xfrm>
          <a:prstGeom prst="rect">
            <a:avLst/>
          </a:prstGeom>
          <a:solidFill>
            <a:schemeClr val="accent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Each track is assigned a quality factor including:</a:t>
            </a:r>
          </a:p>
          <a:p>
            <a:pPr>
              <a:buFont typeface="Symbol" pitchFamily="18" charset="2"/>
              <a:buChar char="-"/>
            </a:pPr>
            <a:r>
              <a:rPr lang="en-US" sz="1800" dirty="0" smtClean="0">
                <a:latin typeface="+mn-lt"/>
              </a:rPr>
              <a:t> shape of clusters,</a:t>
            </a:r>
          </a:p>
          <a:p>
            <a:pPr>
              <a:buFont typeface="Symbol" pitchFamily="18" charset="2"/>
              <a:buChar char="-"/>
            </a:pP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spectrometer acceptance</a:t>
            </a:r>
          </a:p>
          <a:p>
            <a:pPr>
              <a:buFont typeface="Symbol" pitchFamily="18" charset="2"/>
              <a:buChar char="-"/>
            </a:pPr>
            <a:r>
              <a:rPr lang="en-US" sz="1800" dirty="0" smtClean="0">
                <a:latin typeface="+mn-lt"/>
              </a:rPr>
              <a:t> relation of charge in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  one plane to the 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  perpendicular plane, </a:t>
            </a:r>
          </a:p>
          <a:p>
            <a:pPr>
              <a:buFont typeface="Symbol" pitchFamily="18" charset="2"/>
              <a:buChar char="-"/>
            </a:pPr>
            <a:r>
              <a:rPr lang="en-US" sz="18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relation of extrapolated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  hit position to detected</a:t>
            </a:r>
            <a:br>
              <a:rPr lang="en-US" sz="1800" dirty="0" smtClean="0">
                <a:latin typeface="+mn-lt"/>
              </a:rPr>
            </a:br>
            <a:r>
              <a:rPr lang="en-US" sz="1800" dirty="0" smtClean="0">
                <a:latin typeface="+mn-lt"/>
              </a:rPr>
              <a:t>   hits in F and G, </a:t>
            </a:r>
            <a:r>
              <a:rPr lang="en-US" sz="1800" i="1" dirty="0" smtClean="0">
                <a:latin typeface="+mn-lt"/>
              </a:rPr>
              <a:t>etc.</a:t>
            </a:r>
            <a:endParaRPr lang="en-US" sz="18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382772" y="5786454"/>
            <a:ext cx="8337892" cy="614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t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wo  5 mm </a:t>
            </a:r>
            <a:r>
              <a:rPr lang="en-GB" sz="1800" dirty="0" smtClean="0">
                <a:latin typeface="Arial" pitchFamily="34" charset="0"/>
                <a:ea typeface="DejaVu Sans" charset="0"/>
                <a:cs typeface="DejaVu Sans" charset="0"/>
              </a:rPr>
              <a:t>thick efficiency counters </a:t>
            </a:r>
            <a:r>
              <a:rPr lang="en-GB" sz="1800" dirty="0" smtClean="0">
                <a:latin typeface="Arial" pitchFamily="34" charset="0"/>
                <a:ea typeface="DejaVu Sans" charset="0"/>
                <a:cs typeface="DejaVu Sans" charset="0"/>
              </a:rPr>
              <a:t>with </a:t>
            </a:r>
            <a:r>
              <a:rPr lang="en-GB" sz="1800" dirty="0" smtClean="0">
                <a:latin typeface="Arial" pitchFamily="34" charset="0"/>
                <a:ea typeface="DejaVu Sans" charset="0"/>
                <a:cs typeface="DejaVu Sans" charset="0"/>
              </a:rPr>
              <a:t>minimum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thickness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were built  and placed in front of MWPC L and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M -- only top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of the detectors 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  <a:ea typeface="DejaVu Sans" charset="0"/>
                <a:cs typeface="DejaVu Sans" charset="0"/>
              </a:rPr>
              <a:t>were active</a:t>
            </a:r>
            <a:endParaRPr lang="en-GB" sz="1800" dirty="0">
              <a:solidFill>
                <a:srgbClr val="0047FF"/>
              </a:solidFill>
              <a:latin typeface="Arial" pitchFamily="34" charset="0"/>
              <a:ea typeface="DejaVu Sans" charset="0"/>
              <a:cs typeface="DejaVu Sans" charset="0"/>
            </a:endParaRPr>
          </a:p>
        </p:txBody>
      </p:sp>
      <p:pic>
        <p:nvPicPr>
          <p:cNvPr id="18" name="Picture 17" descr="P1012459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7103" y="642918"/>
            <a:ext cx="3804198" cy="5084116"/>
          </a:xfrm>
          <a:prstGeom prst="rect">
            <a:avLst/>
          </a:prstGeom>
        </p:spPr>
      </p:pic>
      <p:pic>
        <p:nvPicPr>
          <p:cNvPr id="21" name="Picture 20" descr="P1012479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86314" y="642918"/>
            <a:ext cx="3795188" cy="5072074"/>
          </a:xfrm>
          <a:prstGeom prst="rect">
            <a:avLst/>
          </a:prstGeom>
        </p:spPr>
      </p:pic>
      <p:sp>
        <p:nvSpPr>
          <p:cNvPr id="8" name="Up-Down Arrow 7"/>
          <p:cNvSpPr/>
          <p:nvPr/>
        </p:nvSpPr>
        <p:spPr>
          <a:xfrm>
            <a:off x="1714480" y="1357298"/>
            <a:ext cx="142875" cy="357190"/>
          </a:xfrm>
          <a:prstGeom prst="up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0" name="Straight Connector 9"/>
          <p:cNvCxnSpPr>
            <a:cxnSpLocks noChangeAspect="1"/>
          </p:cNvCxnSpPr>
          <p:nvPr/>
        </p:nvCxnSpPr>
        <p:spPr>
          <a:xfrm>
            <a:off x="4786326" y="3143257"/>
            <a:ext cx="584764" cy="39291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 noChangeAspect="1"/>
          </p:cNvCxnSpPr>
          <p:nvPr/>
        </p:nvCxnSpPr>
        <p:spPr>
          <a:xfrm>
            <a:off x="7560002" y="3294000"/>
            <a:ext cx="437216" cy="29378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Aspect="1"/>
          </p:cNvCxnSpPr>
          <p:nvPr/>
        </p:nvCxnSpPr>
        <p:spPr>
          <a:xfrm>
            <a:off x="8072464" y="3330002"/>
            <a:ext cx="474743" cy="31899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 noChangeAspect="1"/>
          </p:cNvCxnSpPr>
          <p:nvPr/>
        </p:nvCxnSpPr>
        <p:spPr>
          <a:xfrm>
            <a:off x="5429262" y="3186000"/>
            <a:ext cx="456112" cy="30647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 counter set-up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84598" y="3973502"/>
            <a:ext cx="3574611" cy="2437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 bwMode="auto">
          <a:xfrm>
            <a:off x="5433237" y="2700670"/>
            <a:ext cx="2264735" cy="318977"/>
          </a:xfrm>
          <a:prstGeom prst="rect">
            <a:avLst/>
          </a:prstGeom>
          <a:solidFill>
            <a:srgbClr val="00B8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307805" y="4114800"/>
            <a:ext cx="362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bad reconstruction example created by original analysis: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43043" name="Picture 3"/>
          <p:cNvPicPr>
            <a:picLocks noChangeAspect="1" noChangeArrowheads="1"/>
          </p:cNvPicPr>
          <p:nvPr/>
        </p:nvPicPr>
        <p:blipFill>
          <a:blip r:embed="rId3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572387" y="648142"/>
            <a:ext cx="74676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Extracted tracking efficiencies</a:t>
            </a:r>
            <a:endParaRPr lang="en-US" dirty="0"/>
          </a:p>
        </p:txBody>
      </p:sp>
      <p:pic>
        <p:nvPicPr>
          <p:cNvPr id="342018" name="Picture 2"/>
          <p:cNvPicPr>
            <a:picLocks noChangeAspect="1" noChangeArrowheads="1"/>
          </p:cNvPicPr>
          <p:nvPr/>
        </p:nvPicPr>
        <p:blipFill>
          <a:blip r:embed="rId4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571278" y="1754373"/>
            <a:ext cx="7448550" cy="2339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67294" y="42532"/>
            <a:ext cx="5730948" cy="425302"/>
          </a:xfrm>
        </p:spPr>
        <p:txBody>
          <a:bodyPr/>
          <a:lstStyle/>
          <a:p>
            <a:r>
              <a:rPr lang="en-US" dirty="0" smtClean="0"/>
              <a:t>Track efficiency as a function of quality</a:t>
            </a:r>
            <a:endParaRPr lang="en-US" dirty="0"/>
          </a:p>
        </p:txBody>
      </p:sp>
      <p:pic>
        <p:nvPicPr>
          <p:cNvPr id="3440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759454"/>
            <a:ext cx="5018566" cy="307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1180213" y="4157330"/>
            <a:ext cx="6964327" cy="70788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for the cross-section extraction </a:t>
            </a:r>
            <a:r>
              <a:rPr lang="en-US" sz="2000" dirty="0" err="1" smtClean="0">
                <a:latin typeface="+mn-lt"/>
              </a:rPr>
              <a:t>kaon</a:t>
            </a:r>
            <a:r>
              <a:rPr lang="en-US" sz="2000" dirty="0" smtClean="0">
                <a:latin typeface="+mn-lt"/>
              </a:rPr>
              <a:t> tracking </a:t>
            </a:r>
            <a:r>
              <a:rPr lang="en-US" sz="2000" dirty="0" smtClean="0">
                <a:latin typeface="+mn-lt"/>
              </a:rPr>
              <a:t>efficiency </a:t>
            </a:r>
            <a:r>
              <a:rPr lang="en-US" sz="2000" dirty="0" smtClean="0">
                <a:latin typeface="+mn-lt"/>
              </a:rPr>
              <a:t>for events passing the missing-mass cut are being deduced</a:t>
            </a:r>
            <a:endParaRPr lang="en-US" sz="20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7573" y="808075"/>
            <a:ext cx="4646428" cy="301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298558" y="2651051"/>
            <a:ext cx="36257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strong dependence on charge, </a:t>
            </a:r>
            <a:r>
              <a:rPr lang="en-US" sz="2000" i="1" dirty="0" smtClean="0">
                <a:solidFill>
                  <a:srgbClr val="C00000"/>
                </a:solidFill>
                <a:latin typeface="+mn-lt"/>
              </a:rPr>
              <a:t>i.e.</a:t>
            </a:r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 particle species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60473" y="2821171"/>
            <a:ext cx="3717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+mn-lt"/>
              </a:rPr>
              <a:t>strong dependence on quality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848100" y="579695"/>
            <a:ext cx="52959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3740" y="85056"/>
            <a:ext cx="4977694" cy="436765"/>
          </a:xfrm>
        </p:spPr>
        <p:txBody>
          <a:bodyPr/>
          <a:lstStyle/>
          <a:p>
            <a:r>
              <a:rPr lang="de-DE" dirty="0" smtClean="0"/>
              <a:t>TOF </a:t>
            </a:r>
            <a:r>
              <a:rPr lang="de-DE" dirty="0" err="1" smtClean="0"/>
              <a:t>walls</a:t>
            </a:r>
            <a:r>
              <a:rPr lang="de-DE" dirty="0" smtClean="0"/>
              <a:t> </a:t>
            </a:r>
            <a:r>
              <a:rPr lang="de-DE" dirty="0" smtClean="0"/>
              <a:t>“</a:t>
            </a:r>
            <a:r>
              <a:rPr lang="de-DE" dirty="0" err="1" smtClean="0"/>
              <a:t>along</a:t>
            </a:r>
            <a:r>
              <a:rPr lang="de-DE" dirty="0" smtClean="0"/>
              <a:t>“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focal</a:t>
            </a:r>
            <a:r>
              <a:rPr lang="de-DE" dirty="0" smtClean="0"/>
              <a:t> plane</a:t>
            </a:r>
            <a:endParaRPr lang="de-DE" dirty="0"/>
          </a:p>
        </p:txBody>
      </p:sp>
      <p:pic>
        <p:nvPicPr>
          <p:cNvPr id="29" name="Picture 16" descr="Trackanglevspeff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130186" y="3316570"/>
            <a:ext cx="3354596" cy="2961189"/>
          </a:xfrm>
          <a:prstGeom prst="rect">
            <a:avLst/>
          </a:prstGeom>
        </p:spPr>
      </p:pic>
      <p:sp>
        <p:nvSpPr>
          <p:cNvPr id="30" name="Rectangle 4"/>
          <p:cNvSpPr/>
          <p:nvPr/>
        </p:nvSpPr>
        <p:spPr>
          <a:xfrm>
            <a:off x="5401341" y="3049418"/>
            <a:ext cx="32322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47FF"/>
                </a:solidFill>
              </a:rPr>
              <a:t>simulated trigger inefficiency</a:t>
            </a:r>
            <a:endParaRPr lang="de-DE" sz="1400" dirty="0"/>
          </a:p>
        </p:txBody>
      </p:sp>
      <p:sp>
        <p:nvSpPr>
          <p:cNvPr id="31" name="Rectangle 4"/>
          <p:cNvSpPr/>
          <p:nvPr/>
        </p:nvSpPr>
        <p:spPr>
          <a:xfrm>
            <a:off x="4193629" y="820126"/>
            <a:ext cx="13353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47FF"/>
                </a:solidFill>
              </a:rPr>
              <a:t>simulated </a:t>
            </a:r>
            <a:br>
              <a:rPr lang="en-US" sz="1600" dirty="0" smtClean="0">
                <a:solidFill>
                  <a:srgbClr val="0047FF"/>
                </a:solidFill>
              </a:rPr>
            </a:br>
            <a:r>
              <a:rPr lang="en-US" sz="1600" dirty="0" smtClean="0">
                <a:solidFill>
                  <a:srgbClr val="0047FF"/>
                </a:solidFill>
              </a:rPr>
              <a:t>tracks</a:t>
            </a:r>
            <a:endParaRPr lang="de-DE" sz="1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16793" y="742684"/>
            <a:ext cx="3589663" cy="307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5093" name="Picture 5" descr="E:\Dokumente und Einstellungen\patrick\Eigene Dateien\Analyse\ToF_Fit_F19toG19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3210" y="4058043"/>
            <a:ext cx="3348185" cy="2267553"/>
          </a:xfrm>
          <a:prstGeom prst="rect">
            <a:avLst/>
          </a:prstGeom>
          <a:noFill/>
        </p:spPr>
      </p:pic>
      <p:sp>
        <p:nvSpPr>
          <p:cNvPr id="33" name="Rectangle 4"/>
          <p:cNvSpPr/>
          <p:nvPr/>
        </p:nvSpPr>
        <p:spPr>
          <a:xfrm>
            <a:off x="2289547" y="4966823"/>
            <a:ext cx="1835886" cy="58477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47FF"/>
                </a:solidFill>
              </a:rPr>
              <a:t>F to G time-of-flight resolution</a:t>
            </a:r>
            <a:endParaRPr lang="de-DE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8197" y="85059"/>
            <a:ext cx="6974958" cy="461852"/>
          </a:xfrm>
        </p:spPr>
        <p:txBody>
          <a:bodyPr/>
          <a:lstStyle/>
          <a:p>
            <a:pPr>
              <a:defRPr/>
            </a:pPr>
            <a:r>
              <a:rPr lang="de-DE" dirty="0" err="1" smtClean="0"/>
              <a:t>Strangeness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developments</a:t>
            </a:r>
            <a:r>
              <a:rPr lang="de-DE" dirty="0" smtClean="0"/>
              <a:t> in Mainz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783" y="674984"/>
            <a:ext cx="8220078" cy="5630122"/>
          </a:xfrm>
        </p:spPr>
        <p:txBody>
          <a:bodyPr/>
          <a:lstStyle/>
          <a:p>
            <a:pPr algn="ctr"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What </a:t>
            </a:r>
            <a:r>
              <a:rPr lang="en-US" sz="2000" dirty="0" smtClean="0">
                <a:solidFill>
                  <a:srgbClr val="0000CC"/>
                </a:solidFill>
              </a:rPr>
              <a:t>is the topic of this talk?</a:t>
            </a:r>
            <a:endParaRPr lang="de-DE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de-DE" sz="2000" dirty="0" smtClean="0"/>
              <a:t>open </a:t>
            </a:r>
            <a:r>
              <a:rPr lang="de-DE" sz="2000" dirty="0" err="1" smtClean="0"/>
              <a:t>strangeness</a:t>
            </a:r>
            <a:r>
              <a:rPr lang="de-DE" sz="2000" dirty="0" smtClean="0"/>
              <a:t> </a:t>
            </a:r>
            <a:r>
              <a:rPr lang="de-DE" sz="2000" dirty="0" err="1" smtClean="0"/>
              <a:t>electro-production</a:t>
            </a:r>
            <a:r>
              <a:rPr lang="de-DE" sz="2000" dirty="0" smtClean="0"/>
              <a:t> </a:t>
            </a:r>
            <a:r>
              <a:rPr lang="de-DE" sz="2000" dirty="0" err="1" smtClean="0"/>
              <a:t>at</a:t>
            </a:r>
            <a:r>
              <a:rPr lang="de-DE" sz="2000" dirty="0" smtClean="0"/>
              <a:t> </a:t>
            </a:r>
            <a:r>
              <a:rPr lang="de-DE" sz="2000" dirty="0" smtClean="0"/>
              <a:t>MAMI</a:t>
            </a:r>
            <a:endParaRPr lang="en-US" sz="2000" dirty="0" smtClean="0">
              <a:solidFill>
                <a:srgbClr val="0000CC"/>
              </a:solidFill>
            </a:endParaRPr>
          </a:p>
          <a:p>
            <a:pPr algn="ctr"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What progress was made in the data analysis since 2oo9?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final (much improved) version of the tracking </a:t>
            </a:r>
            <a:r>
              <a:rPr lang="en-US" sz="2000" dirty="0" smtClean="0"/>
              <a:t>code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near-final study of efficiencies and acceptances</a:t>
            </a: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ongoing study of </a:t>
            </a:r>
            <a:r>
              <a:rPr lang="en-US" sz="2000" dirty="0" err="1" smtClean="0"/>
              <a:t>kaon</a:t>
            </a:r>
            <a:r>
              <a:rPr lang="en-US" sz="2000" dirty="0" smtClean="0"/>
              <a:t> identification</a:t>
            </a:r>
          </a:p>
          <a:p>
            <a:pPr algn="ctr"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What </a:t>
            </a:r>
            <a:r>
              <a:rPr lang="en-US" sz="2000" dirty="0" smtClean="0">
                <a:solidFill>
                  <a:srgbClr val="0000CC"/>
                </a:solidFill>
              </a:rPr>
              <a:t>hardware was improved </a:t>
            </a:r>
            <a:r>
              <a:rPr lang="en-US" sz="2000" dirty="0" smtClean="0">
                <a:solidFill>
                  <a:srgbClr val="0000CC"/>
                </a:solidFill>
              </a:rPr>
              <a:t>since 2oo9?</a:t>
            </a: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near-final completion of the </a:t>
            </a:r>
            <a:r>
              <a:rPr lang="en-US" sz="2000" dirty="0" err="1" smtClean="0"/>
              <a:t>fibre</a:t>
            </a:r>
            <a:r>
              <a:rPr lang="en-US" sz="2000" dirty="0" smtClean="0"/>
              <a:t> detector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successful beam-test of the spectrometer’s </a:t>
            </a:r>
            <a:r>
              <a:rPr lang="en-US" sz="2000" dirty="0" smtClean="0"/>
              <a:t>electron-arm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final (much improved) design of the pre-target beam chicane</a:t>
            </a:r>
          </a:p>
          <a:p>
            <a:pPr marL="400050" algn="ctr">
              <a:lnSpc>
                <a:spcPct val="90000"/>
              </a:lnSpc>
              <a:defRPr/>
            </a:pPr>
            <a:r>
              <a:rPr lang="en-US" sz="2000" dirty="0" smtClean="0">
                <a:solidFill>
                  <a:srgbClr val="0000CC"/>
                </a:solidFill>
              </a:rPr>
              <a:t>What </a:t>
            </a:r>
            <a:r>
              <a:rPr lang="en-US" sz="2000" dirty="0" smtClean="0">
                <a:solidFill>
                  <a:srgbClr val="0000CC"/>
                </a:solidFill>
              </a:rPr>
              <a:t>else was done? </a:t>
            </a: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two </a:t>
            </a:r>
            <a:r>
              <a:rPr lang="en-US" sz="2000" dirty="0" smtClean="0"/>
              <a:t>background studies on coherent </a:t>
            </a:r>
            <a:r>
              <a:rPr lang="el-GR" sz="2000" dirty="0" smtClean="0"/>
              <a:t>φ</a:t>
            </a:r>
            <a:r>
              <a:rPr lang="en-US" sz="2000" dirty="0" smtClean="0"/>
              <a:t>-meson </a:t>
            </a:r>
            <a:r>
              <a:rPr lang="en-US" sz="2000" dirty="0" smtClean="0"/>
              <a:t>electro-production on nuclear targets in </a:t>
            </a:r>
            <a:r>
              <a:rPr lang="en-US" sz="2000" dirty="0" smtClean="0"/>
              <a:t>the two-</a:t>
            </a:r>
            <a:r>
              <a:rPr lang="en-US" sz="2000" dirty="0" err="1" smtClean="0"/>
              <a:t>kaon</a:t>
            </a:r>
            <a:r>
              <a:rPr lang="en-US" sz="2000" dirty="0" smtClean="0"/>
              <a:t> </a:t>
            </a:r>
            <a:r>
              <a:rPr lang="en-US" sz="2000" dirty="0" smtClean="0"/>
              <a:t>decay channel and the </a:t>
            </a:r>
            <a:r>
              <a:rPr lang="en-US" sz="2000" dirty="0" err="1" smtClean="0"/>
              <a:t>dilepton</a:t>
            </a:r>
            <a:r>
              <a:rPr lang="en-US" sz="2000" dirty="0" smtClean="0"/>
              <a:t> decay </a:t>
            </a:r>
            <a:r>
              <a:rPr lang="en-US" sz="2000" dirty="0" smtClean="0"/>
              <a:t>channel</a:t>
            </a:r>
            <a:endParaRPr lang="en-US" sz="2000" dirty="0" smtClean="0"/>
          </a:p>
          <a:p>
            <a:pPr>
              <a:buFont typeface="Arial" pitchFamily="34" charset="0"/>
              <a:buChar char="•"/>
              <a:defRPr/>
            </a:pPr>
            <a:r>
              <a:rPr lang="en-US" sz="2000" dirty="0" smtClean="0"/>
              <a:t>a </a:t>
            </a:r>
            <a:r>
              <a:rPr lang="en-US" sz="2000" dirty="0" smtClean="0"/>
              <a:t>feasibility study on </a:t>
            </a:r>
            <a:r>
              <a:rPr lang="en-US" sz="2000" dirty="0" err="1" smtClean="0"/>
              <a:t>hypernuclear</a:t>
            </a:r>
            <a:r>
              <a:rPr lang="en-US" sz="2000" dirty="0" smtClean="0"/>
              <a:t> decay </a:t>
            </a:r>
            <a:r>
              <a:rPr lang="en-US" sz="2000" dirty="0" err="1" smtClean="0"/>
              <a:t>pion</a:t>
            </a:r>
            <a:r>
              <a:rPr lang="en-US" sz="2000" dirty="0" smtClean="0"/>
              <a:t> spectroscopy in a single-arm </a:t>
            </a:r>
            <a:r>
              <a:rPr lang="en-US" sz="2000" dirty="0" smtClean="0"/>
              <a:t>measurement</a:t>
            </a:r>
          </a:p>
          <a:p>
            <a:pPr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>
              <a:defRPr/>
            </a:pPr>
            <a:endParaRPr lang="de-DE" sz="2000" dirty="0" smtClean="0"/>
          </a:p>
          <a:p>
            <a:pPr>
              <a:buFont typeface="Arial" pitchFamily="34" charset="0"/>
              <a:buChar char="•"/>
              <a:defRPr/>
            </a:pPr>
            <a:endParaRPr lang="en-US" sz="2000" dirty="0" smtClean="0">
              <a:solidFill>
                <a:srgbClr val="0000CC"/>
              </a:solidFill>
            </a:endParaRPr>
          </a:p>
          <a:p>
            <a:pPr lvl="1">
              <a:defRPr/>
            </a:pPr>
            <a:endParaRPr lang="de-DE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22874" y="521723"/>
            <a:ext cx="4221126" cy="2699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9186" name="Picture 2" descr="E:\Dokumente und Einstellungen\patrick\Eigene Dateien\Analyse\PaddleTest\Photo-Setup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0822" y="414670"/>
            <a:ext cx="2982082" cy="44676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Paddle beam-test Aug. 2o1o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159841" y="3010039"/>
            <a:ext cx="4317708" cy="296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4"/>
          <p:cNvSpPr>
            <a:spLocks noChangeArrowheads="1"/>
          </p:cNvSpPr>
          <p:nvPr/>
        </p:nvSpPr>
        <p:spPr bwMode="auto">
          <a:xfrm>
            <a:off x="202019" y="5978666"/>
            <a:ext cx="8697433" cy="369322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collaboration with Osamu Hashimoto, Satoshi ‘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Nue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’ Nakamura, and Satoshi Hirose</a:t>
            </a:r>
            <a:endParaRPr lang="en-US" sz="1800" dirty="0"/>
          </a:p>
        </p:txBody>
      </p:sp>
      <p:sp>
        <p:nvSpPr>
          <p:cNvPr id="10" name="Rechteck 9"/>
          <p:cNvSpPr/>
          <p:nvPr/>
        </p:nvSpPr>
        <p:spPr>
          <a:xfrm>
            <a:off x="3157870" y="755487"/>
            <a:ext cx="216904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u="sng" dirty="0" smtClean="0">
                <a:solidFill>
                  <a:srgbClr val="000000"/>
                </a:solidFill>
                <a:latin typeface="Arial" pitchFamily="34" charset="0"/>
              </a:rPr>
              <a:t>Task: 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rebuilding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at least one of the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</a:rPr>
              <a:t>scintillator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</a:rPr>
              <a:t> walls to overcome drawbacks of existing detectors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7" name="Picture 5" descr="E:\Dokumente und Einstellungen\patrick\Eigene Dateien\Analyse\dEdxF_vs_p-K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287483"/>
            <a:ext cx="4667693" cy="316544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15880" y="59322"/>
            <a:ext cx="4965404" cy="461665"/>
          </a:xfrm>
        </p:spPr>
        <p:txBody>
          <a:bodyPr/>
          <a:lstStyle/>
          <a:p>
            <a:r>
              <a:rPr lang="de-DE" dirty="0" smtClean="0"/>
              <a:t>Pion/</a:t>
            </a:r>
            <a:r>
              <a:rPr lang="de-DE" dirty="0" err="1" smtClean="0"/>
              <a:t>proton</a:t>
            </a:r>
            <a:r>
              <a:rPr lang="de-DE" dirty="0" smtClean="0"/>
              <a:t> </a:t>
            </a:r>
            <a:r>
              <a:rPr lang="en-US" dirty="0" smtClean="0"/>
              <a:t>suppression by </a:t>
            </a:r>
            <a:r>
              <a:rPr lang="en-US" i="1" dirty="0" err="1" smtClean="0"/>
              <a:t>dE</a:t>
            </a:r>
            <a:r>
              <a:rPr lang="en-US" i="1" dirty="0" smtClean="0"/>
              <a:t>/</a:t>
            </a:r>
            <a:r>
              <a:rPr lang="en-US" i="1" dirty="0" err="1" smtClean="0"/>
              <a:t>dx</a:t>
            </a:r>
            <a:endParaRPr lang="en-US" i="1" dirty="0"/>
          </a:p>
        </p:txBody>
      </p:sp>
      <p:sp>
        <p:nvSpPr>
          <p:cNvPr id="8" name="Rechteck 7"/>
          <p:cNvSpPr/>
          <p:nvPr/>
        </p:nvSpPr>
        <p:spPr>
          <a:xfrm>
            <a:off x="1430462" y="2943069"/>
            <a:ext cx="433429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K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930396" y="3371697"/>
            <a:ext cx="44625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π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859090" y="1800061"/>
            <a:ext cx="39816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p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14" name="Picture 2" descr="E:\Dokumente und Einstellungen\patrick\Eigene Dateien\Analyse\dEdxG_vs_p-K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29471" y="1287623"/>
            <a:ext cx="4614530" cy="3129393"/>
          </a:xfrm>
          <a:prstGeom prst="rect">
            <a:avLst/>
          </a:prstGeom>
          <a:noFill/>
        </p:spPr>
      </p:pic>
      <p:sp>
        <p:nvSpPr>
          <p:cNvPr id="15" name="Rechteck 14"/>
          <p:cNvSpPr/>
          <p:nvPr/>
        </p:nvSpPr>
        <p:spPr>
          <a:xfrm>
            <a:off x="5952843" y="2755227"/>
            <a:ext cx="433429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K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5452777" y="3183855"/>
            <a:ext cx="44625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π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6381471" y="1612219"/>
            <a:ext cx="39816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p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9" name="Rechteck 4"/>
          <p:cNvSpPr>
            <a:spLocks noChangeArrowheads="1"/>
          </p:cNvSpPr>
          <p:nvPr/>
        </p:nvSpPr>
        <p:spPr bwMode="auto">
          <a:xfrm>
            <a:off x="574158" y="4713390"/>
            <a:ext cx="7953154" cy="400099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cuts on time-of-flight and missing mass to find </a:t>
            </a:r>
            <a:r>
              <a:rPr lang="en-US" sz="2000" i="1" dirty="0" err="1" smtClean="0">
                <a:solidFill>
                  <a:srgbClr val="000000"/>
                </a:solidFill>
                <a:latin typeface="Arial" pitchFamily="34" charset="0"/>
              </a:rPr>
              <a:t>dE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</a:rPr>
              <a:t>/</a:t>
            </a:r>
            <a:r>
              <a:rPr lang="en-US" sz="2000" i="1" dirty="0" err="1" smtClean="0">
                <a:solidFill>
                  <a:srgbClr val="000000"/>
                </a:solidFill>
                <a:latin typeface="Arial" pitchFamily="34" charset="0"/>
              </a:rPr>
              <a:t>dx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band for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</a:rPr>
              <a:t>kaons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7090" y="95254"/>
            <a:ext cx="3600577" cy="461665"/>
          </a:xfrm>
        </p:spPr>
        <p:txBody>
          <a:bodyPr/>
          <a:lstStyle/>
          <a:p>
            <a:r>
              <a:rPr lang="en-US" i="1" dirty="0" err="1" smtClean="0"/>
              <a:t>dE</a:t>
            </a:r>
            <a:r>
              <a:rPr lang="en-US" i="1" dirty="0" smtClean="0"/>
              <a:t>/</a:t>
            </a:r>
            <a:r>
              <a:rPr lang="en-US" i="1" dirty="0" err="1" smtClean="0"/>
              <a:t>dx</a:t>
            </a:r>
            <a:r>
              <a:rPr lang="en-US" dirty="0" smtClean="0"/>
              <a:t> cut efficiency</a:t>
            </a:r>
            <a:endParaRPr lang="en-US" dirty="0"/>
          </a:p>
        </p:txBody>
      </p:sp>
      <p:pic>
        <p:nvPicPr>
          <p:cNvPr id="3" name="Picture 1" descr="E:\Dokumente und Einstellungen\patrick\Eigene Dateien\Analyse\dEdxvsp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" y="1343028"/>
            <a:ext cx="5188687" cy="3885482"/>
          </a:xfrm>
          <a:prstGeom prst="rect">
            <a:avLst/>
          </a:prstGeom>
          <a:noFill/>
        </p:spPr>
      </p:pic>
      <p:sp>
        <p:nvSpPr>
          <p:cNvPr id="4" name="Textfeld 3"/>
          <p:cNvSpPr txBox="1"/>
          <p:nvPr/>
        </p:nvSpPr>
        <p:spPr>
          <a:xfrm>
            <a:off x="5284382" y="1307805"/>
            <a:ext cx="3646967" cy="132343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+mn-lt"/>
              </a:rPr>
              <a:t>description of energy-loss:</a:t>
            </a:r>
          </a:p>
          <a:p>
            <a:r>
              <a:rPr lang="en-US" sz="2000" dirty="0" smtClean="0">
                <a:latin typeface="+mn-lt"/>
              </a:rPr>
              <a:t>p: 4</a:t>
            </a:r>
            <a:r>
              <a:rPr lang="en-US" sz="2000" baseline="30000" dirty="0" smtClean="0">
                <a:latin typeface="+mn-lt"/>
              </a:rPr>
              <a:t>th</a:t>
            </a:r>
            <a:r>
              <a:rPr lang="en-US" sz="2000" dirty="0" smtClean="0">
                <a:latin typeface="+mn-lt"/>
              </a:rPr>
              <a:t> order polynomial fit</a:t>
            </a:r>
          </a:p>
          <a:p>
            <a:r>
              <a:rPr lang="en-US" sz="2000" dirty="0" smtClean="0">
                <a:latin typeface="+mn-lt"/>
              </a:rPr>
              <a:t>K: linear fit</a:t>
            </a:r>
          </a:p>
          <a:p>
            <a:r>
              <a:rPr lang="en-US" sz="2000" dirty="0" smtClean="0">
                <a:latin typeface="+mn-lt"/>
              </a:rPr>
              <a:t>π</a:t>
            </a:r>
            <a:r>
              <a:rPr lang="de-DE" sz="2000" dirty="0" smtClean="0">
                <a:latin typeface="+mn-lt"/>
              </a:rPr>
              <a:t>: </a:t>
            </a:r>
            <a:r>
              <a:rPr lang="de-DE" sz="2000" dirty="0" err="1" smtClean="0">
                <a:latin typeface="+mn-lt"/>
              </a:rPr>
              <a:t>constant</a:t>
            </a:r>
            <a:r>
              <a:rPr lang="de-DE" sz="2000" dirty="0" smtClean="0">
                <a:latin typeface="+mn-lt"/>
              </a:rPr>
              <a:t> </a:t>
            </a:r>
            <a:endParaRPr lang="en-US" sz="2000" dirty="0">
              <a:latin typeface="+mn-lt"/>
            </a:endParaRPr>
          </a:p>
        </p:txBody>
      </p:sp>
      <p:pic>
        <p:nvPicPr>
          <p:cNvPr id="36866" name="Picture 2" descr="E:\Dokumente und Einstellungen\patrick\Eigene Dateien\Analyse\Kaon_width.png"/>
          <p:cNvPicPr>
            <a:picLocks noChangeAspect="1" noChangeArrowheads="1"/>
          </p:cNvPicPr>
          <p:nvPr/>
        </p:nvPicPr>
        <p:blipFill>
          <a:blip r:embed="rId3" cstate="screen"/>
          <a:srcRect l="4399" t="6110" r="33690" b="36220"/>
          <a:stretch>
            <a:fillRect/>
          </a:stretch>
        </p:blipFill>
        <p:spPr bwMode="auto">
          <a:xfrm rot="-5400000">
            <a:off x="5720451" y="2243604"/>
            <a:ext cx="2953651" cy="3893447"/>
          </a:xfrm>
          <a:prstGeom prst="rect">
            <a:avLst/>
          </a:prstGeom>
          <a:noFill/>
        </p:spPr>
      </p:pic>
      <p:cxnSp>
        <p:nvCxnSpPr>
          <p:cNvPr id="7" name="Gerade Verbindung 6"/>
          <p:cNvCxnSpPr/>
          <p:nvPr/>
        </p:nvCxnSpPr>
        <p:spPr bwMode="auto">
          <a:xfrm rot="5400000" flipH="1" flipV="1">
            <a:off x="5717715" y="4059632"/>
            <a:ext cx="2615610" cy="2126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9" name="Gerade Verbindung 8"/>
          <p:cNvCxnSpPr/>
          <p:nvPr/>
        </p:nvCxnSpPr>
        <p:spPr bwMode="auto">
          <a:xfrm rot="5400000" flipH="1" flipV="1">
            <a:off x="5925883" y="4065182"/>
            <a:ext cx="2615610" cy="21265"/>
          </a:xfrm>
          <a:prstGeom prst="line">
            <a:avLst/>
          </a:prstGeom>
          <a:solidFill>
            <a:srgbClr val="00B8FF"/>
          </a:solidFill>
          <a:ln w="1905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1" name="Rechteck 4"/>
          <p:cNvSpPr>
            <a:spLocks noChangeArrowheads="1"/>
          </p:cNvSpPr>
          <p:nvPr/>
        </p:nvSpPr>
        <p:spPr bwMode="auto">
          <a:xfrm>
            <a:off x="3027872" y="5563995"/>
            <a:ext cx="4138631" cy="707876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original cut at ±150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</a:rPr>
              <a:t>keV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/cm with approx. 50% cut efficiency (0.5 </a:t>
            </a:r>
            <a:r>
              <a:rPr lang="el-GR" sz="2000" dirty="0" smtClean="0">
                <a:solidFill>
                  <a:srgbClr val="000000"/>
                </a:solidFill>
                <a:latin typeface="Arial" pitchFamily="34" charset="0"/>
              </a:rPr>
              <a:t>σ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1" descr="E:\Dokumente und Einstellungen\patrick\Eigene Dateien\Analyse\TOF_vs_p-K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50268"/>
            <a:ext cx="4508205" cy="3057288"/>
          </a:xfrm>
          <a:prstGeom prst="rect">
            <a:avLst/>
          </a:prstGeom>
          <a:noFill/>
        </p:spPr>
      </p:pic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69981" y="675149"/>
            <a:ext cx="4774019" cy="3228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564" name="Gerade Verbindung mit Pfeil 22"/>
          <p:cNvCxnSpPr>
            <a:cxnSpLocks noChangeShapeType="1"/>
          </p:cNvCxnSpPr>
          <p:nvPr/>
        </p:nvCxnSpPr>
        <p:spPr bwMode="auto">
          <a:xfrm>
            <a:off x="5559229" y="2034706"/>
            <a:ext cx="1101352" cy="1395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/>
            <a:tailEnd type="arrow" w="med" len="med"/>
          </a:ln>
        </p:spPr>
      </p:cxnSp>
      <p:cxnSp>
        <p:nvCxnSpPr>
          <p:cNvPr id="23565" name="Gerade Verbindung mit Pfeil 23"/>
          <p:cNvCxnSpPr>
            <a:cxnSpLocks noChangeShapeType="1"/>
          </p:cNvCxnSpPr>
          <p:nvPr/>
        </p:nvCxnSpPr>
        <p:spPr bwMode="auto">
          <a:xfrm>
            <a:off x="7208642" y="2034706"/>
            <a:ext cx="1101352" cy="1395"/>
          </a:xfrm>
          <a:prstGeom prst="straightConnector1">
            <a:avLst/>
          </a:prstGeom>
          <a:noFill/>
          <a:ln w="25400" algn="ctr">
            <a:solidFill>
              <a:srgbClr val="002060"/>
            </a:solidFill>
            <a:round/>
            <a:headEnd type="arrow" w="med" len="med"/>
            <a:tailEnd/>
          </a:ln>
        </p:spPr>
      </p:cxnSp>
      <p:sp>
        <p:nvSpPr>
          <p:cNvPr id="23566" name="Rechteck 24"/>
          <p:cNvSpPr>
            <a:spLocks noChangeArrowheads="1"/>
          </p:cNvSpPr>
          <p:nvPr/>
        </p:nvSpPr>
        <p:spPr bwMode="auto">
          <a:xfrm>
            <a:off x="4994913" y="1626286"/>
            <a:ext cx="1596245" cy="83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de-DE" dirty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FWHM= 1ns</a:t>
            </a:r>
            <a:endParaRPr lang="de-DE" dirty="0"/>
          </a:p>
        </p:txBody>
      </p:sp>
      <p:sp>
        <p:nvSpPr>
          <p:cNvPr id="23573" name="Rechteck 30"/>
          <p:cNvSpPr>
            <a:spLocks noChangeArrowheads="1"/>
          </p:cNvSpPr>
          <p:nvPr/>
        </p:nvSpPr>
        <p:spPr bwMode="auto">
          <a:xfrm>
            <a:off x="7183370" y="2332726"/>
            <a:ext cx="401922" cy="4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87" tIns="52144" rIns="104287" bIns="52144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ea typeface="msmincho"/>
                <a:cs typeface="Arial" pitchFamily="34" charset="0"/>
              </a:rPr>
              <a:t>π</a:t>
            </a:r>
            <a:endParaRPr lang="de-DE" b="1" dirty="0">
              <a:solidFill>
                <a:srgbClr val="C00000"/>
              </a:solidFill>
              <a:ea typeface="msmincho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12112" y="127591"/>
            <a:ext cx="6677246" cy="425302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Time-</a:t>
            </a:r>
            <a:r>
              <a:rPr lang="de-DE" dirty="0" err="1" smtClean="0"/>
              <a:t>of</a:t>
            </a:r>
            <a:r>
              <a:rPr lang="de-DE" dirty="0" smtClean="0"/>
              <a:t>-</a:t>
            </a:r>
            <a:r>
              <a:rPr lang="de-DE" dirty="0" err="1" smtClean="0"/>
              <a:t>flight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coincidence</a:t>
            </a:r>
            <a:r>
              <a:rPr lang="de-DE" dirty="0" smtClean="0"/>
              <a:t> time </a:t>
            </a:r>
            <a:r>
              <a:rPr lang="de-DE" dirty="0" err="1" smtClean="0"/>
              <a:t>resolution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802062" y="1932976"/>
            <a:ext cx="433429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K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301996" y="2361604"/>
            <a:ext cx="44625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π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230690" y="789968"/>
            <a:ext cx="398163" cy="456172"/>
          </a:xfrm>
          <a:prstGeom prst="rect">
            <a:avLst/>
          </a:prstGeom>
        </p:spPr>
        <p:txBody>
          <a:bodyPr wrap="none" lIns="104287" tIns="52144" rIns="104287" bIns="52144">
            <a:spAutoFit/>
          </a:bodyPr>
          <a:lstStyle/>
          <a:p>
            <a:r>
              <a:rPr lang="de-DE" b="1" dirty="0" smtClean="0">
                <a:solidFill>
                  <a:srgbClr val="C00000"/>
                </a:solidFill>
                <a:latin typeface="Arial"/>
                <a:ea typeface="msmincho"/>
                <a:cs typeface="Arial"/>
              </a:rPr>
              <a:t>p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12" name="Rechteck 12"/>
          <p:cNvSpPr>
            <a:spLocks noChangeArrowheads="1"/>
          </p:cNvSpPr>
          <p:nvPr/>
        </p:nvSpPr>
        <p:spPr bwMode="auto">
          <a:xfrm>
            <a:off x="6856436" y="1653462"/>
            <a:ext cx="2287565" cy="70787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de-DE" sz="2000" dirty="0" smtClean="0">
                <a:solidFill>
                  <a:srgbClr val="C00000"/>
                </a:solidFill>
                <a:latin typeface="Arial" pitchFamily="34" charset="0"/>
              </a:rPr>
              <a:t>inter-</a:t>
            </a:r>
            <a:r>
              <a:rPr lang="de-DE" sz="2000" dirty="0" err="1" smtClean="0">
                <a:solidFill>
                  <a:srgbClr val="C00000"/>
                </a:solidFill>
                <a:latin typeface="Arial" pitchFamily="34" charset="0"/>
              </a:rPr>
              <a:t>spectrometer</a:t>
            </a:r>
            <a:r>
              <a:rPr lang="de-DE" sz="2000" dirty="0" smtClean="0">
                <a:solidFill>
                  <a:srgbClr val="C00000"/>
                </a:solidFill>
                <a:latin typeface="Arial" pitchFamily="34" charset="0"/>
              </a:rPr>
              <a:t>!</a:t>
            </a:r>
            <a:endParaRPr lang="de-DE" sz="2000" dirty="0">
              <a:solidFill>
                <a:srgbClr val="C00000"/>
              </a:solidFill>
            </a:endParaRPr>
          </a:p>
        </p:txBody>
      </p:sp>
      <p:sp>
        <p:nvSpPr>
          <p:cNvPr id="13" name="Rechteck 4"/>
          <p:cNvSpPr>
            <a:spLocks noChangeArrowheads="1"/>
          </p:cNvSpPr>
          <p:nvPr/>
        </p:nvSpPr>
        <p:spPr bwMode="auto">
          <a:xfrm>
            <a:off x="574158" y="4713390"/>
            <a:ext cx="7953154" cy="400099"/>
          </a:xfrm>
          <a:prstGeom prst="rect">
            <a:avLst/>
          </a:prstGeom>
          <a:solidFill>
            <a:schemeClr val="accent1"/>
          </a:solidFill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cuts on </a:t>
            </a:r>
            <a:r>
              <a:rPr lang="en-US" sz="2000" i="1" dirty="0" err="1" smtClean="0">
                <a:solidFill>
                  <a:srgbClr val="000000"/>
                </a:solidFill>
                <a:latin typeface="Arial" pitchFamily="34" charset="0"/>
              </a:rPr>
              <a:t>dE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</a:rPr>
              <a:t>/</a:t>
            </a:r>
            <a:r>
              <a:rPr lang="en-US" sz="2000" i="1" dirty="0" err="1" smtClean="0">
                <a:solidFill>
                  <a:srgbClr val="000000"/>
                </a:solidFill>
                <a:latin typeface="Arial" pitchFamily="34" charset="0"/>
              </a:rPr>
              <a:t>dx</a:t>
            </a:r>
            <a:r>
              <a:rPr lang="en-US" sz="2000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and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missing mass to find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time-of-flight band </a:t>
            </a: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</a:rPr>
              <a:t>for </a:t>
            </a:r>
            <a:r>
              <a:rPr lang="en-US" sz="2000" dirty="0" err="1" smtClean="0">
                <a:solidFill>
                  <a:srgbClr val="000000"/>
                </a:solidFill>
                <a:latin typeface="Arial" pitchFamily="34" charset="0"/>
              </a:rPr>
              <a:t>kaons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802513"/>
            <a:ext cx="4680000" cy="316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64000" y="792518"/>
            <a:ext cx="4680000" cy="316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084394"/>
            <a:ext cx="4915152" cy="33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9069" y="-4464"/>
            <a:ext cx="6974959" cy="461665"/>
          </a:xfrm>
        </p:spPr>
        <p:txBody>
          <a:bodyPr/>
          <a:lstStyle/>
          <a:p>
            <a:r>
              <a:rPr lang="de-DE" dirty="0" err="1" smtClean="0"/>
              <a:t>Particle</a:t>
            </a:r>
            <a:r>
              <a:rPr lang="de-DE" dirty="0" smtClean="0"/>
              <a:t> </a:t>
            </a:r>
            <a:r>
              <a:rPr lang="de-DE" dirty="0" err="1" smtClean="0"/>
              <a:t>velocities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400-600 </a:t>
            </a:r>
            <a:r>
              <a:rPr lang="de-DE" dirty="0" err="1" smtClean="0"/>
              <a:t>MeV</a:t>
            </a:r>
            <a:r>
              <a:rPr lang="de-DE" i="1" dirty="0" smtClean="0"/>
              <a:t>/c</a:t>
            </a:r>
            <a:r>
              <a:rPr lang="de-DE" dirty="0" smtClean="0"/>
              <a:t> </a:t>
            </a:r>
            <a:r>
              <a:rPr lang="de-DE" dirty="0" err="1" smtClean="0"/>
              <a:t>range</a:t>
            </a:r>
            <a:endParaRPr lang="de-DE" dirty="0"/>
          </a:p>
        </p:txBody>
      </p:sp>
      <p:sp>
        <p:nvSpPr>
          <p:cNvPr id="6" name="Rechteck 4"/>
          <p:cNvSpPr>
            <a:spLocks noChangeArrowheads="1"/>
          </p:cNvSpPr>
          <p:nvPr/>
        </p:nvSpPr>
        <p:spPr bwMode="auto">
          <a:xfrm>
            <a:off x="4970444" y="5465438"/>
            <a:ext cx="3040083" cy="707876"/>
          </a:xfrm>
          <a:prstGeom prst="rect">
            <a:avLst/>
          </a:prstGeom>
          <a:solidFill>
            <a:schemeClr val="accent1"/>
          </a:solidFill>
          <a:ln w="31750">
            <a:solidFill>
              <a:srgbClr val="0000CC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momentum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acceptance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from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300 – 700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MeV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/c</a:t>
            </a:r>
            <a:endParaRPr lang="de-DE" sz="2000" dirty="0"/>
          </a:p>
        </p:txBody>
      </p:sp>
      <p:cxnSp>
        <p:nvCxnSpPr>
          <p:cNvPr id="7" name="Gerade Verbindung mit Pfeil 6"/>
          <p:cNvCxnSpPr>
            <a:stCxn id="6" idx="1"/>
          </p:cNvCxnSpPr>
          <p:nvPr/>
        </p:nvCxnSpPr>
        <p:spPr bwMode="auto">
          <a:xfrm rot="10800000" flipV="1">
            <a:off x="4708478" y="5819376"/>
            <a:ext cx="261966" cy="13104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8" name="Gerade Verbindung mit Pfeil 7"/>
          <p:cNvCxnSpPr>
            <a:stCxn id="6" idx="1"/>
          </p:cNvCxnSpPr>
          <p:nvPr/>
        </p:nvCxnSpPr>
        <p:spPr bwMode="auto">
          <a:xfrm rot="10800000" flipV="1">
            <a:off x="748146" y="5819375"/>
            <a:ext cx="4222299" cy="11882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6" name="Rechteck 14"/>
          <p:cNvSpPr>
            <a:spLocks noChangeArrowheads="1"/>
          </p:cNvSpPr>
          <p:nvPr/>
        </p:nvSpPr>
        <p:spPr bwMode="auto">
          <a:xfrm>
            <a:off x="739942" y="4504028"/>
            <a:ext cx="43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Arial" pitchFamily="34" charset="0"/>
                <a:ea typeface="msmincho"/>
                <a:cs typeface="Arial" pitchFamily="34" charset="0"/>
              </a:rPr>
              <a:t>K</a:t>
            </a:r>
            <a:endParaRPr lang="de-DE" b="1" dirty="0">
              <a:solidFill>
                <a:srgbClr val="C00000"/>
              </a:solidFill>
              <a:ea typeface="msmincho"/>
              <a:cs typeface="Arial" pitchFamily="34" charset="0"/>
            </a:endParaRPr>
          </a:p>
        </p:txBody>
      </p:sp>
      <p:sp>
        <p:nvSpPr>
          <p:cNvPr id="17" name="Rechteck 16"/>
          <p:cNvSpPr>
            <a:spLocks noChangeArrowheads="1"/>
          </p:cNvSpPr>
          <p:nvPr/>
        </p:nvSpPr>
        <p:spPr bwMode="auto">
          <a:xfrm>
            <a:off x="5259198" y="2538821"/>
            <a:ext cx="398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de-DE" b="1" dirty="0">
                <a:solidFill>
                  <a:srgbClr val="C00000"/>
                </a:solidFill>
                <a:latin typeface="Arial" pitchFamily="34" charset="0"/>
                <a:ea typeface="msmincho"/>
                <a:cs typeface="Arial" pitchFamily="34" charset="0"/>
              </a:rPr>
              <a:t>p</a:t>
            </a:r>
            <a:endParaRPr lang="de-DE" b="1" dirty="0">
              <a:solidFill>
                <a:srgbClr val="C00000"/>
              </a:solidFill>
              <a:ea typeface="msmincho"/>
              <a:cs typeface="Arial" pitchFamily="34" charset="0"/>
            </a:endParaRPr>
          </a:p>
        </p:txBody>
      </p:sp>
      <p:sp>
        <p:nvSpPr>
          <p:cNvPr id="18" name="Rechteck 15"/>
          <p:cNvSpPr>
            <a:spLocks noChangeArrowheads="1"/>
          </p:cNvSpPr>
          <p:nvPr/>
        </p:nvSpPr>
        <p:spPr bwMode="auto">
          <a:xfrm>
            <a:off x="3906624" y="1322014"/>
            <a:ext cx="4460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  <a:latin typeface="Arial" pitchFamily="34" charset="0"/>
                <a:ea typeface="msmincho"/>
                <a:cs typeface="Arial" pitchFamily="34" charset="0"/>
              </a:rPr>
              <a:t>π</a:t>
            </a:r>
            <a:endParaRPr lang="de-DE" b="1" dirty="0">
              <a:solidFill>
                <a:srgbClr val="C00000"/>
              </a:solidFill>
              <a:ea typeface="msmincho"/>
              <a:cs typeface="Arial" pitchFamily="34" charset="0"/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5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1323913" y="5152654"/>
            <a:ext cx="28860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E:\Dokumente und Einstellungen\patrick\Eigene Dateien\Forschung\A1Seminar-17-11-2008\MM-0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50465" y="3626615"/>
            <a:ext cx="3815723" cy="268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MassKaos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190306" y="561437"/>
            <a:ext cx="4465675" cy="3097916"/>
          </a:xfrm>
          <a:prstGeom prst="rect">
            <a:avLst/>
          </a:prstGeom>
        </p:spPr>
      </p:pic>
      <p:sp>
        <p:nvSpPr>
          <p:cNvPr id="2053" name="Rechteck 4"/>
          <p:cNvSpPr>
            <a:spLocks noChangeArrowheads="1"/>
          </p:cNvSpPr>
          <p:nvPr/>
        </p:nvSpPr>
        <p:spPr bwMode="auto">
          <a:xfrm>
            <a:off x="6708121" y="800567"/>
            <a:ext cx="2212595" cy="830987"/>
          </a:xfrm>
          <a:prstGeom prst="rect">
            <a:avLst/>
          </a:prstGeom>
          <a:noFill/>
          <a:ln w="31750">
            <a:solidFill>
              <a:srgbClr val="C00000"/>
            </a:solidFill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el-GR" dirty="0" smtClean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π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 :   </a:t>
            </a:r>
            <a:r>
              <a:rPr lang="de-DE" dirty="0">
                <a:solidFill>
                  <a:srgbClr val="000000"/>
                </a:solidFill>
                <a:latin typeface="Arial" pitchFamily="34" charset="0"/>
              </a:rPr>
              <a:t>K 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</a:rPr>
              <a:t>  :   </a:t>
            </a:r>
            <a:r>
              <a:rPr lang="de-DE" dirty="0">
                <a:solidFill>
                  <a:srgbClr val="000000"/>
                </a:solidFill>
                <a:latin typeface="Arial" pitchFamily="34" charset="0"/>
              </a:rPr>
              <a:t>p = 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de-DE" dirty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de-DE" dirty="0" smtClean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1 </a:t>
            </a:r>
            <a:r>
              <a:rPr lang="de-DE" dirty="0">
                <a:solidFill>
                  <a:srgbClr val="000000"/>
                </a:solidFill>
                <a:latin typeface="Arial" pitchFamily="34" charset="0"/>
                <a:ea typeface="msmincho"/>
                <a:cs typeface="msmincho"/>
              </a:rPr>
              <a:t>: 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</a:rPr>
              <a:t>0.03 </a:t>
            </a:r>
            <a:r>
              <a:rPr lang="de-DE" dirty="0">
                <a:solidFill>
                  <a:srgbClr val="000000"/>
                </a:solidFill>
                <a:latin typeface="Arial" pitchFamily="34" charset="0"/>
              </a:rPr>
              <a:t>: </a:t>
            </a:r>
            <a:r>
              <a:rPr lang="de-DE" dirty="0" smtClean="0">
                <a:solidFill>
                  <a:srgbClr val="000000"/>
                </a:solidFill>
                <a:latin typeface="Arial" pitchFamily="34" charset="0"/>
              </a:rPr>
              <a:t>1.38</a:t>
            </a:r>
            <a:endParaRPr lang="de-DE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495926" y="725494"/>
          <a:ext cx="1527175" cy="604837"/>
        </p:xfrm>
        <a:graphic>
          <a:graphicData uri="http://schemas.openxmlformats.org/presentationml/2006/ole">
            <p:oleObj spid="_x0000_s347138" name="Formel" r:id="rId5" imgW="1155600" imgH="431640" progId="Equation.3">
              <p:embed/>
            </p:oleObj>
          </a:graphicData>
        </a:graphic>
      </p:graphicFrame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2505075" y="134790"/>
            <a:ext cx="4346575" cy="461665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Event </a:t>
            </a:r>
            <a:r>
              <a:rPr lang="de-DE" dirty="0" err="1" smtClean="0"/>
              <a:t>reconstruction</a:t>
            </a:r>
            <a:endParaRPr lang="de-DE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rot="10800000">
            <a:off x="4486941" y="2392326"/>
            <a:ext cx="4476309" cy="1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5" name="Rechteck 12"/>
          <p:cNvSpPr>
            <a:spLocks noChangeArrowheads="1"/>
          </p:cNvSpPr>
          <p:nvPr/>
        </p:nvSpPr>
        <p:spPr bwMode="auto">
          <a:xfrm>
            <a:off x="6675682" y="1703080"/>
            <a:ext cx="2287565" cy="707876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 wrap="square" lIns="91428" tIns="45715" rIns="91428" bIns="45715">
            <a:spAutoFit/>
          </a:bodyPr>
          <a:lstStyle/>
          <a:p>
            <a:pPr algn="ctr"/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kaon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peak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after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dE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/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dx</a:t>
            </a:r>
            <a:r>
              <a:rPr lang="de-DE" sz="20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2000" dirty="0" err="1" smtClean="0">
                <a:solidFill>
                  <a:srgbClr val="000000"/>
                </a:solidFill>
                <a:latin typeface="Arial" pitchFamily="34" charset="0"/>
              </a:rPr>
              <a:t>cut</a:t>
            </a:r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6744745" y="3067468"/>
            <a:ext cx="2399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CC"/>
                </a:solidFill>
              </a:rPr>
              <a:t>[</a:t>
            </a:r>
            <a:r>
              <a:rPr lang="de-DE" sz="1600" dirty="0" err="1" smtClean="0">
                <a:solidFill>
                  <a:srgbClr val="0000CC"/>
                </a:solidFill>
              </a:rPr>
              <a:t>Kaos</a:t>
            </a:r>
            <a:r>
              <a:rPr lang="de-DE" sz="1600" dirty="0" smtClean="0">
                <a:solidFill>
                  <a:srgbClr val="0000CC"/>
                </a:solidFill>
              </a:rPr>
              <a:t> </a:t>
            </a:r>
            <a:r>
              <a:rPr lang="de-DE" sz="1600" dirty="0" smtClean="0">
                <a:solidFill>
                  <a:srgbClr val="0000CC"/>
                </a:solidFill>
              </a:rPr>
              <a:t>2oo8 </a:t>
            </a:r>
            <a:r>
              <a:rPr lang="de-DE" sz="1600" dirty="0" err="1" smtClean="0">
                <a:solidFill>
                  <a:srgbClr val="0000CC"/>
                </a:solidFill>
              </a:rPr>
              <a:t>data</a:t>
            </a:r>
            <a:r>
              <a:rPr lang="de-DE" sz="1600" dirty="0" smtClean="0">
                <a:solidFill>
                  <a:srgbClr val="0000CC"/>
                </a:solidFill>
              </a:rPr>
              <a:t>]</a:t>
            </a:r>
            <a:endParaRPr lang="de-DE" sz="1600" dirty="0">
              <a:solidFill>
                <a:srgbClr val="0000CC"/>
              </a:solidFill>
            </a:endParaRPr>
          </a:p>
        </p:txBody>
      </p:sp>
      <p:graphicFrame>
        <p:nvGraphicFramePr>
          <p:cNvPr id="270339" name="Object 3"/>
          <p:cNvGraphicFramePr>
            <a:graphicFrameLocks noChangeAspect="1"/>
          </p:cNvGraphicFramePr>
          <p:nvPr/>
        </p:nvGraphicFramePr>
        <p:xfrm>
          <a:off x="-79593" y="3646968"/>
          <a:ext cx="5066263" cy="2707184"/>
        </p:xfrm>
        <a:graphic>
          <a:graphicData uri="http://schemas.openxmlformats.org/presentationml/2006/ole">
            <p:oleObj spid="_x0000_s347139" name="Acrobat Document" r:id="rId6" imgW="5508000" imgH="7128000" progId="AcroExch.Document.7">
              <p:embed/>
            </p:oleObj>
          </a:graphicData>
        </a:graphic>
      </p:graphicFrame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2283495" y="3700699"/>
            <a:ext cx="2143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E:\Dokumente und Einstellungen\patrick\Eigene Dateien\Forschung\HYP-X\kine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972209" y="1326449"/>
            <a:ext cx="6629400" cy="4495800"/>
          </a:xfrm>
          <a:prstGeom prst="rect">
            <a:avLst/>
          </a:prstGeom>
          <a:noFill/>
        </p:spPr>
      </p:pic>
      <p:sp>
        <p:nvSpPr>
          <p:cNvPr id="13" name="Rechteck 12"/>
          <p:cNvSpPr/>
          <p:nvPr/>
        </p:nvSpPr>
        <p:spPr bwMode="auto">
          <a:xfrm>
            <a:off x="1888177" y="1294410"/>
            <a:ext cx="5533901" cy="38832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pic>
        <p:nvPicPr>
          <p:cNvPr id="326658" name="Picture 2" descr="E:\Dokumente und Einstellungen\patrick\Eigene Dateien\Forschung\book\measurements\invkinematics.eps"/>
          <p:cNvPicPr>
            <a:picLocks noChangeAspect="1" noChangeArrowheads="1"/>
          </p:cNvPicPr>
          <p:nvPr/>
        </p:nvPicPr>
        <p:blipFill>
          <a:blip r:embed="rId4" cstate="screen"/>
          <a:srcRect l="7697" t="1978" b="10750"/>
          <a:stretch>
            <a:fillRect/>
          </a:stretch>
        </p:blipFill>
        <p:spPr bwMode="auto">
          <a:xfrm>
            <a:off x="1850065" y="1382233"/>
            <a:ext cx="5527084" cy="375329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7090" y="158843"/>
            <a:ext cx="3600577" cy="830997"/>
          </a:xfrm>
        </p:spPr>
        <p:txBody>
          <a:bodyPr/>
          <a:lstStyle/>
          <a:p>
            <a:r>
              <a:rPr lang="el-GR" dirty="0" smtClean="0"/>
              <a:t>Λ</a:t>
            </a:r>
            <a:r>
              <a:rPr lang="de-DE" dirty="0" smtClean="0"/>
              <a:t>-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el-GR" dirty="0" smtClean="0"/>
              <a:t>Σ</a:t>
            </a:r>
            <a:r>
              <a:rPr lang="de-DE" dirty="0" smtClean="0"/>
              <a:t>-hyperons in a </a:t>
            </a:r>
            <a:r>
              <a:rPr lang="de-DE" dirty="0" err="1" smtClean="0"/>
              <a:t>single</a:t>
            </a:r>
            <a:r>
              <a:rPr lang="de-DE" dirty="0" smtClean="0"/>
              <a:t> </a:t>
            </a:r>
            <a:r>
              <a:rPr lang="de-DE" dirty="0" err="1" smtClean="0"/>
              <a:t>kinematic</a:t>
            </a:r>
            <a:r>
              <a:rPr lang="de-DE" dirty="0" smtClean="0"/>
              <a:t> </a:t>
            </a:r>
            <a:r>
              <a:rPr lang="de-DE" dirty="0" err="1" smtClean="0"/>
              <a:t>setting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880759" y="5860948"/>
            <a:ext cx="2186814" cy="40011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+mn-lt"/>
              </a:rPr>
              <a:t>‹</a:t>
            </a:r>
            <a:r>
              <a:rPr lang="de-DE" sz="2000" i="1" dirty="0" err="1" smtClean="0">
                <a:latin typeface="+mn-lt"/>
              </a:rPr>
              <a:t>p</a:t>
            </a:r>
            <a:r>
              <a:rPr lang="de-DE" sz="2000" i="1" baseline="-25000" dirty="0" err="1" smtClean="0">
                <a:latin typeface="+mn-lt"/>
              </a:rPr>
              <a:t>K</a:t>
            </a:r>
            <a:r>
              <a:rPr lang="de-DE" sz="2000" dirty="0" smtClean="0">
                <a:latin typeface="+mn-lt"/>
              </a:rPr>
              <a:t>› = 642 </a:t>
            </a:r>
            <a:r>
              <a:rPr lang="de-DE" sz="2000" dirty="0" err="1" smtClean="0">
                <a:latin typeface="+mn-lt"/>
              </a:rPr>
              <a:t>MeV</a:t>
            </a:r>
            <a:r>
              <a:rPr lang="de-DE" sz="2000" i="1" dirty="0" smtClean="0">
                <a:latin typeface="+mn-lt"/>
              </a:rPr>
              <a:t>/c</a:t>
            </a:r>
            <a:endParaRPr lang="de-DE" sz="2000" i="1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88242" y="5864491"/>
            <a:ext cx="215137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sz="2000" dirty="0" smtClean="0">
                <a:latin typeface="+mn-lt"/>
              </a:rPr>
              <a:t>‹</a:t>
            </a:r>
            <a:r>
              <a:rPr lang="de-DE" sz="2000" i="1" dirty="0" err="1" smtClean="0">
                <a:latin typeface="+mn-lt"/>
              </a:rPr>
              <a:t>p</a:t>
            </a:r>
            <a:r>
              <a:rPr lang="de-DE" sz="2000" i="1" baseline="-25000" dirty="0" err="1" smtClean="0">
                <a:latin typeface="+mn-lt"/>
              </a:rPr>
              <a:t>K</a:t>
            </a:r>
            <a:r>
              <a:rPr lang="de-DE" sz="2000" dirty="0" smtClean="0">
                <a:latin typeface="+mn-lt"/>
              </a:rPr>
              <a:t>› = 466 </a:t>
            </a:r>
            <a:r>
              <a:rPr lang="de-DE" sz="2000" dirty="0" err="1" smtClean="0">
                <a:latin typeface="+mn-lt"/>
              </a:rPr>
              <a:t>MeV</a:t>
            </a:r>
            <a:r>
              <a:rPr lang="de-DE" sz="2000" i="1" dirty="0" smtClean="0">
                <a:latin typeface="+mn-lt"/>
              </a:rPr>
              <a:t>/c</a:t>
            </a:r>
            <a:endParaRPr lang="de-DE" sz="2000" i="1" dirty="0">
              <a:latin typeface="+mn-lt"/>
            </a:endParaRPr>
          </a:p>
        </p:txBody>
      </p:sp>
      <p:sp>
        <p:nvSpPr>
          <p:cNvPr id="9" name="Freihandform 8"/>
          <p:cNvSpPr/>
          <p:nvPr/>
        </p:nvSpPr>
        <p:spPr bwMode="auto">
          <a:xfrm>
            <a:off x="2018805" y="1852551"/>
            <a:ext cx="4868883" cy="3004457"/>
          </a:xfrm>
          <a:custGeom>
            <a:avLst/>
            <a:gdLst>
              <a:gd name="connsiteX0" fmla="*/ 0 w 4868883"/>
              <a:gd name="connsiteY0" fmla="*/ 1520041 h 3004457"/>
              <a:gd name="connsiteX1" fmla="*/ 1900052 w 4868883"/>
              <a:gd name="connsiteY1" fmla="*/ 0 h 3004457"/>
              <a:gd name="connsiteX2" fmla="*/ 4868883 w 4868883"/>
              <a:gd name="connsiteY2" fmla="*/ 59376 h 3004457"/>
              <a:gd name="connsiteX3" fmla="*/ 3728852 w 4868883"/>
              <a:gd name="connsiteY3" fmla="*/ 2565070 h 3004457"/>
              <a:gd name="connsiteX4" fmla="*/ 2137559 w 4868883"/>
              <a:gd name="connsiteY4" fmla="*/ 3004457 h 3004457"/>
              <a:gd name="connsiteX5" fmla="*/ 795647 w 4868883"/>
              <a:gd name="connsiteY5" fmla="*/ 2980706 h 3004457"/>
              <a:gd name="connsiteX6" fmla="*/ 0 w 4868883"/>
              <a:gd name="connsiteY6" fmla="*/ 1520041 h 3004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68883" h="3004457">
                <a:moveTo>
                  <a:pt x="0" y="1520041"/>
                </a:moveTo>
                <a:lnTo>
                  <a:pt x="1900052" y="0"/>
                </a:lnTo>
                <a:lnTo>
                  <a:pt x="4868883" y="59376"/>
                </a:lnTo>
                <a:lnTo>
                  <a:pt x="3728852" y="2565070"/>
                </a:lnTo>
                <a:lnTo>
                  <a:pt x="2137559" y="3004457"/>
                </a:lnTo>
                <a:lnTo>
                  <a:pt x="795647" y="2980706"/>
                </a:lnTo>
                <a:lnTo>
                  <a:pt x="0" y="1520041"/>
                </a:lnTo>
                <a:close/>
              </a:path>
            </a:pathLst>
          </a:custGeom>
          <a:noFill/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158837" y="1425039"/>
            <a:ext cx="42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Λ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993076" y="2563091"/>
            <a:ext cx="4275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C00000"/>
                </a:solidFill>
              </a:rPr>
              <a:t>Σ</a:t>
            </a:r>
            <a:endParaRPr lang="de-DE" dirty="0">
              <a:solidFill>
                <a:srgbClr val="C0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4025736" y="1460666"/>
            <a:ext cx="2208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latin typeface="+mn-lt"/>
              </a:rPr>
              <a:t>Kaos</a:t>
            </a:r>
            <a:r>
              <a:rPr lang="de-DE" sz="2000" dirty="0" smtClean="0">
                <a:latin typeface="+mn-lt"/>
              </a:rPr>
              <a:t> </a:t>
            </a:r>
            <a:r>
              <a:rPr lang="de-DE" sz="2000" dirty="0" err="1" smtClean="0">
                <a:latin typeface="+mn-lt"/>
              </a:rPr>
              <a:t>acceptance</a:t>
            </a:r>
            <a:endParaRPr lang="de-DE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2802" name="Object 2"/>
          <p:cNvGraphicFramePr>
            <a:graphicFrameLocks noChangeAspect="1"/>
          </p:cNvGraphicFramePr>
          <p:nvPr/>
        </p:nvGraphicFramePr>
        <p:xfrm>
          <a:off x="5244906" y="956583"/>
          <a:ext cx="3899094" cy="2083501"/>
        </p:xfrm>
        <a:graphic>
          <a:graphicData uri="http://schemas.openxmlformats.org/presentationml/2006/ole">
            <p:oleObj spid="_x0000_s283650" name="Acrobat Document" r:id="rId3" imgW="5508000" imgH="7128000" progId="AcroExch.Document.7">
              <p:embed/>
            </p:oleObj>
          </a:graphicData>
        </a:graphic>
      </p:graphicFrame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86297" y="5154387"/>
            <a:ext cx="5486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Λ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el-GR" dirty="0" smtClean="0"/>
              <a:t>Σ</a:t>
            </a:r>
            <a:r>
              <a:rPr lang="de-DE" dirty="0" smtClean="0"/>
              <a:t> </a:t>
            </a:r>
            <a:r>
              <a:rPr lang="de-DE" dirty="0" err="1" smtClean="0"/>
              <a:t>yield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endParaRPr lang="de-DE" dirty="0"/>
          </a:p>
        </p:txBody>
      </p:sp>
      <p:pic>
        <p:nvPicPr>
          <p:cNvPr id="329730" name="Picture 2" descr="E:\Dokumente und Einstellungen\patrick\Eigene Dateien\Forschung\HYP-X\MM-2uA-neu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30300" y="1680015"/>
            <a:ext cx="5237018" cy="355154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521273" y="861144"/>
            <a:ext cx="253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rgbClr val="0000CC"/>
                </a:solidFill>
              </a:rPr>
              <a:t>[Kaos at MAMI: preliminary analysis]</a:t>
            </a:r>
            <a:endParaRPr lang="en-US" sz="1600">
              <a:solidFill>
                <a:srgbClr val="0000CC"/>
              </a:solidFill>
            </a:endParaRP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2143349" y="3211767"/>
            <a:ext cx="439387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 rot="10800000">
            <a:off x="3127022" y="3221663"/>
            <a:ext cx="439387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>
            <a:off x="3934049" y="3484817"/>
            <a:ext cx="439387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 rot="10800000">
            <a:off x="4727222" y="3488363"/>
            <a:ext cx="439387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6" name="Textfeld 15"/>
          <p:cNvSpPr txBox="1"/>
          <p:nvPr/>
        </p:nvSpPr>
        <p:spPr>
          <a:xfrm>
            <a:off x="3068922" y="2753623"/>
            <a:ext cx="82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FWHM = 14 </a:t>
            </a:r>
            <a:r>
              <a:rPr lang="de-DE" sz="1000" b="1" dirty="0" err="1" smtClean="0">
                <a:latin typeface="+mn-lt"/>
              </a:rPr>
              <a:t>MeV</a:t>
            </a:r>
            <a:r>
              <a:rPr lang="de-DE" sz="1000" b="1" dirty="0" smtClean="0">
                <a:latin typeface="+mn-lt"/>
              </a:rPr>
              <a:t>/c</a:t>
            </a:r>
            <a:r>
              <a:rPr lang="de-DE" sz="1000" b="1" baseline="30000" dirty="0" smtClean="0">
                <a:latin typeface="+mn-lt"/>
              </a:rPr>
              <a:t>2</a:t>
            </a:r>
            <a:endParaRPr lang="de-DE" sz="1000" b="1" baseline="30000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616550" y="3035534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 smtClean="0">
                <a:latin typeface="+mn-lt"/>
              </a:rPr>
              <a:t>FWHM = </a:t>
            </a:r>
            <a:br>
              <a:rPr lang="de-DE" sz="1000" b="1" dirty="0" smtClean="0">
                <a:latin typeface="+mn-lt"/>
              </a:rPr>
            </a:br>
            <a:r>
              <a:rPr lang="de-DE" sz="1000" b="1" dirty="0" smtClean="0">
                <a:latin typeface="+mn-lt"/>
              </a:rPr>
              <a:t>4 </a:t>
            </a:r>
            <a:r>
              <a:rPr lang="de-DE" sz="1000" b="1" dirty="0" err="1" smtClean="0">
                <a:latin typeface="+mn-lt"/>
              </a:rPr>
              <a:t>MeV</a:t>
            </a:r>
            <a:r>
              <a:rPr lang="de-DE" sz="1000" b="1" dirty="0" smtClean="0">
                <a:latin typeface="+mn-lt"/>
              </a:rPr>
              <a:t>/c</a:t>
            </a:r>
            <a:r>
              <a:rPr lang="de-DE" sz="1000" b="1" baseline="30000" dirty="0" smtClean="0">
                <a:latin typeface="+mn-lt"/>
              </a:rPr>
              <a:t>2</a:t>
            </a:r>
            <a:endParaRPr lang="de-DE" sz="1000" b="1" baseline="30000" dirty="0">
              <a:latin typeface="+mn-lt"/>
            </a:endParaRPr>
          </a:p>
        </p:txBody>
      </p:sp>
      <p:sp>
        <p:nvSpPr>
          <p:cNvPr id="18" name="Bogen 17"/>
          <p:cNvSpPr/>
          <p:nvPr/>
        </p:nvSpPr>
        <p:spPr bwMode="auto">
          <a:xfrm>
            <a:off x="3060800" y="2152884"/>
            <a:ext cx="1314450" cy="666750"/>
          </a:xfrm>
          <a:prstGeom prst="arc">
            <a:avLst>
              <a:gd name="adj1" fmla="val 10783312"/>
              <a:gd name="adj2" fmla="val 0"/>
            </a:avLst>
          </a:prstGeom>
          <a:noFill/>
          <a:ln w="9525" cap="flat" cmpd="sng" algn="ctr">
            <a:solidFill>
              <a:srgbClr val="C00000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971900" y="1911584"/>
            <a:ext cx="2527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reconstruction momentum dependent</a:t>
            </a:r>
            <a:endParaRPr lang="en-US" sz="10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1" name="Gerade Verbindung mit Pfeil 20"/>
          <p:cNvCxnSpPr/>
          <p:nvPr/>
        </p:nvCxnSpPr>
        <p:spPr bwMode="auto">
          <a:xfrm flipV="1">
            <a:off x="4032350" y="3899134"/>
            <a:ext cx="1625600" cy="203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/>
          </a:ln>
          <a:effectLst/>
        </p:spPr>
      </p:cxnSp>
      <p:sp>
        <p:nvSpPr>
          <p:cNvPr id="27" name="Textfeld 26"/>
          <p:cNvSpPr txBox="1"/>
          <p:nvPr/>
        </p:nvSpPr>
        <p:spPr>
          <a:xfrm>
            <a:off x="5607298" y="3773316"/>
            <a:ext cx="158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reconstruction problem</a:t>
            </a:r>
            <a:endParaRPr lang="en-US" sz="1000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106080" y="5587217"/>
            <a:ext cx="21431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3" name="Gerade Verbindung mit Pfeil 22"/>
          <p:cNvCxnSpPr/>
          <p:nvPr/>
        </p:nvCxnSpPr>
        <p:spPr bwMode="auto">
          <a:xfrm flipV="1">
            <a:off x="4802267" y="2327564"/>
            <a:ext cx="862263" cy="46650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triangle" w="med" len="med"/>
            <a:tailEnd type="none"/>
          </a:ln>
          <a:effectLst/>
        </p:spPr>
      </p:cxnSp>
      <p:sp>
        <p:nvSpPr>
          <p:cNvPr id="25" name="Textfeld 24"/>
          <p:cNvSpPr txBox="1"/>
          <p:nvPr/>
        </p:nvSpPr>
        <p:spPr>
          <a:xfrm rot="19896257">
            <a:off x="4880924" y="2334422"/>
            <a:ext cx="15810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C00000"/>
                </a:solidFill>
                <a:latin typeface="+mn-lt"/>
              </a:rPr>
              <a:t>2009 </a:t>
            </a:r>
            <a:r>
              <a:rPr lang="en-US" sz="1000" dirty="0" smtClean="0">
                <a:solidFill>
                  <a:srgbClr val="C00000"/>
                </a:solidFill>
                <a:latin typeface="+mn-lt"/>
                <a:sym typeface="Wingdings" pitchFamily="2" charset="2"/>
              </a:rPr>
              <a:t> 2008</a:t>
            </a:r>
            <a:endParaRPr lang="en-US" sz="1000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/>
          <p:cNvPicPr>
            <a:picLocks noChangeAspect="1" noChangeArrowheads="1"/>
          </p:cNvPicPr>
          <p:nvPr/>
        </p:nvPicPr>
        <p:blipFill>
          <a:blip r:embed="rId2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522498" y="5146194"/>
            <a:ext cx="7600950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63773" y="628916"/>
            <a:ext cx="8502555" cy="51031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Arial" pitchFamily="34" charset="0"/>
                <a:ea typeface="DejaVu Sans" charset="0"/>
                <a:cs typeface="DejaVu Sans" charset="0"/>
              </a:rPr>
              <a:t> </a:t>
            </a:r>
            <a:r>
              <a:rPr lang="en-GB" sz="2000" dirty="0" smtClean="0">
                <a:latin typeface="Arial" pitchFamily="34" charset="0"/>
                <a:ea typeface="DejaVu Sans" charset="0"/>
                <a:cs typeface="DejaVu Sans" charset="0"/>
              </a:rPr>
              <a:t>cross-section extraction performed by scaling based on  K-Maid </a:t>
            </a: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endParaRPr lang="en-GB" sz="18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ea typeface="DejaVu Sans" charset="0"/>
                <a:cs typeface="DejaVu Sans" charset="0"/>
              </a:rPr>
              <a:t> angular dependency is strong in this kinematic region</a:t>
            </a: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ea typeface="DejaVu Sans" charset="0"/>
                <a:cs typeface="DejaVu Sans" charset="0"/>
              </a:rPr>
              <a:t> cross-section given for 7 </a:t>
            </a:r>
            <a:r>
              <a:rPr lang="en-GB" sz="2000" dirty="0" err="1" smtClean="0">
                <a:latin typeface="Arial" pitchFamily="34" charset="0"/>
                <a:ea typeface="DejaVu Sans" charset="0"/>
                <a:cs typeface="DejaVu Sans" charset="0"/>
              </a:rPr>
              <a:t>kaon</a:t>
            </a:r>
            <a:r>
              <a:rPr lang="en-GB" sz="2000" dirty="0" smtClean="0">
                <a:latin typeface="Arial" pitchFamily="34" charset="0"/>
                <a:ea typeface="DejaVu Sans" charset="0"/>
                <a:cs typeface="DejaVu Sans" charset="0"/>
              </a:rPr>
              <a:t> centre-of-mass angular bins</a:t>
            </a:r>
          </a:p>
          <a:p>
            <a:pPr>
              <a:buFont typeface="Arial" pitchFamily="34" charset="0"/>
              <a:buChar char="•"/>
            </a:pPr>
            <a:endParaRPr lang="en-GB" sz="2000" dirty="0" smtClean="0">
              <a:latin typeface="Arial" pitchFamily="34" charset="0"/>
              <a:ea typeface="DejaVu Sans" charset="0"/>
              <a:cs typeface="DejaVu Sans" charset="0"/>
            </a:endParaRPr>
          </a:p>
          <a:p>
            <a:pPr>
              <a:buFont typeface="Arial" pitchFamily="34" charset="0"/>
              <a:buChar char="•"/>
            </a:pPr>
            <a:r>
              <a:rPr lang="en-GB" sz="2000" dirty="0" smtClean="0">
                <a:latin typeface="Arial" pitchFamily="34" charset="0"/>
                <a:ea typeface="DejaVu Sans" charset="0"/>
                <a:cs typeface="DejaVu Sans" charset="0"/>
              </a:rPr>
              <a:t> equivalent Monte Carlo yield determined for a cross-check of procedure</a:t>
            </a:r>
          </a:p>
          <a:p>
            <a:endParaRPr lang="en-GB" sz="1800" dirty="0">
              <a:latin typeface="Arial" pitchFamily="34" charset="0"/>
              <a:ea typeface="DejaVu Sans" charset="0"/>
              <a:cs typeface="DejaVu Sans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281669" y="1146625"/>
            <a:ext cx="81915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Cross-section determination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899546" y="1869744"/>
            <a:ext cx="2797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measurements, simulations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7" name="Gerade Verbindung mit Pfeil 6"/>
          <p:cNvCxnSpPr>
            <a:stCxn id="6" idx="1"/>
          </p:cNvCxnSpPr>
          <p:nvPr/>
        </p:nvCxnSpPr>
        <p:spPr bwMode="auto">
          <a:xfrm rot="10800000">
            <a:off x="4626596" y="1787862"/>
            <a:ext cx="272951" cy="4050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0" name="Textfeld 9"/>
          <p:cNvSpPr txBox="1"/>
          <p:nvPr/>
        </p:nvSpPr>
        <p:spPr>
          <a:xfrm>
            <a:off x="5502322" y="957618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Monte Carlo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12" name="Gerade Verbindung mit Pfeil 11"/>
          <p:cNvCxnSpPr>
            <a:stCxn id="10" idx="1"/>
          </p:cNvCxnSpPr>
          <p:nvPr/>
        </p:nvCxnSpPr>
        <p:spPr bwMode="auto">
          <a:xfrm rot="10800000" flipV="1">
            <a:off x="5174782" y="1142283"/>
            <a:ext cx="327540" cy="224773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4" name="Gerade Verbindung mit Pfeil 13"/>
          <p:cNvCxnSpPr/>
          <p:nvPr/>
        </p:nvCxnSpPr>
        <p:spPr bwMode="auto">
          <a:xfrm rot="10800000" flipV="1">
            <a:off x="6032310" y="1269241"/>
            <a:ext cx="395786" cy="19107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8" name="Gerade Verbindung mit Pfeil 17"/>
          <p:cNvCxnSpPr/>
          <p:nvPr/>
        </p:nvCxnSpPr>
        <p:spPr bwMode="auto">
          <a:xfrm>
            <a:off x="6428096" y="1269242"/>
            <a:ext cx="709683" cy="2183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2" name="Textfeld 21"/>
          <p:cNvSpPr txBox="1"/>
          <p:nvPr/>
        </p:nvSpPr>
        <p:spPr>
          <a:xfrm>
            <a:off x="2117678" y="2035792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measurements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3" name="Gerade Verbindung mit Pfeil 22"/>
          <p:cNvCxnSpPr/>
          <p:nvPr/>
        </p:nvCxnSpPr>
        <p:spPr bwMode="auto">
          <a:xfrm rot="10800000">
            <a:off x="1762841" y="1776488"/>
            <a:ext cx="272951" cy="40504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4" name="Textfeld 23"/>
          <p:cNvSpPr txBox="1"/>
          <p:nvPr/>
        </p:nvSpPr>
        <p:spPr>
          <a:xfrm>
            <a:off x="5051946" y="3496102"/>
            <a:ext cx="279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Kaon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-Maid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25" name="Gerade Verbindung mit Pfeil 24"/>
          <p:cNvCxnSpPr>
            <a:stCxn id="24" idx="1"/>
          </p:cNvCxnSpPr>
          <p:nvPr/>
        </p:nvCxnSpPr>
        <p:spPr bwMode="auto">
          <a:xfrm rot="10800000">
            <a:off x="4722126" y="2947916"/>
            <a:ext cx="329821" cy="73285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6" name="Rechteck 25"/>
          <p:cNvSpPr/>
          <p:nvPr/>
        </p:nvSpPr>
        <p:spPr bwMode="auto">
          <a:xfrm>
            <a:off x="2402007" y="2442950"/>
            <a:ext cx="6032310" cy="928047"/>
          </a:xfrm>
          <a:prstGeom prst="rect">
            <a:avLst/>
          </a:prstGeom>
          <a:noFill/>
          <a:ln w="1587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1451211" y="6050507"/>
            <a:ext cx="7392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Kaon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-Maid + simulation + measured efficiencies and luminosity</a:t>
            </a:r>
            <a:endParaRPr lang="en-US" sz="1800" dirty="0">
              <a:solidFill>
                <a:srgbClr val="C00000"/>
              </a:solidFill>
              <a:latin typeface="+mn-lt"/>
            </a:endParaRPr>
          </a:p>
        </p:txBody>
      </p:sp>
      <p:cxnSp>
        <p:nvCxnSpPr>
          <p:cNvPr id="32" name="Gerade Verbindung mit Pfeil 31"/>
          <p:cNvCxnSpPr>
            <a:stCxn id="31" idx="1"/>
          </p:cNvCxnSpPr>
          <p:nvPr/>
        </p:nvCxnSpPr>
        <p:spPr bwMode="auto">
          <a:xfrm rot="10800000">
            <a:off x="1009939" y="5827609"/>
            <a:ext cx="441273" cy="407565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36950"/>
            <a:ext cx="4514850" cy="293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33400" y="665510"/>
            <a:ext cx="4440555" cy="297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71471" y="951262"/>
            <a:ext cx="342899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47FF"/>
                </a:solidFill>
              </a:rPr>
              <a:t> simulated </a:t>
            </a:r>
            <a:r>
              <a:rPr lang="en-US" sz="1600" dirty="0" smtClean="0">
                <a:solidFill>
                  <a:srgbClr val="0047FF"/>
                </a:solidFill>
              </a:rPr>
              <a:t>phase space</a:t>
            </a:r>
            <a:endParaRPr lang="en-US" sz="1600" dirty="0" smtClean="0">
              <a:solidFill>
                <a:srgbClr val="993366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endParaRPr lang="de-DE" sz="1400" dirty="0"/>
          </a:p>
        </p:txBody>
      </p:sp>
      <p:sp>
        <p:nvSpPr>
          <p:cNvPr id="6" name="Rectangle 5"/>
          <p:cNvSpPr/>
          <p:nvPr/>
        </p:nvSpPr>
        <p:spPr>
          <a:xfrm>
            <a:off x="4857750" y="879824"/>
            <a:ext cx="2181001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47FF"/>
                </a:solidFill>
              </a:rPr>
              <a:t> data </a:t>
            </a:r>
            <a:r>
              <a:rPr lang="en-US" sz="1600" dirty="0" smtClean="0">
                <a:solidFill>
                  <a:srgbClr val="0047FF"/>
                </a:solidFill>
              </a:rPr>
              <a:t>phase space</a:t>
            </a:r>
            <a:endParaRPr lang="en-US" sz="1600" dirty="0" smtClean="0">
              <a:solidFill>
                <a:srgbClr val="993366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solidFill>
                <a:srgbClr val="0047FF"/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/>
          </a:p>
          <a:p>
            <a:pPr>
              <a:buFont typeface="Arial" pitchFamily="34" charset="0"/>
              <a:buChar char="•"/>
            </a:pPr>
            <a:endParaRPr lang="de-DE" sz="1400" dirty="0"/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>
          <a:xfrm>
            <a:off x="2084388" y="31898"/>
            <a:ext cx="4416425" cy="457199"/>
          </a:xfrm>
        </p:spPr>
        <p:txBody>
          <a:bodyPr/>
          <a:lstStyle/>
          <a:p>
            <a:r>
              <a:rPr lang="en-US" dirty="0" smtClean="0"/>
              <a:t>Phase space simulation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8" y="2139729"/>
            <a:ext cx="4416425" cy="469900"/>
          </a:xfrm>
        </p:spPr>
        <p:txBody>
          <a:bodyPr/>
          <a:lstStyle/>
          <a:p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electro-production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Extracted kaon yields</a:t>
            </a:r>
            <a:endParaRPr lang="en-US"/>
          </a:p>
        </p:txBody>
      </p:sp>
      <p:pic>
        <p:nvPicPr>
          <p:cNvPr id="423939" name="Picture 3" descr="E:\Dokumente und Einstellungen\patrick\Eigene Dateien\Forschung\book\src\yield-klambda.jpg"/>
          <p:cNvPicPr>
            <a:picLocks noChangeAspect="1" noChangeArrowheads="1"/>
          </p:cNvPicPr>
          <p:nvPr/>
        </p:nvPicPr>
        <p:blipFill>
          <a:blip r:embed="rId2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832513" y="723331"/>
            <a:ext cx="4558352" cy="2947916"/>
          </a:xfrm>
          <a:prstGeom prst="rect">
            <a:avLst/>
          </a:prstGeom>
          <a:noFill/>
        </p:spPr>
      </p:pic>
      <p:pic>
        <p:nvPicPr>
          <p:cNvPr id="423938" name="Picture 2" descr="E:\Dokumente und Einstellungen\patrick\Eigene Dateien\Forschung\book\src\yield-ksigma.jpg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832513" y="3452883"/>
            <a:ext cx="4585648" cy="296156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431810" y="818866"/>
            <a:ext cx="3548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in both channels models folded with acceptances and efficiencies reproduce the angular distributions</a:t>
            </a:r>
            <a:endParaRPr lang="en-US" sz="2000" dirty="0">
              <a:latin typeface="+mn-lt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433236" y="4040567"/>
            <a:ext cx="371076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u="sng" kern="0" dirty="0" smtClean="0">
                <a:latin typeface="+mn-lt"/>
              </a:rPr>
              <a:t>still </a:t>
            </a:r>
            <a:r>
              <a:rPr lang="en-US" sz="2000" u="sng" kern="0" dirty="0" smtClean="0">
                <a:latin typeface="+mn-lt"/>
              </a:rPr>
              <a:t>preliminary</a:t>
            </a:r>
            <a:endParaRPr lang="en-US" sz="2000" kern="0" dirty="0" smtClean="0">
              <a:latin typeface="+mn-lt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000" kern="0" dirty="0" smtClean="0">
                <a:latin typeface="+mn-lt"/>
              </a:rPr>
              <a:t>because</a:t>
            </a:r>
            <a:endParaRPr lang="en-US" sz="2000" kern="0" dirty="0" smtClean="0">
              <a:latin typeface="+mn-lt"/>
            </a:endParaRPr>
          </a:p>
          <a:p>
            <a:pPr marL="342900" lvl="0" indent="-3429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efficiencies not yet fixed</a:t>
            </a:r>
          </a:p>
          <a:p>
            <a:pPr marL="342900" lvl="0" indent="-342900" eaLnBrk="0" hangingPunct="0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n-US" sz="2000" kern="0" dirty="0" smtClean="0">
                <a:latin typeface="+mn-lt"/>
              </a:rPr>
              <a:t>background subject to cuts  </a:t>
            </a:r>
            <a:endParaRPr lang="de-DE" sz="2000" dirty="0">
              <a:latin typeface="+mn-lt"/>
            </a:endParaRPr>
          </a:p>
        </p:txBody>
      </p:sp>
      <p:sp>
        <p:nvSpPr>
          <p:cNvPr id="8" name="コンテンツ プレースホルダ 22"/>
          <p:cNvSpPr txBox="1">
            <a:spLocks/>
          </p:cNvSpPr>
          <p:nvPr/>
        </p:nvSpPr>
        <p:spPr>
          <a:xfrm>
            <a:off x="5431809" y="2531616"/>
            <a:ext cx="3712191" cy="1598894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altLang="ja-JP" sz="20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n-US" altLang="ja-JP" sz="2000" b="0" i="0" u="sng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surprise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None/>
              <a:tabLst/>
              <a:defRPr/>
            </a:pP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data 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prefer </a:t>
            </a:r>
            <a:r>
              <a:rPr kumimoji="0" lang="en-US" altLang="ja-JP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Saclay</a:t>
            </a:r>
            <a:r>
              <a:rPr lang="en-US" altLang="ja-JP" sz="2000" kern="0" dirty="0" smtClean="0">
                <a:latin typeface="+mn-lt"/>
              </a:rPr>
              <a:t>-</a:t>
            </a: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Lyon A or </a:t>
            </a:r>
            <a:b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altLang="ja-JP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K-Maid</a:t>
            </a:r>
            <a:r>
              <a:rPr kumimoji="0" lang="en-US" altLang="ja-JP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without longitudinal coupling of </a:t>
            </a:r>
            <a:r>
              <a:rPr kumimoji="0" lang="en-US" altLang="ja-JP" sz="20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0" lang="en-US" altLang="ja-JP" sz="20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8" y="1068325"/>
            <a:ext cx="4416425" cy="830997"/>
          </a:xfrm>
        </p:spPr>
        <p:txBody>
          <a:bodyPr/>
          <a:lstStyle/>
          <a:p>
            <a:r>
              <a:rPr lang="en-GB" dirty="0" smtClean="0"/>
              <a:t>Towards a zero-degree experiment at MAMI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screen">
            <a:lum bright="-20000" contrast="40000"/>
          </a:blip>
          <a:srcRect/>
          <a:stretch>
            <a:fillRect/>
          </a:stretch>
        </p:blipFill>
        <p:spPr bwMode="auto">
          <a:xfrm>
            <a:off x="0" y="269782"/>
            <a:ext cx="7122386" cy="589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ieren 8"/>
          <p:cNvGrpSpPr/>
          <p:nvPr/>
        </p:nvGrpSpPr>
        <p:grpSpPr>
          <a:xfrm>
            <a:off x="660941" y="1328894"/>
            <a:ext cx="2483897" cy="3343703"/>
            <a:chOff x="1937982" y="1542198"/>
            <a:chExt cx="2483897" cy="3343703"/>
          </a:xfrm>
        </p:grpSpPr>
        <p:sp>
          <p:nvSpPr>
            <p:cNvPr id="6" name="Freihandform 5"/>
            <p:cNvSpPr/>
            <p:nvPr/>
          </p:nvSpPr>
          <p:spPr bwMode="auto">
            <a:xfrm>
              <a:off x="1937982" y="1542198"/>
              <a:ext cx="1678675" cy="1883390"/>
            </a:xfrm>
            <a:custGeom>
              <a:avLst/>
              <a:gdLst>
                <a:gd name="connsiteX0" fmla="*/ 0 w 914400"/>
                <a:gd name="connsiteY0" fmla="*/ 0 h 1023582"/>
                <a:gd name="connsiteX1" fmla="*/ 914400 w 914400"/>
                <a:gd name="connsiteY1" fmla="*/ 1023582 h 1023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14400" h="1023582">
                  <a:moveTo>
                    <a:pt x="0" y="0"/>
                  </a:moveTo>
                  <a:cubicBezTo>
                    <a:pt x="357116" y="369627"/>
                    <a:pt x="714233" y="739254"/>
                    <a:pt x="914400" y="1023582"/>
                  </a:cubicBezTo>
                </a:path>
              </a:pathLst>
            </a:cu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none" w="lg" len="lg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cxnSp>
          <p:nvCxnSpPr>
            <p:cNvPr id="8" name="Gerade Verbindung 7"/>
            <p:cNvCxnSpPr/>
            <p:nvPr/>
          </p:nvCxnSpPr>
          <p:spPr bwMode="auto">
            <a:xfrm rot="16200000" flipH="1">
              <a:off x="3234522" y="3698545"/>
              <a:ext cx="1528553" cy="846160"/>
            </a:xfrm>
            <a:prstGeom prst="line">
              <a:avLst/>
            </a:prstGeom>
            <a:solidFill>
              <a:srgbClr val="00B8FF"/>
            </a:solidFill>
            <a:ln w="38100" cap="flat" cmpd="sng" algn="ctr">
              <a:solidFill>
                <a:srgbClr val="FF0000"/>
              </a:solidFill>
              <a:prstDash val="solid"/>
              <a:miter lim="800000"/>
              <a:headEnd type="none" w="med" len="med"/>
              <a:tailEnd type="triangle" w="lg" len="lg"/>
            </a:ln>
            <a:effectLst/>
          </p:spPr>
        </p:cxnSp>
      </p:grpSp>
      <p:cxnSp>
        <p:nvCxnSpPr>
          <p:cNvPr id="11" name="Gerade Verbindung mit Pfeil 10"/>
          <p:cNvCxnSpPr/>
          <p:nvPr/>
        </p:nvCxnSpPr>
        <p:spPr bwMode="auto">
          <a:xfrm rot="5400000">
            <a:off x="-1960223" y="3485239"/>
            <a:ext cx="5227886" cy="1444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/>
        </p:spPr>
      </p:cxnSp>
      <p:pic>
        <p:nvPicPr>
          <p:cNvPr id="9" name="Picture 2" descr="E:\Dokumente und Einstellungen\patrick\Eigene Dateien\Eigene Bilder\Kaos\2009\2009-10-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8400" y="2957634"/>
            <a:ext cx="4500748" cy="337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5" descr="E:\Dokumente und Einstellungen\patrick\Eigene Dateien\Eigene Bilder\Kaos\2009\2009-07-13-c.jpg"/>
          <p:cNvPicPr>
            <a:picLocks noChangeAspect="1" noChangeArrowheads="1"/>
          </p:cNvPicPr>
          <p:nvPr/>
        </p:nvPicPr>
        <p:blipFill>
          <a:blip r:embed="rId4" cstate="screen">
            <a:lum bright="10000"/>
          </a:blip>
          <a:srcRect/>
          <a:stretch>
            <a:fillRect/>
          </a:stretch>
        </p:blipFill>
        <p:spPr bwMode="auto">
          <a:xfrm>
            <a:off x="4960672" y="295640"/>
            <a:ext cx="4050351" cy="2598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feil nach oben 12"/>
          <p:cNvSpPr/>
          <p:nvPr/>
        </p:nvSpPr>
        <p:spPr bwMode="auto">
          <a:xfrm rot="14866740">
            <a:off x="4048034" y="-11657"/>
            <a:ext cx="332509" cy="5661931"/>
          </a:xfrm>
          <a:prstGeom prst="upArrow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37684" y="163774"/>
            <a:ext cx="6804837" cy="431650"/>
          </a:xfrm>
        </p:spPr>
        <p:txBody>
          <a:bodyPr/>
          <a:lstStyle/>
          <a:p>
            <a:r>
              <a:rPr lang="de-DE" dirty="0" smtClean="0"/>
              <a:t>Realisation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Kaos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double </a:t>
            </a:r>
            <a:r>
              <a:rPr lang="de-DE" dirty="0" err="1" smtClean="0"/>
              <a:t>spectrometer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ChangeArrowheads="1"/>
          </p:cNvSpPr>
          <p:nvPr/>
        </p:nvSpPr>
        <p:spPr bwMode="auto">
          <a:xfrm>
            <a:off x="6629400" y="3752850"/>
            <a:ext cx="2514600" cy="267652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lIns="54000" tIns="10800" rIns="54000" bIns="10800" anchor="ctr"/>
          <a:lstStyle/>
          <a:p>
            <a:endParaRPr lang="de-DE"/>
          </a:p>
        </p:txBody>
      </p:sp>
      <p:pic>
        <p:nvPicPr>
          <p:cNvPr id="2050" name="Grafik 2" descr="KAOS-Ansicht-03.bmp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573741"/>
            <a:ext cx="6148388" cy="3773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1" name="Grafik 3" descr="KAOS-Ansicht-04.bmp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72038" y="1123765"/>
            <a:ext cx="427196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Freihandform 15"/>
          <p:cNvSpPr/>
          <p:nvPr/>
        </p:nvSpPr>
        <p:spPr bwMode="auto">
          <a:xfrm>
            <a:off x="2076450" y="4867678"/>
            <a:ext cx="1063625" cy="641350"/>
          </a:xfrm>
          <a:custGeom>
            <a:avLst/>
            <a:gdLst>
              <a:gd name="connsiteX0" fmla="*/ 0 w 1064526"/>
              <a:gd name="connsiteY0" fmla="*/ 0 h 641445"/>
              <a:gd name="connsiteX1" fmla="*/ 709684 w 1064526"/>
              <a:gd name="connsiteY1" fmla="*/ 204716 h 641445"/>
              <a:gd name="connsiteX2" fmla="*/ 1064526 w 1064526"/>
              <a:gd name="connsiteY2" fmla="*/ 641445 h 641445"/>
              <a:gd name="connsiteX3" fmla="*/ 1064526 w 1064526"/>
              <a:gd name="connsiteY3" fmla="*/ 641445 h 641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64526" h="641445">
                <a:moveTo>
                  <a:pt x="0" y="0"/>
                </a:moveTo>
                <a:cubicBezTo>
                  <a:pt x="266131" y="48904"/>
                  <a:pt x="532263" y="97809"/>
                  <a:pt x="709684" y="204716"/>
                </a:cubicBezTo>
                <a:cubicBezTo>
                  <a:pt x="887105" y="311623"/>
                  <a:pt x="1064526" y="641445"/>
                  <a:pt x="1064526" y="641445"/>
                </a:cubicBezTo>
                <a:lnTo>
                  <a:pt x="1064526" y="641445"/>
                </a:ln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7" name="Freihandform 16"/>
          <p:cNvSpPr/>
          <p:nvPr/>
        </p:nvSpPr>
        <p:spPr bwMode="auto">
          <a:xfrm>
            <a:off x="2082800" y="4723216"/>
            <a:ext cx="1841500" cy="319087"/>
          </a:xfrm>
          <a:custGeom>
            <a:avLst/>
            <a:gdLst>
              <a:gd name="connsiteX0" fmla="*/ 0 w 1842448"/>
              <a:gd name="connsiteY0" fmla="*/ 177421 h 411707"/>
              <a:gd name="connsiteX1" fmla="*/ 996287 w 1842448"/>
              <a:gd name="connsiteY1" fmla="*/ 382137 h 411707"/>
              <a:gd name="connsiteX2" fmla="*/ 1842448 w 1842448"/>
              <a:gd name="connsiteY2" fmla="*/ 0 h 411707"/>
              <a:gd name="connsiteX3" fmla="*/ 1842448 w 1842448"/>
              <a:gd name="connsiteY3" fmla="*/ 0 h 411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448" h="411707">
                <a:moveTo>
                  <a:pt x="0" y="177421"/>
                </a:moveTo>
                <a:cubicBezTo>
                  <a:pt x="344606" y="294564"/>
                  <a:pt x="689212" y="411707"/>
                  <a:pt x="996287" y="382137"/>
                </a:cubicBezTo>
                <a:cubicBezTo>
                  <a:pt x="1303362" y="352567"/>
                  <a:pt x="1842448" y="0"/>
                  <a:pt x="1842448" y="0"/>
                </a:cubicBezTo>
                <a:lnTo>
                  <a:pt x="1842448" y="0"/>
                </a:ln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8" name="Freihandform 17"/>
          <p:cNvSpPr/>
          <p:nvPr/>
        </p:nvSpPr>
        <p:spPr bwMode="auto">
          <a:xfrm>
            <a:off x="2093914" y="4837814"/>
            <a:ext cx="2499351" cy="1477926"/>
          </a:xfrm>
          <a:custGeom>
            <a:avLst/>
            <a:gdLst>
              <a:gd name="connsiteX0" fmla="*/ 0 w 3927944"/>
              <a:gd name="connsiteY0" fmla="*/ 0 h 2464904"/>
              <a:gd name="connsiteX1" fmla="*/ 723568 w 3927944"/>
              <a:gd name="connsiteY1" fmla="*/ 182880 h 2464904"/>
              <a:gd name="connsiteX2" fmla="*/ 922351 w 3927944"/>
              <a:gd name="connsiteY2" fmla="*/ 326003 h 2464904"/>
              <a:gd name="connsiteX3" fmla="*/ 3927944 w 3927944"/>
              <a:gd name="connsiteY3" fmla="*/ 2464904 h 2464904"/>
              <a:gd name="connsiteX4" fmla="*/ 3927944 w 3927944"/>
              <a:gd name="connsiteY4" fmla="*/ 2464904 h 2464904"/>
              <a:gd name="connsiteX0" fmla="*/ 0 w 3927944"/>
              <a:gd name="connsiteY0" fmla="*/ 0 h 2464904"/>
              <a:gd name="connsiteX1" fmla="*/ 596348 w 3927944"/>
              <a:gd name="connsiteY1" fmla="*/ 182880 h 2464904"/>
              <a:gd name="connsiteX2" fmla="*/ 922351 w 3927944"/>
              <a:gd name="connsiteY2" fmla="*/ 326003 h 2464904"/>
              <a:gd name="connsiteX3" fmla="*/ 3927944 w 3927944"/>
              <a:gd name="connsiteY3" fmla="*/ 2464904 h 2464904"/>
              <a:gd name="connsiteX4" fmla="*/ 3927944 w 3927944"/>
              <a:gd name="connsiteY4" fmla="*/ 2464904 h 246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27944" h="2464904">
                <a:moveTo>
                  <a:pt x="0" y="0"/>
                </a:moveTo>
                <a:cubicBezTo>
                  <a:pt x="284921" y="64273"/>
                  <a:pt x="442623" y="128546"/>
                  <a:pt x="596348" y="182880"/>
                </a:cubicBezTo>
                <a:cubicBezTo>
                  <a:pt x="750073" y="237214"/>
                  <a:pt x="922351" y="326003"/>
                  <a:pt x="922351" y="326003"/>
                </a:cubicBezTo>
                <a:lnTo>
                  <a:pt x="3927944" y="2464904"/>
                </a:lnTo>
                <a:lnTo>
                  <a:pt x="3927944" y="2464904"/>
                </a:lnTo>
              </a:path>
            </a:pathLst>
          </a:custGeom>
          <a:noFill/>
          <a:ln w="28575" cap="flat" cmpd="sng" algn="ctr">
            <a:solidFill>
              <a:srgbClr val="FFFF99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6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2056" name="Textfeld 18"/>
          <p:cNvSpPr txBox="1">
            <a:spLocks noChangeArrowheads="1"/>
          </p:cNvSpPr>
          <p:nvPr/>
        </p:nvSpPr>
        <p:spPr bwMode="auto">
          <a:xfrm>
            <a:off x="4156075" y="5637357"/>
            <a:ext cx="1089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/>
              <a:t>beam exit</a:t>
            </a:r>
          </a:p>
        </p:txBody>
      </p:sp>
      <p:sp>
        <p:nvSpPr>
          <p:cNvPr id="2057" name="Textfeld 19"/>
          <p:cNvSpPr txBox="1">
            <a:spLocks noChangeArrowheads="1"/>
          </p:cNvSpPr>
          <p:nvPr/>
        </p:nvSpPr>
        <p:spPr bwMode="auto">
          <a:xfrm rot="2459535">
            <a:off x="2587799" y="5614289"/>
            <a:ext cx="981396" cy="276999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200" b="1" dirty="0" err="1">
                <a:solidFill>
                  <a:srgbClr val="FF0000"/>
                </a:solidFill>
              </a:rPr>
              <a:t>electrons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2058" name="Textfeld 20"/>
          <p:cNvSpPr txBox="1">
            <a:spLocks noChangeArrowheads="1"/>
          </p:cNvSpPr>
          <p:nvPr/>
        </p:nvSpPr>
        <p:spPr bwMode="auto">
          <a:xfrm>
            <a:off x="3621913" y="4906479"/>
            <a:ext cx="1089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 dirty="0" err="1">
                <a:solidFill>
                  <a:srgbClr val="0000FF"/>
                </a:solidFill>
              </a:rPr>
              <a:t>hadrons</a:t>
            </a:r>
            <a:endParaRPr lang="de-DE" sz="1200" b="1" dirty="0">
              <a:solidFill>
                <a:srgbClr val="0000FF"/>
              </a:solidFill>
            </a:endParaRPr>
          </a:p>
        </p:txBody>
      </p:sp>
      <p:sp>
        <p:nvSpPr>
          <p:cNvPr id="49" name="Freihandform 48"/>
          <p:cNvSpPr/>
          <p:nvPr/>
        </p:nvSpPr>
        <p:spPr bwMode="auto">
          <a:xfrm flipV="1">
            <a:off x="4975225" y="2365190"/>
            <a:ext cx="3741738" cy="647700"/>
          </a:xfrm>
          <a:custGeom>
            <a:avLst/>
            <a:gdLst>
              <a:gd name="connsiteX0" fmla="*/ 0 w 1064526"/>
              <a:gd name="connsiteY0" fmla="*/ 0 h 641445"/>
              <a:gd name="connsiteX1" fmla="*/ 709684 w 1064526"/>
              <a:gd name="connsiteY1" fmla="*/ 204716 h 641445"/>
              <a:gd name="connsiteX2" fmla="*/ 1064526 w 1064526"/>
              <a:gd name="connsiteY2" fmla="*/ 641445 h 641445"/>
              <a:gd name="connsiteX3" fmla="*/ 1064526 w 1064526"/>
              <a:gd name="connsiteY3" fmla="*/ 641445 h 641445"/>
              <a:gd name="connsiteX0" fmla="*/ 0 w 1064526"/>
              <a:gd name="connsiteY0" fmla="*/ 0 h 1015961"/>
              <a:gd name="connsiteX1" fmla="*/ 587769 w 1064526"/>
              <a:gd name="connsiteY1" fmla="*/ 909054 h 1015961"/>
              <a:gd name="connsiteX2" fmla="*/ 1064526 w 1064526"/>
              <a:gd name="connsiteY2" fmla="*/ 641445 h 1015961"/>
              <a:gd name="connsiteX3" fmla="*/ 1064526 w 1064526"/>
              <a:gd name="connsiteY3" fmla="*/ 641445 h 1015961"/>
              <a:gd name="connsiteX0" fmla="*/ 0 w 1064526"/>
              <a:gd name="connsiteY0" fmla="*/ 0 h 921051"/>
              <a:gd name="connsiteX1" fmla="*/ 254432 w 1064526"/>
              <a:gd name="connsiteY1" fmla="*/ 569465 h 921051"/>
              <a:gd name="connsiteX2" fmla="*/ 587769 w 1064526"/>
              <a:gd name="connsiteY2" fmla="*/ 909054 h 921051"/>
              <a:gd name="connsiteX3" fmla="*/ 1064526 w 1064526"/>
              <a:gd name="connsiteY3" fmla="*/ 641445 h 921051"/>
              <a:gd name="connsiteX4" fmla="*/ 1064526 w 1064526"/>
              <a:gd name="connsiteY4" fmla="*/ 641445 h 921051"/>
              <a:gd name="connsiteX0" fmla="*/ 0 w 1064526"/>
              <a:gd name="connsiteY0" fmla="*/ 0 h 941032"/>
              <a:gd name="connsiteX1" fmla="*/ 254432 w 1064526"/>
              <a:gd name="connsiteY1" fmla="*/ 449576 h 941032"/>
              <a:gd name="connsiteX2" fmla="*/ 587769 w 1064526"/>
              <a:gd name="connsiteY2" fmla="*/ 909054 h 941032"/>
              <a:gd name="connsiteX3" fmla="*/ 1064526 w 1064526"/>
              <a:gd name="connsiteY3" fmla="*/ 641445 h 941032"/>
              <a:gd name="connsiteX4" fmla="*/ 1064526 w 1064526"/>
              <a:gd name="connsiteY4" fmla="*/ 641445 h 941032"/>
              <a:gd name="connsiteX0" fmla="*/ 0 w 1064526"/>
              <a:gd name="connsiteY0" fmla="*/ 0 h 981486"/>
              <a:gd name="connsiteX1" fmla="*/ 254432 w 1064526"/>
              <a:gd name="connsiteY1" fmla="*/ 449576 h 981486"/>
              <a:gd name="connsiteX2" fmla="*/ 587769 w 1064526"/>
              <a:gd name="connsiteY2" fmla="*/ 909054 h 981486"/>
              <a:gd name="connsiteX3" fmla="*/ 821604 w 1064526"/>
              <a:gd name="connsiteY3" fmla="*/ 884169 h 981486"/>
              <a:gd name="connsiteX4" fmla="*/ 1064526 w 1064526"/>
              <a:gd name="connsiteY4" fmla="*/ 641445 h 981486"/>
              <a:gd name="connsiteX5" fmla="*/ 1064526 w 1064526"/>
              <a:gd name="connsiteY5" fmla="*/ 641445 h 981486"/>
              <a:gd name="connsiteX0" fmla="*/ 0 w 1366664"/>
              <a:gd name="connsiteY0" fmla="*/ 0 h 981486"/>
              <a:gd name="connsiteX1" fmla="*/ 254432 w 1366664"/>
              <a:gd name="connsiteY1" fmla="*/ 449576 h 981486"/>
              <a:gd name="connsiteX2" fmla="*/ 587769 w 1366664"/>
              <a:gd name="connsiteY2" fmla="*/ 909054 h 981486"/>
              <a:gd name="connsiteX3" fmla="*/ 821604 w 1366664"/>
              <a:gd name="connsiteY3" fmla="*/ 884169 h 981486"/>
              <a:gd name="connsiteX4" fmla="*/ 1064526 w 1366664"/>
              <a:gd name="connsiteY4" fmla="*/ 641445 h 981486"/>
              <a:gd name="connsiteX5" fmla="*/ 1366664 w 1366664"/>
              <a:gd name="connsiteY5" fmla="*/ 641445 h 981486"/>
              <a:gd name="connsiteX0" fmla="*/ 0 w 1366664"/>
              <a:gd name="connsiteY0" fmla="*/ 0 h 981486"/>
              <a:gd name="connsiteX1" fmla="*/ 254432 w 1366664"/>
              <a:gd name="connsiteY1" fmla="*/ 449576 h 981486"/>
              <a:gd name="connsiteX2" fmla="*/ 587769 w 1366664"/>
              <a:gd name="connsiteY2" fmla="*/ 909054 h 981486"/>
              <a:gd name="connsiteX3" fmla="*/ 821604 w 1366664"/>
              <a:gd name="connsiteY3" fmla="*/ 884169 h 981486"/>
              <a:gd name="connsiteX4" fmla="*/ 1366664 w 1366664"/>
              <a:gd name="connsiteY4" fmla="*/ 641445 h 981486"/>
              <a:gd name="connsiteX0" fmla="*/ 0 w 1366664"/>
              <a:gd name="connsiteY0" fmla="*/ 0 h 884169"/>
              <a:gd name="connsiteX1" fmla="*/ 254432 w 1366664"/>
              <a:gd name="connsiteY1" fmla="*/ 449576 h 884169"/>
              <a:gd name="connsiteX2" fmla="*/ 821604 w 1366664"/>
              <a:gd name="connsiteY2" fmla="*/ 884169 h 884169"/>
              <a:gd name="connsiteX3" fmla="*/ 1366664 w 1366664"/>
              <a:gd name="connsiteY3" fmla="*/ 641445 h 884169"/>
              <a:gd name="connsiteX0" fmla="*/ 0 w 1366664"/>
              <a:gd name="connsiteY0" fmla="*/ 0 h 824225"/>
              <a:gd name="connsiteX1" fmla="*/ 254432 w 1366664"/>
              <a:gd name="connsiteY1" fmla="*/ 449576 h 824225"/>
              <a:gd name="connsiteX2" fmla="*/ 630780 w 1366664"/>
              <a:gd name="connsiteY2" fmla="*/ 824225 h 824225"/>
              <a:gd name="connsiteX3" fmla="*/ 1366664 w 1366664"/>
              <a:gd name="connsiteY3" fmla="*/ 641445 h 824225"/>
              <a:gd name="connsiteX0" fmla="*/ 0 w 1366664"/>
              <a:gd name="connsiteY0" fmla="*/ 0 h 846704"/>
              <a:gd name="connsiteX1" fmla="*/ 254432 w 1366664"/>
              <a:gd name="connsiteY1" fmla="*/ 449576 h 846704"/>
              <a:gd name="connsiteX2" fmla="*/ 630780 w 1366664"/>
              <a:gd name="connsiteY2" fmla="*/ 824225 h 846704"/>
              <a:gd name="connsiteX3" fmla="*/ 572472 w 1366664"/>
              <a:gd name="connsiteY3" fmla="*/ 584450 h 846704"/>
              <a:gd name="connsiteX4" fmla="*/ 1366664 w 1366664"/>
              <a:gd name="connsiteY4" fmla="*/ 641445 h 846704"/>
              <a:gd name="connsiteX0" fmla="*/ 0 w 1366664"/>
              <a:gd name="connsiteY0" fmla="*/ 0 h 669411"/>
              <a:gd name="connsiteX1" fmla="*/ 254432 w 1366664"/>
              <a:gd name="connsiteY1" fmla="*/ 449576 h 669411"/>
              <a:gd name="connsiteX2" fmla="*/ 572472 w 1366664"/>
              <a:gd name="connsiteY2" fmla="*/ 584450 h 669411"/>
              <a:gd name="connsiteX3" fmla="*/ 1366664 w 1366664"/>
              <a:gd name="connsiteY3" fmla="*/ 641445 h 669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6664" h="669411">
                <a:moveTo>
                  <a:pt x="0" y="0"/>
                </a:moveTo>
                <a:cubicBezTo>
                  <a:pt x="42405" y="42460"/>
                  <a:pt x="159020" y="352168"/>
                  <a:pt x="254432" y="449576"/>
                </a:cubicBezTo>
                <a:cubicBezTo>
                  <a:pt x="349844" y="546984"/>
                  <a:pt x="387100" y="552472"/>
                  <a:pt x="572472" y="584450"/>
                </a:cubicBezTo>
                <a:cubicBezTo>
                  <a:pt x="695119" y="553987"/>
                  <a:pt x="1246667" y="669411"/>
                  <a:pt x="1366664" y="641445"/>
                </a:cubicBezTo>
              </a:path>
            </a:pathLst>
          </a:custGeom>
          <a:noFill/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0" name="Freihandform 49"/>
          <p:cNvSpPr/>
          <p:nvPr/>
        </p:nvSpPr>
        <p:spPr bwMode="auto">
          <a:xfrm flipV="1">
            <a:off x="4960938" y="1330140"/>
            <a:ext cx="1147762" cy="1676400"/>
          </a:xfrm>
          <a:custGeom>
            <a:avLst/>
            <a:gdLst>
              <a:gd name="connsiteX0" fmla="*/ 0 w 1842448"/>
              <a:gd name="connsiteY0" fmla="*/ 177421 h 411707"/>
              <a:gd name="connsiteX1" fmla="*/ 996287 w 1842448"/>
              <a:gd name="connsiteY1" fmla="*/ 382137 h 411707"/>
              <a:gd name="connsiteX2" fmla="*/ 1842448 w 1842448"/>
              <a:gd name="connsiteY2" fmla="*/ 0 h 411707"/>
              <a:gd name="connsiteX3" fmla="*/ 1842448 w 1842448"/>
              <a:gd name="connsiteY3" fmla="*/ 0 h 411707"/>
              <a:gd name="connsiteX0" fmla="*/ 0 w 1945055"/>
              <a:gd name="connsiteY0" fmla="*/ 203853 h 567161"/>
              <a:gd name="connsiteX1" fmla="*/ 996287 w 1945055"/>
              <a:gd name="connsiteY1" fmla="*/ 408569 h 567161"/>
              <a:gd name="connsiteX2" fmla="*/ 1842448 w 1945055"/>
              <a:gd name="connsiteY2" fmla="*/ 26432 h 567161"/>
              <a:gd name="connsiteX3" fmla="*/ 380643 w 1945055"/>
              <a:gd name="connsiteY3" fmla="*/ 567161 h 567161"/>
              <a:gd name="connsiteX0" fmla="*/ 0 w 1863444"/>
              <a:gd name="connsiteY0" fmla="*/ 201233 h 564541"/>
              <a:gd name="connsiteX1" fmla="*/ 506618 w 1863444"/>
              <a:gd name="connsiteY1" fmla="*/ 421668 h 564541"/>
              <a:gd name="connsiteX2" fmla="*/ 1842448 w 1863444"/>
              <a:gd name="connsiteY2" fmla="*/ 23812 h 564541"/>
              <a:gd name="connsiteX3" fmla="*/ 380643 w 1863444"/>
              <a:gd name="connsiteY3" fmla="*/ 564541 h 564541"/>
              <a:gd name="connsiteX0" fmla="*/ 0 w 867911"/>
              <a:gd name="connsiteY0" fmla="*/ 0 h 363308"/>
              <a:gd name="connsiteX1" fmla="*/ 506618 w 867911"/>
              <a:gd name="connsiteY1" fmla="*/ 220435 h 363308"/>
              <a:gd name="connsiteX2" fmla="*/ 423849 w 867911"/>
              <a:gd name="connsiteY2" fmla="*/ 278426 h 363308"/>
              <a:gd name="connsiteX3" fmla="*/ 380643 w 867911"/>
              <a:gd name="connsiteY3" fmla="*/ 363308 h 363308"/>
              <a:gd name="connsiteX0" fmla="*/ 0 w 570059"/>
              <a:gd name="connsiteY0" fmla="*/ 0 h 363308"/>
              <a:gd name="connsiteX1" fmla="*/ 506618 w 570059"/>
              <a:gd name="connsiteY1" fmla="*/ 220435 h 363308"/>
              <a:gd name="connsiteX2" fmla="*/ 380643 w 570059"/>
              <a:gd name="connsiteY2" fmla="*/ 363308 h 36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059" h="363308">
                <a:moveTo>
                  <a:pt x="0" y="0"/>
                </a:moveTo>
                <a:cubicBezTo>
                  <a:pt x="344606" y="117143"/>
                  <a:pt x="443178" y="159884"/>
                  <a:pt x="506618" y="220435"/>
                </a:cubicBezTo>
                <a:cubicBezTo>
                  <a:pt x="570059" y="280986"/>
                  <a:pt x="406888" y="333543"/>
                  <a:pt x="380643" y="363308"/>
                </a:cubicBezTo>
              </a:path>
            </a:pathLst>
          </a:custGeom>
          <a:noFill/>
          <a:ln w="28575" cap="flat" cmpd="sng" algn="ctr">
            <a:solidFill>
              <a:srgbClr val="0000CC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51" name="Freihandform 50"/>
          <p:cNvSpPr/>
          <p:nvPr/>
        </p:nvSpPr>
        <p:spPr bwMode="auto">
          <a:xfrm flipV="1">
            <a:off x="4930776" y="1509822"/>
            <a:ext cx="4139388" cy="1503067"/>
          </a:xfrm>
          <a:custGeom>
            <a:avLst/>
            <a:gdLst>
              <a:gd name="connsiteX0" fmla="*/ 0 w 3927944"/>
              <a:gd name="connsiteY0" fmla="*/ 0 h 2464904"/>
              <a:gd name="connsiteX1" fmla="*/ 723568 w 3927944"/>
              <a:gd name="connsiteY1" fmla="*/ 182880 h 2464904"/>
              <a:gd name="connsiteX2" fmla="*/ 922351 w 3927944"/>
              <a:gd name="connsiteY2" fmla="*/ 326003 h 2464904"/>
              <a:gd name="connsiteX3" fmla="*/ 3927944 w 3927944"/>
              <a:gd name="connsiteY3" fmla="*/ 2464904 h 2464904"/>
              <a:gd name="connsiteX4" fmla="*/ 3927944 w 3927944"/>
              <a:gd name="connsiteY4" fmla="*/ 2464904 h 2464904"/>
              <a:gd name="connsiteX0" fmla="*/ 0 w 3927944"/>
              <a:gd name="connsiteY0" fmla="*/ 0 h 2464904"/>
              <a:gd name="connsiteX1" fmla="*/ 596348 w 3927944"/>
              <a:gd name="connsiteY1" fmla="*/ 182880 h 2464904"/>
              <a:gd name="connsiteX2" fmla="*/ 922351 w 3927944"/>
              <a:gd name="connsiteY2" fmla="*/ 326003 h 2464904"/>
              <a:gd name="connsiteX3" fmla="*/ 3927944 w 3927944"/>
              <a:gd name="connsiteY3" fmla="*/ 2464904 h 2464904"/>
              <a:gd name="connsiteX4" fmla="*/ 3927944 w 3927944"/>
              <a:gd name="connsiteY4" fmla="*/ 2464904 h 2464904"/>
              <a:gd name="connsiteX0" fmla="*/ 0 w 3927944"/>
              <a:gd name="connsiteY0" fmla="*/ 0 h 2464904"/>
              <a:gd name="connsiteX1" fmla="*/ 596348 w 3927944"/>
              <a:gd name="connsiteY1" fmla="*/ 182880 h 2464904"/>
              <a:gd name="connsiteX2" fmla="*/ 922351 w 3927944"/>
              <a:gd name="connsiteY2" fmla="*/ 326003 h 2464904"/>
              <a:gd name="connsiteX3" fmla="*/ 1217286 w 3927944"/>
              <a:gd name="connsiteY3" fmla="*/ 1332379 h 2464904"/>
              <a:gd name="connsiteX4" fmla="*/ 3927944 w 3927944"/>
              <a:gd name="connsiteY4" fmla="*/ 2464904 h 2464904"/>
              <a:gd name="connsiteX5" fmla="*/ 3927944 w 3927944"/>
              <a:gd name="connsiteY5" fmla="*/ 2464904 h 2464904"/>
              <a:gd name="connsiteX0" fmla="*/ 0 w 3927944"/>
              <a:gd name="connsiteY0" fmla="*/ 0 h 2464904"/>
              <a:gd name="connsiteX1" fmla="*/ 596348 w 3927944"/>
              <a:gd name="connsiteY1" fmla="*/ 715832 h 2464904"/>
              <a:gd name="connsiteX2" fmla="*/ 922351 w 3927944"/>
              <a:gd name="connsiteY2" fmla="*/ 326003 h 2464904"/>
              <a:gd name="connsiteX3" fmla="*/ 1217286 w 3927944"/>
              <a:gd name="connsiteY3" fmla="*/ 1332379 h 2464904"/>
              <a:gd name="connsiteX4" fmla="*/ 3927944 w 3927944"/>
              <a:gd name="connsiteY4" fmla="*/ 2464904 h 2464904"/>
              <a:gd name="connsiteX5" fmla="*/ 3927944 w 3927944"/>
              <a:gd name="connsiteY5" fmla="*/ 2464904 h 2464904"/>
              <a:gd name="connsiteX0" fmla="*/ 0 w 3927944"/>
              <a:gd name="connsiteY0" fmla="*/ 0 h 2464904"/>
              <a:gd name="connsiteX1" fmla="*/ 596348 w 3927944"/>
              <a:gd name="connsiteY1" fmla="*/ 715832 h 2464904"/>
              <a:gd name="connsiteX2" fmla="*/ 1217286 w 3927944"/>
              <a:gd name="connsiteY2" fmla="*/ 1332379 h 2464904"/>
              <a:gd name="connsiteX3" fmla="*/ 3927944 w 3927944"/>
              <a:gd name="connsiteY3" fmla="*/ 2464904 h 2464904"/>
              <a:gd name="connsiteX4" fmla="*/ 3927944 w 3927944"/>
              <a:gd name="connsiteY4" fmla="*/ 2464904 h 2464904"/>
              <a:gd name="connsiteX0" fmla="*/ 0 w 3927944"/>
              <a:gd name="connsiteY0" fmla="*/ 0 h 2464904"/>
              <a:gd name="connsiteX1" fmla="*/ 1217286 w 3927944"/>
              <a:gd name="connsiteY1" fmla="*/ 1332379 h 2464904"/>
              <a:gd name="connsiteX2" fmla="*/ 3927944 w 3927944"/>
              <a:gd name="connsiteY2" fmla="*/ 2464904 h 2464904"/>
              <a:gd name="connsiteX3" fmla="*/ 3927944 w 3927944"/>
              <a:gd name="connsiteY3" fmla="*/ 2464904 h 2464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7944" h="2464904">
                <a:moveTo>
                  <a:pt x="0" y="0"/>
                </a:moveTo>
                <a:cubicBezTo>
                  <a:pt x="253601" y="277579"/>
                  <a:pt x="562629" y="921562"/>
                  <a:pt x="1217286" y="1332379"/>
                </a:cubicBezTo>
                <a:lnTo>
                  <a:pt x="3927944" y="2464904"/>
                </a:lnTo>
                <a:lnTo>
                  <a:pt x="3927944" y="2464904"/>
                </a:lnTo>
              </a:path>
            </a:pathLst>
          </a:custGeom>
          <a:noFill/>
          <a:ln w="28575" cap="flat" cmpd="sng" algn="ctr">
            <a:solidFill>
              <a:srgbClr val="FFFF99"/>
            </a:solidFill>
            <a:prstDash val="solid"/>
            <a:miter lim="800000"/>
            <a:headEnd type="none" w="med" len="med"/>
            <a:tailEnd type="triangle" w="lg" len="lg"/>
          </a:ln>
          <a:effectLst>
            <a:outerShdw blurRad="50800" dist="38100" dir="600000" algn="tl" rotWithShape="0">
              <a:prstClr val="black">
                <a:alpha val="40000"/>
              </a:prstClr>
            </a:outerShdw>
          </a:effectLst>
        </p:spPr>
        <p:txBody>
          <a:bodyPr wrap="none"/>
          <a:lstStyle/>
          <a:p>
            <a:pPr>
              <a:defRPr/>
            </a:pPr>
            <a:endParaRPr lang="de-DE"/>
          </a:p>
        </p:txBody>
      </p:sp>
      <p:sp>
        <p:nvSpPr>
          <p:cNvPr id="13333" name="Textfeld 19"/>
          <p:cNvSpPr txBox="1">
            <a:spLocks noChangeArrowheads="1"/>
          </p:cNvSpPr>
          <p:nvPr/>
        </p:nvSpPr>
        <p:spPr bwMode="auto">
          <a:xfrm>
            <a:off x="6743700" y="2660465"/>
            <a:ext cx="1017588" cy="277812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3334" name="Textfeld 20"/>
          <p:cNvSpPr txBox="1">
            <a:spLocks noChangeArrowheads="1"/>
          </p:cNvSpPr>
          <p:nvPr/>
        </p:nvSpPr>
        <p:spPr bwMode="auto">
          <a:xfrm>
            <a:off x="6032500" y="1330140"/>
            <a:ext cx="915988" cy="27622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>
                <a:solidFill>
                  <a:srgbClr val="0000FF"/>
                </a:solidFill>
              </a:rPr>
              <a:t>hadrons</a:t>
            </a:r>
          </a:p>
        </p:txBody>
      </p:sp>
      <p:sp>
        <p:nvSpPr>
          <p:cNvPr id="13335" name="Textfeld 18"/>
          <p:cNvSpPr txBox="1">
            <a:spLocks noChangeArrowheads="1"/>
          </p:cNvSpPr>
          <p:nvPr/>
        </p:nvSpPr>
        <p:spPr bwMode="auto">
          <a:xfrm>
            <a:off x="7991475" y="1122177"/>
            <a:ext cx="1089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200" b="1"/>
              <a:t>beam exit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925145"/>
            <a:ext cx="3048000" cy="2371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282700" y="130175"/>
            <a:ext cx="6162675" cy="83099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Installation </a:t>
            </a:r>
            <a:r>
              <a:rPr lang="de-DE" dirty="0" err="1" smtClean="0"/>
              <a:t>of</a:t>
            </a:r>
            <a:r>
              <a:rPr lang="de-DE" dirty="0" smtClean="0"/>
              <a:t> a beam </a:t>
            </a:r>
            <a:r>
              <a:rPr lang="de-DE" dirty="0" err="1" smtClean="0"/>
              <a:t>chicane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br>
              <a:rPr lang="de-DE" dirty="0" smtClean="0"/>
            </a:br>
            <a:r>
              <a:rPr lang="de-DE" dirty="0" err="1" smtClean="0"/>
              <a:t>zero-degree</a:t>
            </a:r>
            <a:r>
              <a:rPr lang="de-DE" dirty="0" smtClean="0"/>
              <a:t> </a:t>
            </a:r>
            <a:r>
              <a:rPr lang="de-DE" dirty="0" err="1" smtClean="0"/>
              <a:t>operation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K</a:t>
            </a:r>
            <a:r>
              <a:rPr lang="de-DE" sz="2000" dirty="0" smtClean="0"/>
              <a:t>AOS</a:t>
            </a:r>
            <a:endParaRPr lang="de-DE" sz="2000" dirty="0"/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988828" y="2860158"/>
            <a:ext cx="446567" cy="1594884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flipH="1">
            <a:off x="2977117" y="3374065"/>
            <a:ext cx="2363972" cy="1282995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 type="none" w="sm" len="sm"/>
            <a:tailEnd type="arrow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" tIns="10800" rIns="54000" bIns="10800"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5" name="Picture 3" descr="E:\Dokumente und Einstellungen\patrick\Eigene Dateien\Forschung\SPHERE-2010\exitbeamline.png"/>
          <p:cNvPicPr>
            <a:picLocks noChangeAspect="1" noChangeArrowheads="1"/>
          </p:cNvPicPr>
          <p:nvPr/>
        </p:nvPicPr>
        <p:blipFill>
          <a:blip r:embed="rId2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5739100" y="308343"/>
            <a:ext cx="2950964" cy="6113721"/>
          </a:xfrm>
          <a:prstGeom prst="rect">
            <a:avLst/>
          </a:prstGeom>
          <a:noFill/>
        </p:spPr>
      </p:pic>
      <p:pic>
        <p:nvPicPr>
          <p:cNvPr id="346114" name="Picture 2" descr="E:\Dokumente und Einstellungen\patrick\Eigene Dateien\Forschung\SPHERE-2010\UebersichtSchikane2010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-5400000">
            <a:off x="643265" y="1509495"/>
            <a:ext cx="4242398" cy="5528928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beam chicane design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28557" y="797444"/>
            <a:ext cx="4953806" cy="1626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all pre-target components available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installation work started last week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former head of the MAMI accelerator took responsibility for beam transport and monitoring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22" name="Picture 2" descr="E:\Dokumente und Einstellungen\patrick\Eigene Dateien\Eigene Bilder\Kaos\2009-07-13-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98763" y="442397"/>
            <a:ext cx="7924263" cy="5943600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5669225" y="3424880"/>
            <a:ext cx="1539097" cy="36933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>
                <a:solidFill>
                  <a:schemeClr val="accent1"/>
                </a:solidFill>
              </a:rPr>
              <a:t>hadron</a:t>
            </a:r>
            <a:r>
              <a:rPr lang="de-DE" sz="1800" dirty="0" smtClean="0">
                <a:solidFill>
                  <a:schemeClr val="accent1"/>
                </a:solidFill>
              </a:rPr>
              <a:t> arm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752267" y="1843345"/>
            <a:ext cx="917208" cy="64633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>
                <a:solidFill>
                  <a:schemeClr val="accent1"/>
                </a:solidFill>
              </a:rPr>
              <a:t>Kaos</a:t>
            </a:r>
            <a:r>
              <a:rPr lang="de-DE" sz="1800" dirty="0" smtClean="0">
                <a:solidFill>
                  <a:schemeClr val="accent1"/>
                </a:solidFill>
              </a:rPr>
              <a:t/>
            </a:r>
            <a:br>
              <a:rPr lang="de-DE" sz="1800" dirty="0" smtClean="0">
                <a:solidFill>
                  <a:schemeClr val="accent1"/>
                </a:solidFill>
              </a:rPr>
            </a:br>
            <a:r>
              <a:rPr lang="de-DE" sz="1800" dirty="0" err="1" smtClean="0">
                <a:solidFill>
                  <a:schemeClr val="accent1"/>
                </a:solidFill>
              </a:rPr>
              <a:t>dipole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151137" y="777281"/>
            <a:ext cx="912697" cy="369332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>
                <a:solidFill>
                  <a:schemeClr val="accent1"/>
                </a:solidFill>
              </a:rPr>
              <a:t>target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840675" y="3003904"/>
            <a:ext cx="1246910" cy="64633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err="1" smtClean="0">
                <a:solidFill>
                  <a:schemeClr val="accent1"/>
                </a:solidFill>
              </a:rPr>
              <a:t>electron</a:t>
            </a:r>
            <a:endParaRPr lang="de-DE" sz="1800" dirty="0" smtClean="0">
              <a:solidFill>
                <a:schemeClr val="accent1"/>
              </a:solidFill>
            </a:endParaRPr>
          </a:p>
          <a:p>
            <a:pPr algn="ctr"/>
            <a:r>
              <a:rPr lang="de-DE" sz="1800" dirty="0" smtClean="0">
                <a:solidFill>
                  <a:schemeClr val="accent1"/>
                </a:solidFill>
              </a:rPr>
              <a:t>arm</a:t>
            </a:r>
            <a:endParaRPr lang="de-DE" sz="1800" dirty="0">
              <a:solidFill>
                <a:schemeClr val="accent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37106" y="4384802"/>
            <a:ext cx="864182" cy="646331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800" dirty="0" smtClean="0">
                <a:solidFill>
                  <a:schemeClr val="accent1"/>
                </a:solidFill>
              </a:rPr>
              <a:t>beam </a:t>
            </a:r>
            <a:r>
              <a:rPr lang="de-DE" sz="1800" dirty="0" err="1" smtClean="0">
                <a:solidFill>
                  <a:schemeClr val="accent1"/>
                </a:solidFill>
              </a:rPr>
              <a:t>exit</a:t>
            </a:r>
            <a:endParaRPr lang="de-DE" sz="1800" dirty="0">
              <a:solidFill>
                <a:schemeClr val="accent1"/>
              </a:solidFill>
            </a:endParaRPr>
          </a:p>
        </p:txBody>
      </p:sp>
      <p:cxnSp>
        <p:nvCxnSpPr>
          <p:cNvPr id="13" name="Gerade Verbindung mit Pfeil 12"/>
          <p:cNvCxnSpPr/>
          <p:nvPr/>
        </p:nvCxnSpPr>
        <p:spPr bwMode="auto">
          <a:xfrm rot="10800000" flipV="1">
            <a:off x="605643" y="3479470"/>
            <a:ext cx="855023" cy="84314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C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rot="16200000" flipH="1">
            <a:off x="2367149" y="1345870"/>
            <a:ext cx="488867" cy="7322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Kaos</a:t>
            </a:r>
            <a:r>
              <a:rPr lang="de-DE" dirty="0" smtClean="0"/>
              <a:t> double-arm </a:t>
            </a:r>
            <a:r>
              <a:rPr lang="de-DE" dirty="0" err="1" smtClean="0"/>
              <a:t>set-up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635256" y="595121"/>
            <a:ext cx="3508744" cy="375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4" descr="E:\Dokumente und Einstellungen\patrick\Eigene Dateien\Forschung\SFB-H3-Zwischenbericht2009\figures\FibrePlanePhoto.eps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571655"/>
            <a:ext cx="4670567" cy="317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2535" y="120227"/>
            <a:ext cx="5925787" cy="461665"/>
          </a:xfrm>
        </p:spPr>
        <p:txBody>
          <a:bodyPr/>
          <a:lstStyle/>
          <a:p>
            <a:r>
              <a:rPr lang="en-US" dirty="0" smtClean="0"/>
              <a:t>Electron arm Detector Front-End</a:t>
            </a:r>
            <a:endParaRPr lang="en-US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10800000">
            <a:off x="0" y="3718414"/>
            <a:ext cx="2381693" cy="2447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hteck 9"/>
          <p:cNvSpPr>
            <a:spLocks noChangeArrowheads="1"/>
          </p:cNvSpPr>
          <p:nvPr/>
        </p:nvSpPr>
        <p:spPr bwMode="auto">
          <a:xfrm>
            <a:off x="6543304" y="5183012"/>
            <a:ext cx="260069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[P. </a:t>
            </a:r>
            <a:r>
              <a:rPr lang="en-US" sz="1400" dirty="0" smtClean="0">
                <a:solidFill>
                  <a:srgbClr val="0000FF"/>
                </a:solidFill>
              </a:rPr>
              <a:t>Achenbach </a:t>
            </a:r>
            <a:r>
              <a:rPr lang="en-US" sz="1400" i="1" dirty="0">
                <a:solidFill>
                  <a:srgbClr val="0000FF"/>
                </a:solidFill>
              </a:rPr>
              <a:t>et al</a:t>
            </a:r>
            <a:r>
              <a:rPr lang="en-US" sz="1400" i="1" dirty="0" smtClean="0">
                <a:solidFill>
                  <a:srgbClr val="0000FF"/>
                </a:solidFill>
              </a:rPr>
              <a:t>.</a:t>
            </a:r>
            <a:r>
              <a:rPr lang="en-US" sz="1400" dirty="0" smtClean="0">
                <a:solidFill>
                  <a:srgbClr val="0000FF"/>
                </a:solidFill>
              </a:rPr>
              <a:t>,</a:t>
            </a:r>
          </a:p>
          <a:p>
            <a:pPr marL="180000"/>
            <a:r>
              <a:rPr lang="en-US" sz="1400" dirty="0" smtClean="0">
                <a:solidFill>
                  <a:srgbClr val="0000FF"/>
                </a:solidFill>
              </a:rPr>
              <a:t>Front-end electronics for the </a:t>
            </a:r>
            <a:r>
              <a:rPr lang="en-US" sz="1400" dirty="0" err="1" smtClean="0">
                <a:solidFill>
                  <a:srgbClr val="0000FF"/>
                </a:solidFill>
              </a:rPr>
              <a:t>Kaos</a:t>
            </a:r>
            <a:r>
              <a:rPr lang="en-US" sz="1400" dirty="0" smtClean="0">
                <a:solidFill>
                  <a:srgbClr val="0000FF"/>
                </a:solidFill>
              </a:rPr>
              <a:t> spectrometer at MAMI, IEEE Trans. </a:t>
            </a:r>
            <a:r>
              <a:rPr lang="en-US" sz="1400" dirty="0" err="1" smtClean="0">
                <a:solidFill>
                  <a:srgbClr val="0000FF"/>
                </a:solidFill>
              </a:rPr>
              <a:t>Nucl</a:t>
            </a:r>
            <a:r>
              <a:rPr lang="en-US" sz="1400" dirty="0" smtClean="0">
                <a:solidFill>
                  <a:srgbClr val="0000FF"/>
                </a:solidFill>
              </a:rPr>
              <a:t>. Sci. 56 (2009)] 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73733" name="Picture 5" descr="E:\Dokumente und Einstellungen\patrick\Eigene Dateien\Forschung\SFB-H3-Zwischenbericht2009\figures\FibreElectronicsPhoto.eps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02958" y="3178704"/>
            <a:ext cx="4242391" cy="318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927600" y="493713"/>
            <a:ext cx="4017963" cy="349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84225" y="674688"/>
            <a:ext cx="3871913" cy="2986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700088" y="158750"/>
            <a:ext cx="6757987" cy="411163"/>
          </a:xfrm>
          <a:solidFill>
            <a:srgbClr val="0047FF"/>
          </a:solidFill>
          <a:effectLst>
            <a:outerShdw dist="76368" dir="2700000" algn="ctr" rotWithShape="0">
              <a:srgbClr val="4C4C4C"/>
            </a:outerShdw>
          </a:effectLst>
        </p:spPr>
        <p:txBody>
          <a:bodyPr/>
          <a:lstStyle/>
          <a:p>
            <a:pPr>
              <a:tabLst>
                <a:tab pos="634643" algn="l"/>
                <a:tab pos="1269286" algn="l"/>
                <a:tab pos="1903929" algn="l"/>
                <a:tab pos="2538573" algn="l"/>
                <a:tab pos="3173216" algn="l"/>
                <a:tab pos="3807859" algn="l"/>
              </a:tabLst>
              <a:defRPr/>
            </a:pPr>
            <a:r>
              <a:rPr lang="en-GB" dirty="0" smtClean="0"/>
              <a:t>Read-out with position-sensitive </a:t>
            </a:r>
            <a:r>
              <a:rPr lang="en-GB" dirty="0"/>
              <a:t>photomultipliers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92088" y="4060825"/>
            <a:ext cx="2217737" cy="1795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293688" y="6002338"/>
            <a:ext cx="2057400" cy="279400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</a:tabLst>
            </a:pPr>
            <a:r>
              <a:rPr lang="en-GB" sz="1800">
                <a:solidFill>
                  <a:srgbClr val="000080"/>
                </a:solidFill>
                <a:latin typeface="Arial" pitchFamily="34" charset="0"/>
                <a:ea typeface="msmincho"/>
                <a:cs typeface="msmincho"/>
              </a:rPr>
              <a:t>R7259K linear array</a:t>
            </a:r>
          </a:p>
        </p:txBody>
      </p:sp>
      <p:sp>
        <p:nvSpPr>
          <p:cNvPr id="19463" name="Text Box 8"/>
          <p:cNvSpPr txBox="1">
            <a:spLocks noChangeArrowheads="1"/>
          </p:cNvSpPr>
          <p:nvPr/>
        </p:nvSpPr>
        <p:spPr bwMode="auto">
          <a:xfrm>
            <a:off x="7007225" y="723900"/>
            <a:ext cx="2136775" cy="700088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0" tIns="0" rIns="0" bIns="0"/>
          <a:lstStyle/>
          <a:p>
            <a:pPr>
              <a:lnSpc>
                <a:spcPct val="93000"/>
              </a:lnSpc>
              <a:tabLst>
                <a:tab pos="633413" algn="l"/>
                <a:tab pos="1268413" algn="l"/>
                <a:tab pos="1903413" algn="l"/>
              </a:tabLst>
            </a:pPr>
            <a:r>
              <a:rPr lang="en-GB" sz="1800">
                <a:solidFill>
                  <a:srgbClr val="000080"/>
                </a:solidFill>
                <a:latin typeface="Arial" pitchFamily="34" charset="0"/>
                <a:ea typeface="msmincho"/>
                <a:cs typeface="msmincho"/>
              </a:rPr>
              <a:t>0.8 x 7 mm² anode,</a:t>
            </a:r>
          </a:p>
          <a:p>
            <a:pPr>
              <a:lnSpc>
                <a:spcPct val="93000"/>
              </a:lnSpc>
              <a:tabLst>
                <a:tab pos="633413" algn="l"/>
                <a:tab pos="1268413" algn="l"/>
                <a:tab pos="1903413" algn="l"/>
              </a:tabLst>
            </a:pPr>
            <a:r>
              <a:rPr lang="en-GB" sz="1800">
                <a:solidFill>
                  <a:srgbClr val="000080"/>
                </a:solidFill>
                <a:latin typeface="Arial" pitchFamily="34" charset="0"/>
                <a:ea typeface="msmincho"/>
                <a:cs typeface="msmincho"/>
              </a:rPr>
              <a:t> 1 mm channel pitch</a:t>
            </a:r>
          </a:p>
        </p:txBody>
      </p:sp>
      <p:pic>
        <p:nvPicPr>
          <p:cNvPr id="19464" name="Picture 9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195263" y="2163763"/>
            <a:ext cx="2203450" cy="1860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465" name="Picture 11" descr="Y:\Bilder u. Zeichnungen\2008_03_06\IMG_3348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2482850" y="3676650"/>
            <a:ext cx="4368800" cy="2722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66" name="Rechteck 9"/>
          <p:cNvSpPr>
            <a:spLocks noChangeArrowheads="1"/>
          </p:cNvSpPr>
          <p:nvPr/>
        </p:nvSpPr>
        <p:spPr bwMode="auto">
          <a:xfrm>
            <a:off x="6888163" y="4344988"/>
            <a:ext cx="22558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0000FF"/>
                </a:solidFill>
              </a:rPr>
              <a:t>[P. Achenbach, et al.,</a:t>
            </a:r>
            <a:endParaRPr lang="de-DE" sz="1400">
              <a:solidFill>
                <a:srgbClr val="0000FF"/>
              </a:solidFill>
            </a:endParaRPr>
          </a:p>
          <a:p>
            <a:r>
              <a:rPr lang="en-US" sz="1400">
                <a:solidFill>
                  <a:srgbClr val="0000FF"/>
                </a:solidFill>
              </a:rPr>
              <a:t>New detectors for the kaon and hypernuclear experiments with KAOS at MAMI and with PANDA at GSI, Proc. SNIC06 (2006)]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990975" y="343023"/>
            <a:ext cx="5153025" cy="607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3101" y="153925"/>
            <a:ext cx="3770146" cy="469900"/>
          </a:xfrm>
        </p:spPr>
        <p:txBody>
          <a:bodyPr/>
          <a:lstStyle/>
          <a:p>
            <a:r>
              <a:rPr lang="en-US" dirty="0" smtClean="0"/>
              <a:t>V</a:t>
            </a:r>
            <a:r>
              <a:rPr lang="en-US" sz="2000" dirty="0" smtClean="0"/>
              <a:t>UPROM</a:t>
            </a:r>
            <a:r>
              <a:rPr lang="en-US" dirty="0" smtClean="0"/>
              <a:t> Trigger System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415636" y="956932"/>
            <a:ext cx="4227615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256 LVDS I/O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6U VME card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400 MHz FPGA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37 cards used with the K</a:t>
            </a:r>
            <a:r>
              <a:rPr lang="en-GB" sz="1600" dirty="0" smtClean="0">
                <a:solidFill>
                  <a:srgbClr val="000000"/>
                </a:solidFill>
                <a:latin typeface="Arial" pitchFamily="34" charset="0"/>
              </a:rPr>
              <a:t>AOS</a:t>
            </a:r>
            <a:r>
              <a:rPr lang="en-GB" sz="2000" dirty="0" smtClean="0">
                <a:solidFill>
                  <a:srgbClr val="000000"/>
                </a:solidFill>
                <a:latin typeface="Arial" pitchFamily="34" charset="0"/>
              </a:rPr>
              <a:t> spectrometer:</a:t>
            </a:r>
          </a:p>
        </p:txBody>
      </p:sp>
      <p:pic>
        <p:nvPicPr>
          <p:cNvPr id="345093" name="Picture 5" descr="E:\Dokumente und Einstellungen\patrick\Eigene Dateien\Forschung\IEEE-RT10-24-05-2010\Poster\trigger_scheme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3215" y="2968832"/>
            <a:ext cx="3947134" cy="3395970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 bwMode="auto">
          <a:xfrm>
            <a:off x="1282535" y="2897579"/>
            <a:ext cx="1793174" cy="201881"/>
          </a:xfrm>
          <a:prstGeom prst="rect">
            <a:avLst/>
          </a:prstGeom>
          <a:solidFill>
            <a:srgbClr val="00B8F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 rot="5400000">
            <a:off x="-583871" y="4320640"/>
            <a:ext cx="1793174" cy="201881"/>
          </a:xfrm>
          <a:prstGeom prst="rect">
            <a:avLst/>
          </a:prstGeom>
          <a:solidFill>
            <a:srgbClr val="00B8FF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E:\Dokumente und Einstellungen\patrick\Eigene Dateien\Forschung\SFB-H3-Zwischenbericht2009\source\IMG_024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400308" y="982639"/>
            <a:ext cx="3743692" cy="4667534"/>
          </a:xfrm>
          <a:prstGeom prst="rect">
            <a:avLst/>
          </a:prstGeom>
          <a:noFill/>
        </p:spPr>
      </p:pic>
      <p:sp>
        <p:nvSpPr>
          <p:cNvPr id="3078" name="Rectangle 1"/>
          <p:cNvSpPr>
            <a:spLocks noChangeArrowheads="1"/>
          </p:cNvSpPr>
          <p:nvPr/>
        </p:nvSpPr>
        <p:spPr bwMode="auto">
          <a:xfrm>
            <a:off x="0" y="708025"/>
            <a:ext cx="8786813" cy="5529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903" tIns="41030" rIns="78903" bIns="41030"/>
          <a:lstStyle/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</a:rPr>
              <a:t>e.g. strong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</a:rPr>
              <a:t>correlation between </a:t>
            </a:r>
            <a:r>
              <a:rPr lang="en-GB" sz="1800" dirty="0" err="1" smtClean="0">
                <a:solidFill>
                  <a:srgbClr val="000000"/>
                </a:solidFill>
                <a:latin typeface="Arial" pitchFamily="34" charset="0"/>
              </a:rPr>
              <a:t>momenta</a:t>
            </a: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</a:rPr>
              <a:t>/positions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endParaRPr lang="en-GB" sz="1800" dirty="0" smtClean="0">
              <a:solidFill>
                <a:srgbClr val="000000"/>
              </a:solidFill>
              <a:latin typeface="Arial" pitchFamily="34" charset="0"/>
            </a:endParaRP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</a:rPr>
              <a:t>goal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</a:rPr>
              <a:t>: suppression of background on trigger level</a:t>
            </a:r>
          </a:p>
          <a:p>
            <a:pPr marL="298450" indent="-298450">
              <a:lnSpc>
                <a:spcPct val="93000"/>
              </a:lnSpc>
              <a:spcBef>
                <a:spcPts val="400"/>
              </a:spcBef>
              <a:buSzPct val="100000"/>
              <a:buFont typeface="Symbol" pitchFamily="18" charset="2"/>
              <a:buChar char="-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</a:rPr>
              <a:t>requirements:</a:t>
            </a:r>
            <a:endParaRPr lang="en-GB" sz="1800" dirty="0">
              <a:solidFill>
                <a:srgbClr val="000000"/>
              </a:solidFill>
              <a:latin typeface="Arial" pitchFamily="34" charset="0"/>
            </a:endParaRPr>
          </a:p>
          <a:p>
            <a:pPr marL="744538" lvl="1" indent="-342900">
              <a:lnSpc>
                <a:spcPct val="93000"/>
              </a:lnSpc>
              <a:spcBef>
                <a:spcPts val="350"/>
              </a:spcBef>
              <a:buSzPct val="100000"/>
              <a:buFont typeface="+mj-lt"/>
              <a:buAutoNum type="arabicParenR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</a:rPr>
              <a:t>correlation of &gt; 60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⊗ 4000 channels</a:t>
            </a:r>
          </a:p>
          <a:p>
            <a:pPr marL="744538" lvl="1" indent="-342900">
              <a:lnSpc>
                <a:spcPct val="93000"/>
              </a:lnSpc>
              <a:spcBef>
                <a:spcPts val="350"/>
              </a:spcBef>
              <a:buSzPct val="100000"/>
              <a:buFont typeface="+mj-lt"/>
              <a:buAutoNum type="arabicParenR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tracking information (clustering)‏</a:t>
            </a:r>
          </a:p>
          <a:p>
            <a:pPr marL="744538" lvl="1" indent="-342900">
              <a:lnSpc>
                <a:spcPct val="93000"/>
              </a:lnSpc>
              <a:spcBef>
                <a:spcPts val="350"/>
              </a:spcBef>
              <a:buSzPct val="100000"/>
              <a:buFont typeface="+mj-lt"/>
              <a:buAutoNum type="arabicParenR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flexibility (different beams, magnet settings…) </a:t>
            </a:r>
            <a:endParaRPr lang="en-GB" sz="1800" dirty="0" smtClean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  <a:p>
            <a:pPr marL="744538" lvl="1" indent="-342900">
              <a:lnSpc>
                <a:spcPct val="93000"/>
              </a:lnSpc>
              <a:spcBef>
                <a:spcPts val="350"/>
              </a:spcBef>
              <a:buSzPct val="100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  <a:tab pos="8883650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Arial" pitchFamily="34" charset="0"/>
              </a:rPr>
              <a:t>→ </a:t>
            </a:r>
            <a:r>
              <a:rPr lang="en-GB" sz="1800" dirty="0">
                <a:solidFill>
                  <a:srgbClr val="000000"/>
                </a:solidFill>
                <a:latin typeface="Arial" pitchFamily="34" charset="0"/>
              </a:rPr>
              <a:t>programmable, fast trigger decision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Flexible </a:t>
            </a:r>
            <a:r>
              <a:rPr lang="de-DE" dirty="0" err="1" smtClean="0"/>
              <a:t>trigger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1029665"/>
            <a:ext cx="5082639" cy="335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Gerade Verbindung mit Pfeil 12"/>
          <p:cNvCxnSpPr/>
          <p:nvPr/>
        </p:nvCxnSpPr>
        <p:spPr bwMode="auto">
          <a:xfrm rot="16200000" flipH="1">
            <a:off x="2131620" y="1537856"/>
            <a:ext cx="2078184" cy="144878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cxnSp>
        <p:nvCxnSpPr>
          <p:cNvPr id="15" name="Gerade Verbindung mit Pfeil 14"/>
          <p:cNvCxnSpPr/>
          <p:nvPr/>
        </p:nvCxnSpPr>
        <p:spPr bwMode="auto">
          <a:xfrm rot="16200000" flipV="1">
            <a:off x="2441833" y="1539307"/>
            <a:ext cx="2132862" cy="139120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/>
          </a:ln>
          <a:effectLst/>
        </p:spPr>
      </p:cxnSp>
      <p:sp>
        <p:nvSpPr>
          <p:cNvPr id="16" name="Pfeil nach oben 15"/>
          <p:cNvSpPr/>
          <p:nvPr/>
        </p:nvSpPr>
        <p:spPr bwMode="auto">
          <a:xfrm rot="-5400000">
            <a:off x="4848446" y="760225"/>
            <a:ext cx="701749" cy="2892056"/>
          </a:xfrm>
          <a:prstGeom prst="upArrow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29501" y="1419367"/>
            <a:ext cx="8914499" cy="4972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 glimpse at the theory</a:t>
            </a:r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1073888" y="846162"/>
            <a:ext cx="68792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task: finding right degrees-of-freedom, interactions and structures</a:t>
            </a:r>
            <a:endParaRPr lang="en-US" sz="1800" dirty="0">
              <a:latin typeface="+mn-lt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80212" y="5859115"/>
            <a:ext cx="2700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[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Fig. from Tamara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Corthals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]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13018"/>
            <a:ext cx="5667375" cy="4711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39695" y="2424223"/>
            <a:ext cx="5223550" cy="3950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05425" y="481013"/>
            <a:ext cx="383857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09801" y="119360"/>
            <a:ext cx="4238624" cy="461665"/>
          </a:xfrm>
        </p:spPr>
        <p:txBody>
          <a:bodyPr/>
          <a:lstStyle/>
          <a:p>
            <a:r>
              <a:rPr lang="en-US" dirty="0" smtClean="0"/>
              <a:t>Results of 2009 beam-tests</a:t>
            </a:r>
            <a:endParaRPr lang="en-US" dirty="0"/>
          </a:p>
        </p:txBody>
      </p:sp>
      <p:sp>
        <p:nvSpPr>
          <p:cNvPr id="6" name="Rechteck 9"/>
          <p:cNvSpPr>
            <a:spLocks noChangeArrowheads="1"/>
          </p:cNvSpPr>
          <p:nvPr/>
        </p:nvSpPr>
        <p:spPr bwMode="auto">
          <a:xfrm>
            <a:off x="0" y="5459856"/>
            <a:ext cx="385961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+mn-lt"/>
              </a:rPr>
              <a:t>[P.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Achenbach </a:t>
            </a:r>
            <a:r>
              <a:rPr lang="en-US" sz="1400" dirty="0">
                <a:solidFill>
                  <a:srgbClr val="0000FF"/>
                </a:solidFill>
                <a:latin typeface="+mn-lt"/>
              </a:rPr>
              <a:t>et al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.,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A Large-Scale FPGA-Based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Trigger and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Dead-Time Free DAQ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System for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the </a:t>
            </a:r>
            <a:r>
              <a:rPr lang="en-US" sz="1400" dirty="0" err="1" smtClean="0">
                <a:solidFill>
                  <a:srgbClr val="0000FF"/>
                </a:solidFill>
                <a:latin typeface="+mn-lt"/>
              </a:rPr>
              <a:t>Kaos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Spectrometer at MAMI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,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IEEE </a:t>
            </a:r>
            <a:r>
              <a:rPr lang="en-US" sz="1400" dirty="0" smtClean="0">
                <a:solidFill>
                  <a:srgbClr val="0000FF"/>
                </a:solidFill>
                <a:latin typeface="+mn-lt"/>
              </a:rPr>
              <a:t>Real-Time 2010 Conference Record]</a:t>
            </a:r>
            <a:endParaRPr lang="en-US" sz="1400" dirty="0">
              <a:solidFill>
                <a:srgbClr val="0000FF"/>
              </a:solidFill>
              <a:latin typeface="+mn-lt"/>
            </a:endParaRPr>
          </a:p>
        </p:txBody>
      </p:sp>
      <p:cxnSp>
        <p:nvCxnSpPr>
          <p:cNvPr id="8" name="Gerade Verbindung mit Pfeil 7"/>
          <p:cNvCxnSpPr/>
          <p:nvPr/>
        </p:nvCxnSpPr>
        <p:spPr bwMode="auto">
          <a:xfrm rot="16200000" flipH="1">
            <a:off x="-106326" y="1935124"/>
            <a:ext cx="2115883" cy="265817"/>
          </a:xfrm>
          <a:prstGeom prst="straightConnector1">
            <a:avLst/>
          </a:prstGeom>
          <a:solidFill>
            <a:srgbClr val="00B8FF"/>
          </a:solidFill>
          <a:ln w="1905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1" name="Textfeld 10"/>
          <p:cNvSpPr txBox="1"/>
          <p:nvPr/>
        </p:nvSpPr>
        <p:spPr>
          <a:xfrm>
            <a:off x="4412511" y="3498110"/>
            <a:ext cx="4561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100 MHz M</a:t>
            </a:r>
            <a:r>
              <a:rPr lang="de-DE" sz="2000" dirty="0" smtClean="0">
                <a:solidFill>
                  <a:srgbClr val="0070C0"/>
                </a:solidFill>
              </a:rPr>
              <a:t>ø</a:t>
            </a:r>
            <a:r>
              <a:rPr lang="en-US" sz="2000" dirty="0" err="1" smtClean="0">
                <a:solidFill>
                  <a:srgbClr val="0070C0"/>
                </a:solidFill>
                <a:latin typeface="+mn-lt"/>
              </a:rPr>
              <a:t>ller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 scattering rate at 1 </a:t>
            </a:r>
            <a:r>
              <a:rPr lang="el-GR" sz="2000" dirty="0" smtClean="0">
                <a:solidFill>
                  <a:srgbClr val="0070C0"/>
                </a:solidFill>
                <a:latin typeface="+mn-lt"/>
              </a:rPr>
              <a:t>μ</a:t>
            </a:r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A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03274" y="2247012"/>
            <a:ext cx="900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M</a:t>
            </a:r>
            <a:r>
              <a:rPr lang="de-DE" sz="2000" dirty="0" smtClean="0">
                <a:solidFill>
                  <a:srgbClr val="0070C0"/>
                </a:solidFill>
              </a:rPr>
              <a:t>ø</a:t>
            </a:r>
            <a:r>
              <a:rPr lang="en-US" sz="2000" dirty="0" err="1" smtClean="0">
                <a:solidFill>
                  <a:srgbClr val="0070C0"/>
                </a:solidFill>
                <a:latin typeface="+mn-lt"/>
              </a:rPr>
              <a:t>ller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5753100"/>
            <a:ext cx="9144000" cy="647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903" tIns="41030" rIns="78903" bIns="41030"/>
          <a:lstStyle/>
          <a:p>
            <a:pPr marL="298450" indent="-250825" algn="ctr">
              <a:lnSpc>
                <a:spcPct val="93000"/>
              </a:lnSpc>
              <a:spcBef>
                <a:spcPts val="350"/>
              </a:spcBef>
              <a:buSzPct val="75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for more on detector production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, quality control,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test-stands for PMT alignment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see talk by Anselm </a:t>
            </a:r>
            <a:r>
              <a:rPr lang="en-GB" sz="2000" dirty="0" err="1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Esser</a:t>
            </a:r>
            <a:endParaRPr lang="en-GB" sz="2000" dirty="0">
              <a:solidFill>
                <a:srgbClr val="0000FF"/>
              </a:solidFill>
              <a:latin typeface="Arial" pitchFamily="34" charset="0"/>
              <a:ea typeface="msmincho"/>
              <a:cs typeface="msmincho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0613" y="510363"/>
            <a:ext cx="4763387" cy="35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4386" name="Picture 2" descr="E:\Dokumente und Einstellungen\patrick\Eigene Dateien\Eigene Bilder\Auswahl Faser\IMG_016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" y="312405"/>
            <a:ext cx="2285612" cy="3047483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28802" y="91229"/>
            <a:ext cx="5592724" cy="461665"/>
          </a:xfrm>
        </p:spPr>
        <p:txBody>
          <a:bodyPr/>
          <a:lstStyle/>
          <a:p>
            <a:r>
              <a:rPr lang="en-US" dirty="0" smtClean="0"/>
              <a:t>Detector production finished in 2010</a:t>
            </a:r>
            <a:endParaRPr lang="en-US" dirty="0"/>
          </a:p>
        </p:txBody>
      </p:sp>
      <p:pic>
        <p:nvPicPr>
          <p:cNvPr id="144387" name="Picture 3" descr="E:\Dokumente und Einstellungen\patrick\Eigene Dateien\Eigene Bilder\Auswahl Faser\IMG_015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76056" y="2263147"/>
            <a:ext cx="3944680" cy="32217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feld 6"/>
          <p:cNvSpPr txBox="1"/>
          <p:nvPr/>
        </p:nvSpPr>
        <p:spPr>
          <a:xfrm>
            <a:off x="0" y="3762376"/>
            <a:ext cx="2857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 all work done by </a:t>
            </a:r>
            <a:r>
              <a:rPr lang="en-GB" sz="1800" dirty="0" smtClean="0"/>
              <a:t>‘</a:t>
            </a:r>
            <a:r>
              <a:rPr lang="en-GB" sz="1800" dirty="0" err="1" smtClean="0"/>
              <a:t>HiWi</a:t>
            </a:r>
            <a:r>
              <a:rPr lang="en-GB" sz="1800" dirty="0" smtClean="0"/>
              <a:t>’ and doctorate </a:t>
            </a:r>
            <a:r>
              <a:rPr lang="en-GB" sz="1800" dirty="0" smtClean="0">
                <a:latin typeface="+mn-lt"/>
              </a:rPr>
              <a:t>students</a:t>
            </a: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 quality control after </a:t>
            </a:r>
            <a:br>
              <a:rPr lang="en-GB" sz="1800" dirty="0" smtClean="0">
                <a:latin typeface="+mn-lt"/>
              </a:rPr>
            </a:br>
            <a:r>
              <a:rPr lang="en-GB" sz="1800" dirty="0" smtClean="0">
                <a:latin typeface="+mn-lt"/>
              </a:rPr>
              <a:t>  each production stage: </a:t>
            </a:r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latin typeface="+mn-lt"/>
                <a:sym typeface="Wingdings" pitchFamily="2" charset="2"/>
              </a:rPr>
              <a:t> fibre bundle rejection,</a:t>
            </a:r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latin typeface="+mn-lt"/>
                <a:sym typeface="Wingdings" pitchFamily="2" charset="2"/>
              </a:rPr>
              <a:t> cable rejection,</a:t>
            </a:r>
          </a:p>
          <a:p>
            <a:pPr>
              <a:buFont typeface="Wingdings" pitchFamily="2" charset="2"/>
              <a:buChar char="à"/>
            </a:pPr>
            <a:r>
              <a:rPr lang="en-GB" sz="1800" dirty="0" smtClean="0">
                <a:latin typeface="+mn-lt"/>
                <a:sym typeface="Wingdings" pitchFamily="2" charset="2"/>
              </a:rPr>
              <a:t> connector rejection </a:t>
            </a:r>
            <a:endParaRPr lang="en-GB" sz="1800" dirty="0" smtClean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28850" y="828676"/>
            <a:ext cx="2857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18 432 </a:t>
            </a:r>
            <a:r>
              <a:rPr lang="en-US" sz="1800" dirty="0" err="1" smtClean="0">
                <a:latin typeface="+mn-lt"/>
              </a:rPr>
              <a:t>fibres</a:t>
            </a:r>
            <a:r>
              <a:rPr lang="en-US" sz="1800" dirty="0" smtClean="0">
                <a:latin typeface="+mn-lt"/>
              </a:rPr>
              <a:t> in 144 bundles with </a:t>
            </a:r>
            <a:r>
              <a:rPr lang="en-GB" sz="1800" dirty="0" smtClean="0">
                <a:latin typeface="+mn-lt"/>
              </a:rPr>
              <a:t>associated 144 bundle connectors, </a:t>
            </a:r>
            <a:r>
              <a:rPr lang="en-GB" sz="1800" dirty="0" err="1" smtClean="0">
                <a:latin typeface="+mn-lt"/>
              </a:rPr>
              <a:t>MaPMTs</a:t>
            </a:r>
            <a:r>
              <a:rPr lang="en-GB" sz="1800" dirty="0" smtClean="0">
                <a:latin typeface="+mn-lt"/>
              </a:rPr>
              <a:t>, front-end boards, etc...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E:\Dokumente und Einstellungen\patrick\Eigene Dateien\Eigene Bilder\Auswahl Faser\IMG_01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01040" y="1204470"/>
            <a:ext cx="4894657" cy="3672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29070" y="138223"/>
            <a:ext cx="5996764" cy="457200"/>
          </a:xfrm>
        </p:spPr>
        <p:txBody>
          <a:bodyPr/>
          <a:lstStyle/>
          <a:p>
            <a:r>
              <a:rPr lang="en-GB" dirty="0" smtClean="0"/>
              <a:t>Detector calibration and characterisation</a:t>
            </a:r>
            <a:endParaRPr lang="en-GB" dirty="0"/>
          </a:p>
        </p:txBody>
      </p:sp>
      <p:pic>
        <p:nvPicPr>
          <p:cNvPr id="143364" name="Picture 4" descr="E:\Dokumente und Einstellungen\patrick\Eigene Dateien\Eigene Bilder\Auswahl Faser\IMG_00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185600" y="2597260"/>
            <a:ext cx="4958400" cy="371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Gerade Verbindung mit Pfeil 6"/>
          <p:cNvCxnSpPr/>
          <p:nvPr/>
        </p:nvCxnSpPr>
        <p:spPr bwMode="auto">
          <a:xfrm rot="10800000">
            <a:off x="7708605" y="4603898"/>
            <a:ext cx="914400" cy="29771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9" name="Gerade Verbindung mit Pfeil 8"/>
          <p:cNvCxnSpPr/>
          <p:nvPr/>
        </p:nvCxnSpPr>
        <p:spPr bwMode="auto">
          <a:xfrm rot="10800000">
            <a:off x="4465674" y="4890978"/>
            <a:ext cx="3264198" cy="1063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029200" y="4922874"/>
            <a:ext cx="3179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moving calibration system</a:t>
            </a:r>
            <a:br>
              <a:rPr lang="en-US" sz="2000" dirty="0" smtClean="0">
                <a:solidFill>
                  <a:schemeClr val="accent1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1"/>
                </a:solidFill>
                <a:latin typeface="+mn-lt"/>
              </a:rPr>
              <a:t>‘MCS’</a:t>
            </a:r>
            <a:endParaRPr lang="en-US" sz="2000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Textfeld 10"/>
          <p:cNvSpPr txBox="1"/>
          <p:nvPr/>
        </p:nvSpPr>
        <p:spPr>
          <a:xfrm rot="1095070">
            <a:off x="7940950" y="4408274"/>
            <a:ext cx="890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betas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 rot="4279703">
            <a:off x="4275957" y="4349926"/>
            <a:ext cx="902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fibres</a:t>
            </a:r>
            <a:endParaRPr lang="en-GB" sz="2000" dirty="0">
              <a:latin typeface="+mn-lt"/>
            </a:endParaRPr>
          </a:p>
        </p:txBody>
      </p:sp>
      <p:sp>
        <p:nvSpPr>
          <p:cNvPr id="13" name="Ellipse 12"/>
          <p:cNvSpPr/>
          <p:nvPr/>
        </p:nvSpPr>
        <p:spPr bwMode="auto">
          <a:xfrm>
            <a:off x="2817626" y="3508744"/>
            <a:ext cx="1350337" cy="1350000"/>
          </a:xfrm>
          <a:prstGeom prst="ellipse">
            <a:avLst/>
          </a:prstGeom>
          <a:solidFill>
            <a:srgbClr val="00B8FF">
              <a:alpha val="2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 Box 1"/>
          <p:cNvSpPr txBox="1">
            <a:spLocks noChangeArrowheads="1"/>
          </p:cNvSpPr>
          <p:nvPr/>
        </p:nvSpPr>
        <p:spPr bwMode="auto">
          <a:xfrm>
            <a:off x="0" y="5033632"/>
            <a:ext cx="4486276" cy="1405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78903" tIns="41030" rIns="78903" bIns="41030"/>
          <a:lstStyle/>
          <a:p>
            <a:pPr marL="298450" indent="-250825">
              <a:lnSpc>
                <a:spcPct val="93000"/>
              </a:lnSpc>
              <a:spcBef>
                <a:spcPts val="350"/>
              </a:spcBef>
              <a:buSzPct val="75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several months of preparation work </a:t>
            </a:r>
          </a:p>
          <a:p>
            <a:pPr marL="298450" indent="-250825">
              <a:lnSpc>
                <a:spcPct val="93000"/>
              </a:lnSpc>
              <a:spcBef>
                <a:spcPts val="350"/>
              </a:spcBef>
              <a:buSzPct val="75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for gain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calibration and final control</a:t>
            </a:r>
          </a:p>
          <a:p>
            <a:pPr marL="298450" indent="-250825">
              <a:lnSpc>
                <a:spcPct val="93000"/>
              </a:lnSpc>
              <a:spcBef>
                <a:spcPts val="350"/>
              </a:spcBef>
              <a:buSzPct val="75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			of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all detector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modules</a:t>
            </a:r>
          </a:p>
          <a:p>
            <a:pPr marL="298450" indent="-250825">
              <a:lnSpc>
                <a:spcPct val="93000"/>
              </a:lnSpc>
              <a:spcBef>
                <a:spcPts val="350"/>
              </a:spcBef>
              <a:buSzPct val="75000"/>
              <a:tabLst>
                <a:tab pos="633413" algn="l"/>
                <a:tab pos="1268413" algn="l"/>
                <a:tab pos="1903413" algn="l"/>
                <a:tab pos="2538413" algn="l"/>
                <a:tab pos="3171825" algn="l"/>
                <a:tab pos="3806825" algn="l"/>
                <a:tab pos="4441825" algn="l"/>
                <a:tab pos="5076825" algn="l"/>
                <a:tab pos="5710238" algn="l"/>
                <a:tab pos="6345238" algn="l"/>
                <a:tab pos="6980238" algn="l"/>
                <a:tab pos="7615238" algn="l"/>
                <a:tab pos="8250238" algn="l"/>
              </a:tabLst>
            </a:pP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</a:rPr>
              <a:t>details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 </a:t>
            </a:r>
            <a:r>
              <a:rPr lang="en-GB" sz="2000" dirty="0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see talk by Anselm </a:t>
            </a:r>
            <a:r>
              <a:rPr lang="en-GB" sz="2000" dirty="0" err="1" smtClean="0">
                <a:solidFill>
                  <a:srgbClr val="0000FF"/>
                </a:solidFill>
                <a:latin typeface="Arial" pitchFamily="34" charset="0"/>
                <a:ea typeface="msmincho"/>
                <a:cs typeface="msmincho"/>
                <a:sym typeface="Wingdings" pitchFamily="2" charset="2"/>
              </a:rPr>
              <a:t>Esser</a:t>
            </a:r>
            <a:endParaRPr lang="en-GB" sz="2000" dirty="0">
              <a:solidFill>
                <a:srgbClr val="0000FF"/>
              </a:solidFill>
              <a:latin typeface="Arial" pitchFamily="34" charset="0"/>
              <a:ea typeface="msmincho"/>
              <a:cs typeface="msmincho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097618" y="3607982"/>
            <a:ext cx="82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  <a:latin typeface="+mn-lt"/>
              </a:rPr>
              <a:t>MCS</a:t>
            </a:r>
            <a:endParaRPr lang="en-US" sz="20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191125" y="714376"/>
            <a:ext cx="395287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 collimated </a:t>
            </a:r>
            <a:r>
              <a:rPr lang="en-GB" sz="1800" baseline="30000" dirty="0" smtClean="0">
                <a:latin typeface="+mn-lt"/>
              </a:rPr>
              <a:t>90</a:t>
            </a:r>
            <a:r>
              <a:rPr lang="en-GB" sz="1800" dirty="0" smtClean="0">
                <a:latin typeface="+mn-lt"/>
              </a:rPr>
              <a:t>Sr source</a:t>
            </a: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 short fibre with PMT as trigger</a:t>
            </a:r>
          </a:p>
          <a:p>
            <a:pPr>
              <a:buFont typeface="Arial" pitchFamily="34" charset="0"/>
              <a:buChar char="•"/>
            </a:pPr>
            <a:r>
              <a:rPr lang="en-GB" sz="1800" dirty="0" smtClean="0">
                <a:latin typeface="+mn-lt"/>
              </a:rPr>
              <a:t> </a:t>
            </a:r>
            <a:r>
              <a:rPr lang="en-GB" sz="1800" dirty="0" smtClean="0">
                <a:latin typeface="+mn-lt"/>
              </a:rPr>
              <a:t>automatic course of action:</a:t>
            </a:r>
          </a:p>
          <a:p>
            <a:pPr>
              <a:buFont typeface="Symbol" pitchFamily="18" charset="2"/>
              <a:buChar char="-"/>
            </a:pPr>
            <a:r>
              <a:rPr lang="en-GB" sz="1600" dirty="0" smtClean="0">
                <a:latin typeface="+mn-lt"/>
              </a:rPr>
              <a:t> computer controlled carriage moves </a:t>
            </a:r>
            <a:br>
              <a:rPr lang="en-GB" sz="1600" dirty="0" smtClean="0">
                <a:latin typeface="+mn-lt"/>
              </a:rPr>
            </a:br>
            <a:r>
              <a:rPr lang="en-GB" sz="1600" dirty="0" smtClean="0">
                <a:latin typeface="+mn-lt"/>
              </a:rPr>
              <a:t>		along detector</a:t>
            </a:r>
          </a:p>
          <a:p>
            <a:pPr>
              <a:buFont typeface="Symbol" pitchFamily="18" charset="2"/>
              <a:buChar char="-"/>
            </a:pPr>
            <a:r>
              <a:rPr lang="en-GB" sz="1600" dirty="0" smtClean="0">
                <a:latin typeface="+mn-lt"/>
              </a:rPr>
              <a:t> data-taking for precise positioning</a:t>
            </a:r>
          </a:p>
          <a:p>
            <a:pPr>
              <a:buFont typeface="Symbol" pitchFamily="18" charset="2"/>
              <a:buChar char="-"/>
            </a:pPr>
            <a:r>
              <a:rPr lang="en-GB" sz="1600" dirty="0" smtClean="0">
                <a:latin typeface="+mn-lt"/>
              </a:rPr>
              <a:t> </a:t>
            </a:r>
            <a:r>
              <a:rPr lang="en-GB" sz="1600" dirty="0" smtClean="0">
                <a:latin typeface="+mn-lt"/>
              </a:rPr>
              <a:t>data taking fo</a:t>
            </a:r>
            <a:r>
              <a:rPr lang="en-GB" sz="1600" dirty="0" smtClean="0">
                <a:latin typeface="+mj-lt"/>
              </a:rPr>
              <a:t>r </a:t>
            </a:r>
            <a:r>
              <a:rPr lang="en-GB" sz="1600" dirty="0" smtClean="0">
                <a:latin typeface="+mj-lt"/>
              </a:rPr>
              <a:t>fibre bundle </a:t>
            </a:r>
            <a:r>
              <a:rPr lang="en-GB" sz="1600" dirty="0" smtClean="0">
                <a:latin typeface="+mj-lt"/>
              </a:rPr>
              <a:t>calibration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2125" y="109835"/>
            <a:ext cx="4562475" cy="461665"/>
          </a:xfrm>
        </p:spPr>
        <p:txBody>
          <a:bodyPr/>
          <a:lstStyle/>
          <a:p>
            <a:r>
              <a:rPr lang="en-US" dirty="0" smtClean="0"/>
              <a:t>Beam-tests 24–29 August 2010  </a:t>
            </a:r>
            <a:endParaRPr lang="en-US" dirty="0"/>
          </a:p>
        </p:txBody>
      </p:sp>
      <p:pic>
        <p:nvPicPr>
          <p:cNvPr id="37890" name="Picture 2" descr="E:\Dokumente und Einstellungen\patrick\Eigene Dateien\Eigene Bilder\2010_09_03\IMG_218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741762" y="2101969"/>
            <a:ext cx="3144688" cy="4192917"/>
          </a:xfrm>
          <a:prstGeom prst="rect">
            <a:avLst/>
          </a:prstGeom>
          <a:noFill/>
        </p:spPr>
      </p:pic>
      <p:pic>
        <p:nvPicPr>
          <p:cNvPr id="37891" name="Picture 3" descr="E:\Dokumente und Einstellungen\patrick\Eigene Dateien\Eigene Bilder\2010_09_03\IMG_218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85119" y="795337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2" name="Picture 4" descr="E:\Dokumente und Einstellungen\patrick\Eigene Dateien\Eigene Bilder\2010_09_03\IMG_2185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5716" y="795966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Gerade Verbindung mit Pfeil 6"/>
          <p:cNvCxnSpPr>
            <a:stCxn id="37892" idx="3"/>
          </p:cNvCxnSpPr>
          <p:nvPr/>
        </p:nvCxnSpPr>
        <p:spPr bwMode="auto">
          <a:xfrm>
            <a:off x="2835716" y="2595966"/>
            <a:ext cx="631384" cy="690159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>
            <a:stCxn id="37891" idx="1"/>
          </p:cNvCxnSpPr>
          <p:nvPr/>
        </p:nvCxnSpPr>
        <p:spPr bwMode="auto">
          <a:xfrm rot="10800000" flipV="1">
            <a:off x="5133975" y="2595337"/>
            <a:ext cx="651144" cy="805088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5" name="Textfeld 14"/>
          <p:cNvSpPr txBox="1"/>
          <p:nvPr/>
        </p:nvSpPr>
        <p:spPr>
          <a:xfrm>
            <a:off x="2828925" y="762000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beam energy: 510 </a:t>
            </a:r>
            <a:r>
              <a:rPr lang="en-US" sz="1800" dirty="0" err="1" smtClean="0">
                <a:latin typeface="+mn-lt"/>
              </a:rPr>
              <a:t>MeV</a:t>
            </a:r>
            <a:endParaRPr lang="en-US" sz="1800" dirty="0" smtClean="0">
              <a:latin typeface="+mn-lt"/>
            </a:endParaRPr>
          </a:p>
          <a:p>
            <a:r>
              <a:rPr lang="en-US" sz="1800" dirty="0" smtClean="0">
                <a:latin typeface="+mn-lt"/>
              </a:rPr>
              <a:t>beam intensity: 0.1–100 </a:t>
            </a:r>
            <a:r>
              <a:rPr lang="el-GR" sz="1800" dirty="0" smtClean="0">
                <a:latin typeface="+mn-lt"/>
              </a:rPr>
              <a:t>μ</a:t>
            </a:r>
            <a:r>
              <a:rPr lang="en-US" sz="1800" dirty="0" smtClean="0">
                <a:latin typeface="+mn-lt"/>
              </a:rPr>
              <a:t>A</a:t>
            </a:r>
          </a:p>
          <a:p>
            <a:r>
              <a:rPr lang="en-US" sz="1800" dirty="0" smtClean="0">
                <a:latin typeface="+mn-lt"/>
              </a:rPr>
              <a:t>spectrometer angle: 37.5°</a:t>
            </a:r>
          </a:p>
          <a:p>
            <a:r>
              <a:rPr lang="en-US" sz="1800" dirty="0" smtClean="0">
                <a:latin typeface="+mn-lt"/>
              </a:rPr>
              <a:t>targets: CH</a:t>
            </a:r>
            <a:r>
              <a:rPr lang="en-US" sz="1800" baseline="-25000" dirty="0" smtClean="0">
                <a:latin typeface="+mn-lt"/>
              </a:rPr>
              <a:t>2</a:t>
            </a:r>
            <a:r>
              <a:rPr lang="en-US" sz="1800" dirty="0" smtClean="0">
                <a:latin typeface="+mn-lt"/>
              </a:rPr>
              <a:t> and </a:t>
            </a:r>
            <a:r>
              <a:rPr lang="en-US" sz="1800" baseline="30000" dirty="0" smtClean="0">
                <a:latin typeface="+mn-lt"/>
              </a:rPr>
              <a:t>12</a:t>
            </a:r>
            <a:r>
              <a:rPr lang="en-US" sz="1800" dirty="0" smtClean="0">
                <a:latin typeface="+mn-lt"/>
              </a:rPr>
              <a:t>C</a:t>
            </a:r>
          </a:p>
          <a:p>
            <a:endParaRPr lang="en-US" sz="1800" dirty="0" smtClean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981700" y="4486276"/>
            <a:ext cx="327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   7 front-end CPUs</a:t>
            </a:r>
          </a:p>
          <a:p>
            <a:r>
              <a:rPr lang="en-GB" sz="1800" dirty="0" smtClean="0">
                <a:latin typeface="+mn-lt"/>
              </a:rPr>
              <a:t>~ 4 000 detector signals</a:t>
            </a:r>
          </a:p>
          <a:p>
            <a:r>
              <a:rPr lang="en-GB" sz="1800" dirty="0" smtClean="0">
                <a:latin typeface="+mn-lt"/>
              </a:rPr>
              <a:t>~ 40 trigger modules with</a:t>
            </a:r>
            <a:br>
              <a:rPr lang="en-GB" sz="1800" dirty="0" smtClean="0">
                <a:latin typeface="+mn-lt"/>
              </a:rPr>
            </a:br>
            <a:r>
              <a:rPr lang="en-GB" sz="1800" dirty="0" smtClean="0">
                <a:latin typeface="+mn-lt"/>
              </a:rPr>
              <a:t> 	FPGA programming</a:t>
            </a:r>
          </a:p>
          <a:p>
            <a:r>
              <a:rPr lang="en-GB" sz="1800" dirty="0" smtClean="0">
                <a:latin typeface="+mn-lt"/>
              </a:rPr>
              <a:t>~ 6 kHz data-taking rate in 		each ROB PC</a:t>
            </a:r>
            <a:endParaRPr lang="en-US" sz="1800" dirty="0">
              <a:latin typeface="+mn-lt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14300" y="4524376"/>
            <a:ext cx="2562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~ 120 fibre detectors in</a:t>
            </a:r>
          </a:p>
          <a:p>
            <a:r>
              <a:rPr lang="en-GB" sz="1800" dirty="0" smtClean="0">
                <a:latin typeface="+mn-lt"/>
              </a:rPr>
              <a:t>	two planes</a:t>
            </a:r>
          </a:p>
          <a:p>
            <a:r>
              <a:rPr lang="en-GB" sz="1800" dirty="0" smtClean="0">
                <a:latin typeface="+mn-lt"/>
              </a:rPr>
              <a:t>placed in high radiation 	environment</a:t>
            </a:r>
            <a:endParaRPr lang="en-US" sz="1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 descr="E:\Dokumente und Einstellungen\patrick\Eigene Dateien\Forschung\SPHERE-2010\xvsth-dif_mag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 rot="-5400000">
            <a:off x="929629" y="-344840"/>
            <a:ext cx="4105609" cy="5964868"/>
          </a:xfrm>
          <a:prstGeom prst="rect">
            <a:avLst/>
          </a:prstGeom>
          <a:noFill/>
        </p:spPr>
      </p:pic>
      <p:pic>
        <p:nvPicPr>
          <p:cNvPr id="41988" name="Picture 4" descr="E:\Dokumente und Einstellungen\patrick\Eigene Dateien\Forschung\SPHERE-2010\dispersion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-5400000">
            <a:off x="5598043" y="2163727"/>
            <a:ext cx="2073348" cy="5018566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4145" y="58368"/>
            <a:ext cx="6358269" cy="430735"/>
          </a:xfrm>
        </p:spPr>
        <p:txBody>
          <a:bodyPr/>
          <a:lstStyle/>
          <a:p>
            <a:r>
              <a:rPr lang="en-US" dirty="0" err="1" smtClean="0"/>
              <a:t>Fibre</a:t>
            </a:r>
            <a:r>
              <a:rPr lang="en-US" dirty="0" smtClean="0"/>
              <a:t> detector as electron arm spectrometer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6007395" y="967563"/>
            <a:ext cx="313660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	p(</a:t>
            </a:r>
            <a:r>
              <a:rPr lang="en-US" dirty="0" err="1" smtClean="0">
                <a:latin typeface="+mn-lt"/>
              </a:rPr>
              <a:t>e,C:e’K:p</a:t>
            </a:r>
            <a:r>
              <a:rPr lang="en-US" dirty="0" smtClean="0">
                <a:latin typeface="+mn-lt"/>
              </a:rPr>
              <a:t>)</a:t>
            </a:r>
          </a:p>
          <a:p>
            <a:r>
              <a:rPr lang="en-US" dirty="0" smtClean="0">
                <a:latin typeface="+mn-lt"/>
              </a:rPr>
              <a:t>with 	</a:t>
            </a:r>
            <a:r>
              <a:rPr lang="el-GR" dirty="0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e = 80.4°±5°</a:t>
            </a:r>
          </a:p>
          <a:p>
            <a:r>
              <a:rPr lang="en-US" dirty="0" smtClean="0">
                <a:latin typeface="+mn-lt"/>
              </a:rPr>
              <a:t>	</a:t>
            </a:r>
            <a:r>
              <a:rPr lang="el-GR" dirty="0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p</a:t>
            </a:r>
            <a:r>
              <a:rPr lang="en-US" dirty="0" smtClean="0">
                <a:latin typeface="+mn-lt"/>
              </a:rPr>
              <a:t> </a:t>
            </a:r>
            <a:r>
              <a:rPr lang="en-US" dirty="0" smtClean="0">
                <a:latin typeface="+mn-lt"/>
              </a:rPr>
              <a:t>= </a:t>
            </a:r>
            <a:r>
              <a:rPr lang="en-US" dirty="0" smtClean="0">
                <a:latin typeface="+mn-lt"/>
              </a:rPr>
              <a:t>37.5°±10°</a:t>
            </a:r>
          </a:p>
          <a:p>
            <a:r>
              <a:rPr lang="en-US" sz="2000" dirty="0" smtClean="0">
                <a:latin typeface="+mn-lt"/>
              </a:rPr>
              <a:t>coincidence acceptance limited by </a:t>
            </a:r>
            <a:r>
              <a:rPr lang="en-US" sz="2000" dirty="0" err="1" smtClean="0">
                <a:latin typeface="+mn-lt"/>
              </a:rPr>
              <a:t>SpekC</a:t>
            </a:r>
            <a:endParaRPr lang="en-US" sz="2000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	</a:t>
            </a:r>
            <a:endParaRPr lang="en-US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425302" y="4253022"/>
            <a:ext cx="412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+mn-lt"/>
              </a:rPr>
              <a:t>x</a:t>
            </a:r>
            <a:r>
              <a:rPr lang="en-US" dirty="0" smtClean="0">
                <a:latin typeface="+mn-lt"/>
              </a:rPr>
              <a:t> (dispersive coordinate)</a:t>
            </a:r>
            <a:endParaRPr lang="en-US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 rot="16200000">
            <a:off x="-1831884" y="1991832"/>
            <a:ext cx="412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+mn-lt"/>
              </a:rPr>
              <a:t>θ</a:t>
            </a:r>
            <a:r>
              <a:rPr lang="en-US" dirty="0" smtClean="0">
                <a:latin typeface="+mn-lt"/>
              </a:rPr>
              <a:t> (dispersive coordinate)</a:t>
            </a:r>
            <a:endParaRPr lang="en-US" dirty="0">
              <a:latin typeface="+mn-lt"/>
            </a:endParaRPr>
          </a:p>
        </p:txBody>
      </p:sp>
      <p:sp>
        <p:nvSpPr>
          <p:cNvPr id="8" name="Textfeld 7"/>
          <p:cNvSpPr txBox="1"/>
          <p:nvPr/>
        </p:nvSpPr>
        <p:spPr>
          <a:xfrm rot="16200000">
            <a:off x="3656057" y="3917866"/>
            <a:ext cx="1152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+mn-lt"/>
              </a:rPr>
              <a:t>x</a:t>
            </a:r>
            <a:endParaRPr lang="en-US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460204" y="1566529"/>
            <a:ext cx="4125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varying magnetic field</a:t>
            </a:r>
            <a:endParaRPr lang="en-US" dirty="0">
              <a:latin typeface="+mn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805916" y="3267740"/>
            <a:ext cx="43380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dispersion at central trajectory:</a:t>
            </a:r>
            <a:br>
              <a:rPr lang="en-US" dirty="0" smtClean="0">
                <a:latin typeface="+mn-lt"/>
              </a:rPr>
            </a:br>
            <a:r>
              <a:rPr lang="en-US" dirty="0" smtClean="0">
                <a:latin typeface="+mn-lt"/>
              </a:rPr>
              <a:t> </a:t>
            </a:r>
            <a:r>
              <a:rPr lang="de-DE" i="1" dirty="0" err="1" smtClean="0">
                <a:latin typeface="+mn-lt"/>
              </a:rPr>
              <a:t>dx</a:t>
            </a:r>
            <a:r>
              <a:rPr lang="de-DE" i="1" dirty="0" smtClean="0">
                <a:latin typeface="+mn-lt"/>
              </a:rPr>
              <a:t>/</a:t>
            </a:r>
            <a:r>
              <a:rPr lang="de-DE" i="1" dirty="0" err="1" smtClean="0">
                <a:latin typeface="+mn-lt"/>
              </a:rPr>
              <a:t>dp</a:t>
            </a:r>
            <a:r>
              <a:rPr lang="de-DE" dirty="0" smtClean="0">
                <a:latin typeface="+mn-lt"/>
              </a:rPr>
              <a:t> = 1.6 cm/%p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8" y="1437657"/>
            <a:ext cx="4416425" cy="461665"/>
          </a:xfrm>
        </p:spPr>
        <p:txBody>
          <a:bodyPr/>
          <a:lstStyle/>
          <a:p>
            <a:r>
              <a:rPr lang="en-GB" dirty="0" smtClean="0"/>
              <a:t>Further studies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8913" y="1052513"/>
            <a:ext cx="8955087" cy="5040312"/>
          </a:xfrm>
        </p:spPr>
        <p:txBody>
          <a:bodyPr/>
          <a:lstStyle/>
          <a:p>
            <a:r>
              <a:rPr lang="en-US" sz="2000" dirty="0" smtClean="0"/>
              <a:t>Invariant mass distributions </a:t>
            </a:r>
            <a:r>
              <a:rPr lang="en-US" sz="2000" dirty="0"/>
              <a:t>of </a:t>
            </a:r>
            <a:r>
              <a:rPr lang="el-GR" sz="2000" dirty="0" smtClean="0"/>
              <a:t>φ</a:t>
            </a:r>
            <a:r>
              <a:rPr lang="el-GR" sz="2000" dirty="0" smtClean="0">
                <a:sym typeface="Symbol" pitchFamily="18" charset="2"/>
              </a:rPr>
              <a:t> </a:t>
            </a:r>
            <a:r>
              <a:rPr lang="en-US" sz="2000" dirty="0" smtClean="0"/>
              <a:t>vector mesons inside and outside the </a:t>
            </a:r>
            <a:r>
              <a:rPr lang="en-US" sz="2000" dirty="0"/>
              <a:t>nuclear medium via </a:t>
            </a:r>
            <a:r>
              <a:rPr lang="en-US" sz="2000" dirty="0" smtClean="0"/>
              <a:t>K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/K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</a:t>
            </a:r>
            <a:r>
              <a:rPr lang="en-US" sz="2000" dirty="0"/>
              <a:t>pair spectroscopy at </a:t>
            </a:r>
            <a:r>
              <a:rPr lang="en-US" sz="2000" dirty="0">
                <a:sym typeface="Symbol" pitchFamily="18" charset="2"/>
              </a:rPr>
              <a:t></a:t>
            </a:r>
            <a:r>
              <a:rPr lang="en-US" sz="2000" baseline="-25000" dirty="0">
                <a:sym typeface="Symbol" pitchFamily="18" charset="2"/>
              </a:rPr>
              <a:t>N </a:t>
            </a:r>
            <a:r>
              <a:rPr lang="en-US" sz="2000" dirty="0">
                <a:sym typeface="Symbol" pitchFamily="18" charset="2"/>
              </a:rPr>
              <a:t>  </a:t>
            </a:r>
            <a:r>
              <a:rPr lang="en-US" sz="2000" baseline="-25000" dirty="0">
                <a:sym typeface="Symbol" pitchFamily="18" charset="2"/>
              </a:rPr>
              <a:t>0</a:t>
            </a:r>
            <a:r>
              <a:rPr lang="en-US" sz="2000" dirty="0">
                <a:sym typeface="Symbol" pitchFamily="18" charset="2"/>
              </a:rPr>
              <a:t> and </a:t>
            </a:r>
            <a:r>
              <a:rPr lang="en-US" sz="2000" i="1" dirty="0">
                <a:sym typeface="Symbol" pitchFamily="18" charset="2"/>
              </a:rPr>
              <a:t>T</a:t>
            </a:r>
            <a:r>
              <a:rPr lang="en-US" sz="2000" dirty="0">
                <a:sym typeface="Symbol" pitchFamily="18" charset="2"/>
              </a:rPr>
              <a:t>=0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572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de-DE" sz="2800" b="0" baseline="0">
              <a:solidFill>
                <a:schemeClr val="tx2"/>
              </a:solidFill>
            </a:endParaRPr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5059953" y="5858540"/>
            <a:ext cx="685800" cy="30365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3689498" y="5869172"/>
            <a:ext cx="744280" cy="297711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graphicFrame>
        <p:nvGraphicFramePr>
          <p:cNvPr id="5187" name="Group 67"/>
          <p:cNvGraphicFramePr>
            <a:graphicFrameLocks noGrp="1"/>
          </p:cNvGraphicFramePr>
          <p:nvPr/>
        </p:nvGraphicFramePr>
        <p:xfrm>
          <a:off x="670378" y="4595751"/>
          <a:ext cx="8172450" cy="1584960"/>
        </p:xfrm>
        <a:graphic>
          <a:graphicData uri="http://schemas.openxmlformats.org/drawingml/2006/table">
            <a:tbl>
              <a:tblPr/>
              <a:tblGrid>
                <a:gridCol w="1360488"/>
                <a:gridCol w="1363662"/>
                <a:gridCol w="1363663"/>
                <a:gridCol w="1360487"/>
                <a:gridCol w="1363663"/>
                <a:gridCol w="1360487"/>
              </a:tblGrid>
              <a:tr h="4392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Meson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Mass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/c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Symbol" pitchFamily="18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Symbol" pitchFamily="18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MeV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/c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t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fm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Main 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decay</a:t>
                      </a:r>
                      <a:endParaRPr kumimoji="0" lang="de-DE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de-DE" sz="1600" b="1" i="0" u="none" strike="noStrike" cap="none" normalizeH="0" baseline="30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</a:t>
                      </a:r>
                      <a:r>
                        <a:rPr kumimoji="0" lang="de-DE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+ 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 x 10</a:t>
                      </a:r>
                      <a:r>
                        <a:rPr kumimoji="0" lang="de-DE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+ 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- 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p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 x 10</a:t>
                      </a:r>
                      <a:r>
                        <a:rPr kumimoji="0" lang="de-DE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</a:t>
                      </a: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3.1 x 10</a:t>
                      </a:r>
                      <a:r>
                        <a:rPr kumimoji="0" lang="de-DE" sz="16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-4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1244009" y="91228"/>
            <a:ext cx="5784111" cy="461665"/>
          </a:xfrm>
        </p:spPr>
        <p:txBody>
          <a:bodyPr/>
          <a:lstStyle/>
          <a:p>
            <a:r>
              <a:rPr lang="de-DE" dirty="0" err="1" smtClean="0"/>
              <a:t>Concept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 </a:t>
            </a:r>
            <a:r>
              <a:rPr lang="de-DE" dirty="0" err="1" smtClean="0"/>
              <a:t>study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el-GR" dirty="0" smtClean="0"/>
              <a:t>φ </a:t>
            </a:r>
            <a:r>
              <a:rPr lang="en-US" dirty="0" smtClean="0"/>
              <a:t>vector </a:t>
            </a:r>
            <a:r>
              <a:rPr lang="en-US" dirty="0" smtClean="0"/>
              <a:t>mesons</a:t>
            </a:r>
            <a:endParaRPr lang="de-DE" dirty="0"/>
          </a:p>
        </p:txBody>
      </p:sp>
      <p:pic>
        <p:nvPicPr>
          <p:cNvPr id="23" name="Picture 1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42708" y="2101278"/>
            <a:ext cx="2669771" cy="1859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Line 14"/>
          <p:cNvSpPr>
            <a:spLocks noChangeShapeType="1"/>
          </p:cNvSpPr>
          <p:nvPr/>
        </p:nvSpPr>
        <p:spPr bwMode="auto">
          <a:xfrm flipV="1">
            <a:off x="7757853" y="2030818"/>
            <a:ext cx="294167" cy="244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>
            <a:off x="7757853" y="2275294"/>
            <a:ext cx="272902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1" name="Line 16"/>
          <p:cNvSpPr>
            <a:spLocks noChangeShapeType="1"/>
          </p:cNvSpPr>
          <p:nvPr/>
        </p:nvSpPr>
        <p:spPr bwMode="auto">
          <a:xfrm>
            <a:off x="6752298" y="3949331"/>
            <a:ext cx="7159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6696075" y="4018689"/>
            <a:ext cx="2447925" cy="40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i="1" dirty="0" smtClean="0">
                <a:latin typeface="Arial" charset="0"/>
                <a:sym typeface="Symbol" pitchFamily="18" charset="2"/>
              </a:rPr>
              <a:t>r </a:t>
            </a:r>
            <a:r>
              <a:rPr lang="en-US" sz="2000" b="0" baseline="0" dirty="0" smtClean="0">
                <a:latin typeface="Arial" charset="0"/>
                <a:sym typeface="Symbol" pitchFamily="18" charset="2"/>
              </a:rPr>
              <a:t>(</a:t>
            </a:r>
            <a:r>
              <a:rPr lang="en-US" sz="2000" b="0" i="1" baseline="0" dirty="0" smtClean="0">
                <a:latin typeface="Arial" charset="0"/>
                <a:sym typeface="Symbol" pitchFamily="18" charset="2"/>
              </a:rPr>
              <a:t>A</a:t>
            </a:r>
            <a:r>
              <a:rPr lang="en-US" sz="2000" b="0" baseline="0" dirty="0" smtClean="0">
                <a:latin typeface="Arial" charset="0"/>
                <a:sym typeface="Symbol" pitchFamily="18" charset="2"/>
              </a:rPr>
              <a:t>=60</a:t>
            </a:r>
            <a:r>
              <a:rPr lang="en-US" sz="2000" b="0" baseline="0" dirty="0">
                <a:latin typeface="Arial" charset="0"/>
                <a:sym typeface="Symbol" pitchFamily="18" charset="2"/>
              </a:rPr>
              <a:t>)</a:t>
            </a:r>
            <a:r>
              <a:rPr lang="en-US" sz="2000" b="0" baseline="0" dirty="0">
                <a:latin typeface="+mn-lt"/>
                <a:sym typeface="Symbol" pitchFamily="18" charset="2"/>
              </a:rPr>
              <a:t> </a:t>
            </a:r>
            <a:r>
              <a:rPr lang="pl-PL" sz="2000" b="0" baseline="0" dirty="0" smtClean="0">
                <a:latin typeface="+mn-lt"/>
                <a:sym typeface="Symbol" pitchFamily="18" charset="2"/>
              </a:rPr>
              <a:t></a:t>
            </a:r>
            <a:r>
              <a:rPr lang="de-DE" sz="2000" b="0" baseline="0" dirty="0" smtClean="0">
                <a:latin typeface="+mn-lt"/>
                <a:sym typeface="Symbol" pitchFamily="18" charset="2"/>
              </a:rPr>
              <a:t> 4</a:t>
            </a:r>
            <a:r>
              <a:rPr lang="pl-PL" sz="2000" b="0" baseline="0" dirty="0" smtClean="0">
                <a:latin typeface="+mn-lt"/>
                <a:sym typeface="Symbol" pitchFamily="18" charset="2"/>
              </a:rPr>
              <a:t> </a:t>
            </a:r>
            <a:r>
              <a:rPr lang="pl-PL" sz="2000" b="0" baseline="0" dirty="0">
                <a:latin typeface="+mn-lt"/>
                <a:sym typeface="Symbol" pitchFamily="18" charset="2"/>
              </a:rPr>
              <a:t>fm</a:t>
            </a:r>
            <a:endParaRPr lang="pl-PL" sz="2000" b="0" baseline="0" dirty="0">
              <a:latin typeface="+mn-lt"/>
            </a:endParaRPr>
          </a:p>
        </p:txBody>
      </p:sp>
      <p:sp>
        <p:nvSpPr>
          <p:cNvPr id="33" name="Text Box 9"/>
          <p:cNvSpPr txBox="1">
            <a:spLocks noChangeArrowheads="1"/>
          </p:cNvSpPr>
          <p:nvPr/>
        </p:nvSpPr>
        <p:spPr bwMode="auto">
          <a:xfrm>
            <a:off x="7430015" y="2677559"/>
            <a:ext cx="951613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800" baseline="0" dirty="0" smtClean="0">
                <a:latin typeface="+mn-lt"/>
              </a:rPr>
              <a:t>K</a:t>
            </a:r>
            <a:r>
              <a:rPr lang="pl-PL" sz="1800" baseline="0" dirty="0" smtClean="0">
                <a:latin typeface="+mn-lt"/>
              </a:rPr>
              <a:t>+</a:t>
            </a:r>
            <a:r>
              <a:rPr lang="de-DE" sz="1800" baseline="0" dirty="0" smtClean="0">
                <a:latin typeface="+mn-lt"/>
              </a:rPr>
              <a:t>/K-</a:t>
            </a:r>
            <a:endParaRPr lang="pl-PL" sz="1800" baseline="0" dirty="0">
              <a:latin typeface="+mn-lt"/>
            </a:endParaRPr>
          </a:p>
        </p:txBody>
      </p:sp>
      <p:sp>
        <p:nvSpPr>
          <p:cNvPr id="35" name="Line 14"/>
          <p:cNvSpPr>
            <a:spLocks noChangeShapeType="1"/>
          </p:cNvSpPr>
          <p:nvPr/>
        </p:nvSpPr>
        <p:spPr bwMode="auto">
          <a:xfrm flipV="1">
            <a:off x="7091546" y="2647506"/>
            <a:ext cx="460744" cy="279915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 flipV="1">
            <a:off x="7080914" y="2424224"/>
            <a:ext cx="269358" cy="513834"/>
          </a:xfrm>
          <a:prstGeom prst="line">
            <a:avLst/>
          </a:prstGeom>
          <a:noFill/>
          <a:ln w="9525">
            <a:solidFill>
              <a:srgbClr val="C00000"/>
            </a:solidFill>
            <a:round/>
            <a:headEnd/>
            <a:tailEnd type="triangle" w="med" len="med"/>
          </a:ln>
          <a:effectLst/>
        </p:spPr>
        <p:txBody>
          <a:bodyPr wrap="square"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37" name="Text Box 9"/>
          <p:cNvSpPr txBox="1">
            <a:spLocks noChangeArrowheads="1"/>
          </p:cNvSpPr>
          <p:nvPr/>
        </p:nvSpPr>
        <p:spPr bwMode="auto">
          <a:xfrm>
            <a:off x="7901392" y="2085680"/>
            <a:ext cx="951613" cy="3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e-DE" sz="1800" baseline="0" dirty="0" smtClean="0">
                <a:latin typeface="+mn-lt"/>
              </a:rPr>
              <a:t>K</a:t>
            </a:r>
            <a:r>
              <a:rPr lang="pl-PL" sz="1800" baseline="0" dirty="0" smtClean="0">
                <a:latin typeface="+mn-lt"/>
              </a:rPr>
              <a:t>+</a:t>
            </a:r>
            <a:r>
              <a:rPr lang="de-DE" sz="1800" baseline="0" dirty="0" smtClean="0">
                <a:latin typeface="+mn-lt"/>
              </a:rPr>
              <a:t>/K-</a:t>
            </a:r>
            <a:endParaRPr lang="pl-PL" sz="1800" baseline="0" dirty="0">
              <a:latin typeface="+mn-lt"/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0" y="208047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altLang="ja-JP" sz="2000" dirty="0" smtClean="0">
                <a:latin typeface="+mn-lt"/>
              </a:rPr>
              <a:t>modification studied </a:t>
            </a:r>
            <a:r>
              <a:rPr lang="en-US" altLang="ja-JP" sz="2000" dirty="0">
                <a:latin typeface="+mn-lt"/>
              </a:rPr>
              <a:t>by </a:t>
            </a:r>
            <a:r>
              <a:rPr lang="en-US" altLang="ja-JP" sz="2000" dirty="0" smtClean="0">
                <a:latin typeface="+mn-lt"/>
              </a:rPr>
              <a:t>two decay channels:</a:t>
            </a:r>
            <a:endParaRPr lang="en-US" altLang="ja-JP" sz="2000" dirty="0">
              <a:latin typeface="+mn-lt"/>
            </a:endParaRP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366939" y="2563727"/>
            <a:ext cx="41777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dirty="0" err="1" smtClean="0">
                <a:latin typeface="+mn-lt"/>
              </a:rPr>
              <a:t>di</a:t>
            </a:r>
            <a:r>
              <a:rPr lang="en-US" altLang="ja-JP" sz="2000" dirty="0" smtClean="0">
                <a:latin typeface="+mn-lt"/>
              </a:rPr>
              <a:t>-lepton</a:t>
            </a:r>
            <a:r>
              <a:rPr lang="en-US" altLang="ja-JP" sz="2000" dirty="0">
                <a:latin typeface="+mn-lt"/>
              </a:rPr>
              <a:t>: </a:t>
            </a:r>
            <a:r>
              <a:rPr lang="en-US" altLang="ja-JP" sz="2000" dirty="0" smtClean="0">
                <a:latin typeface="+mn-lt"/>
              </a:rPr>
              <a:t> </a:t>
            </a:r>
            <a:r>
              <a:rPr lang="en-US" altLang="ja-JP" sz="2000" dirty="0">
                <a:latin typeface="+mn-lt"/>
              </a:rPr>
              <a:t>difficulty in the </a:t>
            </a:r>
            <a:r>
              <a:rPr lang="en-US" altLang="ja-JP" sz="2000" dirty="0" smtClean="0">
                <a:latin typeface="+mn-lt"/>
              </a:rPr>
              <a:t>treatment</a:t>
            </a:r>
          </a:p>
          <a:p>
            <a:r>
              <a:rPr lang="en-US" altLang="ja-JP" sz="2000" dirty="0" smtClean="0">
                <a:latin typeface="+mn-lt"/>
              </a:rPr>
              <a:t>		 </a:t>
            </a:r>
            <a:r>
              <a:rPr lang="en-US" altLang="ja-JP" sz="2000" dirty="0">
                <a:latin typeface="+mn-lt"/>
              </a:rPr>
              <a:t>of the </a:t>
            </a:r>
            <a:r>
              <a:rPr lang="en-US" altLang="ja-JP" sz="2000" dirty="0" smtClean="0">
                <a:latin typeface="+mn-lt"/>
              </a:rPr>
              <a:t>background</a:t>
            </a:r>
            <a:endParaRPr lang="en-US" altLang="ja-JP" sz="2000" dirty="0">
              <a:latin typeface="+mn-lt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334489" y="3260399"/>
            <a:ext cx="46878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altLang="ja-JP" sz="2000" i="1" dirty="0">
                <a:latin typeface="+mn-lt"/>
              </a:rPr>
              <a:t>KK</a:t>
            </a:r>
            <a:r>
              <a:rPr lang="en-US" altLang="ja-JP" sz="2000" dirty="0">
                <a:latin typeface="+mn-lt"/>
              </a:rPr>
              <a:t>:   </a:t>
            </a:r>
            <a:r>
              <a:rPr lang="en-US" altLang="ja-JP" sz="2000" dirty="0" smtClean="0">
                <a:latin typeface="+mn-lt"/>
              </a:rPr>
              <a:t>       distortion </a:t>
            </a:r>
            <a:r>
              <a:rPr lang="en-US" altLang="ja-JP" sz="2000" dirty="0">
                <a:latin typeface="+mn-lt"/>
              </a:rPr>
              <a:t>by the </a:t>
            </a:r>
            <a:r>
              <a:rPr lang="en-US" altLang="ja-JP" sz="2000" i="1" dirty="0">
                <a:latin typeface="+mn-lt"/>
              </a:rPr>
              <a:t>KN </a:t>
            </a:r>
            <a:r>
              <a:rPr lang="en-US" altLang="ja-JP" sz="2000" dirty="0">
                <a:latin typeface="+mn-lt"/>
              </a:rPr>
              <a:t>and </a:t>
            </a:r>
            <a:r>
              <a:rPr lang="en-US" altLang="ja-JP" sz="2000" i="1" dirty="0" smtClean="0">
                <a:latin typeface="+mn-lt"/>
              </a:rPr>
              <a:t>KN</a:t>
            </a:r>
          </a:p>
          <a:p>
            <a:r>
              <a:rPr lang="en-US" altLang="ja-JP" sz="2000" i="1" dirty="0" smtClean="0">
                <a:latin typeface="+mn-lt"/>
              </a:rPr>
              <a:t>		 </a:t>
            </a:r>
            <a:r>
              <a:rPr lang="en-US" altLang="ja-JP" sz="2000" dirty="0" smtClean="0">
                <a:latin typeface="+mn-lt"/>
              </a:rPr>
              <a:t>interactions</a:t>
            </a:r>
            <a:endParaRPr lang="en-US" altLang="ja-JP" sz="2000" dirty="0">
              <a:latin typeface="+mn-lt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5101886" y="1990981"/>
            <a:ext cx="1192876" cy="7321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5442708" y="1765694"/>
            <a:ext cx="1192876" cy="7321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4988279" y="3624311"/>
            <a:ext cx="1192876" cy="73218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62391"/>
            <a:ext cx="2609850" cy="3405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set-up</a:t>
            </a:r>
            <a:r>
              <a:rPr lang="de-DE" dirty="0" smtClean="0"/>
              <a:t> </a:t>
            </a:r>
            <a:r>
              <a:rPr lang="de-DE" dirty="0" err="1" smtClean="0"/>
              <a:t>at</a:t>
            </a:r>
            <a:r>
              <a:rPr lang="de-DE" dirty="0" smtClean="0"/>
              <a:t> MAMI</a:t>
            </a:r>
            <a:endParaRPr lang="de-DE" dirty="0"/>
          </a:p>
        </p:txBody>
      </p:sp>
      <p:pic>
        <p:nvPicPr>
          <p:cNvPr id="357379" name="Picture 3" descr="Y:\Bilder u. Zeichnungen\2009_05_18-removeSpekB\pic 0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859405" y="1733108"/>
            <a:ext cx="5763600" cy="4322993"/>
          </a:xfrm>
          <a:prstGeom prst="rect">
            <a:avLst/>
          </a:prstGeom>
          <a:noFill/>
        </p:spPr>
      </p:pic>
      <p:cxnSp>
        <p:nvCxnSpPr>
          <p:cNvPr id="7" name="Gerade Verbindung mit Pfeil 6"/>
          <p:cNvCxnSpPr/>
          <p:nvPr/>
        </p:nvCxnSpPr>
        <p:spPr bwMode="auto">
          <a:xfrm rot="10800000" flipV="1">
            <a:off x="4678326" y="2658139"/>
            <a:ext cx="2488018" cy="1137683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7030A0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Bogen 8"/>
          <p:cNvSpPr/>
          <p:nvPr/>
        </p:nvSpPr>
        <p:spPr bwMode="auto">
          <a:xfrm>
            <a:off x="3870251" y="3997842"/>
            <a:ext cx="1424763" cy="1201479"/>
          </a:xfrm>
          <a:prstGeom prst="arc">
            <a:avLst>
              <a:gd name="adj1" fmla="val 1808666"/>
              <a:gd name="adj2" fmla="val 7254286"/>
            </a:avLst>
          </a:prstGeom>
          <a:noFill/>
          <a:ln w="3175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1" name="Gerade Verbindung mit Pfeil 10"/>
          <p:cNvCxnSpPr>
            <a:stCxn id="9" idx="0"/>
          </p:cNvCxnSpPr>
          <p:nvPr/>
        </p:nvCxnSpPr>
        <p:spPr bwMode="auto">
          <a:xfrm rot="5400000" flipH="1" flipV="1">
            <a:off x="5160176" y="4868257"/>
            <a:ext cx="80221" cy="61866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92D05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2" name="Textfeld 11"/>
          <p:cNvSpPr txBox="1"/>
          <p:nvPr/>
        </p:nvSpPr>
        <p:spPr>
          <a:xfrm rot="20160734">
            <a:off x="4582634" y="3083442"/>
            <a:ext cx="123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Kaos</a:t>
            </a:r>
            <a:endParaRPr lang="de-DE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feld 12"/>
          <p:cNvSpPr txBox="1"/>
          <p:nvPr/>
        </p:nvSpPr>
        <p:spPr>
          <a:xfrm rot="20160734">
            <a:off x="4277834" y="5245396"/>
            <a:ext cx="123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SpekC</a:t>
            </a:r>
            <a:endParaRPr lang="de-DE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860158" y="744279"/>
            <a:ext cx="5816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+mn-lt"/>
              </a:rPr>
              <a:t>new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demands</a:t>
            </a:r>
            <a:r>
              <a:rPr lang="de-DE" sz="1800" dirty="0" smtClean="0">
                <a:latin typeface="+mn-lt"/>
              </a:rPr>
              <a:t> on </a:t>
            </a:r>
            <a:r>
              <a:rPr lang="de-DE" sz="1800" dirty="0" err="1" smtClean="0">
                <a:latin typeface="+mn-lt"/>
              </a:rPr>
              <a:t>spectrometer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set-up</a:t>
            </a:r>
            <a:r>
              <a:rPr lang="de-DE" sz="1800" dirty="0" smtClean="0">
                <a:latin typeface="+mn-lt"/>
              </a:rPr>
              <a:t>: </a:t>
            </a:r>
            <a:br>
              <a:rPr lang="de-DE" sz="1800" dirty="0" smtClean="0">
                <a:latin typeface="+mn-lt"/>
              </a:rPr>
            </a:br>
            <a:r>
              <a:rPr lang="de-DE" sz="1800" dirty="0" err="1" smtClean="0">
                <a:latin typeface="+mn-lt"/>
              </a:rPr>
              <a:t>SpekB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at</a:t>
            </a:r>
            <a:r>
              <a:rPr lang="de-DE" sz="1800" dirty="0" smtClean="0">
                <a:latin typeface="+mn-lt"/>
              </a:rPr>
              <a:t> 90°; </a:t>
            </a:r>
            <a:r>
              <a:rPr lang="de-DE" sz="1800" dirty="0" err="1" smtClean="0">
                <a:latin typeface="+mn-lt"/>
              </a:rPr>
              <a:t>SpekC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at</a:t>
            </a:r>
            <a:r>
              <a:rPr lang="de-DE" sz="1800" dirty="0" smtClean="0">
                <a:latin typeface="+mn-lt"/>
              </a:rPr>
              <a:t> -20°; </a:t>
            </a:r>
            <a:r>
              <a:rPr lang="de-DE" sz="1800" dirty="0" err="1" smtClean="0">
                <a:latin typeface="+mn-lt"/>
              </a:rPr>
              <a:t>Kaos</a:t>
            </a:r>
            <a:r>
              <a:rPr lang="de-DE" sz="1800" dirty="0" smtClean="0">
                <a:latin typeface="+mn-lt"/>
              </a:rPr>
              <a:t> </a:t>
            </a:r>
            <a:r>
              <a:rPr lang="de-DE" sz="1800" dirty="0" err="1" smtClean="0">
                <a:latin typeface="+mn-lt"/>
              </a:rPr>
              <a:t>at</a:t>
            </a:r>
            <a:r>
              <a:rPr lang="de-DE" sz="1800" dirty="0" smtClean="0">
                <a:latin typeface="+mn-lt"/>
              </a:rPr>
              <a:t> 35°</a:t>
            </a:r>
            <a:endParaRPr lang="de-DE" sz="1800" dirty="0">
              <a:latin typeface="+mn-lt"/>
            </a:endParaRPr>
          </a:p>
        </p:txBody>
      </p:sp>
      <p:sp>
        <p:nvSpPr>
          <p:cNvPr id="15" name="Bogen 14"/>
          <p:cNvSpPr/>
          <p:nvPr/>
        </p:nvSpPr>
        <p:spPr bwMode="auto">
          <a:xfrm>
            <a:off x="4022651" y="2232837"/>
            <a:ext cx="3313814" cy="3827721"/>
          </a:xfrm>
          <a:prstGeom prst="arc">
            <a:avLst>
              <a:gd name="adj1" fmla="val 16159537"/>
              <a:gd name="adj2" fmla="val 4475418"/>
            </a:avLst>
          </a:prstGeom>
          <a:noFill/>
          <a:ln w="317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cxnSp>
        <p:nvCxnSpPr>
          <p:cNvPr id="16" name="Gerade Verbindung mit Pfeil 15"/>
          <p:cNvCxnSpPr>
            <a:stCxn id="15" idx="0"/>
          </p:cNvCxnSpPr>
          <p:nvPr/>
        </p:nvCxnSpPr>
        <p:spPr bwMode="auto">
          <a:xfrm rot="10800000">
            <a:off x="5433238" y="2232838"/>
            <a:ext cx="223797" cy="177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33" name="Textfeld 32"/>
          <p:cNvSpPr txBox="1"/>
          <p:nvPr/>
        </p:nvSpPr>
        <p:spPr>
          <a:xfrm rot="18751484">
            <a:off x="6652439" y="5217040"/>
            <a:ext cx="123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SpekB</a:t>
            </a:r>
            <a:endParaRPr lang="de-DE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4" name="Gerade Verbindung mit Pfeil 33"/>
          <p:cNvCxnSpPr/>
          <p:nvPr/>
        </p:nvCxnSpPr>
        <p:spPr bwMode="auto">
          <a:xfrm>
            <a:off x="4316819" y="4146698"/>
            <a:ext cx="4082903" cy="22637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42" name="Textfeld 41"/>
          <p:cNvSpPr txBox="1"/>
          <p:nvPr/>
        </p:nvSpPr>
        <p:spPr>
          <a:xfrm rot="150104">
            <a:off x="7389630" y="3838351"/>
            <a:ext cx="1233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313517" y="4117974"/>
            <a:ext cx="1951217" cy="22328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</a:tabLst>
            </a:pPr>
            <a:r>
              <a:rPr lang="en-GB" sz="1600" u="sng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Trajectory length: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SpekB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: 12.03 m</a:t>
            </a:r>
            <a:r>
              <a:rPr lang="en-GB" sz="1600" dirty="0" smtClean="0">
                <a:solidFill>
                  <a:srgbClr val="000000"/>
                </a:solidFill>
                <a:latin typeface="Kochi Gothic" charset="0"/>
                <a:ea typeface="Kochi Gothic" charset="0"/>
                <a:cs typeface="Kochi Gothic" charset="0"/>
              </a:rPr>
              <a:t> </a:t>
            </a:r>
            <a:endParaRPr lang="en-GB" sz="1600" dirty="0">
              <a:solidFill>
                <a:srgbClr val="000000"/>
              </a:solidFill>
              <a:latin typeface="Kochi Gothic" charset="0"/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SpekC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:   8.53 m</a:t>
            </a:r>
            <a:endParaRPr lang="en-GB" sz="1600" dirty="0">
              <a:solidFill>
                <a:srgbClr val="000000"/>
              </a:solidFill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Kaos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:     5.50 m</a:t>
            </a:r>
            <a:endParaRPr lang="en-GB" sz="1600" dirty="0">
              <a:solidFill>
                <a:srgbClr val="000000"/>
              </a:solidFill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endParaRPr lang="en-GB" sz="1600" dirty="0" smtClean="0">
              <a:solidFill>
                <a:srgbClr val="000000"/>
              </a:solidFill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u="sng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Solid angle:</a:t>
            </a: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SpekB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:  5.6 </a:t>
            </a: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msr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 </a:t>
            </a:r>
            <a:endParaRPr lang="en-GB" sz="1600" dirty="0">
              <a:solidFill>
                <a:srgbClr val="000000"/>
              </a:solidFill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SpekC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: </a:t>
            </a:r>
            <a:r>
              <a:rPr lang="en-GB" sz="1600" dirty="0">
                <a:solidFill>
                  <a:srgbClr val="000000"/>
                </a:solidFill>
                <a:ea typeface="Kochi Gothic" charset="0"/>
                <a:cs typeface="Kochi Gothic" charset="0"/>
              </a:rPr>
              <a:t>28 </a:t>
            </a: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msr</a:t>
            </a:r>
            <a:endParaRPr lang="en-GB" sz="1600" dirty="0" smtClean="0">
              <a:solidFill>
                <a:srgbClr val="000000"/>
              </a:solidFill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</a:tabLst>
            </a:pP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Kaos</a:t>
            </a:r>
            <a:r>
              <a:rPr lang="en-GB" sz="1600" dirty="0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 :  11 </a:t>
            </a:r>
            <a:r>
              <a:rPr lang="en-GB" sz="1600" dirty="0" err="1" smtClean="0">
                <a:solidFill>
                  <a:srgbClr val="000000"/>
                </a:solidFill>
                <a:ea typeface="Kochi Gothic" charset="0"/>
                <a:cs typeface="Kochi Gothic" charset="0"/>
              </a:rPr>
              <a:t>msr</a:t>
            </a:r>
            <a:endParaRPr lang="en-GB" sz="1600" dirty="0">
              <a:solidFill>
                <a:srgbClr val="000000"/>
              </a:solidFill>
              <a:ea typeface="Kochi Gothic" charset="0"/>
              <a:cs typeface="Kochi Gothic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48731" y="869336"/>
            <a:ext cx="2885788" cy="184196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0820" rIns="81639" bIns="40820"/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800" dirty="0" err="1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Kaon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survival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: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sz="1800" dirty="0" smtClean="0">
              <a:solidFill>
                <a:srgbClr val="000000"/>
              </a:solidFill>
              <a:latin typeface="+mn-lt"/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P = </a:t>
            </a: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P(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Kaos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) =   0.11</a:t>
            </a:r>
            <a:endParaRPr lang="en-GB" sz="1800" dirty="0">
              <a:solidFill>
                <a:srgbClr val="000000"/>
              </a:solidFill>
              <a:latin typeface="+mn-lt"/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P(</a:t>
            </a:r>
            <a:r>
              <a:rPr lang="en-GB" sz="1800" dirty="0" err="1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SpekC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) = 0.04</a:t>
            </a:r>
            <a:endParaRPr lang="en-GB" sz="1800" dirty="0">
              <a:solidFill>
                <a:srgbClr val="000000"/>
              </a:solidFill>
              <a:latin typeface="+mn-lt"/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P(KK) =      </a:t>
            </a:r>
            <a:r>
              <a:rPr lang="en-GB" sz="18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4.4 x 10</a:t>
            </a:r>
            <a:r>
              <a:rPr lang="en-GB" sz="1800" baseline="30000" dirty="0" smtClean="0">
                <a:solidFill>
                  <a:srgbClr val="000000"/>
                </a:solidFill>
                <a:latin typeface="+mn-lt"/>
                <a:ea typeface="Kochi Gothic" charset="0"/>
                <a:cs typeface="Kochi Gothic" charset="0"/>
              </a:rPr>
              <a:t>-3</a:t>
            </a:r>
            <a:endParaRPr lang="en-GB" sz="1800" baseline="30000" dirty="0" smtClean="0">
              <a:solidFill>
                <a:srgbClr val="000000"/>
              </a:solidFill>
              <a:latin typeface="+mn-lt"/>
              <a:ea typeface="Kochi Gothic" charset="0"/>
              <a:cs typeface="Kochi Gothic" charset="0"/>
            </a:endParaRPr>
          </a:p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endParaRPr lang="en-GB" dirty="0" smtClean="0">
              <a:solidFill>
                <a:srgbClr val="000000"/>
              </a:solidFill>
              <a:ea typeface="Kochi Gothic" charset="0"/>
              <a:cs typeface="Kochi Gothic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Count rate </a:t>
            </a:r>
            <a:r>
              <a:rPr lang="de-DE" dirty="0" err="1" smtClean="0"/>
              <a:t>estimate</a:t>
            </a:r>
            <a:endParaRPr lang="de-DE" dirty="0"/>
          </a:p>
        </p:txBody>
      </p:sp>
      <p:pic>
        <p:nvPicPr>
          <p:cNvPr id="355330" name="Picture 2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871838" y="1454629"/>
            <a:ext cx="200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3685322" y="700221"/>
            <a:ext cx="33432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3660870" y="1495129"/>
            <a:ext cx="338137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6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720773" y="2698415"/>
            <a:ext cx="7372350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4494" y="66803"/>
            <a:ext cx="4576320" cy="464838"/>
          </a:xfrm>
        </p:spPr>
        <p:txBody>
          <a:bodyPr/>
          <a:lstStyle/>
          <a:p>
            <a:r>
              <a:rPr lang="el-GR" dirty="0" smtClean="0"/>
              <a:t>φ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/>
              <a:t>di</a:t>
            </a:r>
            <a:r>
              <a:rPr lang="en-US" dirty="0" smtClean="0"/>
              <a:t>-lepton background study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38223" y="1351508"/>
            <a:ext cx="900577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+mn-lt"/>
              </a:rPr>
              <a:t>set-up: 	</a:t>
            </a:r>
          </a:p>
          <a:p>
            <a:r>
              <a:rPr lang="en-US" sz="2000" dirty="0" smtClean="0">
                <a:latin typeface="+mn-lt"/>
              </a:rPr>
              <a:t>	</a:t>
            </a:r>
            <a:r>
              <a:rPr lang="en-US" sz="2000" dirty="0" err="1" smtClean="0">
                <a:latin typeface="+mn-lt"/>
              </a:rPr>
              <a:t>SpekA</a:t>
            </a:r>
            <a:r>
              <a:rPr lang="en-US" sz="2000" dirty="0" smtClean="0">
                <a:latin typeface="+mn-lt"/>
              </a:rPr>
              <a:t> at -51.3°, negative polarity, central momentum= 646 </a:t>
            </a:r>
            <a:r>
              <a:rPr lang="en-US" sz="2000" dirty="0" err="1" smtClean="0">
                <a:latin typeface="+mn-lt"/>
              </a:rPr>
              <a:t>MeV</a:t>
            </a:r>
            <a:r>
              <a:rPr lang="en-US" sz="2000" i="1" dirty="0" smtClean="0">
                <a:latin typeface="+mn-lt"/>
              </a:rPr>
              <a:t>/c</a:t>
            </a:r>
          </a:p>
          <a:p>
            <a:r>
              <a:rPr lang="en-US" sz="2000" dirty="0" smtClean="0">
                <a:latin typeface="+mn-lt"/>
              </a:rPr>
              <a:t>	</a:t>
            </a:r>
            <a:r>
              <a:rPr lang="en-US" sz="2000" dirty="0" err="1" smtClean="0">
                <a:latin typeface="+mn-lt"/>
              </a:rPr>
              <a:t>SpekB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at </a:t>
            </a:r>
            <a:r>
              <a:rPr lang="en-US" sz="2000" dirty="0" smtClean="0">
                <a:latin typeface="+mn-lt"/>
              </a:rPr>
              <a:t>+52.8°, positive </a:t>
            </a:r>
            <a:r>
              <a:rPr lang="en-US" sz="2000" dirty="0" smtClean="0">
                <a:latin typeface="+mn-lt"/>
              </a:rPr>
              <a:t>polarity, central momentum= 646 </a:t>
            </a:r>
            <a:r>
              <a:rPr lang="en-US" sz="2000" dirty="0" err="1" smtClean="0">
                <a:latin typeface="+mn-lt"/>
              </a:rPr>
              <a:t>MeV</a:t>
            </a:r>
            <a:r>
              <a:rPr lang="en-US" sz="2000" i="1" dirty="0" smtClean="0">
                <a:latin typeface="+mn-lt"/>
              </a:rPr>
              <a:t>/c</a:t>
            </a:r>
          </a:p>
          <a:p>
            <a:r>
              <a:rPr lang="en-US" sz="2000" dirty="0" smtClean="0">
                <a:latin typeface="+mn-lt"/>
              </a:rPr>
              <a:t>	</a:t>
            </a:r>
            <a:r>
              <a:rPr lang="en-US" sz="2000" dirty="0" smtClean="0">
                <a:latin typeface="+mn-lt"/>
              </a:rPr>
              <a:t>25 </a:t>
            </a:r>
            <a:r>
              <a:rPr lang="el-GR" sz="2000" dirty="0" smtClean="0">
                <a:latin typeface="+mn-lt"/>
              </a:rPr>
              <a:t>μ</a:t>
            </a:r>
            <a:r>
              <a:rPr lang="en-US" sz="2000" dirty="0" smtClean="0">
                <a:latin typeface="+mn-lt"/>
              </a:rPr>
              <a:t>A electron beam of 1508 </a:t>
            </a:r>
            <a:r>
              <a:rPr lang="en-US" sz="2000" dirty="0" err="1" smtClean="0">
                <a:latin typeface="+mn-lt"/>
              </a:rPr>
              <a:t>MeV</a:t>
            </a:r>
            <a:r>
              <a:rPr lang="en-US" sz="2000" dirty="0" smtClean="0">
                <a:latin typeface="+mn-lt"/>
              </a:rPr>
              <a:t> on 45 mg/cm</a:t>
            </a:r>
            <a:r>
              <a:rPr lang="en-US" sz="2000" baseline="30000" dirty="0" smtClean="0">
                <a:latin typeface="+mn-lt"/>
              </a:rPr>
              <a:t>2</a:t>
            </a:r>
            <a:r>
              <a:rPr lang="en-US" sz="2000" dirty="0" smtClean="0">
                <a:latin typeface="+mn-lt"/>
              </a:rPr>
              <a:t> </a:t>
            </a:r>
            <a:r>
              <a:rPr lang="en-US" sz="2000" baseline="30000" dirty="0" smtClean="0">
                <a:latin typeface="+mn-lt"/>
              </a:rPr>
              <a:t>12</a:t>
            </a:r>
            <a:r>
              <a:rPr lang="en-US" sz="2000" dirty="0" smtClean="0">
                <a:latin typeface="+mn-lt"/>
              </a:rPr>
              <a:t>C target</a:t>
            </a:r>
            <a:endParaRPr lang="en-US" sz="2000" dirty="0" smtClean="0">
              <a:latin typeface="+mn-lt"/>
            </a:endParaRP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data:</a:t>
            </a: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	27 runs x 30 min.: 	13.5 h</a:t>
            </a:r>
          </a:p>
          <a:p>
            <a:r>
              <a:rPr lang="en-US" sz="2000" dirty="0" smtClean="0">
                <a:latin typeface="+mn-lt"/>
              </a:rPr>
              <a:t>	coincidence rate: 	2 Hz</a:t>
            </a:r>
          </a:p>
          <a:p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	coincident events: 	86 827</a:t>
            </a: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	missing mass events: 	33 487</a:t>
            </a:r>
            <a:endParaRPr lang="en-US" sz="2000" dirty="0" smtClean="0">
              <a:latin typeface="+mn-lt"/>
            </a:endParaRPr>
          </a:p>
          <a:p>
            <a:r>
              <a:rPr lang="en-US" sz="2000" dirty="0" smtClean="0">
                <a:latin typeface="+mn-lt"/>
              </a:rPr>
              <a:t>	coincidences in 1.6 ns: 	     889</a:t>
            </a:r>
          </a:p>
          <a:p>
            <a:r>
              <a:rPr lang="en-US" sz="2000" dirty="0" smtClean="0">
                <a:latin typeface="+mn-lt"/>
              </a:rPr>
              <a:t>	random coincidences:	     330</a:t>
            </a:r>
          </a:p>
          <a:p>
            <a:r>
              <a:rPr lang="en-US" sz="2000" dirty="0" smtClean="0">
                <a:latin typeface="+mn-lt"/>
              </a:rPr>
              <a:t>	positron ID (Cherenkov):       35</a:t>
            </a:r>
          </a:p>
          <a:p>
            <a:endParaRPr lang="en-US" sz="2000" dirty="0" smtClean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4084" y="138410"/>
            <a:ext cx="5472752" cy="461665"/>
          </a:xfrm>
        </p:spPr>
        <p:txBody>
          <a:bodyPr/>
          <a:lstStyle/>
          <a:p>
            <a:r>
              <a:rPr lang="en-US" smtClean="0"/>
              <a:t>Isobar models for strange processes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0" y="720725"/>
            <a:ext cx="9144000" cy="56927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• </a:t>
            </a:r>
            <a:r>
              <a:rPr lang="en-US" sz="1800" i="1" dirty="0" err="1" smtClean="0">
                <a:solidFill>
                  <a:srgbClr val="C00000"/>
                </a:solidFill>
              </a:rPr>
              <a:t>Saclay</a:t>
            </a:r>
            <a:r>
              <a:rPr lang="en-US" sz="1800" i="1" dirty="0" smtClean="0">
                <a:solidFill>
                  <a:srgbClr val="C00000"/>
                </a:solidFill>
              </a:rPr>
              <a:t>-Lyon A</a:t>
            </a:r>
            <a:r>
              <a:rPr lang="en-US" sz="1800" dirty="0" smtClean="0"/>
              <a:t>:	no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f. f., SU(3), crossing symmetry, </a:t>
            </a:r>
          </a:p>
          <a:p>
            <a:pPr marL="0" lvl="1"/>
            <a:r>
              <a:rPr lang="en-US" dirty="0" smtClean="0"/>
              <a:t> 		nucleon (spin 1/2 and 3/2) and </a:t>
            </a:r>
            <a:r>
              <a:rPr lang="en-US" dirty="0" err="1" smtClean="0"/>
              <a:t>hyperon</a:t>
            </a:r>
            <a:r>
              <a:rPr lang="en-US" dirty="0" smtClean="0"/>
              <a:t> resonances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smtClean="0">
                <a:solidFill>
                  <a:srgbClr val="0000FF"/>
                </a:solidFill>
              </a:rPr>
              <a:t>[</a:t>
            </a:r>
            <a:r>
              <a:rPr lang="en-US" altLang="ja-JP" dirty="0" smtClean="0">
                <a:solidFill>
                  <a:srgbClr val="0000FF"/>
                </a:solidFill>
              </a:rPr>
              <a:t>T. Mart, C. </a:t>
            </a:r>
            <a:r>
              <a:rPr lang="en-US" altLang="ja-JP" dirty="0" err="1" smtClean="0">
                <a:solidFill>
                  <a:srgbClr val="0000FF"/>
                </a:solidFill>
              </a:rPr>
              <a:t>Bennhold</a:t>
            </a:r>
            <a:r>
              <a:rPr lang="en-US" altLang="ja-JP" dirty="0" smtClean="0">
                <a:solidFill>
                  <a:srgbClr val="0000FF"/>
                </a:solidFill>
              </a:rPr>
              <a:t>, </a:t>
            </a:r>
            <a:r>
              <a:rPr lang="en-US" altLang="ja-JP" i="1" dirty="0" smtClean="0">
                <a:solidFill>
                  <a:srgbClr val="0000FF"/>
                </a:solidFill>
              </a:rPr>
              <a:t>Phys. Rev.</a:t>
            </a:r>
            <a:r>
              <a:rPr lang="en-US" altLang="ja-JP" dirty="0" smtClean="0">
                <a:solidFill>
                  <a:srgbClr val="0000FF"/>
                </a:solidFill>
              </a:rPr>
              <a:t> C 61 (2000) 012201(R)]</a:t>
            </a:r>
          </a:p>
          <a:p>
            <a:endParaRPr lang="en-US" sz="1000" dirty="0" smtClean="0">
              <a:solidFill>
                <a:srgbClr val="0000FF"/>
              </a:solidFill>
            </a:endParaRPr>
          </a:p>
          <a:p>
            <a:r>
              <a:rPr lang="en-US" sz="1800" dirty="0" smtClean="0"/>
              <a:t>• </a:t>
            </a:r>
            <a:r>
              <a:rPr lang="en-US" sz="1800" i="1" dirty="0" err="1" smtClean="0">
                <a:solidFill>
                  <a:srgbClr val="C00000"/>
                </a:solidFill>
              </a:rPr>
              <a:t>Kaon</a:t>
            </a:r>
            <a:r>
              <a:rPr lang="en-US" sz="1800" i="1" dirty="0" smtClean="0">
                <a:solidFill>
                  <a:srgbClr val="C00000"/>
                </a:solidFill>
              </a:rPr>
              <a:t>-MAID</a:t>
            </a:r>
            <a:r>
              <a:rPr lang="en-US" sz="1800" dirty="0" smtClean="0">
                <a:solidFill>
                  <a:srgbClr val="C00000"/>
                </a:solidFill>
              </a:rPr>
              <a:t>:</a:t>
            </a:r>
            <a:r>
              <a:rPr lang="en-US" sz="1800" dirty="0" smtClean="0"/>
              <a:t>	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f. f., SU(3), no </a:t>
            </a:r>
            <a:r>
              <a:rPr lang="en-US" sz="1800" dirty="0" err="1" smtClean="0"/>
              <a:t>hyperon</a:t>
            </a:r>
            <a:r>
              <a:rPr lang="en-US" sz="1800" dirty="0" smtClean="0"/>
              <a:t>, </a:t>
            </a:r>
            <a:br>
              <a:rPr lang="en-US" sz="1800" dirty="0" smtClean="0"/>
            </a:br>
            <a:r>
              <a:rPr lang="en-US" sz="1800" dirty="0" smtClean="0"/>
              <a:t>		only nucleon  (spin 1/2 and 3/2)  resonances</a:t>
            </a:r>
            <a:br>
              <a:rPr lang="en-US" sz="1800" dirty="0" smtClean="0"/>
            </a:br>
            <a:r>
              <a:rPr lang="en-US" sz="1800" dirty="0" smtClean="0"/>
              <a:t>		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[T. </a:t>
            </a:r>
            <a:r>
              <a:rPr kumimoji="1" lang="en-US" altLang="ja-JP" sz="1800" dirty="0" err="1" smtClean="0">
                <a:solidFill>
                  <a:srgbClr val="0000FF"/>
                </a:solidFill>
              </a:rPr>
              <a:t>Mizutani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 </a:t>
            </a:r>
            <a:r>
              <a:rPr kumimoji="1" lang="en-US" altLang="ja-JP" sz="1800" i="1" dirty="0" smtClean="0">
                <a:solidFill>
                  <a:srgbClr val="0000FF"/>
                </a:solidFill>
              </a:rPr>
              <a:t>et al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., </a:t>
            </a:r>
            <a:r>
              <a:rPr kumimoji="1" lang="en-US" altLang="ja-JP" sz="1800" i="1" dirty="0" smtClean="0">
                <a:solidFill>
                  <a:srgbClr val="0000FF"/>
                </a:solidFill>
              </a:rPr>
              <a:t>Phys. Rev. C</a:t>
            </a:r>
            <a:r>
              <a:rPr kumimoji="1" lang="en-US" altLang="ja-JP" sz="1800" dirty="0" smtClean="0">
                <a:solidFill>
                  <a:srgbClr val="0000FF"/>
                </a:solidFill>
              </a:rPr>
              <a:t> 58 (1998) 75]</a:t>
            </a: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1800" i="1" dirty="0" smtClean="0"/>
              <a:t>all models:  extended Born terms (p, </a:t>
            </a:r>
            <a:r>
              <a:rPr lang="en-US" sz="1800" i="1" dirty="0" smtClean="0">
                <a:latin typeface="Symbol" pitchFamily="18" charset="2"/>
              </a:rPr>
              <a:t>L</a:t>
            </a:r>
            <a:r>
              <a:rPr lang="en-US" sz="1800" i="1" dirty="0" smtClean="0"/>
              <a:t>, </a:t>
            </a:r>
            <a:r>
              <a:rPr lang="en-US" sz="1800" i="1" dirty="0" smtClean="0">
                <a:latin typeface="Symbol" pitchFamily="18" charset="2"/>
              </a:rPr>
              <a:t>S</a:t>
            </a:r>
            <a:r>
              <a:rPr lang="en-US" sz="1800" i="1" dirty="0" smtClean="0"/>
              <a:t>, K), K*(890), K</a:t>
            </a:r>
            <a:r>
              <a:rPr lang="en-US" sz="1800" i="1" baseline="-25000" dirty="0" smtClean="0"/>
              <a:t>1</a:t>
            </a:r>
            <a:r>
              <a:rPr lang="en-US" sz="1800" i="1" dirty="0" smtClean="0"/>
              <a:t>(1270)</a:t>
            </a:r>
            <a:endParaRPr lang="en-US" b="1" dirty="0" smtClean="0"/>
          </a:p>
          <a:p>
            <a:endParaRPr lang="de-DE" sz="1800" i="1" dirty="0" smtClean="0"/>
          </a:p>
          <a:p>
            <a:r>
              <a:rPr lang="en-US" sz="1800" dirty="0" smtClean="0"/>
              <a:t>• </a:t>
            </a:r>
            <a:r>
              <a:rPr lang="en-US" sz="1800" i="1" dirty="0" smtClean="0">
                <a:solidFill>
                  <a:srgbClr val="C00000"/>
                </a:solidFill>
              </a:rPr>
              <a:t>H2</a:t>
            </a:r>
            <a:r>
              <a:rPr lang="en-US" sz="1800" i="1" dirty="0" smtClean="0"/>
              <a:t>: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f. f., SU(3), four nucleon (spin up to 3/2) and two </a:t>
            </a:r>
            <a:r>
              <a:rPr lang="en-US" sz="1800" dirty="0" err="1" smtClean="0"/>
              <a:t>hyperon</a:t>
            </a:r>
            <a:r>
              <a:rPr lang="en-US" sz="1800" dirty="0" smtClean="0"/>
              <a:t> resonances</a:t>
            </a:r>
          </a:p>
          <a:p>
            <a:r>
              <a:rPr lang="de-DE" sz="1800" dirty="0" smtClean="0"/>
              <a:t>• </a:t>
            </a:r>
            <a:r>
              <a:rPr lang="de-DE" sz="1800" i="1" dirty="0" err="1" smtClean="0">
                <a:solidFill>
                  <a:srgbClr val="C00000"/>
                </a:solidFill>
              </a:rPr>
              <a:t>Janssen</a:t>
            </a:r>
            <a:r>
              <a:rPr lang="de-DE" sz="1800" i="1" dirty="0" smtClean="0">
                <a:solidFill>
                  <a:srgbClr val="C00000"/>
                </a:solidFill>
              </a:rPr>
              <a:t> et al.</a:t>
            </a:r>
            <a:r>
              <a:rPr lang="de-DE" sz="1800" i="1" dirty="0" smtClean="0"/>
              <a:t>: </a:t>
            </a:r>
            <a:r>
              <a:rPr lang="de-DE" sz="1800" dirty="0" err="1" smtClean="0"/>
              <a:t>like</a:t>
            </a:r>
            <a:r>
              <a:rPr lang="de-DE" sz="1800" dirty="0" smtClean="0"/>
              <a:t> H2 but off-</a:t>
            </a:r>
            <a:r>
              <a:rPr lang="de-DE" sz="1800" dirty="0" err="1" smtClean="0"/>
              <a:t>mass</a:t>
            </a:r>
            <a:r>
              <a:rPr lang="de-DE" sz="1800" dirty="0" smtClean="0"/>
              <a:t>-</a:t>
            </a:r>
            <a:r>
              <a:rPr lang="de-DE" sz="1800" dirty="0" err="1" smtClean="0"/>
              <a:t>shell</a:t>
            </a:r>
            <a:r>
              <a:rPr lang="de-DE" sz="1800" dirty="0" smtClean="0"/>
              <a:t> </a:t>
            </a:r>
            <a:r>
              <a:rPr lang="de-DE" sz="1800" dirty="0" err="1" smtClean="0"/>
              <a:t>effects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spin</a:t>
            </a:r>
            <a:r>
              <a:rPr lang="de-DE" sz="1800" dirty="0" smtClean="0"/>
              <a:t> 3/2 </a:t>
            </a:r>
            <a:r>
              <a:rPr lang="de-DE" sz="1800" dirty="0" err="1" smtClean="0"/>
              <a:t>resonance</a:t>
            </a:r>
            <a:endParaRPr lang="de-DE" sz="1800" dirty="0" smtClean="0"/>
          </a:p>
          <a:p>
            <a:r>
              <a:rPr lang="de-DE" sz="1800" dirty="0" smtClean="0"/>
              <a:t>• </a:t>
            </a:r>
            <a:r>
              <a:rPr lang="de-DE" sz="1800" i="1" dirty="0" err="1" smtClean="0">
                <a:solidFill>
                  <a:srgbClr val="C00000"/>
                </a:solidFill>
              </a:rPr>
              <a:t>Adelseck-Saghai</a:t>
            </a:r>
            <a:r>
              <a:rPr lang="de-DE" sz="1800" i="1" dirty="0" smtClean="0"/>
              <a:t>: </a:t>
            </a:r>
            <a:r>
              <a:rPr lang="de-DE" sz="1800" dirty="0" err="1" smtClean="0"/>
              <a:t>no</a:t>
            </a:r>
            <a:r>
              <a:rPr lang="de-DE" sz="1800" dirty="0" smtClean="0"/>
              <a:t> </a:t>
            </a:r>
            <a:r>
              <a:rPr lang="de-DE" sz="1800" dirty="0" err="1" smtClean="0"/>
              <a:t>hadronic</a:t>
            </a:r>
            <a:r>
              <a:rPr lang="de-DE" sz="1800" dirty="0" smtClean="0"/>
              <a:t> f. f., SU(3), </a:t>
            </a:r>
            <a:r>
              <a:rPr lang="de-DE" sz="1800" dirty="0" err="1" smtClean="0"/>
              <a:t>one</a:t>
            </a:r>
            <a:r>
              <a:rPr lang="de-DE" sz="1800" dirty="0" smtClean="0"/>
              <a:t> </a:t>
            </a:r>
            <a:r>
              <a:rPr lang="de-DE" sz="1800" dirty="0" err="1" smtClean="0"/>
              <a:t>nucleon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one</a:t>
            </a:r>
            <a:r>
              <a:rPr lang="de-DE" sz="1800" dirty="0" smtClean="0"/>
              <a:t> </a:t>
            </a:r>
            <a:r>
              <a:rPr lang="de-DE" sz="1800" dirty="0" err="1" smtClean="0"/>
              <a:t>hyperon</a:t>
            </a:r>
            <a:r>
              <a:rPr lang="de-DE" sz="1800" dirty="0" smtClean="0"/>
              <a:t> </a:t>
            </a:r>
            <a:r>
              <a:rPr lang="de-DE" sz="1800" dirty="0" err="1" smtClean="0"/>
              <a:t>resonance</a:t>
            </a:r>
            <a:endParaRPr lang="de-DE" sz="1800" dirty="0" smtClean="0"/>
          </a:p>
          <a:p>
            <a:r>
              <a:rPr lang="en-US" sz="1800" dirty="0" smtClean="0"/>
              <a:t>• </a:t>
            </a:r>
            <a:r>
              <a:rPr lang="en-US" sz="1800" i="1" dirty="0" smtClean="0">
                <a:solidFill>
                  <a:srgbClr val="C00000"/>
                </a:solidFill>
              </a:rPr>
              <a:t>Williams-</a:t>
            </a:r>
            <a:r>
              <a:rPr lang="en-US" sz="1800" i="1" dirty="0" err="1" smtClean="0">
                <a:solidFill>
                  <a:srgbClr val="C00000"/>
                </a:solidFill>
              </a:rPr>
              <a:t>Ji</a:t>
            </a:r>
            <a:r>
              <a:rPr lang="en-US" sz="1800" i="1" dirty="0" smtClean="0">
                <a:solidFill>
                  <a:srgbClr val="C00000"/>
                </a:solidFill>
              </a:rPr>
              <a:t>-</a:t>
            </a:r>
            <a:r>
              <a:rPr lang="en-US" sz="1800" i="1" dirty="0" err="1" smtClean="0">
                <a:solidFill>
                  <a:srgbClr val="C00000"/>
                </a:solidFill>
              </a:rPr>
              <a:t>Cotanch</a:t>
            </a:r>
            <a:r>
              <a:rPr lang="en-US" sz="1800" i="1" dirty="0" smtClean="0"/>
              <a:t>: </a:t>
            </a:r>
            <a:r>
              <a:rPr lang="en-US" sz="1800" dirty="0" smtClean="0"/>
              <a:t>no </a:t>
            </a:r>
            <a:r>
              <a:rPr lang="en-US" sz="1800" dirty="0" err="1" smtClean="0"/>
              <a:t>hadronic</a:t>
            </a:r>
            <a:r>
              <a:rPr lang="en-US" sz="1800" dirty="0" smtClean="0"/>
              <a:t> f. f., no SU(3), duality, two nucleon resonances</a:t>
            </a:r>
          </a:p>
          <a:p>
            <a:endParaRPr lang="de-DE" sz="1800" dirty="0"/>
          </a:p>
        </p:txBody>
      </p:sp>
      <p:pic>
        <p:nvPicPr>
          <p:cNvPr id="4" name="Picture 1" descr="E:\Dokumente und Einstellungen\patrick\Eigene Dateien\Forschung\book\src\fig2sL.jpg"/>
          <p:cNvPicPr>
            <a:picLocks noChangeAspect="1" noChangeArrowheads="1"/>
          </p:cNvPicPr>
          <p:nvPr/>
        </p:nvPicPr>
        <p:blipFill>
          <a:blip r:embed="rId2" cstate="screen">
            <a:lum bright="-30000" contrast="50000"/>
          </a:blip>
          <a:srcRect/>
          <a:stretch>
            <a:fillRect/>
          </a:stretch>
        </p:blipFill>
        <p:spPr bwMode="auto">
          <a:xfrm rot="5400000">
            <a:off x="705206" y="2389913"/>
            <a:ext cx="3325361" cy="4735773"/>
          </a:xfrm>
          <a:prstGeom prst="rect">
            <a:avLst/>
          </a:prstGeom>
          <a:noFill/>
        </p:spPr>
      </p:pic>
      <p:pic>
        <p:nvPicPr>
          <p:cNvPr id="5" name="Picture 2" descr="E:\Dokumente und Einstellungen\patrick\Eigene Dateien\Forschung\book\src\fig2sT.jpg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 rot="5400000">
            <a:off x="5144659" y="2401463"/>
            <a:ext cx="3331147" cy="4667534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682386" y="4299045"/>
            <a:ext cx="19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+mn-lt"/>
              </a:rPr>
              <a:t>Kaon-Maid</a:t>
            </a:r>
            <a:endParaRPr lang="de-DE" sz="1800" dirty="0">
              <a:latin typeface="+mn-lt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29365" y="4314967"/>
            <a:ext cx="1951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latin typeface="+mn-lt"/>
              </a:rPr>
              <a:t>Kaon-Maid</a:t>
            </a:r>
            <a:endParaRPr lang="de-DE" sz="1800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444948" y="6082398"/>
            <a:ext cx="27006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[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Figs. from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Petr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 </a:t>
            </a:r>
            <a:r>
              <a:rPr lang="en-US" altLang="ja-JP" sz="1600" dirty="0" err="1" smtClean="0">
                <a:solidFill>
                  <a:srgbClr val="0000FF"/>
                </a:solidFill>
                <a:latin typeface="+mn-lt"/>
              </a:rPr>
              <a:t>Bydzovsky</a:t>
            </a:r>
            <a:r>
              <a:rPr lang="en-US" altLang="ja-JP" sz="1600" dirty="0" smtClean="0">
                <a:solidFill>
                  <a:srgbClr val="0000FF"/>
                </a:solidFill>
                <a:latin typeface="+mn-lt"/>
              </a:rPr>
              <a:t>]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Time-line 2o1o onwards</a:t>
            </a:r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/>
        </p:nvGraphicFramePr>
        <p:xfrm>
          <a:off x="212650" y="799569"/>
          <a:ext cx="8559209" cy="5025535"/>
        </p:xfrm>
        <a:graphic>
          <a:graphicData uri="http://schemas.openxmlformats.org/drawingml/2006/table">
            <a:tbl>
              <a:tblPr/>
              <a:tblGrid>
                <a:gridCol w="1797549"/>
                <a:gridCol w="6761660"/>
              </a:tblGrid>
              <a:tr h="104088">
                <a:tc>
                  <a:txBody>
                    <a:bodyPr/>
                    <a:lstStyle/>
                    <a:p>
                      <a:pPr indent="450215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Time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Activities</a:t>
                      </a:r>
                      <a:r>
                        <a:rPr lang="en-GB" sz="1400" b="1" baseline="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at</a:t>
                      </a:r>
                      <a:r>
                        <a:rPr lang="en-GB" sz="1400" b="1" baseline="0" dirty="0" smtClean="0">
                          <a:latin typeface="Arial"/>
                          <a:ea typeface="Calibri"/>
                          <a:cs typeface="Times New Roman"/>
                        </a:rPr>
                        <a:t> MAMI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741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August 2010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In-beam tests of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electron</a:t>
                      </a:r>
                      <a:r>
                        <a:rPr lang="en-GB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arm detectors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and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sophisticated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FPGA trigger system at very forward angles (8-10 degrees to the beam-line); measurements of background rates; implementation of different trigger options for background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suppression;</a:t>
                      </a:r>
                      <a:r>
                        <a:rPr lang="en-GB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in-beam test of a prototype </a:t>
                      </a:r>
                      <a:r>
                        <a:rPr lang="en-GB" sz="1400" baseline="0" dirty="0" err="1" smtClean="0">
                          <a:latin typeface="Arial"/>
                          <a:ea typeface="Calibri"/>
                          <a:cs typeface="Times New Roman"/>
                        </a:rPr>
                        <a:t>scintillator</a:t>
                      </a:r>
                      <a:r>
                        <a:rPr lang="en-GB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paddle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September – </a:t>
                      </a: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November </a:t>
                      </a: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2010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Installation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work for the pre-target beam chicane: primary dipole (DCI I), positioning plates, mountings, vacuum chambers, beam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pipes, </a:t>
                      </a:r>
                      <a:r>
                        <a:rPr lang="en-GB" sz="1400" dirty="0" smtClean="0">
                          <a:latin typeface="+mn-lt"/>
                          <a:ea typeface="Calibri"/>
                          <a:cs typeface="Times New Roman"/>
                        </a:rPr>
                        <a:t>secondary dipole (DCI II), pre-target steering system, beam position monitors, exit beam-line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741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Winter 2010/11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>
                          <a:latin typeface="+mn-lt"/>
                          <a:ea typeface="Calibri"/>
                          <a:cs typeface="Times New Roman"/>
                        </a:rPr>
                        <a:t>Possibility for in-beam tests of new </a:t>
                      </a:r>
                      <a:r>
                        <a:rPr lang="en-GB" sz="1400" dirty="0" err="1" smtClean="0">
                          <a:latin typeface="+mn-lt"/>
                          <a:ea typeface="Calibri"/>
                          <a:cs typeface="Times New Roman"/>
                        </a:rPr>
                        <a:t>scintillator</a:t>
                      </a:r>
                      <a:r>
                        <a:rPr lang="en-GB" sz="1400" dirty="0" smtClean="0">
                          <a:latin typeface="+mn-lt"/>
                          <a:ea typeface="Calibri"/>
                          <a:cs typeface="Times New Roman"/>
                        </a:rPr>
                        <a:t> wall elements</a:t>
                      </a:r>
                      <a:endParaRPr lang="de-DE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Elementary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kaon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electroproduction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measurements with the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Kaos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spectrometer at zero degree using the commissioned beam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chicane?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75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 smtClean="0">
                          <a:latin typeface="Arial"/>
                          <a:ea typeface="Calibri"/>
                          <a:cs typeface="Times New Roman"/>
                        </a:rPr>
                        <a:t>Spring </a:t>
                      </a: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2011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Commissioning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a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new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scintillator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wall?</a:t>
                      </a:r>
                      <a:b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</a:b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First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decay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pion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spectroscopy experiment using the new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scintillator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wall in the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Kaos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spectrometer as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kaon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tagger and </a:t>
                      </a:r>
                      <a:r>
                        <a:rPr lang="en-GB" sz="1400" dirty="0" err="1" smtClean="0">
                          <a:latin typeface="Arial"/>
                          <a:ea typeface="Calibri"/>
                          <a:cs typeface="Times New Roman"/>
                        </a:rPr>
                        <a:t>SpekA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for </a:t>
                      </a:r>
                      <a:r>
                        <a:rPr lang="en-GB" sz="1400" dirty="0" err="1" smtClean="0">
                          <a:latin typeface="Arial"/>
                          <a:ea typeface="Calibri"/>
                          <a:cs typeface="Times New Roman"/>
                        </a:rPr>
                        <a:t>pion</a:t>
                      </a:r>
                      <a:r>
                        <a:rPr lang="en-GB" sz="1400" baseline="0" dirty="0" smtClean="0">
                          <a:latin typeface="Arial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detection?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4086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latin typeface="Arial"/>
                          <a:ea typeface="Calibri"/>
                          <a:cs typeface="Times New Roman"/>
                        </a:rPr>
                        <a:t>Summer 2011</a:t>
                      </a:r>
                      <a:endParaRPr lang="de-DE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First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hypernuclear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spectroscopy experiment using the </a:t>
                      </a:r>
                      <a:r>
                        <a:rPr lang="en-GB" sz="1400" dirty="0" err="1">
                          <a:latin typeface="Arial"/>
                          <a:ea typeface="Calibri"/>
                          <a:cs typeface="Times New Roman"/>
                        </a:rPr>
                        <a:t>Kaos</a:t>
                      </a:r>
                      <a:r>
                        <a:rPr lang="en-GB" sz="1400" dirty="0">
                          <a:latin typeface="Arial"/>
                          <a:ea typeface="Calibri"/>
                          <a:cs typeface="Times New Roman"/>
                        </a:rPr>
                        <a:t> spectrometer at zero degree and the electron arm detector for small angle electron </a:t>
                      </a:r>
                      <a:r>
                        <a:rPr lang="en-GB" sz="1400" dirty="0" smtClean="0">
                          <a:latin typeface="Arial"/>
                          <a:ea typeface="Calibri"/>
                          <a:cs typeface="Times New Roman"/>
                        </a:rPr>
                        <a:t>tagging?</a:t>
                      </a:r>
                      <a:endParaRPr lang="de-DE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418" marR="5541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26919" y="2320482"/>
            <a:ext cx="4416425" cy="461665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57669" y="2990552"/>
            <a:ext cx="5810964" cy="34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309933"/>
            <a:ext cx="3934047" cy="2819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603897" y="644290"/>
            <a:ext cx="4338084" cy="250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24334" y="130175"/>
            <a:ext cx="5199797" cy="456679"/>
          </a:xfrm>
        </p:spPr>
        <p:txBody>
          <a:bodyPr/>
          <a:lstStyle/>
          <a:p>
            <a:r>
              <a:rPr lang="de-DE" dirty="0" smtClean="0"/>
              <a:t>New </a:t>
            </a:r>
            <a:r>
              <a:rPr lang="de-DE" dirty="0" err="1" smtClean="0"/>
              <a:t>reaction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MAMI-C</a:t>
            </a:r>
            <a:endParaRPr lang="de-DE" dirty="0"/>
          </a:p>
        </p:txBody>
      </p:sp>
      <p:cxnSp>
        <p:nvCxnSpPr>
          <p:cNvPr id="7" name="Gerade Verbindung mit Pfeil 6"/>
          <p:cNvCxnSpPr/>
          <p:nvPr/>
        </p:nvCxnSpPr>
        <p:spPr bwMode="auto">
          <a:xfrm rot="16200000" flipH="1">
            <a:off x="940982" y="2684720"/>
            <a:ext cx="3561906" cy="1297172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cxnSp>
        <p:nvCxnSpPr>
          <p:cNvPr id="10" name="Gerade Verbindung mit Pfeil 9"/>
          <p:cNvCxnSpPr/>
          <p:nvPr/>
        </p:nvCxnSpPr>
        <p:spPr bwMode="auto">
          <a:xfrm rot="5400000">
            <a:off x="4513525" y="3124202"/>
            <a:ext cx="3491019" cy="985281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 rot="4241791">
            <a:off x="2445489" y="3551275"/>
            <a:ext cx="133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0000FF"/>
                </a:solidFill>
                <a:latin typeface="+mn-lt"/>
              </a:rPr>
              <a:t>MAMI-B</a:t>
            </a:r>
            <a:endParaRPr lang="de-DE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5" name="Textfeld 14"/>
          <p:cNvSpPr txBox="1"/>
          <p:nvPr/>
        </p:nvSpPr>
        <p:spPr>
          <a:xfrm rot="17134349">
            <a:off x="5287926" y="3841897"/>
            <a:ext cx="1339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FF0000"/>
                </a:solidFill>
                <a:latin typeface="+mn-lt"/>
              </a:rPr>
              <a:t>MAMI-C</a:t>
            </a:r>
            <a:endParaRPr lang="de-DE" sz="2000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150529" name="Object 1"/>
          <p:cNvGraphicFramePr>
            <a:graphicFrameLocks noChangeAspect="1"/>
          </p:cNvGraphicFramePr>
          <p:nvPr/>
        </p:nvGraphicFramePr>
        <p:xfrm>
          <a:off x="6432549" y="5151844"/>
          <a:ext cx="2020335" cy="339902"/>
        </p:xfrm>
        <a:graphic>
          <a:graphicData uri="http://schemas.openxmlformats.org/presentationml/2006/ole">
            <p:oleObj spid="_x0000_s280578" name="Formel" r:id="rId6" imgW="1663560" imgH="279360" progId="Equation.3">
              <p:embed/>
            </p:oleObj>
          </a:graphicData>
        </a:graphic>
      </p:graphicFrame>
      <p:graphicFrame>
        <p:nvGraphicFramePr>
          <p:cNvPr id="150530" name="Object 2"/>
          <p:cNvGraphicFramePr>
            <a:graphicFrameLocks noChangeAspect="1"/>
          </p:cNvGraphicFramePr>
          <p:nvPr/>
        </p:nvGraphicFramePr>
        <p:xfrm>
          <a:off x="6464596" y="4720856"/>
          <a:ext cx="2043560" cy="319013"/>
        </p:xfrm>
        <a:graphic>
          <a:graphicData uri="http://schemas.openxmlformats.org/presentationml/2006/ole">
            <p:oleObj spid="_x0000_s280579" name="Formel" r:id="rId7" imgW="1625400" imgH="253800" progId="Equation.3">
              <p:embed/>
            </p:oleObj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6388118" y="3959914"/>
            <a:ext cx="2095445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de-DE" sz="1800" i="1" dirty="0" err="1" smtClean="0">
                <a:latin typeface="+mn-lt"/>
              </a:rPr>
              <a:t>kinematic</a:t>
            </a:r>
            <a:r>
              <a:rPr lang="de-DE" sz="1800" i="1" dirty="0" smtClean="0">
                <a:latin typeface="+mn-lt"/>
              </a:rPr>
              <a:t> plane in </a:t>
            </a:r>
          </a:p>
          <a:p>
            <a:r>
              <a:rPr lang="de-DE" sz="1800" i="1" dirty="0" err="1" smtClean="0">
                <a:latin typeface="+mn-lt"/>
              </a:rPr>
              <a:t>electro-production</a:t>
            </a:r>
            <a:r>
              <a:rPr lang="de-DE" sz="1800" i="1" dirty="0" smtClean="0">
                <a:latin typeface="+mn-lt"/>
              </a:rPr>
              <a:t>:</a:t>
            </a:r>
            <a:endParaRPr lang="de-DE" sz="18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0" y="1282889"/>
            <a:ext cx="4992465" cy="3643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8409" y="130175"/>
            <a:ext cx="4997303" cy="461665"/>
          </a:xfrm>
        </p:spPr>
        <p:txBody>
          <a:bodyPr/>
          <a:lstStyle/>
          <a:p>
            <a:r>
              <a:rPr lang="en-US" dirty="0" err="1" smtClean="0"/>
              <a:t>Kaon</a:t>
            </a:r>
            <a:r>
              <a:rPr lang="en-US" dirty="0" smtClean="0"/>
              <a:t> production at forward angles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lum bright="-40000" contrast="60000"/>
          </a:blip>
          <a:srcRect/>
          <a:stretch>
            <a:fillRect/>
          </a:stretch>
        </p:blipFill>
        <p:spPr bwMode="auto">
          <a:xfrm>
            <a:off x="4970150" y="1323831"/>
            <a:ext cx="4173850" cy="280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/>
          <p:nvPr/>
        </p:nvSpPr>
        <p:spPr>
          <a:xfrm>
            <a:off x="0" y="5076969"/>
            <a:ext cx="8529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CC"/>
                </a:solidFill>
              </a:rPr>
              <a:t>Data points: [K. H. Glander </a:t>
            </a:r>
            <a:r>
              <a:rPr lang="fr-FR" sz="1600" i="1" dirty="0" smtClean="0">
                <a:solidFill>
                  <a:srgbClr val="0000CC"/>
                </a:solidFill>
              </a:rPr>
              <a:t>et al., </a:t>
            </a:r>
            <a:r>
              <a:rPr lang="fr-FR" sz="1600" i="1" dirty="0" err="1" smtClean="0">
                <a:solidFill>
                  <a:srgbClr val="0000CC"/>
                </a:solidFill>
              </a:rPr>
              <a:t>Eur</a:t>
            </a:r>
            <a:r>
              <a:rPr lang="fr-FR" sz="1600" i="1" dirty="0" smtClean="0">
                <a:solidFill>
                  <a:srgbClr val="0000CC"/>
                </a:solidFill>
              </a:rPr>
              <a:t>. Phys. J. A 19,</a:t>
            </a:r>
            <a:r>
              <a:rPr lang="fr-FR" sz="1600" dirty="0" smtClean="0">
                <a:solidFill>
                  <a:srgbClr val="0000CC"/>
                </a:solidFill>
              </a:rPr>
              <a:t> 251 (2004).</a:t>
            </a:r>
          </a:p>
          <a:p>
            <a:r>
              <a:rPr lang="fr-FR" sz="1600" dirty="0" smtClean="0">
                <a:solidFill>
                  <a:srgbClr val="0000CC"/>
                </a:solidFill>
              </a:rPr>
              <a:t>R. Bradford </a:t>
            </a:r>
            <a:r>
              <a:rPr lang="fr-FR" sz="1600" i="1" dirty="0" smtClean="0">
                <a:solidFill>
                  <a:srgbClr val="0000CC"/>
                </a:solidFill>
              </a:rPr>
              <a:t>et al. (CLAS Collaboration), Phys. </a:t>
            </a:r>
            <a:r>
              <a:rPr lang="fr-FR" sz="1600" i="1" dirty="0" err="1" smtClean="0">
                <a:solidFill>
                  <a:srgbClr val="0000CC"/>
                </a:solidFill>
              </a:rPr>
              <a:t>Rev</a:t>
            </a:r>
            <a:r>
              <a:rPr lang="fr-FR" sz="1600" i="1" dirty="0" smtClean="0">
                <a:solidFill>
                  <a:srgbClr val="0000CC"/>
                </a:solidFill>
              </a:rPr>
              <a:t>. C 73, </a:t>
            </a:r>
            <a:r>
              <a:rPr lang="de-DE" sz="1600" dirty="0" smtClean="0">
                <a:solidFill>
                  <a:srgbClr val="0000CC"/>
                </a:solidFill>
              </a:rPr>
              <a:t>035202 (2006).</a:t>
            </a:r>
          </a:p>
          <a:p>
            <a:r>
              <a:rPr lang="fr-FR" sz="1600" dirty="0" smtClean="0">
                <a:solidFill>
                  <a:srgbClr val="0000CC"/>
                </a:solidFill>
              </a:rPr>
              <a:t>M. </a:t>
            </a:r>
            <a:r>
              <a:rPr lang="fr-FR" sz="1600" dirty="0" err="1" smtClean="0">
                <a:solidFill>
                  <a:srgbClr val="0000CC"/>
                </a:solidFill>
              </a:rPr>
              <a:t>Sumihama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i="1" dirty="0" smtClean="0">
                <a:solidFill>
                  <a:srgbClr val="0000CC"/>
                </a:solidFill>
              </a:rPr>
              <a:t>et al. (LEPS Collaboration), Phys. </a:t>
            </a:r>
            <a:r>
              <a:rPr lang="fr-FR" sz="1600" i="1" dirty="0" err="1" smtClean="0">
                <a:solidFill>
                  <a:srgbClr val="0000CC"/>
                </a:solidFill>
              </a:rPr>
              <a:t>Rev</a:t>
            </a:r>
            <a:r>
              <a:rPr lang="fr-FR" sz="1600" i="1" dirty="0" smtClean="0">
                <a:solidFill>
                  <a:srgbClr val="0000CC"/>
                </a:solidFill>
              </a:rPr>
              <a:t>. C 73, </a:t>
            </a:r>
            <a:r>
              <a:rPr lang="de-DE" sz="1600" dirty="0" smtClean="0">
                <a:solidFill>
                  <a:srgbClr val="0000CC"/>
                </a:solidFill>
              </a:rPr>
              <a:t>035214 (2006).</a:t>
            </a:r>
          </a:p>
          <a:p>
            <a:r>
              <a:rPr lang="en-US" sz="1600" dirty="0" smtClean="0">
                <a:solidFill>
                  <a:srgbClr val="0000CC"/>
                </a:solidFill>
              </a:rPr>
              <a:t>K. H. </a:t>
            </a:r>
            <a:r>
              <a:rPr lang="en-US" sz="1600" dirty="0" err="1" smtClean="0">
                <a:solidFill>
                  <a:srgbClr val="0000CC"/>
                </a:solidFill>
              </a:rPr>
              <a:t>Althoff</a:t>
            </a:r>
            <a:r>
              <a:rPr lang="en-US" sz="1600" dirty="0" smtClean="0">
                <a:solidFill>
                  <a:srgbClr val="0000CC"/>
                </a:solidFill>
              </a:rPr>
              <a:t> </a:t>
            </a:r>
            <a:r>
              <a:rPr lang="en-US" sz="1600" i="1" dirty="0" smtClean="0">
                <a:solidFill>
                  <a:srgbClr val="0000CC"/>
                </a:solidFill>
              </a:rPr>
              <a:t>et al., </a:t>
            </a:r>
            <a:r>
              <a:rPr lang="en-US" sz="1600" i="1" dirty="0" err="1" smtClean="0">
                <a:solidFill>
                  <a:srgbClr val="0000CC"/>
                </a:solidFill>
              </a:rPr>
              <a:t>Nucl</a:t>
            </a:r>
            <a:r>
              <a:rPr lang="en-US" sz="1600" i="1" dirty="0" smtClean="0">
                <a:solidFill>
                  <a:srgbClr val="0000CC"/>
                </a:solidFill>
              </a:rPr>
              <a:t>. Phys. B 137</a:t>
            </a:r>
            <a:r>
              <a:rPr lang="en-US" sz="1600" dirty="0" smtClean="0">
                <a:solidFill>
                  <a:srgbClr val="0000CC"/>
                </a:solidFill>
              </a:rPr>
              <a:t>, 269 (1978).</a:t>
            </a:r>
          </a:p>
          <a:p>
            <a:r>
              <a:rPr lang="fr-FR" sz="1600" dirty="0" smtClean="0">
                <a:solidFill>
                  <a:srgbClr val="0000CC"/>
                </a:solidFill>
              </a:rPr>
              <a:t>M. Q. </a:t>
            </a:r>
            <a:r>
              <a:rPr lang="fr-FR" sz="1600" dirty="0" err="1" smtClean="0">
                <a:solidFill>
                  <a:srgbClr val="0000CC"/>
                </a:solidFill>
              </a:rPr>
              <a:t>Tran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fr-FR" sz="1600" i="1" dirty="0" smtClean="0">
                <a:solidFill>
                  <a:srgbClr val="0000CC"/>
                </a:solidFill>
              </a:rPr>
              <a:t>et al. (SAPHIR Collaboration), Phys. </a:t>
            </a:r>
            <a:r>
              <a:rPr lang="fr-FR" sz="1600" i="1" dirty="0" err="1" smtClean="0">
                <a:solidFill>
                  <a:srgbClr val="0000CC"/>
                </a:solidFill>
              </a:rPr>
              <a:t>Lett</a:t>
            </a:r>
            <a:r>
              <a:rPr lang="fr-FR" sz="1600" i="1" dirty="0" smtClean="0">
                <a:solidFill>
                  <a:srgbClr val="0000CC"/>
                </a:solidFill>
              </a:rPr>
              <a:t>. B 445,</a:t>
            </a:r>
            <a:r>
              <a:rPr lang="fr-FR" sz="1600" dirty="0" smtClean="0">
                <a:solidFill>
                  <a:srgbClr val="0000CC"/>
                </a:solidFill>
              </a:rPr>
              <a:t> 20 </a:t>
            </a:r>
            <a:r>
              <a:rPr lang="de-DE" sz="1600" dirty="0" smtClean="0">
                <a:solidFill>
                  <a:srgbClr val="0000CC"/>
                </a:solidFill>
              </a:rPr>
              <a:t>(1998).]</a:t>
            </a:r>
            <a:endParaRPr lang="de-DE" sz="1600" dirty="0">
              <a:solidFill>
                <a:srgbClr val="0000CC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3081" y="4776718"/>
            <a:ext cx="8529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0000CC"/>
                </a:solidFill>
              </a:rPr>
              <a:t>From</a:t>
            </a:r>
            <a:r>
              <a:rPr lang="fr-FR" sz="1600" dirty="0" smtClean="0">
                <a:solidFill>
                  <a:srgbClr val="0000CC"/>
                </a:solidFill>
              </a:rPr>
              <a:t>: [T. </a:t>
            </a:r>
            <a:r>
              <a:rPr lang="fr-FR" sz="1600" dirty="0" err="1" smtClean="0">
                <a:solidFill>
                  <a:srgbClr val="0000CC"/>
                </a:solidFill>
              </a:rPr>
              <a:t>Mart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de-DE" sz="1600" dirty="0" err="1" smtClean="0">
                <a:solidFill>
                  <a:srgbClr val="0000CC"/>
                </a:solidFill>
              </a:rPr>
              <a:t>and</a:t>
            </a:r>
            <a:r>
              <a:rPr lang="de-DE" sz="1600" dirty="0" smtClean="0">
                <a:solidFill>
                  <a:srgbClr val="0000CC"/>
                </a:solidFill>
              </a:rPr>
              <a:t> </a:t>
            </a:r>
            <a:r>
              <a:rPr lang="de-DE" sz="1600" dirty="0" err="1" smtClean="0">
                <a:solidFill>
                  <a:srgbClr val="0000CC"/>
                </a:solidFill>
              </a:rPr>
              <a:t>A</a:t>
            </a:r>
            <a:r>
              <a:rPr lang="de-DE" sz="1600" dirty="0" smtClean="0">
                <a:solidFill>
                  <a:srgbClr val="0000CC"/>
                </a:solidFill>
              </a:rPr>
              <a:t>. </a:t>
            </a:r>
            <a:r>
              <a:rPr lang="de-DE" sz="1600" dirty="0" err="1" smtClean="0">
                <a:solidFill>
                  <a:srgbClr val="0000CC"/>
                </a:solidFill>
              </a:rPr>
              <a:t>Sulaksono</a:t>
            </a:r>
            <a:r>
              <a:rPr lang="de-DE" sz="1600" dirty="0" smtClean="0">
                <a:solidFill>
                  <a:srgbClr val="0000CC"/>
                </a:solidFill>
              </a:rPr>
              <a:t>,</a:t>
            </a:r>
            <a:r>
              <a:rPr lang="de-DE" sz="1600" i="1" dirty="0" smtClean="0">
                <a:solidFill>
                  <a:srgbClr val="0000CC"/>
                </a:solidFill>
              </a:rPr>
              <a:t> </a:t>
            </a:r>
            <a:r>
              <a:rPr lang="fr-FR" sz="1600" i="1" dirty="0" smtClean="0">
                <a:solidFill>
                  <a:srgbClr val="0000CC"/>
                </a:solidFill>
              </a:rPr>
              <a:t>Phys. </a:t>
            </a:r>
            <a:r>
              <a:rPr lang="fr-FR" sz="1600" i="1" dirty="0" err="1" smtClean="0">
                <a:solidFill>
                  <a:srgbClr val="0000CC"/>
                </a:solidFill>
              </a:rPr>
              <a:t>Rev</a:t>
            </a:r>
            <a:r>
              <a:rPr lang="fr-FR" sz="1600" i="1" dirty="0" smtClean="0">
                <a:solidFill>
                  <a:srgbClr val="0000CC"/>
                </a:solidFill>
              </a:rPr>
              <a:t>. C 74,</a:t>
            </a:r>
            <a:r>
              <a:rPr lang="fr-FR" sz="1600" dirty="0" smtClean="0">
                <a:solidFill>
                  <a:srgbClr val="0000CC"/>
                </a:solidFill>
              </a:rPr>
              <a:t> </a:t>
            </a:r>
            <a:r>
              <a:rPr lang="de-DE" sz="1600" dirty="0" smtClean="0">
                <a:solidFill>
                  <a:srgbClr val="0000CC"/>
                </a:solidFill>
              </a:rPr>
              <a:t>055203 (2006).]</a:t>
            </a:r>
            <a:endParaRPr lang="de-DE" sz="1600" dirty="0">
              <a:solidFill>
                <a:srgbClr val="0000CC"/>
              </a:solidFill>
            </a:endParaRPr>
          </a:p>
        </p:txBody>
      </p:sp>
      <p:sp>
        <p:nvSpPr>
          <p:cNvPr id="8" name="Pfeil nach unten 7"/>
          <p:cNvSpPr/>
          <p:nvPr/>
        </p:nvSpPr>
        <p:spPr bwMode="auto">
          <a:xfrm>
            <a:off x="1023160" y="1235177"/>
            <a:ext cx="270000" cy="1082721"/>
          </a:xfrm>
          <a:prstGeom prst="downArrow">
            <a:avLst/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" y="818867"/>
            <a:ext cx="4146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rgbClr val="C00000"/>
                </a:solidFill>
              </a:rPr>
              <a:t>Kaos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data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err="1" smtClean="0">
                <a:solidFill>
                  <a:srgbClr val="C00000"/>
                </a:solidFill>
              </a:rPr>
              <a:t>from</a:t>
            </a:r>
            <a:r>
              <a:rPr lang="de-DE" sz="2000" dirty="0" smtClean="0">
                <a:solidFill>
                  <a:srgbClr val="C00000"/>
                </a:solidFill>
              </a:rPr>
              <a:t> </a:t>
            </a:r>
            <a:r>
              <a:rPr lang="de-DE" sz="2000" dirty="0" smtClean="0">
                <a:solidFill>
                  <a:srgbClr val="C00000"/>
                </a:solidFill>
              </a:rPr>
              <a:t>2oo9 </a:t>
            </a:r>
            <a:r>
              <a:rPr lang="de-DE" sz="2000" dirty="0" err="1" smtClean="0">
                <a:solidFill>
                  <a:srgbClr val="C00000"/>
                </a:solidFill>
              </a:rPr>
              <a:t>and</a:t>
            </a:r>
            <a:r>
              <a:rPr lang="de-DE" sz="2000" dirty="0" smtClean="0">
                <a:solidFill>
                  <a:srgbClr val="C00000"/>
                </a:solidFill>
              </a:rPr>
              <a:t> 2o1o</a:t>
            </a:r>
            <a:endParaRPr lang="de-DE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1182" y="941008"/>
            <a:ext cx="4462818" cy="261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19367" y="130175"/>
            <a:ext cx="6073254" cy="469900"/>
          </a:xfrm>
        </p:spPr>
        <p:txBody>
          <a:bodyPr/>
          <a:lstStyle/>
          <a:p>
            <a:r>
              <a:rPr lang="en-US" dirty="0" smtClean="0"/>
              <a:t>The importance of low momentum transfer</a:t>
            </a:r>
            <a:endParaRPr lang="en-US" dirty="0"/>
          </a:p>
        </p:txBody>
      </p:sp>
      <p:pic>
        <p:nvPicPr>
          <p:cNvPr id="425986" name="Picture 2" descr="E:\Dokumente und Einstellungen\patrick\Eigene Dateien\Forschung\book\src\fig3.jpg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0" y="805218"/>
            <a:ext cx="4804816" cy="492684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4312692" y="5745707"/>
            <a:ext cx="1405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i="1" dirty="0" smtClean="0">
                <a:latin typeface="+mn-lt"/>
              </a:rPr>
              <a:t>Q</a:t>
            </a:r>
            <a:r>
              <a:rPr lang="de-DE" sz="2000" i="1" baseline="30000" dirty="0" smtClean="0">
                <a:latin typeface="+mn-lt"/>
              </a:rPr>
              <a:t>2</a:t>
            </a:r>
            <a:endParaRPr lang="de-DE" sz="2000" i="1" baseline="30000" dirty="0">
              <a:latin typeface="+mn-lt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271516" y="5761629"/>
            <a:ext cx="1690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rgbClr val="C00000"/>
                </a:solidFill>
                <a:latin typeface="+mn-lt"/>
              </a:rPr>
              <a:t>1 (</a:t>
            </a:r>
            <a:r>
              <a:rPr lang="de-DE" sz="2000" dirty="0" err="1" smtClean="0">
                <a:solidFill>
                  <a:srgbClr val="C00000"/>
                </a:solidFill>
                <a:latin typeface="+mn-lt"/>
              </a:rPr>
              <a:t>GeV</a:t>
            </a:r>
            <a:r>
              <a:rPr lang="de-DE" sz="2000" i="1" dirty="0" smtClean="0">
                <a:solidFill>
                  <a:srgbClr val="C00000"/>
                </a:solidFill>
                <a:latin typeface="+mn-lt"/>
              </a:rPr>
              <a:t>/c</a:t>
            </a:r>
            <a:r>
              <a:rPr lang="de-DE" sz="2000" dirty="0" smtClean="0">
                <a:solidFill>
                  <a:srgbClr val="C00000"/>
                </a:solidFill>
                <a:latin typeface="+mn-lt"/>
              </a:rPr>
              <a:t>)</a:t>
            </a:r>
            <a:r>
              <a:rPr lang="de-DE" sz="2000" baseline="30000" dirty="0" smtClean="0">
                <a:solidFill>
                  <a:srgbClr val="C00000"/>
                </a:solidFill>
                <a:latin typeface="+mn-lt"/>
              </a:rPr>
              <a:t>2</a:t>
            </a:r>
            <a:endParaRPr lang="de-DE" sz="2000" baseline="30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422922" y="1058654"/>
            <a:ext cx="3848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[kinematic </a:t>
            </a:r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regime at </a:t>
            </a:r>
            <a:r>
              <a:rPr lang="en-US" sz="1600" dirty="0" smtClean="0">
                <a:solidFill>
                  <a:srgbClr val="0000CC"/>
                </a:solidFill>
                <a:latin typeface="+mn-lt"/>
              </a:rPr>
              <a:t>MAMI]</a:t>
            </a:r>
            <a:endParaRPr lang="en-US" sz="1600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0" y="655093"/>
            <a:ext cx="1910686" cy="5311254"/>
          </a:xfrm>
          <a:prstGeom prst="ellipse">
            <a:avLst/>
          </a:prstGeom>
          <a:noFill/>
          <a:ln w="9525" cap="flat" cmpd="sng" algn="ctr">
            <a:solidFill>
              <a:srgbClr val="C0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grpSp>
        <p:nvGrpSpPr>
          <p:cNvPr id="11" name="Gruppieren 22"/>
          <p:cNvGrpSpPr/>
          <p:nvPr/>
        </p:nvGrpSpPr>
        <p:grpSpPr>
          <a:xfrm>
            <a:off x="4901609" y="3774559"/>
            <a:ext cx="4242392" cy="2471664"/>
            <a:chOff x="781050" y="952500"/>
            <a:chExt cx="7067550" cy="5293723"/>
          </a:xfrm>
        </p:grpSpPr>
        <p:grpSp>
          <p:nvGrpSpPr>
            <p:cNvPr id="15" name="Group 169"/>
            <p:cNvGrpSpPr>
              <a:grpSpLocks/>
            </p:cNvGrpSpPr>
            <p:nvPr/>
          </p:nvGrpSpPr>
          <p:grpSpPr bwMode="auto">
            <a:xfrm>
              <a:off x="781050" y="952500"/>
              <a:ext cx="7067550" cy="5293723"/>
              <a:chOff x="0" y="0"/>
              <a:chExt cx="2536" cy="1752"/>
            </a:xfrm>
          </p:grpSpPr>
          <p:pic>
            <p:nvPicPr>
              <p:cNvPr id="19" name="Picture 170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868" t="7626" r="7903" b="423"/>
              <a:stretch>
                <a:fillRect/>
              </a:stretch>
            </p:blipFill>
            <p:spPr bwMode="auto">
              <a:xfrm>
                <a:off x="0" y="0"/>
                <a:ext cx="2536" cy="175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20" name="Rectangle 171"/>
              <p:cNvSpPr>
                <a:spLocks/>
              </p:cNvSpPr>
              <p:nvPr/>
            </p:nvSpPr>
            <p:spPr bwMode="auto">
              <a:xfrm>
                <a:off x="306" y="1060"/>
                <a:ext cx="519" cy="142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 lIns="0" tIns="0" rIns="0" bIns="0" anchor="ctr">
                <a:spAutoFit/>
              </a:bodyPr>
              <a:lstStyle/>
              <a:p>
                <a:r>
                  <a:rPr lang="en-US" altLang="ja-JP" sz="1300" dirty="0" smtClean="0">
                    <a:latin typeface="Helvetica" charset="0"/>
                    <a:cs typeface="Helvetica" charset="0"/>
                    <a:sym typeface="Helvetica" charset="0"/>
                  </a:rPr>
                  <a:t>Mainz 08</a:t>
                </a:r>
                <a:endParaRPr lang="en-US" altLang="ja-JP" sz="1300" dirty="0">
                  <a:latin typeface="Helvetica" charset="0"/>
                  <a:cs typeface="Helvetica" charset="0"/>
                  <a:sym typeface="Helvetica" charset="0"/>
                </a:endParaRPr>
              </a:p>
            </p:txBody>
          </p:sp>
          <p:sp>
            <p:nvSpPr>
              <p:cNvPr id="21" name="Rectangle 172"/>
              <p:cNvSpPr>
                <a:spLocks/>
              </p:cNvSpPr>
              <p:nvPr/>
            </p:nvSpPr>
            <p:spPr bwMode="auto">
              <a:xfrm>
                <a:off x="1671" y="790"/>
                <a:ext cx="566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Helvetica" charset="0"/>
                    <a:cs typeface="Helvetica" charset="0"/>
                    <a:sym typeface="Helvetica" charset="0"/>
                  </a:rPr>
                  <a:t>E94-107</a:t>
                </a:r>
              </a:p>
            </p:txBody>
          </p:sp>
          <p:sp>
            <p:nvSpPr>
              <p:cNvPr id="22" name="Rectangle 173"/>
              <p:cNvSpPr>
                <a:spLocks/>
              </p:cNvSpPr>
              <p:nvPr/>
            </p:nvSpPr>
            <p:spPr bwMode="auto">
              <a:xfrm>
                <a:off x="965" y="558"/>
                <a:ext cx="555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Helvetica" charset="0"/>
                    <a:cs typeface="Helvetica" charset="0"/>
                    <a:sym typeface="Helvetica" charset="0"/>
                  </a:rPr>
                  <a:t>E05-115</a:t>
                </a:r>
              </a:p>
            </p:txBody>
          </p:sp>
          <p:sp>
            <p:nvSpPr>
              <p:cNvPr id="23" name="Rectangle 174"/>
              <p:cNvSpPr>
                <a:spLocks/>
              </p:cNvSpPr>
              <p:nvPr/>
            </p:nvSpPr>
            <p:spPr bwMode="auto">
              <a:xfrm>
                <a:off x="1592" y="1318"/>
                <a:ext cx="555" cy="17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0" tIns="0" rIns="0" bIns="0" anchor="ctr">
                <a:spAutoFit/>
              </a:bodyPr>
              <a:lstStyle/>
              <a:p>
                <a:r>
                  <a:rPr lang="en-US" altLang="ja-JP" sz="1300" dirty="0">
                    <a:latin typeface="Helvetica" charset="0"/>
                    <a:cs typeface="Helvetica" charset="0"/>
                    <a:sym typeface="Helvetica" charset="0"/>
                  </a:rPr>
                  <a:t>E01-011</a:t>
                </a:r>
              </a:p>
            </p:txBody>
          </p:sp>
          <p:sp>
            <p:nvSpPr>
              <p:cNvPr id="24" name="Line 175"/>
              <p:cNvSpPr>
                <a:spLocks noChangeShapeType="1"/>
              </p:cNvSpPr>
              <p:nvPr/>
            </p:nvSpPr>
            <p:spPr bwMode="auto">
              <a:xfrm rot="10800000" flipH="1">
                <a:off x="1257" y="1444"/>
                <a:ext cx="343" cy="3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 type="stealth" w="med" len="med"/>
                <a:tailEnd/>
              </a:ln>
            </p:spPr>
            <p:txBody>
              <a:bodyPr lIns="0" tIns="0" rIns="0" bIns="0"/>
              <a:lstStyle/>
              <a:p>
                <a:endParaRPr lang="de-DE"/>
              </a:p>
            </p:txBody>
          </p:sp>
        </p:grpSp>
        <p:sp>
          <p:nvSpPr>
            <p:cNvPr id="17" name="Rechteck 16"/>
            <p:cNvSpPr/>
            <p:nvPr/>
          </p:nvSpPr>
          <p:spPr bwMode="auto">
            <a:xfrm flipV="1">
              <a:off x="3048000" y="4743450"/>
              <a:ext cx="171450" cy="179068"/>
            </a:xfrm>
            <a:prstGeom prst="rect">
              <a:avLst/>
            </a:prstGeom>
            <a:solidFill>
              <a:srgbClr val="FFC000"/>
            </a:solidFill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8" name="Rectangle 171"/>
            <p:cNvSpPr>
              <a:spLocks/>
            </p:cNvSpPr>
            <p:nvPr/>
          </p:nvSpPr>
          <p:spPr bwMode="auto">
            <a:xfrm>
              <a:off x="2204803" y="4725934"/>
              <a:ext cx="1150976" cy="4284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altLang="ja-JP" sz="1300" dirty="0" smtClean="0">
                  <a:latin typeface="Helvetica" charset="0"/>
                  <a:cs typeface="Helvetica" charset="0"/>
                  <a:sym typeface="Helvetica" charset="0"/>
                </a:rPr>
                <a:t>Mainz 09</a:t>
              </a:r>
              <a:endParaRPr lang="en-US" altLang="ja-JP" sz="1300" dirty="0"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sp>
        <p:nvSpPr>
          <p:cNvPr id="25" name="Rechteck 24"/>
          <p:cNvSpPr/>
          <p:nvPr/>
        </p:nvSpPr>
        <p:spPr>
          <a:xfrm>
            <a:off x="5292800" y="3884561"/>
            <a:ext cx="3712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/>
            <a:r>
              <a:rPr lang="en-US" altLang="ja-JP" sz="1600" dirty="0" smtClean="0">
                <a:solidFill>
                  <a:srgbClr val="0000CC"/>
                </a:solidFill>
                <a:latin typeface="+mn-lt"/>
              </a:rPr>
              <a:t>[adapted from T. </a:t>
            </a:r>
            <a:r>
              <a:rPr lang="en-US" altLang="ja-JP" sz="1600" dirty="0" err="1" smtClean="0">
                <a:solidFill>
                  <a:srgbClr val="0000CC"/>
                </a:solidFill>
                <a:latin typeface="+mn-lt"/>
              </a:rPr>
              <a:t>Maruta</a:t>
            </a:r>
            <a:r>
              <a:rPr lang="en-US" altLang="ja-JP" sz="1600" dirty="0" smtClean="0">
                <a:solidFill>
                  <a:srgbClr val="0000CC"/>
                </a:solidFill>
                <a:latin typeface="+mn-lt"/>
              </a:rPr>
              <a:t>, 2</a:t>
            </a:r>
            <a:r>
              <a:rPr lang="en-US" altLang="ja-JP" sz="1600" baseline="30000" dirty="0" smtClean="0">
                <a:solidFill>
                  <a:srgbClr val="0000CC"/>
                </a:solidFill>
                <a:latin typeface="+mn-lt"/>
              </a:rPr>
              <a:t>nd</a:t>
            </a:r>
            <a:r>
              <a:rPr lang="en-US" altLang="ja-JP" sz="1600" dirty="0" smtClean="0">
                <a:solidFill>
                  <a:srgbClr val="0000CC"/>
                </a:solidFill>
                <a:latin typeface="+mn-lt"/>
              </a:rPr>
              <a:t> JSPS Core-2-Core Meeting, Dec. 2010]</a:t>
            </a:r>
          </a:p>
        </p:txBody>
      </p:sp>
      <p:cxnSp>
        <p:nvCxnSpPr>
          <p:cNvPr id="27" name="Gerade Verbindung mit Pfeil 26"/>
          <p:cNvCxnSpPr/>
          <p:nvPr/>
        </p:nvCxnSpPr>
        <p:spPr bwMode="auto">
          <a:xfrm rot="10800000">
            <a:off x="5295014" y="2477386"/>
            <a:ext cx="2211572" cy="1588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95967"/>
            <a:ext cx="6411432" cy="376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screen">
            <a:lum bright="-30000" contrast="50000"/>
          </a:blip>
          <a:srcRect/>
          <a:stretch>
            <a:fillRect/>
          </a:stretch>
        </p:blipFill>
        <p:spPr bwMode="auto">
          <a:xfrm>
            <a:off x="204716" y="4301448"/>
            <a:ext cx="8761863" cy="209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46913" y="130176"/>
            <a:ext cx="5691117" cy="415734"/>
          </a:xfrm>
        </p:spPr>
        <p:txBody>
          <a:bodyPr/>
          <a:lstStyle/>
          <a:p>
            <a:r>
              <a:rPr lang="de-DE" dirty="0" err="1" smtClean="0"/>
              <a:t>Kaon</a:t>
            </a:r>
            <a:r>
              <a:rPr lang="de-DE" dirty="0" smtClean="0"/>
              <a:t> </a:t>
            </a:r>
            <a:r>
              <a:rPr lang="de-DE" dirty="0" err="1" smtClean="0"/>
              <a:t>electro-production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 bwMode="auto">
          <a:xfrm>
            <a:off x="1542198" y="5517241"/>
            <a:ext cx="736979" cy="627797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echteck 10"/>
          <p:cNvSpPr/>
          <p:nvPr/>
        </p:nvSpPr>
        <p:spPr bwMode="auto">
          <a:xfrm>
            <a:off x="3548945" y="3439344"/>
            <a:ext cx="545911" cy="229735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956929" y="3806457"/>
            <a:ext cx="5390708" cy="45719"/>
          </a:xfrm>
          <a:prstGeom prst="rect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2294885" y="3421834"/>
            <a:ext cx="545911" cy="229735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85830" y="363030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800" i="1" dirty="0" err="1" smtClean="0">
                <a:latin typeface="+mn-lt"/>
              </a:rPr>
              <a:t>photo-production</a:t>
            </a:r>
            <a:endParaRPr lang="de-DE" sz="1800" i="1" dirty="0">
              <a:latin typeface="+mn-lt"/>
            </a:endParaRPr>
          </a:p>
        </p:txBody>
      </p:sp>
      <p:cxnSp>
        <p:nvCxnSpPr>
          <p:cNvPr id="16" name="Gerade Verbindung mit Pfeil 15"/>
          <p:cNvCxnSpPr/>
          <p:nvPr/>
        </p:nvCxnSpPr>
        <p:spPr bwMode="auto">
          <a:xfrm rot="10800000" flipV="1">
            <a:off x="6437934" y="3825603"/>
            <a:ext cx="322324" cy="640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arrow"/>
          </a:ln>
          <a:effectLst/>
        </p:spPr>
      </p:cxnSp>
      <p:sp>
        <p:nvSpPr>
          <p:cNvPr id="14" name="Textfeld 13"/>
          <p:cNvSpPr txBox="1"/>
          <p:nvPr/>
        </p:nvSpPr>
        <p:spPr>
          <a:xfrm>
            <a:off x="6358270" y="648586"/>
            <a:ext cx="2785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0000FF"/>
                </a:solidFill>
              </a:rPr>
              <a:t>[E93-018: </a:t>
            </a:r>
            <a:r>
              <a:rPr lang="da-DK" sz="1200" dirty="0" smtClean="0">
                <a:solidFill>
                  <a:srgbClr val="0000FF"/>
                </a:solidFill>
              </a:rPr>
              <a:t>R. M. Mohring </a:t>
            </a:r>
            <a:r>
              <a:rPr lang="da-DK" sz="1200" i="1" dirty="0" smtClean="0">
                <a:solidFill>
                  <a:srgbClr val="0000FF"/>
                </a:solidFill>
              </a:rPr>
              <a:t>et al., Phys. Rev. C 67</a:t>
            </a:r>
            <a:r>
              <a:rPr lang="da-DK" sz="1200" dirty="0" smtClean="0">
                <a:solidFill>
                  <a:srgbClr val="0000FF"/>
                </a:solidFill>
              </a:rPr>
              <a:t>, 055205 (2003); reanalysis </a:t>
            </a:r>
            <a:r>
              <a:rPr lang="fr-FR" sz="1200" dirty="0" smtClean="0">
                <a:solidFill>
                  <a:srgbClr val="0000FF"/>
                </a:solidFill>
              </a:rPr>
              <a:t>in G. </a:t>
            </a:r>
            <a:r>
              <a:rPr lang="fr-FR" sz="1200" dirty="0" err="1" smtClean="0">
                <a:solidFill>
                  <a:srgbClr val="0000FF"/>
                </a:solidFill>
              </a:rPr>
              <a:t>Niculescu</a:t>
            </a:r>
            <a:r>
              <a:rPr lang="fr-FR" sz="1200" dirty="0" smtClean="0">
                <a:solidFill>
                  <a:srgbClr val="0000FF"/>
                </a:solidFill>
              </a:rPr>
              <a:t> </a:t>
            </a:r>
            <a:r>
              <a:rPr lang="fr-FR" sz="1200" i="1" dirty="0" smtClean="0">
                <a:solidFill>
                  <a:srgbClr val="0000FF"/>
                </a:solidFill>
              </a:rPr>
              <a:t>et al., Phys. </a:t>
            </a:r>
            <a:r>
              <a:rPr lang="fr-FR" sz="1200" i="1" dirty="0" err="1" smtClean="0">
                <a:solidFill>
                  <a:srgbClr val="0000FF"/>
                </a:solidFill>
              </a:rPr>
              <a:t>Rev</a:t>
            </a:r>
            <a:r>
              <a:rPr lang="fr-FR" sz="1200" i="1" dirty="0" smtClean="0">
                <a:solidFill>
                  <a:srgbClr val="0000FF"/>
                </a:solidFill>
              </a:rPr>
              <a:t>. </a:t>
            </a:r>
            <a:r>
              <a:rPr lang="fr-FR" sz="1200" i="1" dirty="0" err="1" smtClean="0">
                <a:solidFill>
                  <a:srgbClr val="0000FF"/>
                </a:solidFill>
              </a:rPr>
              <a:t>Lett</a:t>
            </a:r>
            <a:r>
              <a:rPr lang="fr-FR" sz="1200" i="1" dirty="0" smtClean="0">
                <a:solidFill>
                  <a:srgbClr val="0000FF"/>
                </a:solidFill>
              </a:rPr>
              <a:t>. 81</a:t>
            </a:r>
            <a:r>
              <a:rPr lang="fr-FR" sz="1200" dirty="0" smtClean="0">
                <a:solidFill>
                  <a:srgbClr val="0000FF"/>
                </a:solidFill>
              </a:rPr>
              <a:t>, 1805 (1998).</a:t>
            </a:r>
          </a:p>
          <a:p>
            <a:endParaRPr lang="de-DE" sz="1200" dirty="0" smtClean="0">
              <a:solidFill>
                <a:srgbClr val="0000FF"/>
              </a:solidFill>
            </a:endParaRPr>
          </a:p>
          <a:p>
            <a:r>
              <a:rPr lang="de-DE" sz="1200" dirty="0" smtClean="0">
                <a:solidFill>
                  <a:srgbClr val="0000FF"/>
                </a:solidFill>
              </a:rPr>
              <a:t>E98-108: M. </a:t>
            </a:r>
            <a:r>
              <a:rPr lang="de-DE" sz="1200" dirty="0" err="1" smtClean="0">
                <a:solidFill>
                  <a:srgbClr val="0000FF"/>
                </a:solidFill>
              </a:rPr>
              <a:t>Coman</a:t>
            </a:r>
            <a:r>
              <a:rPr lang="de-DE" sz="1200" dirty="0" smtClean="0">
                <a:solidFill>
                  <a:srgbClr val="0000FF"/>
                </a:solidFill>
              </a:rPr>
              <a:t>, </a:t>
            </a:r>
            <a:r>
              <a:rPr lang="de-DE" sz="1200" dirty="0" err="1" smtClean="0">
                <a:solidFill>
                  <a:srgbClr val="0000FF"/>
                </a:solidFill>
              </a:rPr>
              <a:t>PhD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thesis</a:t>
            </a:r>
            <a:r>
              <a:rPr lang="de-DE" sz="1200" dirty="0" smtClean="0">
                <a:solidFill>
                  <a:srgbClr val="0000FF"/>
                </a:solidFill>
              </a:rPr>
              <a:t>, Florida International University,</a:t>
            </a:r>
          </a:p>
          <a:p>
            <a:r>
              <a:rPr lang="de-DE" sz="1200" dirty="0" smtClean="0">
                <a:solidFill>
                  <a:srgbClr val="0000FF"/>
                </a:solidFill>
              </a:rPr>
              <a:t>2005 (</a:t>
            </a:r>
            <a:r>
              <a:rPr lang="de-DE" sz="1200" dirty="0" err="1" smtClean="0">
                <a:solidFill>
                  <a:srgbClr val="0000FF"/>
                </a:solidFill>
              </a:rPr>
              <a:t>unpublished</a:t>
            </a:r>
            <a:r>
              <a:rPr lang="de-DE" sz="1200" dirty="0" smtClean="0">
                <a:solidFill>
                  <a:srgbClr val="0000FF"/>
                </a:solidFill>
              </a:rPr>
              <a:t>).</a:t>
            </a:r>
            <a:endParaRPr lang="fr-FR" sz="1200" dirty="0" smtClean="0">
              <a:solidFill>
                <a:srgbClr val="0000FF"/>
              </a:solidFill>
            </a:endParaRPr>
          </a:p>
          <a:p>
            <a:endParaRPr lang="fr-FR" sz="1200" dirty="0" smtClean="0">
              <a:solidFill>
                <a:srgbClr val="0000CC"/>
              </a:solidFill>
            </a:endParaRPr>
          </a:p>
          <a:p>
            <a:r>
              <a:rPr lang="fr-FR" sz="1200" dirty="0" smtClean="0">
                <a:solidFill>
                  <a:srgbClr val="0000CC"/>
                </a:solidFill>
              </a:rPr>
              <a:t>CLAS: </a:t>
            </a:r>
            <a:r>
              <a:rPr lang="fr-FR" sz="1200" dirty="0" err="1" smtClean="0">
                <a:solidFill>
                  <a:srgbClr val="0000CC"/>
                </a:solidFill>
              </a:rPr>
              <a:t>Ambrozewicz</a:t>
            </a:r>
            <a:r>
              <a:rPr lang="fr-FR" sz="1200" dirty="0" smtClean="0">
                <a:solidFill>
                  <a:srgbClr val="0000CC"/>
                </a:solidFill>
              </a:rPr>
              <a:t> </a:t>
            </a:r>
            <a:r>
              <a:rPr lang="fr-FR" sz="1200" i="1" dirty="0" smtClean="0">
                <a:solidFill>
                  <a:srgbClr val="0000CC"/>
                </a:solidFill>
              </a:rPr>
              <a:t>et al.</a:t>
            </a:r>
            <a:r>
              <a:rPr lang="fr-FR" sz="1200" dirty="0" smtClean="0">
                <a:solidFill>
                  <a:srgbClr val="0000CC"/>
                </a:solidFill>
              </a:rPr>
              <a:t>, </a:t>
            </a:r>
            <a:r>
              <a:rPr lang="fr-FR" sz="1200" i="1" dirty="0" smtClean="0">
                <a:solidFill>
                  <a:srgbClr val="0000CC"/>
                </a:solidFill>
              </a:rPr>
              <a:t>Phys. </a:t>
            </a:r>
            <a:r>
              <a:rPr lang="fr-FR" sz="1200" i="1" dirty="0" err="1" smtClean="0">
                <a:solidFill>
                  <a:srgbClr val="0000CC"/>
                </a:solidFill>
              </a:rPr>
              <a:t>Rev</a:t>
            </a:r>
            <a:r>
              <a:rPr lang="fr-FR" sz="1200" i="1" dirty="0" smtClean="0">
                <a:solidFill>
                  <a:srgbClr val="0000CC"/>
                </a:solidFill>
              </a:rPr>
              <a:t>. C 75</a:t>
            </a:r>
            <a:r>
              <a:rPr lang="fr-FR" sz="1200" dirty="0" smtClean="0">
                <a:solidFill>
                  <a:srgbClr val="0000CC"/>
                </a:solidFill>
              </a:rPr>
              <a:t>, 045203 (2007).</a:t>
            </a:r>
            <a:r>
              <a:rPr lang="de-DE" sz="1200" dirty="0" smtClean="0">
                <a:solidFill>
                  <a:srgbClr val="0000CC"/>
                </a:solidFill>
              </a:rPr>
              <a:t>]</a:t>
            </a:r>
            <a:endParaRPr lang="de-DE" sz="1200" dirty="0">
              <a:solidFill>
                <a:srgbClr val="0000CC"/>
              </a:solidFill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138223" y="4327452"/>
            <a:ext cx="8835656" cy="2052084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493119" y="5517241"/>
            <a:ext cx="736979" cy="627797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4388" y="2033403"/>
            <a:ext cx="4416425" cy="461665"/>
          </a:xfrm>
        </p:spPr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aspects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3.3"/>
</p:tagLst>
</file>

<file path=ppt/theme/theme1.xml><?xml version="1.0" encoding="utf-8"?>
<a:theme xmlns:a="http://schemas.openxmlformats.org/drawingml/2006/main" name="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eifen">
  <a:themeElements>
    <a:clrScheme name="Streifen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Streif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treifen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ifen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ifen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1818</Words>
  <Application>Microsoft Office PowerPoint</Application>
  <PresentationFormat>Bildschirmpräsentation (4:3)</PresentationFormat>
  <Paragraphs>407</Paragraphs>
  <Slides>52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2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52</vt:i4>
      </vt:variant>
    </vt:vector>
  </HeadingPairs>
  <TitlesOfParts>
    <vt:vector size="68" baseType="lpstr">
      <vt:lpstr>Arial</vt:lpstr>
      <vt:lpstr>Verdana</vt:lpstr>
      <vt:lpstr>Symbol</vt:lpstr>
      <vt:lpstr>Helvetica</vt:lpstr>
      <vt:lpstr>Bitstream Vera Sans</vt:lpstr>
      <vt:lpstr>Wingdings</vt:lpstr>
      <vt:lpstr>DejaVu Sans</vt:lpstr>
      <vt:lpstr>msmincho</vt:lpstr>
      <vt:lpstr>Arial Unicode MS</vt:lpstr>
      <vt:lpstr>Kochi Gothic</vt:lpstr>
      <vt:lpstr>Calibri</vt:lpstr>
      <vt:lpstr>Times New Roman</vt:lpstr>
      <vt:lpstr>Streifen</vt:lpstr>
      <vt:lpstr>1_Streifen</vt:lpstr>
      <vt:lpstr>Formel</vt:lpstr>
      <vt:lpstr>Acrobat Document</vt:lpstr>
      <vt:lpstr>Overview of Measurements on Strange and Nuclear Systems at MAMI</vt:lpstr>
      <vt:lpstr>Strangeness physics and developments in Mainz</vt:lpstr>
      <vt:lpstr>Kaon electro-production</vt:lpstr>
      <vt:lpstr>A glimpse at the theory</vt:lpstr>
      <vt:lpstr>Isobar models for strange processes</vt:lpstr>
      <vt:lpstr>Kaon production at forward angles</vt:lpstr>
      <vt:lpstr>The importance of low momentum transfer</vt:lpstr>
      <vt:lpstr>Kaon electro-production measurements</vt:lpstr>
      <vt:lpstr>Experimental aspects</vt:lpstr>
      <vt:lpstr>Adaption of the spectrometer facility</vt:lpstr>
      <vt:lpstr>Installation of KAOS in 2007</vt:lpstr>
      <vt:lpstr>Kaos hadron arm operational since 2008</vt:lpstr>
      <vt:lpstr>Tracking with two cathode-charge read-out MWPCs</vt:lpstr>
      <vt:lpstr>Cluster analysis</vt:lpstr>
      <vt:lpstr>Track finding</vt:lpstr>
      <vt:lpstr>Efficiency counter set-up</vt:lpstr>
      <vt:lpstr>Extracted tracking efficiencies</vt:lpstr>
      <vt:lpstr>Track efficiency as a function of quality</vt:lpstr>
      <vt:lpstr>TOF walls “along“ the focal plane</vt:lpstr>
      <vt:lpstr>Paddle beam-test Aug. 2o1o</vt:lpstr>
      <vt:lpstr>Pion/proton suppression by dE/dx</vt:lpstr>
      <vt:lpstr>dE/dx cut efficiency</vt:lpstr>
      <vt:lpstr>Time-of-flight and coincidence time resolution</vt:lpstr>
      <vt:lpstr>Particle velocities in the 400-600 MeV/c range</vt:lpstr>
      <vt:lpstr>Event reconstruction</vt:lpstr>
      <vt:lpstr>Λ- and Σ-hyperons in a single kinematic setting</vt:lpstr>
      <vt:lpstr>Λ and Σ yield extraction</vt:lpstr>
      <vt:lpstr>Cross-section determination</vt:lpstr>
      <vt:lpstr>Phase space simulation</vt:lpstr>
      <vt:lpstr>Extracted kaon yields</vt:lpstr>
      <vt:lpstr>Towards a zero-degree experiment at MAMI</vt:lpstr>
      <vt:lpstr>Realisation of Kaos as a double spectrometer</vt:lpstr>
      <vt:lpstr>Installation of a beam chicane for a  zero-degree operation of KAOS</vt:lpstr>
      <vt:lpstr>Final beam chicane design</vt:lpstr>
      <vt:lpstr>Kaos double-arm set-up</vt:lpstr>
      <vt:lpstr>Electron arm Detector Front-End</vt:lpstr>
      <vt:lpstr>Read-out with position-sensitive photomultipliers</vt:lpstr>
      <vt:lpstr>VUPROM Trigger System</vt:lpstr>
      <vt:lpstr>Flexible trigger concept</vt:lpstr>
      <vt:lpstr>Results of 2009 beam-tests</vt:lpstr>
      <vt:lpstr>Detector production finished in 2010</vt:lpstr>
      <vt:lpstr>Detector calibration and characterisation</vt:lpstr>
      <vt:lpstr>Beam-tests 24–29 August 2010  </vt:lpstr>
      <vt:lpstr>Fibre detector as electron arm spectrometer</vt:lpstr>
      <vt:lpstr>Further studies</vt:lpstr>
      <vt:lpstr>Concept for a study of φ vector mesons</vt:lpstr>
      <vt:lpstr>Experimental set-up at MAMI</vt:lpstr>
      <vt:lpstr>Count rate estimate</vt:lpstr>
      <vt:lpstr>φ  di-lepton background study</vt:lpstr>
      <vt:lpstr>Time-line 2o1o onwards</vt:lpstr>
      <vt:lpstr>Thank you!</vt:lpstr>
      <vt:lpstr>New reaction channels with MAMI-C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Kaos</dc:title>
  <dc:creator>Patrick</dc:creator>
  <cp:lastModifiedBy>Patrick Achenbach</cp:lastModifiedBy>
  <cp:revision>515</cp:revision>
  <cp:lastPrinted>1601-01-01T00:00:00Z</cp:lastPrinted>
  <dcterms:created xsi:type="dcterms:W3CDTF">2002-04-08T07:33:42Z</dcterms:created>
  <dcterms:modified xsi:type="dcterms:W3CDTF">2010-09-05T06:44:04Z</dcterms:modified>
</cp:coreProperties>
</file>