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handoutMasterIdLst>
    <p:handoutMasterId r:id="rId38"/>
  </p:handoutMasterIdLst>
  <p:sldIdLst>
    <p:sldId id="256" r:id="rId2"/>
    <p:sldId id="511" r:id="rId3"/>
    <p:sldId id="512" r:id="rId4"/>
    <p:sldId id="513" r:id="rId5"/>
    <p:sldId id="514" r:id="rId6"/>
    <p:sldId id="515" r:id="rId7"/>
    <p:sldId id="517" r:id="rId8"/>
    <p:sldId id="518" r:id="rId9"/>
    <p:sldId id="519" r:id="rId10"/>
    <p:sldId id="520" r:id="rId11"/>
    <p:sldId id="521" r:id="rId12"/>
    <p:sldId id="522" r:id="rId13"/>
    <p:sldId id="296" r:id="rId14"/>
    <p:sldId id="524" r:id="rId15"/>
    <p:sldId id="525" r:id="rId16"/>
    <p:sldId id="545" r:id="rId17"/>
    <p:sldId id="526" r:id="rId18"/>
    <p:sldId id="527" r:id="rId19"/>
    <p:sldId id="528" r:id="rId20"/>
    <p:sldId id="529" r:id="rId21"/>
    <p:sldId id="546" r:id="rId22"/>
    <p:sldId id="547" r:id="rId23"/>
    <p:sldId id="530" r:id="rId24"/>
    <p:sldId id="548" r:id="rId25"/>
    <p:sldId id="533" r:id="rId26"/>
    <p:sldId id="534" r:id="rId27"/>
    <p:sldId id="535" r:id="rId28"/>
    <p:sldId id="539" r:id="rId29"/>
    <p:sldId id="542" r:id="rId30"/>
    <p:sldId id="543" r:id="rId31"/>
    <p:sldId id="488" r:id="rId32"/>
    <p:sldId id="544" r:id="rId33"/>
    <p:sldId id="494" r:id="rId34"/>
    <p:sldId id="463" r:id="rId35"/>
    <p:sldId id="484" r:id="rId3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1C1"/>
    <a:srgbClr val="D8DAD9"/>
    <a:srgbClr val="D7DB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175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CEE38-D7A2-4CEA-A35C-5C6F265712A1}" type="datetimeFigureOut">
              <a:rPr kumimoji="1" lang="ja-JP" altLang="en-US" smtClean="0"/>
              <a:pPr/>
              <a:t>2010/9/4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7AFF7-FC3B-4EAB-B8BA-24171EE2E9E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E5F58-E699-4A86-9284-FAC0D4C96DC2}" type="datetimeFigureOut">
              <a:rPr kumimoji="1" lang="ja-JP" altLang="en-US" smtClean="0"/>
              <a:pPr/>
              <a:t>2010/9/4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23ECA-2526-4FC0-A29F-1AA0AC2637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BB28CC-E385-4EEB-AC8F-0BEDCC7482DC}" type="slidenum">
              <a:rPr lang="en-US" altLang="ja-JP" smtClean="0"/>
              <a:pPr/>
              <a:t>14</a:t>
            </a:fld>
            <a:endParaRPr lang="en-US" altLang="ja-JP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smtClean="0"/>
              <a:t>Beam intensity was limited</a:t>
            </a:r>
          </a:p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A0AC0-1192-40A0-A413-7EF885FA2B8D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5175" cy="34321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2666"/>
            <a:ext cx="5486400" cy="4114800"/>
          </a:xfrm>
        </p:spPr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EEEC10-504C-4E9D-A3C9-9C17CF824045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5175" cy="3432175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2666"/>
            <a:ext cx="5486400" cy="4114800"/>
          </a:xfrm>
        </p:spPr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3ECA-2526-4FC0-A29F-1AA0AC26379C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A94F9-74FC-434F-82F8-38FB7861814A}" type="slidenum">
              <a:rPr lang="en-US" altLang="ja-JP" smtClean="0"/>
              <a:pPr/>
              <a:t>32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 smtClean="0"/>
              <a:t>マスタ サブタイトルの書式設定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2010/6/14-17</a:t>
            </a:r>
            <a:endParaRPr lang="ja-JP" alt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 N Nakamura @ Tohoku Univ.</a:t>
            </a:r>
          </a:p>
          <a:p>
            <a:endParaRPr lang="ja-JP" alt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AEA2-F557-4124-B311-E7B532E7325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2010/06/14-16</a:t>
            </a:r>
            <a:endParaRPr lang="ja-JP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AEA2-F557-4124-B311-E7B532E7325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2010/06/14-16</a:t>
            </a:r>
            <a:endParaRPr lang="ja-JP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AEA2-F557-4124-B311-E7B532E7325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>
            <a:normAutofit/>
          </a:bodyPr>
          <a:lstStyle/>
          <a:p>
            <a:pPr lvl="0"/>
            <a:endParaRPr lang="ja-JP" altLang="en-US" noProof="0" smtClean="0"/>
          </a:p>
        </p:txBody>
      </p:sp>
      <p:sp>
        <p:nvSpPr>
          <p:cNvPr id="4" name="フッター プレースホル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日付プレースホルダ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3CE32-DAD1-4F84-8DB8-01E3E9CBAC3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7EAC91-3E7F-48D8-BC11-9558A9400E8E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9269667-8155-471B-8219-9A70DFA6607A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2010/06/14-16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 N Nakamura @ Tohoku Univ.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AEA2-F557-4124-B311-E7B532E7325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2010/06/14-16</a:t>
            </a:r>
            <a:endParaRPr lang="ja-JP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AEA2-F557-4124-B311-E7B532E7325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2010/06/14-16</a:t>
            </a:r>
            <a:endParaRPr lang="ja-JP" altLang="en-US" smtClean="0"/>
          </a:p>
          <a:p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AEA2-F557-4124-B311-E7B532E7325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2010/06/14-16</a:t>
            </a:r>
            <a:endParaRPr lang="ja-JP" alt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AEA2-F557-4124-B311-E7B532E7325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2010/06/14-16</a:t>
            </a:r>
            <a:endParaRPr lang="ja-JP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AEA2-F557-4124-B311-E7B532E7325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2010/06/14-16</a:t>
            </a:r>
            <a:endParaRPr lang="ja-JP" alt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AEA2-F557-4124-B311-E7B532E7325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2010/06/14-16</a:t>
            </a:r>
            <a:endParaRPr lang="ja-JP" alt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AEA2-F557-4124-B311-E7B532E7325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2010/06/14-16</a:t>
            </a:r>
            <a:endParaRPr lang="ja-JP" alt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842EAEA2-F557-4124-B311-E7B532E7325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altLang="ja-JP" smtClean="0"/>
              <a:t>2010/6/14-17</a:t>
            </a:r>
            <a:endParaRPr lang="ja-JP" alt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altLang="ja-JP" smtClean="0"/>
              <a:t>S N Nakamura @ Tohoku Univ.</a:t>
            </a:r>
          </a:p>
          <a:p>
            <a:endParaRPr lang="ja-JP" alt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42EAEA2-F557-4124-B311-E7B532E7325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10" r:id="rId12"/>
    <p:sldLayoutId id="2147483711" r:id="rId13"/>
    <p:sldLayoutId id="2147483712" r:id="rId14"/>
  </p:sldLayoutIdLst>
  <p:txStyles>
    <p:titleStyle>
      <a:lvl1pPr algn="l" rtl="0" eaLnBrk="1" latinLnBrk="0" hangingPunct="1">
        <a:spcBef>
          <a:spcPct val="0"/>
        </a:spcBef>
        <a:buNone/>
        <a:defRPr kumimoji="1"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600" dirty="0" smtClean="0"/>
              <a:t>4</a:t>
            </a:r>
            <a:r>
              <a:rPr kumimoji="1" lang="en-US" altLang="ja-JP" sz="2600" baseline="30000" dirty="0" smtClean="0"/>
              <a:t>th</a:t>
            </a:r>
            <a:r>
              <a:rPr kumimoji="1" lang="en-US" altLang="ja-JP" sz="2600" dirty="0" smtClean="0"/>
              <a:t> Sep 2010</a:t>
            </a:r>
          </a:p>
          <a:p>
            <a:r>
              <a:rPr kumimoji="1" lang="en-US" altLang="ja-JP" sz="2600" dirty="0" smtClean="0"/>
              <a:t>Satoshi N Nakamura</a:t>
            </a:r>
          </a:p>
          <a:p>
            <a:r>
              <a:rPr lang="en-US" altLang="ja-JP" dirty="0" smtClean="0"/>
              <a:t>Tohoku University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285720" y="3143248"/>
            <a:ext cx="79062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and Status of </a:t>
            </a:r>
            <a:r>
              <a:rPr lang="en-US" altLang="ja-JP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JLab</a:t>
            </a:r>
            <a:r>
              <a:rPr lang="en-US" altLang="ja-JP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Hall-C</a:t>
            </a:r>
          </a:p>
          <a:p>
            <a:r>
              <a:rPr lang="en-US" altLang="ja-JP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Hypernuclear</a:t>
            </a:r>
            <a:r>
              <a:rPr lang="en-US" altLang="ja-JP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Experiments</a:t>
            </a:r>
            <a:endParaRPr lang="ja-JP" alt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6215074" y="142852"/>
            <a:ext cx="2786082" cy="357190"/>
          </a:xfrm>
        </p:spPr>
        <p:txBody>
          <a:bodyPr>
            <a:normAutofit fontScale="90000"/>
          </a:bodyPr>
          <a:lstStyle/>
          <a:p>
            <a:r>
              <a:rPr lang="en-US" altLang="ja-JP" sz="2000" dirty="0" smtClean="0"/>
              <a:t>JSPS Core2CORE/SPHERE Meeting </a:t>
            </a:r>
            <a:endParaRPr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842375" cy="1431925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altLang="ja-JP" sz="4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Challenge of (</a:t>
            </a:r>
            <a:r>
              <a:rPr lang="en-US" altLang="ja-JP" sz="400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e,e</a:t>
            </a:r>
            <a:r>
              <a:rPr lang="en-US" altLang="ja-JP" sz="400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/>
              </a:rPr>
              <a:t>’</a:t>
            </a:r>
            <a:r>
              <a:rPr lang="en-US" altLang="ja-JP" sz="400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K</a:t>
            </a:r>
            <a:r>
              <a:rPr lang="en-US" altLang="ja-JP" sz="4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) HY Study</a:t>
            </a:r>
            <a:r>
              <a:rPr lang="en-US" altLang="ja-JP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</a:p>
        </p:txBody>
      </p:sp>
      <p:sp>
        <p:nvSpPr>
          <p:cNvPr id="931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85813" y="1643063"/>
            <a:ext cx="8007350" cy="4191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dirty="0" smtClean="0"/>
              <a:t>Large e’ Background due to        </a:t>
            </a:r>
            <a:r>
              <a:rPr lang="en-US" altLang="ja-JP" dirty="0" err="1" smtClean="0"/>
              <a:t>Bremsstrahlung</a:t>
            </a:r>
            <a:r>
              <a:rPr lang="en-US" altLang="ja-JP" dirty="0" smtClean="0"/>
              <a:t> and </a:t>
            </a:r>
            <a:r>
              <a:rPr lang="en-US" altLang="ja-JP" dirty="0" err="1" smtClean="0"/>
              <a:t>M</a:t>
            </a:r>
            <a:r>
              <a:rPr lang="en-US" altLang="ja-JP" dirty="0" err="1" smtClean="0">
                <a:latin typeface="Symbol" pitchFamily="18" charset="2"/>
              </a:rPr>
              <a:t>f</a:t>
            </a:r>
            <a:r>
              <a:rPr lang="en-US" altLang="ja-JP" dirty="0" err="1" smtClean="0"/>
              <a:t>ller</a:t>
            </a:r>
            <a:r>
              <a:rPr lang="en-US" altLang="ja-JP" dirty="0" smtClean="0"/>
              <a:t> scattering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ja-JP" dirty="0" smtClean="0"/>
              <a:t>		Signal/Noise,  Detector </a:t>
            </a:r>
          </a:p>
          <a:p>
            <a:pPr eaLnBrk="1" hangingPunct="1">
              <a:buFont typeface="Wingdings" pitchFamily="2" charset="2"/>
              <a:buNone/>
            </a:pPr>
            <a:endParaRPr lang="en-US" altLang="ja-JP" dirty="0" smtClean="0"/>
          </a:p>
          <a:p>
            <a:pPr eaLnBrk="1" hangingPunct="1"/>
            <a:r>
              <a:rPr lang="en-US" altLang="ja-JP" dirty="0" smtClean="0"/>
              <a:t>Less </a:t>
            </a:r>
            <a:r>
              <a:rPr lang="en-US" altLang="ja-JP" dirty="0" err="1" smtClean="0"/>
              <a:t>Hypernuclear</a:t>
            </a:r>
            <a:r>
              <a:rPr lang="en-US" altLang="ja-JP" dirty="0" smtClean="0"/>
              <a:t> Cross Section</a:t>
            </a:r>
          </a:p>
          <a:p>
            <a:pPr eaLnBrk="1" hangingPunct="1"/>
            <a:r>
              <a:rPr lang="en-US" altLang="ja-JP" dirty="0" smtClean="0"/>
              <a:t>Coincidence Measurement (e’, K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ja-JP" dirty="0" smtClean="0"/>
              <a:t>		Limited Statistics, DC beam is necessary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 rot="-398750">
            <a:off x="998571" y="3354894"/>
            <a:ext cx="7346883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3200" b="1" i="1" dirty="0">
                <a:solidFill>
                  <a:srgbClr val="FF33CC"/>
                </a:solidFill>
              </a:rPr>
              <a:t>High Quality Electron Beam is Essential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  <p:bldP spid="931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500034" y="-285776"/>
            <a:ext cx="8229600" cy="1524000"/>
          </a:xfrm>
        </p:spPr>
        <p:txBody>
          <a:bodyPr/>
          <a:lstStyle/>
          <a:p>
            <a:r>
              <a:rPr kumimoji="1" lang="en-US" altLang="ja-JP" dirty="0" smtClean="0"/>
              <a:t>Beam requirements</a:t>
            </a:r>
            <a:endParaRPr kumimoji="1" lang="ja-JP" altLang="en-US" dirty="0"/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Continuous beam for coincidence exp.</a:t>
            </a:r>
          </a:p>
          <a:p>
            <a:r>
              <a:rPr lang="en-US" altLang="ja-JP" dirty="0" smtClean="0"/>
              <a:t>Electron beam E &gt; 1.5 </a:t>
            </a:r>
            <a:r>
              <a:rPr lang="en-US" altLang="ja-JP" dirty="0" err="1" smtClean="0"/>
              <a:t>GeV</a:t>
            </a:r>
            <a:endParaRPr lang="en-US" altLang="ja-JP" dirty="0" smtClean="0"/>
          </a:p>
          <a:p>
            <a:r>
              <a:rPr kumimoji="1" lang="en-US" altLang="ja-JP" dirty="0" smtClean="0"/>
              <a:t>High current beam  &gt; 30</a:t>
            </a:r>
            <a:r>
              <a:rPr lang="en-US" altLang="ja-JP" dirty="0" smtClean="0">
                <a:latin typeface="Symbol" pitchFamily="18" charset="2"/>
              </a:rPr>
              <a:t>m</a:t>
            </a:r>
            <a:r>
              <a:rPr kumimoji="1" lang="en-US" altLang="ja-JP" dirty="0" smtClean="0"/>
              <a:t>A</a:t>
            </a:r>
          </a:p>
          <a:p>
            <a:r>
              <a:rPr lang="en-US" altLang="ja-JP" dirty="0" smtClean="0"/>
              <a:t>Beam stability </a:t>
            </a:r>
          </a:p>
          <a:p>
            <a:pPr lvl="1"/>
            <a:r>
              <a:rPr lang="en-US" altLang="ja-JP" dirty="0" smtClean="0"/>
              <a:t>Momentum </a:t>
            </a:r>
            <a:r>
              <a:rPr lang="en-US" altLang="ja-JP" dirty="0" err="1" smtClean="0">
                <a:latin typeface="Symbol" pitchFamily="18" charset="2"/>
              </a:rPr>
              <a:t>D</a:t>
            </a:r>
            <a:r>
              <a:rPr lang="en-US" altLang="ja-JP" dirty="0" err="1" smtClean="0"/>
              <a:t>p</a:t>
            </a:r>
            <a:r>
              <a:rPr lang="en-US" altLang="ja-JP" dirty="0" smtClean="0"/>
              <a:t>/p &lt; 1 x 10</a:t>
            </a:r>
            <a:r>
              <a:rPr lang="en-US" altLang="ja-JP" baseline="30000" dirty="0" smtClean="0"/>
              <a:t>-4</a:t>
            </a:r>
          </a:p>
          <a:p>
            <a:pPr lvl="1"/>
            <a:r>
              <a:rPr lang="en-US" altLang="ja-JP" dirty="0" smtClean="0"/>
              <a:t>Good </a:t>
            </a:r>
            <a:r>
              <a:rPr lang="en-US" altLang="ja-JP" dirty="0" err="1" smtClean="0"/>
              <a:t>emittance</a:t>
            </a:r>
            <a:r>
              <a:rPr lang="en-US" altLang="ja-JP" dirty="0" smtClean="0"/>
              <a:t> : </a:t>
            </a:r>
            <a:r>
              <a:rPr lang="en-US" altLang="ja-JP" dirty="0" err="1" smtClean="0">
                <a:latin typeface="Symbol" pitchFamily="18" charset="2"/>
              </a:rPr>
              <a:t>s</a:t>
            </a:r>
            <a:r>
              <a:rPr lang="en-US" altLang="ja-JP" dirty="0" err="1" smtClean="0"/>
              <a:t>x</a:t>
            </a:r>
            <a:r>
              <a:rPr lang="en-US" altLang="ja-JP" dirty="0" smtClean="0"/>
              <a:t> &lt; 100</a:t>
            </a:r>
            <a:r>
              <a:rPr lang="en-US" altLang="ja-JP" dirty="0" smtClean="0">
                <a:latin typeface="Symbol" pitchFamily="18" charset="2"/>
              </a:rPr>
              <a:t>m</a:t>
            </a:r>
            <a:r>
              <a:rPr lang="en-US" altLang="ja-JP" dirty="0" smtClean="0"/>
              <a:t>m,  </a:t>
            </a:r>
            <a:r>
              <a:rPr lang="en-US" altLang="ja-JP" dirty="0" err="1" smtClean="0">
                <a:latin typeface="Symbol" pitchFamily="18" charset="2"/>
              </a:rPr>
              <a:t>s</a:t>
            </a:r>
            <a:r>
              <a:rPr lang="en-US" altLang="ja-JP" dirty="0" err="1" smtClean="0"/>
              <a:t>x</a:t>
            </a:r>
            <a:r>
              <a:rPr lang="en-US" altLang="ja-JP" dirty="0" smtClean="0"/>
              <a:t>’ &lt;1mrad</a:t>
            </a:r>
          </a:p>
          <a:p>
            <a:pPr lvl="1"/>
            <a:endParaRPr kumimoji="1" lang="ja-JP" altLang="en-US" dirty="0"/>
          </a:p>
        </p:txBody>
      </p:sp>
      <p:pic>
        <p:nvPicPr>
          <p:cNvPr id="6" name="Picture 4" descr="Jl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71612"/>
            <a:ext cx="5111750" cy="4010025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467544" y="5805264"/>
            <a:ext cx="84389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Until </a:t>
            </a:r>
            <a:r>
              <a:rPr kumimoji="1" lang="en-US" altLang="ja-JP" sz="2800" dirty="0" smtClean="0"/>
              <a:t>upgrade of  MAMI-C, CEBAF had been only facility </a:t>
            </a:r>
          </a:p>
          <a:p>
            <a:r>
              <a:rPr kumimoji="1" lang="en-US" altLang="ja-JP" sz="2800" dirty="0" smtClean="0"/>
              <a:t>for this program.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-714404"/>
            <a:ext cx="8229600" cy="1524000"/>
          </a:xfrm>
        </p:spPr>
        <p:txBody>
          <a:bodyPr/>
          <a:lstStyle/>
          <a:p>
            <a:r>
              <a:rPr kumimoji="1" lang="en-US" altLang="ja-JP" dirty="0" smtClean="0"/>
              <a:t>First Generation Experiment </a:t>
            </a:r>
            <a:endParaRPr kumimoji="1" lang="ja-JP" altLang="en-US" dirty="0"/>
          </a:p>
        </p:txBody>
      </p:sp>
      <p:pic>
        <p:nvPicPr>
          <p:cNvPr id="1448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810961"/>
            <a:ext cx="6572296" cy="49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2786050" y="6215082"/>
            <a:ext cx="528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E89-009 (HNSS; </a:t>
            </a:r>
            <a:r>
              <a:rPr kumimoji="1" lang="en-US" altLang="ja-JP" dirty="0" err="1" smtClean="0"/>
              <a:t>HyperNuclear</a:t>
            </a:r>
            <a:r>
              <a:rPr kumimoji="1" lang="en-US" altLang="ja-JP" dirty="0" smtClean="0"/>
              <a:t> Spectrometer System)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929454" y="5857892"/>
            <a:ext cx="1825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SPL + SOS +HMS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8077200" cy="1143000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latin typeface="Arial Black" pitchFamily="34" charset="0"/>
              </a:rPr>
              <a:t>The first (</a:t>
            </a:r>
            <a:r>
              <a:rPr lang="en-US" altLang="ja-JP" sz="2800" dirty="0" err="1" smtClean="0">
                <a:latin typeface="Arial Black" pitchFamily="34" charset="0"/>
              </a:rPr>
              <a:t>e,e’K</a:t>
            </a:r>
            <a:r>
              <a:rPr lang="en-US" altLang="ja-JP" sz="2800" baseline="30000" dirty="0" smtClean="0">
                <a:latin typeface="Arial Black" pitchFamily="34" charset="0"/>
              </a:rPr>
              <a:t>+</a:t>
            </a:r>
            <a:r>
              <a:rPr lang="en-US" altLang="ja-JP" sz="2800" dirty="0" smtClean="0">
                <a:latin typeface="Arial Black" pitchFamily="34" charset="0"/>
              </a:rPr>
              <a:t>) </a:t>
            </a:r>
            <a:r>
              <a:rPr lang="en-US" altLang="ja-JP" sz="2800" dirty="0" err="1" smtClean="0">
                <a:latin typeface="Arial Black" pitchFamily="34" charset="0"/>
              </a:rPr>
              <a:t>hypernuclear</a:t>
            </a:r>
            <a:r>
              <a:rPr lang="en-US" altLang="ja-JP" sz="2800" dirty="0" smtClean="0">
                <a:latin typeface="Arial Black" pitchFamily="34" charset="0"/>
              </a:rPr>
              <a:t> experiment </a:t>
            </a:r>
            <a:r>
              <a:rPr lang="en-US" altLang="ja-JP" sz="2000" dirty="0" smtClean="0">
                <a:latin typeface="Arial Black" pitchFamily="34" charset="0"/>
              </a:rPr>
              <a:t>(E89-009, HNSS)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4114800" cy="46482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Char char="l"/>
            </a:pPr>
            <a:r>
              <a:rPr lang="en-US" altLang="ja-JP" sz="2800" dirty="0" smtClean="0"/>
              <a:t>Demonstrated that </a:t>
            </a:r>
          </a:p>
          <a:p>
            <a:pPr eaLnBrk="1" hangingPunct="1">
              <a:buFont typeface="Wingdings" pitchFamily="2" charset="2"/>
              <a:buNone/>
            </a:pPr>
            <a:r>
              <a:rPr lang="ja-JP" altLang="en-US" sz="2800" dirty="0" smtClean="0"/>
              <a:t>　 </a:t>
            </a:r>
            <a:r>
              <a:rPr lang="en-US" altLang="ja-JP" sz="2800" dirty="0" smtClean="0"/>
              <a:t>the </a:t>
            </a:r>
            <a:r>
              <a:rPr lang="en-US" altLang="ja-JP" sz="28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altLang="ja-JP" sz="2800" dirty="0" err="1" smtClean="0">
                <a:solidFill>
                  <a:schemeClr val="tx2">
                    <a:lumMod val="75000"/>
                  </a:schemeClr>
                </a:solidFill>
              </a:rPr>
              <a:t>e,e’K</a:t>
            </a:r>
            <a:r>
              <a:rPr lang="en-US" altLang="ja-JP" sz="28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en-US" altLang="ja-JP" sz="2800" dirty="0" err="1" smtClean="0"/>
              <a:t>hypernuclear</a:t>
            </a:r>
            <a:r>
              <a:rPr lang="en-US" altLang="ja-JP" sz="2800" dirty="0" smtClean="0"/>
              <a:t> spectroscopy is </a:t>
            </a:r>
            <a:r>
              <a:rPr lang="en-US" altLang="ja-JP" sz="2800" dirty="0" smtClean="0">
                <a:solidFill>
                  <a:schemeClr val="tx2">
                    <a:lumMod val="75000"/>
                  </a:schemeClr>
                </a:solidFill>
              </a:rPr>
              <a:t>possible</a:t>
            </a:r>
            <a:r>
              <a:rPr lang="en-US" altLang="ja-JP" sz="2800" dirty="0" smtClean="0"/>
              <a:t>!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ja-JP" sz="2000" dirty="0" smtClean="0"/>
              <a:t>                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953000" y="1524000"/>
            <a:ext cx="3259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600" b="1" baseline="30000"/>
              <a:t>12</a:t>
            </a:r>
            <a:r>
              <a:rPr lang="en-US" altLang="ja-JP" sz="3600" b="1"/>
              <a:t>C(e,e’K</a:t>
            </a:r>
            <a:r>
              <a:rPr lang="en-US" altLang="ja-JP" sz="3600" b="1" baseline="30000"/>
              <a:t>+</a:t>
            </a:r>
            <a:r>
              <a:rPr lang="en-US" altLang="ja-JP" sz="3600" b="1"/>
              <a:t>) </a:t>
            </a:r>
            <a:r>
              <a:rPr lang="en-US" altLang="ja-JP" sz="3600" b="1" baseline="30000"/>
              <a:t>12</a:t>
            </a:r>
            <a:r>
              <a:rPr lang="en-US" altLang="ja-JP" sz="3600" b="1" baseline="-25000">
                <a:latin typeface="Symbol" pitchFamily="18" charset="2"/>
              </a:rPr>
              <a:t>L</a:t>
            </a:r>
            <a:r>
              <a:rPr lang="en-US" altLang="ja-JP" sz="3600" b="1"/>
              <a:t>B</a:t>
            </a:r>
          </a:p>
        </p:txBody>
      </p:sp>
      <p:sp>
        <p:nvSpPr>
          <p:cNvPr id="35847" name="Text Box 9"/>
          <p:cNvSpPr txBox="1">
            <a:spLocks noChangeArrowheads="1"/>
          </p:cNvSpPr>
          <p:nvPr/>
        </p:nvSpPr>
        <p:spPr bwMode="auto">
          <a:xfrm>
            <a:off x="5241925" y="1620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ja-JP" altLang="ja-JP" sz="2400">
              <a:latin typeface="Arial Narrow" pitchFamily="34" charset="0"/>
            </a:endParaRPr>
          </a:p>
        </p:txBody>
      </p:sp>
      <p:sp>
        <p:nvSpPr>
          <p:cNvPr id="35848" name="Text Box 10"/>
          <p:cNvSpPr txBox="1">
            <a:spLocks noChangeArrowheads="1"/>
          </p:cNvSpPr>
          <p:nvPr/>
        </p:nvSpPr>
        <p:spPr bwMode="auto">
          <a:xfrm>
            <a:off x="3962400" y="6338888"/>
            <a:ext cx="518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ja-JP" sz="2000" i="1" dirty="0"/>
              <a:t>PRL 90 (2003) </a:t>
            </a:r>
            <a:r>
              <a:rPr lang="en-US" altLang="ja-JP" sz="2000" i="1" dirty="0" smtClean="0"/>
              <a:t>232502, PRC 73 (2006) 044607</a:t>
            </a:r>
            <a:endParaRPr lang="en-US" altLang="ja-JP" sz="2000" i="1" dirty="0">
              <a:latin typeface="Arial Narrow" pitchFamily="34" charset="0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457200" y="3429000"/>
            <a:ext cx="4114800" cy="1447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ja-JP" sz="2800" dirty="0"/>
              <a:t>Good energy resolution  </a:t>
            </a:r>
          </a:p>
          <a:p>
            <a:pPr marL="342900" indent="-342900">
              <a:lnSpc>
                <a:spcPct val="90000"/>
              </a:lnSpc>
              <a:buFont typeface="Symbol" pitchFamily="18" charset="2"/>
              <a:buNone/>
            </a:pPr>
            <a:r>
              <a:rPr lang="en-US" altLang="ja-JP" sz="2800" dirty="0">
                <a:solidFill>
                  <a:srgbClr val="FF0000"/>
                </a:solidFill>
              </a:rPr>
              <a:t>        </a:t>
            </a:r>
            <a:r>
              <a:rPr lang="en-US" altLang="ja-JP" sz="2800" dirty="0" smtClean="0">
                <a:solidFill>
                  <a:schemeClr val="tx2">
                    <a:lumMod val="75000"/>
                  </a:schemeClr>
                </a:solidFill>
              </a:rPr>
              <a:t>&lt;800 </a:t>
            </a:r>
            <a:r>
              <a:rPr lang="en-US" altLang="ja-JP" sz="2800" dirty="0" err="1">
                <a:solidFill>
                  <a:schemeClr val="tx2">
                    <a:lumMod val="75000"/>
                  </a:schemeClr>
                </a:solidFill>
              </a:rPr>
              <a:t>keV</a:t>
            </a:r>
            <a:r>
              <a:rPr lang="en-US" altLang="ja-JP" sz="2800" dirty="0">
                <a:solidFill>
                  <a:schemeClr val="tx2">
                    <a:lumMod val="75000"/>
                  </a:schemeClr>
                </a:solidFill>
              </a:rPr>
              <a:t> (FWHM)</a:t>
            </a:r>
            <a:r>
              <a:rPr lang="ja-JP" altLang="en-US" sz="2800" dirty="0"/>
              <a:t>　</a:t>
            </a:r>
          </a:p>
          <a:p>
            <a:pPr marL="342900" indent="-342900">
              <a:lnSpc>
                <a:spcPct val="90000"/>
              </a:lnSpc>
              <a:buFont typeface="Symbol" pitchFamily="18" charset="2"/>
              <a:buNone/>
            </a:pPr>
            <a:r>
              <a:rPr lang="ja-JP" altLang="en-US" sz="2800" dirty="0"/>
              <a:t>　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142844" y="4495800"/>
            <a:ext cx="4429156" cy="1828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r>
              <a:rPr lang="en-US" altLang="ja-JP" sz="2800" dirty="0"/>
              <a:t>   B</a:t>
            </a:r>
            <a:r>
              <a:rPr lang="en-US" altLang="ja-JP" sz="2800" dirty="0" smtClean="0"/>
              <a:t>est </a:t>
            </a:r>
            <a:r>
              <a:rPr lang="en-US" altLang="ja-JP" sz="2800" dirty="0" err="1"/>
              <a:t>hypernuclear</a:t>
            </a:r>
            <a:r>
              <a:rPr lang="en-US" altLang="ja-JP" sz="2800" dirty="0"/>
              <a:t> energy resolution achieved by the reaction </a:t>
            </a:r>
            <a:r>
              <a:rPr lang="en-US" altLang="ja-JP" sz="2800" dirty="0" smtClean="0"/>
              <a:t>spectroscopy 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  at that time</a:t>
            </a:r>
            <a:endParaRPr lang="en-US" altLang="ja-JP" sz="2800" dirty="0"/>
          </a:p>
          <a:p>
            <a:pPr marL="342900" indent="-342900">
              <a:lnSpc>
                <a:spcPct val="90000"/>
              </a:lnSpc>
              <a:buFont typeface="Symbol" pitchFamily="18" charset="2"/>
              <a:buChar char="¨"/>
            </a:pPr>
            <a:endParaRPr lang="en-US" altLang="ja-JP" sz="2800" dirty="0"/>
          </a:p>
        </p:txBody>
      </p:sp>
      <p:pic>
        <p:nvPicPr>
          <p:cNvPr id="35851" name="Picture 17" descr="e89-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09800"/>
            <a:ext cx="3906838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Text Box 7"/>
          <p:cNvSpPr txBox="1">
            <a:spLocks noChangeArrowheads="1"/>
          </p:cNvSpPr>
          <p:nvPr/>
        </p:nvSpPr>
        <p:spPr bwMode="auto">
          <a:xfrm>
            <a:off x="5638800" y="2438400"/>
            <a:ext cx="525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b="1">
                <a:solidFill>
                  <a:srgbClr val="000000"/>
                </a:solidFill>
                <a:ea typeface="ＭＳ 明朝" pitchFamily="17" charset="-128"/>
              </a:rPr>
              <a:t>s</a:t>
            </a:r>
            <a:r>
              <a:rPr lang="en-US" altLang="ja-JP" b="1" baseline="-25000">
                <a:solidFill>
                  <a:srgbClr val="000000"/>
                </a:solidFill>
                <a:latin typeface="Symbol" pitchFamily="18" charset="2"/>
                <a:ea typeface="ＭＳ 明朝" pitchFamily="17" charset="-128"/>
              </a:rPr>
              <a:t>L</a:t>
            </a:r>
          </a:p>
        </p:txBody>
      </p:sp>
      <p:sp>
        <p:nvSpPr>
          <p:cNvPr id="35853" name="Rectangle 8"/>
          <p:cNvSpPr>
            <a:spLocks noChangeArrowheads="1"/>
          </p:cNvSpPr>
          <p:nvPr/>
        </p:nvSpPr>
        <p:spPr bwMode="auto">
          <a:xfrm>
            <a:off x="7315200" y="2362200"/>
            <a:ext cx="592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b="1">
                <a:solidFill>
                  <a:srgbClr val="000000"/>
                </a:solidFill>
                <a:ea typeface="ＭＳ 明朝" pitchFamily="17" charset="-128"/>
              </a:rPr>
              <a:t>p</a:t>
            </a:r>
            <a:r>
              <a:rPr lang="en-US" altLang="ja-JP" b="1" baseline="-25000">
                <a:solidFill>
                  <a:srgbClr val="000000"/>
                </a:solidFill>
                <a:latin typeface="Symbol" pitchFamily="18" charset="2"/>
                <a:ea typeface="ＭＳ 明朝" pitchFamily="17" charset="-128"/>
              </a:rPr>
              <a:t>L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7544" y="188640"/>
            <a:ext cx="3030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Data taking  ye</a:t>
            </a:r>
            <a:r>
              <a:rPr kumimoji="1" lang="en-US" altLang="ja-JP" sz="2400" dirty="0" smtClean="0"/>
              <a:t>ar 2000</a:t>
            </a:r>
            <a:endParaRPr kumimoji="1" lang="ja-JP" altLang="en-US" sz="2400" dirty="0"/>
          </a:p>
        </p:txBody>
      </p:sp>
    </p:spTree>
  </p:cSld>
  <p:clrMapOvr>
    <a:masterClrMapping/>
  </p:clrMapOvr>
  <p:transition advTm="558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  <p:bldP spid="11275" grpId="0" autoUpdateAnimBg="0"/>
      <p:bldP spid="1127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7625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3200" dirty="0" smtClean="0">
                <a:latin typeface="Arial Black" pitchFamily="34" charset="0"/>
              </a:rPr>
              <a:t>Improvement of </a:t>
            </a:r>
            <a:br>
              <a:rPr lang="en-US" altLang="ja-JP" sz="3200" dirty="0" smtClean="0">
                <a:latin typeface="Arial Black" pitchFamily="34" charset="0"/>
              </a:rPr>
            </a:br>
            <a:r>
              <a:rPr lang="en-US" altLang="ja-JP" sz="3200" dirty="0" smtClean="0">
                <a:latin typeface="Arial Black" pitchFamily="34" charset="0"/>
              </a:rPr>
              <a:t>	the E89-009 experiment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458200" cy="1295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</a:pPr>
            <a:r>
              <a:rPr lang="en-US" altLang="ja-JP" dirty="0" smtClean="0"/>
              <a:t>Energy resolution as well as acceptance are limited by the </a:t>
            </a:r>
            <a:r>
              <a:rPr lang="en-US" altLang="ja-JP" dirty="0" err="1" smtClean="0"/>
              <a:t>kaon</a:t>
            </a:r>
            <a:r>
              <a:rPr lang="en-US" altLang="ja-JP" dirty="0" smtClean="0"/>
              <a:t> spectrometer (SOS)	</a:t>
            </a:r>
          </a:p>
          <a:p>
            <a:pPr eaLnBrk="1" hangingPunct="1">
              <a:buFont typeface="Wingdings" pitchFamily="2" charset="2"/>
              <a:buChar char="l"/>
            </a:pPr>
            <a:endParaRPr lang="en-US" altLang="ja-JP" dirty="0" smtClean="0"/>
          </a:p>
          <a:p>
            <a:pPr eaLnBrk="1" hangingPunct="1">
              <a:buFont typeface="Wingdings" pitchFamily="2" charset="2"/>
              <a:buChar char="l"/>
            </a:pPr>
            <a:endParaRPr lang="en-US" altLang="ja-JP" dirty="0" smtClean="0"/>
          </a:p>
          <a:p>
            <a:pPr eaLnBrk="1" hangingPunct="1"/>
            <a:endParaRPr lang="en-US" altLang="ja-JP" dirty="0" smtClean="0"/>
          </a:p>
          <a:p>
            <a:pPr eaLnBrk="1" hangingPunct="1">
              <a:buFont typeface="Symbol" pitchFamily="18" charset="2"/>
              <a:buNone/>
            </a:pPr>
            <a:endParaRPr lang="en-US" altLang="ja-JP" dirty="0" smtClean="0"/>
          </a:p>
          <a:p>
            <a:pPr eaLnBrk="1" hangingPunct="1"/>
            <a:endParaRPr lang="en-US" altLang="ja-JP" dirty="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500166" y="4286256"/>
            <a:ext cx="710088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altLang="ja-JP" sz="2400" dirty="0">
                <a:latin typeface="Arial" charset="0"/>
              </a:rPr>
              <a:t>Severe background from electrons associated with </a:t>
            </a:r>
          </a:p>
          <a:p>
            <a:pPr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altLang="ja-JP" sz="2400" dirty="0" err="1">
                <a:latin typeface="Arial" charset="0"/>
              </a:rPr>
              <a:t>Bremsstrahlung</a:t>
            </a:r>
            <a:r>
              <a:rPr lang="en-US" altLang="ja-JP" sz="2400" dirty="0">
                <a:latin typeface="Arial" charset="0"/>
              </a:rPr>
              <a:t>  (200 MHz for e</a:t>
            </a:r>
            <a:r>
              <a:rPr lang="en-US" altLang="ja-JP" sz="2400" dirty="0"/>
              <a:t>’</a:t>
            </a:r>
            <a:r>
              <a:rPr lang="en-US" altLang="ja-JP" sz="2400" dirty="0">
                <a:latin typeface="Arial" charset="0"/>
              </a:rPr>
              <a:t> arm)</a:t>
            </a:r>
            <a:endParaRPr lang="en-US" altLang="ja-JP" dirty="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ja-JP" sz="2400" dirty="0">
              <a:latin typeface="Arial Narrow" pitchFamily="34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705600" y="5105400"/>
            <a:ext cx="2051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200" b="1" i="1" dirty="0">
                <a:solidFill>
                  <a:srgbClr val="FF0000"/>
                </a:solidFill>
                <a:latin typeface="Arial Narrow" pitchFamily="34" charset="0"/>
              </a:rPr>
              <a:t>Tilt Method 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214414" y="2428868"/>
            <a:ext cx="687880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800" b="1" i="1" dirty="0">
                <a:solidFill>
                  <a:srgbClr val="FFFF00"/>
                </a:solidFill>
                <a:latin typeface="Arial Narrow" pitchFamily="34" charset="0"/>
              </a:rPr>
              <a:t>N</a:t>
            </a:r>
            <a:r>
              <a:rPr lang="en-US" altLang="ja-JP" sz="3200" b="1" i="1" dirty="0">
                <a:solidFill>
                  <a:srgbClr val="FFFF00"/>
                </a:solidFill>
                <a:latin typeface="Arial Narrow" pitchFamily="34" charset="0"/>
              </a:rPr>
              <a:t>ew Spectrometer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200" b="1" i="1" dirty="0">
                <a:solidFill>
                  <a:schemeClr val="accent1"/>
                </a:solidFill>
                <a:latin typeface="Arial Narrow" pitchFamily="34" charset="0"/>
              </a:rPr>
              <a:t>High resolution </a:t>
            </a:r>
            <a:r>
              <a:rPr lang="en-US" altLang="ja-JP" sz="3200" b="1" i="1" dirty="0" err="1">
                <a:solidFill>
                  <a:schemeClr val="accent1"/>
                </a:solidFill>
                <a:latin typeface="Arial Narrow" pitchFamily="34" charset="0"/>
              </a:rPr>
              <a:t>Kaon</a:t>
            </a:r>
            <a:r>
              <a:rPr lang="en-US" altLang="ja-JP" sz="3200" b="1" i="1" dirty="0">
                <a:solidFill>
                  <a:schemeClr val="accent1"/>
                </a:solidFill>
                <a:latin typeface="Arial Narrow" pitchFamily="34" charset="0"/>
              </a:rPr>
              <a:t> Spectrometer</a:t>
            </a:r>
            <a:r>
              <a:rPr lang="en-US" altLang="ja-JP" sz="3200" b="1" i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altLang="ja-JP" sz="3200" b="1" i="1" dirty="0">
                <a:solidFill>
                  <a:srgbClr val="FFFF00"/>
                </a:solidFill>
                <a:latin typeface="Arial Narrow" pitchFamily="34" charset="0"/>
              </a:rPr>
              <a:t>(HKS)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714348" y="5643578"/>
            <a:ext cx="78892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dirty="0" smtClean="0">
                <a:latin typeface="Arial Narrow" pitchFamily="34" charset="0"/>
              </a:rPr>
              <a:t>The 2</a:t>
            </a:r>
            <a:r>
              <a:rPr lang="en-US" altLang="ja-JP" sz="2400" baseline="30000" dirty="0" smtClean="0">
                <a:latin typeface="Arial Narrow" pitchFamily="34" charset="0"/>
              </a:rPr>
              <a:t>nd</a:t>
            </a:r>
            <a:r>
              <a:rPr lang="en-US" altLang="ja-JP" sz="2400" dirty="0" smtClean="0">
                <a:latin typeface="Arial Narrow" pitchFamily="34" charset="0"/>
              </a:rPr>
              <a:t> Generation Experiment </a:t>
            </a:r>
            <a:r>
              <a:rPr lang="en-US" altLang="ja-JP" sz="2400" dirty="0">
                <a:latin typeface="Arial Narrow" pitchFamily="34" charset="0"/>
              </a:rPr>
              <a:t>was approved by </a:t>
            </a:r>
            <a:r>
              <a:rPr lang="en-US" altLang="ja-JP" sz="2400" dirty="0" err="1">
                <a:latin typeface="Arial Narrow" pitchFamily="34" charset="0"/>
              </a:rPr>
              <a:t>Jlab</a:t>
            </a:r>
            <a:r>
              <a:rPr lang="en-US" altLang="ja-JP" sz="2400" dirty="0">
                <a:latin typeface="Arial Narrow" pitchFamily="34" charset="0"/>
              </a:rPr>
              <a:t> PAC19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dirty="0">
                <a:latin typeface="Arial Narrow" pitchFamily="34" charset="0"/>
              </a:rPr>
              <a:t>         E01-011 (Spokesmen:  Hashimoto, Tang, Reinhold, Nakamura)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85800" y="3657600"/>
            <a:ext cx="8458200" cy="1600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indent="-342900"/>
            <a:r>
              <a:rPr lang="en-US" altLang="ja-JP" dirty="0"/>
              <a:t>Zero degree tagging method to maximize virtual photon flux	</a:t>
            </a:r>
          </a:p>
          <a:p>
            <a:pPr marL="342900" indent="-342900"/>
            <a:endParaRPr lang="en-US" altLang="ja-JP" dirty="0"/>
          </a:p>
          <a:p>
            <a:pPr marL="342900" indent="-342900"/>
            <a:endParaRPr lang="en-US" altLang="ja-JP" dirty="0"/>
          </a:p>
          <a:p>
            <a:pPr marL="342900" indent="-342900">
              <a:buFont typeface="Symbol" pitchFamily="18" charset="2"/>
              <a:buChar char="¨"/>
            </a:pPr>
            <a:endParaRPr lang="en-US" altLang="ja-JP" dirty="0"/>
          </a:p>
          <a:p>
            <a:pPr marL="342900" indent="-342900">
              <a:buFont typeface="Symbol" pitchFamily="18" charset="2"/>
              <a:buNone/>
            </a:pPr>
            <a:endParaRPr lang="en-US" altLang="ja-JP" dirty="0"/>
          </a:p>
          <a:p>
            <a:pPr marL="342900" indent="-342900">
              <a:buFont typeface="Symbol" pitchFamily="18" charset="2"/>
              <a:buChar char="¨"/>
            </a:pPr>
            <a:endParaRPr lang="en-US" altLang="ja-JP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929454" y="1928802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</a:t>
            </a:r>
            <a:r>
              <a:rPr kumimoji="1" lang="en-US" altLang="ja-JP" sz="2400" dirty="0" smtClean="0">
                <a:latin typeface="Symbol" pitchFamily="18" charset="2"/>
              </a:rPr>
              <a:t>t</a:t>
            </a:r>
            <a:r>
              <a:rPr kumimoji="1" lang="en-US" altLang="ja-JP" sz="2400" dirty="0" smtClean="0"/>
              <a:t> (K</a:t>
            </a:r>
            <a:r>
              <a:rPr kumimoji="1" lang="en-US" altLang="ja-JP" sz="2400" baseline="30000" dirty="0" smtClean="0"/>
              <a:t>+</a:t>
            </a:r>
            <a:r>
              <a:rPr kumimoji="1" lang="en-US" altLang="ja-JP" sz="2400" dirty="0" smtClean="0"/>
              <a:t>) ~4m </a:t>
            </a:r>
            <a:endParaRPr kumimoji="1" lang="ja-JP" altLang="en-US" sz="2400" dirty="0"/>
          </a:p>
        </p:txBody>
      </p:sp>
    </p:spTree>
  </p:cSld>
  <p:clrMapOvr>
    <a:masterClrMapping/>
  </p:clrMapOvr>
  <p:transition advTm="1217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  <p:bldP spid="12293" grpId="0" autoUpdateAnimBg="0"/>
      <p:bldP spid="12294" grpId="0" build="p" autoUpdateAnimBg="0"/>
      <p:bldP spid="12295" grpId="0" autoUpdateAnimBg="0"/>
      <p:bldP spid="1229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3"/>
          <p:cNvSpPr txBox="1">
            <a:spLocks noChangeArrowheads="1"/>
          </p:cNvSpPr>
          <p:nvPr/>
        </p:nvSpPr>
        <p:spPr bwMode="auto">
          <a:xfrm>
            <a:off x="971550" y="1628775"/>
            <a:ext cx="49553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4000" dirty="0"/>
              <a:t>2005    E01-011 </a:t>
            </a:r>
            <a:r>
              <a:rPr lang="en-US" altLang="ja-JP" dirty="0"/>
              <a:t>(Hall C)</a:t>
            </a:r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468313" y="2347913"/>
            <a:ext cx="6922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2400" dirty="0"/>
              <a:t>First step to </a:t>
            </a:r>
            <a:r>
              <a:rPr lang="en-US" altLang="ja-JP" sz="2400" dirty="0" err="1"/>
              <a:t>midium</a:t>
            </a:r>
            <a:r>
              <a:rPr lang="en-US" altLang="ja-JP" sz="2400" dirty="0"/>
              <a:t> heavy </a:t>
            </a:r>
            <a:r>
              <a:rPr lang="en-US" altLang="ja-JP" sz="2400" dirty="0" err="1"/>
              <a:t>hypernuclei</a:t>
            </a:r>
            <a:r>
              <a:rPr lang="en-US" altLang="ja-JP" sz="2400" dirty="0"/>
              <a:t> (</a:t>
            </a:r>
            <a:r>
              <a:rPr lang="en-US" altLang="ja-JP" sz="2400" baseline="30000" dirty="0"/>
              <a:t>28</a:t>
            </a:r>
            <a:r>
              <a:rPr lang="en-US" altLang="ja-JP" sz="2400" dirty="0"/>
              <a:t>Si,  </a:t>
            </a:r>
            <a:r>
              <a:rPr lang="en-US" altLang="ja-JP" sz="2400" baseline="30000" dirty="0"/>
              <a:t>12</a:t>
            </a:r>
            <a:r>
              <a:rPr lang="en-US" altLang="ja-JP" sz="2400" dirty="0"/>
              <a:t>C, </a:t>
            </a:r>
            <a:r>
              <a:rPr lang="en-US" altLang="ja-JP" sz="2400" baseline="30000" dirty="0"/>
              <a:t>7</a:t>
            </a:r>
            <a:r>
              <a:rPr lang="en-US" altLang="ja-JP" sz="2400" dirty="0"/>
              <a:t>Li)</a:t>
            </a:r>
          </a:p>
        </p:txBody>
      </p:sp>
      <p:sp>
        <p:nvSpPr>
          <p:cNvPr id="66564" name="Text Box 5"/>
          <p:cNvSpPr txBox="1">
            <a:spLocks noChangeArrowheads="1"/>
          </p:cNvSpPr>
          <p:nvPr/>
        </p:nvSpPr>
        <p:spPr bwMode="auto">
          <a:xfrm>
            <a:off x="5580063" y="5929313"/>
            <a:ext cx="3563937" cy="705386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buNone/>
            </a:pPr>
            <a:r>
              <a:rPr lang="en-US" altLang="ja-JP" sz="1400" b="1" dirty="0"/>
              <a:t>Beam: 30 </a:t>
            </a:r>
            <a:r>
              <a:rPr lang="el-GR" altLang="ja-JP" sz="1400" b="1" dirty="0">
                <a:cs typeface="Arial" charset="0"/>
              </a:rPr>
              <a:t>μ</a:t>
            </a:r>
            <a:r>
              <a:rPr lang="en-US" altLang="ja-JP" sz="1400" b="1" dirty="0">
                <a:cs typeface="Arial" charset="0"/>
              </a:rPr>
              <a:t>A , 1.8GeV</a:t>
            </a:r>
            <a:endParaRPr lang="el-GR" altLang="ja-JP" sz="1400" b="1" i="1" dirty="0">
              <a:cs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None/>
            </a:pPr>
            <a:r>
              <a:rPr lang="en-US" altLang="ja-JP" sz="1400" b="1" dirty="0"/>
              <a:t>HKS:</a:t>
            </a:r>
            <a:r>
              <a:rPr lang="en-US" altLang="ja-JP" sz="1400" b="1" i="1" dirty="0"/>
              <a:t>  </a:t>
            </a:r>
            <a:r>
              <a:rPr lang="el-GR" altLang="ja-JP" sz="1400" b="1" i="1" dirty="0">
                <a:cs typeface="Arial" charset="0"/>
              </a:rPr>
              <a:t>Δ</a:t>
            </a:r>
            <a:r>
              <a:rPr lang="en-US" altLang="ja-JP" sz="1400" b="1" i="1" dirty="0">
                <a:cs typeface="Arial" charset="0"/>
              </a:rPr>
              <a:t>p/p</a:t>
            </a:r>
            <a:r>
              <a:rPr lang="en-US" altLang="ja-JP" sz="1400" b="1" dirty="0">
                <a:cs typeface="Arial" charset="0"/>
              </a:rPr>
              <a:t>=2 x 10 </a:t>
            </a:r>
            <a:r>
              <a:rPr lang="en-US" altLang="ja-JP" sz="1800" b="1" baseline="30000" dirty="0">
                <a:cs typeface="Arial" charset="0"/>
              </a:rPr>
              <a:t>-4  [FWHM]</a:t>
            </a:r>
          </a:p>
          <a:p>
            <a:pPr>
              <a:lnSpc>
                <a:spcPct val="60000"/>
              </a:lnSpc>
              <a:spcBef>
                <a:spcPct val="50000"/>
              </a:spcBef>
              <a:buNone/>
            </a:pPr>
            <a:r>
              <a:rPr lang="en-US" altLang="ja-JP" sz="1400" b="1" dirty="0">
                <a:cs typeface="Arial" charset="0"/>
              </a:rPr>
              <a:t>           Solid angle 16msr(w/ splitter)</a:t>
            </a:r>
          </a:p>
        </p:txBody>
      </p:sp>
      <p:pic>
        <p:nvPicPr>
          <p:cNvPr id="66565" name="Picture 23" descr="ENGE_HKS_detect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951163"/>
            <a:ext cx="3671888" cy="390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179388" y="2916238"/>
            <a:ext cx="5256212" cy="3941762"/>
            <a:chOff x="113" y="1837"/>
            <a:chExt cx="3311" cy="2483"/>
          </a:xfrm>
        </p:grpSpPr>
        <p:pic>
          <p:nvPicPr>
            <p:cNvPr id="66571" name="Picture 27" descr="HEKS_ENGE050502-3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16000"/>
            </a:blip>
            <a:srcRect/>
            <a:stretch>
              <a:fillRect/>
            </a:stretch>
          </p:blipFill>
          <p:spPr bwMode="auto">
            <a:xfrm>
              <a:off x="113" y="1837"/>
              <a:ext cx="3311" cy="2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72" name="Text Box 28"/>
            <p:cNvSpPr txBox="1">
              <a:spLocks noChangeArrowheads="1"/>
            </p:cNvSpPr>
            <p:nvPr/>
          </p:nvSpPr>
          <p:spPr bwMode="auto">
            <a:xfrm>
              <a:off x="448" y="2618"/>
              <a:ext cx="484" cy="218"/>
            </a:xfrm>
            <a:prstGeom prst="rect">
              <a:avLst/>
            </a:prstGeom>
            <a:solidFill>
              <a:srgbClr val="9FFFAF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ja-JP" sz="1600" b="1" dirty="0">
                  <a:solidFill>
                    <a:srgbClr val="3333CC"/>
                  </a:solidFill>
                </a:rPr>
                <a:t>ENGE</a:t>
              </a:r>
            </a:p>
          </p:txBody>
        </p:sp>
        <p:sp>
          <p:nvSpPr>
            <p:cNvPr id="66573" name="Line 29"/>
            <p:cNvSpPr>
              <a:spLocks noChangeShapeType="1"/>
            </p:cNvSpPr>
            <p:nvPr/>
          </p:nvSpPr>
          <p:spPr bwMode="auto">
            <a:xfrm>
              <a:off x="825" y="2853"/>
              <a:ext cx="369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574" name="Text Box 30"/>
            <p:cNvSpPr txBox="1">
              <a:spLocks noChangeArrowheads="1"/>
            </p:cNvSpPr>
            <p:nvPr/>
          </p:nvSpPr>
          <p:spPr bwMode="auto">
            <a:xfrm>
              <a:off x="1724" y="1893"/>
              <a:ext cx="426" cy="237"/>
            </a:xfrm>
            <a:prstGeom prst="rect">
              <a:avLst/>
            </a:prstGeom>
            <a:solidFill>
              <a:srgbClr val="9FFFAF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ja-JP" sz="1800" b="1" dirty="0">
                  <a:solidFill>
                    <a:srgbClr val="FF3300"/>
                  </a:solidFill>
                </a:rPr>
                <a:t>HKS</a:t>
              </a:r>
            </a:p>
          </p:txBody>
        </p:sp>
        <p:sp>
          <p:nvSpPr>
            <p:cNvPr id="66575" name="Line 31"/>
            <p:cNvSpPr>
              <a:spLocks noChangeShapeType="1"/>
            </p:cNvSpPr>
            <p:nvPr/>
          </p:nvSpPr>
          <p:spPr bwMode="auto">
            <a:xfrm>
              <a:off x="1913" y="2145"/>
              <a:ext cx="119" cy="46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576" name="Text Box 32"/>
            <p:cNvSpPr txBox="1">
              <a:spLocks noChangeArrowheads="1"/>
            </p:cNvSpPr>
            <p:nvPr/>
          </p:nvSpPr>
          <p:spPr bwMode="auto">
            <a:xfrm>
              <a:off x="2764" y="2804"/>
              <a:ext cx="534" cy="213"/>
            </a:xfrm>
            <a:prstGeom prst="rect">
              <a:avLst/>
            </a:prstGeom>
            <a:solidFill>
              <a:srgbClr val="9FFFAF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ja-JP" sz="1600" b="1" dirty="0">
                  <a:solidFill>
                    <a:srgbClr val="0C0C00"/>
                  </a:solidFill>
                </a:rPr>
                <a:t>Splitter</a:t>
              </a:r>
            </a:p>
          </p:txBody>
        </p:sp>
        <p:sp>
          <p:nvSpPr>
            <p:cNvPr id="66577" name="Line 33"/>
            <p:cNvSpPr>
              <a:spLocks noChangeShapeType="1"/>
            </p:cNvSpPr>
            <p:nvPr/>
          </p:nvSpPr>
          <p:spPr bwMode="auto">
            <a:xfrm flipH="1">
              <a:off x="2339" y="2976"/>
              <a:ext cx="360" cy="363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578" name="Line 34"/>
            <p:cNvSpPr>
              <a:spLocks noChangeShapeType="1"/>
            </p:cNvSpPr>
            <p:nvPr/>
          </p:nvSpPr>
          <p:spPr bwMode="auto">
            <a:xfrm flipH="1" flipV="1">
              <a:off x="2364" y="3752"/>
              <a:ext cx="258" cy="327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579" name="Line 35"/>
            <p:cNvSpPr>
              <a:spLocks noChangeShapeType="1"/>
            </p:cNvSpPr>
            <p:nvPr/>
          </p:nvSpPr>
          <p:spPr bwMode="auto">
            <a:xfrm flipH="1" flipV="1">
              <a:off x="823" y="2116"/>
              <a:ext cx="205" cy="209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580" name="Line 36"/>
            <p:cNvSpPr>
              <a:spLocks noChangeShapeType="1"/>
            </p:cNvSpPr>
            <p:nvPr/>
          </p:nvSpPr>
          <p:spPr bwMode="auto">
            <a:xfrm flipH="1" flipV="1">
              <a:off x="1366" y="2920"/>
              <a:ext cx="736" cy="436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581" name="Line 37"/>
            <p:cNvSpPr>
              <a:spLocks noChangeShapeType="1"/>
            </p:cNvSpPr>
            <p:nvPr/>
          </p:nvSpPr>
          <p:spPr bwMode="auto">
            <a:xfrm flipH="1" flipV="1">
              <a:off x="1203" y="2530"/>
              <a:ext cx="38" cy="182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582" name="Text Box 38"/>
            <p:cNvSpPr txBox="1">
              <a:spLocks noChangeArrowheads="1"/>
            </p:cNvSpPr>
            <p:nvPr/>
          </p:nvSpPr>
          <p:spPr bwMode="auto">
            <a:xfrm>
              <a:off x="2261" y="4083"/>
              <a:ext cx="815" cy="179"/>
            </a:xfrm>
            <a:prstGeom prst="rect">
              <a:avLst/>
            </a:prstGeom>
            <a:solidFill>
              <a:srgbClr val="9FFFAF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altLang="ja-JP" sz="1200" b="1" dirty="0">
                  <a:solidFill>
                    <a:srgbClr val="0C0C00"/>
                  </a:solidFill>
                  <a:latin typeface="Tahoma" pitchFamily="34" charset="0"/>
                </a:rPr>
                <a:t>Electron</a:t>
              </a:r>
              <a:r>
                <a:rPr lang="en-US" altLang="ja-JP" sz="1200" b="1" dirty="0">
                  <a:latin typeface="Tahoma" pitchFamily="34" charset="0"/>
                </a:rPr>
                <a:t> </a:t>
              </a:r>
              <a:r>
                <a:rPr lang="en-US" altLang="ja-JP" sz="1200" b="1" dirty="0">
                  <a:solidFill>
                    <a:srgbClr val="0C0C00"/>
                  </a:solidFill>
                  <a:latin typeface="Tahoma" pitchFamily="34" charset="0"/>
                </a:rPr>
                <a:t>beam</a:t>
              </a:r>
            </a:p>
          </p:txBody>
        </p:sp>
        <p:sp>
          <p:nvSpPr>
            <p:cNvPr id="66583" name="Text Box 39"/>
            <p:cNvSpPr txBox="1">
              <a:spLocks noChangeArrowheads="1"/>
            </p:cNvSpPr>
            <p:nvPr/>
          </p:nvSpPr>
          <p:spPr bwMode="auto">
            <a:xfrm>
              <a:off x="251" y="1860"/>
              <a:ext cx="846" cy="218"/>
            </a:xfrm>
            <a:prstGeom prst="rect">
              <a:avLst/>
            </a:prstGeom>
            <a:solidFill>
              <a:srgbClr val="9FFFAF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altLang="ja-JP" sz="1200" b="1" dirty="0">
                  <a:solidFill>
                    <a:srgbClr val="0C0C00"/>
                  </a:solidFill>
                  <a:latin typeface="Tahoma" pitchFamily="34" charset="0"/>
                </a:rPr>
                <a:t>To beam</a:t>
              </a:r>
              <a:r>
                <a:rPr lang="en-US" altLang="ja-JP" sz="1600" b="1" dirty="0">
                  <a:latin typeface="Tahoma" pitchFamily="34" charset="0"/>
                </a:rPr>
                <a:t> </a:t>
              </a:r>
              <a:r>
                <a:rPr lang="en-US" altLang="ja-JP" sz="1200" b="1" dirty="0">
                  <a:solidFill>
                    <a:srgbClr val="0C0C00"/>
                  </a:solidFill>
                  <a:latin typeface="Tahoma" pitchFamily="34" charset="0"/>
                </a:rPr>
                <a:t>dump</a:t>
              </a:r>
            </a:p>
          </p:txBody>
        </p:sp>
        <p:sp>
          <p:nvSpPr>
            <p:cNvPr id="66584" name="Text Box 40"/>
            <p:cNvSpPr txBox="1">
              <a:spLocks noChangeArrowheads="1"/>
            </p:cNvSpPr>
            <p:nvPr/>
          </p:nvSpPr>
          <p:spPr bwMode="auto">
            <a:xfrm>
              <a:off x="2735" y="3515"/>
              <a:ext cx="437" cy="179"/>
            </a:xfrm>
            <a:prstGeom prst="rect">
              <a:avLst/>
            </a:prstGeom>
            <a:solidFill>
              <a:srgbClr val="9FFFAF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altLang="ja-JP" sz="1200" b="1" dirty="0">
                  <a:solidFill>
                    <a:srgbClr val="0C0C00"/>
                  </a:solidFill>
                  <a:latin typeface="Tahoma" pitchFamily="34" charset="0"/>
                </a:rPr>
                <a:t>Target</a:t>
              </a:r>
            </a:p>
          </p:txBody>
        </p:sp>
        <p:sp>
          <p:nvSpPr>
            <p:cNvPr id="66585" name="Line 41"/>
            <p:cNvSpPr>
              <a:spLocks noChangeShapeType="1"/>
            </p:cNvSpPr>
            <p:nvPr/>
          </p:nvSpPr>
          <p:spPr bwMode="auto">
            <a:xfrm flipH="1">
              <a:off x="2339" y="3610"/>
              <a:ext cx="378" cy="48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66567" name="Text Box 44"/>
          <p:cNvSpPr txBox="1">
            <a:spLocks noChangeArrowheads="1"/>
          </p:cNvSpPr>
          <p:nvPr/>
        </p:nvSpPr>
        <p:spPr bwMode="auto">
          <a:xfrm>
            <a:off x="5508625" y="3087688"/>
            <a:ext cx="3409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2400" dirty="0"/>
              <a:t>Two Major Improvements</a:t>
            </a:r>
          </a:p>
        </p:txBody>
      </p:sp>
      <p:sp>
        <p:nvSpPr>
          <p:cNvPr id="66568" name="Text Box 45"/>
          <p:cNvSpPr txBox="1">
            <a:spLocks noChangeArrowheads="1"/>
          </p:cNvSpPr>
          <p:nvPr/>
        </p:nvSpPr>
        <p:spPr bwMode="auto">
          <a:xfrm>
            <a:off x="6300788" y="3860800"/>
            <a:ext cx="1725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2800" dirty="0"/>
              <a:t>New HKS</a:t>
            </a:r>
          </a:p>
        </p:txBody>
      </p:sp>
      <p:sp>
        <p:nvSpPr>
          <p:cNvPr id="66569" name="Text Box 46"/>
          <p:cNvSpPr txBox="1">
            <a:spLocks noChangeArrowheads="1"/>
          </p:cNvSpPr>
          <p:nvPr/>
        </p:nvSpPr>
        <p:spPr bwMode="auto">
          <a:xfrm>
            <a:off x="6372225" y="4581525"/>
            <a:ext cx="1946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2800" dirty="0"/>
              <a:t>Tilt Method</a:t>
            </a:r>
          </a:p>
        </p:txBody>
      </p:sp>
      <p:sp>
        <p:nvSpPr>
          <p:cNvPr id="27" name="Rectangle 2"/>
          <p:cNvSpPr txBox="1">
            <a:spLocks noRot="1" noChangeArrowheads="1"/>
          </p:cNvSpPr>
          <p:nvPr/>
        </p:nvSpPr>
        <p:spPr>
          <a:xfrm>
            <a:off x="428596" y="-142900"/>
            <a:ext cx="8385175" cy="1431925"/>
          </a:xfrm>
          <a:prstGeom prst="rect">
            <a:avLst/>
          </a:prstGeo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r" fontAlgn="auto">
              <a:spcAft>
                <a:spcPts val="0"/>
              </a:spcAft>
              <a:buNone/>
              <a:defRPr/>
            </a:pPr>
            <a:r>
              <a:rPr lang="en-US" altLang="ja-JP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Second Generation Exp. at </a:t>
            </a:r>
            <a:r>
              <a:rPr lang="en-US" altLang="ja-JP" sz="3600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JLab</a:t>
            </a:r>
            <a:endParaRPr lang="en-US" altLang="ja-JP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theta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188913"/>
            <a:ext cx="3590925" cy="3671887"/>
          </a:xfrm>
        </p:spPr>
      </p:pic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504825" y="287338"/>
            <a:ext cx="5111750" cy="649287"/>
          </a:xfrm>
        </p:spPr>
        <p:txBody>
          <a:bodyPr>
            <a:normAutofit fontScale="90000"/>
          </a:bodyPr>
          <a:lstStyle/>
          <a:p>
            <a:r>
              <a:rPr lang="en-US" altLang="ja-JP"/>
              <a:t>Tilt method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557338"/>
            <a:ext cx="4248150" cy="2252662"/>
          </a:xfrm>
          <a:noFill/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altLang="ja-JP" sz="2400" dirty="0" err="1"/>
              <a:t>Bremsstrahlung</a:t>
            </a:r>
            <a:endParaRPr lang="en-US" altLang="ja-JP" sz="2400" dirty="0"/>
          </a:p>
          <a:p>
            <a:pPr>
              <a:buFontTx/>
              <a:buNone/>
            </a:pPr>
            <a:r>
              <a:rPr lang="en-US" altLang="ja-JP" sz="2400" dirty="0"/>
              <a:t>    very forward peaked</a:t>
            </a:r>
          </a:p>
          <a:p>
            <a:r>
              <a:rPr lang="en-US" altLang="ja-JP" sz="2400" dirty="0" err="1"/>
              <a:t>M</a:t>
            </a:r>
            <a:r>
              <a:rPr lang="en-US" altLang="ja-JP" sz="2400" dirty="0" err="1">
                <a:cs typeface="Arial" charset="0"/>
              </a:rPr>
              <a:t>ø</a:t>
            </a:r>
            <a:r>
              <a:rPr lang="en-US" altLang="ja-JP" sz="2400" dirty="0" err="1"/>
              <a:t>ller</a:t>
            </a:r>
            <a:r>
              <a:rPr lang="en-US" altLang="ja-JP" sz="2400" dirty="0"/>
              <a:t> scattering</a:t>
            </a:r>
          </a:p>
          <a:p>
            <a:pPr>
              <a:buFontTx/>
              <a:buNone/>
            </a:pPr>
            <a:r>
              <a:rPr lang="en-US" altLang="ja-JP" sz="2400" dirty="0"/>
              <a:t>   </a:t>
            </a:r>
            <a:r>
              <a:rPr lang="en-US" altLang="ja-JP" sz="2400" dirty="0" smtClean="0"/>
              <a:t>   </a:t>
            </a:r>
            <a:r>
              <a:rPr lang="en-US" altLang="ja-JP" sz="2400" dirty="0"/>
              <a:t>scattering angle and momentum are correlated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23850" y="1096963"/>
            <a:ext cx="41084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/>
              <a:t>Background electrons</a:t>
            </a:r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971550" y="4149725"/>
            <a:ext cx="720725" cy="935038"/>
          </a:xfrm>
          <a:prstGeom prst="downArrow">
            <a:avLst>
              <a:gd name="adj1" fmla="val 50000"/>
              <a:gd name="adj2" fmla="val 3243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79388" y="5084763"/>
            <a:ext cx="4105275" cy="1569660"/>
          </a:xfrm>
          <a:prstGeom prst="rect">
            <a:avLst/>
          </a:prstGeom>
          <a:solidFill>
            <a:srgbClr val="00FFFF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tx1">
                    <a:lumMod val="95000"/>
                  </a:schemeClr>
                </a:solidFill>
              </a:rPr>
              <a:t>Tilt </a:t>
            </a:r>
            <a:r>
              <a:rPr lang="en-US" altLang="ja-JP" sz="2400" b="1" dirty="0" err="1">
                <a:solidFill>
                  <a:schemeClr val="tx1">
                    <a:lumMod val="95000"/>
                  </a:schemeClr>
                </a:solidFill>
              </a:rPr>
              <a:t>Enge</a:t>
            </a:r>
            <a:r>
              <a:rPr lang="en-US" altLang="ja-JP" sz="2400" b="1" dirty="0">
                <a:solidFill>
                  <a:schemeClr val="tx1">
                    <a:lumMod val="95000"/>
                  </a:schemeClr>
                </a:solidFill>
              </a:rPr>
              <a:t> spectrometer </a:t>
            </a:r>
            <a:endParaRPr lang="en-US" altLang="ja-JP" sz="24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en-US" altLang="ja-JP" sz="2400" b="1" dirty="0" smtClean="0">
                <a:solidFill>
                  <a:schemeClr val="tx1">
                    <a:lumMod val="95000"/>
                  </a:schemeClr>
                </a:solidFill>
              </a:rPr>
              <a:t>by </a:t>
            </a:r>
            <a:r>
              <a:rPr lang="en-US" altLang="ja-JP" sz="2400" b="1" dirty="0">
                <a:solidFill>
                  <a:schemeClr val="tx1">
                    <a:lumMod val="95000"/>
                  </a:schemeClr>
                </a:solidFill>
              </a:rPr>
              <a:t>8 degree</a:t>
            </a:r>
          </a:p>
          <a:p>
            <a:pPr algn="ctr"/>
            <a:r>
              <a:rPr lang="en-US" altLang="ja-JP" sz="2400" b="1" dirty="0">
                <a:solidFill>
                  <a:schemeClr val="tx1">
                    <a:lumMod val="95000"/>
                  </a:schemeClr>
                </a:solidFill>
              </a:rPr>
              <a:t>(optimization </a:t>
            </a:r>
            <a:r>
              <a:rPr lang="en-US" altLang="ja-JP" sz="2400" b="1" dirty="0" smtClean="0">
                <a:solidFill>
                  <a:schemeClr val="tx1">
                    <a:lumMod val="95000"/>
                  </a:schemeClr>
                </a:solidFill>
              </a:rPr>
              <a:t>of e’  </a:t>
            </a:r>
            <a:endParaRPr lang="en-US" altLang="ja-JP" sz="2400" b="1" dirty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ja-JP" altLang="en-US" sz="2400" b="1" dirty="0">
                <a:solidFill>
                  <a:schemeClr val="tx1">
                    <a:lumMod val="95000"/>
                  </a:schemeClr>
                </a:solidFill>
              </a:rPr>
              <a:t>　</a:t>
            </a:r>
            <a:r>
              <a:rPr lang="en-US" altLang="ja-JP" sz="2400" b="1" dirty="0" smtClean="0">
                <a:solidFill>
                  <a:schemeClr val="tx1">
                    <a:lumMod val="95000"/>
                  </a:schemeClr>
                </a:solidFill>
              </a:rPr>
              <a:t>detection</a:t>
            </a:r>
            <a:r>
              <a:rPr lang="ja-JP" altLang="en-US" sz="24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altLang="ja-JP" sz="2400" b="1" dirty="0" smtClean="0">
                <a:solidFill>
                  <a:schemeClr val="tx1">
                    <a:lumMod val="95000"/>
                  </a:schemeClr>
                </a:solidFill>
              </a:rPr>
              <a:t>angle</a:t>
            </a:r>
            <a:r>
              <a:rPr lang="en-US" altLang="ja-JP" sz="2400" b="1" dirty="0">
                <a:solidFill>
                  <a:schemeClr val="tx1">
                    <a:lumMod val="95000"/>
                  </a:schemeClr>
                </a:solidFill>
              </a:rPr>
              <a:t>)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1835150" y="4292600"/>
            <a:ext cx="23050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/>
              <a:t>to avoid them</a:t>
            </a:r>
          </a:p>
        </p:txBody>
      </p:sp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8375" y="3933825"/>
            <a:ext cx="3887788" cy="292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1210" name="Line 10"/>
          <p:cNvSpPr>
            <a:spLocks noChangeShapeType="1"/>
          </p:cNvSpPr>
          <p:nvPr/>
        </p:nvSpPr>
        <p:spPr bwMode="auto">
          <a:xfrm flipH="1" flipV="1">
            <a:off x="4824413" y="4295775"/>
            <a:ext cx="3794125" cy="10429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 flipH="1">
            <a:off x="4824413" y="5338763"/>
            <a:ext cx="379412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 flipH="1" flipV="1">
            <a:off x="7970838" y="5156200"/>
            <a:ext cx="647700" cy="182563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8172450" y="4581525"/>
            <a:ext cx="422275" cy="457200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chemeClr val="accent2"/>
                </a:solidFill>
              </a:rPr>
              <a:t>e’</a:t>
            </a:r>
          </a:p>
        </p:txBody>
      </p:sp>
      <p:sp>
        <p:nvSpPr>
          <p:cNvPr id="51214" name="Freeform 14"/>
          <p:cNvSpPr>
            <a:spLocks/>
          </p:cNvSpPr>
          <p:nvPr/>
        </p:nvSpPr>
        <p:spPr bwMode="auto">
          <a:xfrm>
            <a:off x="7339013" y="5065713"/>
            <a:ext cx="215900" cy="273050"/>
          </a:xfrm>
          <a:custGeom>
            <a:avLst/>
            <a:gdLst/>
            <a:ahLst/>
            <a:cxnLst>
              <a:cxn ang="0">
                <a:pos x="211" y="0"/>
              </a:cxn>
              <a:cxn ang="0">
                <a:pos x="30" y="46"/>
              </a:cxn>
              <a:cxn ang="0">
                <a:pos x="30" y="182"/>
              </a:cxn>
              <a:cxn ang="0">
                <a:pos x="166" y="273"/>
              </a:cxn>
            </a:cxnLst>
            <a:rect l="0" t="0" r="r" b="b"/>
            <a:pathLst>
              <a:path w="211" h="273">
                <a:moveTo>
                  <a:pt x="211" y="0"/>
                </a:moveTo>
                <a:cubicBezTo>
                  <a:pt x="135" y="8"/>
                  <a:pt x="60" y="16"/>
                  <a:pt x="30" y="46"/>
                </a:cubicBezTo>
                <a:cubicBezTo>
                  <a:pt x="0" y="76"/>
                  <a:pt x="7" y="144"/>
                  <a:pt x="30" y="182"/>
                </a:cubicBezTo>
                <a:cubicBezTo>
                  <a:pt x="53" y="220"/>
                  <a:pt x="109" y="246"/>
                  <a:pt x="166" y="273"/>
                </a:cubicBezTo>
              </a:path>
            </a:pathLst>
          </a:custGeom>
          <a:noFill/>
          <a:ln w="635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5435600" y="4868863"/>
            <a:ext cx="1185863" cy="396875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chemeClr val="accent2"/>
                </a:solidFill>
              </a:rPr>
              <a:t>8 degree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8313" y="1125538"/>
            <a:ext cx="8496300" cy="5559425"/>
            <a:chOff x="249" y="709"/>
            <a:chExt cx="5352" cy="3502"/>
          </a:xfrm>
        </p:grpSpPr>
        <p:pic>
          <p:nvPicPr>
            <p:cNvPr id="49155" name="Picture 3" descr="hnss_hks_03_Feb_w_trac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" y="709"/>
              <a:ext cx="5352" cy="350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49156" name="Rectangle 4"/>
            <p:cNvSpPr>
              <a:spLocks noChangeArrowheads="1"/>
            </p:cNvSpPr>
            <p:nvPr/>
          </p:nvSpPr>
          <p:spPr bwMode="auto">
            <a:xfrm>
              <a:off x="2154" y="3702"/>
              <a:ext cx="363" cy="227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aphicFrame>
        <p:nvGraphicFramePr>
          <p:cNvPr id="49158" name="Group 6"/>
          <p:cNvGraphicFramePr>
            <a:graphicFrameLocks noGrp="1"/>
          </p:cNvGraphicFramePr>
          <p:nvPr>
            <p:ph sz="half" idx="1"/>
          </p:nvPr>
        </p:nvGraphicFramePr>
        <p:xfrm>
          <a:off x="179388" y="5084763"/>
          <a:ext cx="3059112" cy="1432944"/>
        </p:xfrm>
        <a:graphic>
          <a:graphicData uri="http://schemas.openxmlformats.org/drawingml/2006/table">
            <a:tbl>
              <a:tblPr/>
              <a:tblGrid>
                <a:gridCol w="1258887"/>
                <a:gridCol w="1800225"/>
              </a:tblGrid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configuration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Split-pole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Momentum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acceptance</a:t>
                      </a:r>
                      <a:endParaRPr kumimoji="1" lang="el-GR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0.316 GeV/</a:t>
                      </a:r>
                      <a:r>
                        <a:rPr kumimoji="1" lang="en-US" altLang="ja-JP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± 30 %</a:t>
                      </a: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Momentum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resolution</a:t>
                      </a:r>
                      <a:endParaRPr kumimoji="1" lang="el-GR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4×10</a:t>
                      </a:r>
                      <a:r>
                        <a:rPr kumimoji="1" lang="en-US" altLang="ja-JP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-4 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(FWHM)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172" name="Group 20"/>
          <p:cNvGraphicFramePr>
            <a:graphicFrameLocks noGrp="1"/>
          </p:cNvGraphicFramePr>
          <p:nvPr>
            <p:ph sz="quarter" idx="3"/>
          </p:nvPr>
        </p:nvGraphicFramePr>
        <p:xfrm>
          <a:off x="4859338" y="4221163"/>
          <a:ext cx="4038600" cy="2187576"/>
        </p:xfrm>
        <a:graphic>
          <a:graphicData uri="http://schemas.openxmlformats.org/drawingml/2006/table">
            <a:tbl>
              <a:tblPr/>
              <a:tblGrid>
                <a:gridCol w="2047875"/>
                <a:gridCol w="1990725"/>
              </a:tblGrid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Configuration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QQD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Momentum acceptance</a:t>
                      </a:r>
                      <a:endParaRPr kumimoji="1" lang="el-GR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1.2 GeV/</a:t>
                      </a:r>
                      <a:r>
                        <a:rPr kumimoji="1" lang="en-US" altLang="ja-JP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± 12.5 %</a:t>
                      </a: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Momentum resolution</a:t>
                      </a:r>
                      <a:endParaRPr kumimoji="1" lang="el-GR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2×10</a:t>
                      </a:r>
                      <a:r>
                        <a:rPr kumimoji="1" lang="en-US" altLang="ja-JP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-4 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(FWHM)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Angular acceptance</a:t>
                      </a:r>
                      <a:endParaRPr kumimoji="1" lang="el-GR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1°~</a:t>
                      </a: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　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13°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Solid angle</a:t>
                      </a:r>
                      <a:endParaRPr kumimoji="1" lang="el-GR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16 </a:t>
                      </a:r>
                      <a:r>
                        <a:rPr kumimoji="1" lang="en-US" altLang="ja-JP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msr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(w/ splitter)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9192" name="Text Box 40"/>
          <p:cNvSpPr txBox="1">
            <a:spLocks noChangeArrowheads="1"/>
          </p:cNvSpPr>
          <p:nvPr/>
        </p:nvSpPr>
        <p:spPr bwMode="auto">
          <a:xfrm>
            <a:off x="1547813" y="3573463"/>
            <a:ext cx="27495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3600" b="1">
                <a:solidFill>
                  <a:srgbClr val="FF0000"/>
                </a:solidFill>
              </a:rPr>
              <a:t>e’ 0.3 GeV/c</a:t>
            </a:r>
          </a:p>
        </p:txBody>
      </p:sp>
      <p:sp>
        <p:nvSpPr>
          <p:cNvPr id="49193" name="Text Box 41"/>
          <p:cNvSpPr txBox="1">
            <a:spLocks noChangeArrowheads="1"/>
          </p:cNvSpPr>
          <p:nvPr/>
        </p:nvSpPr>
        <p:spPr bwMode="auto">
          <a:xfrm>
            <a:off x="4787900" y="1724025"/>
            <a:ext cx="283368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3600" b="1">
                <a:solidFill>
                  <a:srgbClr val="FF0000"/>
                </a:solidFill>
              </a:rPr>
              <a:t>K</a:t>
            </a:r>
            <a:r>
              <a:rPr kumimoji="0" lang="en-US" altLang="ja-JP" sz="3600" b="1" baseline="30000">
                <a:solidFill>
                  <a:srgbClr val="FF0000"/>
                </a:solidFill>
              </a:rPr>
              <a:t>+ </a:t>
            </a:r>
            <a:r>
              <a:rPr kumimoji="0" lang="en-US" altLang="ja-JP" sz="3600" b="1">
                <a:solidFill>
                  <a:srgbClr val="FF0000"/>
                </a:solidFill>
              </a:rPr>
              <a:t>1.2 GeV/c</a:t>
            </a:r>
            <a:endParaRPr kumimoji="0" lang="en-US" altLang="ja-JP" sz="3600" b="1" baseline="30000">
              <a:solidFill>
                <a:srgbClr val="FF0000"/>
              </a:solidFill>
            </a:endParaRPr>
          </a:p>
        </p:txBody>
      </p:sp>
      <p:sp>
        <p:nvSpPr>
          <p:cNvPr id="49194" name="Text Box 42"/>
          <p:cNvSpPr txBox="1">
            <a:spLocks noChangeArrowheads="1"/>
          </p:cNvSpPr>
          <p:nvPr/>
        </p:nvSpPr>
        <p:spPr bwMode="auto">
          <a:xfrm>
            <a:off x="3382963" y="5643563"/>
            <a:ext cx="148907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2800" b="1">
                <a:solidFill>
                  <a:srgbClr val="FF0000"/>
                </a:solidFill>
              </a:rPr>
              <a:t>e </a:t>
            </a:r>
          </a:p>
          <a:p>
            <a:pPr eaLnBrk="0" hangingPunct="0"/>
            <a:r>
              <a:rPr kumimoji="0" lang="en-US" altLang="ja-JP" sz="2800" b="1">
                <a:solidFill>
                  <a:srgbClr val="FF0000"/>
                </a:solidFill>
              </a:rPr>
              <a:t>1.8 GeV</a:t>
            </a:r>
            <a:endParaRPr kumimoji="0" lang="en-US" altLang="ja-JP" sz="2800" b="1" i="1">
              <a:solidFill>
                <a:srgbClr val="FF0000"/>
              </a:solidFill>
            </a:endParaRPr>
          </a:p>
        </p:txBody>
      </p:sp>
      <p:sp>
        <p:nvSpPr>
          <p:cNvPr id="49195" name="Text Box 43"/>
          <p:cNvSpPr txBox="1">
            <a:spLocks noChangeArrowheads="1"/>
          </p:cNvSpPr>
          <p:nvPr/>
        </p:nvSpPr>
        <p:spPr bwMode="auto">
          <a:xfrm>
            <a:off x="5292725" y="3789363"/>
            <a:ext cx="3311525" cy="396875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54000" tIns="10800" rIns="54000" bIns="10800">
            <a:spAutoFit/>
          </a:bodyPr>
          <a:lstStyle/>
          <a:p>
            <a:pPr algn="ctr" eaLnBrk="0" hangingPunct="0"/>
            <a:r>
              <a:rPr kumimoji="0" lang="en-US" altLang="ja-JP" sz="2400">
                <a:solidFill>
                  <a:schemeClr val="accent2"/>
                </a:solidFill>
              </a:rPr>
              <a:t>HKS (newly designed)</a:t>
            </a:r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Second Generation Exp.</a:t>
            </a:r>
            <a:br>
              <a:rPr kumimoji="1" lang="en-US" altLang="ja-JP" dirty="0" smtClean="0"/>
            </a:br>
            <a:r>
              <a:rPr lang="en-US" altLang="ja-JP" dirty="0" smtClean="0"/>
              <a:t>	 </a:t>
            </a:r>
            <a:r>
              <a:rPr kumimoji="1" lang="en-US" altLang="ja-JP" dirty="0" smtClean="0"/>
              <a:t>E01-011 setup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 t="15834" b="15834"/>
          <a:stretch>
            <a:fillRect/>
          </a:stretch>
        </p:blipFill>
        <p:spPr bwMode="auto">
          <a:xfrm>
            <a:off x="107950" y="1708150"/>
            <a:ext cx="4530725" cy="4384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/>
          <a:srcRect l="3821" r="4439"/>
          <a:stretch>
            <a:fillRect/>
          </a:stretch>
        </p:blipFill>
        <p:spPr bwMode="auto">
          <a:xfrm>
            <a:off x="4292600" y="4460875"/>
            <a:ext cx="5184775" cy="129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noFill/>
          <a:ln/>
        </p:spPr>
        <p:txBody>
          <a:bodyPr/>
          <a:lstStyle/>
          <a:p>
            <a:r>
              <a:rPr lang="en-US" altLang="ja-JP" dirty="0">
                <a:latin typeface="Symbol" pitchFamily="18" charset="2"/>
              </a:rPr>
              <a:t>L</a:t>
            </a:r>
            <a:r>
              <a:rPr lang="en-US" altLang="ja-JP" dirty="0"/>
              <a:t> and </a:t>
            </a:r>
            <a:r>
              <a:rPr lang="en-US" altLang="ja-JP" dirty="0">
                <a:latin typeface="Symbol" pitchFamily="18" charset="2"/>
              </a:rPr>
              <a:t>S</a:t>
            </a:r>
            <a:r>
              <a:rPr lang="en-US" altLang="ja-JP" dirty="0">
                <a:cs typeface="Arial" charset="0"/>
              </a:rPr>
              <a:t> spectra (CH</a:t>
            </a:r>
            <a:r>
              <a:rPr lang="en-US" altLang="ja-JP" baseline="-25000" dirty="0">
                <a:cs typeface="Arial" charset="0"/>
              </a:rPr>
              <a:t>2</a:t>
            </a:r>
            <a:r>
              <a:rPr lang="en-US" altLang="ja-JP" dirty="0">
                <a:cs typeface="Arial" charset="0"/>
              </a:rPr>
              <a:t> target)</a:t>
            </a:r>
            <a:endParaRPr lang="en-US" altLang="el-GR" dirty="0">
              <a:cs typeface="Arial" charset="0"/>
            </a:endParaRP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5148263" y="2565400"/>
            <a:ext cx="3613150" cy="1281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/>
              <a:t>c.f. E89-009, </a:t>
            </a:r>
            <a:r>
              <a:rPr lang="en-US" altLang="ja-JP" sz="2400">
                <a:solidFill>
                  <a:srgbClr val="FF0000"/>
                </a:solidFill>
              </a:rPr>
              <a:t>183 hours</a:t>
            </a:r>
          </a:p>
          <a:p>
            <a:r>
              <a:rPr kumimoji="0" lang="en-US" altLang="ja-JP"/>
              <a:t>       (8.8 mg/cm</a:t>
            </a:r>
            <a:r>
              <a:rPr kumimoji="0" lang="en-US" altLang="ja-JP" baseline="30000"/>
              <a:t>2</a:t>
            </a:r>
            <a:r>
              <a:rPr kumimoji="0" lang="en-US" altLang="ja-JP"/>
              <a:t>, 0.5 or 1.0 uA)</a:t>
            </a:r>
            <a:endParaRPr kumimoji="0" lang="en-US" altLang="ja-JP" baseline="30000"/>
          </a:p>
          <a:p>
            <a:r>
              <a:rPr kumimoji="0" lang="en-US" altLang="ja-JP"/>
              <a:t>T. Miyoshi </a:t>
            </a:r>
            <a:r>
              <a:rPr kumimoji="0" lang="en-US" altLang="ja-JP" i="1"/>
              <a:t>et al</a:t>
            </a:r>
            <a:r>
              <a:rPr kumimoji="0" lang="en-US" altLang="ja-JP"/>
              <a:t>., </a:t>
            </a:r>
          </a:p>
          <a:p>
            <a:r>
              <a:rPr kumimoji="0" lang="en-US" altLang="ja-JP"/>
              <a:t> Phy. Rev. Lett. </a:t>
            </a:r>
            <a:r>
              <a:rPr kumimoji="0" lang="en-US" altLang="ja-JP" b="1"/>
              <a:t>90</a:t>
            </a:r>
            <a:r>
              <a:rPr kumimoji="0" lang="en-US" altLang="ja-JP"/>
              <a:t>, 232502(2003)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485900" y="6092825"/>
            <a:ext cx="5607050" cy="588963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/>
              <a:t>Better resolution and statistics</a:t>
            </a:r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 flipV="1">
            <a:off x="6156325" y="4797425"/>
            <a:ext cx="431800" cy="71438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6443663" y="4437063"/>
            <a:ext cx="12954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~ </a:t>
            </a:r>
            <a:r>
              <a:rPr lang="en-US" altLang="ja-JP">
                <a:solidFill>
                  <a:srgbClr val="FF0000"/>
                </a:solidFill>
              </a:rPr>
              <a:t>3.5 MeV </a:t>
            </a:r>
          </a:p>
          <a:p>
            <a:r>
              <a:rPr lang="en-US" altLang="ja-JP">
                <a:solidFill>
                  <a:srgbClr val="FF0000"/>
                </a:solidFill>
              </a:rPr>
              <a:t>   (FWHM)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1539875" y="2816225"/>
            <a:ext cx="1376363" cy="1189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3200">
                <a:latin typeface="Symbol" pitchFamily="18" charset="2"/>
              </a:rPr>
              <a:t>L</a:t>
            </a:r>
          </a:p>
          <a:p>
            <a:r>
              <a:rPr lang="en-US" altLang="ja-JP" sz="2000">
                <a:solidFill>
                  <a:srgbClr val="FF0000"/>
                </a:solidFill>
              </a:rPr>
              <a:t>1.9 MeV</a:t>
            </a:r>
            <a:r>
              <a:rPr lang="en-US" altLang="ja-JP" sz="2000"/>
              <a:t> </a:t>
            </a:r>
          </a:p>
          <a:p>
            <a:r>
              <a:rPr lang="en-US" altLang="ja-JP" sz="2000">
                <a:solidFill>
                  <a:srgbClr val="FF0000"/>
                </a:solidFill>
              </a:rPr>
              <a:t>(FWHM)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3095625" y="3692525"/>
            <a:ext cx="1284288" cy="1189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3200">
                <a:latin typeface="Symbol" pitchFamily="18" charset="2"/>
              </a:rPr>
              <a:t>S</a:t>
            </a:r>
          </a:p>
          <a:p>
            <a:r>
              <a:rPr lang="en-US" altLang="ja-JP" sz="2000"/>
              <a:t>2.3 MeV </a:t>
            </a:r>
          </a:p>
          <a:p>
            <a:r>
              <a:rPr lang="en-US" altLang="ja-JP" sz="2000"/>
              <a:t>(FWHM)</a:t>
            </a: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2195513" y="1989138"/>
            <a:ext cx="2220912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800"/>
              <a:t>E01-011</a:t>
            </a:r>
          </a:p>
          <a:p>
            <a:r>
              <a:rPr lang="en-US" altLang="ja-JP" sz="2800"/>
              <a:t> </a:t>
            </a:r>
            <a:r>
              <a:rPr lang="en-US" altLang="ja-JP" sz="2800">
                <a:solidFill>
                  <a:srgbClr val="FF0000"/>
                </a:solidFill>
              </a:rPr>
              <a:t>~70 hours</a:t>
            </a:r>
          </a:p>
          <a:p>
            <a:r>
              <a:rPr lang="en-US" altLang="ja-JP" sz="1600"/>
              <a:t>  (450 mg/cm</a:t>
            </a:r>
            <a:r>
              <a:rPr lang="en-US" altLang="ja-JP" sz="1600" baseline="30000"/>
              <a:t>2</a:t>
            </a:r>
            <a:r>
              <a:rPr lang="en-US" altLang="ja-JP" sz="1600"/>
              <a:t>, 1.5 uA)</a:t>
            </a:r>
            <a:endParaRPr lang="en-US" altLang="ja-JP" sz="1600" baseline="3000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71538" y="2643182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endParaRPr kumimoji="1" lang="ja-JP" altLang="en-US" sz="24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32730" y="4110343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kumimoji="1" lang="en-US" altLang="ja-JP" sz="2400" baseline="30000" dirty="0" smtClean="0">
                <a:solidFill>
                  <a:srgbClr val="FF0000"/>
                </a:solidFill>
                <a:latin typeface="Symbol" pitchFamily="18" charset="2"/>
              </a:rPr>
              <a:t>0</a:t>
            </a:r>
            <a:endParaRPr kumimoji="1" lang="ja-JP" altLang="en-US" sz="2400" baseline="30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29190" y="1571612"/>
            <a:ext cx="4022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Absolute mass scale calibration</a:t>
            </a:r>
            <a:endParaRPr kumimoji="1" lang="ja-JP" alt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Highlights of E01-011 Results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42976" y="2643182"/>
            <a:ext cx="768793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aseline="30000" dirty="0" smtClean="0"/>
              <a:t>12</a:t>
            </a:r>
            <a:r>
              <a:rPr kumimoji="1" lang="en-US" altLang="ja-JP" sz="3200" baseline="-25000" dirty="0" smtClean="0">
                <a:latin typeface="Symbol" pitchFamily="18" charset="2"/>
              </a:rPr>
              <a:t>L</a:t>
            </a:r>
            <a:r>
              <a:rPr kumimoji="1" lang="en-US" altLang="ja-JP" sz="3200" dirty="0" smtClean="0"/>
              <a:t>B : Reference Spectrum w/ best resolution</a:t>
            </a:r>
          </a:p>
          <a:p>
            <a:endParaRPr lang="en-US" altLang="ja-JP" sz="3200" dirty="0" smtClean="0"/>
          </a:p>
          <a:p>
            <a:r>
              <a:rPr lang="en-US" altLang="ja-JP" sz="3200" baseline="30000" dirty="0" smtClean="0"/>
              <a:t>28</a:t>
            </a:r>
            <a:r>
              <a:rPr lang="en-US" altLang="ja-JP" sz="3200" baseline="-25000" dirty="0" smtClean="0">
                <a:latin typeface="Symbol" pitchFamily="18" charset="2"/>
              </a:rPr>
              <a:t>L</a:t>
            </a:r>
            <a:r>
              <a:rPr lang="en-US" altLang="ja-JP" sz="3200" dirty="0" smtClean="0"/>
              <a:t>Al : First beyond-p shell HY. by (</a:t>
            </a:r>
            <a:r>
              <a:rPr lang="en-US" altLang="ja-JP" sz="3200" dirty="0" err="1" smtClean="0"/>
              <a:t>e,e’K</a:t>
            </a:r>
            <a:r>
              <a:rPr lang="en-US" altLang="ja-JP" sz="3200" dirty="0" smtClean="0"/>
              <a:t>)</a:t>
            </a:r>
          </a:p>
          <a:p>
            <a:endParaRPr lang="en-US" altLang="ja-JP" sz="3200" dirty="0" smtClean="0"/>
          </a:p>
          <a:p>
            <a:r>
              <a:rPr lang="en-US" altLang="ja-JP" sz="3200" baseline="30000" dirty="0" smtClean="0"/>
              <a:t>7</a:t>
            </a:r>
            <a:r>
              <a:rPr lang="en-US" altLang="ja-JP" sz="3200" baseline="-25000" dirty="0" smtClean="0">
                <a:latin typeface="Symbol" pitchFamily="18" charset="2"/>
              </a:rPr>
              <a:t>L</a:t>
            </a:r>
            <a:r>
              <a:rPr lang="en-US" altLang="ja-JP" sz="3200" dirty="0" smtClean="0"/>
              <a:t>He : First reliable data, CSB effect</a:t>
            </a:r>
            <a:endParaRPr kumimoji="1" lang="en-US" altLang="ja-JP" sz="32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86578" y="928670"/>
            <a:ext cx="2150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To be published soon.</a:t>
            </a:r>
            <a:endParaRPr kumimoji="1" lang="ja-JP" alt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34" y="500042"/>
            <a:ext cx="8429684" cy="6445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600" dirty="0">
                <a:cs typeface="+mj-cs"/>
              </a:rPr>
              <a:t>The  </a:t>
            </a:r>
            <a:r>
              <a:rPr lang="en-US" altLang="ja-JP" sz="3600" baseline="30000" dirty="0" smtClean="0">
                <a:cs typeface="+mj-cs"/>
              </a:rPr>
              <a:t>A</a:t>
            </a:r>
            <a:r>
              <a:rPr lang="en-US" altLang="ja-JP" sz="3600" dirty="0" smtClean="0">
                <a:cs typeface="+mj-cs"/>
              </a:rPr>
              <a:t>Z(</a:t>
            </a:r>
            <a:r>
              <a:rPr lang="en-US" altLang="ja-JP" sz="3600" dirty="0" err="1" smtClean="0">
                <a:cs typeface="+mj-cs"/>
              </a:rPr>
              <a:t>e,e’K</a:t>
            </a:r>
            <a:r>
              <a:rPr lang="en-US" altLang="ja-JP" sz="3600" baseline="30000" dirty="0">
                <a:cs typeface="+mj-cs"/>
              </a:rPr>
              <a:t>+</a:t>
            </a:r>
            <a:r>
              <a:rPr lang="en-US" altLang="ja-JP" sz="3600" dirty="0">
                <a:cs typeface="+mj-cs"/>
              </a:rPr>
              <a:t>) </a:t>
            </a:r>
            <a:r>
              <a:rPr lang="en-US" altLang="ja-JP" sz="3600" baseline="30000" dirty="0" smtClean="0">
                <a:cs typeface="+mj-cs"/>
              </a:rPr>
              <a:t>A</a:t>
            </a:r>
            <a:r>
              <a:rPr lang="en-US" altLang="ja-JP" sz="3600" baseline="-25000" dirty="0" smtClean="0">
                <a:latin typeface="Symbol" pitchFamily="18" charset="2"/>
                <a:cs typeface="+mj-cs"/>
              </a:rPr>
              <a:t>L</a:t>
            </a:r>
            <a:r>
              <a:rPr lang="en-US" altLang="ja-JP" sz="3600" dirty="0" smtClean="0">
                <a:cs typeface="+mj-cs"/>
              </a:rPr>
              <a:t>(Z-1)</a:t>
            </a:r>
            <a:r>
              <a:rPr lang="ja-JP" altLang="en-US" sz="3600" dirty="0" smtClean="0">
                <a:cs typeface="+mj-cs"/>
              </a:rPr>
              <a:t> </a:t>
            </a:r>
            <a:r>
              <a:rPr lang="en-US" altLang="ja-JP" sz="3600" dirty="0" smtClean="0">
                <a:cs typeface="+mj-cs"/>
              </a:rPr>
              <a:t>reaction </a:t>
            </a:r>
            <a:r>
              <a:rPr lang="en-US" altLang="ja-JP" sz="3600" dirty="0">
                <a:cs typeface="+mj-cs"/>
              </a:rPr>
              <a:t>for </a:t>
            </a:r>
            <a:br>
              <a:rPr lang="en-US" altLang="ja-JP" sz="3600" dirty="0">
                <a:cs typeface="+mj-cs"/>
              </a:rPr>
            </a:br>
            <a:r>
              <a:rPr lang="en-US" altLang="ja-JP" sz="3600" dirty="0">
                <a:cs typeface="+mj-cs"/>
              </a:rPr>
              <a:t>	</a:t>
            </a:r>
            <a:r>
              <a:rPr lang="en-US" altLang="ja-JP" sz="3600" dirty="0" err="1">
                <a:cs typeface="+mj-cs"/>
              </a:rPr>
              <a:t>hypernuclear</a:t>
            </a:r>
            <a:r>
              <a:rPr lang="en-US" altLang="ja-JP" sz="3600" dirty="0">
                <a:cs typeface="+mj-cs"/>
              </a:rPr>
              <a:t> spectroscopy</a:t>
            </a:r>
          </a:p>
        </p:txBody>
      </p:sp>
      <p:grpSp>
        <p:nvGrpSpPr>
          <p:cNvPr id="2" name="グループ化 14"/>
          <p:cNvGrpSpPr>
            <a:grpSpLocks/>
          </p:cNvGrpSpPr>
          <p:nvPr/>
        </p:nvGrpSpPr>
        <p:grpSpPr bwMode="auto">
          <a:xfrm>
            <a:off x="357158" y="2214583"/>
            <a:ext cx="8619163" cy="4214813"/>
            <a:chOff x="571472" y="1571611"/>
            <a:chExt cx="8691622" cy="4938145"/>
          </a:xfrm>
        </p:grpSpPr>
        <p:pic>
          <p:nvPicPr>
            <p:cNvPr id="7172" name="図 8" descr="eek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472" y="1571611"/>
              <a:ext cx="8572528" cy="4938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3" name="テキスト ボックス 9"/>
            <p:cNvSpPr txBox="1">
              <a:spLocks noChangeArrowheads="1"/>
            </p:cNvSpPr>
            <p:nvPr/>
          </p:nvSpPr>
          <p:spPr bwMode="auto">
            <a:xfrm>
              <a:off x="857224" y="3214686"/>
              <a:ext cx="57900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600" baseline="30000">
                  <a:latin typeface="Consolas" pitchFamily="49" charset="0"/>
                  <a:ea typeface="HGゴシックE"/>
                  <a:cs typeface="HGゴシックE"/>
                </a:rPr>
                <a:t>A</a:t>
              </a:r>
              <a:r>
                <a:rPr lang="en-US" altLang="ja-JP" sz="3600">
                  <a:latin typeface="Consolas" pitchFamily="49" charset="0"/>
                  <a:ea typeface="HGゴシックE"/>
                  <a:cs typeface="HGゴシックE"/>
                </a:rPr>
                <a:t>Z</a:t>
              </a:r>
              <a:endParaRPr lang="ja-JP" altLang="en-US" sz="3600">
                <a:latin typeface="Consolas" pitchFamily="49" charset="0"/>
                <a:ea typeface="HGゴシックE"/>
                <a:cs typeface="HGゴシックE"/>
              </a:endParaRPr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1928989" y="3643586"/>
              <a:ext cx="284951" cy="5710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143502" y="3857480"/>
              <a:ext cx="378580" cy="6130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800" dirty="0">
                  <a:solidFill>
                    <a:schemeClr val="bg1"/>
                  </a:solidFill>
                  <a:latin typeface="+mn-lt"/>
                  <a:ea typeface="+mn-ea"/>
                </a:rPr>
                <a:t>p</a:t>
              </a:r>
              <a:endParaRPr lang="ja-JP" altLang="en-US" sz="2800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6500826" y="3857628"/>
              <a:ext cx="285752" cy="7143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scene3d>
              <a:camera prst="orthographicFront">
                <a:rot lat="0" lon="0" rev="206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7177" name="テキスト ボックス 13"/>
            <p:cNvSpPr txBox="1">
              <a:spLocks noChangeArrowheads="1"/>
            </p:cNvSpPr>
            <p:nvPr/>
          </p:nvSpPr>
          <p:spPr bwMode="auto">
            <a:xfrm>
              <a:off x="7415135" y="4078579"/>
              <a:ext cx="1847959" cy="757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600" baseline="30000" dirty="0">
                  <a:solidFill>
                    <a:schemeClr val="bg1"/>
                  </a:solidFill>
                  <a:latin typeface="Consolas" pitchFamily="49" charset="0"/>
                  <a:ea typeface="HGゴシックE"/>
                  <a:cs typeface="HGゴシックE"/>
                </a:rPr>
                <a:t>A</a:t>
              </a:r>
              <a:r>
                <a:rPr lang="en-US" altLang="ja-JP" sz="3600" baseline="-25000" dirty="0">
                  <a:solidFill>
                    <a:schemeClr val="bg1"/>
                  </a:solidFill>
                  <a:latin typeface="Symbol" pitchFamily="18" charset="2"/>
                  <a:ea typeface="HGゴシックE"/>
                  <a:cs typeface="HGゴシックE"/>
                </a:rPr>
                <a:t>L</a:t>
              </a:r>
              <a:r>
                <a:rPr lang="en-US" altLang="ja-JP" sz="3600" dirty="0">
                  <a:solidFill>
                    <a:schemeClr val="bg1"/>
                  </a:solidFill>
                  <a:latin typeface="Consolas" pitchFamily="49" charset="0"/>
                  <a:ea typeface="HGゴシックE"/>
                  <a:cs typeface="HGゴシックE"/>
                </a:rPr>
                <a:t>(Z-1)</a:t>
              </a:r>
              <a:endParaRPr lang="ja-JP" altLang="en-US" sz="3600" dirty="0">
                <a:solidFill>
                  <a:schemeClr val="bg1"/>
                </a:solidFill>
                <a:latin typeface="Consolas" pitchFamily="49" charset="0"/>
                <a:ea typeface="HGゴシックE"/>
                <a:cs typeface="HGゴシックE"/>
              </a:endParaRP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500034" y="1214422"/>
            <a:ext cx="80089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(</a:t>
            </a:r>
            <a:r>
              <a:rPr lang="en-US" altLang="ja-JP" sz="2400" dirty="0" err="1" smtClean="0">
                <a:latin typeface="Symbol" pitchFamily="18" charset="2"/>
              </a:rPr>
              <a:t>p</a:t>
            </a:r>
            <a:r>
              <a:rPr lang="en-US" altLang="ja-JP" sz="2400" dirty="0" err="1" smtClean="0"/>
              <a:t>,K</a:t>
            </a:r>
            <a:r>
              <a:rPr lang="en-US" altLang="ja-JP" sz="2400" dirty="0" smtClean="0"/>
              <a:t>) reaction established </a:t>
            </a:r>
            <a:r>
              <a:rPr lang="en-US" altLang="ja-JP" sz="2400" dirty="0" err="1" smtClean="0"/>
              <a:t>hypernuclear</a:t>
            </a:r>
            <a:r>
              <a:rPr lang="en-US" altLang="ja-JP" sz="2400" dirty="0" smtClean="0"/>
              <a:t> reaction spectroscopy</a:t>
            </a:r>
          </a:p>
          <a:p>
            <a:r>
              <a:rPr kumimoji="1" lang="en-US" altLang="ja-JP" sz="2400" dirty="0" smtClean="0"/>
              <a:t>(</a:t>
            </a:r>
            <a:r>
              <a:rPr kumimoji="1" lang="en-US" altLang="ja-JP" sz="2400" dirty="0" err="1" smtClean="0"/>
              <a:t>e,e’K</a:t>
            </a:r>
            <a:r>
              <a:rPr kumimoji="1" lang="en-US" altLang="ja-JP" sz="2400" dirty="0" smtClean="0"/>
              <a:t>) has similar features with better resolution</a:t>
            </a:r>
            <a:endParaRPr kumimoji="1" lang="ja-JP" altLang="en-US" sz="2400" dirty="0"/>
          </a:p>
        </p:txBody>
      </p:sp>
    </p:spTree>
  </p:cSld>
  <p:clrMapOvr>
    <a:masterClrMapping/>
  </p:clrMapOvr>
  <p:transition advTm="136976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1" name="Picture 3"/>
          <p:cNvPicPr>
            <a:picLocks noChangeAspect="1" noChangeArrowheads="1"/>
          </p:cNvPicPr>
          <p:nvPr/>
        </p:nvPicPr>
        <p:blipFill>
          <a:blip r:embed="rId2" cstate="print"/>
          <a:srcRect l="1430" t="15816" r="5243" b="18172"/>
          <a:stretch>
            <a:fillRect/>
          </a:stretch>
        </p:blipFill>
        <p:spPr bwMode="auto">
          <a:xfrm>
            <a:off x="261147" y="759272"/>
            <a:ext cx="3589452" cy="39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61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4588555"/>
            <a:ext cx="4098923" cy="226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6135" name="Rectangle 7"/>
          <p:cNvSpPr>
            <a:spLocks noGrp="1" noChangeArrowheads="1"/>
          </p:cNvSpPr>
          <p:nvPr>
            <p:ph type="title"/>
          </p:nvPr>
        </p:nvSpPr>
        <p:spPr>
          <a:xfrm>
            <a:off x="771556" y="-24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en-US" altLang="ja-JP" baseline="30000" dirty="0"/>
              <a:t>12</a:t>
            </a:r>
            <a:r>
              <a:rPr lang="en-US" altLang="ja-JP" dirty="0"/>
              <a:t>C(</a:t>
            </a:r>
            <a:r>
              <a:rPr lang="en-US" altLang="ja-JP" dirty="0" err="1"/>
              <a:t>e,e’K</a:t>
            </a:r>
            <a:r>
              <a:rPr lang="en-US" altLang="ja-JP" baseline="30000" dirty="0"/>
              <a:t>+</a:t>
            </a:r>
            <a:r>
              <a:rPr lang="en-US" altLang="ja-JP" dirty="0"/>
              <a:t>)</a:t>
            </a:r>
            <a:r>
              <a:rPr lang="en-US" altLang="ja-JP" baseline="30000" dirty="0"/>
              <a:t>12</a:t>
            </a:r>
            <a:r>
              <a:rPr lang="en-US" altLang="ja-JP" baseline="-25000" dirty="0">
                <a:latin typeface="Symbol" pitchFamily="18" charset="2"/>
              </a:rPr>
              <a:t>L</a:t>
            </a:r>
            <a:r>
              <a:rPr lang="en-US" altLang="ja-JP" dirty="0"/>
              <a:t>B, </a:t>
            </a:r>
            <a:r>
              <a:rPr lang="en-US" altLang="ja-JP" baseline="30000" dirty="0"/>
              <a:t>12</a:t>
            </a:r>
            <a:r>
              <a:rPr lang="en-US" altLang="ja-JP" dirty="0"/>
              <a:t>C(</a:t>
            </a:r>
            <a:r>
              <a:rPr lang="en-US" altLang="ja-JP" dirty="0" err="1">
                <a:latin typeface="Symbol" pitchFamily="18" charset="2"/>
              </a:rPr>
              <a:t>p</a:t>
            </a:r>
            <a:r>
              <a:rPr lang="en-US" altLang="ja-JP" baseline="30000" dirty="0" err="1"/>
              <a:t>+</a:t>
            </a:r>
            <a:r>
              <a:rPr lang="en-US" altLang="ja-JP" dirty="0" err="1"/>
              <a:t>,K</a:t>
            </a:r>
            <a:r>
              <a:rPr lang="en-US" altLang="ja-JP" baseline="30000" dirty="0"/>
              <a:t>+</a:t>
            </a:r>
            <a:r>
              <a:rPr lang="en-US" altLang="ja-JP" dirty="0"/>
              <a:t>)</a:t>
            </a:r>
            <a:r>
              <a:rPr lang="en-US" altLang="ja-JP" baseline="30000" dirty="0"/>
              <a:t>12</a:t>
            </a:r>
            <a:r>
              <a:rPr lang="en-US" altLang="ja-JP" baseline="-25000" dirty="0">
                <a:latin typeface="Symbol" pitchFamily="18" charset="2"/>
              </a:rPr>
              <a:t>L</a:t>
            </a:r>
            <a:r>
              <a:rPr lang="en-US" altLang="ja-JP" dirty="0"/>
              <a:t>C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3491880" y="1460326"/>
            <a:ext cx="5772150" cy="5353050"/>
            <a:chOff x="3491880" y="1460326"/>
            <a:chExt cx="5772150" cy="5353050"/>
          </a:xfrm>
        </p:grpSpPr>
        <p:pic>
          <p:nvPicPr>
            <p:cNvPr id="1860609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91880" y="1460326"/>
              <a:ext cx="5772150" cy="535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8028384" y="557994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0000"/>
                  </a:solidFill>
                </a:rPr>
                <a:t>Emulsion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直線コネクタ 7"/>
            <p:cNvCxnSpPr/>
            <p:nvPr/>
          </p:nvCxnSpPr>
          <p:spPr>
            <a:xfrm>
              <a:off x="7524328" y="5517232"/>
              <a:ext cx="1619672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5720" y="-357214"/>
            <a:ext cx="8229600" cy="1143000"/>
          </a:xfrm>
        </p:spPr>
        <p:txBody>
          <a:bodyPr/>
          <a:lstStyle/>
          <a:p>
            <a:r>
              <a:rPr lang="en-US" altLang="ja-JP" baseline="30000" dirty="0" smtClean="0"/>
              <a:t>12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C   emulsion data</a:t>
            </a:r>
            <a:endParaRPr kumimoji="1" lang="ja-JP" altLang="en-US" dirty="0"/>
          </a:p>
        </p:txBody>
      </p:sp>
      <p:pic>
        <p:nvPicPr>
          <p:cNvPr id="1231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55721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6000768"/>
            <a:ext cx="2838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8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5100" y="5000636"/>
            <a:ext cx="64389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8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757880"/>
            <a:ext cx="21621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8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2707" y="1052736"/>
            <a:ext cx="2593749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8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7290" y="4500570"/>
            <a:ext cx="3857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下矢印 8"/>
          <p:cNvSpPr/>
          <p:nvPr/>
        </p:nvSpPr>
        <p:spPr>
          <a:xfrm>
            <a:off x="1857356" y="4786322"/>
            <a:ext cx="571504" cy="85725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318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3174" y="3714752"/>
            <a:ext cx="62769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4714876" y="5535714"/>
            <a:ext cx="43140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Reference for all (</a:t>
            </a:r>
            <a:r>
              <a:rPr kumimoji="1" lang="en-US" altLang="ja-JP" sz="2400" dirty="0" smtClean="0">
                <a:latin typeface="Symbol" pitchFamily="18" charset="2"/>
              </a:rPr>
              <a:t>p</a:t>
            </a:r>
            <a:r>
              <a:rPr kumimoji="1" lang="en-US" altLang="ja-JP" sz="2400" dirty="0" smtClean="0"/>
              <a:t>, K) B</a:t>
            </a:r>
            <a:r>
              <a:rPr lang="en-US" altLang="ja-JP" sz="2400" baseline="-25000" dirty="0" smtClean="0">
                <a:latin typeface="Symbol" pitchFamily="18" charset="2"/>
              </a:rPr>
              <a:t>L </a:t>
            </a:r>
            <a:r>
              <a:rPr kumimoji="1" lang="en-US" altLang="ja-JP" sz="2400" dirty="0" smtClean="0"/>
              <a:t>data:</a:t>
            </a:r>
          </a:p>
          <a:p>
            <a:r>
              <a:rPr kumimoji="1" lang="en-US" altLang="ja-JP" sz="2400" dirty="0" smtClean="0"/>
              <a:t>   B</a:t>
            </a:r>
            <a:r>
              <a:rPr lang="en-US" altLang="ja-JP" sz="2400" baseline="-25000" dirty="0" smtClean="0">
                <a:latin typeface="Symbol" pitchFamily="18" charset="2"/>
              </a:rPr>
              <a:t>L</a:t>
            </a:r>
            <a:r>
              <a:rPr kumimoji="1" lang="en-US" altLang="ja-JP" sz="2400" dirty="0" smtClean="0"/>
              <a:t> (</a:t>
            </a:r>
            <a:r>
              <a:rPr lang="en-US" altLang="ja-JP" sz="2400" baseline="30000" dirty="0" smtClean="0"/>
              <a:t>12</a:t>
            </a:r>
            <a:r>
              <a:rPr lang="en-US" altLang="ja-JP" sz="2400" baseline="-25000" dirty="0" smtClean="0">
                <a:latin typeface="Symbol" pitchFamily="18" charset="2"/>
              </a:rPr>
              <a:t>L</a:t>
            </a:r>
            <a:r>
              <a:rPr lang="en-US" altLang="ja-JP" sz="2400" dirty="0" smtClean="0"/>
              <a:t>Cg.s.) = 10.76 +-0.19MeV</a:t>
            </a:r>
            <a:endParaRPr lang="ja-JP" altLang="en-US" sz="2400" dirty="0" smtClean="0"/>
          </a:p>
          <a:p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11349" y="6286520"/>
            <a:ext cx="210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Statistical error only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4071934" y="2357430"/>
            <a:ext cx="928694" cy="1000132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 rot="10800000" flipV="1">
            <a:off x="2143108" y="3143248"/>
            <a:ext cx="1857388" cy="1285884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6072198" y="3286124"/>
            <a:ext cx="241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/>
              <a:t>11</a:t>
            </a:r>
            <a:r>
              <a:rPr kumimoji="1" lang="en-US" altLang="ja-JP" dirty="0" smtClean="0"/>
              <a:t>C (3/2-) : Ex = 4.8MeV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79208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5720" y="-357214"/>
            <a:ext cx="8229600" cy="1143000"/>
          </a:xfrm>
        </p:spPr>
        <p:txBody>
          <a:bodyPr/>
          <a:lstStyle/>
          <a:p>
            <a:r>
              <a:rPr lang="en-US" altLang="ja-JP" baseline="30000" dirty="0" smtClean="0"/>
              <a:t>12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B  emulsion data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5576" y="2895327"/>
            <a:ext cx="41761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</a:t>
            </a:r>
            <a:r>
              <a:rPr lang="en-US" altLang="ja-JP" sz="2400" baseline="-25000" dirty="0" smtClean="0">
                <a:latin typeface="Symbol" pitchFamily="18" charset="2"/>
              </a:rPr>
              <a:t>L</a:t>
            </a:r>
            <a:r>
              <a:rPr kumimoji="1" lang="en-US" altLang="ja-JP" sz="2400" dirty="0" smtClean="0"/>
              <a:t> (</a:t>
            </a:r>
            <a:r>
              <a:rPr lang="en-US" altLang="ja-JP" sz="2400" baseline="30000" dirty="0" smtClean="0"/>
              <a:t>12</a:t>
            </a:r>
            <a:r>
              <a:rPr lang="en-US" altLang="ja-JP" sz="2400" baseline="-25000" dirty="0" smtClean="0">
                <a:latin typeface="Symbol" pitchFamily="18" charset="2"/>
              </a:rPr>
              <a:t>L</a:t>
            </a:r>
            <a:r>
              <a:rPr lang="en-US" altLang="ja-JP" sz="2400" dirty="0" smtClean="0"/>
              <a:t>Bg.s.) = 11.45 +-0.07 </a:t>
            </a:r>
            <a:r>
              <a:rPr lang="en-US" altLang="ja-JP" sz="2400" dirty="0" err="1" smtClean="0"/>
              <a:t>MeV</a:t>
            </a:r>
            <a:endParaRPr lang="ja-JP" altLang="en-US" sz="2400" dirty="0" smtClean="0"/>
          </a:p>
          <a:p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7092280" y="1916832"/>
            <a:ext cx="1440160" cy="432048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 rot="10800000" flipV="1">
            <a:off x="3923928" y="2420888"/>
            <a:ext cx="3528392" cy="504056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764704"/>
            <a:ext cx="18669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052736"/>
            <a:ext cx="4953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テキスト ボックス 19"/>
          <p:cNvSpPr txBox="1"/>
          <p:nvPr/>
        </p:nvSpPr>
        <p:spPr>
          <a:xfrm>
            <a:off x="5220072" y="1619508"/>
            <a:ext cx="139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(# of events)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076056" y="2895327"/>
            <a:ext cx="4070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Emulsion Result (</a:t>
            </a:r>
            <a:r>
              <a:rPr kumimoji="1" lang="en-US" altLang="ja-JP" sz="2400" dirty="0" err="1" smtClean="0"/>
              <a:t>M.Juric</a:t>
            </a:r>
            <a:r>
              <a:rPr kumimoji="1" lang="en-US" altLang="ja-JP" sz="2400" dirty="0" smtClean="0"/>
              <a:t> et al.)</a:t>
            </a:r>
            <a:endParaRPr kumimoji="1" lang="ja-JP" altLang="en-US" sz="2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95536" y="4653136"/>
            <a:ext cx="1936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Ref) A=4 System</a:t>
            </a:r>
            <a:endParaRPr kumimoji="1" lang="ja-JP" altLang="en-US" sz="2000" dirty="0"/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157192"/>
            <a:ext cx="633611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テキスト ボックス 27"/>
          <p:cNvSpPr txBox="1"/>
          <p:nvPr/>
        </p:nvSpPr>
        <p:spPr>
          <a:xfrm>
            <a:off x="7269769" y="5229200"/>
            <a:ext cx="1874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Different modes</a:t>
            </a:r>
          </a:p>
          <a:p>
            <a:r>
              <a:rPr lang="en-US" altLang="ja-JP" dirty="0" smtClean="0"/>
              <a:t>give 0.22 </a:t>
            </a:r>
            <a:r>
              <a:rPr lang="en-US" altLang="ja-JP" dirty="0" err="1" smtClean="0"/>
              <a:t>MeV</a:t>
            </a:r>
            <a:endParaRPr lang="en-US" altLang="ja-JP" dirty="0" smtClean="0"/>
          </a:p>
          <a:p>
            <a:r>
              <a:rPr lang="en-US" altLang="ja-JP" dirty="0" smtClean="0"/>
              <a:t>d</a:t>
            </a:r>
            <a:r>
              <a:rPr kumimoji="1" lang="en-US" altLang="ja-JP" dirty="0" smtClean="0"/>
              <a:t>ifference</a:t>
            </a:r>
          </a:p>
          <a:p>
            <a:r>
              <a:rPr kumimoji="1" lang="en-US" altLang="ja-JP" dirty="0" smtClean="0"/>
              <a:t>Systematic Error?</a:t>
            </a:r>
            <a:endParaRPr kumimoji="1" lang="ja-JP" altLang="en-US" dirty="0"/>
          </a:p>
        </p:txBody>
      </p:sp>
      <p:cxnSp>
        <p:nvCxnSpPr>
          <p:cNvPr id="29" name="直線矢印コネクタ 28"/>
          <p:cNvCxnSpPr/>
          <p:nvPr/>
        </p:nvCxnSpPr>
        <p:spPr>
          <a:xfrm>
            <a:off x="6372200" y="5373216"/>
            <a:ext cx="792088" cy="158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6372200" y="5517232"/>
            <a:ext cx="792088" cy="158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en-US" altLang="ja-JP" baseline="30000" dirty="0"/>
              <a:t>12</a:t>
            </a:r>
            <a:r>
              <a:rPr lang="en-US" altLang="ja-JP" dirty="0"/>
              <a:t>C(</a:t>
            </a:r>
            <a:r>
              <a:rPr lang="en-US" altLang="ja-JP" dirty="0" err="1"/>
              <a:t>e,e’K</a:t>
            </a:r>
            <a:r>
              <a:rPr lang="en-US" altLang="ja-JP" baseline="30000" dirty="0"/>
              <a:t>+</a:t>
            </a:r>
            <a:r>
              <a:rPr lang="en-US" altLang="ja-JP" dirty="0"/>
              <a:t>)</a:t>
            </a:r>
            <a:r>
              <a:rPr lang="en-US" altLang="ja-JP" baseline="30000" dirty="0" smtClean="0"/>
              <a:t>12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B  @ </a:t>
            </a:r>
            <a:r>
              <a:rPr lang="en-US" altLang="ja-JP" dirty="0" err="1" smtClean="0"/>
              <a:t>JLab</a:t>
            </a:r>
            <a:r>
              <a:rPr lang="en-US" altLang="ja-JP" dirty="0" smtClean="0"/>
              <a:t> Hall C &amp; A</a:t>
            </a:r>
            <a:endParaRPr lang="en-US" altLang="ja-JP" dirty="0"/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152400" y="3216275"/>
            <a:ext cx="3352800" cy="3336925"/>
            <a:chOff x="0" y="730"/>
            <a:chExt cx="2854" cy="2774"/>
          </a:xfrm>
        </p:grpSpPr>
        <p:pic>
          <p:nvPicPr>
            <p:cNvPr id="829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15686" b="15686"/>
            <a:stretch>
              <a:fillRect/>
            </a:stretch>
          </p:blipFill>
          <p:spPr bwMode="auto">
            <a:xfrm>
              <a:off x="0" y="730"/>
              <a:ext cx="2854" cy="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2951" name="Text Box 7"/>
            <p:cNvSpPr txBox="1">
              <a:spLocks noChangeArrowheads="1"/>
            </p:cNvSpPr>
            <p:nvPr/>
          </p:nvSpPr>
          <p:spPr bwMode="auto">
            <a:xfrm>
              <a:off x="620" y="1976"/>
              <a:ext cx="541" cy="4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3200"/>
                <a:t>#1</a:t>
              </a:r>
            </a:p>
          </p:txBody>
        </p:sp>
        <p:sp>
          <p:nvSpPr>
            <p:cNvPr id="82980" name="Text Box 36"/>
            <p:cNvSpPr txBox="1">
              <a:spLocks noChangeArrowheads="1"/>
            </p:cNvSpPr>
            <p:nvPr/>
          </p:nvSpPr>
          <p:spPr bwMode="auto">
            <a:xfrm>
              <a:off x="1791" y="1931"/>
              <a:ext cx="540" cy="4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3200"/>
                <a:t>#2</a:t>
              </a:r>
            </a:p>
          </p:txBody>
        </p:sp>
      </p:grpSp>
      <p:pic>
        <p:nvPicPr>
          <p:cNvPr id="83004" name="Picture 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861048"/>
            <a:ext cx="3124200" cy="221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006" name="Picture 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113" y="1498600"/>
            <a:ext cx="25908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テキスト ボックス 15"/>
          <p:cNvSpPr txBox="1"/>
          <p:nvPr/>
        </p:nvSpPr>
        <p:spPr>
          <a:xfrm>
            <a:off x="3995936" y="1844824"/>
            <a:ext cx="4838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Binding energies are consistent with </a:t>
            </a:r>
          </a:p>
          <a:p>
            <a:r>
              <a:rPr lang="en-US" altLang="ja-JP" sz="2400" dirty="0" smtClean="0"/>
              <a:t>The other (</a:t>
            </a:r>
            <a:r>
              <a:rPr lang="en-US" altLang="ja-JP" sz="2400" dirty="0" err="1" smtClean="0"/>
              <a:t>e,e’K</a:t>
            </a:r>
            <a:r>
              <a:rPr lang="en-US" altLang="ja-JP" sz="2400" dirty="0" smtClean="0"/>
              <a:t>) data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611560" y="3645024"/>
            <a:ext cx="8532440" cy="1008112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79208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5720" y="-357214"/>
            <a:ext cx="8229600" cy="1143000"/>
          </a:xfrm>
        </p:spPr>
        <p:txBody>
          <a:bodyPr/>
          <a:lstStyle/>
          <a:p>
            <a:r>
              <a:rPr lang="en-US" altLang="ja-JP" baseline="30000" dirty="0" smtClean="0"/>
              <a:t>12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B  emulsion data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5576" y="2895327"/>
            <a:ext cx="41761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</a:t>
            </a:r>
            <a:r>
              <a:rPr lang="en-US" altLang="ja-JP" sz="2400" baseline="-25000" dirty="0" smtClean="0">
                <a:latin typeface="Symbol" pitchFamily="18" charset="2"/>
              </a:rPr>
              <a:t>L</a:t>
            </a:r>
            <a:r>
              <a:rPr kumimoji="1" lang="en-US" altLang="ja-JP" sz="2400" dirty="0" smtClean="0"/>
              <a:t> (</a:t>
            </a:r>
            <a:r>
              <a:rPr lang="en-US" altLang="ja-JP" sz="2400" baseline="30000" dirty="0" smtClean="0"/>
              <a:t>12</a:t>
            </a:r>
            <a:r>
              <a:rPr lang="en-US" altLang="ja-JP" sz="2400" baseline="-25000" dirty="0" smtClean="0">
                <a:latin typeface="Symbol" pitchFamily="18" charset="2"/>
              </a:rPr>
              <a:t>L</a:t>
            </a:r>
            <a:r>
              <a:rPr lang="en-US" altLang="ja-JP" sz="2400" dirty="0" smtClean="0"/>
              <a:t>Bg.s.) = 11.45 +-0.07 </a:t>
            </a:r>
            <a:r>
              <a:rPr lang="en-US" altLang="ja-JP" sz="2400" dirty="0" err="1" smtClean="0"/>
              <a:t>MeV</a:t>
            </a:r>
            <a:endParaRPr lang="ja-JP" altLang="en-US" sz="2400" dirty="0" smtClean="0"/>
          </a:p>
          <a:p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7092280" y="1916832"/>
            <a:ext cx="1440160" cy="432048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 rot="10800000" flipV="1">
            <a:off x="3923928" y="2420888"/>
            <a:ext cx="3528392" cy="504056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764704"/>
            <a:ext cx="18669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052736"/>
            <a:ext cx="4953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テキスト ボックス 19"/>
          <p:cNvSpPr txBox="1"/>
          <p:nvPr/>
        </p:nvSpPr>
        <p:spPr>
          <a:xfrm>
            <a:off x="5220072" y="1619508"/>
            <a:ext cx="139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(# of events)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076056" y="2895327"/>
            <a:ext cx="4070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Emulsion Result (</a:t>
            </a:r>
            <a:r>
              <a:rPr kumimoji="1" lang="en-US" altLang="ja-JP" sz="2400" dirty="0" err="1" smtClean="0"/>
              <a:t>M.Juric</a:t>
            </a:r>
            <a:r>
              <a:rPr kumimoji="1" lang="en-US" altLang="ja-JP" sz="2400" dirty="0" smtClean="0"/>
              <a:t> et al.)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500404" y="4119463"/>
            <a:ext cx="564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E01-011 Result (</a:t>
            </a:r>
            <a:r>
              <a:rPr kumimoji="1" lang="en-US" altLang="ja-JP" sz="2400" dirty="0" err="1" smtClean="0"/>
              <a:t>A.Matsumura</a:t>
            </a:r>
            <a:r>
              <a:rPr kumimoji="1" lang="en-US" altLang="ja-JP" sz="2400" dirty="0" smtClean="0"/>
              <a:t> Ph.D. Thesis)</a:t>
            </a:r>
            <a:endParaRPr kumimoji="1" lang="ja-JP" altLang="en-US" sz="2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95536" y="4653136"/>
            <a:ext cx="1936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Ref) A=4 System</a:t>
            </a:r>
            <a:endParaRPr kumimoji="1" lang="ja-JP" altLang="en-US" sz="2000" dirty="0"/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157192"/>
            <a:ext cx="633611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テキスト ボックス 27"/>
          <p:cNvSpPr txBox="1"/>
          <p:nvPr/>
        </p:nvSpPr>
        <p:spPr>
          <a:xfrm>
            <a:off x="7269769" y="5229200"/>
            <a:ext cx="1874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Different modes</a:t>
            </a:r>
          </a:p>
          <a:p>
            <a:r>
              <a:rPr lang="en-US" altLang="ja-JP" dirty="0" smtClean="0"/>
              <a:t>give 0.22 </a:t>
            </a:r>
            <a:r>
              <a:rPr lang="en-US" altLang="ja-JP" dirty="0" err="1" smtClean="0"/>
              <a:t>MeV</a:t>
            </a:r>
            <a:endParaRPr lang="en-US" altLang="ja-JP" dirty="0" smtClean="0"/>
          </a:p>
          <a:p>
            <a:r>
              <a:rPr lang="en-US" altLang="ja-JP" dirty="0" smtClean="0"/>
              <a:t>d</a:t>
            </a:r>
            <a:r>
              <a:rPr kumimoji="1" lang="en-US" altLang="ja-JP" dirty="0" smtClean="0"/>
              <a:t>ifference</a:t>
            </a:r>
          </a:p>
          <a:p>
            <a:r>
              <a:rPr kumimoji="1" lang="en-US" altLang="ja-JP" dirty="0" smtClean="0"/>
              <a:t>Systematic Error?</a:t>
            </a:r>
            <a:endParaRPr kumimoji="1" lang="ja-JP" altLang="en-US" dirty="0"/>
          </a:p>
        </p:txBody>
      </p:sp>
      <p:cxnSp>
        <p:nvCxnSpPr>
          <p:cNvPr id="29" name="直線矢印コネクタ 28"/>
          <p:cNvCxnSpPr/>
          <p:nvPr/>
        </p:nvCxnSpPr>
        <p:spPr>
          <a:xfrm>
            <a:off x="6372200" y="5373216"/>
            <a:ext cx="792088" cy="158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6372200" y="5517232"/>
            <a:ext cx="792088" cy="158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5670229" y="3635732"/>
            <a:ext cx="3473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Totally Independent Measurement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508104" y="4725144"/>
            <a:ext cx="3457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Decay </a:t>
            </a:r>
            <a:r>
              <a:rPr kumimoji="1" lang="en-US" altLang="ja-JP" dirty="0" smtClean="0">
                <a:latin typeface="Symbol" pitchFamily="18" charset="2"/>
              </a:rPr>
              <a:t>p</a:t>
            </a:r>
            <a:r>
              <a:rPr kumimoji="1" lang="en-US" altLang="ja-JP" dirty="0" smtClean="0"/>
              <a:t> spectroscopy is important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55576" y="3687415"/>
            <a:ext cx="50610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</a:t>
            </a:r>
            <a:r>
              <a:rPr lang="en-US" altLang="ja-JP" sz="2400" baseline="-25000" dirty="0" smtClean="0">
                <a:latin typeface="Symbol" pitchFamily="18" charset="2"/>
              </a:rPr>
              <a:t>L</a:t>
            </a:r>
            <a:r>
              <a:rPr kumimoji="1" lang="en-US" altLang="ja-JP" sz="2400" dirty="0" smtClean="0"/>
              <a:t> (</a:t>
            </a:r>
            <a:r>
              <a:rPr lang="en-US" altLang="ja-JP" sz="2400" baseline="30000" dirty="0" smtClean="0"/>
              <a:t>12</a:t>
            </a:r>
            <a:r>
              <a:rPr lang="en-US" altLang="ja-JP" sz="2400" baseline="-25000" dirty="0" smtClean="0">
                <a:latin typeface="Symbol" pitchFamily="18" charset="2"/>
              </a:rPr>
              <a:t>L</a:t>
            </a:r>
            <a:r>
              <a:rPr lang="en-US" altLang="ja-JP" sz="2400" dirty="0" smtClean="0"/>
              <a:t>Bg.s.) = 11.40 +-0.01+-0.14MeV</a:t>
            </a:r>
            <a:endParaRPr lang="ja-JP" altLang="en-US" sz="2400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" y="762000"/>
            <a:ext cx="3429000" cy="3429000"/>
            <a:chOff x="48" y="816"/>
            <a:chExt cx="2854" cy="2774"/>
          </a:xfrm>
        </p:grpSpPr>
        <p:pic>
          <p:nvPicPr>
            <p:cNvPr id="94217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 t="15686" b="15686"/>
            <a:stretch>
              <a:fillRect/>
            </a:stretch>
          </p:blipFill>
          <p:spPr bwMode="auto">
            <a:xfrm>
              <a:off x="48" y="816"/>
              <a:ext cx="2854" cy="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4214" name="Text Box 6"/>
            <p:cNvSpPr txBox="1">
              <a:spLocks noChangeArrowheads="1"/>
            </p:cNvSpPr>
            <p:nvPr/>
          </p:nvSpPr>
          <p:spPr bwMode="auto">
            <a:xfrm>
              <a:off x="480" y="1605"/>
              <a:ext cx="531" cy="4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3200" dirty="0">
                  <a:solidFill>
                    <a:schemeClr val="bg1"/>
                  </a:solidFill>
                </a:rPr>
                <a:t>#1</a:t>
              </a:r>
            </a:p>
          </p:txBody>
        </p:sp>
        <p:sp>
          <p:nvSpPr>
            <p:cNvPr id="94215" name="Text Box 7"/>
            <p:cNvSpPr txBox="1">
              <a:spLocks noChangeArrowheads="1"/>
            </p:cNvSpPr>
            <p:nvPr/>
          </p:nvSpPr>
          <p:spPr bwMode="auto">
            <a:xfrm>
              <a:off x="1104" y="1703"/>
              <a:ext cx="553" cy="4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3200" dirty="0">
                  <a:solidFill>
                    <a:schemeClr val="bg1"/>
                  </a:solidFill>
                </a:rPr>
                <a:t>#2</a:t>
              </a:r>
            </a:p>
          </p:txBody>
        </p:sp>
        <p:sp>
          <p:nvSpPr>
            <p:cNvPr id="94216" name="Text Box 8"/>
            <p:cNvSpPr txBox="1">
              <a:spLocks noChangeArrowheads="1"/>
            </p:cNvSpPr>
            <p:nvPr/>
          </p:nvSpPr>
          <p:spPr bwMode="auto">
            <a:xfrm>
              <a:off x="1754" y="1515"/>
              <a:ext cx="438" cy="3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dirty="0">
                  <a:solidFill>
                    <a:schemeClr val="bg1"/>
                  </a:solidFill>
                </a:rPr>
                <a:t>#3</a:t>
              </a:r>
            </a:p>
          </p:txBody>
        </p:sp>
      </p:grpSp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en-US" altLang="ja-JP" baseline="30000" dirty="0"/>
              <a:t>28</a:t>
            </a:r>
            <a:r>
              <a:rPr lang="en-US" altLang="ja-JP" dirty="0"/>
              <a:t>Si(</a:t>
            </a:r>
            <a:r>
              <a:rPr lang="en-US" altLang="ja-JP" dirty="0" err="1"/>
              <a:t>e,e’K</a:t>
            </a:r>
            <a:r>
              <a:rPr lang="en-US" altLang="ja-JP" baseline="30000" dirty="0"/>
              <a:t>+</a:t>
            </a:r>
            <a:r>
              <a:rPr lang="en-US" altLang="ja-JP" dirty="0"/>
              <a:t>)</a:t>
            </a:r>
            <a:r>
              <a:rPr lang="en-US" altLang="ja-JP" baseline="30000" dirty="0"/>
              <a:t>28</a:t>
            </a:r>
            <a:r>
              <a:rPr lang="en-US" altLang="ja-JP" baseline="-25000" dirty="0">
                <a:latin typeface="Symbol" pitchFamily="18" charset="2"/>
              </a:rPr>
              <a:t>L</a:t>
            </a:r>
            <a:r>
              <a:rPr lang="en-US" altLang="ja-JP" dirty="0"/>
              <a:t>Al, </a:t>
            </a:r>
            <a:r>
              <a:rPr lang="en-US" altLang="ja-JP" baseline="30000" dirty="0"/>
              <a:t>28</a:t>
            </a:r>
            <a:r>
              <a:rPr lang="en-US" altLang="ja-JP" dirty="0"/>
              <a:t>Si(</a:t>
            </a:r>
            <a:r>
              <a:rPr lang="en-US" altLang="ja-JP" dirty="0" err="1">
                <a:latin typeface="Symbol" pitchFamily="18" charset="2"/>
              </a:rPr>
              <a:t>p</a:t>
            </a:r>
            <a:r>
              <a:rPr lang="en-US" altLang="ja-JP" baseline="30000" dirty="0" err="1"/>
              <a:t>+</a:t>
            </a:r>
            <a:r>
              <a:rPr lang="en-US" altLang="ja-JP" dirty="0" err="1"/>
              <a:t>,K</a:t>
            </a:r>
            <a:r>
              <a:rPr lang="en-US" altLang="ja-JP" baseline="30000" dirty="0"/>
              <a:t>+</a:t>
            </a:r>
            <a:r>
              <a:rPr lang="en-US" altLang="ja-JP" dirty="0"/>
              <a:t>)</a:t>
            </a:r>
            <a:r>
              <a:rPr lang="en-US" altLang="ja-JP" baseline="30000" dirty="0"/>
              <a:t>28</a:t>
            </a:r>
            <a:r>
              <a:rPr lang="en-US" altLang="ja-JP" baseline="-25000" dirty="0">
                <a:latin typeface="Symbol" pitchFamily="18" charset="2"/>
              </a:rPr>
              <a:t>L</a:t>
            </a:r>
            <a:r>
              <a:rPr lang="en-US" altLang="ja-JP" dirty="0"/>
              <a:t>Si</a:t>
            </a:r>
          </a:p>
        </p:txBody>
      </p:sp>
      <p:pic>
        <p:nvPicPr>
          <p:cNvPr id="942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69913" y="4111625"/>
            <a:ext cx="4630738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 l="3214" t="17757" r="3214" b="17757"/>
          <a:stretch>
            <a:fillRect/>
          </a:stretch>
        </p:blipFill>
        <p:spPr bwMode="auto">
          <a:xfrm>
            <a:off x="3927315" y="1785926"/>
            <a:ext cx="5359593" cy="522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132"/>
          <p:cNvSpPr txBox="1">
            <a:spLocks noChangeArrowheads="1"/>
          </p:cNvSpPr>
          <p:nvPr/>
        </p:nvSpPr>
        <p:spPr bwMode="auto">
          <a:xfrm>
            <a:off x="4324379" y="911214"/>
            <a:ext cx="4462463" cy="94615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800" dirty="0"/>
              <a:t>First </a:t>
            </a:r>
            <a:r>
              <a:rPr lang="en-US" altLang="ja-JP" sz="2800" dirty="0" err="1"/>
              <a:t>sd</a:t>
            </a:r>
            <a:r>
              <a:rPr lang="en-US" altLang="ja-JP" sz="2800" dirty="0"/>
              <a:t>-shell </a:t>
            </a:r>
            <a:r>
              <a:rPr lang="en-US" altLang="ja-JP" sz="2800" dirty="0" err="1"/>
              <a:t>hypernuclear</a:t>
            </a:r>
            <a:r>
              <a:rPr lang="en-US" altLang="ja-JP" sz="2800" dirty="0"/>
              <a:t> </a:t>
            </a:r>
          </a:p>
          <a:p>
            <a:r>
              <a:rPr lang="en-US" altLang="ja-JP" sz="2800" dirty="0"/>
              <a:t>spectroscopy by (</a:t>
            </a:r>
            <a:r>
              <a:rPr lang="en-US" altLang="ja-JP" sz="2800" dirty="0" err="1"/>
              <a:t>e,e’K</a:t>
            </a:r>
            <a:r>
              <a:rPr lang="en-US" altLang="ja-JP" sz="2800" baseline="30000" dirty="0"/>
              <a:t>+</a:t>
            </a:r>
            <a:r>
              <a:rPr lang="en-US" altLang="ja-JP" sz="28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en-US" altLang="ja-JP" baseline="30000" dirty="0" smtClean="0"/>
              <a:t>28</a:t>
            </a:r>
            <a:r>
              <a:rPr lang="en-US" altLang="ja-JP" dirty="0" smtClean="0"/>
              <a:t>Si(</a:t>
            </a:r>
            <a:r>
              <a:rPr lang="en-US" altLang="ja-JP" dirty="0" err="1" smtClean="0"/>
              <a:t>e,e’K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)</a:t>
            </a:r>
            <a:r>
              <a:rPr lang="en-US" altLang="ja-JP" baseline="30000" dirty="0" smtClean="0"/>
              <a:t>28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Al  @ </a:t>
            </a:r>
            <a:r>
              <a:rPr lang="en-US" altLang="ja-JP" dirty="0" err="1" smtClean="0"/>
              <a:t>JLab</a:t>
            </a:r>
            <a:r>
              <a:rPr lang="en-US" altLang="ja-JP" dirty="0" smtClean="0"/>
              <a:t> Hall C</a:t>
            </a:r>
            <a:endParaRPr lang="en-US" altLang="ja-JP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71600" y="764704"/>
            <a:ext cx="5112568" cy="3429000"/>
            <a:chOff x="48" y="816"/>
            <a:chExt cx="2854" cy="2774"/>
          </a:xfrm>
        </p:grpSpPr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 t="15686" b="15686"/>
            <a:stretch>
              <a:fillRect/>
            </a:stretch>
          </p:blipFill>
          <p:spPr bwMode="auto">
            <a:xfrm>
              <a:off x="48" y="816"/>
              <a:ext cx="2854" cy="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480" y="1605"/>
              <a:ext cx="529" cy="4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3200"/>
                <a:t>#1</a:t>
              </a: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1104" y="1703"/>
              <a:ext cx="528" cy="4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3200"/>
                <a:t>#2</a:t>
              </a: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1754" y="1515"/>
              <a:ext cx="528" cy="4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3200"/>
                <a:t>#3</a:t>
              </a:r>
            </a:p>
          </p:txBody>
        </p:sp>
      </p:grpSp>
      <p:pic>
        <p:nvPicPr>
          <p:cNvPr id="10" name="Picture 3" descr="28Si_gK08M"/>
          <p:cNvPicPr>
            <a:picLocks noChangeAspect="1" noChangeArrowheads="1"/>
          </p:cNvPicPr>
          <p:nvPr/>
        </p:nvPicPr>
        <p:blipFill>
          <a:blip r:embed="rId3" cstate="print"/>
          <a:srcRect t="8771"/>
          <a:stretch>
            <a:fillRect/>
          </a:stretch>
        </p:blipFill>
        <p:spPr bwMode="auto">
          <a:xfrm>
            <a:off x="899593" y="3933056"/>
            <a:ext cx="7704856" cy="2931157"/>
          </a:xfrm>
          <a:prstGeom prst="rect">
            <a:avLst/>
          </a:prstGeom>
          <a:noFill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804248" y="5903893"/>
            <a:ext cx="17901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chemeClr val="bg1"/>
                </a:solidFill>
              </a:rPr>
              <a:t>Full space</a:t>
            </a:r>
          </a:p>
          <a:p>
            <a:r>
              <a:rPr lang="en-US" altLang="ja-JP" sz="1400" dirty="0">
                <a:solidFill>
                  <a:schemeClr val="bg1"/>
                </a:solidFill>
              </a:rPr>
              <a:t>    (0d</a:t>
            </a:r>
            <a:r>
              <a:rPr lang="en-US" altLang="ja-JP" sz="1400" baseline="-25000" dirty="0">
                <a:solidFill>
                  <a:schemeClr val="bg1"/>
                </a:solidFill>
              </a:rPr>
              <a:t>5/2</a:t>
            </a:r>
            <a:r>
              <a:rPr lang="en-US" altLang="ja-JP" sz="1400" dirty="0">
                <a:solidFill>
                  <a:schemeClr val="bg1"/>
                </a:solidFill>
              </a:rPr>
              <a:t>0d</a:t>
            </a:r>
            <a:r>
              <a:rPr lang="en-US" altLang="ja-JP" sz="1400" baseline="-25000" dirty="0">
                <a:solidFill>
                  <a:schemeClr val="bg1"/>
                </a:solidFill>
              </a:rPr>
              <a:t>3/2</a:t>
            </a:r>
            <a:r>
              <a:rPr lang="en-US" altLang="ja-JP" sz="1400" dirty="0">
                <a:solidFill>
                  <a:schemeClr val="bg1"/>
                </a:solidFill>
              </a:rPr>
              <a:t>1s</a:t>
            </a:r>
            <a:r>
              <a:rPr lang="en-US" altLang="ja-JP" sz="1400" baseline="-25000" dirty="0">
                <a:solidFill>
                  <a:schemeClr val="bg1"/>
                </a:solidFill>
              </a:rPr>
              <a:t>1/2</a:t>
            </a:r>
            <a:r>
              <a:rPr lang="en-US" altLang="ja-JP" sz="1400" dirty="0">
                <a:solidFill>
                  <a:schemeClr val="bg1"/>
                </a:solidFill>
              </a:rPr>
              <a:t>)</a:t>
            </a:r>
            <a:r>
              <a:rPr lang="en-US" altLang="ja-JP" sz="1400" baseline="-25000" dirty="0">
                <a:solidFill>
                  <a:schemeClr val="bg1"/>
                </a:solidFill>
              </a:rPr>
              <a:t>pn</a:t>
            </a:r>
            <a:r>
              <a:rPr lang="en-US" altLang="ja-JP" sz="1400" baseline="30000" dirty="0">
                <a:solidFill>
                  <a:schemeClr val="bg1"/>
                </a:solidFill>
              </a:rPr>
              <a:t>11,12</a:t>
            </a:r>
            <a:endParaRPr lang="en-US" altLang="ja-JP" sz="1400" dirty="0">
              <a:solidFill>
                <a:schemeClr val="bg1"/>
              </a:solidFill>
            </a:endParaRPr>
          </a:p>
          <a:p>
            <a:r>
              <a:rPr lang="en-US" altLang="ja-JP" sz="1400" dirty="0">
                <a:solidFill>
                  <a:schemeClr val="bg1"/>
                </a:solidFill>
              </a:rPr>
              <a:t>DWIA</a:t>
            </a:r>
          </a:p>
          <a:p>
            <a:r>
              <a:rPr lang="en-US" altLang="ja-JP" sz="1400" dirty="0">
                <a:solidFill>
                  <a:schemeClr val="bg1"/>
                </a:solidFill>
              </a:rPr>
              <a:t>YNG interaction</a:t>
            </a:r>
            <a:endParaRPr lang="en-US" altLang="ja-JP" sz="1400" baseline="30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 t="17813" b="17813"/>
          <a:stretch>
            <a:fillRect/>
          </a:stretch>
        </p:blipFill>
        <p:spPr bwMode="auto">
          <a:xfrm>
            <a:off x="0" y="1512903"/>
            <a:ext cx="4530725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en-US" altLang="ja-JP" baseline="30000"/>
              <a:t>7</a:t>
            </a:r>
            <a:r>
              <a:rPr lang="en-US" altLang="ja-JP"/>
              <a:t>Li(e,e’K</a:t>
            </a:r>
            <a:r>
              <a:rPr lang="en-US" altLang="ja-JP" baseline="30000"/>
              <a:t>+</a:t>
            </a:r>
            <a:r>
              <a:rPr lang="en-US" altLang="ja-JP"/>
              <a:t>)</a:t>
            </a:r>
            <a:r>
              <a:rPr lang="en-US" altLang="ja-JP" baseline="30000"/>
              <a:t>7</a:t>
            </a:r>
            <a:r>
              <a:rPr lang="en-US" altLang="ja-JP" baseline="-25000">
                <a:latin typeface="Symbol" pitchFamily="18" charset="2"/>
              </a:rPr>
              <a:t>L</a:t>
            </a:r>
            <a:r>
              <a:rPr lang="en-US" altLang="ja-JP"/>
              <a:t>He</a:t>
            </a:r>
          </a:p>
        </p:txBody>
      </p:sp>
      <p:sp>
        <p:nvSpPr>
          <p:cNvPr id="85021" name="Text Box 29"/>
          <p:cNvSpPr txBox="1">
            <a:spLocks noChangeArrowheads="1"/>
          </p:cNvSpPr>
          <p:nvPr/>
        </p:nvSpPr>
        <p:spPr bwMode="auto">
          <a:xfrm>
            <a:off x="1187450" y="3136900"/>
            <a:ext cx="635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/>
              <a:t>#1</a:t>
            </a:r>
          </a:p>
        </p:txBody>
      </p:sp>
      <p:sp>
        <p:nvSpPr>
          <p:cNvPr id="85023" name="Text Box 31"/>
          <p:cNvSpPr txBox="1">
            <a:spLocks noChangeArrowheads="1"/>
          </p:cNvSpPr>
          <p:nvPr/>
        </p:nvSpPr>
        <p:spPr bwMode="auto">
          <a:xfrm>
            <a:off x="1643042" y="928670"/>
            <a:ext cx="678583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</a:rPr>
              <a:t>First reliable observation </a:t>
            </a:r>
            <a:r>
              <a:rPr lang="en-US" altLang="ja-JP" sz="2400" dirty="0">
                <a:solidFill>
                  <a:srgbClr val="FFFF00"/>
                </a:solidFill>
              </a:rPr>
              <a:t>of </a:t>
            </a:r>
            <a:r>
              <a:rPr lang="en-US" altLang="ja-JP" sz="2400" baseline="30000" dirty="0">
                <a:solidFill>
                  <a:srgbClr val="FFFF00"/>
                </a:solidFill>
              </a:rPr>
              <a:t>7</a:t>
            </a:r>
            <a:r>
              <a:rPr lang="en-US" altLang="ja-JP" sz="2400" baseline="-25000" dirty="0">
                <a:solidFill>
                  <a:srgbClr val="FFFF00"/>
                </a:solidFill>
                <a:latin typeface="Symbol" pitchFamily="18" charset="2"/>
              </a:rPr>
              <a:t>L</a:t>
            </a:r>
            <a:r>
              <a:rPr lang="en-US" altLang="ja-JP" sz="2400" dirty="0">
                <a:solidFill>
                  <a:srgbClr val="FFFF00"/>
                </a:solidFill>
              </a:rPr>
              <a:t>He w/ good statistics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5929322" y="4000504"/>
            <a:ext cx="2903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/>
              <a:t>M.Juric</a:t>
            </a:r>
            <a:r>
              <a:rPr lang="en-US" altLang="ja-JP" dirty="0" smtClean="0"/>
              <a:t> et al. NP B52 (1973) 1</a:t>
            </a:r>
            <a:endParaRPr lang="ja-JP" altLang="en-US" dirty="0"/>
          </a:p>
        </p:txBody>
      </p:sp>
      <p:pic>
        <p:nvPicPr>
          <p:cNvPr id="11" name="オブジェクト 7"/>
          <p:cNvPicPr/>
          <p:nvPr/>
        </p:nvPicPr>
        <p:blipFill>
          <a:blip r:embed="rId3" cstate="print"/>
          <a:srcRect l="1436" t="77414" r="-958" b="-281"/>
          <a:stretch>
            <a:fillRect/>
          </a:stretch>
        </p:blipFill>
        <p:spPr bwMode="auto">
          <a:xfrm>
            <a:off x="4714876" y="2143116"/>
            <a:ext cx="4184670" cy="1785950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2123728" y="5949280"/>
            <a:ext cx="5507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Detailed Discussion : Tomorrow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0" y="142852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 sz="4400">
                <a:solidFill>
                  <a:schemeClr val="tx2"/>
                </a:solidFill>
              </a:rPr>
              <a:t>CSB effect by cluster model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3143240" y="1000108"/>
            <a:ext cx="347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/>
              <a:t>Four-body cluster model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191460" y="3212976"/>
            <a:ext cx="2952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A=7, T=1 </a:t>
            </a:r>
            <a:r>
              <a:rPr kumimoji="1" lang="en-US" altLang="ja-JP" sz="2800" dirty="0" err="1" smtClean="0"/>
              <a:t>iso</a:t>
            </a:r>
            <a:r>
              <a:rPr kumimoji="1" lang="en-US" altLang="ja-JP" sz="2800" dirty="0" smtClean="0"/>
              <a:t>-triplet</a:t>
            </a:r>
            <a:endParaRPr kumimoji="1" lang="ja-JP" altLang="en-US" sz="2800" dirty="0"/>
          </a:p>
        </p:txBody>
      </p:sp>
      <p:grpSp>
        <p:nvGrpSpPr>
          <p:cNvPr id="2" name="グループ化 41"/>
          <p:cNvGrpSpPr/>
          <p:nvPr/>
        </p:nvGrpSpPr>
        <p:grpSpPr>
          <a:xfrm>
            <a:off x="2786050" y="1714489"/>
            <a:ext cx="1168716" cy="1210456"/>
            <a:chOff x="1071538" y="1785926"/>
            <a:chExt cx="1857388" cy="1923723"/>
          </a:xfrm>
        </p:grpSpPr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1071538" y="1785926"/>
              <a:ext cx="1857388" cy="19237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" name="Oval 9"/>
            <p:cNvSpPr>
              <a:spLocks noChangeArrowheads="1"/>
            </p:cNvSpPr>
            <p:nvPr/>
          </p:nvSpPr>
          <p:spPr bwMode="auto">
            <a:xfrm>
              <a:off x="1357290" y="2071678"/>
              <a:ext cx="533400" cy="533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 flipH="1">
              <a:off x="1277769" y="1993062"/>
              <a:ext cx="42862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sz="2400" b="1" dirty="0">
                  <a:latin typeface="Symbol" pitchFamily="18" charset="2"/>
                </a:rPr>
                <a:t>L</a:t>
              </a:r>
            </a:p>
          </p:txBody>
        </p:sp>
        <p:sp>
          <p:nvSpPr>
            <p:cNvPr id="26" name="Oval 15"/>
            <p:cNvSpPr>
              <a:spLocks noChangeArrowheads="1"/>
            </p:cNvSpPr>
            <p:nvPr/>
          </p:nvSpPr>
          <p:spPr bwMode="auto">
            <a:xfrm>
              <a:off x="2181212" y="2071678"/>
              <a:ext cx="533400" cy="5334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" name="Text Box 16"/>
            <p:cNvSpPr txBox="1">
              <a:spLocks noChangeArrowheads="1"/>
            </p:cNvSpPr>
            <p:nvPr/>
          </p:nvSpPr>
          <p:spPr bwMode="auto">
            <a:xfrm>
              <a:off x="2193282" y="1993062"/>
              <a:ext cx="356189" cy="461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n</a:t>
              </a:r>
              <a:endParaRPr lang="en-US" altLang="ja-JP" sz="2400" b="1" dirty="0"/>
            </a:p>
          </p:txBody>
        </p:sp>
        <p:sp>
          <p:nvSpPr>
            <p:cNvPr id="28" name="Oval 15"/>
            <p:cNvSpPr>
              <a:spLocks noChangeArrowheads="1"/>
            </p:cNvSpPr>
            <p:nvPr/>
          </p:nvSpPr>
          <p:spPr bwMode="auto">
            <a:xfrm>
              <a:off x="1323956" y="2857496"/>
              <a:ext cx="533400" cy="533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" name="Text Box 16"/>
            <p:cNvSpPr txBox="1">
              <a:spLocks noChangeArrowheads="1"/>
            </p:cNvSpPr>
            <p:nvPr/>
          </p:nvSpPr>
          <p:spPr bwMode="auto">
            <a:xfrm>
              <a:off x="1379337" y="2679696"/>
              <a:ext cx="356189" cy="461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p</a:t>
              </a:r>
              <a:endParaRPr lang="en-US" altLang="ja-JP" sz="2400" b="1" dirty="0"/>
            </a:p>
          </p:txBody>
        </p:sp>
        <p:sp>
          <p:nvSpPr>
            <p:cNvPr id="30" name="Oval 15"/>
            <p:cNvSpPr>
              <a:spLocks noChangeArrowheads="1"/>
            </p:cNvSpPr>
            <p:nvPr/>
          </p:nvSpPr>
          <p:spPr bwMode="auto">
            <a:xfrm>
              <a:off x="2181212" y="2857496"/>
              <a:ext cx="533400" cy="533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" name="Text Box 16"/>
            <p:cNvSpPr txBox="1">
              <a:spLocks noChangeArrowheads="1"/>
            </p:cNvSpPr>
            <p:nvPr/>
          </p:nvSpPr>
          <p:spPr bwMode="auto">
            <a:xfrm>
              <a:off x="2193282" y="2679696"/>
              <a:ext cx="356189" cy="461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p</a:t>
              </a:r>
              <a:endParaRPr lang="en-US" altLang="ja-JP" sz="2400" b="1" dirty="0"/>
            </a:p>
          </p:txBody>
        </p:sp>
      </p:grpSp>
      <p:grpSp>
        <p:nvGrpSpPr>
          <p:cNvPr id="3" name="グループ化 71"/>
          <p:cNvGrpSpPr/>
          <p:nvPr/>
        </p:nvGrpSpPr>
        <p:grpSpPr>
          <a:xfrm>
            <a:off x="1075528" y="1719591"/>
            <a:ext cx="1192216" cy="1234795"/>
            <a:chOff x="2786050" y="1714488"/>
            <a:chExt cx="1857388" cy="1923723"/>
          </a:xfrm>
        </p:grpSpPr>
        <p:sp>
          <p:nvSpPr>
            <p:cNvPr id="32" name="Oval 23"/>
            <p:cNvSpPr>
              <a:spLocks noChangeArrowheads="1"/>
            </p:cNvSpPr>
            <p:nvPr/>
          </p:nvSpPr>
          <p:spPr bwMode="auto">
            <a:xfrm>
              <a:off x="2786050" y="1714488"/>
              <a:ext cx="1857388" cy="19237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" name="Oval 9"/>
            <p:cNvSpPr>
              <a:spLocks noChangeArrowheads="1"/>
            </p:cNvSpPr>
            <p:nvPr/>
          </p:nvSpPr>
          <p:spPr bwMode="auto">
            <a:xfrm>
              <a:off x="3071802" y="2000240"/>
              <a:ext cx="533400" cy="533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 flipH="1">
              <a:off x="3092976" y="1909592"/>
              <a:ext cx="428628" cy="457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sz="2400" b="1" dirty="0">
                  <a:latin typeface="Symbol" pitchFamily="18" charset="2"/>
                </a:rPr>
                <a:t>L</a:t>
              </a:r>
            </a:p>
          </p:txBody>
        </p:sp>
        <p:sp>
          <p:nvSpPr>
            <p:cNvPr id="35" name="Oval 15"/>
            <p:cNvSpPr>
              <a:spLocks noChangeArrowheads="1"/>
            </p:cNvSpPr>
            <p:nvPr/>
          </p:nvSpPr>
          <p:spPr bwMode="auto">
            <a:xfrm>
              <a:off x="3895724" y="2000240"/>
              <a:ext cx="533400" cy="5334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" name="Text Box 16"/>
            <p:cNvSpPr txBox="1">
              <a:spLocks noChangeArrowheads="1"/>
            </p:cNvSpPr>
            <p:nvPr/>
          </p:nvSpPr>
          <p:spPr bwMode="auto">
            <a:xfrm>
              <a:off x="3950700" y="1896661"/>
              <a:ext cx="356188" cy="461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n</a:t>
              </a:r>
              <a:endParaRPr lang="en-US" altLang="ja-JP" sz="2400" b="1" dirty="0"/>
            </a:p>
          </p:txBody>
        </p:sp>
        <p:sp>
          <p:nvSpPr>
            <p:cNvPr id="37" name="Oval 15"/>
            <p:cNvSpPr>
              <a:spLocks noChangeArrowheads="1"/>
            </p:cNvSpPr>
            <p:nvPr/>
          </p:nvSpPr>
          <p:spPr bwMode="auto">
            <a:xfrm>
              <a:off x="3038468" y="2786058"/>
              <a:ext cx="533400" cy="5334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8" name="Text Box 16"/>
            <p:cNvSpPr txBox="1">
              <a:spLocks noChangeArrowheads="1"/>
            </p:cNvSpPr>
            <p:nvPr/>
          </p:nvSpPr>
          <p:spPr bwMode="auto">
            <a:xfrm>
              <a:off x="3072871" y="2694876"/>
              <a:ext cx="356188" cy="461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n</a:t>
              </a:r>
              <a:endParaRPr lang="en-US" altLang="ja-JP" sz="2400" b="1" dirty="0"/>
            </a:p>
          </p:txBody>
        </p:sp>
        <p:grpSp>
          <p:nvGrpSpPr>
            <p:cNvPr id="4" name="グループ化 60"/>
            <p:cNvGrpSpPr/>
            <p:nvPr/>
          </p:nvGrpSpPr>
          <p:grpSpPr>
            <a:xfrm>
              <a:off x="3895724" y="2681944"/>
              <a:ext cx="533400" cy="637514"/>
              <a:chOff x="3895724" y="2681944"/>
              <a:chExt cx="533400" cy="637514"/>
            </a:xfrm>
          </p:grpSpPr>
          <p:sp>
            <p:nvSpPr>
              <p:cNvPr id="39" name="Oval 15"/>
              <p:cNvSpPr>
                <a:spLocks noChangeArrowheads="1"/>
              </p:cNvSpPr>
              <p:nvPr/>
            </p:nvSpPr>
            <p:spPr bwMode="auto">
              <a:xfrm>
                <a:off x="3895724" y="2786058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0" name="Text Box 16"/>
              <p:cNvSpPr txBox="1">
                <a:spLocks noChangeArrowheads="1"/>
              </p:cNvSpPr>
              <p:nvPr/>
            </p:nvSpPr>
            <p:spPr bwMode="auto">
              <a:xfrm>
                <a:off x="3952303" y="2681944"/>
                <a:ext cx="354584" cy="461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/>
                  <a:t>p</a:t>
                </a:r>
                <a:endParaRPr lang="en-US" altLang="ja-JP" sz="2400" b="1" dirty="0"/>
              </a:p>
            </p:txBody>
          </p:sp>
        </p:grpSp>
      </p:grpSp>
      <p:grpSp>
        <p:nvGrpSpPr>
          <p:cNvPr id="5" name="グループ化 65"/>
          <p:cNvGrpSpPr/>
          <p:nvPr/>
        </p:nvGrpSpPr>
        <p:grpSpPr>
          <a:xfrm>
            <a:off x="755576" y="3284984"/>
            <a:ext cx="4918890" cy="1457354"/>
            <a:chOff x="755576" y="3284984"/>
            <a:chExt cx="4918890" cy="1457354"/>
          </a:xfrm>
        </p:grpSpPr>
        <p:grpSp>
          <p:nvGrpSpPr>
            <p:cNvPr id="6" name="グループ化 70"/>
            <p:cNvGrpSpPr/>
            <p:nvPr/>
          </p:nvGrpSpPr>
          <p:grpSpPr>
            <a:xfrm>
              <a:off x="755576" y="3284984"/>
              <a:ext cx="1407100" cy="1457354"/>
              <a:chOff x="3081342" y="4214818"/>
              <a:chExt cx="2133600" cy="2209800"/>
            </a:xfrm>
          </p:grpSpPr>
          <p:sp>
            <p:nvSpPr>
              <p:cNvPr id="43" name="Oval 9"/>
              <p:cNvSpPr>
                <a:spLocks noChangeArrowheads="1"/>
              </p:cNvSpPr>
              <p:nvPr/>
            </p:nvSpPr>
            <p:spPr bwMode="auto">
              <a:xfrm>
                <a:off x="3349624" y="4695844"/>
                <a:ext cx="533400" cy="533400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4" name="Text Box 10"/>
              <p:cNvSpPr txBox="1">
                <a:spLocks noChangeArrowheads="1"/>
              </p:cNvSpPr>
              <p:nvPr/>
            </p:nvSpPr>
            <p:spPr bwMode="auto">
              <a:xfrm>
                <a:off x="3358772" y="4551885"/>
                <a:ext cx="393699" cy="457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>
                    <a:latin typeface="Symbol" pitchFamily="18" charset="2"/>
                  </a:rPr>
                  <a:t>L</a:t>
                </a:r>
              </a:p>
            </p:txBody>
          </p:sp>
          <p:sp>
            <p:nvSpPr>
              <p:cNvPr id="45" name="Oval 13"/>
              <p:cNvSpPr>
                <a:spLocks noChangeArrowheads="1"/>
              </p:cNvSpPr>
              <p:nvPr/>
            </p:nvSpPr>
            <p:spPr bwMode="auto">
              <a:xfrm>
                <a:off x="4352924" y="5457844"/>
                <a:ext cx="533400" cy="5334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6" name="Text Box 14"/>
              <p:cNvSpPr txBox="1">
                <a:spLocks noChangeArrowheads="1"/>
              </p:cNvSpPr>
              <p:nvPr/>
            </p:nvSpPr>
            <p:spPr bwMode="auto">
              <a:xfrm>
                <a:off x="4341450" y="5316190"/>
                <a:ext cx="540091" cy="7000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/>
                  <a:t>n</a:t>
                </a:r>
                <a:endParaRPr lang="en-US" altLang="ja-JP" sz="2400" b="1" dirty="0"/>
              </a:p>
            </p:txBody>
          </p:sp>
          <p:sp>
            <p:nvSpPr>
              <p:cNvPr id="47" name="Oval 15"/>
              <p:cNvSpPr>
                <a:spLocks noChangeArrowheads="1"/>
              </p:cNvSpPr>
              <p:nvPr/>
            </p:nvSpPr>
            <p:spPr bwMode="auto">
              <a:xfrm>
                <a:off x="3362324" y="5457844"/>
                <a:ext cx="533400" cy="5334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8" name="Text Box 16"/>
              <p:cNvSpPr txBox="1">
                <a:spLocks noChangeArrowheads="1"/>
              </p:cNvSpPr>
              <p:nvPr/>
            </p:nvSpPr>
            <p:spPr bwMode="auto">
              <a:xfrm>
                <a:off x="3473799" y="5271281"/>
                <a:ext cx="540091" cy="7000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/>
                  <a:t>n</a:t>
                </a:r>
                <a:endParaRPr lang="en-US" altLang="ja-JP" sz="2400" b="1" dirty="0"/>
              </a:p>
            </p:txBody>
          </p:sp>
          <p:sp>
            <p:nvSpPr>
              <p:cNvPr id="49" name="Oval 17"/>
              <p:cNvSpPr>
                <a:spLocks noChangeArrowheads="1"/>
              </p:cNvSpPr>
              <p:nvPr/>
            </p:nvSpPr>
            <p:spPr bwMode="auto">
              <a:xfrm>
                <a:off x="4216399" y="4608532"/>
                <a:ext cx="746125" cy="69691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" name="Text Box 18"/>
              <p:cNvSpPr txBox="1">
                <a:spLocks noChangeArrowheads="1"/>
              </p:cNvSpPr>
              <p:nvPr/>
            </p:nvSpPr>
            <p:spPr bwMode="auto">
              <a:xfrm>
                <a:off x="4320997" y="4442698"/>
                <a:ext cx="457199" cy="579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ja-JP" sz="3200" b="1" dirty="0">
                    <a:latin typeface="Symbol" pitchFamily="18" charset="2"/>
                  </a:rPr>
                  <a:t>a</a:t>
                </a:r>
              </a:p>
            </p:txBody>
          </p:sp>
          <p:sp>
            <p:nvSpPr>
              <p:cNvPr id="51" name="Oval 23"/>
              <p:cNvSpPr>
                <a:spLocks noChangeArrowheads="1"/>
              </p:cNvSpPr>
              <p:nvPr/>
            </p:nvSpPr>
            <p:spPr bwMode="auto">
              <a:xfrm>
                <a:off x="3081342" y="4214818"/>
                <a:ext cx="2133600" cy="22098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7" name="グループ化 69"/>
            <p:cNvGrpSpPr/>
            <p:nvPr/>
          </p:nvGrpSpPr>
          <p:grpSpPr>
            <a:xfrm>
              <a:off x="2555776" y="3355500"/>
              <a:ext cx="1322415" cy="1369644"/>
              <a:chOff x="820681" y="4222003"/>
              <a:chExt cx="2133600" cy="2209800"/>
            </a:xfrm>
          </p:grpSpPr>
          <p:sp>
            <p:nvSpPr>
              <p:cNvPr id="77833" name="Oval 9"/>
              <p:cNvSpPr>
                <a:spLocks noChangeArrowheads="1"/>
              </p:cNvSpPr>
              <p:nvPr/>
            </p:nvSpPr>
            <p:spPr bwMode="auto">
              <a:xfrm>
                <a:off x="1125506" y="4700622"/>
                <a:ext cx="533400" cy="533400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7834" name="Text Box 10"/>
              <p:cNvSpPr txBox="1">
                <a:spLocks noChangeArrowheads="1"/>
              </p:cNvSpPr>
              <p:nvPr/>
            </p:nvSpPr>
            <p:spPr bwMode="auto">
              <a:xfrm>
                <a:off x="1053037" y="4570539"/>
                <a:ext cx="393700" cy="457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>
                    <a:latin typeface="Symbol" pitchFamily="18" charset="2"/>
                  </a:rPr>
                  <a:t>L</a:t>
                </a:r>
              </a:p>
            </p:txBody>
          </p:sp>
          <p:sp>
            <p:nvSpPr>
              <p:cNvPr id="77837" name="Oval 13"/>
              <p:cNvSpPr>
                <a:spLocks noChangeArrowheads="1"/>
              </p:cNvSpPr>
              <p:nvPr/>
            </p:nvSpPr>
            <p:spPr bwMode="auto">
              <a:xfrm>
                <a:off x="2128806" y="5462622"/>
                <a:ext cx="533400" cy="5334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7838" name="Text Box 14"/>
              <p:cNvSpPr txBox="1">
                <a:spLocks noChangeArrowheads="1"/>
              </p:cNvSpPr>
              <p:nvPr/>
            </p:nvSpPr>
            <p:spPr bwMode="auto">
              <a:xfrm>
                <a:off x="2098644" y="5267610"/>
                <a:ext cx="574678" cy="744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/>
                  <a:t>n</a:t>
                </a:r>
                <a:endParaRPr lang="en-US" altLang="ja-JP" sz="2400" b="1" dirty="0"/>
              </a:p>
            </p:txBody>
          </p:sp>
          <p:sp>
            <p:nvSpPr>
              <p:cNvPr id="77841" name="Oval 17"/>
              <p:cNvSpPr>
                <a:spLocks noChangeArrowheads="1"/>
              </p:cNvSpPr>
              <p:nvPr/>
            </p:nvSpPr>
            <p:spPr bwMode="auto">
              <a:xfrm>
                <a:off x="1992281" y="4613310"/>
                <a:ext cx="746125" cy="69691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7842" name="Text Box 18"/>
              <p:cNvSpPr txBox="1">
                <a:spLocks noChangeArrowheads="1"/>
              </p:cNvSpPr>
              <p:nvPr/>
            </p:nvSpPr>
            <p:spPr bwMode="auto">
              <a:xfrm>
                <a:off x="2098644" y="4454360"/>
                <a:ext cx="457201" cy="579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ja-JP" sz="3200" b="1" dirty="0">
                    <a:latin typeface="Symbol" pitchFamily="18" charset="2"/>
                  </a:rPr>
                  <a:t>a</a:t>
                </a:r>
              </a:p>
            </p:txBody>
          </p:sp>
          <p:sp>
            <p:nvSpPr>
              <p:cNvPr id="77847" name="Oval 23"/>
              <p:cNvSpPr>
                <a:spLocks noChangeArrowheads="1"/>
              </p:cNvSpPr>
              <p:nvPr/>
            </p:nvSpPr>
            <p:spPr bwMode="auto">
              <a:xfrm>
                <a:off x="820681" y="4222003"/>
                <a:ext cx="2133600" cy="22098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" name="Oval 15"/>
              <p:cNvSpPr>
                <a:spLocks noChangeArrowheads="1"/>
              </p:cNvSpPr>
              <p:nvPr/>
            </p:nvSpPr>
            <p:spPr bwMode="auto">
              <a:xfrm>
                <a:off x="1252518" y="5500702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3" name="Text Box 16"/>
              <p:cNvSpPr txBox="1">
                <a:spLocks noChangeArrowheads="1"/>
              </p:cNvSpPr>
              <p:nvPr/>
            </p:nvSpPr>
            <p:spPr bwMode="auto">
              <a:xfrm>
                <a:off x="1285394" y="5267610"/>
                <a:ext cx="35458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/>
                  <a:t>p</a:t>
                </a:r>
                <a:endParaRPr lang="en-US" altLang="ja-JP" sz="2400" b="1" dirty="0"/>
              </a:p>
            </p:txBody>
          </p:sp>
        </p:grpSp>
        <p:grpSp>
          <p:nvGrpSpPr>
            <p:cNvPr id="8" name="グループ化 60"/>
            <p:cNvGrpSpPr/>
            <p:nvPr/>
          </p:nvGrpSpPr>
          <p:grpSpPr>
            <a:xfrm>
              <a:off x="4283967" y="3284984"/>
              <a:ext cx="1390499" cy="1440160"/>
              <a:chOff x="5295920" y="4214818"/>
              <a:chExt cx="2133600" cy="2209800"/>
            </a:xfrm>
          </p:grpSpPr>
          <p:sp>
            <p:nvSpPr>
              <p:cNvPr id="52" name="Oval 9"/>
              <p:cNvSpPr>
                <a:spLocks noChangeArrowheads="1"/>
              </p:cNvSpPr>
              <p:nvPr/>
            </p:nvSpPr>
            <p:spPr bwMode="auto">
              <a:xfrm>
                <a:off x="5564202" y="4695844"/>
                <a:ext cx="533400" cy="533400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" name="Text Box 10"/>
              <p:cNvSpPr txBox="1">
                <a:spLocks noChangeArrowheads="1"/>
              </p:cNvSpPr>
              <p:nvPr/>
            </p:nvSpPr>
            <p:spPr bwMode="auto">
              <a:xfrm>
                <a:off x="5565162" y="4641538"/>
                <a:ext cx="3937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>
                    <a:latin typeface="Symbol" pitchFamily="18" charset="2"/>
                  </a:rPr>
                  <a:t>L</a:t>
                </a:r>
              </a:p>
            </p:txBody>
          </p:sp>
          <p:sp>
            <p:nvSpPr>
              <p:cNvPr id="58" name="Oval 17"/>
              <p:cNvSpPr>
                <a:spLocks noChangeArrowheads="1"/>
              </p:cNvSpPr>
              <p:nvPr/>
            </p:nvSpPr>
            <p:spPr bwMode="auto">
              <a:xfrm>
                <a:off x="6430977" y="4608532"/>
                <a:ext cx="746125" cy="69691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9" name="Text Box 18"/>
              <p:cNvSpPr txBox="1">
                <a:spLocks noChangeArrowheads="1"/>
              </p:cNvSpPr>
              <p:nvPr/>
            </p:nvSpPr>
            <p:spPr bwMode="auto">
              <a:xfrm>
                <a:off x="6511312" y="4435798"/>
                <a:ext cx="457200" cy="579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ja-JP" sz="3200" b="1" dirty="0">
                    <a:latin typeface="Symbol" pitchFamily="18" charset="2"/>
                  </a:rPr>
                  <a:t>a</a:t>
                </a:r>
              </a:p>
            </p:txBody>
          </p:sp>
          <p:sp>
            <p:nvSpPr>
              <p:cNvPr id="60" name="Oval 23"/>
              <p:cNvSpPr>
                <a:spLocks noChangeArrowheads="1"/>
              </p:cNvSpPr>
              <p:nvPr/>
            </p:nvSpPr>
            <p:spPr bwMode="auto">
              <a:xfrm>
                <a:off x="5295920" y="4214818"/>
                <a:ext cx="2133600" cy="22098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9" name="グループ化 65"/>
              <p:cNvGrpSpPr/>
              <p:nvPr/>
            </p:nvGrpSpPr>
            <p:grpSpPr>
              <a:xfrm>
                <a:off x="5627391" y="5300013"/>
                <a:ext cx="549579" cy="662651"/>
                <a:chOff x="1388739" y="5523851"/>
                <a:chExt cx="549579" cy="662651"/>
              </a:xfrm>
            </p:grpSpPr>
            <p:sp>
              <p:nvSpPr>
                <p:cNvPr id="64" name="Oval 15"/>
                <p:cNvSpPr>
                  <a:spLocks noChangeArrowheads="1"/>
                </p:cNvSpPr>
                <p:nvPr/>
              </p:nvSpPr>
              <p:spPr bwMode="auto">
                <a:xfrm>
                  <a:off x="1404918" y="5653102"/>
                  <a:ext cx="533400" cy="5334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388739" y="5523851"/>
                  <a:ext cx="354584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400" b="1" dirty="0" smtClean="0"/>
                    <a:t>p</a:t>
                  </a:r>
                  <a:endParaRPr lang="en-US" altLang="ja-JP" sz="2400" b="1" dirty="0"/>
                </a:p>
              </p:txBody>
            </p:sp>
          </p:grpSp>
          <p:grpSp>
            <p:nvGrpSpPr>
              <p:cNvPr id="10" name="グループ化 66"/>
              <p:cNvGrpSpPr/>
              <p:nvPr/>
            </p:nvGrpSpPr>
            <p:grpSpPr>
              <a:xfrm>
                <a:off x="6500826" y="5319718"/>
                <a:ext cx="533400" cy="681050"/>
                <a:chOff x="1404918" y="5505452"/>
                <a:chExt cx="533400" cy="681050"/>
              </a:xfrm>
            </p:grpSpPr>
            <p:sp>
              <p:nvSpPr>
                <p:cNvPr id="68" name="Oval 15"/>
                <p:cNvSpPr>
                  <a:spLocks noChangeArrowheads="1"/>
                </p:cNvSpPr>
                <p:nvPr/>
              </p:nvSpPr>
              <p:spPr bwMode="auto">
                <a:xfrm>
                  <a:off x="1404918" y="5653102"/>
                  <a:ext cx="533400" cy="5334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415404" y="5505452"/>
                  <a:ext cx="354584" cy="4616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400" b="1" dirty="0" smtClean="0"/>
                    <a:t>p</a:t>
                  </a:r>
                  <a:endParaRPr lang="en-US" altLang="ja-JP" sz="2400" b="1" dirty="0"/>
                </a:p>
              </p:txBody>
            </p:sp>
          </p:grpSp>
        </p:grpSp>
      </p:grpSp>
      <p:grpSp>
        <p:nvGrpSpPr>
          <p:cNvPr id="11" name="グループ化 66"/>
          <p:cNvGrpSpPr/>
          <p:nvPr/>
        </p:nvGrpSpPr>
        <p:grpSpPr>
          <a:xfrm>
            <a:off x="863048" y="4869160"/>
            <a:ext cx="3276904" cy="1529360"/>
            <a:chOff x="755578" y="3284980"/>
            <a:chExt cx="3122615" cy="1457352"/>
          </a:xfrm>
        </p:grpSpPr>
        <p:grpSp>
          <p:nvGrpSpPr>
            <p:cNvPr id="12" name="グループ化 70"/>
            <p:cNvGrpSpPr/>
            <p:nvPr/>
          </p:nvGrpSpPr>
          <p:grpSpPr>
            <a:xfrm>
              <a:off x="755578" y="3284980"/>
              <a:ext cx="1407101" cy="1457352"/>
              <a:chOff x="3081342" y="4214818"/>
              <a:chExt cx="2133600" cy="2209800"/>
            </a:xfrm>
          </p:grpSpPr>
          <p:sp>
            <p:nvSpPr>
              <p:cNvPr id="93" name="Oval 9"/>
              <p:cNvSpPr>
                <a:spLocks noChangeArrowheads="1"/>
              </p:cNvSpPr>
              <p:nvPr/>
            </p:nvSpPr>
            <p:spPr bwMode="auto">
              <a:xfrm>
                <a:off x="3349624" y="4695844"/>
                <a:ext cx="533400" cy="533400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4" name="Text Box 10"/>
              <p:cNvSpPr txBox="1">
                <a:spLocks noChangeArrowheads="1"/>
              </p:cNvSpPr>
              <p:nvPr/>
            </p:nvSpPr>
            <p:spPr bwMode="auto">
              <a:xfrm>
                <a:off x="3358772" y="4551885"/>
                <a:ext cx="393699" cy="457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>
                    <a:latin typeface="Symbol" pitchFamily="18" charset="2"/>
                  </a:rPr>
                  <a:t>L</a:t>
                </a:r>
              </a:p>
            </p:txBody>
          </p:sp>
          <p:sp>
            <p:nvSpPr>
              <p:cNvPr id="97" name="Oval 15"/>
              <p:cNvSpPr>
                <a:spLocks noChangeArrowheads="1"/>
              </p:cNvSpPr>
              <p:nvPr/>
            </p:nvSpPr>
            <p:spPr bwMode="auto">
              <a:xfrm>
                <a:off x="3362324" y="5457844"/>
                <a:ext cx="533400" cy="5334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8" name="Text Box 16"/>
              <p:cNvSpPr txBox="1">
                <a:spLocks noChangeArrowheads="1"/>
              </p:cNvSpPr>
              <p:nvPr/>
            </p:nvSpPr>
            <p:spPr bwMode="auto">
              <a:xfrm>
                <a:off x="3473799" y="5271281"/>
                <a:ext cx="540091" cy="7000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/>
                  <a:t>n</a:t>
                </a:r>
                <a:endParaRPr lang="en-US" altLang="ja-JP" sz="2400" b="1" dirty="0"/>
              </a:p>
            </p:txBody>
          </p:sp>
          <p:sp>
            <p:nvSpPr>
              <p:cNvPr id="99" name="Oval 17"/>
              <p:cNvSpPr>
                <a:spLocks noChangeArrowheads="1"/>
              </p:cNvSpPr>
              <p:nvPr/>
            </p:nvSpPr>
            <p:spPr bwMode="auto">
              <a:xfrm>
                <a:off x="4216399" y="4608532"/>
                <a:ext cx="746125" cy="69691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0" name="Text Box 18"/>
              <p:cNvSpPr txBox="1">
                <a:spLocks noChangeArrowheads="1"/>
              </p:cNvSpPr>
              <p:nvPr/>
            </p:nvSpPr>
            <p:spPr bwMode="auto">
              <a:xfrm>
                <a:off x="4320997" y="4442698"/>
                <a:ext cx="457199" cy="579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ja-JP" sz="3200" b="1" dirty="0">
                    <a:latin typeface="Symbol" pitchFamily="18" charset="2"/>
                  </a:rPr>
                  <a:t>a</a:t>
                </a:r>
              </a:p>
            </p:txBody>
          </p:sp>
          <p:sp>
            <p:nvSpPr>
              <p:cNvPr id="101" name="Oval 23"/>
              <p:cNvSpPr>
                <a:spLocks noChangeArrowheads="1"/>
              </p:cNvSpPr>
              <p:nvPr/>
            </p:nvSpPr>
            <p:spPr bwMode="auto">
              <a:xfrm>
                <a:off x="3081342" y="4214818"/>
                <a:ext cx="2133600" cy="22098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3" name="グループ化 69"/>
            <p:cNvGrpSpPr/>
            <p:nvPr/>
          </p:nvGrpSpPr>
          <p:grpSpPr>
            <a:xfrm>
              <a:off x="2555776" y="3355500"/>
              <a:ext cx="1322417" cy="1369644"/>
              <a:chOff x="820681" y="4222003"/>
              <a:chExt cx="2133600" cy="2209800"/>
            </a:xfrm>
          </p:grpSpPr>
          <p:sp>
            <p:nvSpPr>
              <p:cNvPr id="84" name="Oval 9"/>
              <p:cNvSpPr>
                <a:spLocks noChangeArrowheads="1"/>
              </p:cNvSpPr>
              <p:nvPr/>
            </p:nvSpPr>
            <p:spPr bwMode="auto">
              <a:xfrm>
                <a:off x="1125506" y="4700622"/>
                <a:ext cx="533400" cy="533400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5" name="Text Box 10"/>
              <p:cNvSpPr txBox="1">
                <a:spLocks noChangeArrowheads="1"/>
              </p:cNvSpPr>
              <p:nvPr/>
            </p:nvSpPr>
            <p:spPr bwMode="auto">
              <a:xfrm>
                <a:off x="1053037" y="4570539"/>
                <a:ext cx="393700" cy="457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>
                    <a:latin typeface="Symbol" pitchFamily="18" charset="2"/>
                  </a:rPr>
                  <a:t>L</a:t>
                </a:r>
              </a:p>
            </p:txBody>
          </p:sp>
          <p:sp>
            <p:nvSpPr>
              <p:cNvPr id="88" name="Oval 17"/>
              <p:cNvSpPr>
                <a:spLocks noChangeArrowheads="1"/>
              </p:cNvSpPr>
              <p:nvPr/>
            </p:nvSpPr>
            <p:spPr bwMode="auto">
              <a:xfrm>
                <a:off x="1992281" y="4613310"/>
                <a:ext cx="746125" cy="69691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9" name="Text Box 18"/>
              <p:cNvSpPr txBox="1">
                <a:spLocks noChangeArrowheads="1"/>
              </p:cNvSpPr>
              <p:nvPr/>
            </p:nvSpPr>
            <p:spPr bwMode="auto">
              <a:xfrm>
                <a:off x="2098644" y="4454360"/>
                <a:ext cx="457201" cy="579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ja-JP" sz="3200" b="1" dirty="0">
                    <a:latin typeface="Symbol" pitchFamily="18" charset="2"/>
                  </a:rPr>
                  <a:t>a</a:t>
                </a:r>
              </a:p>
            </p:txBody>
          </p:sp>
          <p:sp>
            <p:nvSpPr>
              <p:cNvPr id="90" name="Oval 23"/>
              <p:cNvSpPr>
                <a:spLocks noChangeArrowheads="1"/>
              </p:cNvSpPr>
              <p:nvPr/>
            </p:nvSpPr>
            <p:spPr bwMode="auto">
              <a:xfrm>
                <a:off x="820681" y="4222003"/>
                <a:ext cx="2133600" cy="22098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1" name="Oval 15"/>
              <p:cNvSpPr>
                <a:spLocks noChangeArrowheads="1"/>
              </p:cNvSpPr>
              <p:nvPr/>
            </p:nvSpPr>
            <p:spPr bwMode="auto">
              <a:xfrm>
                <a:off x="1252518" y="5500702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2" name="Text Box 16"/>
              <p:cNvSpPr txBox="1">
                <a:spLocks noChangeArrowheads="1"/>
              </p:cNvSpPr>
              <p:nvPr/>
            </p:nvSpPr>
            <p:spPr bwMode="auto">
              <a:xfrm>
                <a:off x="1285394" y="5267610"/>
                <a:ext cx="35458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/>
                  <a:t>p</a:t>
                </a:r>
                <a:endParaRPr lang="en-US" altLang="ja-JP" sz="2400" b="1" dirty="0"/>
              </a:p>
            </p:txBody>
          </p:sp>
        </p:grpSp>
      </p:grpSp>
      <p:sp>
        <p:nvSpPr>
          <p:cNvPr id="102" name="Oval 17"/>
          <p:cNvSpPr>
            <a:spLocks noChangeArrowheads="1"/>
          </p:cNvSpPr>
          <p:nvPr/>
        </p:nvSpPr>
        <p:spPr bwMode="auto">
          <a:xfrm>
            <a:off x="1607348" y="5704011"/>
            <a:ext cx="516380" cy="482319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" name="Text Box 18"/>
          <p:cNvSpPr txBox="1">
            <a:spLocks noChangeArrowheads="1"/>
          </p:cNvSpPr>
          <p:nvPr/>
        </p:nvSpPr>
        <p:spPr bwMode="auto">
          <a:xfrm>
            <a:off x="1679739" y="5589240"/>
            <a:ext cx="316419" cy="40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3200" b="1" dirty="0">
                <a:latin typeface="Symbol" pitchFamily="18" charset="2"/>
              </a:rPr>
              <a:t>a</a:t>
            </a:r>
          </a:p>
        </p:txBody>
      </p:sp>
      <p:sp>
        <p:nvSpPr>
          <p:cNvPr id="104" name="Oval 17"/>
          <p:cNvSpPr>
            <a:spLocks noChangeArrowheads="1"/>
          </p:cNvSpPr>
          <p:nvPr/>
        </p:nvSpPr>
        <p:spPr bwMode="auto">
          <a:xfrm>
            <a:off x="3491880" y="5712012"/>
            <a:ext cx="485302" cy="45329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" name="Text Box 18"/>
          <p:cNvSpPr txBox="1">
            <a:spLocks noChangeArrowheads="1"/>
          </p:cNvSpPr>
          <p:nvPr/>
        </p:nvSpPr>
        <p:spPr bwMode="auto">
          <a:xfrm>
            <a:off x="3561062" y="5608627"/>
            <a:ext cx="297377" cy="37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3200" b="1" dirty="0">
                <a:latin typeface="Symbol" pitchFamily="18" charset="2"/>
              </a:rPr>
              <a:t>a</a:t>
            </a:r>
          </a:p>
        </p:txBody>
      </p:sp>
      <p:sp>
        <p:nvSpPr>
          <p:cNvPr id="108" name="正方形/長方形 107"/>
          <p:cNvSpPr/>
          <p:nvPr/>
        </p:nvSpPr>
        <p:spPr>
          <a:xfrm>
            <a:off x="5975648" y="1628800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/>
              <a:t>A=4, T=1/2 System</a:t>
            </a: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6012160" y="4725144"/>
            <a:ext cx="3045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A=10, T=1/2 system</a:t>
            </a:r>
            <a:endParaRPr kumimoji="1" lang="ja-JP" altLang="en-US" sz="2800" dirty="0"/>
          </a:p>
        </p:txBody>
      </p:sp>
      <p:sp>
        <p:nvSpPr>
          <p:cNvPr id="110" name="正方形/長方形 109"/>
          <p:cNvSpPr/>
          <p:nvPr/>
        </p:nvSpPr>
        <p:spPr>
          <a:xfrm>
            <a:off x="6660232" y="2204864"/>
            <a:ext cx="172194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aseline="30000" dirty="0" smtClean="0">
                <a:latin typeface="Symbol" pitchFamily="18" charset="2"/>
              </a:rPr>
              <a:t>4</a:t>
            </a:r>
            <a:r>
              <a:rPr lang="en-US" altLang="ja-JP" sz="2800" baseline="-25000" dirty="0" smtClean="0">
                <a:latin typeface="Symbol" pitchFamily="18" charset="2"/>
              </a:rPr>
              <a:t>L</a:t>
            </a:r>
            <a:r>
              <a:rPr lang="en-US" altLang="ja-JP" sz="2800" dirty="0" smtClean="0"/>
              <a:t>H,   </a:t>
            </a:r>
            <a:r>
              <a:rPr lang="en-US" altLang="ja-JP" sz="2800" baseline="30000" dirty="0" smtClean="0">
                <a:latin typeface="Symbol" pitchFamily="18" charset="2"/>
              </a:rPr>
              <a:t>4</a:t>
            </a:r>
            <a:r>
              <a:rPr lang="en-US" altLang="ja-JP" sz="2800" baseline="-25000" dirty="0" smtClean="0">
                <a:latin typeface="Symbol" pitchFamily="18" charset="2"/>
              </a:rPr>
              <a:t>L</a:t>
            </a:r>
            <a:r>
              <a:rPr lang="en-US" altLang="ja-JP" sz="2800" dirty="0" smtClean="0"/>
              <a:t>He</a:t>
            </a:r>
            <a:endParaRPr lang="ja-JP" altLang="en-US" sz="2800" dirty="0" smtClean="0"/>
          </a:p>
          <a:p>
            <a:endParaRPr lang="ja-JP" altLang="en-US" sz="2800" dirty="0"/>
          </a:p>
        </p:txBody>
      </p:sp>
      <p:sp>
        <p:nvSpPr>
          <p:cNvPr id="111" name="正方形/長方形 110"/>
          <p:cNvSpPr/>
          <p:nvPr/>
        </p:nvSpPr>
        <p:spPr>
          <a:xfrm>
            <a:off x="6084168" y="3861048"/>
            <a:ext cx="29306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aseline="30000" dirty="0" smtClean="0">
                <a:latin typeface="Symbol" pitchFamily="18" charset="2"/>
              </a:rPr>
              <a:t>7</a:t>
            </a:r>
            <a:r>
              <a:rPr lang="en-US" altLang="ja-JP" sz="2800" baseline="-25000" dirty="0" smtClean="0">
                <a:latin typeface="Symbol" pitchFamily="18" charset="2"/>
              </a:rPr>
              <a:t>L</a:t>
            </a:r>
            <a:r>
              <a:rPr lang="en-US" altLang="ja-JP" sz="2800" dirty="0" smtClean="0"/>
              <a:t>He,   </a:t>
            </a:r>
            <a:r>
              <a:rPr lang="en-US" altLang="ja-JP" sz="2800" baseline="30000" dirty="0" smtClean="0">
                <a:latin typeface="Symbol" pitchFamily="18" charset="2"/>
              </a:rPr>
              <a:t>7</a:t>
            </a:r>
            <a:r>
              <a:rPr lang="en-US" altLang="ja-JP" sz="2800" baseline="-25000" dirty="0" smtClean="0">
                <a:latin typeface="Symbol" pitchFamily="18" charset="2"/>
              </a:rPr>
              <a:t>L</a:t>
            </a:r>
            <a:r>
              <a:rPr lang="en-US" altLang="ja-JP" sz="2800" dirty="0" smtClean="0"/>
              <a:t>Li</a:t>
            </a:r>
            <a:r>
              <a:rPr lang="en-US" altLang="ja-JP" sz="2800" baseline="30000" dirty="0" smtClean="0"/>
              <a:t>*</a:t>
            </a:r>
            <a:r>
              <a:rPr lang="en-US" altLang="ja-JP" sz="2800" dirty="0" smtClean="0"/>
              <a:t>,   </a:t>
            </a:r>
            <a:r>
              <a:rPr lang="en-US" altLang="ja-JP" sz="2800" baseline="30000" dirty="0" smtClean="0">
                <a:latin typeface="Symbol" pitchFamily="18" charset="2"/>
              </a:rPr>
              <a:t>7</a:t>
            </a:r>
            <a:r>
              <a:rPr lang="en-US" altLang="ja-JP" sz="2800" baseline="-25000" dirty="0" smtClean="0">
                <a:latin typeface="Symbol" pitchFamily="18" charset="2"/>
              </a:rPr>
              <a:t>L</a:t>
            </a:r>
            <a:r>
              <a:rPr lang="en-US" altLang="ja-JP" sz="2800" dirty="0" smtClean="0"/>
              <a:t>Be</a:t>
            </a:r>
            <a:endParaRPr lang="ja-JP" altLang="en-US" sz="2800" dirty="0" smtClean="0"/>
          </a:p>
          <a:p>
            <a:endParaRPr lang="ja-JP" altLang="en-US" sz="2800" dirty="0"/>
          </a:p>
        </p:txBody>
      </p:sp>
      <p:sp>
        <p:nvSpPr>
          <p:cNvPr id="112" name="正方形/長方形 111"/>
          <p:cNvSpPr/>
          <p:nvPr/>
        </p:nvSpPr>
        <p:spPr>
          <a:xfrm>
            <a:off x="6228184" y="5445224"/>
            <a:ext cx="2052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aseline="30000" dirty="0" smtClean="0">
                <a:latin typeface="Symbol" pitchFamily="18" charset="2"/>
              </a:rPr>
              <a:t>10</a:t>
            </a:r>
            <a:r>
              <a:rPr lang="en-US" altLang="ja-JP" sz="2800" baseline="-25000" dirty="0" smtClean="0">
                <a:latin typeface="Symbol" pitchFamily="18" charset="2"/>
              </a:rPr>
              <a:t>L</a:t>
            </a:r>
            <a:r>
              <a:rPr lang="en-US" altLang="ja-JP" sz="2800" dirty="0" smtClean="0"/>
              <a:t>Be,   </a:t>
            </a:r>
            <a:r>
              <a:rPr lang="en-US" altLang="ja-JP" sz="2800" baseline="30000" dirty="0" smtClean="0">
                <a:latin typeface="Symbol" pitchFamily="18" charset="2"/>
              </a:rPr>
              <a:t>10</a:t>
            </a:r>
            <a:r>
              <a:rPr lang="en-US" altLang="ja-JP" sz="2800" baseline="-25000" dirty="0" smtClean="0">
                <a:latin typeface="Symbol" pitchFamily="18" charset="2"/>
              </a:rPr>
              <a:t>L</a:t>
            </a:r>
            <a:r>
              <a:rPr lang="en-US" altLang="ja-JP" sz="2800" dirty="0" smtClean="0"/>
              <a:t>B  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42875" y="214313"/>
            <a:ext cx="8675688" cy="8509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altLang="ja-JP" sz="360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Hypernuclei</a:t>
            </a:r>
            <a:r>
              <a:rPr lang="en-US" altLang="ja-JP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 in wide mass range</a:t>
            </a:r>
          </a:p>
        </p:txBody>
      </p:sp>
      <p:sp>
        <p:nvSpPr>
          <p:cNvPr id="64515" name="Text Box 8"/>
          <p:cNvSpPr txBox="1">
            <a:spLocks noChangeArrowheads="1"/>
          </p:cNvSpPr>
          <p:nvPr/>
        </p:nvSpPr>
        <p:spPr bwMode="auto">
          <a:xfrm>
            <a:off x="3708400" y="4149725"/>
            <a:ext cx="6840538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endParaRPr lang="en-US" altLang="ja-JP" sz="1800" dirty="0"/>
          </a:p>
          <a:p>
            <a:pPr>
              <a:buNone/>
            </a:pPr>
            <a:r>
              <a:rPr lang="en-US" altLang="ja-JP" sz="1800" dirty="0" smtClean="0"/>
              <a:t>Medium </a:t>
            </a:r>
            <a:r>
              <a:rPr lang="en-US" altLang="ja-JP" sz="1800" dirty="0"/>
              <a:t>- Heavy </a:t>
            </a:r>
            <a:r>
              <a:rPr lang="en-US" altLang="ja-JP" sz="1800" dirty="0" err="1"/>
              <a:t>hypernuclei</a:t>
            </a:r>
            <a:r>
              <a:rPr lang="en-US" altLang="ja-JP" sz="1800" dirty="0"/>
              <a:t> </a:t>
            </a:r>
          </a:p>
          <a:p>
            <a:endParaRPr lang="en-US" altLang="ja-JP" sz="1800" dirty="0"/>
          </a:p>
        </p:txBody>
      </p:sp>
      <p:sp>
        <p:nvSpPr>
          <p:cNvPr id="64517" name="Text Box 12"/>
          <p:cNvSpPr txBox="1">
            <a:spLocks noChangeArrowheads="1"/>
          </p:cNvSpPr>
          <p:nvPr/>
        </p:nvSpPr>
        <p:spPr bwMode="auto">
          <a:xfrm>
            <a:off x="1042988" y="2781300"/>
            <a:ext cx="2852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1800" dirty="0"/>
              <a:t>Light </a:t>
            </a:r>
            <a:r>
              <a:rPr lang="en-US" altLang="ja-JP" sz="1800" dirty="0" err="1"/>
              <a:t>Hypernuclei</a:t>
            </a:r>
            <a:r>
              <a:rPr lang="en-US" altLang="ja-JP" sz="1800" dirty="0"/>
              <a:t> (</a:t>
            </a:r>
            <a:r>
              <a:rPr lang="en-US" altLang="ja-JP" sz="1800" dirty="0" err="1"/>
              <a:t>s,p</a:t>
            </a:r>
            <a:r>
              <a:rPr lang="en-US" altLang="ja-JP" sz="1800" dirty="0"/>
              <a:t> shell)</a:t>
            </a:r>
          </a:p>
        </p:txBody>
      </p:sp>
      <p:sp>
        <p:nvSpPr>
          <p:cNvPr id="64518" name="Line 14"/>
          <p:cNvSpPr>
            <a:spLocks noChangeShapeType="1"/>
          </p:cNvSpPr>
          <p:nvPr/>
        </p:nvSpPr>
        <p:spPr bwMode="auto">
          <a:xfrm>
            <a:off x="1187450" y="1773238"/>
            <a:ext cx="6913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64519" name="Text Box 15"/>
          <p:cNvSpPr txBox="1">
            <a:spLocks noChangeArrowheads="1"/>
          </p:cNvSpPr>
          <p:nvPr/>
        </p:nvSpPr>
        <p:spPr bwMode="auto">
          <a:xfrm>
            <a:off x="539750" y="1341438"/>
            <a:ext cx="5389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dirty="0"/>
              <a:t>A</a:t>
            </a:r>
            <a:r>
              <a:rPr lang="en-US" altLang="ja-JP" sz="1800" dirty="0"/>
              <a:t> </a:t>
            </a:r>
          </a:p>
        </p:txBody>
      </p:sp>
      <p:sp>
        <p:nvSpPr>
          <p:cNvPr id="64520" name="Line 16"/>
          <p:cNvSpPr>
            <a:spLocks noChangeShapeType="1"/>
          </p:cNvSpPr>
          <p:nvPr/>
        </p:nvSpPr>
        <p:spPr bwMode="auto">
          <a:xfrm>
            <a:off x="1187450" y="16287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64521" name="Text Box 17"/>
          <p:cNvSpPr txBox="1">
            <a:spLocks noChangeArrowheads="1"/>
          </p:cNvSpPr>
          <p:nvPr/>
        </p:nvSpPr>
        <p:spPr bwMode="auto">
          <a:xfrm>
            <a:off x="1042988" y="11969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1800" dirty="0"/>
              <a:t>1</a:t>
            </a:r>
          </a:p>
        </p:txBody>
      </p:sp>
      <p:sp>
        <p:nvSpPr>
          <p:cNvPr id="64522" name="Line 18"/>
          <p:cNvSpPr>
            <a:spLocks noChangeShapeType="1"/>
          </p:cNvSpPr>
          <p:nvPr/>
        </p:nvSpPr>
        <p:spPr bwMode="auto">
          <a:xfrm>
            <a:off x="4211638" y="16287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64523" name="Text Box 19"/>
          <p:cNvSpPr txBox="1">
            <a:spLocks noChangeArrowheads="1"/>
          </p:cNvSpPr>
          <p:nvPr/>
        </p:nvSpPr>
        <p:spPr bwMode="auto">
          <a:xfrm>
            <a:off x="3995738" y="1196975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1800" dirty="0"/>
              <a:t>20</a:t>
            </a:r>
          </a:p>
        </p:txBody>
      </p:sp>
      <p:sp>
        <p:nvSpPr>
          <p:cNvPr id="64524" name="Text Box 20"/>
          <p:cNvSpPr txBox="1">
            <a:spLocks noChangeArrowheads="1"/>
          </p:cNvSpPr>
          <p:nvPr/>
        </p:nvSpPr>
        <p:spPr bwMode="auto">
          <a:xfrm>
            <a:off x="5076825" y="1196975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1800" dirty="0"/>
              <a:t>50</a:t>
            </a:r>
          </a:p>
        </p:txBody>
      </p:sp>
      <p:sp>
        <p:nvSpPr>
          <p:cNvPr id="64525" name="Line 21"/>
          <p:cNvSpPr>
            <a:spLocks noChangeShapeType="1"/>
          </p:cNvSpPr>
          <p:nvPr/>
        </p:nvSpPr>
        <p:spPr bwMode="auto">
          <a:xfrm>
            <a:off x="5292725" y="16287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64526" name="Line 22"/>
          <p:cNvSpPr>
            <a:spLocks noChangeShapeType="1"/>
          </p:cNvSpPr>
          <p:nvPr/>
        </p:nvSpPr>
        <p:spPr bwMode="auto">
          <a:xfrm>
            <a:off x="6156325" y="16287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64527" name="Text Box 23"/>
          <p:cNvSpPr txBox="1">
            <a:spLocks noChangeArrowheads="1"/>
          </p:cNvSpPr>
          <p:nvPr/>
        </p:nvSpPr>
        <p:spPr bwMode="auto">
          <a:xfrm>
            <a:off x="5867400" y="1196975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1800" dirty="0"/>
              <a:t>200</a:t>
            </a:r>
          </a:p>
        </p:txBody>
      </p:sp>
      <p:sp>
        <p:nvSpPr>
          <p:cNvPr id="64528" name="Rectangle 24"/>
          <p:cNvSpPr>
            <a:spLocks noChangeArrowheads="1"/>
          </p:cNvSpPr>
          <p:nvPr/>
        </p:nvSpPr>
        <p:spPr bwMode="auto">
          <a:xfrm>
            <a:off x="7380288" y="1196975"/>
            <a:ext cx="569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1800" dirty="0"/>
              <a:t>10</a:t>
            </a:r>
            <a:r>
              <a:rPr lang="en-US" altLang="ja-JP" sz="1800" baseline="30000" dirty="0"/>
              <a:t>57</a:t>
            </a:r>
          </a:p>
        </p:txBody>
      </p:sp>
      <p:sp>
        <p:nvSpPr>
          <p:cNvPr id="64529" name="Text Box 25"/>
          <p:cNvSpPr txBox="1">
            <a:spLocks noChangeArrowheads="1"/>
          </p:cNvSpPr>
          <p:nvPr/>
        </p:nvSpPr>
        <p:spPr bwMode="auto">
          <a:xfrm>
            <a:off x="323850" y="1989138"/>
            <a:ext cx="20120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1800" dirty="0"/>
              <a:t>Elementary Process</a:t>
            </a:r>
          </a:p>
        </p:txBody>
      </p:sp>
      <p:sp>
        <p:nvSpPr>
          <p:cNvPr id="64530" name="Text Box 26"/>
          <p:cNvSpPr txBox="1">
            <a:spLocks noChangeArrowheads="1"/>
          </p:cNvSpPr>
          <p:nvPr/>
        </p:nvSpPr>
        <p:spPr bwMode="auto">
          <a:xfrm>
            <a:off x="539750" y="2349500"/>
            <a:ext cx="30508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1800" dirty="0">
                <a:solidFill>
                  <a:srgbClr val="FFCC66"/>
                </a:solidFill>
              </a:rPr>
              <a:t>Strangeness electro-production</a:t>
            </a:r>
          </a:p>
        </p:txBody>
      </p:sp>
      <p:sp>
        <p:nvSpPr>
          <p:cNvPr id="64531" name="Rectangle 27"/>
          <p:cNvSpPr>
            <a:spLocks noChangeArrowheads="1"/>
          </p:cNvSpPr>
          <p:nvPr/>
        </p:nvSpPr>
        <p:spPr bwMode="auto">
          <a:xfrm>
            <a:off x="1403350" y="3213100"/>
            <a:ext cx="5113338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None/>
            </a:pPr>
            <a:r>
              <a:rPr lang="en-US" altLang="ja-JP" sz="1800" dirty="0">
                <a:solidFill>
                  <a:srgbClr val="FFCC66"/>
                </a:solidFill>
              </a:rPr>
              <a:t>Fine structure</a:t>
            </a:r>
          </a:p>
          <a:p>
            <a:pPr lvl="1">
              <a:buNone/>
            </a:pPr>
            <a:r>
              <a:rPr lang="en-US" altLang="ja-JP" sz="1800" dirty="0" smtClean="0">
                <a:solidFill>
                  <a:srgbClr val="FFCC66"/>
                </a:solidFill>
              </a:rPr>
              <a:t>Baryon-baryon </a:t>
            </a:r>
            <a:r>
              <a:rPr lang="en-US" altLang="ja-JP" sz="1800" dirty="0">
                <a:solidFill>
                  <a:srgbClr val="FFCC66"/>
                </a:solidFill>
              </a:rPr>
              <a:t>interaction in SU(3</a:t>
            </a:r>
            <a:r>
              <a:rPr lang="en-US" altLang="ja-JP" sz="1800" dirty="0" smtClean="0">
                <a:solidFill>
                  <a:srgbClr val="FFCC66"/>
                </a:solidFill>
              </a:rPr>
              <a:t>)</a:t>
            </a:r>
          </a:p>
          <a:p>
            <a:pPr lvl="1">
              <a:buNone/>
            </a:pPr>
            <a:r>
              <a:rPr lang="en-US" altLang="ja-JP" sz="1800" dirty="0" smtClean="0">
                <a:solidFill>
                  <a:srgbClr val="FFCC66"/>
                </a:solidFill>
              </a:rPr>
              <a:t> </a:t>
            </a:r>
            <a:r>
              <a:rPr lang="en-US" altLang="ja-JP" sz="1800" b="1" dirty="0">
                <a:solidFill>
                  <a:srgbClr val="FFCC66"/>
                </a:solidFill>
                <a:latin typeface="Symbol" pitchFamily="18" charset="2"/>
              </a:rPr>
              <a:t>LS</a:t>
            </a:r>
            <a:r>
              <a:rPr lang="en-US" altLang="ja-JP" sz="1800" dirty="0">
                <a:solidFill>
                  <a:srgbClr val="FFCC66"/>
                </a:solidFill>
              </a:rPr>
              <a:t> coupling in large </a:t>
            </a:r>
            <a:r>
              <a:rPr lang="en-US" altLang="ja-JP" sz="1800" dirty="0" err="1">
                <a:solidFill>
                  <a:srgbClr val="FFCC66"/>
                </a:solidFill>
              </a:rPr>
              <a:t>isospin</a:t>
            </a:r>
            <a:r>
              <a:rPr lang="en-US" altLang="ja-JP" sz="1800" dirty="0">
                <a:solidFill>
                  <a:srgbClr val="FFCC66"/>
                </a:solidFill>
              </a:rPr>
              <a:t> </a:t>
            </a:r>
            <a:r>
              <a:rPr lang="en-US" altLang="ja-JP" sz="1800" dirty="0" err="1">
                <a:solidFill>
                  <a:srgbClr val="FFCC66"/>
                </a:solidFill>
              </a:rPr>
              <a:t>hypernuclei</a:t>
            </a:r>
            <a:endParaRPr lang="en-US" altLang="ja-JP" sz="1800" dirty="0">
              <a:solidFill>
                <a:srgbClr val="FFCC66"/>
              </a:solidFill>
            </a:endParaRPr>
          </a:p>
          <a:p>
            <a:pPr lvl="1">
              <a:buNone/>
            </a:pPr>
            <a:r>
              <a:rPr lang="en-US" altLang="ja-JP" sz="1800" dirty="0" smtClean="0">
                <a:solidFill>
                  <a:srgbClr val="FFCC66"/>
                </a:solidFill>
              </a:rPr>
              <a:t>Cluster </a:t>
            </a:r>
            <a:r>
              <a:rPr lang="en-US" altLang="ja-JP" sz="1800" dirty="0">
                <a:solidFill>
                  <a:srgbClr val="FFCC66"/>
                </a:solidFill>
              </a:rPr>
              <a:t>structure</a:t>
            </a:r>
          </a:p>
        </p:txBody>
      </p:sp>
      <p:sp>
        <p:nvSpPr>
          <p:cNvPr id="64532" name="Text Box 28"/>
          <p:cNvSpPr txBox="1">
            <a:spLocks noChangeArrowheads="1"/>
          </p:cNvSpPr>
          <p:nvPr/>
        </p:nvSpPr>
        <p:spPr bwMode="auto">
          <a:xfrm>
            <a:off x="5357813" y="2852738"/>
            <a:ext cx="3743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None/>
            </a:pPr>
            <a:r>
              <a:rPr lang="en-US" altLang="ja-JP" sz="1800" dirty="0"/>
              <a:t> </a:t>
            </a:r>
            <a:r>
              <a:rPr lang="en-US" altLang="ja-JP" sz="1800" dirty="0" err="1">
                <a:solidFill>
                  <a:srgbClr val="FFCC66"/>
                </a:solidFill>
              </a:rPr>
              <a:t>Hyperonization</a:t>
            </a:r>
            <a:r>
              <a:rPr lang="en-US" altLang="ja-JP" sz="1800" dirty="0">
                <a:solidFill>
                  <a:srgbClr val="FFCC66"/>
                </a:solidFill>
              </a:rPr>
              <a:t> </a:t>
            </a:r>
            <a:r>
              <a:rPr lang="en-US" altLang="ja-JP" sz="1800" dirty="0">
                <a:solidFill>
                  <a:srgbClr val="FFCC66"/>
                </a:solidFill>
                <a:sym typeface="Wingdings" pitchFamily="2" charset="2"/>
              </a:rPr>
              <a:t></a:t>
            </a:r>
            <a:r>
              <a:rPr lang="en-US" altLang="ja-JP" sz="1800" dirty="0">
                <a:solidFill>
                  <a:srgbClr val="FFCC66"/>
                </a:solidFill>
              </a:rPr>
              <a:t> </a:t>
            </a:r>
          </a:p>
          <a:p>
            <a:pPr>
              <a:buNone/>
            </a:pPr>
            <a:r>
              <a:rPr lang="en-US" altLang="ja-JP" sz="1800" dirty="0">
                <a:solidFill>
                  <a:srgbClr val="FFCC66"/>
                </a:solidFill>
              </a:rPr>
              <a:t>                       Softening of EOS </a:t>
            </a:r>
            <a:r>
              <a:rPr lang="en-US" altLang="ja-JP" sz="1800" dirty="0" smtClean="0">
                <a:solidFill>
                  <a:srgbClr val="FFCC66"/>
                </a:solidFill>
              </a:rPr>
              <a:t>?</a:t>
            </a:r>
            <a:endParaRPr lang="en-US" altLang="ja-JP" sz="1800" dirty="0">
              <a:solidFill>
                <a:srgbClr val="FFCC66"/>
              </a:solidFill>
            </a:endParaRPr>
          </a:p>
        </p:txBody>
      </p:sp>
      <p:sp>
        <p:nvSpPr>
          <p:cNvPr id="64533" name="Text Box 29"/>
          <p:cNvSpPr txBox="1">
            <a:spLocks noChangeArrowheads="1"/>
          </p:cNvSpPr>
          <p:nvPr/>
        </p:nvSpPr>
        <p:spPr bwMode="auto">
          <a:xfrm>
            <a:off x="3924300" y="4437063"/>
            <a:ext cx="6840538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None/>
            </a:pPr>
            <a:endParaRPr lang="en-US" altLang="ja-JP" sz="1800" dirty="0"/>
          </a:p>
          <a:p>
            <a:pPr>
              <a:buNone/>
            </a:pPr>
            <a:r>
              <a:rPr lang="en-US" altLang="ja-JP" sz="1800" dirty="0"/>
              <a:t>       </a:t>
            </a:r>
            <a:r>
              <a:rPr lang="en-US" altLang="ja-JP" sz="1800" dirty="0">
                <a:solidFill>
                  <a:srgbClr val="FFCC66"/>
                </a:solidFill>
              </a:rPr>
              <a:t>Single-particle potential</a:t>
            </a:r>
          </a:p>
          <a:p>
            <a:pPr lvl="1">
              <a:buNone/>
            </a:pPr>
            <a:r>
              <a:rPr lang="en-US" altLang="ja-JP" sz="1800" dirty="0" err="1">
                <a:solidFill>
                  <a:srgbClr val="FFCC66"/>
                </a:solidFill>
              </a:rPr>
              <a:t>Distinguishability</a:t>
            </a:r>
            <a:r>
              <a:rPr lang="en-US" altLang="ja-JP" sz="1800" dirty="0">
                <a:solidFill>
                  <a:srgbClr val="FFCC66"/>
                </a:solidFill>
              </a:rPr>
              <a:t> of a </a:t>
            </a:r>
            <a:r>
              <a:rPr lang="en-US" altLang="ja-JP" sz="1800" dirty="0">
                <a:solidFill>
                  <a:srgbClr val="FFCC66"/>
                </a:solidFill>
                <a:latin typeface="Symbol" pitchFamily="18" charset="2"/>
              </a:rPr>
              <a:t>L</a:t>
            </a:r>
            <a:r>
              <a:rPr lang="en-US" altLang="ja-JP" sz="1800" dirty="0">
                <a:solidFill>
                  <a:srgbClr val="FFCC66"/>
                </a:solidFill>
              </a:rPr>
              <a:t> </a:t>
            </a:r>
            <a:r>
              <a:rPr lang="en-US" altLang="ja-JP" sz="1800" dirty="0" err="1">
                <a:solidFill>
                  <a:srgbClr val="FFCC66"/>
                </a:solidFill>
              </a:rPr>
              <a:t>hyperon</a:t>
            </a:r>
            <a:endParaRPr lang="en-US" altLang="ja-JP" sz="1800" dirty="0">
              <a:solidFill>
                <a:srgbClr val="FFCC66"/>
              </a:solidFill>
            </a:endParaRPr>
          </a:p>
          <a:p>
            <a:pPr lvl="2">
              <a:buNone/>
            </a:pPr>
            <a:r>
              <a:rPr lang="en-US" altLang="ja-JP" sz="1800" dirty="0" smtClean="0">
                <a:solidFill>
                  <a:srgbClr val="FFCC66"/>
                </a:solidFill>
              </a:rPr>
              <a:t>U</a:t>
            </a:r>
            <a:r>
              <a:rPr lang="en-US" altLang="ja-JP" sz="1800" baseline="-25000" dirty="0" smtClean="0">
                <a:solidFill>
                  <a:srgbClr val="FFCC66"/>
                </a:solidFill>
              </a:rPr>
              <a:t>0</a:t>
            </a:r>
            <a:r>
              <a:rPr lang="en-US" altLang="ja-JP" sz="1800" dirty="0" smtClean="0">
                <a:solidFill>
                  <a:srgbClr val="FFCC66"/>
                </a:solidFill>
              </a:rPr>
              <a:t>(r</a:t>
            </a:r>
            <a:r>
              <a:rPr lang="en-US" altLang="ja-JP" sz="1800" dirty="0">
                <a:solidFill>
                  <a:srgbClr val="FFCC66"/>
                </a:solidFill>
              </a:rPr>
              <a:t>), </a:t>
            </a:r>
            <a:r>
              <a:rPr lang="en-US" altLang="ja-JP" sz="1800" dirty="0" err="1">
                <a:solidFill>
                  <a:srgbClr val="FFCC66"/>
                </a:solidFill>
              </a:rPr>
              <a:t>m</a:t>
            </a:r>
            <a:r>
              <a:rPr lang="en-US" altLang="ja-JP" sz="1800" baseline="-25000" dirty="0" err="1">
                <a:solidFill>
                  <a:srgbClr val="FFCC66"/>
                </a:solidFill>
                <a:latin typeface="Symbol" pitchFamily="18" charset="2"/>
              </a:rPr>
              <a:t>L</a:t>
            </a:r>
            <a:r>
              <a:rPr lang="en-US" altLang="ja-JP" sz="1800" dirty="0">
                <a:solidFill>
                  <a:srgbClr val="FFCC66"/>
                </a:solidFill>
              </a:rPr>
              <a:t>*(r), V</a:t>
            </a:r>
            <a:r>
              <a:rPr lang="en-US" altLang="ja-JP" sz="1800" baseline="-25000" dirty="0">
                <a:solidFill>
                  <a:srgbClr val="FFCC66"/>
                </a:solidFill>
                <a:latin typeface="Symbol" pitchFamily="18" charset="2"/>
              </a:rPr>
              <a:t>L</a:t>
            </a:r>
            <a:r>
              <a:rPr lang="en-US" altLang="ja-JP" sz="1800" baseline="-25000" dirty="0">
                <a:solidFill>
                  <a:srgbClr val="FFCC66"/>
                </a:solidFill>
              </a:rPr>
              <a:t>NN</a:t>
            </a:r>
            <a:r>
              <a:rPr lang="en-US" altLang="ja-JP" sz="1800" dirty="0">
                <a:solidFill>
                  <a:srgbClr val="FFCC66"/>
                </a:solidFill>
              </a:rPr>
              <a:t>, ...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124075" y="1773239"/>
            <a:ext cx="2655888" cy="785813"/>
            <a:chOff x="1338" y="1117"/>
            <a:chExt cx="1673" cy="495"/>
          </a:xfrm>
        </p:grpSpPr>
        <p:sp>
          <p:nvSpPr>
            <p:cNvPr id="64539" name="Text Box 31"/>
            <p:cNvSpPr txBox="1">
              <a:spLocks noChangeArrowheads="1"/>
            </p:cNvSpPr>
            <p:nvPr/>
          </p:nvSpPr>
          <p:spPr bwMode="auto">
            <a:xfrm>
              <a:off x="1338" y="1170"/>
              <a:ext cx="167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None/>
              </a:pPr>
              <a:r>
                <a:rPr lang="en-US" altLang="ja-JP" sz="1800" dirty="0" smtClean="0">
                  <a:solidFill>
                    <a:srgbClr val="FFFF66"/>
                  </a:solidFill>
                </a:rPr>
                <a:t>                      </a:t>
              </a:r>
              <a:r>
                <a:rPr lang="en-US" altLang="ja-JP" sz="1800" dirty="0">
                  <a:solidFill>
                    <a:srgbClr val="FFFF00"/>
                  </a:solidFill>
                </a:rPr>
                <a:t>E01-011</a:t>
              </a:r>
            </a:p>
            <a:p>
              <a:pPr>
                <a:buNone/>
              </a:pPr>
              <a:r>
                <a:rPr lang="en-US" altLang="ja-JP" sz="1800" dirty="0">
                  <a:solidFill>
                    <a:srgbClr val="FFFF66"/>
                  </a:solidFill>
                </a:rPr>
                <a:t>  </a:t>
              </a:r>
              <a:r>
                <a:rPr lang="en-US" altLang="ja-JP" sz="1800" baseline="30000" dirty="0">
                  <a:solidFill>
                    <a:srgbClr val="FFFF00"/>
                  </a:solidFill>
                </a:rPr>
                <a:t>7</a:t>
              </a:r>
              <a:r>
                <a:rPr lang="en-US" altLang="ja-JP" sz="1800" dirty="0">
                  <a:solidFill>
                    <a:srgbClr val="FFFF00"/>
                  </a:solidFill>
                </a:rPr>
                <a:t>Li       </a:t>
              </a:r>
              <a:r>
                <a:rPr lang="en-US" altLang="ja-JP" sz="1800" baseline="30000" dirty="0">
                  <a:solidFill>
                    <a:srgbClr val="FFFF00"/>
                  </a:solidFill>
                </a:rPr>
                <a:t>12</a:t>
              </a:r>
              <a:r>
                <a:rPr lang="en-US" altLang="ja-JP" sz="1800" dirty="0">
                  <a:solidFill>
                    <a:srgbClr val="FFFF00"/>
                  </a:solidFill>
                </a:rPr>
                <a:t>C              </a:t>
              </a:r>
              <a:r>
                <a:rPr lang="en-US" altLang="ja-JP" sz="1800" baseline="30000" dirty="0">
                  <a:solidFill>
                    <a:srgbClr val="FFFF00"/>
                  </a:solidFill>
                </a:rPr>
                <a:t>28</a:t>
              </a:r>
              <a:r>
                <a:rPr lang="en-US" altLang="ja-JP" sz="1800" dirty="0">
                  <a:solidFill>
                    <a:srgbClr val="FFFF00"/>
                  </a:solidFill>
                </a:rPr>
                <a:t>Si</a:t>
              </a:r>
            </a:p>
          </p:txBody>
        </p:sp>
        <p:sp>
          <p:nvSpPr>
            <p:cNvPr id="64540" name="AutoShape 33"/>
            <p:cNvSpPr>
              <a:spLocks noChangeArrowheads="1"/>
            </p:cNvSpPr>
            <p:nvPr/>
          </p:nvSpPr>
          <p:spPr bwMode="auto">
            <a:xfrm flipV="1">
              <a:off x="1655" y="1117"/>
              <a:ext cx="1270" cy="45"/>
            </a:xfrm>
            <a:prstGeom prst="leftRightArrow">
              <a:avLst>
                <a:gd name="adj1" fmla="val 50000"/>
                <a:gd name="adj2" fmla="val 5644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64535" name="Text Box 35"/>
          <p:cNvSpPr txBox="1">
            <a:spLocks noChangeArrowheads="1"/>
          </p:cNvSpPr>
          <p:nvPr/>
        </p:nvSpPr>
        <p:spPr bwMode="auto">
          <a:xfrm>
            <a:off x="5400675" y="2276475"/>
            <a:ext cx="3743325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None/>
            </a:pPr>
            <a:r>
              <a:rPr lang="en-US" altLang="ja-JP" sz="1800" dirty="0"/>
              <a:t>Neutron/</a:t>
            </a:r>
            <a:r>
              <a:rPr lang="en-US" altLang="ja-JP" sz="1800" dirty="0" err="1"/>
              <a:t>Hyperon</a:t>
            </a:r>
            <a:r>
              <a:rPr lang="en-US" altLang="ja-JP" sz="1800" dirty="0"/>
              <a:t> </a:t>
            </a:r>
            <a:r>
              <a:rPr lang="en-US" altLang="ja-JP" sz="1800" dirty="0" smtClean="0"/>
              <a:t>star,</a:t>
            </a:r>
          </a:p>
          <a:p>
            <a:pPr lvl="1">
              <a:buNone/>
            </a:pPr>
            <a:r>
              <a:rPr lang="en-US" altLang="ja-JP" sz="1800" dirty="0" smtClean="0"/>
              <a:t>Strangeness </a:t>
            </a:r>
            <a:r>
              <a:rPr lang="en-US" altLang="ja-JP" sz="1800" dirty="0"/>
              <a:t>matter </a:t>
            </a:r>
          </a:p>
        </p:txBody>
      </p:sp>
      <p:grpSp>
        <p:nvGrpSpPr>
          <p:cNvPr id="3" name="グループ化 31"/>
          <p:cNvGrpSpPr>
            <a:grpSpLocks/>
          </p:cNvGrpSpPr>
          <p:nvPr/>
        </p:nvGrpSpPr>
        <p:grpSpPr bwMode="auto">
          <a:xfrm>
            <a:off x="2843213" y="1142984"/>
            <a:ext cx="979755" cy="701731"/>
            <a:chOff x="2843213" y="1142984"/>
            <a:chExt cx="979755" cy="701732"/>
          </a:xfrm>
        </p:grpSpPr>
        <p:sp>
          <p:nvSpPr>
            <p:cNvPr id="64537" name="Text Box 30"/>
            <p:cNvSpPr txBox="1">
              <a:spLocks noChangeArrowheads="1"/>
            </p:cNvSpPr>
            <p:nvPr/>
          </p:nvSpPr>
          <p:spPr bwMode="auto">
            <a:xfrm>
              <a:off x="2843213" y="1142984"/>
              <a:ext cx="979755" cy="70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ja-JP" sz="1800" dirty="0">
                  <a:solidFill>
                    <a:schemeClr val="tx2"/>
                  </a:solidFill>
                </a:rPr>
                <a:t>E89-009</a:t>
              </a:r>
            </a:p>
            <a:p>
              <a:pPr>
                <a:buNone/>
              </a:pPr>
              <a:r>
                <a:rPr lang="en-US" altLang="ja-JP" sz="1800" dirty="0">
                  <a:solidFill>
                    <a:schemeClr val="tx2"/>
                  </a:solidFill>
                </a:rPr>
                <a:t>  </a:t>
              </a:r>
              <a:r>
                <a:rPr lang="en-US" altLang="ja-JP" sz="1800" baseline="30000" dirty="0">
                  <a:solidFill>
                    <a:schemeClr val="tx2"/>
                  </a:solidFill>
                </a:rPr>
                <a:t>12</a:t>
              </a:r>
              <a:r>
                <a:rPr lang="en-US" altLang="ja-JP" sz="1800" dirty="0">
                  <a:solidFill>
                    <a:schemeClr val="tx2"/>
                  </a:solidFill>
                </a:rPr>
                <a:t>C</a:t>
              </a:r>
            </a:p>
          </p:txBody>
        </p:sp>
        <p:sp>
          <p:nvSpPr>
            <p:cNvPr id="64538" name="AutoShape 40"/>
            <p:cNvSpPr>
              <a:spLocks noChangeArrowheads="1"/>
            </p:cNvSpPr>
            <p:nvPr/>
          </p:nvSpPr>
          <p:spPr bwMode="auto">
            <a:xfrm>
              <a:off x="2916238" y="1773238"/>
              <a:ext cx="503238" cy="71438"/>
            </a:xfrm>
            <a:prstGeom prst="leftRightArrow">
              <a:avLst>
                <a:gd name="adj1" fmla="val 50000"/>
                <a:gd name="adj2" fmla="val 140888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9" name="Oval 35"/>
          <p:cNvSpPr>
            <a:spLocks noChangeArrowheads="1"/>
          </p:cNvSpPr>
          <p:nvPr/>
        </p:nvSpPr>
        <p:spPr bwMode="auto">
          <a:xfrm>
            <a:off x="1042988" y="3143248"/>
            <a:ext cx="5184775" cy="1366837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70" y="-714404"/>
            <a:ext cx="9144000" cy="1524000"/>
          </a:xfrm>
        </p:spPr>
        <p:txBody>
          <a:bodyPr/>
          <a:lstStyle/>
          <a:p>
            <a:r>
              <a:rPr kumimoji="1" lang="en-US" altLang="ja-JP" dirty="0" smtClean="0"/>
              <a:t>Characteristics of (</a:t>
            </a:r>
            <a:r>
              <a:rPr kumimoji="1" lang="en-US" altLang="ja-JP" dirty="0" err="1" smtClean="0"/>
              <a:t>e,e’K</a:t>
            </a:r>
            <a:r>
              <a:rPr kumimoji="1" lang="en-US" altLang="ja-JP" dirty="0" smtClean="0"/>
              <a:t>) HY study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114800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Electromagnetic production</a:t>
            </a:r>
          </a:p>
          <a:p>
            <a:pPr lvl="1"/>
            <a:r>
              <a:rPr lang="en-US" altLang="ja-JP" dirty="0" smtClean="0"/>
              <a:t>Photo/electron strangeness production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kumimoji="1" lang="en-US" altLang="ja-JP" dirty="0" smtClean="0"/>
              <a:t>Proton goes to Lambda</a:t>
            </a:r>
          </a:p>
          <a:p>
            <a:endParaRPr lang="en-US" altLang="ja-JP" dirty="0" smtClean="0"/>
          </a:p>
          <a:p>
            <a:r>
              <a:rPr kumimoji="1" lang="en-US" altLang="ja-JP" dirty="0" smtClean="0"/>
              <a:t>Both spin flip and non-spin flip amplitudes </a:t>
            </a:r>
          </a:p>
          <a:p>
            <a:endParaRPr lang="en-US" altLang="ja-JP" dirty="0" smtClean="0"/>
          </a:p>
          <a:p>
            <a:r>
              <a:rPr kumimoji="1" lang="en-US" altLang="ja-JP" dirty="0" smtClean="0"/>
              <a:t>High quality primary beam</a:t>
            </a:r>
          </a:p>
          <a:p>
            <a:pPr lvl="1"/>
            <a:r>
              <a:rPr lang="en-US" altLang="ja-JP" dirty="0" smtClean="0"/>
              <a:t>High energy resolution  (&lt; 1MeV)</a:t>
            </a:r>
          </a:p>
          <a:p>
            <a:pPr lvl="1"/>
            <a:r>
              <a:rPr lang="en-US" altLang="ja-JP" dirty="0" smtClean="0"/>
              <a:t>Thin enriched target </a:t>
            </a:r>
          </a:p>
          <a:p>
            <a:endParaRPr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7158" y="4929198"/>
            <a:ext cx="7816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Real photon  </a:t>
            </a:r>
            <a:r>
              <a:rPr lang="en-US" altLang="ja-JP" sz="2400" dirty="0" smtClean="0"/>
              <a:t>(</a:t>
            </a:r>
            <a:r>
              <a:rPr lang="en-US" altLang="ja-JP" sz="2400" dirty="0" err="1" smtClean="0">
                <a:latin typeface="Symbol" pitchFamily="18" charset="2"/>
              </a:rPr>
              <a:t>g</a:t>
            </a:r>
            <a:r>
              <a:rPr lang="en-US" altLang="ja-JP" sz="2400" dirty="0" err="1" smtClean="0"/>
              <a:t>,K</a:t>
            </a:r>
            <a:r>
              <a:rPr lang="en-US" altLang="ja-JP" sz="2400" dirty="0" smtClean="0"/>
              <a:t>)  HY spectroscopy </a:t>
            </a:r>
            <a:r>
              <a:rPr kumimoji="1" lang="en-US" altLang="ja-JP" sz="2400" dirty="0" smtClean="0"/>
              <a:t>is practically impossible.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7224" y="5357826"/>
            <a:ext cx="75508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Eg</a:t>
            </a:r>
            <a:r>
              <a:rPr kumimoji="1" lang="en-US" altLang="ja-JP" sz="2800" dirty="0" smtClean="0"/>
              <a:t>. </a:t>
            </a:r>
            <a:r>
              <a:rPr lang="en-US" altLang="ja-JP" sz="2800" dirty="0" err="1" smtClean="0"/>
              <a:t>JLab</a:t>
            </a:r>
            <a:r>
              <a:rPr lang="en-US" altLang="ja-JP" sz="2800" dirty="0" smtClean="0"/>
              <a:t>-CLAS</a:t>
            </a:r>
            <a:r>
              <a:rPr kumimoji="1" lang="en-US" altLang="ja-JP" sz="2800" dirty="0" smtClean="0"/>
              <a:t>  </a:t>
            </a:r>
            <a:r>
              <a:rPr kumimoji="1" lang="en-US" altLang="ja-JP" sz="2800" dirty="0" err="1" smtClean="0"/>
              <a:t>Bremsstrahlung</a:t>
            </a:r>
            <a:r>
              <a:rPr kumimoji="1" lang="en-US" altLang="ja-JP" sz="2800" dirty="0" smtClean="0"/>
              <a:t> tagged photon </a:t>
            </a:r>
          </a:p>
          <a:p>
            <a:r>
              <a:rPr lang="en-US" altLang="ja-JP" sz="2800" dirty="0" smtClean="0"/>
              <a:t>                          </a:t>
            </a:r>
            <a:r>
              <a:rPr kumimoji="1" lang="en-US" altLang="ja-JP" sz="2800" dirty="0" smtClean="0"/>
              <a:t> </a:t>
            </a:r>
            <a:r>
              <a:rPr lang="en-US" altLang="ja-JP" sz="2800" dirty="0" smtClean="0"/>
              <a:t>~ 5o MHz,   10</a:t>
            </a:r>
            <a:r>
              <a:rPr lang="en-US" altLang="ja-JP" sz="2800" baseline="30000" dirty="0" smtClean="0"/>
              <a:t>-3</a:t>
            </a:r>
            <a:r>
              <a:rPr lang="en-US" altLang="ja-JP" sz="2800" dirty="0" smtClean="0"/>
              <a:t> E</a:t>
            </a:r>
            <a:r>
              <a:rPr lang="en-US" altLang="ja-JP" sz="2800" baseline="-25000" dirty="0" smtClean="0"/>
              <a:t>0</a:t>
            </a:r>
            <a:r>
              <a:rPr lang="en-US" altLang="ja-JP" sz="2800" dirty="0" smtClean="0"/>
              <a:t> = 2 </a:t>
            </a:r>
            <a:r>
              <a:rPr lang="en-US" altLang="ja-JP" sz="2800" dirty="0" err="1" smtClean="0"/>
              <a:t>MeV</a:t>
            </a:r>
            <a:r>
              <a:rPr lang="en-US" altLang="ja-JP" sz="2800" dirty="0" smtClean="0"/>
              <a:t> for 2 </a:t>
            </a:r>
            <a:r>
              <a:rPr lang="en-US" altLang="ja-JP" sz="2800" dirty="0" err="1" smtClean="0"/>
              <a:t>GeV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42875" y="214313"/>
            <a:ext cx="8675688" cy="8509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altLang="ja-JP" sz="360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Hypernuclei</a:t>
            </a:r>
            <a:r>
              <a:rPr lang="en-US" altLang="ja-JP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 in wide mass range</a:t>
            </a:r>
          </a:p>
        </p:txBody>
      </p:sp>
      <p:sp>
        <p:nvSpPr>
          <p:cNvPr id="64515" name="Text Box 8"/>
          <p:cNvSpPr txBox="1">
            <a:spLocks noChangeArrowheads="1"/>
          </p:cNvSpPr>
          <p:nvPr/>
        </p:nvSpPr>
        <p:spPr bwMode="auto">
          <a:xfrm>
            <a:off x="3708400" y="4149725"/>
            <a:ext cx="6840538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endParaRPr lang="en-US" altLang="ja-JP" sz="1800" dirty="0"/>
          </a:p>
          <a:p>
            <a:pPr>
              <a:buNone/>
            </a:pPr>
            <a:r>
              <a:rPr lang="en-US" altLang="ja-JP" sz="1800" dirty="0" smtClean="0"/>
              <a:t>Medium </a:t>
            </a:r>
            <a:r>
              <a:rPr lang="en-US" altLang="ja-JP" sz="1800" dirty="0"/>
              <a:t>- Heavy </a:t>
            </a:r>
            <a:r>
              <a:rPr lang="en-US" altLang="ja-JP" sz="1800" dirty="0" err="1"/>
              <a:t>hypernuclei</a:t>
            </a:r>
            <a:r>
              <a:rPr lang="en-US" altLang="ja-JP" sz="1800" dirty="0"/>
              <a:t> </a:t>
            </a:r>
          </a:p>
          <a:p>
            <a:endParaRPr lang="en-US" altLang="ja-JP" sz="1800" dirty="0"/>
          </a:p>
        </p:txBody>
      </p:sp>
      <p:sp>
        <p:nvSpPr>
          <p:cNvPr id="64517" name="Text Box 12"/>
          <p:cNvSpPr txBox="1">
            <a:spLocks noChangeArrowheads="1"/>
          </p:cNvSpPr>
          <p:nvPr/>
        </p:nvSpPr>
        <p:spPr bwMode="auto">
          <a:xfrm>
            <a:off x="1042988" y="2781300"/>
            <a:ext cx="2852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1800" dirty="0"/>
              <a:t>Light </a:t>
            </a:r>
            <a:r>
              <a:rPr lang="en-US" altLang="ja-JP" sz="1800" dirty="0" err="1"/>
              <a:t>Hypernuclei</a:t>
            </a:r>
            <a:r>
              <a:rPr lang="en-US" altLang="ja-JP" sz="1800" dirty="0"/>
              <a:t> (</a:t>
            </a:r>
            <a:r>
              <a:rPr lang="en-US" altLang="ja-JP" sz="1800" dirty="0" err="1"/>
              <a:t>s,p</a:t>
            </a:r>
            <a:r>
              <a:rPr lang="en-US" altLang="ja-JP" sz="1800" dirty="0"/>
              <a:t> shell)</a:t>
            </a:r>
          </a:p>
        </p:txBody>
      </p:sp>
      <p:sp>
        <p:nvSpPr>
          <p:cNvPr id="64518" name="Line 14"/>
          <p:cNvSpPr>
            <a:spLocks noChangeShapeType="1"/>
          </p:cNvSpPr>
          <p:nvPr/>
        </p:nvSpPr>
        <p:spPr bwMode="auto">
          <a:xfrm>
            <a:off x="1187450" y="1773238"/>
            <a:ext cx="6913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64519" name="Text Box 15"/>
          <p:cNvSpPr txBox="1">
            <a:spLocks noChangeArrowheads="1"/>
          </p:cNvSpPr>
          <p:nvPr/>
        </p:nvSpPr>
        <p:spPr bwMode="auto">
          <a:xfrm>
            <a:off x="539750" y="1341438"/>
            <a:ext cx="5389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dirty="0"/>
              <a:t>A</a:t>
            </a:r>
            <a:r>
              <a:rPr lang="en-US" altLang="ja-JP" sz="1800" dirty="0"/>
              <a:t> </a:t>
            </a:r>
          </a:p>
        </p:txBody>
      </p:sp>
      <p:sp>
        <p:nvSpPr>
          <p:cNvPr id="64520" name="Line 16"/>
          <p:cNvSpPr>
            <a:spLocks noChangeShapeType="1"/>
          </p:cNvSpPr>
          <p:nvPr/>
        </p:nvSpPr>
        <p:spPr bwMode="auto">
          <a:xfrm>
            <a:off x="1187450" y="16287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64521" name="Text Box 17"/>
          <p:cNvSpPr txBox="1">
            <a:spLocks noChangeArrowheads="1"/>
          </p:cNvSpPr>
          <p:nvPr/>
        </p:nvSpPr>
        <p:spPr bwMode="auto">
          <a:xfrm>
            <a:off x="1042988" y="11969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1800" dirty="0"/>
              <a:t>1</a:t>
            </a:r>
          </a:p>
        </p:txBody>
      </p:sp>
      <p:sp>
        <p:nvSpPr>
          <p:cNvPr id="64522" name="Line 18"/>
          <p:cNvSpPr>
            <a:spLocks noChangeShapeType="1"/>
          </p:cNvSpPr>
          <p:nvPr/>
        </p:nvSpPr>
        <p:spPr bwMode="auto">
          <a:xfrm>
            <a:off x="4211638" y="16287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64523" name="Text Box 19"/>
          <p:cNvSpPr txBox="1">
            <a:spLocks noChangeArrowheads="1"/>
          </p:cNvSpPr>
          <p:nvPr/>
        </p:nvSpPr>
        <p:spPr bwMode="auto">
          <a:xfrm>
            <a:off x="3995738" y="1196975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1800" dirty="0"/>
              <a:t>20</a:t>
            </a:r>
          </a:p>
        </p:txBody>
      </p:sp>
      <p:sp>
        <p:nvSpPr>
          <p:cNvPr id="64524" name="Text Box 20"/>
          <p:cNvSpPr txBox="1">
            <a:spLocks noChangeArrowheads="1"/>
          </p:cNvSpPr>
          <p:nvPr/>
        </p:nvSpPr>
        <p:spPr bwMode="auto">
          <a:xfrm>
            <a:off x="5076825" y="1196975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1800" dirty="0"/>
              <a:t>50</a:t>
            </a:r>
          </a:p>
        </p:txBody>
      </p:sp>
      <p:sp>
        <p:nvSpPr>
          <p:cNvPr id="64525" name="Line 21"/>
          <p:cNvSpPr>
            <a:spLocks noChangeShapeType="1"/>
          </p:cNvSpPr>
          <p:nvPr/>
        </p:nvSpPr>
        <p:spPr bwMode="auto">
          <a:xfrm>
            <a:off x="5292725" y="16287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64526" name="Line 22"/>
          <p:cNvSpPr>
            <a:spLocks noChangeShapeType="1"/>
          </p:cNvSpPr>
          <p:nvPr/>
        </p:nvSpPr>
        <p:spPr bwMode="auto">
          <a:xfrm>
            <a:off x="6156325" y="16287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64527" name="Text Box 23"/>
          <p:cNvSpPr txBox="1">
            <a:spLocks noChangeArrowheads="1"/>
          </p:cNvSpPr>
          <p:nvPr/>
        </p:nvSpPr>
        <p:spPr bwMode="auto">
          <a:xfrm>
            <a:off x="5867400" y="1196975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1800" dirty="0"/>
              <a:t>200</a:t>
            </a:r>
          </a:p>
        </p:txBody>
      </p:sp>
      <p:sp>
        <p:nvSpPr>
          <p:cNvPr id="64528" name="Rectangle 24"/>
          <p:cNvSpPr>
            <a:spLocks noChangeArrowheads="1"/>
          </p:cNvSpPr>
          <p:nvPr/>
        </p:nvSpPr>
        <p:spPr bwMode="auto">
          <a:xfrm>
            <a:off x="7380288" y="1196975"/>
            <a:ext cx="569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1800" dirty="0"/>
              <a:t>10</a:t>
            </a:r>
            <a:r>
              <a:rPr lang="en-US" altLang="ja-JP" sz="1800" baseline="30000" dirty="0"/>
              <a:t>57</a:t>
            </a:r>
          </a:p>
        </p:txBody>
      </p:sp>
      <p:sp>
        <p:nvSpPr>
          <p:cNvPr id="64529" name="Text Box 25"/>
          <p:cNvSpPr txBox="1">
            <a:spLocks noChangeArrowheads="1"/>
          </p:cNvSpPr>
          <p:nvPr/>
        </p:nvSpPr>
        <p:spPr bwMode="auto">
          <a:xfrm>
            <a:off x="323850" y="1989138"/>
            <a:ext cx="20120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1800" dirty="0"/>
              <a:t>Elementary Process</a:t>
            </a:r>
          </a:p>
        </p:txBody>
      </p:sp>
      <p:sp>
        <p:nvSpPr>
          <p:cNvPr id="64530" name="Text Box 26"/>
          <p:cNvSpPr txBox="1">
            <a:spLocks noChangeArrowheads="1"/>
          </p:cNvSpPr>
          <p:nvPr/>
        </p:nvSpPr>
        <p:spPr bwMode="auto">
          <a:xfrm>
            <a:off x="539750" y="2349500"/>
            <a:ext cx="30508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1800" dirty="0">
                <a:solidFill>
                  <a:srgbClr val="FFCC66"/>
                </a:solidFill>
              </a:rPr>
              <a:t>Strangeness electro-production</a:t>
            </a:r>
          </a:p>
        </p:txBody>
      </p:sp>
      <p:sp>
        <p:nvSpPr>
          <p:cNvPr id="64531" name="Rectangle 27"/>
          <p:cNvSpPr>
            <a:spLocks noChangeArrowheads="1"/>
          </p:cNvSpPr>
          <p:nvPr/>
        </p:nvSpPr>
        <p:spPr bwMode="auto">
          <a:xfrm>
            <a:off x="1403350" y="3213100"/>
            <a:ext cx="5113338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None/>
            </a:pPr>
            <a:r>
              <a:rPr lang="en-US" altLang="ja-JP" sz="1800" dirty="0">
                <a:solidFill>
                  <a:srgbClr val="FFCC66"/>
                </a:solidFill>
              </a:rPr>
              <a:t>Fine structure</a:t>
            </a:r>
          </a:p>
          <a:p>
            <a:pPr lvl="1">
              <a:buNone/>
            </a:pPr>
            <a:r>
              <a:rPr lang="en-US" altLang="ja-JP" sz="1800" dirty="0" smtClean="0">
                <a:solidFill>
                  <a:srgbClr val="FFCC66"/>
                </a:solidFill>
              </a:rPr>
              <a:t>Baryon-baryon </a:t>
            </a:r>
            <a:r>
              <a:rPr lang="en-US" altLang="ja-JP" sz="1800" dirty="0">
                <a:solidFill>
                  <a:srgbClr val="FFCC66"/>
                </a:solidFill>
              </a:rPr>
              <a:t>interaction in SU(3</a:t>
            </a:r>
            <a:r>
              <a:rPr lang="en-US" altLang="ja-JP" sz="1800" dirty="0" smtClean="0">
                <a:solidFill>
                  <a:srgbClr val="FFCC66"/>
                </a:solidFill>
              </a:rPr>
              <a:t>)</a:t>
            </a:r>
          </a:p>
          <a:p>
            <a:pPr lvl="1">
              <a:buNone/>
            </a:pPr>
            <a:r>
              <a:rPr lang="en-US" altLang="ja-JP" sz="1800" dirty="0" smtClean="0">
                <a:solidFill>
                  <a:srgbClr val="FFCC66"/>
                </a:solidFill>
              </a:rPr>
              <a:t> </a:t>
            </a:r>
            <a:r>
              <a:rPr lang="en-US" altLang="ja-JP" sz="1800" b="1" dirty="0">
                <a:solidFill>
                  <a:srgbClr val="FFCC66"/>
                </a:solidFill>
                <a:latin typeface="Symbol" pitchFamily="18" charset="2"/>
              </a:rPr>
              <a:t>LS</a:t>
            </a:r>
            <a:r>
              <a:rPr lang="en-US" altLang="ja-JP" sz="1800" dirty="0">
                <a:solidFill>
                  <a:srgbClr val="FFCC66"/>
                </a:solidFill>
              </a:rPr>
              <a:t> coupling in large </a:t>
            </a:r>
            <a:r>
              <a:rPr lang="en-US" altLang="ja-JP" sz="1800" dirty="0" err="1">
                <a:solidFill>
                  <a:srgbClr val="FFCC66"/>
                </a:solidFill>
              </a:rPr>
              <a:t>isospin</a:t>
            </a:r>
            <a:r>
              <a:rPr lang="en-US" altLang="ja-JP" sz="1800" dirty="0">
                <a:solidFill>
                  <a:srgbClr val="FFCC66"/>
                </a:solidFill>
              </a:rPr>
              <a:t> </a:t>
            </a:r>
            <a:r>
              <a:rPr lang="en-US" altLang="ja-JP" sz="1800" dirty="0" err="1">
                <a:solidFill>
                  <a:srgbClr val="FFCC66"/>
                </a:solidFill>
              </a:rPr>
              <a:t>hypernuclei</a:t>
            </a:r>
            <a:endParaRPr lang="en-US" altLang="ja-JP" sz="1800" dirty="0">
              <a:solidFill>
                <a:srgbClr val="FFCC66"/>
              </a:solidFill>
            </a:endParaRPr>
          </a:p>
          <a:p>
            <a:pPr lvl="1">
              <a:buNone/>
            </a:pPr>
            <a:r>
              <a:rPr lang="en-US" altLang="ja-JP" sz="1800" dirty="0" smtClean="0">
                <a:solidFill>
                  <a:srgbClr val="FFCC66"/>
                </a:solidFill>
              </a:rPr>
              <a:t>Cluster </a:t>
            </a:r>
            <a:r>
              <a:rPr lang="en-US" altLang="ja-JP" sz="1800" dirty="0">
                <a:solidFill>
                  <a:srgbClr val="FFCC66"/>
                </a:solidFill>
              </a:rPr>
              <a:t>structure</a:t>
            </a:r>
          </a:p>
        </p:txBody>
      </p:sp>
      <p:sp>
        <p:nvSpPr>
          <p:cNvPr id="64532" name="Text Box 28"/>
          <p:cNvSpPr txBox="1">
            <a:spLocks noChangeArrowheads="1"/>
          </p:cNvSpPr>
          <p:nvPr/>
        </p:nvSpPr>
        <p:spPr bwMode="auto">
          <a:xfrm>
            <a:off x="5357813" y="2852738"/>
            <a:ext cx="3743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None/>
            </a:pPr>
            <a:r>
              <a:rPr lang="en-US" altLang="ja-JP" sz="1800" dirty="0"/>
              <a:t> </a:t>
            </a:r>
            <a:r>
              <a:rPr lang="en-US" altLang="ja-JP" sz="1800" dirty="0" err="1">
                <a:solidFill>
                  <a:srgbClr val="FFCC66"/>
                </a:solidFill>
              </a:rPr>
              <a:t>Hyperonization</a:t>
            </a:r>
            <a:r>
              <a:rPr lang="en-US" altLang="ja-JP" sz="1800" dirty="0">
                <a:solidFill>
                  <a:srgbClr val="FFCC66"/>
                </a:solidFill>
              </a:rPr>
              <a:t> </a:t>
            </a:r>
            <a:r>
              <a:rPr lang="en-US" altLang="ja-JP" sz="1800" dirty="0">
                <a:solidFill>
                  <a:srgbClr val="FFCC66"/>
                </a:solidFill>
                <a:sym typeface="Wingdings" pitchFamily="2" charset="2"/>
              </a:rPr>
              <a:t></a:t>
            </a:r>
            <a:r>
              <a:rPr lang="en-US" altLang="ja-JP" sz="1800" dirty="0">
                <a:solidFill>
                  <a:srgbClr val="FFCC66"/>
                </a:solidFill>
              </a:rPr>
              <a:t> </a:t>
            </a:r>
          </a:p>
          <a:p>
            <a:pPr>
              <a:buNone/>
            </a:pPr>
            <a:r>
              <a:rPr lang="en-US" altLang="ja-JP" sz="1800" dirty="0">
                <a:solidFill>
                  <a:srgbClr val="FFCC66"/>
                </a:solidFill>
              </a:rPr>
              <a:t>                       Softening of EOS </a:t>
            </a:r>
            <a:r>
              <a:rPr lang="en-US" altLang="ja-JP" sz="1800" dirty="0" smtClean="0">
                <a:solidFill>
                  <a:srgbClr val="FFCC66"/>
                </a:solidFill>
              </a:rPr>
              <a:t>?</a:t>
            </a:r>
            <a:endParaRPr lang="en-US" altLang="ja-JP" sz="1800" dirty="0">
              <a:solidFill>
                <a:srgbClr val="FFCC66"/>
              </a:solidFill>
            </a:endParaRPr>
          </a:p>
        </p:txBody>
      </p:sp>
      <p:sp>
        <p:nvSpPr>
          <p:cNvPr id="64533" name="Text Box 29"/>
          <p:cNvSpPr txBox="1">
            <a:spLocks noChangeArrowheads="1"/>
          </p:cNvSpPr>
          <p:nvPr/>
        </p:nvSpPr>
        <p:spPr bwMode="auto">
          <a:xfrm>
            <a:off x="3924300" y="4437063"/>
            <a:ext cx="6840538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None/>
            </a:pPr>
            <a:endParaRPr lang="en-US" altLang="ja-JP" sz="1800" dirty="0"/>
          </a:p>
          <a:p>
            <a:pPr>
              <a:buNone/>
            </a:pPr>
            <a:r>
              <a:rPr lang="en-US" altLang="ja-JP" sz="1800" dirty="0"/>
              <a:t>       </a:t>
            </a:r>
            <a:r>
              <a:rPr lang="en-US" altLang="ja-JP" sz="1800" dirty="0">
                <a:solidFill>
                  <a:srgbClr val="FFCC66"/>
                </a:solidFill>
              </a:rPr>
              <a:t>Single-particle potential</a:t>
            </a:r>
          </a:p>
          <a:p>
            <a:pPr lvl="1">
              <a:buNone/>
            </a:pPr>
            <a:r>
              <a:rPr lang="en-US" altLang="ja-JP" sz="1800" dirty="0" err="1">
                <a:solidFill>
                  <a:srgbClr val="FFCC66"/>
                </a:solidFill>
              </a:rPr>
              <a:t>Distinguishability</a:t>
            </a:r>
            <a:r>
              <a:rPr lang="en-US" altLang="ja-JP" sz="1800" dirty="0">
                <a:solidFill>
                  <a:srgbClr val="FFCC66"/>
                </a:solidFill>
              </a:rPr>
              <a:t> of a </a:t>
            </a:r>
            <a:r>
              <a:rPr lang="en-US" altLang="ja-JP" sz="1800" dirty="0">
                <a:solidFill>
                  <a:srgbClr val="FFCC66"/>
                </a:solidFill>
                <a:latin typeface="Symbol" pitchFamily="18" charset="2"/>
              </a:rPr>
              <a:t>L</a:t>
            </a:r>
            <a:r>
              <a:rPr lang="en-US" altLang="ja-JP" sz="1800" dirty="0">
                <a:solidFill>
                  <a:srgbClr val="FFCC66"/>
                </a:solidFill>
              </a:rPr>
              <a:t> </a:t>
            </a:r>
            <a:r>
              <a:rPr lang="en-US" altLang="ja-JP" sz="1800" dirty="0" err="1">
                <a:solidFill>
                  <a:srgbClr val="FFCC66"/>
                </a:solidFill>
              </a:rPr>
              <a:t>hyperon</a:t>
            </a:r>
            <a:endParaRPr lang="en-US" altLang="ja-JP" sz="1800" dirty="0">
              <a:solidFill>
                <a:srgbClr val="FFCC66"/>
              </a:solidFill>
            </a:endParaRPr>
          </a:p>
          <a:p>
            <a:pPr lvl="2">
              <a:buNone/>
            </a:pPr>
            <a:r>
              <a:rPr lang="en-US" altLang="ja-JP" sz="1800" dirty="0" smtClean="0">
                <a:solidFill>
                  <a:srgbClr val="FFCC66"/>
                </a:solidFill>
              </a:rPr>
              <a:t>U</a:t>
            </a:r>
            <a:r>
              <a:rPr lang="en-US" altLang="ja-JP" sz="1800" baseline="-25000" dirty="0" smtClean="0">
                <a:solidFill>
                  <a:srgbClr val="FFCC66"/>
                </a:solidFill>
              </a:rPr>
              <a:t>0</a:t>
            </a:r>
            <a:r>
              <a:rPr lang="en-US" altLang="ja-JP" sz="1800" dirty="0" smtClean="0">
                <a:solidFill>
                  <a:srgbClr val="FFCC66"/>
                </a:solidFill>
              </a:rPr>
              <a:t>(r</a:t>
            </a:r>
            <a:r>
              <a:rPr lang="en-US" altLang="ja-JP" sz="1800" dirty="0">
                <a:solidFill>
                  <a:srgbClr val="FFCC66"/>
                </a:solidFill>
              </a:rPr>
              <a:t>), </a:t>
            </a:r>
            <a:r>
              <a:rPr lang="en-US" altLang="ja-JP" sz="1800" dirty="0" err="1">
                <a:solidFill>
                  <a:srgbClr val="FFCC66"/>
                </a:solidFill>
              </a:rPr>
              <a:t>m</a:t>
            </a:r>
            <a:r>
              <a:rPr lang="en-US" altLang="ja-JP" sz="1800" baseline="-25000" dirty="0" err="1">
                <a:solidFill>
                  <a:srgbClr val="FFCC66"/>
                </a:solidFill>
                <a:latin typeface="Symbol" pitchFamily="18" charset="2"/>
              </a:rPr>
              <a:t>L</a:t>
            </a:r>
            <a:r>
              <a:rPr lang="en-US" altLang="ja-JP" sz="1800" dirty="0">
                <a:solidFill>
                  <a:srgbClr val="FFCC66"/>
                </a:solidFill>
              </a:rPr>
              <a:t>*(r), V</a:t>
            </a:r>
            <a:r>
              <a:rPr lang="en-US" altLang="ja-JP" sz="1800" baseline="-25000" dirty="0">
                <a:solidFill>
                  <a:srgbClr val="FFCC66"/>
                </a:solidFill>
                <a:latin typeface="Symbol" pitchFamily="18" charset="2"/>
              </a:rPr>
              <a:t>L</a:t>
            </a:r>
            <a:r>
              <a:rPr lang="en-US" altLang="ja-JP" sz="1800" baseline="-25000" dirty="0">
                <a:solidFill>
                  <a:srgbClr val="FFCC66"/>
                </a:solidFill>
              </a:rPr>
              <a:t>NN</a:t>
            </a:r>
            <a:r>
              <a:rPr lang="en-US" altLang="ja-JP" sz="1800" dirty="0">
                <a:solidFill>
                  <a:srgbClr val="FFCC66"/>
                </a:solidFill>
              </a:rPr>
              <a:t>, ...</a:t>
            </a:r>
          </a:p>
        </p:txBody>
      </p:sp>
      <p:sp>
        <p:nvSpPr>
          <p:cNvPr id="64535" name="Text Box 35"/>
          <p:cNvSpPr txBox="1">
            <a:spLocks noChangeArrowheads="1"/>
          </p:cNvSpPr>
          <p:nvPr/>
        </p:nvSpPr>
        <p:spPr bwMode="auto">
          <a:xfrm>
            <a:off x="5400675" y="2276475"/>
            <a:ext cx="3743325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None/>
            </a:pPr>
            <a:r>
              <a:rPr lang="en-US" altLang="ja-JP" sz="1800" dirty="0"/>
              <a:t>Neutron/</a:t>
            </a:r>
            <a:r>
              <a:rPr lang="en-US" altLang="ja-JP" sz="1800" dirty="0" err="1"/>
              <a:t>Hyperon</a:t>
            </a:r>
            <a:r>
              <a:rPr lang="en-US" altLang="ja-JP" sz="1800" dirty="0"/>
              <a:t> </a:t>
            </a:r>
            <a:r>
              <a:rPr lang="en-US" altLang="ja-JP" sz="1800" dirty="0" smtClean="0"/>
              <a:t>star,</a:t>
            </a:r>
          </a:p>
          <a:p>
            <a:pPr lvl="1">
              <a:buNone/>
            </a:pPr>
            <a:r>
              <a:rPr lang="en-US" altLang="ja-JP" sz="1800" dirty="0" smtClean="0"/>
              <a:t>Strangeness </a:t>
            </a:r>
            <a:r>
              <a:rPr lang="en-US" altLang="ja-JP" sz="1800" dirty="0"/>
              <a:t>matter </a:t>
            </a:r>
          </a:p>
        </p:txBody>
      </p:sp>
      <p:sp>
        <p:nvSpPr>
          <p:cNvPr id="29" name="Oval 35"/>
          <p:cNvSpPr>
            <a:spLocks noChangeArrowheads="1"/>
          </p:cNvSpPr>
          <p:nvPr/>
        </p:nvSpPr>
        <p:spPr bwMode="auto">
          <a:xfrm>
            <a:off x="1042988" y="3143248"/>
            <a:ext cx="5184775" cy="1366837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187451" y="1357298"/>
            <a:ext cx="4464670" cy="461963"/>
            <a:chOff x="748" y="890"/>
            <a:chExt cx="2994" cy="291"/>
          </a:xfrm>
        </p:grpSpPr>
        <p:sp>
          <p:nvSpPr>
            <p:cNvPr id="31" name="Text Box 25"/>
            <p:cNvSpPr txBox="1">
              <a:spLocks noChangeArrowheads="1"/>
            </p:cNvSpPr>
            <p:nvPr/>
          </p:nvSpPr>
          <p:spPr bwMode="auto">
            <a:xfrm>
              <a:off x="1066" y="890"/>
              <a:ext cx="129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ja-JP" sz="1800" dirty="0" smtClean="0"/>
                <a:t>              </a:t>
              </a:r>
              <a:r>
                <a:rPr lang="en-US" altLang="ja-JP" sz="2400" b="1" dirty="0" smtClean="0">
                  <a:solidFill>
                    <a:srgbClr val="FFFF00"/>
                  </a:solidFill>
                </a:rPr>
                <a:t>E05-115</a:t>
              </a:r>
              <a:endParaRPr lang="en-US" altLang="ja-JP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32" name="AutoShape 26"/>
            <p:cNvSpPr>
              <a:spLocks noChangeArrowheads="1"/>
            </p:cNvSpPr>
            <p:nvPr/>
          </p:nvSpPr>
          <p:spPr bwMode="auto">
            <a:xfrm>
              <a:off x="748" y="1117"/>
              <a:ext cx="2994" cy="45"/>
            </a:xfrm>
            <a:prstGeom prst="leftRightArrow">
              <a:avLst>
                <a:gd name="adj1" fmla="val 50000"/>
                <a:gd name="adj2" fmla="val 1330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2357422" y="1785926"/>
            <a:ext cx="3590933" cy="36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altLang="ja-JP" sz="1800" b="1" baseline="30000" dirty="0" smtClean="0">
                <a:solidFill>
                  <a:srgbClr val="FFFF00"/>
                </a:solidFill>
              </a:rPr>
              <a:t>6,7</a:t>
            </a:r>
            <a:r>
              <a:rPr lang="en-US" altLang="ja-JP" sz="1800" b="1" dirty="0" smtClean="0">
                <a:solidFill>
                  <a:srgbClr val="FFFF00"/>
                </a:solidFill>
              </a:rPr>
              <a:t>Li     </a:t>
            </a:r>
            <a:r>
              <a:rPr lang="en-US" altLang="ja-JP" sz="1800" b="1" baseline="30000" dirty="0" smtClean="0">
                <a:solidFill>
                  <a:srgbClr val="FFFF00"/>
                </a:solidFill>
              </a:rPr>
              <a:t>10,11</a:t>
            </a:r>
            <a:r>
              <a:rPr lang="en-US" altLang="ja-JP" sz="1800" b="1" dirty="0" smtClean="0">
                <a:solidFill>
                  <a:srgbClr val="FFFF00"/>
                </a:solidFill>
              </a:rPr>
              <a:t>B </a:t>
            </a:r>
            <a:r>
              <a:rPr lang="en-US" altLang="ja-JP" sz="1800" b="1" baseline="30000" dirty="0" smtClean="0">
                <a:solidFill>
                  <a:srgbClr val="FFFF00"/>
                </a:solidFill>
              </a:rPr>
              <a:t>12</a:t>
            </a:r>
            <a:r>
              <a:rPr lang="en-US" altLang="ja-JP" sz="1800" b="1" dirty="0" smtClean="0">
                <a:solidFill>
                  <a:srgbClr val="FFFF00"/>
                </a:solidFill>
              </a:rPr>
              <a:t>C       </a:t>
            </a:r>
            <a:r>
              <a:rPr lang="en-US" altLang="ja-JP" sz="1800" b="1" baseline="30000" dirty="0" smtClean="0">
                <a:solidFill>
                  <a:srgbClr val="FFFF00"/>
                </a:solidFill>
              </a:rPr>
              <a:t>51</a:t>
            </a:r>
            <a:r>
              <a:rPr lang="en-US" altLang="ja-JP" sz="1800" b="1" dirty="0" smtClean="0">
                <a:solidFill>
                  <a:srgbClr val="FFFF00"/>
                </a:solidFill>
              </a:rPr>
              <a:t>V </a:t>
            </a:r>
            <a:r>
              <a:rPr lang="en-US" altLang="ja-JP" sz="1800" b="1" baseline="30000" dirty="0" smtClean="0">
                <a:solidFill>
                  <a:srgbClr val="FFFF00"/>
                </a:solidFill>
              </a:rPr>
              <a:t>52</a:t>
            </a:r>
            <a:r>
              <a:rPr lang="en-US" altLang="ja-JP" sz="1800" b="1" dirty="0" smtClean="0">
                <a:solidFill>
                  <a:srgbClr val="FFFF00"/>
                </a:solidFill>
              </a:rPr>
              <a:t>Cr </a:t>
            </a:r>
          </a:p>
        </p:txBody>
      </p:sp>
      <p:sp>
        <p:nvSpPr>
          <p:cNvPr id="36" name="Oval 34"/>
          <p:cNvSpPr>
            <a:spLocks noChangeArrowheads="1"/>
          </p:cNvSpPr>
          <p:nvPr/>
        </p:nvSpPr>
        <p:spPr bwMode="auto">
          <a:xfrm>
            <a:off x="3276600" y="4221163"/>
            <a:ext cx="4751388" cy="1512887"/>
          </a:xfrm>
          <a:prstGeom prst="ellipse">
            <a:avLst/>
          </a:prstGeom>
          <a:solidFill>
            <a:srgbClr val="CC99FF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1979613" y="5734050"/>
            <a:ext cx="51090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3600" dirty="0"/>
              <a:t>3</a:t>
            </a:r>
            <a:r>
              <a:rPr lang="en-US" altLang="ja-JP" sz="3600" baseline="30000" dirty="0"/>
              <a:t>rd</a:t>
            </a:r>
            <a:r>
              <a:rPr lang="en-US" altLang="ja-JP" sz="3600" dirty="0"/>
              <a:t> Generation Experiment</a:t>
            </a: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2124075" y="1773239"/>
            <a:ext cx="2655888" cy="785813"/>
            <a:chOff x="1338" y="1117"/>
            <a:chExt cx="1673" cy="495"/>
          </a:xfrm>
        </p:grpSpPr>
        <p:sp>
          <p:nvSpPr>
            <p:cNvPr id="39" name="Text Box 31"/>
            <p:cNvSpPr txBox="1">
              <a:spLocks noChangeArrowheads="1"/>
            </p:cNvSpPr>
            <p:nvPr/>
          </p:nvSpPr>
          <p:spPr bwMode="auto">
            <a:xfrm>
              <a:off x="1338" y="1170"/>
              <a:ext cx="167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None/>
              </a:pPr>
              <a:r>
                <a:rPr lang="en-US" altLang="ja-JP" sz="1800" dirty="0" smtClean="0">
                  <a:solidFill>
                    <a:srgbClr val="FFFF66"/>
                  </a:solidFill>
                </a:rPr>
                <a:t>                      </a:t>
              </a:r>
              <a:r>
                <a:rPr lang="en-US" altLang="ja-JP" sz="1800" dirty="0">
                  <a:solidFill>
                    <a:srgbClr val="FFFF00"/>
                  </a:solidFill>
                </a:rPr>
                <a:t>E01-011</a:t>
              </a:r>
            </a:p>
            <a:p>
              <a:pPr>
                <a:buNone/>
              </a:pPr>
              <a:r>
                <a:rPr lang="en-US" altLang="ja-JP" sz="1800" dirty="0">
                  <a:solidFill>
                    <a:srgbClr val="FFFF66"/>
                  </a:solidFill>
                </a:rPr>
                <a:t>  </a:t>
              </a:r>
              <a:r>
                <a:rPr lang="en-US" altLang="ja-JP" sz="1800" baseline="30000" dirty="0">
                  <a:solidFill>
                    <a:srgbClr val="FFFF00"/>
                  </a:solidFill>
                </a:rPr>
                <a:t>7</a:t>
              </a:r>
              <a:r>
                <a:rPr lang="en-US" altLang="ja-JP" sz="1800" dirty="0">
                  <a:solidFill>
                    <a:srgbClr val="FFFF00"/>
                  </a:solidFill>
                </a:rPr>
                <a:t>Li       </a:t>
              </a:r>
              <a:r>
                <a:rPr lang="en-US" altLang="ja-JP" sz="1800" baseline="30000" dirty="0">
                  <a:solidFill>
                    <a:srgbClr val="FFFF00"/>
                  </a:solidFill>
                </a:rPr>
                <a:t>12</a:t>
              </a:r>
              <a:r>
                <a:rPr lang="en-US" altLang="ja-JP" sz="1800" dirty="0">
                  <a:solidFill>
                    <a:srgbClr val="FFFF00"/>
                  </a:solidFill>
                </a:rPr>
                <a:t>C              </a:t>
              </a:r>
              <a:r>
                <a:rPr lang="en-US" altLang="ja-JP" sz="1800" baseline="30000" dirty="0" smtClean="0">
                  <a:solidFill>
                    <a:srgbClr val="FFFF00"/>
                  </a:solidFill>
                </a:rPr>
                <a:t>28</a:t>
              </a:r>
              <a:r>
                <a:rPr lang="en-US" altLang="ja-JP" sz="1800" dirty="0" smtClean="0">
                  <a:solidFill>
                    <a:srgbClr val="FFFF00"/>
                  </a:solidFill>
                </a:rPr>
                <a:t>Si</a:t>
              </a:r>
              <a:endParaRPr lang="en-US" altLang="ja-JP" sz="1800" dirty="0">
                <a:solidFill>
                  <a:srgbClr val="FFFF00"/>
                </a:solidFill>
              </a:endParaRPr>
            </a:p>
          </p:txBody>
        </p:sp>
        <p:sp>
          <p:nvSpPr>
            <p:cNvPr id="40" name="AutoShape 33"/>
            <p:cNvSpPr>
              <a:spLocks noChangeArrowheads="1"/>
            </p:cNvSpPr>
            <p:nvPr/>
          </p:nvSpPr>
          <p:spPr bwMode="auto">
            <a:xfrm flipV="1">
              <a:off x="1655" y="1117"/>
              <a:ext cx="1270" cy="45"/>
            </a:xfrm>
            <a:prstGeom prst="leftRightArrow">
              <a:avLst>
                <a:gd name="adj1" fmla="val 50000"/>
                <a:gd name="adj2" fmla="val 5644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4" name="グループ化 31"/>
          <p:cNvGrpSpPr>
            <a:grpSpLocks/>
          </p:cNvGrpSpPr>
          <p:nvPr/>
        </p:nvGrpSpPr>
        <p:grpSpPr bwMode="auto">
          <a:xfrm>
            <a:off x="2843213" y="1142984"/>
            <a:ext cx="979755" cy="701731"/>
            <a:chOff x="2843213" y="1142984"/>
            <a:chExt cx="979755" cy="701732"/>
          </a:xfrm>
        </p:grpSpPr>
        <p:sp>
          <p:nvSpPr>
            <p:cNvPr id="42" name="Text Box 30"/>
            <p:cNvSpPr txBox="1">
              <a:spLocks noChangeArrowheads="1"/>
            </p:cNvSpPr>
            <p:nvPr/>
          </p:nvSpPr>
          <p:spPr bwMode="auto">
            <a:xfrm>
              <a:off x="2843213" y="1142984"/>
              <a:ext cx="979755" cy="70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ja-JP" sz="1800" dirty="0">
                  <a:solidFill>
                    <a:schemeClr val="tx2"/>
                  </a:solidFill>
                </a:rPr>
                <a:t>E89-009</a:t>
              </a:r>
            </a:p>
            <a:p>
              <a:pPr>
                <a:buNone/>
              </a:pPr>
              <a:r>
                <a:rPr lang="en-US" altLang="ja-JP" sz="1800" dirty="0">
                  <a:solidFill>
                    <a:schemeClr val="tx2"/>
                  </a:solidFill>
                </a:rPr>
                <a:t>  </a:t>
              </a:r>
              <a:r>
                <a:rPr lang="en-US" altLang="ja-JP" sz="1800" baseline="30000" dirty="0">
                  <a:solidFill>
                    <a:schemeClr val="tx2"/>
                  </a:solidFill>
                </a:rPr>
                <a:t>12</a:t>
              </a:r>
              <a:r>
                <a:rPr lang="en-US" altLang="ja-JP" sz="1800" dirty="0">
                  <a:solidFill>
                    <a:schemeClr val="tx2"/>
                  </a:solidFill>
                </a:rPr>
                <a:t>C</a:t>
              </a:r>
            </a:p>
          </p:txBody>
        </p:sp>
        <p:sp>
          <p:nvSpPr>
            <p:cNvPr id="43" name="AutoShape 40"/>
            <p:cNvSpPr>
              <a:spLocks noChangeArrowheads="1"/>
            </p:cNvSpPr>
            <p:nvPr/>
          </p:nvSpPr>
          <p:spPr bwMode="auto">
            <a:xfrm>
              <a:off x="2916238" y="1773238"/>
              <a:ext cx="503238" cy="71438"/>
            </a:xfrm>
            <a:prstGeom prst="leftRightArrow">
              <a:avLst>
                <a:gd name="adj1" fmla="val 50000"/>
                <a:gd name="adj2" fmla="val 140888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08920"/>
            <a:ext cx="5724128" cy="318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Text Box 3"/>
          <p:cNvSpPr txBox="1">
            <a:spLocks noChangeArrowheads="1"/>
          </p:cNvSpPr>
          <p:nvPr/>
        </p:nvSpPr>
        <p:spPr bwMode="auto">
          <a:xfrm>
            <a:off x="785786" y="1285860"/>
            <a:ext cx="40961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4000" dirty="0" smtClean="0"/>
              <a:t>2009    E05-115 </a:t>
            </a:r>
            <a:r>
              <a:rPr lang="en-US" altLang="ja-JP" dirty="0"/>
              <a:t>(Hall C)</a:t>
            </a:r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468484" y="2071678"/>
            <a:ext cx="86755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2400" dirty="0" smtClean="0"/>
              <a:t>Wide mass range </a:t>
            </a:r>
            <a:r>
              <a:rPr lang="en-US" altLang="ja-JP" sz="2400" dirty="0" err="1" smtClean="0"/>
              <a:t>hypernuclear</a:t>
            </a:r>
            <a:r>
              <a:rPr lang="en-US" altLang="ja-JP" sz="2400" dirty="0" smtClean="0"/>
              <a:t> </a:t>
            </a:r>
            <a:r>
              <a:rPr lang="en-US" altLang="ja-JP" sz="2000" dirty="0" smtClean="0"/>
              <a:t>spectroscopy    (</a:t>
            </a:r>
            <a:r>
              <a:rPr lang="en-US" altLang="ja-JP" sz="2000" baseline="30000" dirty="0" smtClean="0"/>
              <a:t>52</a:t>
            </a:r>
            <a:r>
              <a:rPr lang="en-US" altLang="ja-JP" sz="2000" baseline="-25000" dirty="0" smtClean="0">
                <a:latin typeface="Symbol" pitchFamily="18" charset="2"/>
              </a:rPr>
              <a:t>L</a:t>
            </a:r>
            <a:r>
              <a:rPr lang="en-US" altLang="ja-JP" sz="2000" dirty="0" smtClean="0"/>
              <a:t>V, </a:t>
            </a:r>
            <a:r>
              <a:rPr lang="en-US" altLang="ja-JP" sz="2000" baseline="30000" dirty="0" smtClean="0"/>
              <a:t>12</a:t>
            </a:r>
            <a:r>
              <a:rPr lang="en-US" altLang="ja-JP" sz="2000" baseline="-25000" dirty="0" smtClean="0">
                <a:latin typeface="Symbol" pitchFamily="18" charset="2"/>
              </a:rPr>
              <a:t>L</a:t>
            </a:r>
            <a:r>
              <a:rPr lang="en-US" altLang="ja-JP" sz="2000" dirty="0" smtClean="0"/>
              <a:t>B ,</a:t>
            </a:r>
            <a:r>
              <a:rPr lang="en-US" altLang="ja-JP" sz="2000" baseline="30000" dirty="0" smtClean="0"/>
              <a:t>10</a:t>
            </a:r>
            <a:r>
              <a:rPr lang="en-US" altLang="ja-JP" sz="2000" baseline="-25000" dirty="0" smtClean="0">
                <a:latin typeface="Symbol" pitchFamily="18" charset="2"/>
              </a:rPr>
              <a:t>L</a:t>
            </a:r>
            <a:r>
              <a:rPr lang="en-US" altLang="ja-JP" sz="2000" dirty="0" smtClean="0"/>
              <a:t>Be, </a:t>
            </a:r>
            <a:r>
              <a:rPr lang="en-US" altLang="ja-JP" sz="2000" baseline="30000" dirty="0" smtClean="0"/>
              <a:t>9</a:t>
            </a:r>
            <a:r>
              <a:rPr lang="en-US" altLang="ja-JP" sz="2000" baseline="-25000" dirty="0" smtClean="0">
                <a:latin typeface="Symbol" pitchFamily="18" charset="2"/>
              </a:rPr>
              <a:t>L</a:t>
            </a:r>
            <a:r>
              <a:rPr lang="en-US" altLang="ja-JP" sz="2000" dirty="0" smtClean="0"/>
              <a:t>Li,</a:t>
            </a:r>
            <a:r>
              <a:rPr lang="en-US" altLang="ja-JP" sz="2000" baseline="30000" dirty="0" smtClean="0"/>
              <a:t> 7</a:t>
            </a:r>
            <a:r>
              <a:rPr lang="en-US" altLang="ja-JP" sz="2000" baseline="-25000" dirty="0" smtClean="0">
                <a:latin typeface="Symbol" pitchFamily="18" charset="2"/>
              </a:rPr>
              <a:t>L</a:t>
            </a:r>
            <a:r>
              <a:rPr lang="en-US" altLang="ja-JP" sz="2000" dirty="0" smtClean="0"/>
              <a:t>He )</a:t>
            </a:r>
            <a:endParaRPr lang="en-US" altLang="ja-JP" sz="2000" dirty="0"/>
          </a:p>
        </p:txBody>
      </p:sp>
      <p:sp>
        <p:nvSpPr>
          <p:cNvPr id="66567" name="Text Box 44"/>
          <p:cNvSpPr txBox="1">
            <a:spLocks noChangeArrowheads="1"/>
          </p:cNvSpPr>
          <p:nvPr/>
        </p:nvSpPr>
        <p:spPr bwMode="auto">
          <a:xfrm>
            <a:off x="6072198" y="2643182"/>
            <a:ext cx="28488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2400" dirty="0" smtClean="0"/>
              <a:t>Major Improvements</a:t>
            </a:r>
          </a:p>
          <a:p>
            <a:pPr>
              <a:buNone/>
            </a:pPr>
            <a:r>
              <a:rPr lang="en-US" altLang="ja-JP" sz="2400" dirty="0" smtClean="0"/>
              <a:t>   </a:t>
            </a:r>
            <a:r>
              <a:rPr lang="en-US" altLang="ja-JP" sz="1600" dirty="0" smtClean="0"/>
              <a:t>(10 times more VP tagging )</a:t>
            </a:r>
            <a:endParaRPr lang="en-US" altLang="ja-JP" sz="1600" dirty="0"/>
          </a:p>
        </p:txBody>
      </p:sp>
      <p:sp>
        <p:nvSpPr>
          <p:cNvPr id="66568" name="Text Box 45"/>
          <p:cNvSpPr txBox="1">
            <a:spLocks noChangeArrowheads="1"/>
          </p:cNvSpPr>
          <p:nvPr/>
        </p:nvSpPr>
        <p:spPr bwMode="auto">
          <a:xfrm>
            <a:off x="5857884" y="3500438"/>
            <a:ext cx="310694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2800" dirty="0"/>
              <a:t>New </a:t>
            </a:r>
            <a:r>
              <a:rPr lang="en-US" altLang="ja-JP" sz="2800" dirty="0" smtClean="0"/>
              <a:t>HES</a:t>
            </a:r>
          </a:p>
          <a:p>
            <a:pPr>
              <a:buNone/>
            </a:pPr>
            <a:r>
              <a:rPr lang="en-US" altLang="ja-JP" sz="2800" dirty="0" smtClean="0"/>
              <a:t>  best match to HKS</a:t>
            </a:r>
            <a:endParaRPr lang="en-US" altLang="ja-JP" sz="2800" dirty="0"/>
          </a:p>
        </p:txBody>
      </p:sp>
      <p:sp>
        <p:nvSpPr>
          <p:cNvPr id="66569" name="Text Box 46"/>
          <p:cNvSpPr txBox="1">
            <a:spLocks noChangeArrowheads="1"/>
          </p:cNvSpPr>
          <p:nvPr/>
        </p:nvSpPr>
        <p:spPr bwMode="auto">
          <a:xfrm>
            <a:off x="5929322" y="4500570"/>
            <a:ext cx="31790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2800" dirty="0" smtClean="0"/>
              <a:t>New Calibrations</a:t>
            </a:r>
          </a:p>
          <a:p>
            <a:pPr>
              <a:buNone/>
            </a:pPr>
            <a:r>
              <a:rPr lang="en-US" altLang="ja-JP" sz="2800" dirty="0" smtClean="0"/>
              <a:t>     H2O cell target</a:t>
            </a:r>
          </a:p>
          <a:p>
            <a:pPr>
              <a:buNone/>
            </a:pPr>
            <a:r>
              <a:rPr lang="en-US" altLang="ja-JP" sz="2800" dirty="0" smtClean="0"/>
              <a:t>    Beam energy scan</a:t>
            </a:r>
            <a:endParaRPr lang="en-US" altLang="ja-JP" sz="2800" dirty="0"/>
          </a:p>
        </p:txBody>
      </p:sp>
      <p:sp>
        <p:nvSpPr>
          <p:cNvPr id="27" name="Rectangle 2"/>
          <p:cNvSpPr txBox="1">
            <a:spLocks noRot="1" noChangeArrowheads="1"/>
          </p:cNvSpPr>
          <p:nvPr/>
        </p:nvSpPr>
        <p:spPr>
          <a:xfrm>
            <a:off x="428596" y="-142900"/>
            <a:ext cx="8385175" cy="1431925"/>
          </a:xfrm>
          <a:prstGeom prst="rect">
            <a:avLst/>
          </a:prstGeo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r" fontAlgn="auto">
              <a:spcAft>
                <a:spcPts val="0"/>
              </a:spcAft>
              <a:buNone/>
              <a:defRPr/>
            </a:pPr>
            <a:r>
              <a:rPr lang="en-US" altLang="ja-JP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Third </a:t>
            </a:r>
            <a:r>
              <a:rPr lang="en-US" altLang="ja-JP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Generation Exp. at </a:t>
            </a:r>
            <a:r>
              <a:rPr lang="en-US" altLang="ja-JP" sz="3600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JLab</a:t>
            </a:r>
            <a:endParaRPr lang="en-US" altLang="ja-JP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6" name="図 25" descr="http://www.phys.tohoku.ac.jp/field/enpp/img/03/p_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8934"/>
            <a:ext cx="584834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3620" name="Picture 4" descr="C:\Users\nue\Pictures\HKS-HES pic\img_3583.jpg"/>
          <p:cNvPicPr>
            <a:picLocks noChangeAspect="1" noChangeArrowheads="1"/>
          </p:cNvPicPr>
          <p:nvPr/>
        </p:nvPicPr>
        <p:blipFill>
          <a:blip r:embed="rId4" cstate="print"/>
          <a:srcRect t="27128" b="6644"/>
          <a:stretch>
            <a:fillRect/>
          </a:stretch>
        </p:blipFill>
        <p:spPr bwMode="auto">
          <a:xfrm>
            <a:off x="395536" y="2708920"/>
            <a:ext cx="4770755" cy="4736563"/>
          </a:xfrm>
          <a:prstGeom prst="rect">
            <a:avLst/>
          </a:prstGeom>
          <a:noFill/>
        </p:spPr>
      </p:pic>
      <p:pic>
        <p:nvPicPr>
          <p:cNvPr id="11" name="図 10" descr="targetplate2.png"/>
          <p:cNvPicPr>
            <a:picLocks noChangeAspect="1"/>
          </p:cNvPicPr>
          <p:nvPr/>
        </p:nvPicPr>
        <p:blipFill>
          <a:blip r:embed="rId5" cstate="print"/>
          <a:srcRect l="15061" t="15953" r="11739" b="39883"/>
          <a:stretch>
            <a:fillRect/>
          </a:stretch>
        </p:blipFill>
        <p:spPr>
          <a:xfrm>
            <a:off x="1691680" y="2636912"/>
            <a:ext cx="3428153" cy="1378191"/>
          </a:xfrm>
          <a:prstGeom prst="rect">
            <a:avLst/>
          </a:prstGeom>
        </p:spPr>
      </p:pic>
      <p:pic>
        <p:nvPicPr>
          <p:cNvPr id="13" name="図 12" descr="watercell.png"/>
          <p:cNvPicPr>
            <a:picLocks noChangeAspect="1"/>
          </p:cNvPicPr>
          <p:nvPr/>
        </p:nvPicPr>
        <p:blipFill>
          <a:blip r:embed="rId6" cstate="print"/>
          <a:srcRect l="46902" t="21302" r="8064" b="19701"/>
          <a:stretch>
            <a:fillRect/>
          </a:stretch>
        </p:blipFill>
        <p:spPr>
          <a:xfrm>
            <a:off x="1619672" y="2492896"/>
            <a:ext cx="3672408" cy="32099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23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524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 of the 3</a:t>
            </a:r>
            <a:r>
              <a:rPr kumimoji="1"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Generation Experiment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85720" y="2000240"/>
            <a:ext cx="850112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25450" indent="-342900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altLang="ja-JP" sz="2000" b="1" baseline="30000" dirty="0" smtClean="0">
                <a:solidFill>
                  <a:srgbClr val="FFFF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7</a:t>
            </a:r>
            <a:r>
              <a:rPr lang="en-US" altLang="ja-JP" sz="2000" b="1" dirty="0" smtClean="0">
                <a:solidFill>
                  <a:srgbClr val="FFFF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Li(</a:t>
            </a:r>
            <a:r>
              <a:rPr lang="en-US" altLang="ja-JP" sz="2000" b="1" dirty="0" err="1" smtClean="0">
                <a:solidFill>
                  <a:srgbClr val="FFFF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e,e’K</a:t>
            </a:r>
            <a:r>
              <a:rPr lang="en-US" altLang="ja-JP" sz="2000" b="1" baseline="30000" dirty="0" smtClean="0">
                <a:solidFill>
                  <a:srgbClr val="FFFF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+</a:t>
            </a:r>
            <a:r>
              <a:rPr lang="en-US" altLang="ja-JP" sz="2000" b="1" dirty="0" smtClean="0">
                <a:solidFill>
                  <a:srgbClr val="FFFF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</a:t>
            </a:r>
            <a:r>
              <a:rPr lang="en-US" altLang="ja-JP" sz="2000" b="1" baseline="30000" dirty="0" smtClean="0">
                <a:solidFill>
                  <a:srgbClr val="FFFF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7</a:t>
            </a:r>
            <a:r>
              <a:rPr lang="en-US" altLang="ja-JP" sz="2000" b="1" baseline="-25000" dirty="0" smtClean="0">
                <a:solidFill>
                  <a:srgbClr val="FFFF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Λ</a:t>
            </a:r>
            <a:r>
              <a:rPr lang="en-US" altLang="ja-JP" sz="2000" b="1" dirty="0" smtClean="0">
                <a:solidFill>
                  <a:srgbClr val="FFFF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He,</a:t>
            </a:r>
            <a:r>
              <a:rPr lang="en-US" altLang="ja-JP" sz="2000" b="1" baseline="30000" dirty="0" smtClean="0">
                <a:solidFill>
                  <a:srgbClr val="FFFF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10</a:t>
            </a:r>
            <a:r>
              <a:rPr lang="en-US" altLang="ja-JP" sz="2000" b="1" dirty="0" smtClean="0">
                <a:solidFill>
                  <a:srgbClr val="FFFF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B(</a:t>
            </a:r>
            <a:r>
              <a:rPr lang="en-US" altLang="ja-JP" sz="2000" b="1" dirty="0" err="1" smtClean="0">
                <a:solidFill>
                  <a:srgbClr val="FFFF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e,e’K</a:t>
            </a:r>
            <a:r>
              <a:rPr lang="en-US" altLang="ja-JP" sz="2000" b="1" baseline="30000" dirty="0" smtClean="0">
                <a:solidFill>
                  <a:srgbClr val="FFFF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+</a:t>
            </a:r>
            <a:r>
              <a:rPr lang="en-US" altLang="ja-JP" sz="2000" b="1" dirty="0" smtClean="0">
                <a:solidFill>
                  <a:srgbClr val="FFFF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</a:t>
            </a:r>
            <a:r>
              <a:rPr lang="en-US" altLang="ja-JP" sz="2000" b="1" baseline="30000" dirty="0" smtClean="0">
                <a:solidFill>
                  <a:srgbClr val="FFFF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10</a:t>
            </a:r>
            <a:r>
              <a:rPr lang="en-US" altLang="ja-JP" sz="2000" b="1" baseline="-25000" dirty="0" smtClean="0">
                <a:solidFill>
                  <a:srgbClr val="FFFF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Λ</a:t>
            </a:r>
            <a:r>
              <a:rPr lang="en-US" altLang="ja-JP" sz="2000" b="1" dirty="0" smtClean="0">
                <a:solidFill>
                  <a:srgbClr val="FFFF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Be</a:t>
            </a:r>
          </a:p>
          <a:p>
            <a:pPr marL="425450" indent="-34290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altLang="ja-JP" sz="2000" b="1" dirty="0" smtClean="0">
                <a:solidFill>
                  <a:srgbClr val="FFFF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    - Cluster model, shell model approach</a:t>
            </a:r>
          </a:p>
          <a:p>
            <a:pPr marL="882650" lvl="1" indent="-3429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Charge Symmetry Breaking in </a:t>
            </a:r>
            <a:r>
              <a:rPr lang="en-US" altLang="ja-JP" dirty="0" smtClean="0"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L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 interaction</a:t>
            </a:r>
          </a:p>
          <a:p>
            <a:pPr marL="882650" lvl="1" indent="-3429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en-US" altLang="ja-JP" dirty="0" smtClean="0"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L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N-</a:t>
            </a:r>
            <a:r>
              <a:rPr lang="en-US" altLang="ja-JP" dirty="0" smtClean="0"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S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 coupling effect</a:t>
            </a:r>
          </a:p>
          <a:p>
            <a:pPr marL="425450" indent="-3429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altLang="ja-JP" sz="2000" b="1" baseline="30000" dirty="0" smtClean="0">
                <a:solidFill>
                  <a:srgbClr val="FFFF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52</a:t>
            </a:r>
            <a:r>
              <a:rPr lang="en-US" altLang="ja-JP" sz="2000" b="1" dirty="0" smtClean="0">
                <a:solidFill>
                  <a:srgbClr val="FFFF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Cr(</a:t>
            </a:r>
            <a:r>
              <a:rPr lang="en-US" altLang="ja-JP" sz="2000" b="1" dirty="0" err="1" smtClean="0">
                <a:solidFill>
                  <a:srgbClr val="FFFF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e,e’K</a:t>
            </a:r>
            <a:r>
              <a:rPr lang="en-US" altLang="ja-JP" sz="2000" b="1" baseline="30000" dirty="0" smtClean="0">
                <a:solidFill>
                  <a:srgbClr val="FFFF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+</a:t>
            </a:r>
            <a:r>
              <a:rPr lang="en-US" altLang="ja-JP" sz="2000" b="1" dirty="0" smtClean="0">
                <a:solidFill>
                  <a:srgbClr val="FFFF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</a:t>
            </a:r>
            <a:r>
              <a:rPr lang="en-US" altLang="ja-JP" sz="2000" b="1" baseline="30000" dirty="0" smtClean="0">
                <a:solidFill>
                  <a:srgbClr val="FFFF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52</a:t>
            </a:r>
            <a:r>
              <a:rPr lang="en-US" altLang="ja-JP" sz="2000" b="1" baseline="-25000" dirty="0" smtClean="0">
                <a:solidFill>
                  <a:srgbClr val="FFFF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Λ</a:t>
            </a:r>
            <a:r>
              <a:rPr lang="en-US" altLang="ja-JP" sz="2000" b="1" dirty="0" smtClean="0">
                <a:solidFill>
                  <a:srgbClr val="FFFF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V</a:t>
            </a:r>
          </a:p>
          <a:p>
            <a:pPr marL="425450" indent="-34290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altLang="ja-JP" sz="2000" b="1" dirty="0" smtClean="0">
                <a:solidFill>
                  <a:srgbClr val="FFFF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    - Shell model, Mean field theory</a:t>
            </a:r>
            <a:endParaRPr lang="en-US" altLang="ja-JP" sz="2000" dirty="0">
              <a:solidFill>
                <a:srgbClr val="FFFF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marL="882650" lvl="1" indent="-3429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 dependence of </a:t>
            </a:r>
            <a:r>
              <a:rPr lang="en-US" altLang="ja-JP" dirty="0" smtClean="0"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L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single particle energies</a:t>
            </a:r>
          </a:p>
          <a:p>
            <a:pPr marL="882650" lvl="1" indent="-3429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Measurement of fine structure (core configuration mixing, </a:t>
            </a:r>
            <a:r>
              <a:rPr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ls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splitting…)</a:t>
            </a:r>
            <a:endParaRPr lang="en-US" altLang="ja-JP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2010/9/4</a:t>
            </a:r>
            <a:endParaRPr kumimoji="1"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SPHERE and JSPS 2010 Meeting</a:t>
            </a:r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60648"/>
          </a:xfrm>
        </p:spPr>
        <p:txBody>
          <a:bodyPr/>
          <a:lstStyle/>
          <a:p>
            <a:r>
              <a:rPr kumimoji="1" lang="en-US" altLang="ja-JP" dirty="0" smtClean="0"/>
              <a:t>Missing mass calibration data</a:t>
            </a:r>
            <a:endParaRPr kumimoji="1" lang="ja-JP" altLang="en-US" dirty="0"/>
          </a:p>
        </p:txBody>
      </p:sp>
      <p:pic>
        <p:nvPicPr>
          <p:cNvPr id="4" name="図 3" descr="\begin{document}&#10;\begin{align*}&#10;e+p\rightarrow e'+K^++\Lambda/\Sigma^0&#10;\end{align*}&#10;\end{document}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124744"/>
            <a:ext cx="3357586" cy="360488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11" name="グループ化 10"/>
          <p:cNvGrpSpPr/>
          <p:nvPr/>
        </p:nvGrpSpPr>
        <p:grpSpPr>
          <a:xfrm>
            <a:off x="899592" y="1772816"/>
            <a:ext cx="6624736" cy="4320480"/>
            <a:chOff x="971600" y="2132856"/>
            <a:chExt cx="6624736" cy="4320480"/>
          </a:xfrm>
        </p:grpSpPr>
        <p:pic>
          <p:nvPicPr>
            <p:cNvPr id="5" name="コンテンツ プレースホルダ 4" descr="mm_ch2_rev356M.png"/>
            <p:cNvPicPr>
              <a:picLocks noChangeAspect="1"/>
            </p:cNvPicPr>
            <p:nvPr/>
          </p:nvPicPr>
          <p:blipFill>
            <a:blip r:embed="rId3" cstate="print"/>
            <a:srcRect r="1786" b="5606"/>
            <a:stretch>
              <a:fillRect/>
            </a:stretch>
          </p:blipFill>
          <p:spPr>
            <a:xfrm>
              <a:off x="971600" y="2132856"/>
              <a:ext cx="6583456" cy="4309169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6103620" y="6084004"/>
              <a:ext cx="1492716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err="1" smtClean="0">
                  <a:solidFill>
                    <a:schemeClr val="bg1"/>
                  </a:solidFill>
                </a:rPr>
                <a:t>M</a:t>
              </a:r>
              <a:r>
                <a:rPr kumimoji="1" lang="en-US" altLang="ja-JP" b="1" baseline="-25000" dirty="0" err="1" smtClean="0">
                  <a:solidFill>
                    <a:schemeClr val="bg1"/>
                  </a:solidFill>
                </a:rPr>
                <a:t>x</a:t>
              </a:r>
              <a:r>
                <a:rPr kumimoji="1" lang="en-US" altLang="ja-JP" b="1" dirty="0" smtClean="0">
                  <a:solidFill>
                    <a:schemeClr val="bg1"/>
                  </a:solidFill>
                </a:rPr>
                <a:t>-M</a:t>
              </a:r>
              <a:r>
                <a:rPr kumimoji="1" lang="en-US" altLang="ja-JP" b="1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r>
                <a:rPr kumimoji="1" lang="en-US" altLang="ja-JP" b="1" dirty="0" smtClean="0">
                  <a:solidFill>
                    <a:schemeClr val="bg1"/>
                  </a:solidFill>
                </a:rPr>
                <a:t> [</a:t>
              </a:r>
              <a:r>
                <a:rPr kumimoji="1" lang="en-US" altLang="ja-JP" b="1" dirty="0" err="1" smtClean="0">
                  <a:solidFill>
                    <a:schemeClr val="bg1"/>
                  </a:solidFill>
                </a:rPr>
                <a:t>MeV</a:t>
              </a:r>
              <a:r>
                <a:rPr kumimoji="1" lang="en-US" altLang="ja-JP" b="1" dirty="0" smtClean="0">
                  <a:solidFill>
                    <a:schemeClr val="bg1"/>
                  </a:solidFill>
                </a:rPr>
                <a:t>]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347864" y="2924944"/>
              <a:ext cx="396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endParaRPr kumimoji="1" lang="ja-JP" altLang="en-US" sz="2400" dirty="0">
                <a:solidFill>
                  <a:schemeClr val="bg1"/>
                </a:solidFill>
                <a:latin typeface="Symbol" pitchFamily="18" charset="2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148064" y="4365104"/>
              <a:ext cx="4700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  <a:latin typeface="Symbol" pitchFamily="18" charset="2"/>
                </a:rPr>
                <a:t>S</a:t>
              </a:r>
              <a:r>
                <a:rPr kumimoji="1" lang="en-US" altLang="ja-JP" sz="2400" baseline="30000" dirty="0" smtClean="0">
                  <a:solidFill>
                    <a:schemeClr val="bg1"/>
                  </a:solidFill>
                  <a:latin typeface="Symbol" pitchFamily="18" charset="2"/>
                </a:rPr>
                <a:t>0</a:t>
              </a:r>
              <a:endParaRPr kumimoji="1" lang="ja-JP" altLang="en-US" sz="2400" baseline="30000" dirty="0">
                <a:solidFill>
                  <a:schemeClr val="bg1"/>
                </a:solidFill>
                <a:latin typeface="Symbol" pitchFamily="18" charset="2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971600" y="2132856"/>
              <a:ext cx="2497800" cy="369332"/>
            </a:xfrm>
            <a:prstGeom prst="rect">
              <a:avLst/>
            </a:prstGeom>
            <a:solidFill>
              <a:schemeClr val="tx1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CH</a:t>
              </a:r>
              <a:r>
                <a:rPr kumimoji="1" lang="en-US" altLang="ja-JP" baseline="-25000" dirty="0" smtClean="0">
                  <a:solidFill>
                    <a:schemeClr val="bg1"/>
                  </a:solidFill>
                </a:rPr>
                <a:t>2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 target missing mass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683568" y="1052736"/>
            <a:ext cx="4286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Elementary process of </a:t>
            </a:r>
          </a:p>
          <a:p>
            <a:r>
              <a:rPr lang="en-US" altLang="ja-JP" dirty="0" smtClean="0"/>
              <a:t>Electromagnetic production of strangeness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131840" y="6093296"/>
            <a:ext cx="5269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E05-115 (2009) preliminary</a:t>
            </a:r>
            <a:endParaRPr kumimoji="1" lang="ja-JP" altLang="en-US" sz="3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520670" y="3358733"/>
            <a:ext cx="1623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Analysis Status</a:t>
            </a:r>
          </a:p>
          <a:p>
            <a:r>
              <a:rPr kumimoji="1" lang="en-US" altLang="ja-JP" dirty="0" smtClean="0"/>
              <a:t>By </a:t>
            </a:r>
            <a:r>
              <a:rPr kumimoji="1" lang="en-US" altLang="ja-JP" dirty="0" err="1" smtClean="0"/>
              <a:t>Kawama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060848"/>
            <a:ext cx="48387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ja-JP">
                <a:latin typeface="Symbol" pitchFamily="18" charset="2"/>
              </a:rPr>
              <a:t>L</a:t>
            </a:r>
            <a:r>
              <a:rPr lang="en-US" altLang="ja-JP"/>
              <a:t> single particle energies</a:t>
            </a:r>
          </a:p>
        </p:txBody>
      </p:sp>
      <p:sp>
        <p:nvSpPr>
          <p:cNvPr id="109595" name="Text Box 27"/>
          <p:cNvSpPr txBox="1">
            <a:spLocks noChangeArrowheads="1"/>
          </p:cNvSpPr>
          <p:nvPr/>
        </p:nvSpPr>
        <p:spPr bwMode="auto">
          <a:xfrm>
            <a:off x="5490436" y="1268760"/>
            <a:ext cx="3653564" cy="830997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4800" b="1" dirty="0" err="1" smtClean="0"/>
              <a:t>JLab</a:t>
            </a:r>
            <a:r>
              <a:rPr lang="en-US" altLang="ja-JP" sz="4800" b="1" dirty="0" smtClean="0"/>
              <a:t> E01-011</a:t>
            </a:r>
            <a:endParaRPr lang="en-US" altLang="ja-JP" sz="4800" b="1" dirty="0"/>
          </a:p>
        </p:txBody>
      </p:sp>
      <p:sp>
        <p:nvSpPr>
          <p:cNvPr id="109596" name="Line 28"/>
          <p:cNvSpPr>
            <a:spLocks noChangeShapeType="1"/>
          </p:cNvSpPr>
          <p:nvPr/>
        </p:nvSpPr>
        <p:spPr bwMode="auto">
          <a:xfrm flipH="1">
            <a:off x="3995936" y="2348880"/>
            <a:ext cx="3312368" cy="129614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9597" name="Line 29"/>
          <p:cNvSpPr>
            <a:spLocks noChangeShapeType="1"/>
          </p:cNvSpPr>
          <p:nvPr/>
        </p:nvSpPr>
        <p:spPr bwMode="auto">
          <a:xfrm flipH="1">
            <a:off x="3923928" y="2348880"/>
            <a:ext cx="3384376" cy="230425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9607" name="Line 39"/>
          <p:cNvSpPr>
            <a:spLocks noChangeShapeType="1"/>
          </p:cNvSpPr>
          <p:nvPr/>
        </p:nvSpPr>
        <p:spPr bwMode="auto">
          <a:xfrm flipH="1">
            <a:off x="5004048" y="2348880"/>
            <a:ext cx="2304256" cy="194421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9620" name="Line 52"/>
          <p:cNvSpPr>
            <a:spLocks noChangeShapeType="1"/>
          </p:cNvSpPr>
          <p:nvPr/>
        </p:nvSpPr>
        <p:spPr bwMode="auto">
          <a:xfrm flipH="1">
            <a:off x="5148064" y="2420888"/>
            <a:ext cx="2088232" cy="302433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9631" name="Line 63"/>
          <p:cNvSpPr>
            <a:spLocks noChangeShapeType="1"/>
          </p:cNvSpPr>
          <p:nvPr/>
        </p:nvSpPr>
        <p:spPr bwMode="auto">
          <a:xfrm flipH="1">
            <a:off x="6228184" y="2348880"/>
            <a:ext cx="1080120" cy="252028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ja-JP" altLang="en-US"/>
          </a:p>
        </p:txBody>
      </p:sp>
      <p:cxnSp>
        <p:nvCxnSpPr>
          <p:cNvPr id="34" name="直線コネクタ 33"/>
          <p:cNvCxnSpPr/>
          <p:nvPr/>
        </p:nvCxnSpPr>
        <p:spPr>
          <a:xfrm rot="16200000" flipH="1">
            <a:off x="1547665" y="4221087"/>
            <a:ext cx="3600400" cy="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rot="5400000">
            <a:off x="3131840" y="4221088"/>
            <a:ext cx="36004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rot="5400000">
            <a:off x="3455875" y="4257093"/>
            <a:ext cx="367241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rot="5400000">
            <a:off x="3707903" y="4221089"/>
            <a:ext cx="360040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rot="5400000">
            <a:off x="4283967" y="4221089"/>
            <a:ext cx="360040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395536" y="1196752"/>
            <a:ext cx="3634328" cy="830997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4800" b="1" dirty="0" err="1" smtClean="0"/>
              <a:t>JLab</a:t>
            </a:r>
            <a:r>
              <a:rPr lang="en-US" altLang="ja-JP" sz="4800" b="1" dirty="0" smtClean="0"/>
              <a:t> E05-115</a:t>
            </a:r>
            <a:endParaRPr lang="en-US" altLang="ja-JP" sz="4800" b="1" dirty="0"/>
          </a:p>
        </p:txBody>
      </p:sp>
      <p:cxnSp>
        <p:nvCxnSpPr>
          <p:cNvPr id="54" name="直線矢印コネクタ 53"/>
          <p:cNvCxnSpPr/>
          <p:nvPr/>
        </p:nvCxnSpPr>
        <p:spPr>
          <a:xfrm>
            <a:off x="1979712" y="1988840"/>
            <a:ext cx="1296144" cy="86409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>
            <a:off x="1979712" y="1988840"/>
            <a:ext cx="2952328" cy="86409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>
            <a:off x="1979712" y="1988840"/>
            <a:ext cx="3312368" cy="64807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1979712" y="1988840"/>
            <a:ext cx="3528392" cy="50405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>
            <a:off x="1979712" y="1988840"/>
            <a:ext cx="4032448" cy="43204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9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9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9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95" grpId="0"/>
      <p:bldP spid="109596" grpId="0" animBg="1"/>
      <p:bldP spid="109597" grpId="0" animBg="1"/>
      <p:bldP spid="109607" grpId="0" animBg="1"/>
      <p:bldP spid="109620" grpId="0" animBg="1"/>
      <p:bldP spid="109631" grpId="0" animBg="1"/>
      <p:bldP spid="5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4297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chemeClr val="tx1"/>
                </a:solidFill>
                <a:cs typeface="+mj-cs"/>
              </a:rPr>
              <a:t>Summary</a:t>
            </a:r>
            <a:endParaRPr lang="ja-JP" altLang="en-US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4282" y="857232"/>
            <a:ext cx="8929750" cy="585789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Char char="p"/>
              <a:defRPr/>
            </a:pP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With a high quality electron beam from CEBAF, 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     (</a:t>
            </a:r>
            <a:r>
              <a:rPr lang="en-US" altLang="ja-JP" dirty="0" err="1" smtClean="0">
                <a:latin typeface="Arial" pitchFamily="34" charset="0"/>
                <a:cs typeface="Arial" pitchFamily="34" charset="0"/>
              </a:rPr>
              <a:t>e,e’K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altLang="ja-JP" dirty="0" err="1" smtClean="0">
                <a:latin typeface="Arial" pitchFamily="34" charset="0"/>
                <a:cs typeface="Arial" pitchFamily="34" charset="0"/>
              </a:rPr>
              <a:t>hypernuclear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 spectroscopy was established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p"/>
              <a:defRPr/>
            </a:pP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The second gen. exp. E01-011 (HKS) achieved ~500keV (FWHM) resolution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GB" altLang="ja-JP" baseline="30000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en-GB" altLang="ja-JP" baseline="-24000" dirty="0" smtClean="0">
                <a:latin typeface="Symbol" pitchFamily="18" charset="2"/>
                <a:ea typeface="SimHei" pitchFamily="2" charset="-122"/>
                <a:cs typeface="Arial" pitchFamily="34" charset="0"/>
              </a:rPr>
              <a:t></a:t>
            </a:r>
            <a:r>
              <a:rPr lang="en-GB" altLang="ja-JP" dirty="0" smtClean="0">
                <a:latin typeface="Arial" pitchFamily="34" charset="0"/>
                <a:cs typeface="Arial" pitchFamily="34" charset="0"/>
              </a:rPr>
              <a:t>B  : reference data with the best resolution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GB" altLang="ja-JP" baseline="30000" dirty="0" smtClean="0">
                <a:latin typeface="Arial" pitchFamily="34" charset="0"/>
                <a:cs typeface="Arial" pitchFamily="34" charset="0"/>
              </a:rPr>
              <a:t>   7</a:t>
            </a:r>
            <a:r>
              <a:rPr lang="en-GB" altLang="ja-JP" baseline="-24000" dirty="0" smtClean="0">
                <a:latin typeface="Symbol" pitchFamily="18" charset="2"/>
                <a:ea typeface="SimHei" pitchFamily="2" charset="-122"/>
                <a:cs typeface="Arial" pitchFamily="34" charset="0"/>
              </a:rPr>
              <a:t></a:t>
            </a:r>
            <a:r>
              <a:rPr lang="en-GB" altLang="ja-JP" dirty="0" smtClean="0">
                <a:latin typeface="Arial" pitchFamily="34" charset="0"/>
                <a:cs typeface="Arial" pitchFamily="34" charset="0"/>
              </a:rPr>
              <a:t>He : first reliable observation of </a:t>
            </a:r>
            <a:r>
              <a:rPr lang="en-GB" altLang="ja-JP" dirty="0" err="1" smtClean="0">
                <a:latin typeface="Arial" pitchFamily="34" charset="0"/>
                <a:cs typeface="Arial" pitchFamily="34" charset="0"/>
              </a:rPr>
              <a:t>g.s</a:t>
            </a:r>
            <a:r>
              <a:rPr lang="en-GB" altLang="ja-JP" dirty="0" smtClean="0">
                <a:latin typeface="Arial" pitchFamily="34" charset="0"/>
                <a:cs typeface="Arial" pitchFamily="34" charset="0"/>
              </a:rPr>
              <a:t>., CSB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GB" altLang="ja-JP" baseline="30000" dirty="0" smtClean="0">
                <a:latin typeface="Arial" pitchFamily="34" charset="0"/>
                <a:cs typeface="Arial" pitchFamily="34" charset="0"/>
              </a:rPr>
              <a:t>   28</a:t>
            </a:r>
            <a:r>
              <a:rPr lang="en-GB" altLang="ja-JP" baseline="-24000" dirty="0" smtClean="0">
                <a:latin typeface="Symbol" pitchFamily="18" charset="2"/>
                <a:ea typeface="SimHei" pitchFamily="2" charset="-122"/>
                <a:cs typeface="Arial" pitchFamily="34" charset="0"/>
              </a:rPr>
              <a:t></a:t>
            </a:r>
            <a:r>
              <a:rPr lang="en-GB" altLang="ja-JP" dirty="0" smtClean="0">
                <a:latin typeface="Arial" pitchFamily="34" charset="0"/>
                <a:cs typeface="Arial" pitchFamily="34" charset="0"/>
              </a:rPr>
              <a:t>Al : first observation, doorway to mid-heavy HY</a:t>
            </a:r>
            <a:r>
              <a:rPr lang="en-GB" altLang="ja-JP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altLang="ja-JP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Char char="p"/>
              <a:defRPr/>
            </a:pP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The third gen. exp. E05-115 (HKS-HES) successfully finished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altLang="ja-JP" dirty="0" smtClean="0">
                <a:latin typeface="Symbol" pitchFamily="18" charset="2"/>
                <a:cs typeface="Arial" pitchFamily="34" charset="0"/>
              </a:rPr>
              <a:t>    L, S</a:t>
            </a:r>
            <a:r>
              <a:rPr lang="en-US" altLang="ja-JP" baseline="30000" dirty="0" smtClean="0">
                <a:latin typeface="Symbol" pitchFamily="18" charset="2"/>
                <a:cs typeface="Arial" pitchFamily="34" charset="0"/>
              </a:rPr>
              <a:t>0</a:t>
            </a:r>
            <a:r>
              <a:rPr lang="en-US" altLang="ja-JP" dirty="0" smtClean="0">
                <a:latin typeface="Symbol" pitchFamily="18" charset="2"/>
                <a:cs typeface="Arial" pitchFamily="34" charset="0"/>
              </a:rPr>
              <a:t> , </a:t>
            </a:r>
            <a:r>
              <a:rPr lang="en-GB" altLang="ja-JP" baseline="30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GB" altLang="ja-JP" baseline="-24000" dirty="0" smtClean="0">
                <a:latin typeface="Symbol" pitchFamily="18" charset="2"/>
                <a:ea typeface="SimHei" pitchFamily="2" charset="-122"/>
                <a:cs typeface="Arial" pitchFamily="34" charset="0"/>
              </a:rPr>
              <a:t></a:t>
            </a:r>
            <a:r>
              <a:rPr lang="en-GB" altLang="ja-JP" dirty="0" smtClean="0">
                <a:latin typeface="Arial" pitchFamily="34" charset="0"/>
                <a:cs typeface="Arial" pitchFamily="34" charset="0"/>
              </a:rPr>
              <a:t>He, </a:t>
            </a:r>
            <a:r>
              <a:rPr lang="en-GB" altLang="ja-JP" baseline="30000" dirty="0" smtClean="0">
                <a:latin typeface="Arial" pitchFamily="34" charset="0"/>
                <a:cs typeface="Arial" pitchFamily="34" charset="0"/>
              </a:rPr>
              <a:t> 9</a:t>
            </a:r>
            <a:r>
              <a:rPr lang="en-GB" altLang="ja-JP" baseline="-24000" dirty="0" smtClean="0">
                <a:latin typeface="Symbol" pitchFamily="18" charset="2"/>
                <a:ea typeface="SimHei" pitchFamily="2" charset="-122"/>
                <a:cs typeface="Arial" pitchFamily="34" charset="0"/>
              </a:rPr>
              <a:t></a:t>
            </a:r>
            <a:r>
              <a:rPr lang="en-GB" altLang="ja-JP" dirty="0" smtClean="0">
                <a:latin typeface="Arial" pitchFamily="34" charset="0"/>
                <a:cs typeface="Arial" pitchFamily="34" charset="0"/>
              </a:rPr>
              <a:t>Li, </a:t>
            </a:r>
            <a:r>
              <a:rPr lang="en-GB" altLang="ja-JP" baseline="300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GB" altLang="ja-JP" baseline="-24000" dirty="0" smtClean="0">
                <a:latin typeface="Symbol" pitchFamily="18" charset="2"/>
                <a:ea typeface="SimHei" pitchFamily="2" charset="-122"/>
                <a:cs typeface="Arial" pitchFamily="34" charset="0"/>
              </a:rPr>
              <a:t></a:t>
            </a:r>
            <a:r>
              <a:rPr lang="en-GB" altLang="ja-JP" dirty="0" smtClean="0">
                <a:latin typeface="Arial" pitchFamily="34" charset="0"/>
                <a:cs typeface="Arial" pitchFamily="34" charset="0"/>
              </a:rPr>
              <a:t>Be, </a:t>
            </a:r>
            <a:r>
              <a:rPr lang="en-GB" altLang="ja-JP" baseline="30000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en-GB" altLang="ja-JP" baseline="-24000" dirty="0" smtClean="0">
                <a:latin typeface="Symbol" pitchFamily="18" charset="2"/>
                <a:ea typeface="SimHei" pitchFamily="2" charset="-122"/>
                <a:cs typeface="Arial" pitchFamily="34" charset="0"/>
              </a:rPr>
              <a:t></a:t>
            </a:r>
            <a:r>
              <a:rPr lang="en-GB" altLang="ja-JP" dirty="0" smtClean="0">
                <a:latin typeface="Arial" pitchFamily="34" charset="0"/>
                <a:cs typeface="Arial" pitchFamily="34" charset="0"/>
              </a:rPr>
              <a:t>B, </a:t>
            </a:r>
            <a:r>
              <a:rPr lang="en-GB" altLang="ja-JP" baseline="30000" dirty="0" smtClean="0">
                <a:latin typeface="Arial" pitchFamily="34" charset="0"/>
                <a:cs typeface="Arial" pitchFamily="34" charset="0"/>
              </a:rPr>
              <a:t>52</a:t>
            </a:r>
            <a:r>
              <a:rPr lang="en-GB" altLang="ja-JP" baseline="-24000" dirty="0" smtClean="0">
                <a:latin typeface="Symbol" pitchFamily="18" charset="2"/>
                <a:ea typeface="SimHei" pitchFamily="2" charset="-122"/>
                <a:cs typeface="Arial" pitchFamily="34" charset="0"/>
              </a:rPr>
              <a:t></a:t>
            </a:r>
            <a:r>
              <a:rPr lang="en-GB" altLang="ja-JP" dirty="0" smtClean="0">
                <a:latin typeface="Arial" pitchFamily="34" charset="0"/>
                <a:cs typeface="Arial" pitchFamily="34" charset="0"/>
              </a:rPr>
              <a:t>V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524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Early works : </a:t>
            </a:r>
            <a:br>
              <a:rPr kumimoji="1" lang="en-US" altLang="ja-JP" dirty="0" smtClean="0"/>
            </a:br>
            <a:r>
              <a:rPr kumimoji="1" lang="en-US" altLang="ja-JP" dirty="0" smtClean="0"/>
              <a:t>EM production of </a:t>
            </a:r>
            <a:r>
              <a:rPr kumimoji="1" lang="en-US" altLang="ja-JP" dirty="0" smtClean="0">
                <a:latin typeface="Symbol" pitchFamily="18" charset="2"/>
              </a:rPr>
              <a:t>L </a:t>
            </a:r>
            <a:r>
              <a:rPr kumimoji="1" lang="en-US" altLang="ja-JP" dirty="0" err="1" smtClean="0"/>
              <a:t>Hypernucleus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14876" y="5917188"/>
            <a:ext cx="4465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E91-016 @ </a:t>
            </a:r>
            <a:r>
              <a:rPr kumimoji="1" lang="en-US" altLang="ja-JP" dirty="0" err="1" smtClean="0"/>
              <a:t>JLab-HallC</a:t>
            </a:r>
            <a:r>
              <a:rPr kumimoji="1" lang="en-US" altLang="ja-JP" dirty="0" smtClean="0"/>
              <a:t> , PRL 93(2004)242501</a:t>
            </a:r>
            <a:endParaRPr kumimoji="1" lang="ja-JP" altLang="en-US" dirty="0"/>
          </a:p>
        </p:txBody>
      </p:sp>
      <p:grpSp>
        <p:nvGrpSpPr>
          <p:cNvPr id="3" name="グループ化 9"/>
          <p:cNvGrpSpPr/>
          <p:nvPr/>
        </p:nvGrpSpPr>
        <p:grpSpPr>
          <a:xfrm>
            <a:off x="5023696" y="1773784"/>
            <a:ext cx="3906022" cy="4143404"/>
            <a:chOff x="4924568" y="2000240"/>
            <a:chExt cx="3906022" cy="4143404"/>
          </a:xfrm>
        </p:grpSpPr>
        <p:pic>
          <p:nvPicPr>
            <p:cNvPr id="144793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1530"/>
            <a:stretch>
              <a:fillRect/>
            </a:stretch>
          </p:blipFill>
          <p:spPr bwMode="auto">
            <a:xfrm>
              <a:off x="4924568" y="2000240"/>
              <a:ext cx="3906022" cy="207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794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29189" y="4143380"/>
              <a:ext cx="3808503" cy="2000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6215074" y="2428868"/>
              <a:ext cx="1597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aseline="30000" dirty="0" smtClean="0">
                  <a:solidFill>
                    <a:schemeClr val="bg1"/>
                  </a:solidFill>
                </a:rPr>
                <a:t>3</a:t>
              </a:r>
              <a:r>
                <a:rPr lang="en-US" altLang="ja-JP" dirty="0" smtClean="0">
                  <a:solidFill>
                    <a:schemeClr val="bg1"/>
                  </a:solidFill>
                </a:rPr>
                <a:t>He(</a:t>
              </a:r>
              <a:r>
                <a:rPr lang="en-US" altLang="ja-JP" dirty="0" err="1" smtClean="0">
                  <a:solidFill>
                    <a:schemeClr val="bg1"/>
                  </a:solidFill>
                </a:rPr>
                <a:t>e,e’K</a:t>
              </a:r>
              <a:r>
                <a:rPr lang="en-US" altLang="ja-JP" baseline="30000" dirty="0" smtClean="0">
                  <a:solidFill>
                    <a:schemeClr val="bg1"/>
                  </a:solidFill>
                </a:rPr>
                <a:t>+</a:t>
              </a:r>
              <a:r>
                <a:rPr lang="en-US" altLang="ja-JP" dirty="0" smtClean="0">
                  <a:solidFill>
                    <a:schemeClr val="bg1"/>
                  </a:solidFill>
                </a:rPr>
                <a:t>)</a:t>
              </a:r>
              <a:r>
                <a:rPr lang="en-US" altLang="ja-JP" baseline="30000" dirty="0" smtClean="0">
                  <a:solidFill>
                    <a:schemeClr val="bg1"/>
                  </a:solidFill>
                </a:rPr>
                <a:t>3</a:t>
              </a:r>
              <a:r>
                <a:rPr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r>
                <a:rPr lang="en-US" altLang="ja-JP" dirty="0" smtClean="0">
                  <a:solidFill>
                    <a:schemeClr val="bg1"/>
                  </a:solidFill>
                </a:rPr>
                <a:t>H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6286512" y="4500570"/>
              <a:ext cx="1597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aseline="30000" dirty="0" smtClean="0">
                  <a:solidFill>
                    <a:schemeClr val="bg1"/>
                  </a:solidFill>
                </a:rPr>
                <a:t>4</a:t>
              </a:r>
              <a:r>
                <a:rPr lang="en-US" altLang="ja-JP" dirty="0" smtClean="0">
                  <a:solidFill>
                    <a:schemeClr val="bg1"/>
                  </a:solidFill>
                </a:rPr>
                <a:t>He(</a:t>
              </a:r>
              <a:r>
                <a:rPr lang="en-US" altLang="ja-JP" dirty="0" err="1" smtClean="0">
                  <a:solidFill>
                    <a:schemeClr val="bg1"/>
                  </a:solidFill>
                </a:rPr>
                <a:t>e,e’K</a:t>
              </a:r>
              <a:r>
                <a:rPr lang="en-US" altLang="ja-JP" baseline="30000" dirty="0" smtClean="0">
                  <a:solidFill>
                    <a:schemeClr val="bg1"/>
                  </a:solidFill>
                </a:rPr>
                <a:t>+</a:t>
              </a:r>
              <a:r>
                <a:rPr lang="en-US" altLang="ja-JP" dirty="0" smtClean="0">
                  <a:solidFill>
                    <a:schemeClr val="bg1"/>
                  </a:solidFill>
                </a:rPr>
                <a:t>)</a:t>
              </a:r>
              <a:r>
                <a:rPr lang="en-US" altLang="ja-JP" baseline="30000" dirty="0" smtClean="0">
                  <a:solidFill>
                    <a:schemeClr val="bg1"/>
                  </a:solidFill>
                </a:rPr>
                <a:t>4</a:t>
              </a:r>
              <a:r>
                <a:rPr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r>
                <a:rPr lang="en-US" altLang="ja-JP" dirty="0" smtClean="0">
                  <a:solidFill>
                    <a:schemeClr val="bg1"/>
                  </a:solidFill>
                </a:rPr>
                <a:t>H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479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345288"/>
            <a:ext cx="374115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正方形/長方形 11"/>
          <p:cNvSpPr/>
          <p:nvPr/>
        </p:nvSpPr>
        <p:spPr>
          <a:xfrm>
            <a:off x="3000364" y="1988098"/>
            <a:ext cx="1369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aseline="30000" dirty="0" smtClean="0"/>
              <a:t>12</a:t>
            </a:r>
            <a:r>
              <a:rPr lang="en-US" altLang="ja-JP" dirty="0" smtClean="0"/>
              <a:t>C(</a:t>
            </a:r>
            <a:r>
              <a:rPr lang="en-US" altLang="ja-JP" dirty="0" err="1" smtClean="0">
                <a:latin typeface="Symbol" pitchFamily="18" charset="2"/>
              </a:rPr>
              <a:t>g</a:t>
            </a:r>
            <a:r>
              <a:rPr lang="en-US" altLang="ja-JP" dirty="0" err="1" smtClean="0"/>
              <a:t>,K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)</a:t>
            </a:r>
            <a:r>
              <a:rPr lang="en-US" altLang="ja-JP" baseline="30000" dirty="0" smtClean="0"/>
              <a:t>12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B</a:t>
            </a:r>
            <a:endParaRPr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1472" y="5059932"/>
            <a:ext cx="4010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ES132 @INS-TAGX, PRC 52 (1995) 1157. </a:t>
            </a:r>
            <a:endParaRPr kumimoji="1" lang="ja-JP" altLang="en-US" dirty="0"/>
          </a:p>
        </p:txBody>
      </p:sp>
      <p:sp>
        <p:nvSpPr>
          <p:cNvPr id="14" name="円/楕円 13"/>
          <p:cNvSpPr/>
          <p:nvPr/>
        </p:nvSpPr>
        <p:spPr>
          <a:xfrm>
            <a:off x="3286116" y="4643446"/>
            <a:ext cx="428628" cy="285752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8429652" y="3571876"/>
            <a:ext cx="428628" cy="285752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6905" y="5857892"/>
            <a:ext cx="3991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i="1" dirty="0" smtClean="0"/>
              <a:t>NEXT STEP: Spectroscopy with</a:t>
            </a:r>
          </a:p>
          <a:p>
            <a:pPr algn="ctr"/>
            <a:r>
              <a:rPr lang="en-US" altLang="ja-JP" sz="2400" i="1" dirty="0" smtClean="0"/>
              <a:t>mass resolution of sub-</a:t>
            </a:r>
            <a:r>
              <a:rPr lang="en-US" altLang="ja-JP" sz="2400" i="1" dirty="0" err="1" smtClean="0"/>
              <a:t>MeV</a:t>
            </a:r>
            <a:endParaRPr kumimoji="1" lang="ja-JP" alt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-500090"/>
            <a:ext cx="8643966" cy="1524000"/>
          </a:xfrm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Definition of Kinematic Parameters</a:t>
            </a:r>
            <a:endParaRPr kumimoji="1" lang="ja-JP" altLang="en-US" sz="4400" dirty="0"/>
          </a:p>
        </p:txBody>
      </p:sp>
      <p:pic>
        <p:nvPicPr>
          <p:cNvPr id="136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8101550" cy="517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-357214"/>
            <a:ext cx="8229600" cy="1524000"/>
          </a:xfrm>
        </p:spPr>
        <p:txBody>
          <a:bodyPr/>
          <a:lstStyle/>
          <a:p>
            <a:r>
              <a:rPr kumimoji="1" lang="en-US" altLang="ja-JP" dirty="0" smtClean="0"/>
              <a:t>Elementary p(</a:t>
            </a:r>
            <a:r>
              <a:rPr kumimoji="1" lang="en-US" altLang="ja-JP" dirty="0" err="1" smtClean="0">
                <a:latin typeface="Symbol" pitchFamily="18" charset="2"/>
              </a:rPr>
              <a:t>g</a:t>
            </a:r>
            <a:r>
              <a:rPr kumimoji="1" lang="en-US" altLang="ja-JP" dirty="0" err="1" smtClean="0"/>
              <a:t>,K</a:t>
            </a:r>
            <a:r>
              <a:rPr kumimoji="1" lang="en-US" altLang="ja-JP" baseline="30000" dirty="0" smtClean="0"/>
              <a:t>+</a:t>
            </a:r>
            <a:r>
              <a:rPr kumimoji="1" lang="en-US" altLang="ja-JP" dirty="0" smtClean="0"/>
              <a:t>)</a:t>
            </a:r>
            <a:r>
              <a:rPr lang="en-US" altLang="ja-JP" dirty="0" smtClean="0">
                <a:latin typeface="Symbol" pitchFamily="18" charset="2"/>
              </a:rPr>
              <a:t> L</a:t>
            </a:r>
            <a:endParaRPr kumimoji="1" lang="ja-JP" altLang="en-US" dirty="0">
              <a:latin typeface="Symbol" pitchFamily="18" charset="2"/>
            </a:endParaRPr>
          </a:p>
        </p:txBody>
      </p:sp>
      <p:pic>
        <p:nvPicPr>
          <p:cNvPr id="13608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851" t="4099" r="5311" b="38533"/>
          <a:stretch>
            <a:fillRect/>
          </a:stretch>
        </p:blipFill>
        <p:spPr bwMode="auto">
          <a:xfrm>
            <a:off x="428596" y="1428736"/>
            <a:ext cx="465339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426" t="63129" r="2655"/>
          <a:stretch>
            <a:fillRect/>
          </a:stretch>
        </p:blipFill>
        <p:spPr bwMode="auto">
          <a:xfrm>
            <a:off x="5143504" y="1500174"/>
            <a:ext cx="3708125" cy="158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08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786190"/>
            <a:ext cx="336886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5143504" y="3357562"/>
            <a:ext cx="2548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R.A.Schmacher</a:t>
            </a:r>
            <a:r>
              <a:rPr kumimoji="1" lang="en-US" altLang="ja-JP" dirty="0" smtClean="0"/>
              <a:t> for CLAS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14612" y="1571612"/>
            <a:ext cx="1366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FF0000"/>
                </a:solidFill>
              </a:rPr>
              <a:t>E</a:t>
            </a:r>
            <a:r>
              <a:rPr kumimoji="1" lang="en-US" altLang="ja-JP" dirty="0" err="1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kumimoji="1" lang="en-US" altLang="ja-JP" dirty="0" smtClean="0">
                <a:solidFill>
                  <a:srgbClr val="FF0000"/>
                </a:solidFill>
              </a:rPr>
              <a:t> ~ 1.5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GeV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rot="5400000">
            <a:off x="2643174" y="2071678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285720" y="4929198"/>
            <a:ext cx="4559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Symbol" pitchFamily="18" charset="2"/>
              </a:rPr>
              <a:t>s</a:t>
            </a:r>
            <a:r>
              <a:rPr lang="en-US" altLang="ja-JP" sz="3200" dirty="0" smtClean="0"/>
              <a:t>  for elementary process </a:t>
            </a:r>
            <a:endParaRPr kumimoji="1" lang="ja-JP" altLang="en-US" sz="3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86380" y="5000636"/>
            <a:ext cx="3227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Max. at  </a:t>
            </a:r>
            <a:r>
              <a:rPr kumimoji="1" lang="en-US" altLang="ja-JP" sz="2800" dirty="0" err="1" smtClean="0"/>
              <a:t>E</a:t>
            </a:r>
            <a:r>
              <a:rPr kumimoji="1" lang="en-US" altLang="ja-JP" sz="2800" dirty="0" err="1" smtClean="0">
                <a:latin typeface="Symbol" pitchFamily="18" charset="2"/>
              </a:rPr>
              <a:t>g</a:t>
            </a:r>
            <a:r>
              <a:rPr kumimoji="1" lang="en-US" altLang="ja-JP" sz="2800" dirty="0" smtClean="0"/>
              <a:t> ~ 1.5 </a:t>
            </a:r>
            <a:r>
              <a:rPr kumimoji="1" lang="en-US" altLang="ja-JP" sz="2800" dirty="0" err="1" smtClean="0"/>
              <a:t>GeV</a:t>
            </a:r>
            <a:endParaRPr kumimoji="1"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0" y="5500702"/>
            <a:ext cx="5998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Lower </a:t>
            </a:r>
            <a:r>
              <a:rPr kumimoji="1" lang="en-US" altLang="ja-JP" sz="2400" dirty="0" err="1" smtClean="0"/>
              <a:t>E</a:t>
            </a:r>
            <a:r>
              <a:rPr kumimoji="1" lang="en-US" altLang="ja-JP" sz="2400" dirty="0" err="1" smtClean="0">
                <a:latin typeface="Symbol" pitchFamily="18" charset="2"/>
              </a:rPr>
              <a:t>g</a:t>
            </a:r>
            <a:r>
              <a:rPr kumimoji="1" lang="en-US" altLang="ja-JP" sz="2400" dirty="0" smtClean="0"/>
              <a:t> : Close unnecessary reaction channel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0" y="6072206"/>
            <a:ext cx="7377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Higher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E</a:t>
            </a:r>
            <a:r>
              <a:rPr kumimoji="1" lang="en-US" altLang="ja-JP" sz="2400" dirty="0" err="1" smtClean="0">
                <a:latin typeface="Symbol" pitchFamily="18" charset="2"/>
              </a:rPr>
              <a:t>g</a:t>
            </a:r>
            <a:r>
              <a:rPr kumimoji="1" lang="en-US" altLang="ja-JP" sz="2400" dirty="0" smtClean="0"/>
              <a:t> : Smaller K decay loss, Larger </a:t>
            </a:r>
            <a:r>
              <a:rPr kumimoji="1" lang="en-US" altLang="ja-JP" sz="2400" dirty="0" smtClean="0">
                <a:latin typeface="Symbol" pitchFamily="18" charset="2"/>
              </a:rPr>
              <a:t>L</a:t>
            </a:r>
            <a:r>
              <a:rPr kumimoji="1" lang="en-US" altLang="ja-JP" sz="2400" dirty="0" smtClean="0"/>
              <a:t> trapping rate</a:t>
            </a:r>
            <a:endParaRPr kumimoji="1" lang="ja-JP" altLang="en-US" sz="2400" dirty="0"/>
          </a:p>
        </p:txBody>
      </p:sp>
      <p:cxnSp>
        <p:nvCxnSpPr>
          <p:cNvPr id="16" name="直線矢印コネクタ 15"/>
          <p:cNvCxnSpPr/>
          <p:nvPr/>
        </p:nvCxnSpPr>
        <p:spPr>
          <a:xfrm rot="5400000">
            <a:off x="4179091" y="3321843"/>
            <a:ext cx="71438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3786182" y="2714620"/>
            <a:ext cx="1361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FF0000"/>
                </a:solidFill>
              </a:rPr>
              <a:t>E</a:t>
            </a:r>
            <a:r>
              <a:rPr kumimoji="1" lang="en-US" altLang="ja-JP" dirty="0" err="1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kumimoji="1" lang="en-US" altLang="ja-JP" dirty="0" smtClean="0">
                <a:solidFill>
                  <a:srgbClr val="FF0000"/>
                </a:solidFill>
              </a:rPr>
              <a:t> ~ 2.2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GeV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16"/>
          <p:cNvGrpSpPr/>
          <p:nvPr/>
        </p:nvGrpSpPr>
        <p:grpSpPr>
          <a:xfrm>
            <a:off x="1071538" y="1285860"/>
            <a:ext cx="7348372" cy="5214974"/>
            <a:chOff x="1071538" y="1285860"/>
            <a:chExt cx="7348372" cy="5214974"/>
          </a:xfrm>
        </p:grpSpPr>
        <p:pic>
          <p:nvPicPr>
            <p:cNvPr id="14" name="図 13" descr="recoilMomentum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1538" y="1285860"/>
              <a:ext cx="7348372" cy="5214974"/>
            </a:xfrm>
            <a:prstGeom prst="rect">
              <a:avLst/>
            </a:prstGeom>
          </p:spPr>
        </p:pic>
        <p:cxnSp>
          <p:nvCxnSpPr>
            <p:cNvPr id="16" name="直線コネクタ 15"/>
            <p:cNvCxnSpPr/>
            <p:nvPr/>
          </p:nvCxnSpPr>
          <p:spPr>
            <a:xfrm>
              <a:off x="5857884" y="2643182"/>
              <a:ext cx="642942" cy="0"/>
            </a:xfrm>
            <a:prstGeom prst="line">
              <a:avLst/>
            </a:prstGeom>
            <a:ln w="38100">
              <a:solidFill>
                <a:srgbClr val="0121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5804" y="71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Hypernucleus</a:t>
            </a:r>
            <a:r>
              <a:rPr kumimoji="1" lang="en-US" altLang="ja-JP" dirty="0" smtClean="0"/>
              <a:t> recoil momentum for various reactions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643702" y="714356"/>
            <a:ext cx="1816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aseline="30000" dirty="0" smtClean="0"/>
              <a:t>12</a:t>
            </a:r>
            <a:r>
              <a:rPr kumimoji="1" lang="en-US" altLang="ja-JP" sz="3200" dirty="0" smtClean="0"/>
              <a:t>C target</a:t>
            </a:r>
            <a:endParaRPr kumimoji="1"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00562" y="2285992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Endoergic</a:t>
            </a:r>
            <a:endParaRPr kumimoji="1" lang="ja-JP" altLang="en-US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00562" y="1643050"/>
            <a:ext cx="104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>
                <a:solidFill>
                  <a:srgbClr val="FF0000"/>
                </a:solidFill>
              </a:rPr>
              <a:t>Exoergic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1928794" y="3643314"/>
            <a:ext cx="60722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グループ化 21"/>
          <p:cNvGrpSpPr/>
          <p:nvPr/>
        </p:nvGrpSpPr>
        <p:grpSpPr>
          <a:xfrm>
            <a:off x="6572264" y="2857496"/>
            <a:ext cx="1289344" cy="500860"/>
            <a:chOff x="5286380" y="3000372"/>
            <a:chExt cx="1289344" cy="500860"/>
          </a:xfrm>
        </p:grpSpPr>
        <p:cxnSp>
          <p:nvCxnSpPr>
            <p:cNvPr id="19" name="直線矢印コネクタ 18"/>
            <p:cNvCxnSpPr/>
            <p:nvPr/>
          </p:nvCxnSpPr>
          <p:spPr>
            <a:xfrm rot="16200000" flipH="1">
              <a:off x="5072066" y="3286124"/>
              <a:ext cx="429422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/>
            <p:cNvSpPr txBox="1"/>
            <p:nvPr/>
          </p:nvSpPr>
          <p:spPr>
            <a:xfrm>
              <a:off x="5429256" y="3000372"/>
              <a:ext cx="1146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00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1.5GeV/c</a:t>
              </a:r>
              <a:endParaRPr kumimoji="1" lang="ja-JP" altLang="en-US" b="1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-428652"/>
            <a:ext cx="8229600" cy="1524000"/>
          </a:xfrm>
        </p:spPr>
        <p:txBody>
          <a:bodyPr/>
          <a:lstStyle/>
          <a:p>
            <a:r>
              <a:rPr kumimoji="1" lang="en-US" altLang="ja-JP" dirty="0" smtClean="0"/>
              <a:t>p(</a:t>
            </a:r>
            <a:r>
              <a:rPr kumimoji="1" lang="en-US" altLang="ja-JP" dirty="0" err="1" smtClean="0"/>
              <a:t>e,e’K</a:t>
            </a:r>
            <a:r>
              <a:rPr kumimoji="1" lang="en-US" altLang="ja-JP" dirty="0" smtClean="0"/>
              <a:t>)</a:t>
            </a:r>
            <a:r>
              <a:rPr kumimoji="1" lang="en-US" altLang="ja-JP" dirty="0" smtClean="0">
                <a:latin typeface="Symbol" pitchFamily="18" charset="2"/>
              </a:rPr>
              <a:t>L </a:t>
            </a:r>
            <a:r>
              <a:rPr kumimoji="1" lang="en-US" altLang="ja-JP" dirty="0" smtClean="0">
                <a:latin typeface="+mn-lt"/>
              </a:rPr>
              <a:t>Cross Section</a:t>
            </a:r>
            <a:endParaRPr kumimoji="1" lang="ja-JP" altLang="en-US" dirty="0">
              <a:latin typeface="+mn-lt"/>
            </a:endParaRPr>
          </a:p>
        </p:txBody>
      </p:sp>
      <p:graphicFrame>
        <p:nvGraphicFramePr>
          <p:cNvPr id="4" name="コンテンツ プレースホルダ 3"/>
          <p:cNvGraphicFramePr>
            <a:graphicFrameLocks noChangeAspect="1"/>
          </p:cNvGraphicFramePr>
          <p:nvPr>
            <p:ph idx="1"/>
          </p:nvPr>
        </p:nvGraphicFramePr>
        <p:xfrm>
          <a:off x="357158" y="1285860"/>
          <a:ext cx="8286777" cy="798466"/>
        </p:xfrm>
        <a:graphic>
          <a:graphicData uri="http://schemas.openxmlformats.org/presentationml/2006/ole">
            <p:oleObj spid="_x0000_s1026" name="数式" r:id="rId3" imgW="5003640" imgH="482400" progId="Equation.3">
              <p:embed/>
            </p:oleObj>
          </a:graphicData>
        </a:graphic>
      </p:graphicFrame>
      <p:graphicFrame>
        <p:nvGraphicFramePr>
          <p:cNvPr id="1362947" name="コンテンツ プレースホルダ 3"/>
          <p:cNvGraphicFramePr>
            <a:graphicFrameLocks noChangeAspect="1"/>
          </p:cNvGraphicFramePr>
          <p:nvPr/>
        </p:nvGraphicFramePr>
        <p:xfrm>
          <a:off x="357158" y="2214554"/>
          <a:ext cx="2918990" cy="1092202"/>
        </p:xfrm>
        <a:graphic>
          <a:graphicData uri="http://schemas.openxmlformats.org/presentationml/2006/ole">
            <p:oleObj spid="_x0000_s1027" name="数式" r:id="rId4" imgW="1269720" imgH="444240" progId="Equation.3">
              <p:embed/>
            </p:oleObj>
          </a:graphicData>
        </a:graphic>
      </p:graphicFrame>
      <p:graphicFrame>
        <p:nvGraphicFramePr>
          <p:cNvPr id="1362948" name="Object 4"/>
          <p:cNvGraphicFramePr>
            <a:graphicFrameLocks noChangeAspect="1"/>
          </p:cNvGraphicFramePr>
          <p:nvPr/>
        </p:nvGraphicFramePr>
        <p:xfrm>
          <a:off x="3571868" y="2216147"/>
          <a:ext cx="3305973" cy="1141415"/>
        </p:xfrm>
        <a:graphic>
          <a:graphicData uri="http://schemas.openxmlformats.org/presentationml/2006/ole">
            <p:oleObj spid="_x0000_s1028" name="数式" r:id="rId5" imgW="1688760" imgH="583920" progId="Equation.3">
              <p:embed/>
            </p:oleObj>
          </a:graphicData>
        </a:graphic>
      </p:graphicFrame>
      <p:graphicFrame>
        <p:nvGraphicFramePr>
          <p:cNvPr id="1362949" name="Object 5"/>
          <p:cNvGraphicFramePr>
            <a:graphicFrameLocks noChangeAspect="1"/>
          </p:cNvGraphicFramePr>
          <p:nvPr/>
        </p:nvGraphicFramePr>
        <p:xfrm>
          <a:off x="7069324" y="2214554"/>
          <a:ext cx="1769891" cy="1143008"/>
        </p:xfrm>
        <a:graphic>
          <a:graphicData uri="http://schemas.openxmlformats.org/presentationml/2006/ole">
            <p:oleObj spid="_x0000_s1029" name="数式" r:id="rId6" imgW="647640" imgH="419040" progId="Equation.3">
              <p:embed/>
            </p:oleObj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357158" y="3832215"/>
            <a:ext cx="61149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E01-011 : Q</a:t>
            </a:r>
            <a:r>
              <a:rPr kumimoji="1" lang="en-US" altLang="ja-JP" sz="2800" baseline="30000" dirty="0" smtClean="0"/>
              <a:t>2</a:t>
            </a:r>
            <a:r>
              <a:rPr kumimoji="1" lang="en-US" altLang="ja-JP" sz="2800" dirty="0" smtClean="0"/>
              <a:t> ~ 0.01 (</a:t>
            </a:r>
            <a:r>
              <a:rPr kumimoji="1" lang="en-US" altLang="ja-JP" sz="2800" dirty="0" err="1" smtClean="0"/>
              <a:t>GeV</a:t>
            </a:r>
            <a:r>
              <a:rPr kumimoji="1" lang="en-US" altLang="ja-JP" sz="2800" dirty="0" smtClean="0"/>
              <a:t>/c)</a:t>
            </a:r>
            <a:r>
              <a:rPr kumimoji="1" lang="en-US" altLang="ja-JP" sz="2800" baseline="30000" dirty="0" smtClean="0"/>
              <a:t>2</a:t>
            </a:r>
            <a:r>
              <a:rPr kumimoji="1" lang="en-US" altLang="ja-JP" sz="2800" dirty="0" smtClean="0"/>
              <a:t> , </a:t>
            </a:r>
            <a:r>
              <a:rPr kumimoji="1" lang="en-US" altLang="ja-JP" sz="2800" dirty="0" smtClean="0">
                <a:latin typeface="Symbol" pitchFamily="18" charset="2"/>
              </a:rPr>
              <a:t>q</a:t>
            </a:r>
            <a:r>
              <a:rPr kumimoji="1" lang="en-US" altLang="ja-JP" sz="2800" baseline="-25000" dirty="0" smtClean="0"/>
              <a:t>e</a:t>
            </a:r>
            <a:r>
              <a:rPr kumimoji="1" lang="en-US" altLang="ja-JP" sz="2800" dirty="0" smtClean="0"/>
              <a:t>~6.5 deg.</a:t>
            </a:r>
          </a:p>
          <a:p>
            <a:r>
              <a:rPr lang="en-US" altLang="ja-JP" sz="2800" dirty="0" smtClean="0"/>
              <a:t>                    </a:t>
            </a:r>
            <a:r>
              <a:rPr lang="en-US" altLang="ja-JP" sz="2800" dirty="0" smtClean="0">
                <a:latin typeface="Symbol" pitchFamily="18" charset="2"/>
              </a:rPr>
              <a:t>e ~ 0.04, e</a:t>
            </a:r>
            <a:r>
              <a:rPr lang="en-US" altLang="ja-JP" sz="2800" baseline="-25000" dirty="0" smtClean="0"/>
              <a:t>L</a:t>
            </a:r>
            <a:r>
              <a:rPr lang="en-US" altLang="ja-JP" sz="2800" dirty="0" smtClean="0"/>
              <a:t>~1.7x10</a:t>
            </a:r>
            <a:r>
              <a:rPr lang="en-US" altLang="ja-JP" sz="2800" baseline="30000" dirty="0" smtClean="0"/>
              <a:t>-4</a:t>
            </a:r>
            <a:endParaRPr kumimoji="1" lang="ja-JP" altLang="en-US" sz="2800" baseline="30000" dirty="0"/>
          </a:p>
        </p:txBody>
      </p:sp>
      <p:graphicFrame>
        <p:nvGraphicFramePr>
          <p:cNvPr id="1362950" name="コンテンツ プレースホルダ 3"/>
          <p:cNvGraphicFramePr>
            <a:graphicFrameLocks noChangeAspect="1"/>
          </p:cNvGraphicFramePr>
          <p:nvPr/>
        </p:nvGraphicFramePr>
        <p:xfrm>
          <a:off x="2071670" y="5072074"/>
          <a:ext cx="4525908" cy="1428760"/>
        </p:xfrm>
        <a:graphic>
          <a:graphicData uri="http://schemas.openxmlformats.org/presentationml/2006/ole">
            <p:oleObj spid="_x0000_s1030" name="数式" r:id="rId7" imgW="1447560" imgH="457200" progId="Equation.3">
              <p:embed/>
            </p:oleObj>
          </a:graphicData>
        </a:graphic>
      </p:graphicFrame>
      <p:sp>
        <p:nvSpPr>
          <p:cNvPr id="12" name="正方形/長方形 11"/>
          <p:cNvSpPr/>
          <p:nvPr/>
        </p:nvSpPr>
        <p:spPr>
          <a:xfrm>
            <a:off x="6643718" y="3728869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ja-JP" sz="2400" dirty="0" smtClean="0">
                <a:solidFill>
                  <a:prstClr val="white"/>
                </a:solidFill>
              </a:rPr>
              <a:t>Virtual but almost real photon</a:t>
            </a:r>
            <a:endParaRPr lang="ja-JP" altLang="en-US" sz="24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-214338"/>
            <a:ext cx="5562600" cy="8509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Angular Dependences</a:t>
            </a:r>
            <a:endParaRPr lang="en-US" altLang="ja-JP" dirty="0"/>
          </a:p>
        </p:txBody>
      </p:sp>
      <p:sp>
        <p:nvSpPr>
          <p:cNvPr id="64541" name="Text Box 29"/>
          <p:cNvSpPr txBox="1">
            <a:spLocks noChangeArrowheads="1"/>
          </p:cNvSpPr>
          <p:nvPr/>
        </p:nvSpPr>
        <p:spPr bwMode="auto">
          <a:xfrm>
            <a:off x="7115175" y="2571744"/>
            <a:ext cx="18108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FF00"/>
                </a:solidFill>
              </a:rPr>
              <a:t>1.2 </a:t>
            </a:r>
            <a:r>
              <a:rPr lang="en-US" altLang="ja-JP" sz="2400" dirty="0" err="1">
                <a:solidFill>
                  <a:srgbClr val="FFFF00"/>
                </a:solidFill>
              </a:rPr>
              <a:t>GeV</a:t>
            </a:r>
            <a:r>
              <a:rPr lang="en-US" altLang="ja-JP" sz="2400" dirty="0">
                <a:solidFill>
                  <a:srgbClr val="FFFF00"/>
                </a:solidFill>
              </a:rPr>
              <a:t>/c, K</a:t>
            </a:r>
            <a:r>
              <a:rPr lang="en-US" altLang="ja-JP" sz="2400" baseline="30000" dirty="0">
                <a:solidFill>
                  <a:srgbClr val="FFFF00"/>
                </a:solidFill>
              </a:rPr>
              <a:t>+</a:t>
            </a:r>
          </a:p>
        </p:txBody>
      </p:sp>
      <p:grpSp>
        <p:nvGrpSpPr>
          <p:cNvPr id="2" name="グループ化 18"/>
          <p:cNvGrpSpPr/>
          <p:nvPr/>
        </p:nvGrpSpPr>
        <p:grpSpPr>
          <a:xfrm>
            <a:off x="4583145" y="285728"/>
            <a:ext cx="4703763" cy="2362200"/>
            <a:chOff x="136525" y="1066800"/>
            <a:chExt cx="4703763" cy="2362200"/>
          </a:xfrm>
        </p:grpSpPr>
        <p:sp>
          <p:nvSpPr>
            <p:cNvPr id="64522" name="Line 10"/>
            <p:cNvSpPr>
              <a:spLocks noChangeShapeType="1"/>
            </p:cNvSpPr>
            <p:nvPr/>
          </p:nvSpPr>
          <p:spPr bwMode="auto">
            <a:xfrm>
              <a:off x="609600" y="2133600"/>
              <a:ext cx="1219200" cy="0"/>
            </a:xfrm>
            <a:prstGeom prst="line">
              <a:avLst/>
            </a:prstGeom>
            <a:noFill/>
            <a:ln w="635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523" name="Line 11"/>
            <p:cNvSpPr>
              <a:spLocks noChangeShapeType="1"/>
            </p:cNvSpPr>
            <p:nvPr/>
          </p:nvSpPr>
          <p:spPr bwMode="auto">
            <a:xfrm flipV="1">
              <a:off x="1828800" y="1524000"/>
              <a:ext cx="1905000" cy="609600"/>
            </a:xfrm>
            <a:prstGeom prst="line">
              <a:avLst/>
            </a:prstGeom>
            <a:noFill/>
            <a:ln w="635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524" name="Text Box 12"/>
            <p:cNvSpPr txBox="1">
              <a:spLocks noChangeArrowheads="1"/>
            </p:cNvSpPr>
            <p:nvPr/>
          </p:nvSpPr>
          <p:spPr bwMode="auto">
            <a:xfrm>
              <a:off x="136525" y="1411288"/>
              <a:ext cx="16398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>
                  <a:solidFill>
                    <a:schemeClr val="accent2"/>
                  </a:solidFill>
                </a:rPr>
                <a:t>1.8 GeV, e</a:t>
              </a:r>
            </a:p>
          </p:txBody>
        </p:sp>
        <p:sp>
          <p:nvSpPr>
            <p:cNvPr id="64525" name="Text Box 13"/>
            <p:cNvSpPr txBox="1">
              <a:spLocks noChangeArrowheads="1"/>
            </p:cNvSpPr>
            <p:nvPr/>
          </p:nvSpPr>
          <p:spPr bwMode="auto">
            <a:xfrm>
              <a:off x="2895600" y="1066800"/>
              <a:ext cx="19446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>
                  <a:solidFill>
                    <a:schemeClr val="accent2"/>
                  </a:solidFill>
                </a:rPr>
                <a:t>0.3 GeV/c, e’</a:t>
              </a:r>
            </a:p>
          </p:txBody>
        </p:sp>
        <p:sp>
          <p:nvSpPr>
            <p:cNvPr id="64533" name="Freeform 21"/>
            <p:cNvSpPr>
              <a:spLocks/>
            </p:cNvSpPr>
            <p:nvPr/>
          </p:nvSpPr>
          <p:spPr bwMode="auto">
            <a:xfrm rot="2088510">
              <a:off x="1676400" y="2362200"/>
              <a:ext cx="814388" cy="242888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96" y="32"/>
                </a:cxn>
                <a:cxn ang="0">
                  <a:pos x="240" y="416"/>
                </a:cxn>
                <a:cxn ang="0">
                  <a:pos x="384" y="32"/>
                </a:cxn>
                <a:cxn ang="0">
                  <a:pos x="528" y="416"/>
                </a:cxn>
                <a:cxn ang="0">
                  <a:pos x="672" y="32"/>
                </a:cxn>
                <a:cxn ang="0">
                  <a:pos x="816" y="416"/>
                </a:cxn>
                <a:cxn ang="0">
                  <a:pos x="960" y="32"/>
                </a:cxn>
                <a:cxn ang="0">
                  <a:pos x="1104" y="416"/>
                </a:cxn>
                <a:cxn ang="0">
                  <a:pos x="1200" y="224"/>
                </a:cxn>
              </a:cxnLst>
              <a:rect l="0" t="0" r="r" b="b"/>
              <a:pathLst>
                <a:path w="1200" h="448">
                  <a:moveTo>
                    <a:pt x="0" y="224"/>
                  </a:moveTo>
                  <a:cubicBezTo>
                    <a:pt x="28" y="112"/>
                    <a:pt x="56" y="0"/>
                    <a:pt x="96" y="32"/>
                  </a:cubicBezTo>
                  <a:cubicBezTo>
                    <a:pt x="136" y="64"/>
                    <a:pt x="192" y="416"/>
                    <a:pt x="240" y="416"/>
                  </a:cubicBezTo>
                  <a:cubicBezTo>
                    <a:pt x="288" y="416"/>
                    <a:pt x="336" y="32"/>
                    <a:pt x="384" y="32"/>
                  </a:cubicBezTo>
                  <a:cubicBezTo>
                    <a:pt x="432" y="32"/>
                    <a:pt x="480" y="416"/>
                    <a:pt x="528" y="416"/>
                  </a:cubicBezTo>
                  <a:cubicBezTo>
                    <a:pt x="576" y="416"/>
                    <a:pt x="624" y="32"/>
                    <a:pt x="672" y="32"/>
                  </a:cubicBezTo>
                  <a:cubicBezTo>
                    <a:pt x="720" y="32"/>
                    <a:pt x="768" y="416"/>
                    <a:pt x="816" y="416"/>
                  </a:cubicBezTo>
                  <a:cubicBezTo>
                    <a:pt x="864" y="416"/>
                    <a:pt x="912" y="32"/>
                    <a:pt x="960" y="32"/>
                  </a:cubicBezTo>
                  <a:cubicBezTo>
                    <a:pt x="1008" y="32"/>
                    <a:pt x="1064" y="384"/>
                    <a:pt x="1104" y="416"/>
                  </a:cubicBezTo>
                  <a:cubicBezTo>
                    <a:pt x="1144" y="448"/>
                    <a:pt x="1172" y="336"/>
                    <a:pt x="1200" y="224"/>
                  </a:cubicBez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536" name="Line 24"/>
            <p:cNvSpPr>
              <a:spLocks noChangeShapeType="1"/>
            </p:cNvSpPr>
            <p:nvPr/>
          </p:nvSpPr>
          <p:spPr bwMode="auto">
            <a:xfrm flipV="1">
              <a:off x="2743200" y="2667000"/>
              <a:ext cx="533400" cy="152400"/>
            </a:xfrm>
            <a:prstGeom prst="line">
              <a:avLst/>
            </a:prstGeom>
            <a:noFill/>
            <a:ln w="63500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538" name="Oval 26"/>
            <p:cNvSpPr>
              <a:spLocks noChangeArrowheads="1"/>
            </p:cNvSpPr>
            <p:nvPr/>
          </p:nvSpPr>
          <p:spPr bwMode="auto">
            <a:xfrm>
              <a:off x="2362200" y="2667000"/>
              <a:ext cx="431800" cy="457200"/>
            </a:xfrm>
            <a:prstGeom prst="ellipse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sz="2400"/>
                <a:t>p</a:t>
              </a:r>
            </a:p>
          </p:txBody>
        </p:sp>
        <p:sp>
          <p:nvSpPr>
            <p:cNvPr id="64539" name="Oval 27"/>
            <p:cNvSpPr>
              <a:spLocks noChangeArrowheads="1"/>
            </p:cNvSpPr>
            <p:nvPr/>
          </p:nvSpPr>
          <p:spPr bwMode="auto">
            <a:xfrm>
              <a:off x="3302000" y="2362200"/>
              <a:ext cx="431800" cy="457200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sz="2400" b="1">
                  <a:latin typeface="Symbol" pitchFamily="18" charset="2"/>
                </a:rPr>
                <a:t>L</a:t>
              </a:r>
            </a:p>
          </p:txBody>
        </p:sp>
        <p:sp>
          <p:nvSpPr>
            <p:cNvPr id="64540" name="Line 28"/>
            <p:cNvSpPr>
              <a:spLocks noChangeShapeType="1"/>
            </p:cNvSpPr>
            <p:nvPr/>
          </p:nvSpPr>
          <p:spPr bwMode="auto">
            <a:xfrm>
              <a:off x="2743200" y="2971800"/>
              <a:ext cx="1295400" cy="457200"/>
            </a:xfrm>
            <a:prstGeom prst="line">
              <a:avLst/>
            </a:prstGeom>
            <a:noFill/>
            <a:ln w="635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542" name="Text Box 30"/>
            <p:cNvSpPr txBox="1">
              <a:spLocks noChangeArrowheads="1"/>
            </p:cNvSpPr>
            <p:nvPr/>
          </p:nvSpPr>
          <p:spPr bwMode="auto">
            <a:xfrm>
              <a:off x="495300" y="2514600"/>
              <a:ext cx="17145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/>
                <a:t>1.5 GeV, </a:t>
              </a:r>
              <a:r>
                <a:rPr lang="en-US" altLang="ja-JP" sz="2400">
                  <a:latin typeface="Symbol" pitchFamily="18" charset="2"/>
                </a:rPr>
                <a:t>g</a:t>
              </a:r>
              <a:r>
                <a:rPr lang="en-US" altLang="ja-JP" sz="2400"/>
                <a:t>*</a:t>
              </a:r>
            </a:p>
          </p:txBody>
        </p:sp>
      </p:grpSp>
      <p:pic>
        <p:nvPicPr>
          <p:cNvPr id="64543" name="Picture 31"/>
          <p:cNvPicPr>
            <a:picLocks noChangeAspect="1" noChangeArrowheads="1"/>
          </p:cNvPicPr>
          <p:nvPr/>
        </p:nvPicPr>
        <p:blipFill>
          <a:blip r:embed="rId2" cstate="print"/>
          <a:srcRect t="18527" b="18527"/>
          <a:stretch>
            <a:fillRect/>
          </a:stretch>
        </p:blipFill>
        <p:spPr bwMode="auto">
          <a:xfrm>
            <a:off x="4572000" y="3071809"/>
            <a:ext cx="4214842" cy="375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44" name="Picture 32"/>
          <p:cNvPicPr>
            <a:picLocks noChangeAspect="1" noChangeArrowheads="1"/>
          </p:cNvPicPr>
          <p:nvPr/>
        </p:nvPicPr>
        <p:blipFill>
          <a:blip r:embed="rId3" cstate="print"/>
          <a:srcRect t="17340" b="17340"/>
          <a:stretch>
            <a:fillRect/>
          </a:stretch>
        </p:blipFill>
        <p:spPr bwMode="auto">
          <a:xfrm>
            <a:off x="500034" y="714356"/>
            <a:ext cx="3775075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テキスト ボックス 19"/>
          <p:cNvSpPr txBox="1"/>
          <p:nvPr/>
        </p:nvSpPr>
        <p:spPr>
          <a:xfrm>
            <a:off x="285720" y="4929198"/>
            <a:ext cx="4278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Both of e’ &amp; K+ are forward.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7545</TotalTime>
  <Words>1525</Words>
  <Application>Microsoft Office PowerPoint</Application>
  <PresentationFormat>画面に合わせる (4:3)</PresentationFormat>
  <Paragraphs>387</Paragraphs>
  <Slides>35</Slides>
  <Notes>5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37" baseType="lpstr">
      <vt:lpstr>Deluxe</vt:lpstr>
      <vt:lpstr>数式</vt:lpstr>
      <vt:lpstr>JSPS Core2CORE/SPHERE Meeting </vt:lpstr>
      <vt:lpstr>The  AZ(e,e’K+) AL(Z-1) reaction for   hypernuclear spectroscopy</vt:lpstr>
      <vt:lpstr>Characteristics of (e,e’K) HY study </vt:lpstr>
      <vt:lpstr>Early works :  EM production of L Hypernucleus </vt:lpstr>
      <vt:lpstr>Definition of Kinematic Parameters</vt:lpstr>
      <vt:lpstr>Elementary p(g,K+) L</vt:lpstr>
      <vt:lpstr>Hypernucleus recoil momentum for various reactions</vt:lpstr>
      <vt:lpstr>p(e,e’K)L Cross Section</vt:lpstr>
      <vt:lpstr>Angular Dependences</vt:lpstr>
      <vt:lpstr>Challenge of (e,e’K) HY Study </vt:lpstr>
      <vt:lpstr>Beam requirements</vt:lpstr>
      <vt:lpstr>First Generation Experiment </vt:lpstr>
      <vt:lpstr>The first (e,e’K+) hypernuclear experiment (E89-009, HNSS)</vt:lpstr>
      <vt:lpstr>Improvement of   the E89-009 experiment</vt:lpstr>
      <vt:lpstr>スライド 15</vt:lpstr>
      <vt:lpstr>Tilt method</vt:lpstr>
      <vt:lpstr>Second Generation Exp.   E01-011 setup</vt:lpstr>
      <vt:lpstr>L and S spectra (CH2 target)</vt:lpstr>
      <vt:lpstr>Highlights of E01-011 Results</vt:lpstr>
      <vt:lpstr>12C(e,e’K+)12LB, 12C(p+,K+)12LC</vt:lpstr>
      <vt:lpstr>12LC   emulsion data</vt:lpstr>
      <vt:lpstr>12LB  emulsion data</vt:lpstr>
      <vt:lpstr>12C(e,e’K+)12LB  @ JLab Hall C &amp; A</vt:lpstr>
      <vt:lpstr>12LB  emulsion data</vt:lpstr>
      <vt:lpstr>28Si(e,e’K+)28LAl, 28Si(p+,K+)28LSi</vt:lpstr>
      <vt:lpstr>28Si(e,e’K+)28LAl  @ JLab Hall C</vt:lpstr>
      <vt:lpstr>7Li(e,e’K+)7LHe</vt:lpstr>
      <vt:lpstr>スライド 28</vt:lpstr>
      <vt:lpstr>Hypernuclei  in wide mass range</vt:lpstr>
      <vt:lpstr>Hypernuclei  in wide mass range</vt:lpstr>
      <vt:lpstr>スライド 31</vt:lpstr>
      <vt:lpstr>Goals of the 3rd Generation Experiment</vt:lpstr>
      <vt:lpstr>Missing mass calibration data</vt:lpstr>
      <vt:lpstr>L single particle energies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Hypernuclear Physics</dc:title>
  <dc:subject>Mainz Seminar 20100512</dc:subject>
  <dc:creator>Satoshi N Nakamura</dc:creator>
  <cp:lastModifiedBy>nue</cp:lastModifiedBy>
  <cp:revision>502</cp:revision>
  <dcterms:created xsi:type="dcterms:W3CDTF">2010-03-15T06:15:58Z</dcterms:created>
  <dcterms:modified xsi:type="dcterms:W3CDTF">2010-09-04T11:25:13Z</dcterms:modified>
</cp:coreProperties>
</file>