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9" r:id="rId2"/>
    <p:sldId id="295" r:id="rId3"/>
    <p:sldId id="278" r:id="rId4"/>
    <p:sldId id="280" r:id="rId5"/>
    <p:sldId id="279" r:id="rId6"/>
    <p:sldId id="304" r:id="rId7"/>
    <p:sldId id="298" r:id="rId8"/>
    <p:sldId id="299" r:id="rId9"/>
    <p:sldId id="300" r:id="rId10"/>
    <p:sldId id="301" r:id="rId11"/>
    <p:sldId id="302" r:id="rId12"/>
    <p:sldId id="303" r:id="rId13"/>
    <p:sldId id="305" r:id="rId14"/>
    <p:sldId id="283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7FCB2"/>
    <a:srgbClr val="FF7C8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11" autoAdjust="0"/>
  </p:normalViewPr>
  <p:slideViewPr>
    <p:cSldViewPr snapToGrid="0">
      <p:cViewPr varScale="1">
        <p:scale>
          <a:sx n="58" d="100"/>
          <a:sy n="58" d="100"/>
        </p:scale>
        <p:origin x="-9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594FE-4051-4CF3-A5C6-6C8FA0854D67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E6E5D-03C8-4284-A18D-9300DF53D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F0B6-741B-4C6B-8879-F91B989EAEDA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39F0B6-741B-4C6B-8879-F91B989EAEDA}" type="datetimeFigureOut">
              <a:rPr lang="en-US" smtClean="0"/>
              <a:pPr/>
              <a:t>9/4/2010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D7188F-8EDF-4CF7-9FC9-A8FAA4E9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257"/>
            <a:ext cx="9144000" cy="1304544"/>
          </a:xfrm>
        </p:spPr>
        <p:txBody>
          <a:bodyPr>
            <a:noAutofit/>
          </a:bodyPr>
          <a:lstStyle/>
          <a:p>
            <a:r>
              <a:rPr lang="en-US" sz="4400" i="1" dirty="0" smtClean="0"/>
              <a:t>Decay </a:t>
            </a:r>
            <a:r>
              <a:rPr lang="en-US" sz="4400" i="1" dirty="0" err="1" smtClean="0"/>
              <a:t>pion</a:t>
            </a:r>
            <a:r>
              <a:rPr lang="en-US" sz="4400" i="1" dirty="0" smtClean="0"/>
              <a:t> spectroscopy for study of light </a:t>
            </a:r>
            <a:r>
              <a:rPr lang="en-US" sz="4400" i="1" dirty="0" smtClean="0">
                <a:sym typeface="Symbol"/>
              </a:rPr>
              <a:t>-</a:t>
            </a:r>
            <a:r>
              <a:rPr lang="en-US" sz="4400" i="1" dirty="0" err="1" smtClean="0"/>
              <a:t>hypernuclei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09625" y="2889123"/>
            <a:ext cx="7543800" cy="135331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Liguang Tang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Department of Physics, Hampton University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Jefferson National Laboratory (JLAB)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0" y="6070147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Sphere/Core-to-Core meetings, September 4-6, 2010,  Prague, Czech Republic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5025" y="1874329"/>
            <a:ext cx="7863840" cy="12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572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Hypernuclei</a:t>
            </a:r>
            <a:r>
              <a:rPr lang="en-US" dirty="0" smtClean="0"/>
              <a:t> from a </a:t>
            </a:r>
            <a:r>
              <a:rPr lang="en-US" baseline="38000" dirty="0" smtClean="0"/>
              <a:t>9</a:t>
            </a:r>
            <a:r>
              <a:rPr lang="en-US" dirty="0" smtClean="0"/>
              <a:t>Be Target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4326" y="1719897"/>
          <a:ext cx="8458200" cy="3621406"/>
        </p:xfrm>
        <a:graphic>
          <a:graphicData uri="http://schemas.openxmlformats.org/drawingml/2006/table">
            <a:tbl>
              <a:tblPr/>
              <a:tblGrid>
                <a:gridCol w="1782883"/>
                <a:gridCol w="1589362"/>
                <a:gridCol w="1589362"/>
                <a:gridCol w="1271488"/>
                <a:gridCol w="2225105"/>
              </a:tblGrid>
              <a:tr h="2803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Breakup Mode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Q value (MeV)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Decay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(MeV/c)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Width (keV/c) FWHM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121.18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-13.817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116.40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n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-3.756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124.12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2p + 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-40.328 (B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=6.1)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135.17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~270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d + 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-12.568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114.61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2n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-12.218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108.02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-29.608 (B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=5.1)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133.47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-9.745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108.39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3n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-18.957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100.58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~220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-11.749 (B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=4.1)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133.42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~900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n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-12.005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132.95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6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-18.183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114.29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6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0038" y="12573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Two-Body decay – 6 additional </a:t>
            </a:r>
            <a:r>
              <a:rPr lang="en-US" sz="2000" b="1" dirty="0" err="1" smtClean="0"/>
              <a:t>hypernuclei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0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Hypernuclei</a:t>
            </a:r>
            <a:r>
              <a:rPr lang="en-US" dirty="0" smtClean="0"/>
              <a:t> from a </a:t>
            </a:r>
            <a:r>
              <a:rPr lang="en-US" baseline="38000" dirty="0" smtClean="0"/>
              <a:t>12</a:t>
            </a:r>
            <a:r>
              <a:rPr lang="en-US" dirty="0" smtClean="0"/>
              <a:t>C Target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2901" y="1243011"/>
          <a:ext cx="8501062" cy="5543552"/>
        </p:xfrm>
        <a:graphic>
          <a:graphicData uri="http://schemas.openxmlformats.org/drawingml/2006/table">
            <a:tbl>
              <a:tblPr/>
              <a:tblGrid>
                <a:gridCol w="1689399"/>
                <a:gridCol w="1702916"/>
                <a:gridCol w="1540734"/>
                <a:gridCol w="1297459"/>
                <a:gridCol w="2270554"/>
              </a:tblGrid>
              <a:tr h="1947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Breakup Mode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Q value (MeV)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Decay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(MeV/c)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Width (keV/c) FWHM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115.49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 + 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Be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-12.280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=10.5)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109.66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n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-12.765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105.99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2p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-32.908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=12.3)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119.78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d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-18.264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104.31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2n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-22.544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95.84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3p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-48.534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=7.8)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117.83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-30.237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121.18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7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-16.072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B +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96.88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3n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-41.713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96.71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4p + </a:t>
                      </a:r>
                      <a:r>
                        <a:rPr lang="en-US" sz="12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-68.937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=7.1)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137.15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-46.961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116.40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-14.444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124.12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-37.659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97.09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4n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-56.317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=6.7)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C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97.21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365</a:t>
                      </a:r>
                      <a:r>
                        <a:rPr lang="en-US" sz="1200" b="1" baseline="30000"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p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-73.473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=6.1)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135.17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~270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2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8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-26.436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114.61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-25.782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108.02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3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-48.317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=5.1)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133.47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7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20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-24.186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108.39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7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-27.663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100.58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~220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**§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52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2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-44.499 (B</a:t>
                      </a:r>
                      <a:r>
                        <a:rPr lang="en-US" sz="12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=4.1)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133.42</a:t>
                      </a:r>
                      <a:endParaRPr lang="en-US" sz="12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~900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37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-22.693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132.95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Be + </a:t>
                      </a:r>
                      <a:r>
                        <a:rPr lang="en-US" sz="12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aseline="-25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-27.244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2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114.29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r>
                        <a:rPr lang="en-US" sz="12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91" marR="4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750" y="814387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Two-Body decay – 12 additional </a:t>
            </a:r>
            <a:r>
              <a:rPr lang="en-US" sz="2000" b="1" dirty="0" err="1" smtClean="0"/>
              <a:t>hypernuclei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57188" y="3824993"/>
            <a:ext cx="8086724" cy="3033007"/>
            <a:chOff x="357188" y="3824993"/>
            <a:chExt cx="8086724" cy="3033007"/>
          </a:xfrm>
        </p:grpSpPr>
        <p:cxnSp>
          <p:nvCxnSpPr>
            <p:cNvPr id="6" name="AutoShape 115"/>
            <p:cNvCxnSpPr>
              <a:cxnSpLocks noChangeShapeType="1"/>
            </p:cNvCxnSpPr>
            <p:nvPr/>
          </p:nvCxnSpPr>
          <p:spPr bwMode="auto">
            <a:xfrm rot="5400000" flipH="1" flipV="1">
              <a:off x="7155731" y="5116393"/>
              <a:ext cx="2575524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" name="AutoShape 116"/>
            <p:cNvCxnSpPr>
              <a:cxnSpLocks noChangeShapeType="1"/>
            </p:cNvCxnSpPr>
            <p:nvPr/>
          </p:nvCxnSpPr>
          <p:spPr bwMode="auto">
            <a:xfrm rot="16200000" flipV="1">
              <a:off x="-645263" y="5117251"/>
              <a:ext cx="2577428" cy="10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8" name="Group 454"/>
            <p:cNvGrpSpPr/>
            <p:nvPr/>
          </p:nvGrpSpPr>
          <p:grpSpPr>
            <a:xfrm>
              <a:off x="357188" y="3824993"/>
              <a:ext cx="8085891" cy="3033007"/>
              <a:chOff x="357188" y="3824993"/>
              <a:chExt cx="8085891" cy="3033007"/>
            </a:xfrm>
          </p:grpSpPr>
          <p:sp>
            <p:nvSpPr>
              <p:cNvPr id="9" name="Text Box 384"/>
              <p:cNvSpPr txBox="1">
                <a:spLocks noChangeArrowheads="1"/>
              </p:cNvSpPr>
              <p:nvPr/>
            </p:nvSpPr>
            <p:spPr bwMode="auto">
              <a:xfrm>
                <a:off x="654864" y="3918346"/>
                <a:ext cx="482990" cy="28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(a)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" name="AutoShape 117"/>
              <p:cNvCxnSpPr>
                <a:cxnSpLocks noChangeShapeType="1"/>
              </p:cNvCxnSpPr>
              <p:nvPr/>
            </p:nvCxnSpPr>
            <p:spPr bwMode="auto">
              <a:xfrm>
                <a:off x="654864" y="3824993"/>
                <a:ext cx="7788210" cy="63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11" name="Group 194"/>
              <p:cNvGrpSpPr>
                <a:grpSpLocks/>
              </p:cNvGrpSpPr>
              <p:nvPr/>
            </p:nvGrpSpPr>
            <p:grpSpPr bwMode="auto">
              <a:xfrm rot="10800000">
                <a:off x="643958" y="3824993"/>
                <a:ext cx="7799115" cy="115579"/>
                <a:chOff x="2550" y="9810"/>
                <a:chExt cx="10605" cy="166"/>
              </a:xfrm>
            </p:grpSpPr>
            <p:grpSp>
              <p:nvGrpSpPr>
                <p:cNvPr id="140" name="Group 195"/>
                <p:cNvGrpSpPr>
                  <a:grpSpLocks/>
                </p:cNvGrpSpPr>
                <p:nvPr/>
              </p:nvGrpSpPr>
              <p:grpSpPr bwMode="auto">
                <a:xfrm>
                  <a:off x="27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203" name="AutoShape 1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4" name="AutoShape 1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5" name="AutoShape 1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6" name="AutoShape 1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1" name="Group 200"/>
                <p:cNvGrpSpPr>
                  <a:grpSpLocks/>
                </p:cNvGrpSpPr>
                <p:nvPr/>
              </p:nvGrpSpPr>
              <p:grpSpPr bwMode="auto">
                <a:xfrm>
                  <a:off x="370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99" name="AutoShape 20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0" name="AutoShape 20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1" name="AutoShape 2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02" name="AutoShape 2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2" name="Group 205"/>
                <p:cNvGrpSpPr>
                  <a:grpSpLocks/>
                </p:cNvGrpSpPr>
                <p:nvPr/>
              </p:nvGrpSpPr>
              <p:grpSpPr bwMode="auto">
                <a:xfrm>
                  <a:off x="466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95" name="AutoShape 2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6" name="AutoShape 2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7" name="AutoShape 20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8" name="AutoShape 20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3" name="Group 210"/>
                <p:cNvGrpSpPr>
                  <a:grpSpLocks/>
                </p:cNvGrpSpPr>
                <p:nvPr/>
              </p:nvGrpSpPr>
              <p:grpSpPr bwMode="auto">
                <a:xfrm>
                  <a:off x="564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91" name="AutoShape 2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2" name="AutoShape 2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3" name="AutoShape 2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4" name="AutoShape 2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4" name="Group 215"/>
                <p:cNvGrpSpPr>
                  <a:grpSpLocks/>
                </p:cNvGrpSpPr>
                <p:nvPr/>
              </p:nvGrpSpPr>
              <p:grpSpPr bwMode="auto">
                <a:xfrm>
                  <a:off x="660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87" name="AutoShape 2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8" name="AutoShape 2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9" name="AutoShape 2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0" name="AutoShape 2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5" name="Group 220"/>
                <p:cNvGrpSpPr>
                  <a:grpSpLocks/>
                </p:cNvGrpSpPr>
                <p:nvPr/>
              </p:nvGrpSpPr>
              <p:grpSpPr bwMode="auto">
                <a:xfrm>
                  <a:off x="75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83" name="AutoShape 2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4" name="AutoShape 2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5" name="AutoShape 2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6" name="AutoShape 2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6" name="Group 225"/>
                <p:cNvGrpSpPr>
                  <a:grpSpLocks/>
                </p:cNvGrpSpPr>
                <p:nvPr/>
              </p:nvGrpSpPr>
              <p:grpSpPr bwMode="auto">
                <a:xfrm>
                  <a:off x="852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79" name="AutoShape 2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0" name="AutoShape 2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1" name="AutoShape 2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2" name="AutoShape 22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7" name="Group 230"/>
                <p:cNvGrpSpPr>
                  <a:grpSpLocks/>
                </p:cNvGrpSpPr>
                <p:nvPr/>
              </p:nvGrpSpPr>
              <p:grpSpPr bwMode="auto">
                <a:xfrm>
                  <a:off x="949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75" name="AutoShape 2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6" name="AutoShape 2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7" name="AutoShape 23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8" name="AutoShape 2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8" name="Group 235"/>
                <p:cNvGrpSpPr>
                  <a:grpSpLocks/>
                </p:cNvGrpSpPr>
                <p:nvPr/>
              </p:nvGrpSpPr>
              <p:grpSpPr bwMode="auto">
                <a:xfrm>
                  <a:off x="1047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71" name="AutoShape 2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2" name="AutoShape 2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3" name="AutoShape 2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4" name="AutoShape 2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49" name="Group 240"/>
                <p:cNvGrpSpPr>
                  <a:grpSpLocks/>
                </p:cNvGrpSpPr>
                <p:nvPr/>
              </p:nvGrpSpPr>
              <p:grpSpPr bwMode="auto">
                <a:xfrm>
                  <a:off x="114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67" name="AutoShape 2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8" name="AutoShape 2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9" name="AutoShape 2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0" name="AutoShape 2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50" name="Group 245"/>
                <p:cNvGrpSpPr>
                  <a:grpSpLocks/>
                </p:cNvGrpSpPr>
                <p:nvPr/>
              </p:nvGrpSpPr>
              <p:grpSpPr bwMode="auto">
                <a:xfrm>
                  <a:off x="123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163" name="AutoShape 2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4" name="AutoShape 2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" name="AutoShape 24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6" name="AutoShape 2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51" name="AutoShape 250"/>
                <p:cNvCxnSpPr>
                  <a:cxnSpLocks noChangeShapeType="1"/>
                </p:cNvCxnSpPr>
                <p:nvPr/>
              </p:nvCxnSpPr>
              <p:spPr bwMode="auto">
                <a:xfrm>
                  <a:off x="2550" y="9975"/>
                  <a:ext cx="106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AutoShape 251"/>
                <p:cNvCxnSpPr>
                  <a:cxnSpLocks noChangeShapeType="1"/>
                </p:cNvCxnSpPr>
                <p:nvPr/>
              </p:nvCxnSpPr>
              <p:spPr bwMode="auto">
                <a:xfrm>
                  <a:off x="834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AutoShape 252"/>
                <p:cNvCxnSpPr>
                  <a:cxnSpLocks noChangeShapeType="1"/>
                </p:cNvCxnSpPr>
                <p:nvPr/>
              </p:nvCxnSpPr>
              <p:spPr bwMode="auto">
                <a:xfrm>
                  <a:off x="25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4" name="AutoShape 253"/>
                <p:cNvCxnSpPr>
                  <a:cxnSpLocks noChangeShapeType="1"/>
                </p:cNvCxnSpPr>
                <p:nvPr/>
              </p:nvCxnSpPr>
              <p:spPr bwMode="auto">
                <a:xfrm>
                  <a:off x="447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5" name="AutoShape 254"/>
                <p:cNvCxnSpPr>
                  <a:cxnSpLocks noChangeShapeType="1"/>
                </p:cNvCxnSpPr>
                <p:nvPr/>
              </p:nvCxnSpPr>
              <p:spPr bwMode="auto">
                <a:xfrm>
                  <a:off x="642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6" name="AutoShape 255"/>
                <p:cNvCxnSpPr>
                  <a:cxnSpLocks noChangeShapeType="1"/>
                </p:cNvCxnSpPr>
                <p:nvPr/>
              </p:nvCxnSpPr>
              <p:spPr bwMode="auto">
                <a:xfrm>
                  <a:off x="1027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7" name="AutoShape 256"/>
                <p:cNvCxnSpPr>
                  <a:cxnSpLocks noChangeShapeType="1"/>
                </p:cNvCxnSpPr>
                <p:nvPr/>
              </p:nvCxnSpPr>
              <p:spPr bwMode="auto">
                <a:xfrm>
                  <a:off x="121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8" name="AutoShape 257"/>
                <p:cNvCxnSpPr>
                  <a:cxnSpLocks noChangeShapeType="1"/>
                </p:cNvCxnSpPr>
                <p:nvPr/>
              </p:nvCxnSpPr>
              <p:spPr bwMode="auto">
                <a:xfrm>
                  <a:off x="351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9" name="AutoShape 258"/>
                <p:cNvCxnSpPr>
                  <a:cxnSpLocks noChangeShapeType="1"/>
                </p:cNvCxnSpPr>
                <p:nvPr/>
              </p:nvCxnSpPr>
              <p:spPr bwMode="auto">
                <a:xfrm>
                  <a:off x="112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0" name="AutoShape 259"/>
                <p:cNvCxnSpPr>
                  <a:cxnSpLocks noChangeShapeType="1"/>
                </p:cNvCxnSpPr>
                <p:nvPr/>
              </p:nvCxnSpPr>
              <p:spPr bwMode="auto">
                <a:xfrm>
                  <a:off x="931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1" name="AutoShape 260"/>
                <p:cNvCxnSpPr>
                  <a:cxnSpLocks noChangeShapeType="1"/>
                </p:cNvCxnSpPr>
                <p:nvPr/>
              </p:nvCxnSpPr>
              <p:spPr bwMode="auto">
                <a:xfrm>
                  <a:off x="73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2" name="AutoShape 261"/>
                <p:cNvCxnSpPr>
                  <a:cxnSpLocks noChangeShapeType="1"/>
                </p:cNvCxnSpPr>
                <p:nvPr/>
              </p:nvCxnSpPr>
              <p:spPr bwMode="auto">
                <a:xfrm>
                  <a:off x="544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2" name="Group 452"/>
              <p:cNvGrpSpPr/>
              <p:nvPr/>
            </p:nvGrpSpPr>
            <p:grpSpPr>
              <a:xfrm>
                <a:off x="357188" y="4247305"/>
                <a:ext cx="8085891" cy="2610695"/>
                <a:chOff x="357188" y="4247305"/>
                <a:chExt cx="8085891" cy="2610695"/>
              </a:xfrm>
            </p:grpSpPr>
            <p:sp>
              <p:nvSpPr>
                <p:cNvPr id="13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671602" y="4247305"/>
                  <a:ext cx="1712266" cy="839045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2-B decay from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7</a:t>
                  </a:r>
                  <a:r>
                    <a:rPr kumimoji="0" lang="en-US" altLang="zh-CN" sz="12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He and its continuum</a:t>
                  </a:r>
                  <a:endParaRPr kumimoji="0" lang="en-US" alt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(Phase I: 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7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Li target)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4" name="Text Box 262"/>
                <p:cNvSpPr txBox="1">
                  <a:spLocks noChangeArrowheads="1"/>
                </p:cNvSpPr>
                <p:nvPr/>
              </p:nvSpPr>
              <p:spPr bwMode="auto">
                <a:xfrm>
                  <a:off x="4039025" y="4463520"/>
                  <a:ext cx="593675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dirty="0" smtClean="0">
                      <a:ln>
                        <a:noFill/>
                      </a:ln>
                      <a:solidFill>
                        <a:srgbClr val="C9600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1/2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9600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+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15" name="Group 446"/>
                <p:cNvGrpSpPr/>
                <p:nvPr/>
              </p:nvGrpSpPr>
              <p:grpSpPr>
                <a:xfrm>
                  <a:off x="357188" y="4363517"/>
                  <a:ext cx="8085891" cy="2494483"/>
                  <a:chOff x="357188" y="4363517"/>
                  <a:chExt cx="8085891" cy="2494483"/>
                </a:xfrm>
              </p:grpSpPr>
              <p:sp>
                <p:nvSpPr>
                  <p:cNvPr id="16" name="Freeform 6"/>
                  <p:cNvSpPr>
                    <a:spLocks/>
                  </p:cNvSpPr>
                  <p:nvPr/>
                </p:nvSpPr>
                <p:spPr bwMode="auto">
                  <a:xfrm>
                    <a:off x="1046455" y="5746024"/>
                    <a:ext cx="6706515" cy="74936"/>
                  </a:xfrm>
                  <a:custGeom>
                    <a:avLst/>
                    <a:gdLst/>
                    <a:ahLst/>
                    <a:cxnLst>
                      <a:cxn ang="0">
                        <a:pos x="0" y="4035"/>
                      </a:cxn>
                      <a:cxn ang="0">
                        <a:pos x="3947" y="4035"/>
                      </a:cxn>
                      <a:cxn ang="0">
                        <a:pos x="3840" y="3786"/>
                      </a:cxn>
                      <a:cxn ang="0">
                        <a:pos x="3716" y="3609"/>
                      </a:cxn>
                      <a:cxn ang="0">
                        <a:pos x="3414" y="3413"/>
                      </a:cxn>
                      <a:cxn ang="0">
                        <a:pos x="2614" y="2542"/>
                      </a:cxn>
                      <a:cxn ang="0">
                        <a:pos x="2151" y="2258"/>
                      </a:cxn>
                      <a:cxn ang="0">
                        <a:pos x="1831" y="1653"/>
                      </a:cxn>
                      <a:cxn ang="0">
                        <a:pos x="1458" y="1191"/>
                      </a:cxn>
                      <a:cxn ang="0">
                        <a:pos x="1120" y="995"/>
                      </a:cxn>
                      <a:cxn ang="0">
                        <a:pos x="356" y="18"/>
                      </a:cxn>
                      <a:cxn ang="0">
                        <a:pos x="0" y="0"/>
                      </a:cxn>
                      <a:cxn ang="0">
                        <a:pos x="0" y="4035"/>
                      </a:cxn>
                    </a:cxnLst>
                    <a:rect l="0" t="0" r="r" b="b"/>
                    <a:pathLst>
                      <a:path w="3947" h="4035">
                        <a:moveTo>
                          <a:pt x="0" y="4035"/>
                        </a:moveTo>
                        <a:lnTo>
                          <a:pt x="3947" y="4035"/>
                        </a:lnTo>
                        <a:lnTo>
                          <a:pt x="3840" y="3786"/>
                        </a:lnTo>
                        <a:lnTo>
                          <a:pt x="3716" y="3609"/>
                        </a:lnTo>
                        <a:lnTo>
                          <a:pt x="3414" y="3413"/>
                        </a:lnTo>
                        <a:lnTo>
                          <a:pt x="2614" y="2542"/>
                        </a:lnTo>
                        <a:lnTo>
                          <a:pt x="2151" y="2258"/>
                        </a:lnTo>
                        <a:lnTo>
                          <a:pt x="1831" y="1653"/>
                        </a:lnTo>
                        <a:lnTo>
                          <a:pt x="1458" y="1191"/>
                        </a:lnTo>
                        <a:lnTo>
                          <a:pt x="1120" y="995"/>
                        </a:lnTo>
                        <a:lnTo>
                          <a:pt x="356" y="18"/>
                        </a:lnTo>
                        <a:lnTo>
                          <a:pt x="0" y="0"/>
                        </a:lnTo>
                        <a:lnTo>
                          <a:pt x="0" y="4035"/>
                        </a:lnTo>
                        <a:close/>
                      </a:path>
                    </a:pathLst>
                  </a:custGeom>
                  <a:solidFill>
                    <a:srgbClr val="92CDDC"/>
                  </a:solidFill>
                  <a:ln w="9525">
                    <a:solidFill>
                      <a:srgbClr val="B6DDE8">
                        <a:alpha val="0"/>
                      </a:srgb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7" name="AutoShape 7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781479" y="5820326"/>
                    <a:ext cx="839" cy="401988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8" name="AutoShape 7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1424" y="5820326"/>
                    <a:ext cx="839" cy="408973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sp>
                <p:nvSpPr>
                  <p:cNvPr id="19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04335" y="5847633"/>
                    <a:ext cx="583613" cy="4921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HES </a:t>
                    </a:r>
                    <a:r>
                      <a:rPr kumimoji="0" lang="en-US" altLang="zh-CN" sz="11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P</a:t>
                    </a:r>
                    <a:r>
                      <a:rPr kumimoji="0" lang="en-US" altLang="zh-CN" sz="11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Max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0" name="Text Box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5204" y="5853348"/>
                    <a:ext cx="560973" cy="5023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HES</a:t>
                    </a:r>
                    <a:r>
                      <a:rPr lang="en-US" altLang="zh-CN" sz="11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宋体" pitchFamily="2" charset="-122"/>
                      </a:rPr>
                      <a:t> </a:t>
                    </a:r>
                    <a:r>
                      <a:rPr kumimoji="0" lang="en-US" altLang="zh-CN" sz="1100" b="1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P</a:t>
                    </a:r>
                    <a:r>
                      <a:rPr kumimoji="0" lang="en-US" altLang="zh-CN" sz="11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Min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1" name="AutoShape 7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715236" y="6235014"/>
                    <a:ext cx="77144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2" name="AutoShape 8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029684" y="6229299"/>
                    <a:ext cx="77983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" name="AutoShape 8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52347" y="5820961"/>
                    <a:ext cx="0" cy="18861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4E6128"/>
                    </a:solidFill>
                    <a:prstDash val="dash"/>
                    <a:round/>
                    <a:headEnd/>
                    <a:tailEnd/>
                  </a:ln>
                </p:spPr>
              </p:cxnSp>
              <p:sp>
                <p:nvSpPr>
                  <p:cNvPr id="24" name="Freeform 82"/>
                  <p:cNvSpPr>
                    <a:spLocks/>
                  </p:cNvSpPr>
                  <p:nvPr/>
                </p:nvSpPr>
                <p:spPr bwMode="auto">
                  <a:xfrm>
                    <a:off x="4129707" y="4795352"/>
                    <a:ext cx="52827" cy="1025609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83"/>
                  <p:cNvSpPr>
                    <a:spLocks/>
                  </p:cNvSpPr>
                  <p:nvPr/>
                </p:nvSpPr>
                <p:spPr bwMode="auto">
                  <a:xfrm>
                    <a:off x="4074365" y="4623888"/>
                    <a:ext cx="63728" cy="1197072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E36C0A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84"/>
                  <p:cNvSpPr>
                    <a:spLocks/>
                  </p:cNvSpPr>
                  <p:nvPr/>
                </p:nvSpPr>
                <p:spPr bwMode="auto">
                  <a:xfrm>
                    <a:off x="3247580" y="4623888"/>
                    <a:ext cx="51988" cy="1197072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22AA3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85"/>
                  <p:cNvSpPr>
                    <a:spLocks/>
                  </p:cNvSpPr>
                  <p:nvPr/>
                </p:nvSpPr>
                <p:spPr bwMode="auto">
                  <a:xfrm>
                    <a:off x="6733324" y="4634684"/>
                    <a:ext cx="51988" cy="1186277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55257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8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52347" y="5967658"/>
                    <a:ext cx="794082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29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9861" y="5935905"/>
                    <a:ext cx="330378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30" name="AutoShape 8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92141" y="5915583"/>
                    <a:ext cx="0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" name="AutoShape 8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72879" y="5915583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" name="AutoShape 9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82510" y="5915583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33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7383" y="5930825"/>
                    <a:ext cx="330378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34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6645" y="5820961"/>
                    <a:ext cx="510661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35" name="AutoShape 9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3963" y="5820961"/>
                    <a:ext cx="7799111" cy="12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6" name="AutoShape 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0531" y="5831756"/>
                    <a:ext cx="839" cy="23623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37" name="AutoShape 9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0531" y="6061645"/>
                    <a:ext cx="551749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38" name="AutoShape 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008360" y="6009571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" name="AutoShape 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07090" y="6009571"/>
                    <a:ext cx="839" cy="520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40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95135" y="5894627"/>
                    <a:ext cx="452803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1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77143" y="6017827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2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62864" y="6024812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3" name="Freeform 101"/>
                  <p:cNvSpPr>
                    <a:spLocks/>
                  </p:cNvSpPr>
                  <p:nvPr/>
                </p:nvSpPr>
                <p:spPr bwMode="auto">
                  <a:xfrm>
                    <a:off x="4003090" y="5025876"/>
                    <a:ext cx="51988" cy="795085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1202" y="4660086"/>
                    <a:ext cx="567681" cy="296569"/>
                  </a:xfrm>
                  <a:prstGeom prst="rect">
                    <a:avLst/>
                  </a:prstGeom>
                  <a:noFill/>
                  <a:ln w="9525">
                    <a:solidFill>
                      <a:srgbClr val="55257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4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5" name="Text 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87637" y="4409241"/>
                    <a:ext cx="408361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r>
                      <a:rPr kumimoji="0" lang="en-US" altLang="zh-CN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55257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6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5951" y="4864573"/>
                    <a:ext cx="603737" cy="284503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7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7" name="Text 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2134" y="4635000"/>
                    <a:ext cx="593675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1/2</a:t>
                    </a:r>
                    <a:r>
                      <a:rPr kumimoji="0" lang="en-US" altLang="zh-CN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8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68279" y="5431039"/>
                    <a:ext cx="606253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9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58409" y="5486923"/>
                    <a:ext cx="569358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5/2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0" name="Text 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2879" y="6176590"/>
                    <a:ext cx="341279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1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0287" y="4465760"/>
                    <a:ext cx="526593" cy="284503"/>
                  </a:xfrm>
                  <a:prstGeom prst="rect">
                    <a:avLst/>
                  </a:prstGeom>
                  <a:noFill/>
                  <a:ln w="9525">
                    <a:solidFill>
                      <a:srgbClr val="C9600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C9600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C96009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C9600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2" name="Text 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3407" y="4633414"/>
                    <a:ext cx="617992" cy="309270"/>
                  </a:xfrm>
                  <a:prstGeom prst="rect">
                    <a:avLst/>
                  </a:prstGeom>
                  <a:noFill/>
                  <a:ln w="9525">
                    <a:solidFill>
                      <a:srgbClr val="22AA3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6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3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3258" y="4363517"/>
                    <a:ext cx="516531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r>
                      <a:rPr kumimoji="0" lang="en-US" altLang="zh-CN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 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2AA39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?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4" name="Freeform 112"/>
                  <p:cNvSpPr>
                    <a:spLocks/>
                  </p:cNvSpPr>
                  <p:nvPr/>
                </p:nvSpPr>
                <p:spPr bwMode="auto">
                  <a:xfrm>
                    <a:off x="6800406" y="4636589"/>
                    <a:ext cx="51988" cy="1184371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70842" y="4655006"/>
                    <a:ext cx="538332" cy="308635"/>
                  </a:xfrm>
                  <a:prstGeom prst="rect">
                    <a:avLst/>
                  </a:prstGeom>
                  <a:noFill/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6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6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90967" y="5438659"/>
                    <a:ext cx="537494" cy="284503"/>
                  </a:xfrm>
                  <a:prstGeom prst="rect">
                    <a:avLst/>
                  </a:prstGeom>
                  <a:noFill/>
                  <a:ln w="9525">
                    <a:solidFill>
                      <a:srgbClr val="0000CC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5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7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7188" y="6341703"/>
                    <a:ext cx="573550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90.0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8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0317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10</a:t>
                    </a: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59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5093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11</a:t>
                    </a: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0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38068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12</a:t>
                    </a: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1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1044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13</a:t>
                    </a: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62217" y="6341703"/>
                    <a:ext cx="661595" cy="2616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14</a:t>
                    </a:r>
                    <a:r>
                      <a: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0.0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grpSp>
                <p:nvGrpSpPr>
                  <p:cNvPr id="63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643964" y="6289629"/>
                    <a:ext cx="7799115" cy="115579"/>
                    <a:chOff x="2550" y="9810"/>
                    <a:chExt cx="10605" cy="166"/>
                  </a:xfrm>
                </p:grpSpPr>
                <p:grpSp>
                  <p:nvGrpSpPr>
                    <p:cNvPr id="73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36" name="AutoShape 12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7" name="AutoShape 12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8" name="AutoShape 12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9" name="AutoShape 13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4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0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32" name="AutoShape 13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3" name="AutoShape 13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4" name="AutoShape 1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5" name="AutoShape 13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5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6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28" name="AutoShape 13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9" name="AutoShape 1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0" name="AutoShape 13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31" name="AutoShape 14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6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4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24" name="AutoShape 14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5" name="AutoShape 14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6" name="AutoShape 14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7" name="AutoShape 14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7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0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20" name="AutoShape 14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1" name="AutoShape 1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2" name="AutoShape 14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23" name="AutoShape 15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8" name="Group 1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7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16" name="AutoShape 15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7" name="AutoShape 15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8" name="AutoShape 15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9" name="AutoShape 15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79" name="Group 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2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12" name="AutoShape 15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3" name="AutoShape 1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4" name="AutoShape 15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5" name="AutoShape 16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0" name="Group 1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9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08" name="AutoShape 16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9" name="AutoShape 16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0" name="AutoShape 16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11" name="AutoShape 16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1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47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04" name="AutoShape 16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5" name="AutoShape 16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6" name="AutoShape 16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7" name="AutoShape 17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2" name="Group 1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30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100" name="AutoShape 17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1" name="AutoShape 1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2" name="AutoShape 1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3" name="AutoShape 1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grpSp>
                  <p:nvGrpSpPr>
                    <p:cNvPr id="83" name="Group 1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75" y="9855"/>
                      <a:ext cx="586" cy="120"/>
                      <a:chOff x="2910" y="4650"/>
                      <a:chExt cx="586" cy="120"/>
                    </a:xfrm>
                  </p:grpSpPr>
                  <p:cxnSp>
                    <p:nvCxnSpPr>
                      <p:cNvPr id="96" name="AutoShape 17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291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97" name="AutoShape 17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10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98" name="AutoShape 17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300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99" name="AutoShape 18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495" y="4650"/>
                        <a:ext cx="1" cy="12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</p:cxnSp>
                </p:grpSp>
                <p:cxnSp>
                  <p:nvCxnSpPr>
                    <p:cNvPr id="84" name="AutoShape 18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550" y="9975"/>
                      <a:ext cx="10605" cy="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5" name="AutoShape 18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34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6" name="AutoShape 18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55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7" name="AutoShape 18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47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8" name="AutoShape 18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42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89" name="AutoShape 18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27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0" name="AutoShape 18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219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1" name="AutoShape 18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51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2" name="AutoShape 18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1250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3" name="AutoShape 19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931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4" name="AutoShape 19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39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95" name="AutoShape 19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5445" y="9810"/>
                      <a:ext cx="1" cy="1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64" name="Text Box 1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6363" y="6518247"/>
                    <a:ext cx="3298753" cy="3397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</a:t>
                    </a:r>
                    <a:r>
                      <a:rPr kumimoji="0" lang="en-US" altLang="zh-CN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r>
                      <a: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 Momentum (MeV/c)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5" name="Text Box 2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487" y="5362453"/>
                    <a:ext cx="1765931" cy="3035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3B background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66" name="Freeform 352"/>
                  <p:cNvSpPr>
                    <a:spLocks/>
                  </p:cNvSpPr>
                  <p:nvPr/>
                </p:nvSpPr>
                <p:spPr bwMode="auto">
                  <a:xfrm>
                    <a:off x="2731888" y="5603773"/>
                    <a:ext cx="51988" cy="215283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22AA39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67" name="Group 388"/>
                  <p:cNvGrpSpPr>
                    <a:grpSpLocks/>
                  </p:cNvGrpSpPr>
                  <p:nvPr/>
                </p:nvGrpSpPr>
                <p:grpSpPr bwMode="auto">
                  <a:xfrm>
                    <a:off x="6634378" y="5732053"/>
                    <a:ext cx="370628" cy="86367"/>
                    <a:chOff x="10440" y="10665"/>
                    <a:chExt cx="660" cy="762"/>
                  </a:xfrm>
                </p:grpSpPr>
                <p:sp>
                  <p:nvSpPr>
                    <p:cNvPr id="71" name="Freeform 389"/>
                    <p:cNvSpPr>
                      <a:spLocks/>
                    </p:cNvSpPr>
                    <p:nvPr/>
                  </p:nvSpPr>
                  <p:spPr bwMode="auto">
                    <a:xfrm>
                      <a:off x="10440" y="10665"/>
                      <a:ext cx="330" cy="762"/>
                    </a:xfrm>
                    <a:custGeom>
                      <a:avLst/>
                      <a:gdLst/>
                      <a:ahLst/>
                      <a:cxnLst>
                        <a:cxn ang="0">
                          <a:pos x="330" y="0"/>
                        </a:cxn>
                        <a:cxn ang="0">
                          <a:pos x="255" y="180"/>
                        </a:cxn>
                        <a:cxn ang="0">
                          <a:pos x="180" y="495"/>
                        </a:cxn>
                        <a:cxn ang="0">
                          <a:pos x="105" y="720"/>
                        </a:cxn>
                        <a:cxn ang="0">
                          <a:pos x="0" y="750"/>
                        </a:cxn>
                      </a:cxnLst>
                      <a:rect l="0" t="0" r="r" b="b"/>
                      <a:pathLst>
                        <a:path w="330" h="762">
                          <a:moveTo>
                            <a:pt x="330" y="0"/>
                          </a:moveTo>
                          <a:cubicBezTo>
                            <a:pt x="305" y="48"/>
                            <a:pt x="280" y="97"/>
                            <a:pt x="255" y="180"/>
                          </a:cubicBezTo>
                          <a:cubicBezTo>
                            <a:pt x="230" y="263"/>
                            <a:pt x="205" y="405"/>
                            <a:pt x="180" y="495"/>
                          </a:cubicBezTo>
                          <a:cubicBezTo>
                            <a:pt x="155" y="585"/>
                            <a:pt x="135" y="678"/>
                            <a:pt x="105" y="720"/>
                          </a:cubicBezTo>
                          <a:cubicBezTo>
                            <a:pt x="75" y="762"/>
                            <a:pt x="17" y="745"/>
                            <a:pt x="0" y="75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390"/>
                    <p:cNvSpPr>
                      <a:spLocks/>
                    </p:cNvSpPr>
                    <p:nvPr/>
                  </p:nvSpPr>
                  <p:spPr bwMode="auto">
                    <a:xfrm flipH="1">
                      <a:off x="10770" y="10665"/>
                      <a:ext cx="330" cy="762"/>
                    </a:xfrm>
                    <a:custGeom>
                      <a:avLst/>
                      <a:gdLst/>
                      <a:ahLst/>
                      <a:cxnLst>
                        <a:cxn ang="0">
                          <a:pos x="330" y="0"/>
                        </a:cxn>
                        <a:cxn ang="0">
                          <a:pos x="255" y="180"/>
                        </a:cxn>
                        <a:cxn ang="0">
                          <a:pos x="180" y="495"/>
                        </a:cxn>
                        <a:cxn ang="0">
                          <a:pos x="105" y="720"/>
                        </a:cxn>
                        <a:cxn ang="0">
                          <a:pos x="0" y="750"/>
                        </a:cxn>
                      </a:cxnLst>
                      <a:rect l="0" t="0" r="r" b="b"/>
                      <a:pathLst>
                        <a:path w="330" h="762">
                          <a:moveTo>
                            <a:pt x="330" y="0"/>
                          </a:moveTo>
                          <a:cubicBezTo>
                            <a:pt x="305" y="48"/>
                            <a:pt x="280" y="97"/>
                            <a:pt x="255" y="180"/>
                          </a:cubicBezTo>
                          <a:cubicBezTo>
                            <a:pt x="230" y="263"/>
                            <a:pt x="205" y="405"/>
                            <a:pt x="180" y="495"/>
                          </a:cubicBezTo>
                          <a:cubicBezTo>
                            <a:pt x="155" y="585"/>
                            <a:pt x="135" y="678"/>
                            <a:pt x="105" y="720"/>
                          </a:cubicBezTo>
                          <a:cubicBezTo>
                            <a:pt x="75" y="762"/>
                            <a:pt x="17" y="745"/>
                            <a:pt x="0" y="75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CC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68" name="AutoShape 39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484403" y="5685059"/>
                    <a:ext cx="0" cy="13717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69" name="AutoShape 39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556516" y="5691410"/>
                    <a:ext cx="839" cy="1244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70" name="AutoShape 4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782679" y="5598057"/>
                    <a:ext cx="149257" cy="17400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48AA2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</p:grpSp>
      <p:grpSp>
        <p:nvGrpSpPr>
          <p:cNvPr id="207" name="Group 206"/>
          <p:cNvGrpSpPr/>
          <p:nvPr/>
        </p:nvGrpSpPr>
        <p:grpSpPr>
          <a:xfrm>
            <a:off x="642144" y="2172494"/>
            <a:ext cx="7800930" cy="2347246"/>
            <a:chOff x="642144" y="2172494"/>
            <a:chExt cx="7800930" cy="2347246"/>
          </a:xfrm>
        </p:grpSpPr>
        <p:grpSp>
          <p:nvGrpSpPr>
            <p:cNvPr id="208" name="Group 457"/>
            <p:cNvGrpSpPr/>
            <p:nvPr/>
          </p:nvGrpSpPr>
          <p:grpSpPr>
            <a:xfrm>
              <a:off x="643958" y="2177034"/>
              <a:ext cx="7799115" cy="2342706"/>
              <a:chOff x="643958" y="2177034"/>
              <a:chExt cx="7799115" cy="2342706"/>
            </a:xfrm>
          </p:grpSpPr>
          <p:grpSp>
            <p:nvGrpSpPr>
              <p:cNvPr id="211" name="Group 282"/>
              <p:cNvGrpSpPr>
                <a:grpSpLocks/>
              </p:cNvGrpSpPr>
              <p:nvPr/>
            </p:nvGrpSpPr>
            <p:grpSpPr bwMode="auto">
              <a:xfrm rot="10800000">
                <a:off x="643958" y="2177034"/>
                <a:ext cx="7799115" cy="115579"/>
                <a:chOff x="2550" y="9810"/>
                <a:chExt cx="10605" cy="166"/>
              </a:xfrm>
            </p:grpSpPr>
            <p:grpSp>
              <p:nvGrpSpPr>
                <p:cNvPr id="273" name="Group 283"/>
                <p:cNvGrpSpPr>
                  <a:grpSpLocks/>
                </p:cNvGrpSpPr>
                <p:nvPr/>
              </p:nvGrpSpPr>
              <p:grpSpPr bwMode="auto">
                <a:xfrm>
                  <a:off x="27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36" name="AutoShape 28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7" name="AutoShape 28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" name="AutoShape 2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9" name="AutoShape 2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4" name="Group 288"/>
                <p:cNvGrpSpPr>
                  <a:grpSpLocks/>
                </p:cNvGrpSpPr>
                <p:nvPr/>
              </p:nvGrpSpPr>
              <p:grpSpPr bwMode="auto">
                <a:xfrm>
                  <a:off x="370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32" name="AutoShape 28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3" name="AutoShape 29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4" name="AutoShape 29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5" name="AutoShape 29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5" name="Group 293"/>
                <p:cNvGrpSpPr>
                  <a:grpSpLocks/>
                </p:cNvGrpSpPr>
                <p:nvPr/>
              </p:nvGrpSpPr>
              <p:grpSpPr bwMode="auto">
                <a:xfrm>
                  <a:off x="466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28" name="AutoShape 2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9" name="AutoShape 29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0" name="AutoShape 2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1" name="AutoShape 2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6" name="Group 298"/>
                <p:cNvGrpSpPr>
                  <a:grpSpLocks/>
                </p:cNvGrpSpPr>
                <p:nvPr/>
              </p:nvGrpSpPr>
              <p:grpSpPr bwMode="auto">
                <a:xfrm>
                  <a:off x="564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24" name="AutoShape 2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5" name="AutoShape 30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6" name="AutoShape 30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7" name="AutoShape 30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7" name="Group 303"/>
                <p:cNvGrpSpPr>
                  <a:grpSpLocks/>
                </p:cNvGrpSpPr>
                <p:nvPr/>
              </p:nvGrpSpPr>
              <p:grpSpPr bwMode="auto">
                <a:xfrm>
                  <a:off x="660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20" name="AutoShape 3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1" name="AutoShape 30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2" name="AutoShape 30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3" name="AutoShape 30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8" name="Group 308"/>
                <p:cNvGrpSpPr>
                  <a:grpSpLocks/>
                </p:cNvGrpSpPr>
                <p:nvPr/>
              </p:nvGrpSpPr>
              <p:grpSpPr bwMode="auto">
                <a:xfrm>
                  <a:off x="75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16" name="AutoShape 30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7" name="AutoShape 3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8" name="AutoShape 3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9" name="AutoShape 3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9" name="Group 313"/>
                <p:cNvGrpSpPr>
                  <a:grpSpLocks/>
                </p:cNvGrpSpPr>
                <p:nvPr/>
              </p:nvGrpSpPr>
              <p:grpSpPr bwMode="auto">
                <a:xfrm>
                  <a:off x="852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12" name="AutoShape 3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3" name="AutoShape 3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4" name="AutoShape 3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5" name="AutoShape 31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0" name="Group 318"/>
                <p:cNvGrpSpPr>
                  <a:grpSpLocks/>
                </p:cNvGrpSpPr>
                <p:nvPr/>
              </p:nvGrpSpPr>
              <p:grpSpPr bwMode="auto">
                <a:xfrm>
                  <a:off x="949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08" name="AutoShape 3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9" name="AutoShape 3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0" name="AutoShape 3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1" name="AutoShape 3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1" name="Group 323"/>
                <p:cNvGrpSpPr>
                  <a:grpSpLocks/>
                </p:cNvGrpSpPr>
                <p:nvPr/>
              </p:nvGrpSpPr>
              <p:grpSpPr bwMode="auto">
                <a:xfrm>
                  <a:off x="1047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04" name="AutoShape 3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5" name="AutoShape 3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6" name="AutoShape 3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7" name="AutoShape 3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2" name="Group 328"/>
                <p:cNvGrpSpPr>
                  <a:grpSpLocks/>
                </p:cNvGrpSpPr>
                <p:nvPr/>
              </p:nvGrpSpPr>
              <p:grpSpPr bwMode="auto">
                <a:xfrm>
                  <a:off x="114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300" name="AutoShape 3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1" name="AutoShape 3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2" name="AutoShape 3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3" name="AutoShape 3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83" name="Group 333"/>
                <p:cNvGrpSpPr>
                  <a:grpSpLocks/>
                </p:cNvGrpSpPr>
                <p:nvPr/>
              </p:nvGrpSpPr>
              <p:grpSpPr bwMode="auto">
                <a:xfrm>
                  <a:off x="123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296" name="AutoShape 3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" name="AutoShape 3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8" name="AutoShape 3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9" name="AutoShape 3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84" name="AutoShape 338"/>
                <p:cNvCxnSpPr>
                  <a:cxnSpLocks noChangeShapeType="1"/>
                </p:cNvCxnSpPr>
                <p:nvPr/>
              </p:nvCxnSpPr>
              <p:spPr bwMode="auto">
                <a:xfrm>
                  <a:off x="2550" y="9975"/>
                  <a:ext cx="106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5" name="AutoShape 339"/>
                <p:cNvCxnSpPr>
                  <a:cxnSpLocks noChangeShapeType="1"/>
                </p:cNvCxnSpPr>
                <p:nvPr/>
              </p:nvCxnSpPr>
              <p:spPr bwMode="auto">
                <a:xfrm>
                  <a:off x="834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6" name="AutoShape 340"/>
                <p:cNvCxnSpPr>
                  <a:cxnSpLocks noChangeShapeType="1"/>
                </p:cNvCxnSpPr>
                <p:nvPr/>
              </p:nvCxnSpPr>
              <p:spPr bwMode="auto">
                <a:xfrm>
                  <a:off x="25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7" name="AutoShape 341"/>
                <p:cNvCxnSpPr>
                  <a:cxnSpLocks noChangeShapeType="1"/>
                </p:cNvCxnSpPr>
                <p:nvPr/>
              </p:nvCxnSpPr>
              <p:spPr bwMode="auto">
                <a:xfrm>
                  <a:off x="447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8" name="AutoShape 342"/>
                <p:cNvCxnSpPr>
                  <a:cxnSpLocks noChangeShapeType="1"/>
                </p:cNvCxnSpPr>
                <p:nvPr/>
              </p:nvCxnSpPr>
              <p:spPr bwMode="auto">
                <a:xfrm>
                  <a:off x="642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9" name="AutoShape 343"/>
                <p:cNvCxnSpPr>
                  <a:cxnSpLocks noChangeShapeType="1"/>
                </p:cNvCxnSpPr>
                <p:nvPr/>
              </p:nvCxnSpPr>
              <p:spPr bwMode="auto">
                <a:xfrm>
                  <a:off x="1027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0" name="AutoShape 344"/>
                <p:cNvCxnSpPr>
                  <a:cxnSpLocks noChangeShapeType="1"/>
                </p:cNvCxnSpPr>
                <p:nvPr/>
              </p:nvCxnSpPr>
              <p:spPr bwMode="auto">
                <a:xfrm>
                  <a:off x="121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1" name="AutoShape 345"/>
                <p:cNvCxnSpPr>
                  <a:cxnSpLocks noChangeShapeType="1"/>
                </p:cNvCxnSpPr>
                <p:nvPr/>
              </p:nvCxnSpPr>
              <p:spPr bwMode="auto">
                <a:xfrm>
                  <a:off x="351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2" name="AutoShape 346"/>
                <p:cNvCxnSpPr>
                  <a:cxnSpLocks noChangeShapeType="1"/>
                </p:cNvCxnSpPr>
                <p:nvPr/>
              </p:nvCxnSpPr>
              <p:spPr bwMode="auto">
                <a:xfrm>
                  <a:off x="112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3" name="AutoShape 347"/>
                <p:cNvCxnSpPr>
                  <a:cxnSpLocks noChangeShapeType="1"/>
                </p:cNvCxnSpPr>
                <p:nvPr/>
              </p:nvCxnSpPr>
              <p:spPr bwMode="auto">
                <a:xfrm>
                  <a:off x="931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4" name="AutoShape 348"/>
                <p:cNvCxnSpPr>
                  <a:cxnSpLocks noChangeShapeType="1"/>
                </p:cNvCxnSpPr>
                <p:nvPr/>
              </p:nvCxnSpPr>
              <p:spPr bwMode="auto">
                <a:xfrm>
                  <a:off x="73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5" name="AutoShape 349"/>
                <p:cNvCxnSpPr>
                  <a:cxnSpLocks noChangeShapeType="1"/>
                </p:cNvCxnSpPr>
                <p:nvPr/>
              </p:nvCxnSpPr>
              <p:spPr bwMode="auto">
                <a:xfrm>
                  <a:off x="544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12" name="Group 455"/>
              <p:cNvGrpSpPr/>
              <p:nvPr/>
            </p:nvGrpSpPr>
            <p:grpSpPr>
              <a:xfrm>
                <a:off x="654864" y="2302774"/>
                <a:ext cx="7741253" cy="2216966"/>
                <a:chOff x="654864" y="2302774"/>
                <a:chExt cx="7741253" cy="2216966"/>
              </a:xfrm>
            </p:grpSpPr>
            <p:sp>
              <p:nvSpPr>
                <p:cNvPr id="213" name="Text Box 385"/>
                <p:cNvSpPr txBox="1">
                  <a:spLocks noChangeArrowheads="1"/>
                </p:cNvSpPr>
                <p:nvPr/>
              </p:nvSpPr>
              <p:spPr bwMode="auto">
                <a:xfrm>
                  <a:off x="654864" y="2302774"/>
                  <a:ext cx="508146" cy="286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(b)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14" name="Text Box 397"/>
                <p:cNvSpPr txBox="1">
                  <a:spLocks noChangeArrowheads="1"/>
                </p:cNvSpPr>
                <p:nvPr/>
              </p:nvSpPr>
              <p:spPr bwMode="auto">
                <a:xfrm>
                  <a:off x="724461" y="3300440"/>
                  <a:ext cx="1469094" cy="302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3B background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grpSp>
              <p:nvGrpSpPr>
                <p:cNvPr id="215" name="Group 453"/>
                <p:cNvGrpSpPr/>
                <p:nvPr/>
              </p:nvGrpSpPr>
              <p:grpSpPr>
                <a:xfrm>
                  <a:off x="1053163" y="2355483"/>
                  <a:ext cx="7342954" cy="2164257"/>
                  <a:chOff x="1053163" y="2355483"/>
                  <a:chExt cx="7342954" cy="2164257"/>
                </a:xfrm>
              </p:grpSpPr>
              <p:cxnSp>
                <p:nvCxnSpPr>
                  <p:cNvPr id="216" name="AutoShape 2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11619" y="3835154"/>
                    <a:ext cx="839" cy="45977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17" name="AutoShape 2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111619" y="4274610"/>
                    <a:ext cx="529947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18" name="AutoShape 27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310349" y="4221900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19" name="AutoShape 2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530881" y="4221900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20" name="Text Box 2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5754" y="4237142"/>
                    <a:ext cx="331217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1" name="Text Box 2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8231" y="4232696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2" name="Text Box 2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52682" y="4138709"/>
                    <a:ext cx="431840" cy="29212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3" name="Text Box 3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8543" y="3955179"/>
                    <a:ext cx="297676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4" name="Text Box 3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8850" y="3948193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5" name="Text Box 3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2554" y="3845950"/>
                    <a:ext cx="400814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6" name="Text Box 3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38284" y="3955179"/>
                    <a:ext cx="297676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7" name="Text Box 3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7752" y="3948193"/>
                    <a:ext cx="3312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8" name="Text Box 3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1456" y="3845950"/>
                    <a:ext cx="387398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29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43459" y="3955179"/>
                    <a:ext cx="297676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0" name="Text Box 3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56468" y="3948828"/>
                    <a:ext cx="309415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0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1" name="Text Box 3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06755" y="3845950"/>
                    <a:ext cx="401653" cy="2927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E</a:t>
                    </a:r>
                    <a:r>
                      <a:rPr kumimoji="0" lang="en-US" altLang="zh-CN" sz="11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x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2" name="Freeform 5"/>
                  <p:cNvSpPr>
                    <a:spLocks/>
                  </p:cNvSpPr>
                  <p:nvPr/>
                </p:nvSpPr>
                <p:spPr bwMode="auto">
                  <a:xfrm>
                    <a:off x="1053163" y="3701793"/>
                    <a:ext cx="6706515" cy="118755"/>
                  </a:xfrm>
                  <a:custGeom>
                    <a:avLst/>
                    <a:gdLst/>
                    <a:ahLst/>
                    <a:cxnLst>
                      <a:cxn ang="0">
                        <a:pos x="0" y="4035"/>
                      </a:cxn>
                      <a:cxn ang="0">
                        <a:pos x="3947" y="4035"/>
                      </a:cxn>
                      <a:cxn ang="0">
                        <a:pos x="3840" y="3786"/>
                      </a:cxn>
                      <a:cxn ang="0">
                        <a:pos x="3716" y="3609"/>
                      </a:cxn>
                      <a:cxn ang="0">
                        <a:pos x="3414" y="3413"/>
                      </a:cxn>
                      <a:cxn ang="0">
                        <a:pos x="2614" y="2542"/>
                      </a:cxn>
                      <a:cxn ang="0">
                        <a:pos x="2151" y="2258"/>
                      </a:cxn>
                      <a:cxn ang="0">
                        <a:pos x="1831" y="1653"/>
                      </a:cxn>
                      <a:cxn ang="0">
                        <a:pos x="1458" y="1191"/>
                      </a:cxn>
                      <a:cxn ang="0">
                        <a:pos x="1120" y="995"/>
                      </a:cxn>
                      <a:cxn ang="0">
                        <a:pos x="356" y="18"/>
                      </a:cxn>
                      <a:cxn ang="0">
                        <a:pos x="0" y="0"/>
                      </a:cxn>
                      <a:cxn ang="0">
                        <a:pos x="0" y="4035"/>
                      </a:cxn>
                    </a:cxnLst>
                    <a:rect l="0" t="0" r="r" b="b"/>
                    <a:pathLst>
                      <a:path w="3947" h="4035">
                        <a:moveTo>
                          <a:pt x="0" y="4035"/>
                        </a:moveTo>
                        <a:lnTo>
                          <a:pt x="3947" y="4035"/>
                        </a:lnTo>
                        <a:lnTo>
                          <a:pt x="3840" y="3786"/>
                        </a:lnTo>
                        <a:lnTo>
                          <a:pt x="3716" y="3609"/>
                        </a:lnTo>
                        <a:lnTo>
                          <a:pt x="3414" y="3413"/>
                        </a:lnTo>
                        <a:lnTo>
                          <a:pt x="2614" y="2542"/>
                        </a:lnTo>
                        <a:lnTo>
                          <a:pt x="2151" y="2258"/>
                        </a:lnTo>
                        <a:lnTo>
                          <a:pt x="1831" y="1653"/>
                        </a:lnTo>
                        <a:lnTo>
                          <a:pt x="1458" y="1191"/>
                        </a:lnTo>
                        <a:lnTo>
                          <a:pt x="1120" y="995"/>
                        </a:lnTo>
                        <a:lnTo>
                          <a:pt x="356" y="18"/>
                        </a:lnTo>
                        <a:lnTo>
                          <a:pt x="0" y="0"/>
                        </a:lnTo>
                        <a:lnTo>
                          <a:pt x="0" y="4035"/>
                        </a:lnTo>
                        <a:close/>
                      </a:path>
                    </a:pathLst>
                  </a:custGeom>
                  <a:solidFill>
                    <a:srgbClr val="FEC6F7"/>
                  </a:solidFill>
                  <a:ln w="9525">
                    <a:solidFill>
                      <a:srgbClr val="B6DDE8">
                        <a:alpha val="0"/>
                      </a:srgb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264"/>
                  <p:cNvSpPr>
                    <a:spLocks/>
                  </p:cNvSpPr>
                  <p:nvPr/>
                </p:nvSpPr>
                <p:spPr bwMode="auto">
                  <a:xfrm>
                    <a:off x="4144801" y="3637653"/>
                    <a:ext cx="59535" cy="188610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4" name="Text Box 2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3085" y="3482700"/>
                    <a:ext cx="441064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5" name="Freeform 266"/>
                  <p:cNvSpPr>
                    <a:spLocks/>
                  </p:cNvSpPr>
                  <p:nvPr/>
                </p:nvSpPr>
                <p:spPr bwMode="auto">
                  <a:xfrm>
                    <a:off x="5089817" y="2638081"/>
                    <a:ext cx="51988" cy="1186912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6" name="Text Box 2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9501" y="2434865"/>
                    <a:ext cx="583613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7" name="Freeform 268"/>
                  <p:cNvSpPr>
                    <a:spLocks/>
                  </p:cNvSpPr>
                  <p:nvPr/>
                </p:nvSpPr>
                <p:spPr bwMode="auto">
                  <a:xfrm>
                    <a:off x="4502850" y="3597645"/>
                    <a:ext cx="51988" cy="214647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32876" y="3384899"/>
                    <a:ext cx="536655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5/2</a:t>
                    </a:r>
                    <a:r>
                      <a:rPr kumimoji="0" lang="en-US" altLang="zh-CN" sz="1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39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35313" y="3164539"/>
                    <a:ext cx="536655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1/2</a:t>
                    </a:r>
                    <a:r>
                      <a:rPr kumimoji="0" lang="en-US" altLang="zh-CN" sz="1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0" name="Text Box 2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8969" y="2813356"/>
                    <a:ext cx="529947" cy="29593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9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  <a:endPara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宋体" pitchFamily="2" charset="-122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1" name="Freeform 279"/>
                  <p:cNvSpPr>
                    <a:spLocks/>
                  </p:cNvSpPr>
                  <p:nvPr/>
                </p:nvSpPr>
                <p:spPr bwMode="auto">
                  <a:xfrm>
                    <a:off x="4331792" y="2904168"/>
                    <a:ext cx="59535" cy="920825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" name="Text Box 2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62649" y="2759376"/>
                    <a:ext cx="659080" cy="309270"/>
                  </a:xfrm>
                  <a:prstGeom prst="rect">
                    <a:avLst/>
                  </a:prstGeom>
                  <a:noFill/>
                  <a:ln w="9525">
                    <a:solidFill>
                      <a:srgbClr val="C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8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He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3" name="Text Box 2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6943" y="2497100"/>
                    <a:ext cx="564327" cy="2825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J</a:t>
                    </a:r>
                    <a:r>
                      <a:rPr kumimoji="0" lang="en-US" altLang="zh-CN" sz="11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p</a:t>
                    </a: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=?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4" name="Freeform 350"/>
                  <p:cNvSpPr>
                    <a:spLocks/>
                  </p:cNvSpPr>
                  <p:nvPr/>
                </p:nvSpPr>
                <p:spPr bwMode="auto">
                  <a:xfrm>
                    <a:off x="5457091" y="2872415"/>
                    <a:ext cx="59535" cy="952578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E2AC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5" name="Text Box 3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98394" y="2605059"/>
                    <a:ext cx="43351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6" name="Text Box 3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44297" y="2873051"/>
                    <a:ext cx="540009" cy="296569"/>
                  </a:xfrm>
                  <a:prstGeom prst="rect">
                    <a:avLst/>
                  </a:prstGeom>
                  <a:noFill/>
                  <a:ln w="9525">
                    <a:solidFill>
                      <a:srgbClr val="E2AC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8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E2A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7" name="Freeform 354"/>
                  <p:cNvSpPr>
                    <a:spLocks/>
                  </p:cNvSpPr>
                  <p:nvPr/>
                </p:nvSpPr>
                <p:spPr bwMode="auto">
                  <a:xfrm>
                    <a:off x="7004167" y="3597645"/>
                    <a:ext cx="96430" cy="216553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8" name="Text Box 3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9697" y="3273768"/>
                    <a:ext cx="538332" cy="308635"/>
                  </a:xfrm>
                  <a:prstGeom prst="rect">
                    <a:avLst/>
                  </a:prstGeom>
                  <a:noFill/>
                  <a:ln w="9525">
                    <a:solidFill>
                      <a:srgbClr val="00B0F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7</a:t>
                    </a:r>
                    <a:r>
                      <a:rPr kumimoji="0" lang="en-US" altLang="zh-CN" sz="1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H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49" name="Freeform 356"/>
                  <p:cNvSpPr>
                    <a:spLocks/>
                  </p:cNvSpPr>
                  <p:nvPr/>
                </p:nvSpPr>
                <p:spPr bwMode="auto">
                  <a:xfrm>
                    <a:off x="3159535" y="2893372"/>
                    <a:ext cx="59535" cy="920825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" name="Text Box 3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7264" y="2497100"/>
                    <a:ext cx="654049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1/2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1" name="Freeform 358"/>
                  <p:cNvSpPr>
                    <a:spLocks/>
                  </p:cNvSpPr>
                  <p:nvPr/>
                </p:nvSpPr>
                <p:spPr bwMode="auto">
                  <a:xfrm>
                    <a:off x="3068136" y="3127706"/>
                    <a:ext cx="59535" cy="686491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Text Box 3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92237" y="3389983"/>
                    <a:ext cx="562650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3/2</a:t>
                    </a:r>
                    <a:r>
                      <a:rPr kumimoji="0" lang="en-US" altLang="zh-CN" sz="1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+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3" name="Text Box 3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3594" y="2738420"/>
                    <a:ext cx="540848" cy="309270"/>
                  </a:xfrm>
                  <a:prstGeom prst="rect">
                    <a:avLst/>
                  </a:prstGeom>
                  <a:noFill/>
                  <a:ln w="9525">
                    <a:solidFill>
                      <a:srgbClr val="3333FF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7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4" name="Freeform 361"/>
                  <p:cNvSpPr>
                    <a:spLocks/>
                  </p:cNvSpPr>
                  <p:nvPr/>
                </p:nvSpPr>
                <p:spPr bwMode="auto">
                  <a:xfrm>
                    <a:off x="2066938" y="3527789"/>
                    <a:ext cx="99784" cy="297204"/>
                  </a:xfrm>
                  <a:custGeom>
                    <a:avLst/>
                    <a:gdLst/>
                    <a:ahLst/>
                    <a:cxnLst>
                      <a:cxn ang="0">
                        <a:pos x="0" y="2033"/>
                      </a:cxn>
                      <a:cxn ang="0">
                        <a:pos x="45" y="1958"/>
                      </a:cxn>
                      <a:cxn ang="0">
                        <a:pos x="75" y="1763"/>
                      </a:cxn>
                      <a:cxn ang="0">
                        <a:pos x="105" y="1433"/>
                      </a:cxn>
                      <a:cxn ang="0">
                        <a:pos x="135" y="863"/>
                      </a:cxn>
                      <a:cxn ang="0">
                        <a:pos x="165" y="413"/>
                      </a:cxn>
                      <a:cxn ang="0">
                        <a:pos x="195" y="38"/>
                      </a:cxn>
                      <a:cxn ang="0">
                        <a:pos x="240" y="638"/>
                      </a:cxn>
                      <a:cxn ang="0">
                        <a:pos x="270" y="1073"/>
                      </a:cxn>
                      <a:cxn ang="0">
                        <a:pos x="315" y="1628"/>
                      </a:cxn>
                      <a:cxn ang="0">
                        <a:pos x="360" y="1883"/>
                      </a:cxn>
                      <a:cxn ang="0">
                        <a:pos x="420" y="2033"/>
                      </a:cxn>
                    </a:cxnLst>
                    <a:rect l="0" t="0" r="r" b="b"/>
                    <a:pathLst>
                      <a:path w="420" h="2033">
                        <a:moveTo>
                          <a:pt x="0" y="2033"/>
                        </a:moveTo>
                        <a:cubicBezTo>
                          <a:pt x="16" y="2018"/>
                          <a:pt x="33" y="2003"/>
                          <a:pt x="45" y="1958"/>
                        </a:cubicBezTo>
                        <a:cubicBezTo>
                          <a:pt x="57" y="1913"/>
                          <a:pt x="65" y="1850"/>
                          <a:pt x="75" y="1763"/>
                        </a:cubicBezTo>
                        <a:cubicBezTo>
                          <a:pt x="85" y="1676"/>
                          <a:pt x="95" y="1583"/>
                          <a:pt x="105" y="1433"/>
                        </a:cubicBezTo>
                        <a:cubicBezTo>
                          <a:pt x="115" y="1283"/>
                          <a:pt x="125" y="1033"/>
                          <a:pt x="135" y="863"/>
                        </a:cubicBezTo>
                        <a:cubicBezTo>
                          <a:pt x="145" y="693"/>
                          <a:pt x="155" y="550"/>
                          <a:pt x="165" y="413"/>
                        </a:cubicBezTo>
                        <a:cubicBezTo>
                          <a:pt x="175" y="276"/>
                          <a:pt x="182" y="0"/>
                          <a:pt x="195" y="38"/>
                        </a:cubicBezTo>
                        <a:cubicBezTo>
                          <a:pt x="208" y="76"/>
                          <a:pt x="228" y="466"/>
                          <a:pt x="240" y="638"/>
                        </a:cubicBezTo>
                        <a:cubicBezTo>
                          <a:pt x="252" y="810"/>
                          <a:pt x="257" y="908"/>
                          <a:pt x="270" y="1073"/>
                        </a:cubicBezTo>
                        <a:cubicBezTo>
                          <a:pt x="283" y="1238"/>
                          <a:pt x="300" y="1493"/>
                          <a:pt x="315" y="1628"/>
                        </a:cubicBezTo>
                        <a:cubicBezTo>
                          <a:pt x="330" y="1763"/>
                          <a:pt x="343" y="1816"/>
                          <a:pt x="360" y="1883"/>
                        </a:cubicBezTo>
                        <a:cubicBezTo>
                          <a:pt x="377" y="1950"/>
                          <a:pt x="410" y="2008"/>
                          <a:pt x="420" y="203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" name="Text Box 3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7001" y="3345529"/>
                    <a:ext cx="529947" cy="28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1</a:t>
                    </a:r>
                    <a:r>
                      <a:rPr kumimoji="0" lang="en-US" altLang="zh-CN" sz="12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rPr>
                      <a:t>-</a:t>
                    </a:r>
                    <a:r>
                      <a:rPr kumimoji="0" lang="en-US" altLang="zh-CN" sz="11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 </a:t>
                    </a:r>
                    <a:r>
                      <a:rPr kumimoji="0" lang="en-US" altLang="zh-CN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?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56" name="Text Box 3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9109" y="3035624"/>
                    <a:ext cx="552587" cy="297204"/>
                  </a:xfrm>
                  <a:prstGeom prst="rect">
                    <a:avLst/>
                  </a:prstGeom>
                  <a:noFill/>
                  <a:ln w="9525">
                    <a:solidFill>
                      <a:srgbClr val="00CC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1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6</a:t>
                    </a:r>
                    <a:r>
                      <a:rPr kumimoji="0" lang="en-US" altLang="zh-CN" sz="11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57" name="AutoShape 36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53714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CC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58" name="AutoShape 36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92237" y="3824993"/>
                    <a:ext cx="839" cy="1879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59" name="AutoShape 36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92237" y="4002808"/>
                    <a:ext cx="408361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60" name="AutoShape 3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23670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1" name="AutoShape 37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61978" y="3824993"/>
                    <a:ext cx="0" cy="1879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62" name="AutoShape 3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61978" y="4002808"/>
                    <a:ext cx="407523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63" name="AutoShape 3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593411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64" name="AutoShape 3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99017" y="3824993"/>
                    <a:ext cx="839" cy="1879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65" name="AutoShape 3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499855" y="4002808"/>
                    <a:ext cx="408361" cy="63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66" name="AutoShape 3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687685" y="3950098"/>
                    <a:ext cx="839" cy="5270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67" name="Text Box 3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20986" y="2355483"/>
                    <a:ext cx="2175131" cy="738565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Additions from </a:t>
                    </a:r>
                    <a:r>
                      <a:rPr kumimoji="0" lang="en-US" altLang="zh-CN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9</a:t>
                    </a:r>
                    <a:r>
                      <a:rPr kumimoji="0" lang="en-US" altLang="zh-CN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sym typeface="Symbol" pitchFamily="18" charset="2"/>
                      </a:rPr>
                      <a:t></a:t>
                    </a: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Li and its continuum 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(Phase II:  </a:t>
                    </a:r>
                    <a:r>
                      <a:rPr kumimoji="0" lang="en-US" altLang="zh-CN" sz="1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9</a:t>
                    </a:r>
                    <a:r>
                      <a: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rPr>
                      <a:t>Be target)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cxnSp>
                <p:nvCxnSpPr>
                  <p:cNvPr id="268" name="AutoShape 39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582031" y="3703698"/>
                    <a:ext cx="839" cy="1232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2AC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69" name="AutoShape 39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242429" y="3678296"/>
                    <a:ext cx="0" cy="13653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70" name="AutoShape 39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99233" y="3727830"/>
                    <a:ext cx="0" cy="8700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71" name="AutoShape 39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346526" y="3654164"/>
                    <a:ext cx="839" cy="17273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3333FF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272" name="AutoShape 4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58793" y="3567162"/>
                    <a:ext cx="60374" cy="17336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EF03D3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  <p:cxnSp>
          <p:nvCxnSpPr>
            <p:cNvPr id="209" name="Straight Connector 208"/>
            <p:cNvCxnSpPr/>
            <p:nvPr/>
          </p:nvCxnSpPr>
          <p:spPr>
            <a:xfrm rot="5400000" flipH="1" flipV="1">
              <a:off x="-185737" y="3000375"/>
              <a:ext cx="165735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 flipH="1" flipV="1">
              <a:off x="7610476" y="3009900"/>
              <a:ext cx="165735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0" name="Group 339"/>
          <p:cNvGrpSpPr/>
          <p:nvPr/>
        </p:nvGrpSpPr>
        <p:grpSpPr>
          <a:xfrm>
            <a:off x="642935" y="195263"/>
            <a:ext cx="7800139" cy="1990661"/>
            <a:chOff x="642935" y="195263"/>
            <a:chExt cx="7800139" cy="1990661"/>
          </a:xfrm>
        </p:grpSpPr>
        <p:grpSp>
          <p:nvGrpSpPr>
            <p:cNvPr id="341" name="Group 458"/>
            <p:cNvGrpSpPr/>
            <p:nvPr/>
          </p:nvGrpSpPr>
          <p:grpSpPr>
            <a:xfrm>
              <a:off x="643958" y="201388"/>
              <a:ext cx="7799115" cy="1984536"/>
              <a:chOff x="643958" y="201388"/>
              <a:chExt cx="7799115" cy="1984536"/>
            </a:xfrm>
          </p:grpSpPr>
          <p:grpSp>
            <p:nvGrpSpPr>
              <p:cNvPr id="344" name="Group 7"/>
              <p:cNvGrpSpPr>
                <a:grpSpLocks/>
              </p:cNvGrpSpPr>
              <p:nvPr/>
            </p:nvGrpSpPr>
            <p:grpSpPr bwMode="auto">
              <a:xfrm rot="10800000">
                <a:off x="643958" y="201388"/>
                <a:ext cx="7799115" cy="115579"/>
                <a:chOff x="2550" y="9810"/>
                <a:chExt cx="10605" cy="166"/>
              </a:xfrm>
            </p:grpSpPr>
            <p:grpSp>
              <p:nvGrpSpPr>
                <p:cNvPr id="391" name="Group 8"/>
                <p:cNvGrpSpPr>
                  <a:grpSpLocks/>
                </p:cNvGrpSpPr>
                <p:nvPr/>
              </p:nvGrpSpPr>
              <p:grpSpPr bwMode="auto">
                <a:xfrm>
                  <a:off x="27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54" name="AutoShape 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5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6" name="AutoShape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7" name="AutoShape 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2" name="Group 13"/>
                <p:cNvGrpSpPr>
                  <a:grpSpLocks/>
                </p:cNvGrpSpPr>
                <p:nvPr/>
              </p:nvGrpSpPr>
              <p:grpSpPr bwMode="auto">
                <a:xfrm>
                  <a:off x="370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50" name="AutoShape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1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2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3" name="AutoShape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3" name="Group 18"/>
                <p:cNvGrpSpPr>
                  <a:grpSpLocks/>
                </p:cNvGrpSpPr>
                <p:nvPr/>
              </p:nvGrpSpPr>
              <p:grpSpPr bwMode="auto">
                <a:xfrm>
                  <a:off x="466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46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7" name="AutoShap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8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9" name="AutoShape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4" name="Group 23"/>
                <p:cNvGrpSpPr>
                  <a:grpSpLocks/>
                </p:cNvGrpSpPr>
                <p:nvPr/>
              </p:nvGrpSpPr>
              <p:grpSpPr bwMode="auto">
                <a:xfrm>
                  <a:off x="564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42" name="AutoShape 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3" name="AutoShape 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4" name="AutoShape 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5" name="AutoShape 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5" name="Group 28"/>
                <p:cNvGrpSpPr>
                  <a:grpSpLocks/>
                </p:cNvGrpSpPr>
                <p:nvPr/>
              </p:nvGrpSpPr>
              <p:grpSpPr bwMode="auto">
                <a:xfrm>
                  <a:off x="660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38" name="AutoShape 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9" name="AutoShape 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0" name="AutoShape 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1" name="AutoShape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6" name="Group 33"/>
                <p:cNvGrpSpPr>
                  <a:grpSpLocks/>
                </p:cNvGrpSpPr>
                <p:nvPr/>
              </p:nvGrpSpPr>
              <p:grpSpPr bwMode="auto">
                <a:xfrm>
                  <a:off x="75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34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5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6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7" name="AutoShape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7" name="Group 38"/>
                <p:cNvGrpSpPr>
                  <a:grpSpLocks/>
                </p:cNvGrpSpPr>
                <p:nvPr/>
              </p:nvGrpSpPr>
              <p:grpSpPr bwMode="auto">
                <a:xfrm>
                  <a:off x="852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30" name="AutoShape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1" name="AutoShape 4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2" name="AutoShape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3" name="AutoShape 4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8" name="Group 43"/>
                <p:cNvGrpSpPr>
                  <a:grpSpLocks/>
                </p:cNvGrpSpPr>
                <p:nvPr/>
              </p:nvGrpSpPr>
              <p:grpSpPr bwMode="auto">
                <a:xfrm>
                  <a:off x="949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26" name="AutoShape 4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7" name="AutoShape 4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8" name="AutoShape 4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9" name="AutoShape 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9" name="Group 48"/>
                <p:cNvGrpSpPr>
                  <a:grpSpLocks/>
                </p:cNvGrpSpPr>
                <p:nvPr/>
              </p:nvGrpSpPr>
              <p:grpSpPr bwMode="auto">
                <a:xfrm>
                  <a:off x="1047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22" name="AutoShape 4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3" name="AutoShape 5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4" name="AutoShape 5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5" name="AutoShape 5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00" name="Group 53"/>
                <p:cNvGrpSpPr>
                  <a:grpSpLocks/>
                </p:cNvGrpSpPr>
                <p:nvPr/>
              </p:nvGrpSpPr>
              <p:grpSpPr bwMode="auto">
                <a:xfrm>
                  <a:off x="11430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18" name="AutoShape 5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9" name="AutoShape 5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0" name="AutoShape 5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1" name="AutoShape 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01" name="Group 58"/>
                <p:cNvGrpSpPr>
                  <a:grpSpLocks/>
                </p:cNvGrpSpPr>
                <p:nvPr/>
              </p:nvGrpSpPr>
              <p:grpSpPr bwMode="auto">
                <a:xfrm>
                  <a:off x="12375" y="9855"/>
                  <a:ext cx="586" cy="120"/>
                  <a:chOff x="2910" y="4650"/>
                  <a:chExt cx="586" cy="120"/>
                </a:xfrm>
              </p:grpSpPr>
              <p:cxnSp>
                <p:nvCxnSpPr>
                  <p:cNvPr id="414" name="AutoShape 5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5" name="AutoShape 6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10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6" name="AutoShape 6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00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7" name="AutoShape 6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95" y="4650"/>
                    <a:ext cx="1" cy="1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402" name="AutoShape 63"/>
                <p:cNvCxnSpPr>
                  <a:cxnSpLocks noChangeShapeType="1"/>
                </p:cNvCxnSpPr>
                <p:nvPr/>
              </p:nvCxnSpPr>
              <p:spPr bwMode="auto">
                <a:xfrm>
                  <a:off x="2550" y="9975"/>
                  <a:ext cx="106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3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834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4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25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5" name="AutoShape 66"/>
                <p:cNvCxnSpPr>
                  <a:cxnSpLocks noChangeShapeType="1"/>
                </p:cNvCxnSpPr>
                <p:nvPr/>
              </p:nvCxnSpPr>
              <p:spPr bwMode="auto">
                <a:xfrm>
                  <a:off x="447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6" name="AutoShape 67"/>
                <p:cNvCxnSpPr>
                  <a:cxnSpLocks noChangeShapeType="1"/>
                </p:cNvCxnSpPr>
                <p:nvPr/>
              </p:nvCxnSpPr>
              <p:spPr bwMode="auto">
                <a:xfrm>
                  <a:off x="642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7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1027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8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121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9" name="AutoShape 70"/>
                <p:cNvCxnSpPr>
                  <a:cxnSpLocks noChangeShapeType="1"/>
                </p:cNvCxnSpPr>
                <p:nvPr/>
              </p:nvCxnSpPr>
              <p:spPr bwMode="auto">
                <a:xfrm>
                  <a:off x="351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0" name="AutoShape 71"/>
                <p:cNvCxnSpPr>
                  <a:cxnSpLocks noChangeShapeType="1"/>
                </p:cNvCxnSpPr>
                <p:nvPr/>
              </p:nvCxnSpPr>
              <p:spPr bwMode="auto">
                <a:xfrm>
                  <a:off x="11250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1" name="AutoShape 72"/>
                <p:cNvCxnSpPr>
                  <a:cxnSpLocks noChangeShapeType="1"/>
                </p:cNvCxnSpPr>
                <p:nvPr/>
              </p:nvCxnSpPr>
              <p:spPr bwMode="auto">
                <a:xfrm>
                  <a:off x="931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2" name="AutoShape 73"/>
                <p:cNvCxnSpPr>
                  <a:cxnSpLocks noChangeShapeType="1"/>
                </p:cNvCxnSpPr>
                <p:nvPr/>
              </p:nvCxnSpPr>
              <p:spPr bwMode="auto">
                <a:xfrm>
                  <a:off x="739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3" name="AutoShape 74"/>
                <p:cNvCxnSpPr>
                  <a:cxnSpLocks noChangeShapeType="1"/>
                </p:cNvCxnSpPr>
                <p:nvPr/>
              </p:nvCxnSpPr>
              <p:spPr bwMode="auto">
                <a:xfrm>
                  <a:off x="5445" y="9810"/>
                  <a:ext cx="1" cy="1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45" name="Text Box 387"/>
              <p:cNvSpPr txBox="1">
                <a:spLocks noChangeArrowheads="1"/>
              </p:cNvSpPr>
              <p:nvPr/>
            </p:nvSpPr>
            <p:spPr bwMode="auto">
              <a:xfrm>
                <a:off x="654864" y="315697"/>
                <a:ext cx="487182" cy="273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1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(c)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346" name="Group 456"/>
              <p:cNvGrpSpPr/>
              <p:nvPr/>
            </p:nvGrpSpPr>
            <p:grpSpPr>
              <a:xfrm>
                <a:off x="805798" y="313792"/>
                <a:ext cx="7588642" cy="1872132"/>
                <a:chOff x="805798" y="313792"/>
                <a:chExt cx="7588642" cy="1872132"/>
              </a:xfrm>
            </p:grpSpPr>
            <p:sp>
              <p:nvSpPr>
                <p:cNvPr id="347" name="Freeform 4"/>
                <p:cNvSpPr>
                  <a:spLocks/>
                </p:cNvSpPr>
                <p:nvPr/>
              </p:nvSpPr>
              <p:spPr bwMode="auto">
                <a:xfrm>
                  <a:off x="1033038" y="2121149"/>
                  <a:ext cx="6707353" cy="47629"/>
                </a:xfrm>
                <a:custGeom>
                  <a:avLst/>
                  <a:gdLst/>
                  <a:ahLst/>
                  <a:cxnLst>
                    <a:cxn ang="0">
                      <a:pos x="0" y="4035"/>
                    </a:cxn>
                    <a:cxn ang="0">
                      <a:pos x="3947" y="4035"/>
                    </a:cxn>
                    <a:cxn ang="0">
                      <a:pos x="3840" y="3786"/>
                    </a:cxn>
                    <a:cxn ang="0">
                      <a:pos x="3716" y="3609"/>
                    </a:cxn>
                    <a:cxn ang="0">
                      <a:pos x="3414" y="3413"/>
                    </a:cxn>
                    <a:cxn ang="0">
                      <a:pos x="2614" y="2542"/>
                    </a:cxn>
                    <a:cxn ang="0">
                      <a:pos x="2151" y="2258"/>
                    </a:cxn>
                    <a:cxn ang="0">
                      <a:pos x="1831" y="1653"/>
                    </a:cxn>
                    <a:cxn ang="0">
                      <a:pos x="1458" y="1191"/>
                    </a:cxn>
                    <a:cxn ang="0">
                      <a:pos x="1120" y="995"/>
                    </a:cxn>
                    <a:cxn ang="0">
                      <a:pos x="356" y="18"/>
                    </a:cxn>
                    <a:cxn ang="0">
                      <a:pos x="0" y="0"/>
                    </a:cxn>
                    <a:cxn ang="0">
                      <a:pos x="0" y="4035"/>
                    </a:cxn>
                  </a:cxnLst>
                  <a:rect l="0" t="0" r="r" b="b"/>
                  <a:pathLst>
                    <a:path w="3947" h="4035">
                      <a:moveTo>
                        <a:pt x="0" y="4035"/>
                      </a:moveTo>
                      <a:lnTo>
                        <a:pt x="3947" y="4035"/>
                      </a:lnTo>
                      <a:lnTo>
                        <a:pt x="3840" y="3786"/>
                      </a:lnTo>
                      <a:lnTo>
                        <a:pt x="3716" y="3609"/>
                      </a:lnTo>
                      <a:lnTo>
                        <a:pt x="3414" y="3413"/>
                      </a:lnTo>
                      <a:lnTo>
                        <a:pt x="2614" y="2542"/>
                      </a:lnTo>
                      <a:lnTo>
                        <a:pt x="2151" y="2258"/>
                      </a:lnTo>
                      <a:lnTo>
                        <a:pt x="1831" y="1653"/>
                      </a:lnTo>
                      <a:lnTo>
                        <a:pt x="1458" y="1191"/>
                      </a:lnTo>
                      <a:lnTo>
                        <a:pt x="1120" y="995"/>
                      </a:lnTo>
                      <a:lnTo>
                        <a:pt x="356" y="18"/>
                      </a:lnTo>
                      <a:lnTo>
                        <a:pt x="0" y="0"/>
                      </a:lnTo>
                      <a:lnTo>
                        <a:pt x="0" y="4035"/>
                      </a:lnTo>
                      <a:close/>
                    </a:path>
                  </a:pathLst>
                </a:custGeom>
                <a:solidFill>
                  <a:srgbClr val="C6CDC5"/>
                </a:solidFill>
                <a:ln w="9525">
                  <a:solidFill>
                    <a:srgbClr val="B6DDE8">
                      <a:alpha val="0"/>
                    </a:srgb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Text Box 386"/>
                <p:cNvSpPr txBox="1">
                  <a:spLocks noChangeArrowheads="1"/>
                </p:cNvSpPr>
                <p:nvPr/>
              </p:nvSpPr>
              <p:spPr bwMode="auto">
                <a:xfrm>
                  <a:off x="6243626" y="313792"/>
                  <a:ext cx="2150814" cy="757617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Additions from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12</a:t>
                  </a:r>
                  <a:r>
                    <a:rPr kumimoji="0" lang="en-US" altLang="zh-CN" sz="1200" b="1" i="0" u="none" strike="noStrike" cap="none" normalizeH="0" baseline="-25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 and its continuum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(Phase III:  </a:t>
                  </a:r>
                  <a:r>
                    <a:rPr kumimoji="0" lang="en-US" altLang="zh-CN" sz="1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12</a:t>
                  </a:r>
                  <a:r>
                    <a:rPr kumimoji="0" lang="en-US" altLang="zh-CN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C target)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9" name="Freeform 398"/>
                <p:cNvSpPr>
                  <a:spLocks/>
                </p:cNvSpPr>
                <p:nvPr/>
              </p:nvSpPr>
              <p:spPr bwMode="auto">
                <a:xfrm>
                  <a:off x="4221106" y="385553"/>
                  <a:ext cx="59535" cy="177433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Text Box 399"/>
                <p:cNvSpPr txBox="1">
                  <a:spLocks noChangeArrowheads="1"/>
                </p:cNvSpPr>
                <p:nvPr/>
              </p:nvSpPr>
              <p:spPr bwMode="auto">
                <a:xfrm>
                  <a:off x="4311667" y="343640"/>
                  <a:ext cx="575227" cy="28450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12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1" name="Text Box 400"/>
                <p:cNvSpPr txBox="1">
                  <a:spLocks noChangeArrowheads="1"/>
                </p:cNvSpPr>
                <p:nvPr/>
              </p:nvSpPr>
              <p:spPr bwMode="auto">
                <a:xfrm>
                  <a:off x="3942716" y="362691"/>
                  <a:ext cx="379851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</a:t>
                  </a:r>
                  <a:r>
                    <a:rPr kumimoji="0" lang="en-US" altLang="zh-CN" sz="1200" b="1" i="0" u="none" strike="noStrike" cap="none" normalizeH="0" baseline="3000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宋体" pitchFamily="2" charset="-122"/>
                    </a:rPr>
                    <a:t>-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2" name="Freeform 401"/>
                <p:cNvSpPr>
                  <a:spLocks/>
                </p:cNvSpPr>
                <p:nvPr/>
              </p:nvSpPr>
              <p:spPr bwMode="auto">
                <a:xfrm>
                  <a:off x="3234164" y="1766790"/>
                  <a:ext cx="59535" cy="406433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402"/>
                <p:cNvSpPr>
                  <a:spLocks/>
                </p:cNvSpPr>
                <p:nvPr/>
              </p:nvSpPr>
              <p:spPr bwMode="auto">
                <a:xfrm>
                  <a:off x="3370843" y="1760440"/>
                  <a:ext cx="59535" cy="41278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Text Box 403"/>
                <p:cNvSpPr txBox="1">
                  <a:spLocks noChangeArrowheads="1"/>
                </p:cNvSpPr>
                <p:nvPr/>
              </p:nvSpPr>
              <p:spPr bwMode="auto">
                <a:xfrm>
                  <a:off x="3336464" y="1442914"/>
                  <a:ext cx="623862" cy="284503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11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alibri" pitchFamily="34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5" name="Freeform 404"/>
                <p:cNvSpPr>
                  <a:spLocks/>
                </p:cNvSpPr>
                <p:nvPr/>
              </p:nvSpPr>
              <p:spPr bwMode="auto">
                <a:xfrm>
                  <a:off x="2928941" y="2025257"/>
                  <a:ext cx="59535" cy="148602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405"/>
                <p:cNvSpPr>
                  <a:spLocks/>
                </p:cNvSpPr>
                <p:nvPr/>
              </p:nvSpPr>
              <p:spPr bwMode="auto">
                <a:xfrm>
                  <a:off x="2725180" y="1747739"/>
                  <a:ext cx="59535" cy="425485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E2AC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Text Box 406"/>
                <p:cNvSpPr txBox="1">
                  <a:spLocks noChangeArrowheads="1"/>
                </p:cNvSpPr>
                <p:nvPr/>
              </p:nvSpPr>
              <p:spPr bwMode="auto">
                <a:xfrm>
                  <a:off x="2709248" y="1434658"/>
                  <a:ext cx="557618" cy="285773"/>
                </a:xfrm>
                <a:prstGeom prst="rect">
                  <a:avLst/>
                </a:prstGeom>
                <a:noFill/>
                <a:ln w="9525">
                  <a:solidFill>
                    <a:srgbClr val="E2AC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11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8" name="Freeform 407"/>
                <p:cNvSpPr>
                  <a:spLocks/>
                </p:cNvSpPr>
                <p:nvPr/>
              </p:nvSpPr>
              <p:spPr bwMode="auto">
                <a:xfrm>
                  <a:off x="2392286" y="2036687"/>
                  <a:ext cx="59535" cy="130186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E2AC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Freeform 408"/>
                <p:cNvSpPr>
                  <a:spLocks/>
                </p:cNvSpPr>
                <p:nvPr/>
              </p:nvSpPr>
              <p:spPr bwMode="auto">
                <a:xfrm>
                  <a:off x="4803042" y="1773776"/>
                  <a:ext cx="59535" cy="393097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1F905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Text Box 409"/>
                <p:cNvSpPr txBox="1">
                  <a:spLocks noChangeArrowheads="1"/>
                </p:cNvSpPr>
                <p:nvPr/>
              </p:nvSpPr>
              <p:spPr bwMode="auto">
                <a:xfrm>
                  <a:off x="4900311" y="1445454"/>
                  <a:ext cx="630570" cy="284503"/>
                </a:xfrm>
                <a:prstGeom prst="rect">
                  <a:avLst/>
                </a:prstGeom>
                <a:noFill/>
                <a:ln w="9525">
                  <a:solidFill>
                    <a:srgbClr val="11F905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3000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10</a:t>
                  </a:r>
                  <a:r>
                    <a:rPr kumimoji="0" lang="en-US" altLang="zh-CN" sz="1100" b="1" i="0" u="none" strike="noStrike" cap="none" normalizeH="0" baseline="-2500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Li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1" name="Freeform 410"/>
                <p:cNvSpPr>
                  <a:spLocks/>
                </p:cNvSpPr>
                <p:nvPr/>
              </p:nvSpPr>
              <p:spPr bwMode="auto">
                <a:xfrm>
                  <a:off x="4084427" y="1996044"/>
                  <a:ext cx="59535" cy="17781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1F905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Freeform 411"/>
                <p:cNvSpPr>
                  <a:spLocks/>
                </p:cNvSpPr>
                <p:nvPr/>
              </p:nvSpPr>
              <p:spPr bwMode="auto">
                <a:xfrm>
                  <a:off x="2638812" y="1719162"/>
                  <a:ext cx="59535" cy="455332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56D2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Text Box 412"/>
                <p:cNvSpPr txBox="1">
                  <a:spLocks noChangeArrowheads="1"/>
                </p:cNvSpPr>
                <p:nvPr/>
              </p:nvSpPr>
              <p:spPr bwMode="auto">
                <a:xfrm>
                  <a:off x="2304241" y="1117133"/>
                  <a:ext cx="638117" cy="284503"/>
                </a:xfrm>
                <a:prstGeom prst="rect">
                  <a:avLst/>
                </a:prstGeom>
                <a:noFill/>
                <a:ln w="9525">
                  <a:solidFill>
                    <a:srgbClr val="156D24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10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4" name="Text Box 413"/>
                <p:cNvSpPr txBox="1">
                  <a:spLocks noChangeArrowheads="1"/>
                </p:cNvSpPr>
                <p:nvPr/>
              </p:nvSpPr>
              <p:spPr bwMode="auto">
                <a:xfrm>
                  <a:off x="2658936" y="1682964"/>
                  <a:ext cx="601222" cy="2457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5/2</a:t>
                  </a:r>
                  <a:r>
                    <a:rPr kumimoji="0" lang="en-US" altLang="zh-CN" sz="1000" b="0" i="0" u="none" strike="noStrike" cap="none" normalizeH="0" baseline="30000" smtClean="0">
                      <a:ln>
                        <a:noFill/>
                      </a:ln>
                      <a:solidFill>
                        <a:srgbClr val="E2AC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+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5" name="Text Box 414"/>
                <p:cNvSpPr txBox="1">
                  <a:spLocks noChangeArrowheads="1"/>
                </p:cNvSpPr>
                <p:nvPr/>
              </p:nvSpPr>
              <p:spPr bwMode="auto">
                <a:xfrm>
                  <a:off x="3357563" y="1715986"/>
                  <a:ext cx="515556" cy="2556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100" b="0" i="0" u="none" strike="noStrike" cap="none" normalizeH="0" baseline="30000" dirty="0" err="1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6" name="Text Box 415"/>
                <p:cNvSpPr txBox="1">
                  <a:spLocks noChangeArrowheads="1"/>
                </p:cNvSpPr>
                <p:nvPr/>
              </p:nvSpPr>
              <p:spPr bwMode="auto">
                <a:xfrm>
                  <a:off x="4751054" y="1666452"/>
                  <a:ext cx="617992" cy="2705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100" b="0" i="0" u="none" strike="noStrike" cap="none" normalizeH="0" baseline="3000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rgbClr val="11F905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7" name="Text Box 416"/>
                <p:cNvSpPr txBox="1">
                  <a:spLocks noChangeArrowheads="1"/>
                </p:cNvSpPr>
                <p:nvPr/>
              </p:nvSpPr>
              <p:spPr bwMode="auto">
                <a:xfrm>
                  <a:off x="2244705" y="1667722"/>
                  <a:ext cx="519885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000" b="0" i="0" u="none" strike="noStrike" cap="none" normalizeH="0" baseline="3000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156D24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68" name="Freeform 417"/>
                <p:cNvSpPr>
                  <a:spLocks/>
                </p:cNvSpPr>
                <p:nvPr/>
              </p:nvSpPr>
              <p:spPr bwMode="auto">
                <a:xfrm>
                  <a:off x="2462722" y="1878560"/>
                  <a:ext cx="59535" cy="28958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156D24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Freeform 418"/>
                <p:cNvSpPr>
                  <a:spLocks/>
                </p:cNvSpPr>
                <p:nvPr/>
              </p:nvSpPr>
              <p:spPr bwMode="auto">
                <a:xfrm>
                  <a:off x="1412890" y="1685504"/>
                  <a:ext cx="59535" cy="48899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0066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Text Box 419"/>
                <p:cNvSpPr txBox="1">
                  <a:spLocks noChangeArrowheads="1"/>
                </p:cNvSpPr>
                <p:nvPr/>
              </p:nvSpPr>
              <p:spPr bwMode="auto">
                <a:xfrm>
                  <a:off x="849402" y="1515310"/>
                  <a:ext cx="545879" cy="296569"/>
                </a:xfrm>
                <a:prstGeom prst="rect">
                  <a:avLst/>
                </a:prstGeom>
                <a:noFill/>
                <a:ln w="9525">
                  <a:solidFill>
                    <a:srgbClr val="006699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10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1" name="Text Box 420"/>
                <p:cNvSpPr txBox="1">
                  <a:spLocks noChangeArrowheads="1"/>
                </p:cNvSpPr>
                <p:nvPr/>
              </p:nvSpPr>
              <p:spPr bwMode="auto">
                <a:xfrm>
                  <a:off x="980211" y="1775681"/>
                  <a:ext cx="593675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100" b="0" i="0" u="none" strike="noStrike" cap="none" normalizeH="0" baseline="3000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2" name="Freeform 421"/>
                <p:cNvSpPr>
                  <a:spLocks/>
                </p:cNvSpPr>
                <p:nvPr/>
              </p:nvSpPr>
              <p:spPr bwMode="auto">
                <a:xfrm>
                  <a:off x="4531360" y="1788382"/>
                  <a:ext cx="59535" cy="379761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2344C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Text Box 422"/>
                <p:cNvSpPr txBox="1">
                  <a:spLocks noChangeArrowheads="1"/>
                </p:cNvSpPr>
                <p:nvPr/>
              </p:nvSpPr>
              <p:spPr bwMode="auto">
                <a:xfrm>
                  <a:off x="4288188" y="1256209"/>
                  <a:ext cx="583613" cy="271802"/>
                </a:xfrm>
                <a:prstGeom prst="rect">
                  <a:avLst/>
                </a:prstGeom>
                <a:noFill/>
                <a:ln w="9525">
                  <a:solidFill>
                    <a:srgbClr val="2344CF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2344CF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9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2344CF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2344CF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He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4" name="Text Box 423"/>
                <p:cNvSpPr txBox="1">
                  <a:spLocks noChangeArrowheads="1"/>
                </p:cNvSpPr>
                <p:nvPr/>
              </p:nvSpPr>
              <p:spPr bwMode="auto">
                <a:xfrm>
                  <a:off x="4273933" y="1511500"/>
                  <a:ext cx="562650" cy="28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100" b="0" i="0" u="none" strike="noStrike" cap="none" normalizeH="0" baseline="3000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100" b="0" i="0" u="none" strike="noStrike" cap="none" normalizeH="0" baseline="0" smtClean="0">
                      <a:ln>
                        <a:noFill/>
                      </a:ln>
                      <a:solidFill>
                        <a:srgbClr val="00669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5" name="Freeform 424"/>
                <p:cNvSpPr>
                  <a:spLocks/>
                </p:cNvSpPr>
                <p:nvPr/>
              </p:nvSpPr>
              <p:spPr bwMode="auto">
                <a:xfrm>
                  <a:off x="3962002" y="1999854"/>
                  <a:ext cx="59535" cy="18607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2344C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Freeform 425"/>
                <p:cNvSpPr>
                  <a:spLocks/>
                </p:cNvSpPr>
                <p:nvPr/>
              </p:nvSpPr>
              <p:spPr bwMode="auto">
                <a:xfrm>
                  <a:off x="1575563" y="1682964"/>
                  <a:ext cx="59535" cy="490895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5257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Text Box 426"/>
                <p:cNvSpPr txBox="1">
                  <a:spLocks noChangeArrowheads="1"/>
                </p:cNvSpPr>
                <p:nvPr/>
              </p:nvSpPr>
              <p:spPr bwMode="auto">
                <a:xfrm>
                  <a:off x="1156301" y="897405"/>
                  <a:ext cx="939985" cy="284503"/>
                </a:xfrm>
                <a:prstGeom prst="rect">
                  <a:avLst/>
                </a:prstGeom>
                <a:noFill/>
                <a:ln w="9525">
                  <a:solidFill>
                    <a:srgbClr val="552579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9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  1/2</a:t>
                  </a: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552579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+</a:t>
                  </a:r>
                  <a:endParaRPr kumimoji="0" lang="en-US" altLang="zh-CN" sz="1000" b="1" i="0" u="none" strike="noStrike" cap="none" normalizeH="0" baseline="0" smtClean="0">
                    <a:ln>
                      <a:noFill/>
                    </a:ln>
                    <a:solidFill>
                      <a:srgbClr val="552579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smtClean="0">
                    <a:ln>
                      <a:noFill/>
                    </a:ln>
                    <a:solidFill>
                      <a:srgbClr val="552579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8" name="Freeform 427"/>
                <p:cNvSpPr>
                  <a:spLocks/>
                </p:cNvSpPr>
                <p:nvPr/>
              </p:nvSpPr>
              <p:spPr bwMode="auto">
                <a:xfrm>
                  <a:off x="1007044" y="2048753"/>
                  <a:ext cx="59535" cy="11939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5257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428"/>
                <p:cNvSpPr>
                  <a:spLocks/>
                </p:cNvSpPr>
                <p:nvPr/>
              </p:nvSpPr>
              <p:spPr bwMode="auto">
                <a:xfrm>
                  <a:off x="1536153" y="1689949"/>
                  <a:ext cx="59535" cy="490895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E36C0A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Text Box 429"/>
                <p:cNvSpPr txBox="1">
                  <a:spLocks noChangeArrowheads="1"/>
                </p:cNvSpPr>
                <p:nvPr/>
              </p:nvSpPr>
              <p:spPr bwMode="auto">
                <a:xfrm>
                  <a:off x="805798" y="1192704"/>
                  <a:ext cx="795759" cy="284503"/>
                </a:xfrm>
                <a:prstGeom prst="rect">
                  <a:avLst/>
                </a:prstGeom>
                <a:noFill/>
                <a:ln w="9525">
                  <a:solidFill>
                    <a:srgbClr val="E36C0A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9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 </a:t>
                  </a: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000" b="0" i="0" u="none" strike="noStrike" cap="none" normalizeH="0" baseline="3000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000" b="0" i="0" u="none" strike="noStrike" cap="none" normalizeH="0" baseline="0" smtClean="0">
                      <a:ln>
                        <a:noFill/>
                      </a:ln>
                      <a:solidFill>
                        <a:srgbClr val="984806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  <a:endParaRPr kumimoji="0" lang="en-US" altLang="zh-CN" sz="1000" b="1" i="0" u="none" strike="noStrike" cap="none" normalizeH="0" baseline="0" smtClean="0">
                    <a:ln>
                      <a:noFill/>
                    </a:ln>
                    <a:solidFill>
                      <a:srgbClr val="984806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smtClean="0">
                    <a:ln>
                      <a:noFill/>
                    </a:ln>
                    <a:solidFill>
                      <a:srgbClr val="984806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1" name="Freeform 430"/>
                <p:cNvSpPr>
                  <a:spLocks/>
                </p:cNvSpPr>
                <p:nvPr/>
              </p:nvSpPr>
              <p:spPr bwMode="auto">
                <a:xfrm>
                  <a:off x="7290104" y="1849347"/>
                  <a:ext cx="59535" cy="325146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Text Box 431"/>
                <p:cNvSpPr txBox="1">
                  <a:spLocks noChangeArrowheads="1"/>
                </p:cNvSpPr>
                <p:nvPr/>
              </p:nvSpPr>
              <p:spPr bwMode="auto">
                <a:xfrm>
                  <a:off x="7367248" y="1585166"/>
                  <a:ext cx="567681" cy="296569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3000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8</a:t>
                  </a:r>
                  <a:r>
                    <a:rPr kumimoji="0" lang="en-US" altLang="zh-CN" sz="1100" b="1" i="0" u="none" strike="noStrike" cap="none" normalizeH="0" baseline="-2500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H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3" name="Freeform 432"/>
                <p:cNvSpPr>
                  <a:spLocks/>
                </p:cNvSpPr>
                <p:nvPr/>
              </p:nvSpPr>
              <p:spPr bwMode="auto">
                <a:xfrm>
                  <a:off x="1622521" y="1686139"/>
                  <a:ext cx="59535" cy="48899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3D1CE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Text Box 433"/>
                <p:cNvSpPr txBox="1">
                  <a:spLocks noChangeArrowheads="1"/>
                </p:cNvSpPr>
                <p:nvPr/>
              </p:nvSpPr>
              <p:spPr bwMode="auto">
                <a:xfrm>
                  <a:off x="1666962" y="1363533"/>
                  <a:ext cx="603737" cy="283868"/>
                </a:xfrm>
                <a:prstGeom prst="rect">
                  <a:avLst/>
                </a:prstGeom>
                <a:noFill/>
                <a:ln w="9525">
                  <a:solidFill>
                    <a:srgbClr val="53D1CE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8</a:t>
                  </a:r>
                  <a:r>
                    <a:rPr kumimoji="0" lang="en-US" altLang="zh-CN" sz="1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Be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552579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5" name="Freeform 434"/>
                <p:cNvSpPr>
                  <a:spLocks/>
                </p:cNvSpPr>
                <p:nvPr/>
              </p:nvSpPr>
              <p:spPr bwMode="auto">
                <a:xfrm>
                  <a:off x="1391927" y="2070345"/>
                  <a:ext cx="59535" cy="111134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53D1CE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Freeform 435"/>
                <p:cNvSpPr>
                  <a:spLocks/>
                </p:cNvSpPr>
                <p:nvPr/>
              </p:nvSpPr>
              <p:spPr bwMode="auto">
                <a:xfrm>
                  <a:off x="1605750" y="2048753"/>
                  <a:ext cx="118232" cy="118120"/>
                </a:xfrm>
                <a:custGeom>
                  <a:avLst/>
                  <a:gdLst/>
                  <a:ahLst/>
                  <a:cxnLst>
                    <a:cxn ang="0">
                      <a:pos x="0" y="2033"/>
                    </a:cxn>
                    <a:cxn ang="0">
                      <a:pos x="45" y="1958"/>
                    </a:cxn>
                    <a:cxn ang="0">
                      <a:pos x="75" y="1763"/>
                    </a:cxn>
                    <a:cxn ang="0">
                      <a:pos x="105" y="1433"/>
                    </a:cxn>
                    <a:cxn ang="0">
                      <a:pos x="135" y="863"/>
                    </a:cxn>
                    <a:cxn ang="0">
                      <a:pos x="165" y="413"/>
                    </a:cxn>
                    <a:cxn ang="0">
                      <a:pos x="195" y="38"/>
                    </a:cxn>
                    <a:cxn ang="0">
                      <a:pos x="240" y="638"/>
                    </a:cxn>
                    <a:cxn ang="0">
                      <a:pos x="270" y="1073"/>
                    </a:cxn>
                    <a:cxn ang="0">
                      <a:pos x="315" y="1628"/>
                    </a:cxn>
                    <a:cxn ang="0">
                      <a:pos x="360" y="1883"/>
                    </a:cxn>
                    <a:cxn ang="0">
                      <a:pos x="420" y="2033"/>
                    </a:cxn>
                  </a:cxnLst>
                  <a:rect l="0" t="0" r="r" b="b"/>
                  <a:pathLst>
                    <a:path w="420" h="2033">
                      <a:moveTo>
                        <a:pt x="0" y="2033"/>
                      </a:moveTo>
                      <a:cubicBezTo>
                        <a:pt x="16" y="2018"/>
                        <a:pt x="33" y="2003"/>
                        <a:pt x="45" y="1958"/>
                      </a:cubicBezTo>
                      <a:cubicBezTo>
                        <a:pt x="57" y="1913"/>
                        <a:pt x="65" y="1850"/>
                        <a:pt x="75" y="1763"/>
                      </a:cubicBezTo>
                      <a:cubicBezTo>
                        <a:pt x="85" y="1676"/>
                        <a:pt x="95" y="1583"/>
                        <a:pt x="105" y="1433"/>
                      </a:cubicBezTo>
                      <a:cubicBezTo>
                        <a:pt x="115" y="1283"/>
                        <a:pt x="125" y="1033"/>
                        <a:pt x="135" y="863"/>
                      </a:cubicBezTo>
                      <a:cubicBezTo>
                        <a:pt x="145" y="693"/>
                        <a:pt x="155" y="550"/>
                        <a:pt x="165" y="413"/>
                      </a:cubicBezTo>
                      <a:cubicBezTo>
                        <a:pt x="175" y="276"/>
                        <a:pt x="182" y="0"/>
                        <a:pt x="195" y="38"/>
                      </a:cubicBezTo>
                      <a:cubicBezTo>
                        <a:pt x="208" y="76"/>
                        <a:pt x="228" y="466"/>
                        <a:pt x="240" y="638"/>
                      </a:cubicBezTo>
                      <a:cubicBezTo>
                        <a:pt x="252" y="810"/>
                        <a:pt x="257" y="908"/>
                        <a:pt x="270" y="1073"/>
                      </a:cubicBezTo>
                      <a:cubicBezTo>
                        <a:pt x="283" y="1238"/>
                        <a:pt x="300" y="1493"/>
                        <a:pt x="315" y="1628"/>
                      </a:cubicBezTo>
                      <a:cubicBezTo>
                        <a:pt x="330" y="1763"/>
                        <a:pt x="343" y="1816"/>
                        <a:pt x="360" y="1883"/>
                      </a:cubicBezTo>
                      <a:cubicBezTo>
                        <a:pt x="377" y="1950"/>
                        <a:pt x="410" y="2008"/>
                        <a:pt x="420" y="2033"/>
                      </a:cubicBezTo>
                    </a:path>
                  </a:pathLst>
                </a:custGeom>
                <a:noFill/>
                <a:ln w="9525">
                  <a:solidFill>
                    <a:srgbClr val="FD71EC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Text Box 436"/>
                <p:cNvSpPr txBox="1">
                  <a:spLocks noChangeArrowheads="1"/>
                </p:cNvSpPr>
                <p:nvPr/>
              </p:nvSpPr>
              <p:spPr bwMode="auto">
                <a:xfrm>
                  <a:off x="1708050" y="1836646"/>
                  <a:ext cx="493052" cy="271802"/>
                </a:xfrm>
                <a:prstGeom prst="rect">
                  <a:avLst/>
                </a:prstGeom>
                <a:noFill/>
                <a:ln w="9525">
                  <a:solidFill>
                    <a:srgbClr val="FD71E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3000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8</a:t>
                  </a:r>
                  <a:r>
                    <a:rPr kumimoji="0" lang="en-US" altLang="zh-CN" sz="1000" b="1" i="0" u="none" strike="noStrike" cap="none" normalizeH="0" baseline="-2500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Times New Roman" pitchFamily="18" charset="0"/>
                      <a:ea typeface="宋体" pitchFamily="2" charset="-122"/>
                      <a:sym typeface="Symbol" pitchFamily="18" charset="2"/>
                    </a:rPr>
                    <a:t></a:t>
                  </a:r>
                  <a:r>
                    <a:rPr kumimoji="0" lang="en-US" altLang="zh-CN" sz="1000" b="1" i="0" u="none" strike="noStrike" cap="none" normalizeH="0" baseline="0" smtClean="0">
                      <a:ln>
                        <a:noFill/>
                      </a:ln>
                      <a:solidFill>
                        <a:srgbClr val="FD71EC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B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8" name="Text Box 439"/>
                <p:cNvSpPr txBox="1">
                  <a:spLocks noChangeArrowheads="1"/>
                </p:cNvSpPr>
                <p:nvPr/>
              </p:nvSpPr>
              <p:spPr bwMode="auto">
                <a:xfrm>
                  <a:off x="5115811" y="1784572"/>
                  <a:ext cx="1407882" cy="3029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100" b="1" i="0" u="none" strike="noStrike" cap="none" normalizeH="0" baseline="0" smtClean="0">
                      <a:ln>
                        <a:noFill/>
                      </a:ln>
                      <a:solidFill>
                        <a:srgbClr val="808080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3B background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389" name="AutoShape 4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345567" y="2001125"/>
                  <a:ext cx="253234" cy="172734"/>
                </a:xfrm>
                <a:prstGeom prst="straightConnector1">
                  <a:avLst/>
                </a:prstGeom>
                <a:noFill/>
                <a:ln w="9525">
                  <a:solidFill>
                    <a:srgbClr val="4B4B4B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390" name="Text Box 441"/>
                <p:cNvSpPr txBox="1">
                  <a:spLocks noChangeArrowheads="1"/>
                </p:cNvSpPr>
                <p:nvPr/>
              </p:nvSpPr>
              <p:spPr bwMode="auto">
                <a:xfrm>
                  <a:off x="1614489" y="1592151"/>
                  <a:ext cx="499408" cy="250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J</a:t>
                  </a:r>
                  <a:r>
                    <a:rPr kumimoji="0" lang="en-US" altLang="zh-CN" sz="1000" b="1" i="0" u="none" strike="noStrike" cap="none" normalizeH="0" baseline="30000" dirty="0" err="1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p</a:t>
                  </a:r>
                  <a:r>
                    <a:rPr kumimoji="0" lang="en-US" altLang="zh-CN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53D1CE"/>
                      </a:solidFill>
                      <a:effectLst/>
                      <a:latin typeface="Calibri" pitchFamily="34" charset="0"/>
                      <a:ea typeface="宋体" pitchFamily="2" charset="-122"/>
                    </a:rPr>
                    <a:t>=?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000" b="1" i="0" u="none" strike="noStrike" cap="none" normalizeH="0" baseline="0" dirty="0" smtClean="0">
                    <a:ln>
                      <a:noFill/>
                    </a:ln>
                    <a:solidFill>
                      <a:srgbClr val="552579"/>
                    </a:solidFill>
                    <a:effectLst/>
                    <a:latin typeface="Times New Roman" pitchFamily="18" charset="0"/>
                    <a:ea typeface="宋体" pitchFamily="2" charset="-122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cxnSp>
          <p:nvCxnSpPr>
            <p:cNvPr id="342" name="Straight Connector 341"/>
            <p:cNvCxnSpPr/>
            <p:nvPr/>
          </p:nvCxnSpPr>
          <p:spPr>
            <a:xfrm rot="16200000" flipV="1">
              <a:off x="-342901" y="1185861"/>
              <a:ext cx="1971676" cy="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16200000" flipV="1">
              <a:off x="7453311" y="1181099"/>
              <a:ext cx="1971676" cy="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557213" y="0"/>
            <a:ext cx="792956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 of Decay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Spectroscopy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9" name="Group 458"/>
          <p:cNvGrpSpPr/>
          <p:nvPr/>
        </p:nvGrpSpPr>
        <p:grpSpPr>
          <a:xfrm>
            <a:off x="630554" y="829056"/>
            <a:ext cx="7800976" cy="4990338"/>
            <a:chOff x="789050" y="1255776"/>
            <a:chExt cx="7800976" cy="4990338"/>
          </a:xfrm>
        </p:grpSpPr>
        <p:grpSp>
          <p:nvGrpSpPr>
            <p:cNvPr id="460" name="Group 192"/>
            <p:cNvGrpSpPr/>
            <p:nvPr/>
          </p:nvGrpSpPr>
          <p:grpSpPr>
            <a:xfrm>
              <a:off x="789050" y="1255776"/>
              <a:ext cx="7800976" cy="4990338"/>
              <a:chOff x="789050" y="1255776"/>
              <a:chExt cx="7800976" cy="4990338"/>
            </a:xfrm>
          </p:grpSpPr>
          <p:grpSp>
            <p:nvGrpSpPr>
              <p:cNvPr id="466" name="Group 184"/>
              <p:cNvGrpSpPr/>
              <p:nvPr/>
            </p:nvGrpSpPr>
            <p:grpSpPr>
              <a:xfrm>
                <a:off x="789050" y="1255776"/>
                <a:ext cx="7800976" cy="4990338"/>
                <a:chOff x="789050" y="1255776"/>
                <a:chExt cx="7800976" cy="4990338"/>
              </a:xfrm>
            </p:grpSpPr>
            <p:grpSp>
              <p:nvGrpSpPr>
                <p:cNvPr id="473" name="Group 181"/>
                <p:cNvGrpSpPr/>
                <p:nvPr/>
              </p:nvGrpSpPr>
              <p:grpSpPr>
                <a:xfrm>
                  <a:off x="789050" y="1255776"/>
                  <a:ext cx="7800976" cy="4990338"/>
                  <a:chOff x="1167002" y="1353312"/>
                  <a:chExt cx="7800976" cy="4990338"/>
                </a:xfrm>
              </p:grpSpPr>
              <p:sp>
                <p:nvSpPr>
                  <p:cNvPr id="475" name="Rectangle 474"/>
                  <p:cNvSpPr/>
                  <p:nvPr/>
                </p:nvSpPr>
                <p:spPr>
                  <a:xfrm>
                    <a:off x="1167002" y="1353312"/>
                    <a:ext cx="7800976" cy="4990338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76" name="Straight Arrow Connector 475"/>
                  <p:cNvCxnSpPr/>
                  <p:nvPr/>
                </p:nvCxnSpPr>
                <p:spPr>
                  <a:xfrm>
                    <a:off x="1557338" y="5857875"/>
                    <a:ext cx="6657975" cy="1588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Straight Arrow Connector 8"/>
                  <p:cNvCxnSpPr/>
                  <p:nvPr/>
                </p:nvCxnSpPr>
                <p:spPr>
                  <a:xfrm rot="16200000" flipV="1">
                    <a:off x="-305022" y="4011390"/>
                    <a:ext cx="3688494" cy="6065"/>
                  </a:xfrm>
                  <a:prstGeom prst="straightConnector1">
                    <a:avLst/>
                  </a:prstGeom>
                  <a:ln>
                    <a:solidFill>
                      <a:schemeClr val="bg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8" name="TextBox 477"/>
                  <p:cNvSpPr txBox="1"/>
                  <p:nvPr/>
                </p:nvSpPr>
                <p:spPr>
                  <a:xfrm>
                    <a:off x="8201025" y="5657850"/>
                    <a:ext cx="4000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i="1" dirty="0" smtClean="0">
                        <a:solidFill>
                          <a:schemeClr val="bg1"/>
                        </a:solidFill>
                      </a:rPr>
                      <a:t>A</a:t>
                    </a:r>
                    <a:endParaRPr lang="en-US" b="1" i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79" name="TextBox 478"/>
                  <p:cNvSpPr txBox="1"/>
                  <p:nvPr/>
                </p:nvSpPr>
                <p:spPr>
                  <a:xfrm>
                    <a:off x="1403414" y="1718500"/>
                    <a:ext cx="4000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i="1" dirty="0" smtClean="0">
                        <a:solidFill>
                          <a:schemeClr val="bg1"/>
                        </a:solidFill>
                      </a:rPr>
                      <a:t>p</a:t>
                    </a:r>
                    <a:endParaRPr lang="en-US" b="1" i="1" dirty="0"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1552575" y="4767262"/>
                    <a:ext cx="5715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1" name="Straight Connector 480"/>
                  <p:cNvCxnSpPr/>
                  <p:nvPr/>
                </p:nvCxnSpPr>
                <p:spPr>
                  <a:xfrm>
                    <a:off x="1547812" y="5334001"/>
                    <a:ext cx="5715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2" name="Straight Connector 481"/>
                  <p:cNvCxnSpPr/>
                  <p:nvPr/>
                </p:nvCxnSpPr>
                <p:spPr>
                  <a:xfrm>
                    <a:off x="1547814" y="3705223"/>
                    <a:ext cx="5715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3" name="Straight Connector 482"/>
                  <p:cNvCxnSpPr/>
                  <p:nvPr/>
                </p:nvCxnSpPr>
                <p:spPr>
                  <a:xfrm>
                    <a:off x="1543050" y="4229099"/>
                    <a:ext cx="5715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Straight Connector 483"/>
                  <p:cNvCxnSpPr/>
                  <p:nvPr/>
                </p:nvCxnSpPr>
                <p:spPr>
                  <a:xfrm>
                    <a:off x="1562100" y="2605087"/>
                    <a:ext cx="5715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484"/>
                  <p:cNvCxnSpPr/>
                  <p:nvPr/>
                </p:nvCxnSpPr>
                <p:spPr>
                  <a:xfrm>
                    <a:off x="1557337" y="3171826"/>
                    <a:ext cx="57150" cy="158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6" name="Group 45"/>
                  <p:cNvGrpSpPr/>
                  <p:nvPr/>
                </p:nvGrpSpPr>
                <p:grpSpPr>
                  <a:xfrm>
                    <a:off x="4180982" y="5804396"/>
                    <a:ext cx="1605456" cy="53479"/>
                    <a:chOff x="4180982" y="5804396"/>
                    <a:chExt cx="1605456" cy="53479"/>
                  </a:xfrm>
                </p:grpSpPr>
                <p:cxnSp>
                  <p:nvCxnSpPr>
                    <p:cNvPr id="588" name="Straight Connector 587"/>
                    <p:cNvCxnSpPr/>
                    <p:nvPr/>
                  </p:nvCxnSpPr>
                  <p:spPr>
                    <a:xfrm rot="16200000">
                      <a:off x="5204656" y="5826534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9" name="Straight Connector 588"/>
                    <p:cNvCxnSpPr/>
                    <p:nvPr/>
                  </p:nvCxnSpPr>
                  <p:spPr>
                    <a:xfrm rot="16200000">
                      <a:off x="5762736" y="5830354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0" name="Straight Connector 589"/>
                    <p:cNvCxnSpPr/>
                    <p:nvPr/>
                  </p:nvCxnSpPr>
                  <p:spPr>
                    <a:xfrm rot="16200000">
                      <a:off x="4158844" y="5830353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1" name="Straight Connector 590"/>
                    <p:cNvCxnSpPr/>
                    <p:nvPr/>
                  </p:nvCxnSpPr>
                  <p:spPr>
                    <a:xfrm rot="16200000">
                      <a:off x="4674716" y="5834174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7" name="Straight Connector 486"/>
                  <p:cNvCxnSpPr/>
                  <p:nvPr/>
                </p:nvCxnSpPr>
                <p:spPr>
                  <a:xfrm rot="16200000">
                    <a:off x="3633597" y="5822715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8" name="Group 46"/>
                  <p:cNvGrpSpPr/>
                  <p:nvPr/>
                </p:nvGrpSpPr>
                <p:grpSpPr>
                  <a:xfrm>
                    <a:off x="6305057" y="5799634"/>
                    <a:ext cx="1605456" cy="53479"/>
                    <a:chOff x="4180982" y="5804396"/>
                    <a:chExt cx="1605456" cy="53479"/>
                  </a:xfrm>
                </p:grpSpPr>
                <p:cxnSp>
                  <p:nvCxnSpPr>
                    <p:cNvPr id="584" name="Straight Connector 583"/>
                    <p:cNvCxnSpPr/>
                    <p:nvPr/>
                  </p:nvCxnSpPr>
                  <p:spPr>
                    <a:xfrm rot="16200000">
                      <a:off x="5204656" y="5826534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5" name="Straight Connector 584"/>
                    <p:cNvCxnSpPr/>
                    <p:nvPr/>
                  </p:nvCxnSpPr>
                  <p:spPr>
                    <a:xfrm rot="16200000">
                      <a:off x="5762736" y="5830354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6" name="Straight Connector 585"/>
                    <p:cNvCxnSpPr/>
                    <p:nvPr/>
                  </p:nvCxnSpPr>
                  <p:spPr>
                    <a:xfrm rot="16200000">
                      <a:off x="4158844" y="5830353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7" name="Straight Connector 586"/>
                    <p:cNvCxnSpPr/>
                    <p:nvPr/>
                  </p:nvCxnSpPr>
                  <p:spPr>
                    <a:xfrm rot="16200000">
                      <a:off x="4674716" y="5834174"/>
                      <a:ext cx="45839" cy="1564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9" name="Straight Connector 488"/>
                  <p:cNvCxnSpPr/>
                  <p:nvPr/>
                </p:nvCxnSpPr>
                <p:spPr>
                  <a:xfrm rot="16200000">
                    <a:off x="3075518" y="581889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/>
                  <p:cNvCxnSpPr/>
                  <p:nvPr/>
                </p:nvCxnSpPr>
                <p:spPr>
                  <a:xfrm rot="16200000">
                    <a:off x="2029706" y="5822713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/>
                  <p:cNvCxnSpPr/>
                  <p:nvPr/>
                </p:nvCxnSpPr>
                <p:spPr>
                  <a:xfrm rot="16200000">
                    <a:off x="2545577" y="5826534"/>
                    <a:ext cx="45839" cy="1564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2" name="TextBox 491"/>
                  <p:cNvSpPr txBox="1"/>
                  <p:nvPr/>
                </p:nvSpPr>
                <p:spPr>
                  <a:xfrm>
                    <a:off x="1938337" y="5910263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3" name="TextBox 492"/>
                  <p:cNvSpPr txBox="1"/>
                  <p:nvPr/>
                </p:nvSpPr>
                <p:spPr>
                  <a:xfrm>
                    <a:off x="2447924" y="5905501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4" name="TextBox 493"/>
                  <p:cNvSpPr txBox="1"/>
                  <p:nvPr/>
                </p:nvSpPr>
                <p:spPr>
                  <a:xfrm>
                    <a:off x="2947986" y="5915024"/>
                    <a:ext cx="42386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5" name="TextBox 494"/>
                  <p:cNvSpPr txBox="1"/>
                  <p:nvPr/>
                </p:nvSpPr>
                <p:spPr>
                  <a:xfrm>
                    <a:off x="3514724" y="5915026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4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6" name="TextBox 495"/>
                  <p:cNvSpPr txBox="1"/>
                  <p:nvPr/>
                </p:nvSpPr>
                <p:spPr>
                  <a:xfrm>
                    <a:off x="4038599" y="5910264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7" name="TextBox 496"/>
                  <p:cNvSpPr txBox="1"/>
                  <p:nvPr/>
                </p:nvSpPr>
                <p:spPr>
                  <a:xfrm>
                    <a:off x="4562474" y="5905501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6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8" name="TextBox 497"/>
                  <p:cNvSpPr txBox="1"/>
                  <p:nvPr/>
                </p:nvSpPr>
                <p:spPr>
                  <a:xfrm>
                    <a:off x="5076824" y="5905501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7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9" name="TextBox 498"/>
                  <p:cNvSpPr txBox="1"/>
                  <p:nvPr/>
                </p:nvSpPr>
                <p:spPr>
                  <a:xfrm>
                    <a:off x="5634036" y="5905502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8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0" name="TextBox 499"/>
                  <p:cNvSpPr txBox="1"/>
                  <p:nvPr/>
                </p:nvSpPr>
                <p:spPr>
                  <a:xfrm>
                    <a:off x="6148387" y="5919789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9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1" name="TextBox 500"/>
                  <p:cNvSpPr txBox="1"/>
                  <p:nvPr/>
                </p:nvSpPr>
                <p:spPr>
                  <a:xfrm>
                    <a:off x="6634162" y="5919789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10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2" name="TextBox 501"/>
                  <p:cNvSpPr txBox="1"/>
                  <p:nvPr/>
                </p:nvSpPr>
                <p:spPr>
                  <a:xfrm>
                    <a:off x="7191374" y="5905501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11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3" name="TextBox 502"/>
                  <p:cNvSpPr txBox="1"/>
                  <p:nvPr/>
                </p:nvSpPr>
                <p:spPr>
                  <a:xfrm>
                    <a:off x="7748586" y="5905501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12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4" name="TextBox 503"/>
                  <p:cNvSpPr txBox="1"/>
                  <p:nvPr/>
                </p:nvSpPr>
                <p:spPr>
                  <a:xfrm>
                    <a:off x="1233487" y="5176838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5" name="TextBox 504"/>
                  <p:cNvSpPr txBox="1"/>
                  <p:nvPr/>
                </p:nvSpPr>
                <p:spPr>
                  <a:xfrm>
                    <a:off x="1243011" y="4643439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6" name="TextBox 505"/>
                  <p:cNvSpPr txBox="1"/>
                  <p:nvPr/>
                </p:nvSpPr>
                <p:spPr>
                  <a:xfrm>
                    <a:off x="1228723" y="4081461"/>
                    <a:ext cx="42386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7" name="TextBox 506"/>
                  <p:cNvSpPr txBox="1"/>
                  <p:nvPr/>
                </p:nvSpPr>
                <p:spPr>
                  <a:xfrm>
                    <a:off x="1238249" y="3538538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4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8" name="TextBox 507"/>
                  <p:cNvSpPr txBox="1"/>
                  <p:nvPr/>
                </p:nvSpPr>
                <p:spPr>
                  <a:xfrm>
                    <a:off x="1233486" y="2990851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5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09" name="TextBox 508"/>
                  <p:cNvSpPr txBox="1"/>
                  <p:nvPr/>
                </p:nvSpPr>
                <p:spPr>
                  <a:xfrm>
                    <a:off x="1243012" y="2428876"/>
                    <a:ext cx="4000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6</a:t>
                    </a:r>
                    <a:endParaRPr lang="en-US" sz="1600" b="1" dirty="0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510" name="Group 179"/>
                  <p:cNvGrpSpPr/>
                  <p:nvPr/>
                </p:nvGrpSpPr>
                <p:grpSpPr>
                  <a:xfrm>
                    <a:off x="2757489" y="2924174"/>
                    <a:ext cx="5516498" cy="2623186"/>
                    <a:chOff x="2757489" y="2924174"/>
                    <a:chExt cx="5516498" cy="2623186"/>
                  </a:xfrm>
                </p:grpSpPr>
                <p:grpSp>
                  <p:nvGrpSpPr>
                    <p:cNvPr id="511" name="Group 87"/>
                    <p:cNvGrpSpPr/>
                    <p:nvPr/>
                  </p:nvGrpSpPr>
                  <p:grpSpPr>
                    <a:xfrm>
                      <a:off x="2757489" y="5067301"/>
                      <a:ext cx="628650" cy="476250"/>
                      <a:chOff x="2800351" y="5114925"/>
                      <a:chExt cx="628650" cy="471487"/>
                    </a:xfrm>
                  </p:grpSpPr>
                  <p:sp>
                    <p:nvSpPr>
                      <p:cNvPr id="582" name="Rectangle 84"/>
                      <p:cNvSpPr/>
                      <p:nvPr/>
                    </p:nvSpPr>
                    <p:spPr>
                      <a:xfrm>
                        <a:off x="2869692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3" name="TextBox 83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3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H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2" name="Group 88"/>
                    <p:cNvGrpSpPr/>
                    <p:nvPr/>
                  </p:nvGrpSpPr>
                  <p:grpSpPr>
                    <a:xfrm>
                      <a:off x="3309938" y="5067301"/>
                      <a:ext cx="628650" cy="480059"/>
                      <a:chOff x="2800351" y="5114925"/>
                      <a:chExt cx="628650" cy="480059"/>
                    </a:xfrm>
                  </p:grpSpPr>
                  <p:sp>
                    <p:nvSpPr>
                      <p:cNvPr id="580" name="Rectangle 90"/>
                      <p:cNvSpPr/>
                      <p:nvPr/>
                    </p:nvSpPr>
                    <p:spPr>
                      <a:xfrm>
                        <a:off x="2857500" y="5114925"/>
                        <a:ext cx="514350" cy="48005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81" name="TextBox 89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4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H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13" name="Group 91"/>
                    <p:cNvGrpSpPr/>
                    <p:nvPr/>
                  </p:nvGrpSpPr>
                  <p:grpSpPr>
                    <a:xfrm>
                      <a:off x="3838576" y="5067301"/>
                      <a:ext cx="628650" cy="480059"/>
                      <a:chOff x="2800351" y="5114925"/>
                      <a:chExt cx="628650" cy="480059"/>
                    </a:xfrm>
                  </p:grpSpPr>
                  <p:sp>
                    <p:nvSpPr>
                      <p:cNvPr id="578" name="TextBox 577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5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H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79" name="Rectangle 578"/>
                      <p:cNvSpPr/>
                      <p:nvPr/>
                    </p:nvSpPr>
                    <p:spPr>
                      <a:xfrm>
                        <a:off x="2857500" y="5114925"/>
                        <a:ext cx="514350" cy="48005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4" name="Group 94"/>
                    <p:cNvGrpSpPr/>
                    <p:nvPr/>
                  </p:nvGrpSpPr>
                  <p:grpSpPr>
                    <a:xfrm>
                      <a:off x="4381500" y="5067300"/>
                      <a:ext cx="628650" cy="476250"/>
                      <a:chOff x="2800351" y="5114925"/>
                      <a:chExt cx="628650" cy="471487"/>
                    </a:xfrm>
                  </p:grpSpPr>
                  <p:sp>
                    <p:nvSpPr>
                      <p:cNvPr id="576" name="TextBox 575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6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H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77" name="Rectangle 576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5" name="Group 97"/>
                    <p:cNvGrpSpPr/>
                    <p:nvPr/>
                  </p:nvGrpSpPr>
                  <p:grpSpPr>
                    <a:xfrm>
                      <a:off x="4914900" y="5067305"/>
                      <a:ext cx="628650" cy="476249"/>
                      <a:chOff x="2800351" y="5114925"/>
                      <a:chExt cx="628650" cy="466818"/>
                    </a:xfrm>
                  </p:grpSpPr>
                  <p:sp>
                    <p:nvSpPr>
                      <p:cNvPr id="574" name="TextBox 573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7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H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75" name="Rectangle 574"/>
                      <p:cNvSpPr/>
                      <p:nvPr/>
                    </p:nvSpPr>
                    <p:spPr>
                      <a:xfrm>
                        <a:off x="2857500" y="5114925"/>
                        <a:ext cx="514350" cy="46681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6" name="Group 100"/>
                    <p:cNvGrpSpPr/>
                    <p:nvPr/>
                  </p:nvGrpSpPr>
                  <p:grpSpPr>
                    <a:xfrm>
                      <a:off x="5462587" y="5067301"/>
                      <a:ext cx="628650" cy="476250"/>
                      <a:chOff x="2800351" y="5105401"/>
                      <a:chExt cx="628650" cy="481012"/>
                    </a:xfrm>
                  </p:grpSpPr>
                  <p:sp>
                    <p:nvSpPr>
                      <p:cNvPr id="572" name="TextBox 571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8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H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73" name="Rectangle 102"/>
                      <p:cNvSpPr/>
                      <p:nvPr/>
                    </p:nvSpPr>
                    <p:spPr>
                      <a:xfrm>
                        <a:off x="2845308" y="5105401"/>
                        <a:ext cx="514350" cy="4810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7" name="Group 123"/>
                    <p:cNvGrpSpPr/>
                    <p:nvPr/>
                  </p:nvGrpSpPr>
                  <p:grpSpPr>
                    <a:xfrm>
                      <a:off x="4376737" y="4533900"/>
                      <a:ext cx="2238374" cy="478917"/>
                      <a:chOff x="4391025" y="4619624"/>
                      <a:chExt cx="2238374" cy="478917"/>
                    </a:xfrm>
                  </p:grpSpPr>
                  <p:grpSp>
                    <p:nvGrpSpPr>
                      <p:cNvPr id="560" name="Group 91"/>
                      <p:cNvGrpSpPr/>
                      <p:nvPr/>
                    </p:nvGrpSpPr>
                    <p:grpSpPr>
                      <a:xfrm>
                        <a:off x="4391025" y="4619625"/>
                        <a:ext cx="628650" cy="471487"/>
                        <a:chOff x="2800351" y="5114925"/>
                        <a:chExt cx="628650" cy="471487"/>
                      </a:xfrm>
                    </p:grpSpPr>
                    <p:sp>
                      <p:nvSpPr>
                        <p:cNvPr id="570" name="Rectangle 569"/>
                        <p:cNvSpPr/>
                        <p:nvPr/>
                      </p:nvSpPr>
                      <p:spPr>
                        <a:xfrm>
                          <a:off x="2857500" y="5114925"/>
                          <a:ext cx="514350" cy="471487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1" name="TextBox 570"/>
                        <p:cNvSpPr txBox="1"/>
                        <p:nvPr/>
                      </p:nvSpPr>
                      <p:spPr>
                        <a:xfrm>
                          <a:off x="2800351" y="5157786"/>
                          <a:ext cx="628650" cy="338554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600" baseline="40000" dirty="0" smtClean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  <a:r>
                            <a:rPr lang="en-US" sz="1600" baseline="-300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</a:t>
                          </a: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He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61" name="Group 94"/>
                      <p:cNvGrpSpPr/>
                      <p:nvPr/>
                    </p:nvGrpSpPr>
                    <p:grpSpPr>
                      <a:xfrm>
                        <a:off x="4919662" y="4619624"/>
                        <a:ext cx="628650" cy="471487"/>
                        <a:chOff x="2800351" y="5114925"/>
                        <a:chExt cx="628650" cy="471487"/>
                      </a:xfrm>
                    </p:grpSpPr>
                    <p:sp>
                      <p:nvSpPr>
                        <p:cNvPr id="568" name="Rectangle 567"/>
                        <p:cNvSpPr/>
                        <p:nvPr/>
                      </p:nvSpPr>
                      <p:spPr>
                        <a:xfrm>
                          <a:off x="2857500" y="5114925"/>
                          <a:ext cx="514350" cy="471487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9" name="TextBox 568"/>
                        <p:cNvSpPr txBox="1"/>
                        <p:nvPr/>
                      </p:nvSpPr>
                      <p:spPr>
                        <a:xfrm>
                          <a:off x="2800351" y="5157786"/>
                          <a:ext cx="628650" cy="338554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600" baseline="40000" dirty="0" smtClean="0">
                              <a:solidFill>
                                <a:schemeClr val="bg1"/>
                              </a:solidFill>
                            </a:rPr>
                            <a:t>7</a:t>
                          </a:r>
                          <a:r>
                            <a:rPr lang="en-US" sz="1600" baseline="-300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</a:t>
                          </a: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He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62" name="Group 97"/>
                      <p:cNvGrpSpPr/>
                      <p:nvPr/>
                    </p:nvGrpSpPr>
                    <p:grpSpPr>
                      <a:xfrm>
                        <a:off x="5457824" y="4619624"/>
                        <a:ext cx="628650" cy="477012"/>
                        <a:chOff x="2800351" y="5119688"/>
                        <a:chExt cx="628650" cy="477012"/>
                      </a:xfrm>
                    </p:grpSpPr>
                    <p:sp>
                      <p:nvSpPr>
                        <p:cNvPr id="566" name="Rectangle 565"/>
                        <p:cNvSpPr/>
                        <p:nvPr/>
                      </p:nvSpPr>
                      <p:spPr>
                        <a:xfrm>
                          <a:off x="2857500" y="5119688"/>
                          <a:ext cx="514350" cy="477012"/>
                        </a:xfrm>
                        <a:prstGeom prst="rect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67" name="TextBox 566"/>
                        <p:cNvSpPr txBox="1"/>
                        <p:nvPr/>
                      </p:nvSpPr>
                      <p:spPr>
                        <a:xfrm>
                          <a:off x="2800351" y="5157786"/>
                          <a:ext cx="628650" cy="338554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600" baseline="40000" dirty="0" smtClean="0">
                              <a:solidFill>
                                <a:schemeClr val="bg1"/>
                              </a:solidFill>
                            </a:rPr>
                            <a:t>8</a:t>
                          </a:r>
                          <a:r>
                            <a:rPr lang="en-US" sz="1600" baseline="-300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</a:t>
                          </a: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He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63" name="Group 100"/>
                      <p:cNvGrpSpPr/>
                      <p:nvPr/>
                    </p:nvGrpSpPr>
                    <p:grpSpPr>
                      <a:xfrm>
                        <a:off x="6000749" y="4627054"/>
                        <a:ext cx="628650" cy="471487"/>
                        <a:chOff x="2800351" y="5127117"/>
                        <a:chExt cx="628650" cy="471487"/>
                      </a:xfrm>
                    </p:grpSpPr>
                    <p:sp>
                      <p:nvSpPr>
                        <p:cNvPr id="564" name="TextBox 563"/>
                        <p:cNvSpPr txBox="1"/>
                        <p:nvPr/>
                      </p:nvSpPr>
                      <p:spPr>
                        <a:xfrm>
                          <a:off x="2800351" y="5157786"/>
                          <a:ext cx="628650" cy="338554"/>
                        </a:xfrm>
                        <a:prstGeom prst="rect">
                          <a:avLst/>
                        </a:prstGeom>
                        <a:noFill/>
                        <a:ln w="28575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>
                            <a:spcBef>
                              <a:spcPts val="1800"/>
                            </a:spcBef>
                            <a:spcAft>
                              <a:spcPts val="1800"/>
                            </a:spcAft>
                          </a:pPr>
                          <a:r>
                            <a:rPr lang="en-US" sz="1600" baseline="40000" dirty="0" smtClean="0">
                              <a:solidFill>
                                <a:schemeClr val="bg1"/>
                              </a:solidFill>
                            </a:rPr>
                            <a:t>9</a:t>
                          </a:r>
                          <a:r>
                            <a:rPr lang="en-US" sz="1600" baseline="-300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</a:t>
                          </a: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sym typeface="Symbol"/>
                            </a:rPr>
                            <a:t>He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5" name="Rectangle 564"/>
                        <p:cNvSpPr/>
                        <p:nvPr/>
                      </p:nvSpPr>
                      <p:spPr>
                        <a:xfrm>
                          <a:off x="2845308" y="5127117"/>
                          <a:ext cx="514350" cy="471487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18" name="Group 91"/>
                    <p:cNvGrpSpPr/>
                    <p:nvPr/>
                  </p:nvGrpSpPr>
                  <p:grpSpPr>
                    <a:xfrm>
                      <a:off x="4386262" y="3981451"/>
                      <a:ext cx="628650" cy="476250"/>
                      <a:chOff x="2800351" y="5114925"/>
                      <a:chExt cx="628650" cy="471487"/>
                    </a:xfrm>
                  </p:grpSpPr>
                  <p:sp>
                    <p:nvSpPr>
                      <p:cNvPr id="558" name="TextBox 557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6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Li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59" name="Rectangle 558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19" name="Group 94"/>
                    <p:cNvGrpSpPr/>
                    <p:nvPr/>
                  </p:nvGrpSpPr>
                  <p:grpSpPr>
                    <a:xfrm>
                      <a:off x="4914899" y="3986212"/>
                      <a:ext cx="628650" cy="471487"/>
                      <a:chOff x="2800351" y="5114925"/>
                      <a:chExt cx="628650" cy="471487"/>
                    </a:xfrm>
                  </p:grpSpPr>
                  <p:sp>
                    <p:nvSpPr>
                      <p:cNvPr id="556" name="Rectangle 555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7" name="TextBox 556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7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Li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0" name="Group 97"/>
                    <p:cNvGrpSpPr/>
                    <p:nvPr/>
                  </p:nvGrpSpPr>
                  <p:grpSpPr>
                    <a:xfrm>
                      <a:off x="5453061" y="3981449"/>
                      <a:ext cx="628650" cy="476251"/>
                      <a:chOff x="2800351" y="5114925"/>
                      <a:chExt cx="628650" cy="471487"/>
                    </a:xfrm>
                  </p:grpSpPr>
                  <p:sp>
                    <p:nvSpPr>
                      <p:cNvPr id="554" name="Rectangle 553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5" name="TextBox 554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8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Li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1" name="Group 100"/>
                    <p:cNvGrpSpPr/>
                    <p:nvPr/>
                  </p:nvGrpSpPr>
                  <p:grpSpPr>
                    <a:xfrm>
                      <a:off x="5995986" y="3981450"/>
                      <a:ext cx="628650" cy="476250"/>
                      <a:chOff x="2800351" y="5114925"/>
                      <a:chExt cx="628650" cy="471487"/>
                    </a:xfrm>
                  </p:grpSpPr>
                  <p:sp>
                    <p:nvSpPr>
                      <p:cNvPr id="552" name="Rectangle 551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3" name="TextBox 552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9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Li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2" name="Group 100"/>
                    <p:cNvGrpSpPr/>
                    <p:nvPr/>
                  </p:nvGrpSpPr>
                  <p:grpSpPr>
                    <a:xfrm>
                      <a:off x="6538911" y="3981455"/>
                      <a:ext cx="628650" cy="476249"/>
                      <a:chOff x="2800351" y="5114925"/>
                      <a:chExt cx="628650" cy="466818"/>
                    </a:xfrm>
                  </p:grpSpPr>
                  <p:sp>
                    <p:nvSpPr>
                      <p:cNvPr id="550" name="TextBox 549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10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Li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51" name="Rectangle 550"/>
                      <p:cNvSpPr/>
                      <p:nvPr/>
                    </p:nvSpPr>
                    <p:spPr>
                      <a:xfrm>
                        <a:off x="2857500" y="5114925"/>
                        <a:ext cx="514350" cy="46681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3" name="Group 97"/>
                    <p:cNvGrpSpPr/>
                    <p:nvPr/>
                  </p:nvGrpSpPr>
                  <p:grpSpPr>
                    <a:xfrm>
                      <a:off x="7014019" y="3462336"/>
                      <a:ext cx="695326" cy="471487"/>
                      <a:chOff x="4366070" y="5129213"/>
                      <a:chExt cx="695326" cy="471487"/>
                    </a:xfrm>
                  </p:grpSpPr>
                  <p:sp>
                    <p:nvSpPr>
                      <p:cNvPr id="548" name="TextBox 547"/>
                      <p:cNvSpPr txBox="1"/>
                      <p:nvPr/>
                    </p:nvSpPr>
                    <p:spPr>
                      <a:xfrm>
                        <a:off x="4366070" y="5184265"/>
                        <a:ext cx="695326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11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Be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49" name="Rectangle 548"/>
                      <p:cNvSpPr/>
                      <p:nvPr/>
                    </p:nvSpPr>
                    <p:spPr>
                      <a:xfrm>
                        <a:off x="4474083" y="5129213"/>
                        <a:ext cx="514350" cy="4714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24" name="Group 100"/>
                    <p:cNvGrpSpPr/>
                    <p:nvPr/>
                  </p:nvGrpSpPr>
                  <p:grpSpPr>
                    <a:xfrm>
                      <a:off x="5986463" y="3462337"/>
                      <a:ext cx="628650" cy="471487"/>
                      <a:chOff x="2800351" y="5114925"/>
                      <a:chExt cx="628650" cy="471487"/>
                    </a:xfrm>
                  </p:grpSpPr>
                  <p:sp>
                    <p:nvSpPr>
                      <p:cNvPr id="546" name="Rectangle 545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7" name="TextBox 546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9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Be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5" name="Group 100"/>
                    <p:cNvGrpSpPr/>
                    <p:nvPr/>
                  </p:nvGrpSpPr>
                  <p:grpSpPr>
                    <a:xfrm>
                      <a:off x="6488621" y="3457574"/>
                      <a:ext cx="700089" cy="476251"/>
                      <a:chOff x="2759585" y="5114925"/>
                      <a:chExt cx="700089" cy="471487"/>
                    </a:xfrm>
                  </p:grpSpPr>
                  <p:sp>
                    <p:nvSpPr>
                      <p:cNvPr id="544" name="Rectangle 543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5" name="TextBox 544"/>
                      <p:cNvSpPr txBox="1"/>
                      <p:nvPr/>
                    </p:nvSpPr>
                    <p:spPr>
                      <a:xfrm>
                        <a:off x="2759585" y="5179708"/>
                        <a:ext cx="700089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10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Be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6" name="Group 100"/>
                    <p:cNvGrpSpPr/>
                    <p:nvPr/>
                  </p:nvGrpSpPr>
                  <p:grpSpPr>
                    <a:xfrm>
                      <a:off x="5453063" y="3462337"/>
                      <a:ext cx="628650" cy="471487"/>
                      <a:chOff x="2800351" y="5114925"/>
                      <a:chExt cx="628650" cy="471487"/>
                    </a:xfrm>
                  </p:grpSpPr>
                  <p:sp>
                    <p:nvSpPr>
                      <p:cNvPr id="542" name="Rectangle 541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3" name="TextBox 542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8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Be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7" name="Group 97"/>
                    <p:cNvGrpSpPr/>
                    <p:nvPr/>
                  </p:nvGrpSpPr>
                  <p:grpSpPr>
                    <a:xfrm>
                      <a:off x="7026211" y="2928936"/>
                      <a:ext cx="695326" cy="471487"/>
                      <a:chOff x="4378262" y="5129213"/>
                      <a:chExt cx="695326" cy="471487"/>
                    </a:xfrm>
                  </p:grpSpPr>
                  <p:sp>
                    <p:nvSpPr>
                      <p:cNvPr id="540" name="Rectangle 539"/>
                      <p:cNvSpPr/>
                      <p:nvPr/>
                    </p:nvSpPr>
                    <p:spPr>
                      <a:xfrm>
                        <a:off x="4461891" y="5129213"/>
                        <a:ext cx="522352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41" name="TextBox 540"/>
                      <p:cNvSpPr txBox="1"/>
                      <p:nvPr/>
                    </p:nvSpPr>
                    <p:spPr>
                      <a:xfrm>
                        <a:off x="4378262" y="5172073"/>
                        <a:ext cx="695326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11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8" name="Group 100"/>
                    <p:cNvGrpSpPr/>
                    <p:nvPr/>
                  </p:nvGrpSpPr>
                  <p:grpSpPr>
                    <a:xfrm>
                      <a:off x="5986463" y="2928937"/>
                      <a:ext cx="628650" cy="471487"/>
                      <a:chOff x="2800351" y="5114925"/>
                      <a:chExt cx="628650" cy="471487"/>
                    </a:xfrm>
                  </p:grpSpPr>
                  <p:sp>
                    <p:nvSpPr>
                      <p:cNvPr id="538" name="Rectangle 537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9" name="TextBox 538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9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29" name="Group 100"/>
                    <p:cNvGrpSpPr/>
                    <p:nvPr/>
                  </p:nvGrpSpPr>
                  <p:grpSpPr>
                    <a:xfrm>
                      <a:off x="6500813" y="2924174"/>
                      <a:ext cx="700089" cy="476251"/>
                      <a:chOff x="2771777" y="5114925"/>
                      <a:chExt cx="700089" cy="471487"/>
                    </a:xfrm>
                  </p:grpSpPr>
                  <p:sp>
                    <p:nvSpPr>
                      <p:cNvPr id="536" name="Rectangle 535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7" name="TextBox 536"/>
                      <p:cNvSpPr txBox="1"/>
                      <p:nvPr/>
                    </p:nvSpPr>
                    <p:spPr>
                      <a:xfrm>
                        <a:off x="2771777" y="5143498"/>
                        <a:ext cx="700089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10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30" name="Group 100"/>
                    <p:cNvGrpSpPr/>
                    <p:nvPr/>
                  </p:nvGrpSpPr>
                  <p:grpSpPr>
                    <a:xfrm>
                      <a:off x="5453063" y="2928937"/>
                      <a:ext cx="628650" cy="471487"/>
                      <a:chOff x="2800351" y="5114925"/>
                      <a:chExt cx="628650" cy="471487"/>
                    </a:xfrm>
                  </p:grpSpPr>
                  <p:sp>
                    <p:nvSpPr>
                      <p:cNvPr id="534" name="TextBox 533"/>
                      <p:cNvSpPr txBox="1"/>
                      <p:nvPr/>
                    </p:nvSpPr>
                    <p:spPr>
                      <a:xfrm>
                        <a:off x="2800351" y="5157786"/>
                        <a:ext cx="628650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8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535" name="Rectangle 534"/>
                      <p:cNvSpPr/>
                      <p:nvPr/>
                    </p:nvSpPr>
                    <p:spPr>
                      <a:xfrm>
                        <a:off x="2857500" y="5114925"/>
                        <a:ext cx="514350" cy="4714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531" name="Group 97"/>
                    <p:cNvGrpSpPr/>
                    <p:nvPr/>
                  </p:nvGrpSpPr>
                  <p:grpSpPr>
                    <a:xfrm>
                      <a:off x="7578661" y="2928936"/>
                      <a:ext cx="695326" cy="471487"/>
                      <a:chOff x="4378262" y="5129213"/>
                      <a:chExt cx="695326" cy="471487"/>
                    </a:xfrm>
                  </p:grpSpPr>
                  <p:sp>
                    <p:nvSpPr>
                      <p:cNvPr id="532" name="Rectangle 531"/>
                      <p:cNvSpPr/>
                      <p:nvPr/>
                    </p:nvSpPr>
                    <p:spPr>
                      <a:xfrm>
                        <a:off x="4449699" y="5129213"/>
                        <a:ext cx="514350" cy="4714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3" name="TextBox 532"/>
                      <p:cNvSpPr txBox="1"/>
                      <p:nvPr/>
                    </p:nvSpPr>
                    <p:spPr>
                      <a:xfrm>
                        <a:off x="4378262" y="5172073"/>
                        <a:ext cx="695326" cy="338554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spcBef>
                            <a:spcPts val="1800"/>
                          </a:spcBef>
                          <a:spcAft>
                            <a:spcPts val="1800"/>
                          </a:spcAft>
                        </a:pPr>
                        <a:r>
                          <a:rPr lang="en-US" sz="1600" baseline="40000" dirty="0" smtClean="0">
                            <a:solidFill>
                              <a:schemeClr val="bg1"/>
                            </a:solidFill>
                          </a:rPr>
                          <a:t>12</a:t>
                        </a:r>
                        <a:r>
                          <a:rPr lang="en-US" sz="1600" baseline="-300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</a:t>
                        </a:r>
                        <a:r>
                          <a:rPr lang="en-US" sz="1600" dirty="0" smtClean="0">
                            <a:solidFill>
                              <a:schemeClr val="bg1"/>
                            </a:solidFill>
                            <a:sym typeface="Symbol"/>
                          </a:rPr>
                          <a:t>B</a:t>
                        </a:r>
                        <a:endParaRPr lang="en-US" sz="16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  <p:sp>
              <p:nvSpPr>
                <p:cNvPr id="474" name="TextBox 473"/>
                <p:cNvSpPr txBox="1"/>
                <p:nvPr/>
              </p:nvSpPr>
              <p:spPr>
                <a:xfrm>
                  <a:off x="1865376" y="1328928"/>
                  <a:ext cx="54132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Light </a:t>
                  </a:r>
                  <a:r>
                    <a:rPr lang="en-US" sz="24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Hypernuclei</a:t>
                  </a:r>
                  <a:r>
                    <a:rPr lang="en-US" sz="2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to Be Investigated</a:t>
                  </a:r>
                  <a:endPara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67" name="Freeform 466"/>
              <p:cNvSpPr/>
              <p:nvPr/>
            </p:nvSpPr>
            <p:spPr>
              <a:xfrm>
                <a:off x="4084320" y="4181856"/>
                <a:ext cx="134112" cy="158496"/>
              </a:xfrm>
              <a:custGeom>
                <a:avLst/>
                <a:gdLst>
                  <a:gd name="connsiteX0" fmla="*/ 0 w 134112"/>
                  <a:gd name="connsiteY0" fmla="*/ 0 h 158496"/>
                  <a:gd name="connsiteX1" fmla="*/ 134112 w 134112"/>
                  <a:gd name="connsiteY1" fmla="*/ 158496 h 158496"/>
                  <a:gd name="connsiteX2" fmla="*/ 0 w 134112"/>
                  <a:gd name="connsiteY2" fmla="*/ 158496 h 158496"/>
                  <a:gd name="connsiteX3" fmla="*/ 0 w 134112"/>
                  <a:gd name="connsiteY3" fmla="*/ 0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12" h="158496">
                    <a:moveTo>
                      <a:pt x="0" y="0"/>
                    </a:moveTo>
                    <a:lnTo>
                      <a:pt x="134112" y="158496"/>
                    </a:lnTo>
                    <a:lnTo>
                      <a:pt x="0" y="158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Freeform 467"/>
              <p:cNvSpPr/>
              <p:nvPr/>
            </p:nvSpPr>
            <p:spPr>
              <a:xfrm>
                <a:off x="4078224" y="4724400"/>
                <a:ext cx="134112" cy="158496"/>
              </a:xfrm>
              <a:custGeom>
                <a:avLst/>
                <a:gdLst>
                  <a:gd name="connsiteX0" fmla="*/ 0 w 134112"/>
                  <a:gd name="connsiteY0" fmla="*/ 0 h 158496"/>
                  <a:gd name="connsiteX1" fmla="*/ 134112 w 134112"/>
                  <a:gd name="connsiteY1" fmla="*/ 158496 h 158496"/>
                  <a:gd name="connsiteX2" fmla="*/ 0 w 134112"/>
                  <a:gd name="connsiteY2" fmla="*/ 158496 h 158496"/>
                  <a:gd name="connsiteX3" fmla="*/ 0 w 134112"/>
                  <a:gd name="connsiteY3" fmla="*/ 0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12" h="158496">
                    <a:moveTo>
                      <a:pt x="0" y="0"/>
                    </a:moveTo>
                    <a:lnTo>
                      <a:pt x="134112" y="158496"/>
                    </a:lnTo>
                    <a:lnTo>
                      <a:pt x="0" y="158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Freeform 468"/>
              <p:cNvSpPr/>
              <p:nvPr/>
            </p:nvSpPr>
            <p:spPr>
              <a:xfrm>
                <a:off x="5151120" y="4175760"/>
                <a:ext cx="134112" cy="158496"/>
              </a:xfrm>
              <a:custGeom>
                <a:avLst/>
                <a:gdLst>
                  <a:gd name="connsiteX0" fmla="*/ 0 w 134112"/>
                  <a:gd name="connsiteY0" fmla="*/ 0 h 158496"/>
                  <a:gd name="connsiteX1" fmla="*/ 134112 w 134112"/>
                  <a:gd name="connsiteY1" fmla="*/ 158496 h 158496"/>
                  <a:gd name="connsiteX2" fmla="*/ 0 w 134112"/>
                  <a:gd name="connsiteY2" fmla="*/ 158496 h 158496"/>
                  <a:gd name="connsiteX3" fmla="*/ 0 w 134112"/>
                  <a:gd name="connsiteY3" fmla="*/ 0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12" h="158496">
                    <a:moveTo>
                      <a:pt x="0" y="0"/>
                    </a:moveTo>
                    <a:lnTo>
                      <a:pt x="134112" y="158496"/>
                    </a:lnTo>
                    <a:lnTo>
                      <a:pt x="0" y="158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Freeform 469"/>
              <p:cNvSpPr/>
              <p:nvPr/>
            </p:nvSpPr>
            <p:spPr>
              <a:xfrm>
                <a:off x="5151120" y="3651504"/>
                <a:ext cx="134112" cy="158496"/>
              </a:xfrm>
              <a:custGeom>
                <a:avLst/>
                <a:gdLst>
                  <a:gd name="connsiteX0" fmla="*/ 0 w 134112"/>
                  <a:gd name="connsiteY0" fmla="*/ 0 h 158496"/>
                  <a:gd name="connsiteX1" fmla="*/ 134112 w 134112"/>
                  <a:gd name="connsiteY1" fmla="*/ 158496 h 158496"/>
                  <a:gd name="connsiteX2" fmla="*/ 0 w 134112"/>
                  <a:gd name="connsiteY2" fmla="*/ 158496 h 158496"/>
                  <a:gd name="connsiteX3" fmla="*/ 0 w 134112"/>
                  <a:gd name="connsiteY3" fmla="*/ 0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12" h="158496">
                    <a:moveTo>
                      <a:pt x="0" y="0"/>
                    </a:moveTo>
                    <a:lnTo>
                      <a:pt x="134112" y="158496"/>
                    </a:lnTo>
                    <a:lnTo>
                      <a:pt x="0" y="158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Freeform 470"/>
              <p:cNvSpPr/>
              <p:nvPr/>
            </p:nvSpPr>
            <p:spPr>
              <a:xfrm>
                <a:off x="6224016" y="3651504"/>
                <a:ext cx="134112" cy="158496"/>
              </a:xfrm>
              <a:custGeom>
                <a:avLst/>
                <a:gdLst>
                  <a:gd name="connsiteX0" fmla="*/ 0 w 134112"/>
                  <a:gd name="connsiteY0" fmla="*/ 0 h 158496"/>
                  <a:gd name="connsiteX1" fmla="*/ 134112 w 134112"/>
                  <a:gd name="connsiteY1" fmla="*/ 158496 h 158496"/>
                  <a:gd name="connsiteX2" fmla="*/ 0 w 134112"/>
                  <a:gd name="connsiteY2" fmla="*/ 158496 h 158496"/>
                  <a:gd name="connsiteX3" fmla="*/ 0 w 134112"/>
                  <a:gd name="connsiteY3" fmla="*/ 0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12" h="158496">
                    <a:moveTo>
                      <a:pt x="0" y="0"/>
                    </a:moveTo>
                    <a:lnTo>
                      <a:pt x="134112" y="158496"/>
                    </a:lnTo>
                    <a:lnTo>
                      <a:pt x="0" y="158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Freeform 471"/>
              <p:cNvSpPr/>
              <p:nvPr/>
            </p:nvSpPr>
            <p:spPr>
              <a:xfrm>
                <a:off x="6224016" y="3115056"/>
                <a:ext cx="134112" cy="158496"/>
              </a:xfrm>
              <a:custGeom>
                <a:avLst/>
                <a:gdLst>
                  <a:gd name="connsiteX0" fmla="*/ 0 w 134112"/>
                  <a:gd name="connsiteY0" fmla="*/ 0 h 158496"/>
                  <a:gd name="connsiteX1" fmla="*/ 134112 w 134112"/>
                  <a:gd name="connsiteY1" fmla="*/ 158496 h 158496"/>
                  <a:gd name="connsiteX2" fmla="*/ 0 w 134112"/>
                  <a:gd name="connsiteY2" fmla="*/ 158496 h 158496"/>
                  <a:gd name="connsiteX3" fmla="*/ 0 w 134112"/>
                  <a:gd name="connsiteY3" fmla="*/ 0 h 15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112" h="158496">
                    <a:moveTo>
                      <a:pt x="0" y="0"/>
                    </a:moveTo>
                    <a:lnTo>
                      <a:pt x="134112" y="158496"/>
                    </a:lnTo>
                    <a:lnTo>
                      <a:pt x="0" y="158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1" name="Rectangle 460"/>
            <p:cNvSpPr/>
            <p:nvPr/>
          </p:nvSpPr>
          <p:spPr>
            <a:xfrm>
              <a:off x="1404936" y="2147317"/>
              <a:ext cx="514350" cy="476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1962912" y="2231136"/>
              <a:ext cx="1950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Previously measured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1404936" y="2732533"/>
              <a:ext cx="514350" cy="4762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1420368" y="3017520"/>
              <a:ext cx="134112" cy="158496"/>
            </a:xfrm>
            <a:custGeom>
              <a:avLst/>
              <a:gdLst>
                <a:gd name="connsiteX0" fmla="*/ 0 w 134112"/>
                <a:gd name="connsiteY0" fmla="*/ 0 h 158496"/>
                <a:gd name="connsiteX1" fmla="*/ 134112 w 134112"/>
                <a:gd name="connsiteY1" fmla="*/ 158496 h 158496"/>
                <a:gd name="connsiteX2" fmla="*/ 0 w 134112"/>
                <a:gd name="connsiteY2" fmla="*/ 158496 h 158496"/>
                <a:gd name="connsiteX3" fmla="*/ 0 w 134112"/>
                <a:gd name="connsiteY3" fmla="*/ 0 h 15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12" h="158496">
                  <a:moveTo>
                    <a:pt x="0" y="0"/>
                  </a:moveTo>
                  <a:lnTo>
                    <a:pt x="134112" y="158496"/>
                  </a:lnTo>
                  <a:lnTo>
                    <a:pt x="0" y="158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TextBox 464"/>
            <p:cNvSpPr txBox="1"/>
            <p:nvPr/>
          </p:nvSpPr>
          <p:spPr>
            <a:xfrm>
              <a:off x="1981200" y="2785872"/>
              <a:ext cx="1950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Mirror pairs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00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Proposal to JLAB PAC35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" y="770271"/>
            <a:ext cx="8656320" cy="592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Study of Light </a:t>
            </a:r>
            <a:r>
              <a:rPr lang="en-US" sz="2000" b="1" dirty="0" err="1" smtClean="0"/>
              <a:t>Hypernuclei</a:t>
            </a:r>
            <a:r>
              <a:rPr lang="en-US" sz="2000" b="1" dirty="0" smtClean="0"/>
              <a:t> by </a:t>
            </a:r>
            <a:r>
              <a:rPr lang="en-US" sz="2000" b="1" dirty="0" err="1" smtClean="0"/>
              <a:t>Pionic</a:t>
            </a:r>
            <a:r>
              <a:rPr lang="en-US" sz="2000" b="1" dirty="0" smtClean="0"/>
              <a:t> Decay at </a:t>
            </a:r>
            <a:r>
              <a:rPr lang="en-US" sz="2000" b="1" dirty="0" err="1" smtClean="0"/>
              <a:t>JLab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endParaRPr lang="en-GB" sz="1000" dirty="0" smtClean="0"/>
          </a:p>
          <a:p>
            <a:pPr>
              <a:spcAft>
                <a:spcPts val="400"/>
              </a:spcAft>
            </a:pPr>
            <a:r>
              <a:rPr lang="en-US" sz="1200" dirty="0" smtClean="0"/>
              <a:t>M. Christy, C. Keppel, M. Kohl, </a:t>
            </a:r>
            <a:r>
              <a:rPr lang="en-US" sz="1200" u="sng" dirty="0" smtClean="0">
                <a:solidFill>
                  <a:srgbClr val="FF66CC"/>
                </a:solidFill>
              </a:rPr>
              <a:t>Liguang Tang</a:t>
            </a:r>
            <a:r>
              <a:rPr lang="en-US" sz="1200" dirty="0" smtClean="0">
                <a:solidFill>
                  <a:srgbClr val="FF66CC"/>
                </a:solidFill>
              </a:rPr>
              <a:t> </a:t>
            </a:r>
            <a:r>
              <a:rPr lang="en-US" sz="1200" dirty="0" smtClean="0"/>
              <a:t>(</a:t>
            </a:r>
            <a:r>
              <a:rPr lang="en-US" sz="1200" i="1" dirty="0" smtClean="0"/>
              <a:t>spokesperson</a:t>
            </a:r>
            <a:r>
              <a:rPr lang="en-US" sz="1200" dirty="0" smtClean="0"/>
              <a:t>), </a:t>
            </a:r>
            <a:r>
              <a:rPr lang="en-US" sz="1200" u="sng" dirty="0" smtClean="0">
                <a:solidFill>
                  <a:srgbClr val="FF66CC"/>
                </a:solidFill>
              </a:rPr>
              <a:t>L. Yuan</a:t>
            </a:r>
            <a:r>
              <a:rPr lang="en-US" sz="1200" dirty="0" smtClean="0">
                <a:solidFill>
                  <a:srgbClr val="FF66CC"/>
                </a:solidFill>
              </a:rPr>
              <a:t> </a:t>
            </a:r>
            <a:r>
              <a:rPr lang="en-US" sz="1200" dirty="0" smtClean="0"/>
              <a:t>(</a:t>
            </a:r>
            <a:r>
              <a:rPr lang="en-US" sz="1200" i="1" dirty="0" smtClean="0"/>
              <a:t>spokesperson</a:t>
            </a:r>
            <a:r>
              <a:rPr lang="en-US" sz="1200" dirty="0" smtClean="0"/>
              <a:t>), L. Zhu,    </a:t>
            </a:r>
            <a:r>
              <a:rPr lang="en-US" sz="1200" i="1" dirty="0" smtClean="0">
                <a:solidFill>
                  <a:srgbClr val="FFFF00"/>
                </a:solidFill>
              </a:rPr>
              <a:t>Hampton University, USA</a:t>
            </a:r>
            <a:endParaRPr lang="en-US" sz="1200" dirty="0" smtClean="0">
              <a:solidFill>
                <a:srgbClr val="FFFF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200" dirty="0" smtClean="0"/>
              <a:t>N. </a:t>
            </a:r>
            <a:r>
              <a:rPr lang="en-US" sz="1200" dirty="0" err="1" smtClean="0"/>
              <a:t>Grigoryan</a:t>
            </a:r>
            <a:r>
              <a:rPr lang="en-US" sz="1200" dirty="0" smtClean="0"/>
              <a:t>, S. </a:t>
            </a:r>
            <a:r>
              <a:rPr lang="en-US" sz="1200" dirty="0" err="1" smtClean="0"/>
              <a:t>Knyazyan</a:t>
            </a:r>
            <a:r>
              <a:rPr lang="en-US" sz="1200" dirty="0" smtClean="0"/>
              <a:t>, </a:t>
            </a:r>
            <a:r>
              <a:rPr lang="en-US" sz="1200" u="sng" dirty="0" smtClean="0">
                <a:solidFill>
                  <a:srgbClr val="FF66CC"/>
                </a:solidFill>
              </a:rPr>
              <a:t>A. Margaryan</a:t>
            </a:r>
            <a:r>
              <a:rPr lang="en-US" sz="1200" dirty="0" smtClean="0">
                <a:solidFill>
                  <a:srgbClr val="FF66CC"/>
                </a:solidFill>
              </a:rPr>
              <a:t> </a:t>
            </a:r>
            <a:r>
              <a:rPr lang="en-US" sz="1200" dirty="0" smtClean="0"/>
              <a:t>(</a:t>
            </a:r>
            <a:r>
              <a:rPr lang="en-US" sz="1200" i="1" dirty="0" smtClean="0"/>
              <a:t>spokesperson</a:t>
            </a:r>
            <a:r>
              <a:rPr lang="en-US" sz="1200" dirty="0" smtClean="0"/>
              <a:t>), L. </a:t>
            </a:r>
            <a:r>
              <a:rPr lang="en-US" sz="1200" dirty="0" err="1" smtClean="0"/>
              <a:t>Parlakyan</a:t>
            </a:r>
            <a:r>
              <a:rPr lang="en-US" sz="1200" dirty="0" smtClean="0"/>
              <a:t>, S. </a:t>
            </a:r>
            <a:r>
              <a:rPr lang="en-US" sz="1200" dirty="0" err="1" smtClean="0"/>
              <a:t>Zhamkochyan</a:t>
            </a:r>
            <a:r>
              <a:rPr lang="en-US" sz="1200" dirty="0" smtClean="0"/>
              <a:t>, H. </a:t>
            </a:r>
            <a:r>
              <a:rPr lang="en-US" sz="1200" dirty="0" err="1" smtClean="0"/>
              <a:t>Vardanyan</a:t>
            </a:r>
            <a:r>
              <a:rPr lang="en-US" sz="1200" dirty="0" smtClean="0"/>
              <a:t>,   </a:t>
            </a:r>
            <a:r>
              <a:rPr lang="en-US" sz="1200" i="1" dirty="0" smtClean="0">
                <a:solidFill>
                  <a:srgbClr val="FFFF00"/>
                </a:solidFill>
              </a:rPr>
              <a:t>Yerevan Physics Institute, Armenia</a:t>
            </a:r>
            <a:endParaRPr lang="en-US" sz="1200" dirty="0" smtClean="0">
              <a:solidFill>
                <a:srgbClr val="FFFF00"/>
              </a:solidFill>
            </a:endParaRPr>
          </a:p>
          <a:p>
            <a:pPr>
              <a:spcAft>
                <a:spcPts val="400"/>
              </a:spcAft>
            </a:pPr>
            <a:r>
              <a:rPr lang="en-GB" sz="1200" dirty="0" smtClean="0"/>
              <a:t>O. Hashimoto, </a:t>
            </a:r>
            <a:r>
              <a:rPr lang="en-GB" sz="1200" u="sng" dirty="0" smtClean="0">
                <a:solidFill>
                  <a:srgbClr val="FF66CC"/>
                </a:solidFill>
              </a:rPr>
              <a:t>S.N. Nakamura</a:t>
            </a:r>
            <a:r>
              <a:rPr lang="en-GB" sz="1200" dirty="0" smtClean="0">
                <a:solidFill>
                  <a:srgbClr val="FF66CC"/>
                </a:solidFill>
              </a:rPr>
              <a:t> </a:t>
            </a:r>
            <a:r>
              <a:rPr lang="en-US" sz="1200" dirty="0" smtClean="0"/>
              <a:t>(</a:t>
            </a:r>
            <a:r>
              <a:rPr lang="en-US" sz="1200" i="1" dirty="0" smtClean="0"/>
              <a:t>spokesperson</a:t>
            </a:r>
            <a:r>
              <a:rPr lang="en-US" sz="1200" dirty="0" smtClean="0"/>
              <a:t>),    </a:t>
            </a:r>
            <a:r>
              <a:rPr lang="en-US" sz="1200" i="1" dirty="0" smtClean="0">
                <a:solidFill>
                  <a:srgbClr val="FFFF00"/>
                </a:solidFill>
              </a:rPr>
              <a:t>Tohoku University</a:t>
            </a:r>
            <a:r>
              <a:rPr lang="en-US" sz="1200" dirty="0" smtClean="0"/>
              <a:t> </a:t>
            </a:r>
            <a:r>
              <a:rPr lang="en-US" sz="1200" i="1" dirty="0" smtClean="0">
                <a:solidFill>
                  <a:srgbClr val="FFFF00"/>
                </a:solidFill>
              </a:rPr>
              <a:t>, Japan</a:t>
            </a:r>
          </a:p>
          <a:p>
            <a:pPr>
              <a:spcAft>
                <a:spcPts val="400"/>
              </a:spcAft>
            </a:pPr>
            <a:r>
              <a:rPr lang="en-US" sz="1200" dirty="0" smtClean="0"/>
              <a:t>P. Baturin, W. </a:t>
            </a:r>
            <a:r>
              <a:rPr lang="en-US" sz="1200" dirty="0" err="1" smtClean="0"/>
              <a:t>Boeglin</a:t>
            </a:r>
            <a:r>
              <a:rPr lang="en-US" sz="1200" dirty="0" smtClean="0"/>
              <a:t>, P. Markowitz, </a:t>
            </a:r>
            <a:r>
              <a:rPr lang="en-US" sz="1200" u="sng" dirty="0" smtClean="0">
                <a:solidFill>
                  <a:srgbClr val="FF66CC"/>
                </a:solidFill>
              </a:rPr>
              <a:t>J. Reinhold</a:t>
            </a:r>
            <a:r>
              <a:rPr lang="en-US" sz="1200" dirty="0" smtClean="0">
                <a:solidFill>
                  <a:srgbClr val="FF66CC"/>
                </a:solidFill>
              </a:rPr>
              <a:t> </a:t>
            </a:r>
            <a:r>
              <a:rPr lang="en-US" sz="1200" dirty="0" smtClean="0"/>
              <a:t>(</a:t>
            </a:r>
            <a:r>
              <a:rPr lang="en-US" sz="1200" i="1" dirty="0" smtClean="0"/>
              <a:t>spokesperson</a:t>
            </a:r>
            <a:r>
              <a:rPr lang="en-US" sz="1200" dirty="0" smtClean="0"/>
              <a:t>), </a:t>
            </a:r>
            <a:r>
              <a:rPr lang="de-DE" sz="1200" i="1" dirty="0" smtClean="0">
                <a:solidFill>
                  <a:srgbClr val="FFFF00"/>
                </a:solidFill>
              </a:rPr>
              <a:t> Florida International University, USA</a:t>
            </a:r>
            <a:endParaRPr lang="en-US" sz="1200" dirty="0" smtClean="0">
              <a:solidFill>
                <a:srgbClr val="FFFF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200" dirty="0" smtClean="0"/>
              <a:t>P. Bosted, K. de Jager, R. Ent, H. Fenker, D. Gaskell, T. Horn, M. Jones, </a:t>
            </a:r>
            <a:r>
              <a:rPr lang="en-US" sz="1200" u="sng" dirty="0" smtClean="0">
                <a:solidFill>
                  <a:srgbClr val="FF66CC"/>
                </a:solidFill>
              </a:rPr>
              <a:t>J. LeRose</a:t>
            </a:r>
            <a:r>
              <a:rPr lang="en-US" sz="1200" dirty="0" smtClean="0">
                <a:solidFill>
                  <a:srgbClr val="FF66CC"/>
                </a:solidFill>
              </a:rPr>
              <a:t> </a:t>
            </a:r>
            <a:r>
              <a:rPr lang="en-US" sz="1200" dirty="0" smtClean="0"/>
              <a:t>(</a:t>
            </a:r>
            <a:r>
              <a:rPr lang="en-US" sz="1200" i="1" dirty="0" smtClean="0"/>
              <a:t>spokesperson</a:t>
            </a:r>
            <a:r>
              <a:rPr lang="en-US" sz="1200" dirty="0" smtClean="0"/>
              <a:t>), G. Smith, W. Vulcan, S.A. Wood,  </a:t>
            </a:r>
            <a:r>
              <a:rPr lang="en-US" sz="1200" i="1" dirty="0" smtClean="0">
                <a:solidFill>
                  <a:srgbClr val="FFFF00"/>
                </a:solidFill>
              </a:rPr>
              <a:t>JLAB, USA</a:t>
            </a:r>
          </a:p>
          <a:p>
            <a:pPr>
              <a:spcAft>
                <a:spcPts val="400"/>
              </a:spcAft>
            </a:pPr>
            <a:r>
              <a:rPr lang="en-US" sz="1200" dirty="0" smtClean="0"/>
              <a:t>E. Cisbani, F. Cusanno, S. Frullani, </a:t>
            </a:r>
            <a:r>
              <a:rPr lang="en-US" sz="1200" u="sng" dirty="0" smtClean="0">
                <a:solidFill>
                  <a:srgbClr val="FF66CC"/>
                </a:solidFill>
              </a:rPr>
              <a:t>F. Garibaldi</a:t>
            </a:r>
            <a:r>
              <a:rPr lang="en-US" sz="1200" dirty="0" smtClean="0">
                <a:solidFill>
                  <a:srgbClr val="FF66CC"/>
                </a:solidFill>
              </a:rPr>
              <a:t> </a:t>
            </a:r>
            <a:r>
              <a:rPr lang="en-US" sz="1200" dirty="0" smtClean="0"/>
              <a:t>(</a:t>
            </a:r>
            <a:r>
              <a:rPr lang="en-US" sz="1200" i="1" dirty="0" smtClean="0"/>
              <a:t>spokesperson</a:t>
            </a:r>
            <a:r>
              <a:rPr lang="en-US" sz="1200" dirty="0" smtClean="0"/>
              <a:t>), M.L. Magliozzi,  </a:t>
            </a:r>
            <a:r>
              <a:rPr lang="en-US" sz="1200" i="1" dirty="0" err="1" smtClean="0">
                <a:solidFill>
                  <a:srgbClr val="FFFF00"/>
                </a:solidFill>
              </a:rPr>
              <a:t>Istituto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Nazionale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di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Fisica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Nucleare</a:t>
            </a:r>
            <a:r>
              <a:rPr lang="en-US" sz="1200" i="1" dirty="0" smtClean="0">
                <a:solidFill>
                  <a:srgbClr val="FFFF00"/>
                </a:solidFill>
              </a:rPr>
              <a:t>, </a:t>
            </a:r>
            <a:r>
              <a:rPr lang="en-US" sz="1200" i="1" dirty="0" err="1" smtClean="0">
                <a:solidFill>
                  <a:srgbClr val="FFFF00"/>
                </a:solidFill>
              </a:rPr>
              <a:t>Sezione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di</a:t>
            </a:r>
            <a:r>
              <a:rPr lang="en-US" sz="1200" i="1" dirty="0" smtClean="0">
                <a:solidFill>
                  <a:srgbClr val="FFFF00"/>
                </a:solidFill>
              </a:rPr>
              <a:t> Roma, Italy</a:t>
            </a:r>
            <a:endParaRPr lang="en-US" sz="1200" dirty="0" smtClean="0">
              <a:solidFill>
                <a:srgbClr val="FFFF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200" dirty="0" err="1" smtClean="0"/>
              <a:t>Ed.V</a:t>
            </a:r>
            <a:r>
              <a:rPr lang="en-US" sz="1200" dirty="0" smtClean="0"/>
              <a:t>. Hungerford, </a:t>
            </a:r>
            <a:r>
              <a:rPr lang="de-DE" sz="1200" i="1" dirty="0" smtClean="0">
                <a:solidFill>
                  <a:srgbClr val="FFFF00"/>
                </a:solidFill>
              </a:rPr>
              <a:t>Department of Physics, University of Houston, USA</a:t>
            </a:r>
            <a:endParaRPr lang="en-US" sz="1200" dirty="0" smtClean="0"/>
          </a:p>
          <a:p>
            <a:pPr>
              <a:spcAft>
                <a:spcPts val="400"/>
              </a:spcAft>
            </a:pPr>
            <a:r>
              <a:rPr lang="en-US" sz="1200" dirty="0" smtClean="0"/>
              <a:t>L. Majling, </a:t>
            </a:r>
            <a:r>
              <a:rPr lang="en-US" sz="1200" i="1" dirty="0" smtClean="0">
                <a:solidFill>
                  <a:srgbClr val="FFFF00"/>
                </a:solidFill>
              </a:rPr>
              <a:t>Nuclear Physics Institute, Academy of Sciences of the Czech Republic, Czech Republic</a:t>
            </a:r>
            <a:endParaRPr lang="en-US" sz="1200" dirty="0" smtClean="0">
              <a:solidFill>
                <a:srgbClr val="FFFF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200" dirty="0" smtClean="0"/>
              <a:t>B. Gibson, </a:t>
            </a:r>
            <a:r>
              <a:rPr lang="en-US" sz="1200" i="1" dirty="0" smtClean="0">
                <a:solidFill>
                  <a:srgbClr val="FFFF00"/>
                </a:solidFill>
              </a:rPr>
              <a:t>Los Alamos National Laboratory, USA</a:t>
            </a:r>
            <a:endParaRPr lang="en-US" sz="1200" dirty="0" smtClean="0">
              <a:solidFill>
                <a:srgbClr val="FFFF00"/>
              </a:solidFill>
            </a:endParaRPr>
          </a:p>
          <a:p>
            <a:pPr>
              <a:spcAft>
                <a:spcPts val="400"/>
              </a:spcAft>
            </a:pPr>
            <a:r>
              <a:rPr lang="de-DE" sz="1200" dirty="0" smtClean="0"/>
              <a:t>T. Motoba, </a:t>
            </a:r>
            <a:r>
              <a:rPr lang="de-DE" sz="1200" i="1" dirty="0" smtClean="0">
                <a:solidFill>
                  <a:srgbClr val="FFFF00"/>
                </a:solidFill>
              </a:rPr>
              <a:t>Laboratory of Physics, Osaka Electro-Comm. University, Japan</a:t>
            </a:r>
            <a:endParaRPr lang="en-US" sz="1200" dirty="0" smtClean="0">
              <a:solidFill>
                <a:srgbClr val="FFFF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200" dirty="0" smtClean="0"/>
              <a:t>B. Hu, J. </a:t>
            </a:r>
            <a:r>
              <a:rPr lang="en-US" sz="1200" dirty="0" err="1" smtClean="0"/>
              <a:t>Shen</a:t>
            </a:r>
            <a:r>
              <a:rPr lang="en-US" sz="1200" dirty="0" smtClean="0"/>
              <a:t>, W. Wang, X. Zhang, Y. Zhang,  </a:t>
            </a:r>
            <a:r>
              <a:rPr lang="en-US" sz="1200" i="1" dirty="0" smtClean="0">
                <a:solidFill>
                  <a:srgbClr val="FFFF00"/>
                </a:solidFill>
              </a:rPr>
              <a:t>Nuclear Physics Institute, Lanzhou University,  China</a:t>
            </a:r>
            <a:endParaRPr lang="en-US" sz="1200" dirty="0" smtClean="0">
              <a:solidFill>
                <a:srgbClr val="FFFF00"/>
              </a:solidFill>
            </a:endParaRPr>
          </a:p>
          <a:p>
            <a:pPr>
              <a:spcAft>
                <a:spcPts val="400"/>
              </a:spcAft>
            </a:pPr>
            <a:r>
              <a:rPr lang="de-DE" sz="1200" dirty="0" smtClean="0"/>
              <a:t>D. Androic, M. Furic, T. Petkovic, T. Seva,  </a:t>
            </a:r>
            <a:r>
              <a:rPr lang="de-DE" sz="1200" i="1" dirty="0" smtClean="0">
                <a:solidFill>
                  <a:srgbClr val="FFFF00"/>
                </a:solidFill>
              </a:rPr>
              <a:t>University of Zagreb, Croatia</a:t>
            </a:r>
            <a:endParaRPr lang="en-US" sz="1200" dirty="0" smtClean="0">
              <a:solidFill>
                <a:srgbClr val="FFFF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200" dirty="0" smtClean="0"/>
              <a:t>A. Ahmidouch, S. </a:t>
            </a:r>
            <a:r>
              <a:rPr lang="en-US" sz="1200" dirty="0" err="1" smtClean="0"/>
              <a:t>Danagoulian</a:t>
            </a:r>
            <a:r>
              <a:rPr lang="en-US" sz="1200" dirty="0" smtClean="0"/>
              <a:t>, A. </a:t>
            </a:r>
            <a:r>
              <a:rPr lang="en-US" sz="1200" dirty="0" err="1" smtClean="0"/>
              <a:t>Gasparian</a:t>
            </a:r>
            <a:r>
              <a:rPr lang="en-US" sz="1200" dirty="0" smtClean="0"/>
              <a:t>, </a:t>
            </a:r>
            <a:r>
              <a:rPr lang="de-DE" sz="1200" i="1" dirty="0" smtClean="0">
                <a:solidFill>
                  <a:srgbClr val="FFFF00"/>
                </a:solidFill>
              </a:rPr>
              <a:t>North Carolina A&amp;T State University, USA</a:t>
            </a:r>
            <a:endParaRPr lang="en-US" sz="1200" dirty="0" smtClean="0"/>
          </a:p>
          <a:p>
            <a:pPr>
              <a:spcAft>
                <a:spcPts val="400"/>
              </a:spcAft>
            </a:pPr>
            <a:r>
              <a:rPr lang="en-US" sz="1200" dirty="0" smtClean="0"/>
              <a:t>G. </a:t>
            </a:r>
            <a:r>
              <a:rPr lang="en-US" sz="1200" dirty="0" err="1" smtClean="0"/>
              <a:t>Niculescu</a:t>
            </a:r>
            <a:r>
              <a:rPr lang="en-US" sz="1200" dirty="0" smtClean="0"/>
              <a:t>, I. </a:t>
            </a:r>
            <a:r>
              <a:rPr lang="en-US" sz="1200" dirty="0" err="1" smtClean="0"/>
              <a:t>Niculescu</a:t>
            </a:r>
            <a:r>
              <a:rPr lang="en-US" sz="1200" dirty="0" smtClean="0"/>
              <a:t>, </a:t>
            </a:r>
            <a:r>
              <a:rPr lang="de-DE" sz="1200" i="1" dirty="0" smtClean="0">
                <a:solidFill>
                  <a:srgbClr val="FFFF00"/>
                </a:solidFill>
              </a:rPr>
              <a:t> James Madison University, USA</a:t>
            </a:r>
            <a:endParaRPr lang="en-US" sz="1200" dirty="0" smtClean="0">
              <a:solidFill>
                <a:srgbClr val="FFFF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200" dirty="0" smtClean="0"/>
              <a:t>M. Iodice,  </a:t>
            </a:r>
            <a:r>
              <a:rPr lang="en-US" sz="1200" i="1" dirty="0" err="1" smtClean="0">
                <a:solidFill>
                  <a:srgbClr val="FFFF00"/>
                </a:solidFill>
              </a:rPr>
              <a:t>Istituto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Nazionale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di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Fisica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Nucleare</a:t>
            </a:r>
            <a:r>
              <a:rPr lang="en-US" sz="1200" i="1" dirty="0" smtClean="0">
                <a:solidFill>
                  <a:srgbClr val="FFFF00"/>
                </a:solidFill>
              </a:rPr>
              <a:t>, Italy</a:t>
            </a:r>
            <a:endParaRPr lang="en-US" sz="1200" dirty="0" smtClean="0">
              <a:solidFill>
                <a:srgbClr val="FFFF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200" dirty="0" smtClean="0"/>
              <a:t>G.M. Urciuoli, </a:t>
            </a:r>
            <a:r>
              <a:rPr lang="en-US" sz="1200" i="1" dirty="0" err="1" smtClean="0">
                <a:solidFill>
                  <a:srgbClr val="FFFF00"/>
                </a:solidFill>
              </a:rPr>
              <a:t>Istituto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Nazionale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di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Fisica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Nucleare</a:t>
            </a:r>
            <a:r>
              <a:rPr lang="en-US" sz="1200" i="1" dirty="0" smtClean="0">
                <a:solidFill>
                  <a:srgbClr val="FFFF00"/>
                </a:solidFill>
              </a:rPr>
              <a:t>, </a:t>
            </a:r>
            <a:r>
              <a:rPr lang="en-US" sz="1200" i="1" dirty="0" err="1" smtClean="0">
                <a:solidFill>
                  <a:srgbClr val="FFFF00"/>
                </a:solidFill>
              </a:rPr>
              <a:t>Sezione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di</a:t>
            </a:r>
            <a:r>
              <a:rPr lang="en-US" sz="1200" i="1" dirty="0" smtClean="0">
                <a:solidFill>
                  <a:srgbClr val="FFFF00"/>
                </a:solidFill>
              </a:rPr>
              <a:t> Roma1, Italy</a:t>
            </a:r>
            <a:endParaRPr lang="en-US" sz="1200" dirty="0" smtClean="0">
              <a:solidFill>
                <a:srgbClr val="FFFF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200" dirty="0" smtClean="0"/>
              <a:t>R. De Leo, L. </a:t>
            </a:r>
            <a:r>
              <a:rPr lang="en-US" sz="1200" dirty="0" err="1" smtClean="0"/>
              <a:t>Lagamba</a:t>
            </a:r>
            <a:r>
              <a:rPr lang="en-US" sz="1200" dirty="0" smtClean="0"/>
              <a:t>, S. </a:t>
            </a:r>
            <a:r>
              <a:rPr lang="en-US" sz="1200" dirty="0" err="1" smtClean="0"/>
              <a:t>Marrone</a:t>
            </a:r>
            <a:r>
              <a:rPr lang="en-US" sz="1200" dirty="0" smtClean="0"/>
              <a:t>,  </a:t>
            </a:r>
            <a:r>
              <a:rPr lang="en-US" sz="1200" i="1" dirty="0" err="1" smtClean="0">
                <a:solidFill>
                  <a:srgbClr val="FFFF00"/>
                </a:solidFill>
              </a:rPr>
              <a:t>Istituto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Nazionale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di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Fisica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Nucleare</a:t>
            </a:r>
            <a:r>
              <a:rPr lang="en-US" sz="1200" i="1" dirty="0" smtClean="0">
                <a:solidFill>
                  <a:srgbClr val="FFFF00"/>
                </a:solidFill>
              </a:rPr>
              <a:t>, Italy</a:t>
            </a:r>
            <a:endParaRPr lang="en-US" sz="1200" dirty="0" smtClean="0">
              <a:solidFill>
                <a:srgbClr val="FFFF00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1200" dirty="0" err="1" smtClean="0"/>
              <a:t>H.J.Schulze</a:t>
            </a:r>
            <a:r>
              <a:rPr lang="en-US" sz="1200" dirty="0" smtClean="0"/>
              <a:t>,  </a:t>
            </a:r>
            <a:r>
              <a:rPr lang="en-US" sz="1200" i="1" dirty="0" err="1" smtClean="0">
                <a:solidFill>
                  <a:srgbClr val="FFFF00"/>
                </a:solidFill>
              </a:rPr>
              <a:t>Istituto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Nazionale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di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Fisica</a:t>
            </a:r>
            <a:r>
              <a:rPr lang="en-US" sz="1200" i="1" dirty="0" smtClean="0">
                <a:solidFill>
                  <a:srgbClr val="FFFF00"/>
                </a:solidFill>
              </a:rPr>
              <a:t> </a:t>
            </a:r>
            <a:r>
              <a:rPr lang="en-US" sz="1200" i="1" dirty="0" err="1" smtClean="0">
                <a:solidFill>
                  <a:srgbClr val="FFFF00"/>
                </a:solidFill>
              </a:rPr>
              <a:t>Nucleare</a:t>
            </a:r>
            <a:r>
              <a:rPr lang="en-US" sz="1200" i="1" dirty="0" smtClean="0">
                <a:solidFill>
                  <a:srgbClr val="FFFF00"/>
                </a:solidFill>
              </a:rPr>
              <a:t>, Italy</a:t>
            </a:r>
          </a:p>
          <a:p>
            <a:pPr>
              <a:spcAft>
                <a:spcPts val="400"/>
              </a:spcAft>
            </a:pPr>
            <a:r>
              <a:rPr lang="en-US" sz="1200" dirty="0" smtClean="0"/>
              <a:t>J. Feng, Y. Fu, J. Zhou, S. Zhou, </a:t>
            </a:r>
            <a:r>
              <a:rPr lang="en-US" sz="1200" i="1" dirty="0" smtClean="0">
                <a:solidFill>
                  <a:srgbClr val="FFFF00"/>
                </a:solidFill>
              </a:rPr>
              <a:t> China Institute of Atomic Energy, China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Y. Jiang, H. Lu, X. Yan, Y. Ye, P. Zhu,  </a:t>
            </a:r>
            <a:r>
              <a:rPr lang="en-US" sz="1200" i="1" dirty="0" smtClean="0">
                <a:solidFill>
                  <a:srgbClr val="FFFF00"/>
                </a:solidFill>
              </a:rPr>
              <a:t>University of Science &amp; Technology of China, China.</a:t>
            </a:r>
            <a:endParaRPr lang="en-US" sz="1200" dirty="0" smtClean="0">
              <a:solidFill>
                <a:srgbClr val="FFFF00"/>
              </a:solidFill>
            </a:endParaRPr>
          </a:p>
          <a:p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599" y="1796142"/>
            <a:ext cx="6384471" cy="187743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Current Status: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  PAC35 approved it as we requested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  Tentative schedule – Spring 2012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4298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28725"/>
            <a:ext cx="9144000" cy="5429250"/>
          </a:xfrm>
        </p:spPr>
        <p:txBody>
          <a:bodyPr>
            <a:noAutofit/>
          </a:bodyPr>
          <a:lstStyle/>
          <a:p>
            <a:r>
              <a:rPr lang="en-US" sz="2600" dirty="0" smtClean="0"/>
              <a:t>High quality and high intensity CW CEBAF beam at JLAB made high precision </a:t>
            </a:r>
            <a:r>
              <a:rPr lang="en-US" sz="2600" dirty="0" err="1" smtClean="0"/>
              <a:t>hypernuclear</a:t>
            </a:r>
            <a:r>
              <a:rPr lang="en-US" sz="2600" dirty="0" smtClean="0"/>
              <a:t> programs possible</a:t>
            </a:r>
          </a:p>
          <a:p>
            <a:r>
              <a:rPr lang="en-US" sz="2600" dirty="0" err="1" smtClean="0"/>
              <a:t>Electroproduced</a:t>
            </a:r>
            <a:r>
              <a:rPr lang="en-US" sz="2600" dirty="0" smtClean="0"/>
              <a:t> </a:t>
            </a:r>
            <a:r>
              <a:rPr lang="en-US" sz="2600" dirty="0" err="1" smtClean="0"/>
              <a:t>hypernuclei</a:t>
            </a:r>
            <a:r>
              <a:rPr lang="en-US" sz="2600" dirty="0" smtClean="0"/>
              <a:t> are neutron rich and have complementary features to those produced by </a:t>
            </a:r>
            <a:r>
              <a:rPr lang="en-US" sz="2600" dirty="0" err="1" smtClean="0"/>
              <a:t>mesonic</a:t>
            </a:r>
            <a:r>
              <a:rPr lang="en-US" sz="2600" dirty="0" smtClean="0"/>
              <a:t> beams.   Together with J-PARC’s new programs, as well as those at other facilities around world,  the </a:t>
            </a:r>
            <a:r>
              <a:rPr lang="en-US" sz="2600" dirty="0" err="1" smtClean="0"/>
              <a:t>hypernuclear</a:t>
            </a:r>
            <a:r>
              <a:rPr lang="en-US" sz="2600" dirty="0" smtClean="0"/>
              <a:t> physics will have great achievement in the next couple of decades</a:t>
            </a:r>
          </a:p>
          <a:p>
            <a:r>
              <a:rPr lang="en-US" sz="2600" dirty="0" smtClean="0"/>
              <a:t>The mass spectroscopy program will continue beyond JLAB 12 </a:t>
            </a:r>
            <a:r>
              <a:rPr lang="en-US" sz="2600" dirty="0" err="1" smtClean="0"/>
              <a:t>GeV</a:t>
            </a:r>
            <a:r>
              <a:rPr lang="en-US" sz="2600" dirty="0" smtClean="0"/>
              <a:t> upgrade</a:t>
            </a:r>
          </a:p>
          <a:p>
            <a:r>
              <a:rPr lang="en-US" sz="2600" dirty="0" smtClean="0"/>
              <a:t>The new decay </a:t>
            </a:r>
            <a:r>
              <a:rPr lang="en-US" sz="2600" dirty="0" err="1" smtClean="0"/>
              <a:t>pion</a:t>
            </a:r>
            <a:r>
              <a:rPr lang="en-US" sz="2600" dirty="0" smtClean="0"/>
              <a:t> spectroscopy program will start a new frontier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01025" cy="81121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Top View of the Experimental Layout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1488" y="928688"/>
            <a:ext cx="8158162" cy="5929313"/>
            <a:chOff x="923925" y="2352675"/>
            <a:chExt cx="5915025" cy="4505325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923925" y="2352675"/>
              <a:ext cx="5915025" cy="4505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rPr>
                <a:t>Figure 6.   Schematic top view of the experimental configuration for the JLAB </a:t>
              </a:r>
              <a:r>
                <a:rPr kumimoji="0" lang="en-US" altLang="zh-CN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rPr>
                <a:t>hypernuclear</a:t>
              </a: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rPr>
                <a:t> decay </a:t>
              </a:r>
              <a:r>
                <a:rPr kumimoji="0" lang="en-US" altLang="zh-CN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rPr>
                <a:t>pion</a:t>
              </a:r>
              <a:r>
                <a:rPr kumimoji="0" lang="en-US" altLang="zh-CN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rPr>
                <a:t> spectroscopy experiment (Hall A).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7363" y="2400300"/>
              <a:ext cx="4305300" cy="385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133725" y="6038850"/>
              <a:ext cx="790575" cy="228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Hall Z-axis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279945" y="2445469"/>
              <a:ext cx="715792" cy="28717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</a:rPr>
                <a:t>To Hall Dump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114800" y="4391025"/>
              <a:ext cx="1857375" cy="15525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1" name="AutoShape 9"/>
            <p:cNvCxnSpPr>
              <a:cxnSpLocks noChangeShapeType="1"/>
            </p:cNvCxnSpPr>
            <p:nvPr/>
          </p:nvCxnSpPr>
          <p:spPr bwMode="auto">
            <a:xfrm flipV="1">
              <a:off x="5038725" y="4543425"/>
              <a:ext cx="0" cy="12954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AutoShape 10"/>
            <p:cNvCxnSpPr>
              <a:cxnSpLocks noChangeShapeType="1"/>
            </p:cNvCxnSpPr>
            <p:nvPr/>
          </p:nvCxnSpPr>
          <p:spPr bwMode="auto">
            <a:xfrm>
              <a:off x="4943475" y="4857750"/>
              <a:ext cx="190500" cy="63817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038725" y="4457700"/>
              <a:ext cx="142875" cy="742950"/>
            </a:xfrm>
            <a:custGeom>
              <a:avLst/>
              <a:gdLst/>
              <a:ahLst/>
              <a:cxnLst>
                <a:cxn ang="0">
                  <a:pos x="0" y="1245"/>
                </a:cxn>
                <a:cxn ang="0">
                  <a:pos x="30" y="0"/>
                </a:cxn>
                <a:cxn ang="0">
                  <a:pos x="285" y="30"/>
                </a:cxn>
                <a:cxn ang="0">
                  <a:pos x="0" y="1245"/>
                </a:cxn>
              </a:cxnLst>
              <a:rect l="0" t="0" r="r" b="b"/>
              <a:pathLst>
                <a:path w="285" h="1245">
                  <a:moveTo>
                    <a:pt x="0" y="1245"/>
                  </a:moveTo>
                  <a:lnTo>
                    <a:pt x="30" y="0"/>
                  </a:lnTo>
                  <a:lnTo>
                    <a:pt x="285" y="3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4" name="AutoShape 12"/>
            <p:cNvCxnSpPr>
              <a:cxnSpLocks noChangeShapeType="1"/>
            </p:cNvCxnSpPr>
            <p:nvPr/>
          </p:nvCxnSpPr>
          <p:spPr bwMode="auto">
            <a:xfrm flipV="1">
              <a:off x="5048250" y="4448175"/>
              <a:ext cx="66675" cy="7524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5" name="Freeform 13"/>
            <p:cNvSpPr>
              <a:spLocks/>
            </p:cNvSpPr>
            <p:nvPr/>
          </p:nvSpPr>
          <p:spPr bwMode="auto">
            <a:xfrm rot="19455613">
              <a:off x="4255135" y="5102225"/>
              <a:ext cx="758825" cy="354965"/>
            </a:xfrm>
            <a:custGeom>
              <a:avLst/>
              <a:gdLst/>
              <a:ahLst/>
              <a:cxnLst>
                <a:cxn ang="0">
                  <a:pos x="1140" y="525"/>
                </a:cxn>
                <a:cxn ang="0">
                  <a:pos x="0" y="285"/>
                </a:cxn>
                <a:cxn ang="0">
                  <a:pos x="90" y="0"/>
                </a:cxn>
                <a:cxn ang="0">
                  <a:pos x="1140" y="525"/>
                </a:cxn>
              </a:cxnLst>
              <a:rect l="0" t="0" r="r" b="b"/>
              <a:pathLst>
                <a:path w="1140" h="525">
                  <a:moveTo>
                    <a:pt x="1140" y="525"/>
                  </a:moveTo>
                  <a:lnTo>
                    <a:pt x="0" y="285"/>
                  </a:lnTo>
                  <a:lnTo>
                    <a:pt x="90" y="0"/>
                  </a:lnTo>
                  <a:lnTo>
                    <a:pt x="1140" y="525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 flipH="1">
              <a:off x="4219575" y="5200650"/>
              <a:ext cx="819150" cy="2381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086351" y="4429125"/>
              <a:ext cx="291972" cy="214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1200" b="1" i="0" u="none" strike="noStrike" cap="none" normalizeH="0" baseline="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276725" y="5391150"/>
              <a:ext cx="3429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</a:t>
              </a:r>
              <a:r>
                <a:rPr kumimoji="0" lang="en-US" altLang="zh-CN" sz="1200" b="1" i="0" u="none" strike="noStrike" cap="none" normalizeH="0" baseline="3000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宋体" pitchFamily="2" charset="-122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9" name="AutoShape 28"/>
            <p:cNvCxnSpPr>
              <a:cxnSpLocks noChangeShapeType="1"/>
            </p:cNvCxnSpPr>
            <p:nvPr/>
          </p:nvCxnSpPr>
          <p:spPr bwMode="auto">
            <a:xfrm flipH="1">
              <a:off x="4756795" y="4694287"/>
              <a:ext cx="266700" cy="952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4425922" y="4600781"/>
              <a:ext cx="548397" cy="194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22mg/cm</a:t>
              </a:r>
              <a:r>
                <a:rPr kumimoji="0" lang="en-US" altLang="zh-CN" sz="1000" b="1" i="0" u="none" strike="noStrike" cap="none" normalizeH="0" baseline="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1" name="AutoShape 30"/>
            <p:cNvCxnSpPr>
              <a:cxnSpLocks noChangeShapeType="1"/>
            </p:cNvCxnSpPr>
            <p:nvPr/>
          </p:nvCxnSpPr>
          <p:spPr bwMode="auto">
            <a:xfrm>
              <a:off x="5181600" y="4972050"/>
              <a:ext cx="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5154693" y="5080819"/>
              <a:ext cx="637992" cy="18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64mg/cm</a:t>
              </a:r>
              <a:r>
                <a:rPr kumimoji="0" lang="en-US" altLang="zh-CN" sz="1000" b="1" i="0" u="none" strike="noStrike" cap="none" normalizeH="0" baseline="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宋体" pitchFamily="2" charset="-122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3295650" y="2447925"/>
              <a:ext cx="1438275" cy="2381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宋体" pitchFamily="2" charset="-122"/>
                </a:rPr>
                <a:t>To a local photon dump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4" name="Group 39"/>
            <p:cNvGrpSpPr/>
            <p:nvPr/>
          </p:nvGrpSpPr>
          <p:grpSpPr>
            <a:xfrm>
              <a:off x="1527336" y="4048125"/>
              <a:ext cx="1787364" cy="1781175"/>
              <a:chOff x="1527336" y="4048125"/>
              <a:chExt cx="1787364" cy="1781175"/>
            </a:xfrm>
          </p:grpSpPr>
          <p:cxnSp>
            <p:nvCxnSpPr>
              <p:cNvPr id="27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3267075" y="4619625"/>
                <a:ext cx="0" cy="107632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1628775" y="4048125"/>
                <a:ext cx="1562100" cy="1781175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430" y="135"/>
                  </a:cxn>
                  <a:cxn ang="0">
                    <a:pos x="2460" y="1110"/>
                  </a:cxn>
                  <a:cxn ang="0">
                    <a:pos x="2025" y="2265"/>
                  </a:cxn>
                  <a:cxn ang="0">
                    <a:pos x="630" y="2805"/>
                  </a:cxn>
                  <a:cxn ang="0">
                    <a:pos x="0" y="960"/>
                  </a:cxn>
                  <a:cxn ang="0">
                    <a:pos x="240" y="0"/>
                  </a:cxn>
                </a:cxnLst>
                <a:rect l="0" t="0" r="r" b="b"/>
                <a:pathLst>
                  <a:path w="2460" h="2805">
                    <a:moveTo>
                      <a:pt x="240" y="0"/>
                    </a:moveTo>
                    <a:lnTo>
                      <a:pt x="2430" y="135"/>
                    </a:lnTo>
                    <a:lnTo>
                      <a:pt x="2460" y="1110"/>
                    </a:lnTo>
                    <a:lnTo>
                      <a:pt x="2025" y="2265"/>
                    </a:lnTo>
                    <a:lnTo>
                      <a:pt x="630" y="2805"/>
                    </a:lnTo>
                    <a:lnTo>
                      <a:pt x="0" y="96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9" name="AutoShape 18"/>
              <p:cNvCxnSpPr>
                <a:cxnSpLocks noChangeShapeType="1"/>
              </p:cNvCxnSpPr>
              <p:nvPr/>
            </p:nvCxnSpPr>
            <p:spPr bwMode="auto">
              <a:xfrm>
                <a:off x="3190875" y="4733925"/>
                <a:ext cx="85725" cy="38100"/>
              </a:xfrm>
              <a:prstGeom prst="straightConnector1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</p:cxnSp>
          <p:cxnSp>
            <p:nvCxnSpPr>
              <p:cNvPr id="30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3124200" y="4810125"/>
                <a:ext cx="57150" cy="133350"/>
              </a:xfrm>
              <a:prstGeom prst="straightConnector1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</p:cxnSp>
          <p:grpSp>
            <p:nvGrpSpPr>
              <p:cNvPr id="31" name="Group 20"/>
              <p:cNvGrpSpPr>
                <a:grpSpLocks/>
              </p:cNvGrpSpPr>
              <p:nvPr/>
            </p:nvGrpSpPr>
            <p:grpSpPr bwMode="auto">
              <a:xfrm rot="19137988">
                <a:off x="1641470" y="4618993"/>
                <a:ext cx="1640838" cy="819785"/>
                <a:chOff x="5235" y="10755"/>
                <a:chExt cx="2010" cy="975"/>
              </a:xfrm>
            </p:grpSpPr>
            <p:sp>
              <p:nvSpPr>
                <p:cNvPr id="34" name="Freeform 21"/>
                <p:cNvSpPr>
                  <a:spLocks/>
                </p:cNvSpPr>
                <p:nvPr/>
              </p:nvSpPr>
              <p:spPr bwMode="auto">
                <a:xfrm>
                  <a:off x="5340" y="10755"/>
                  <a:ext cx="1125" cy="885"/>
                </a:xfrm>
                <a:custGeom>
                  <a:avLst/>
                  <a:gdLst/>
                  <a:ahLst/>
                  <a:cxnLst>
                    <a:cxn ang="0">
                      <a:pos x="0" y="165"/>
                    </a:cxn>
                    <a:cxn ang="0">
                      <a:pos x="360" y="885"/>
                    </a:cxn>
                    <a:cxn ang="0">
                      <a:pos x="780" y="885"/>
                    </a:cxn>
                    <a:cxn ang="0">
                      <a:pos x="1125" y="165"/>
                    </a:cxn>
                    <a:cxn ang="0">
                      <a:pos x="975" y="75"/>
                    </a:cxn>
                    <a:cxn ang="0">
                      <a:pos x="765" y="0"/>
                    </a:cxn>
                    <a:cxn ang="0">
                      <a:pos x="600" y="0"/>
                    </a:cxn>
                    <a:cxn ang="0">
                      <a:pos x="465" y="0"/>
                    </a:cxn>
                    <a:cxn ang="0">
                      <a:pos x="315" y="15"/>
                    </a:cxn>
                    <a:cxn ang="0">
                      <a:pos x="180" y="60"/>
                    </a:cxn>
                    <a:cxn ang="0">
                      <a:pos x="90" y="90"/>
                    </a:cxn>
                    <a:cxn ang="0">
                      <a:pos x="0" y="165"/>
                    </a:cxn>
                  </a:cxnLst>
                  <a:rect l="0" t="0" r="r" b="b"/>
                  <a:pathLst>
                    <a:path w="1125" h="885">
                      <a:moveTo>
                        <a:pt x="0" y="165"/>
                      </a:moveTo>
                      <a:lnTo>
                        <a:pt x="360" y="885"/>
                      </a:lnTo>
                      <a:lnTo>
                        <a:pt x="780" y="885"/>
                      </a:lnTo>
                      <a:lnTo>
                        <a:pt x="1125" y="165"/>
                      </a:lnTo>
                      <a:lnTo>
                        <a:pt x="975" y="75"/>
                      </a:lnTo>
                      <a:lnTo>
                        <a:pt x="765" y="0"/>
                      </a:lnTo>
                      <a:lnTo>
                        <a:pt x="600" y="0"/>
                      </a:lnTo>
                      <a:lnTo>
                        <a:pt x="465" y="0"/>
                      </a:lnTo>
                      <a:lnTo>
                        <a:pt x="315" y="15"/>
                      </a:lnTo>
                      <a:lnTo>
                        <a:pt x="180" y="60"/>
                      </a:lnTo>
                      <a:lnTo>
                        <a:pt x="90" y="90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952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2"/>
                <p:cNvSpPr>
                  <a:spLocks/>
                </p:cNvSpPr>
                <p:nvPr/>
              </p:nvSpPr>
              <p:spPr bwMode="auto">
                <a:xfrm>
                  <a:off x="6180" y="11010"/>
                  <a:ext cx="330" cy="525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330" y="30"/>
                    </a:cxn>
                    <a:cxn ang="0">
                      <a:pos x="75" y="525"/>
                    </a:cxn>
                    <a:cxn ang="0">
                      <a:pos x="0" y="48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330" h="525">
                      <a:moveTo>
                        <a:pt x="240" y="0"/>
                      </a:moveTo>
                      <a:lnTo>
                        <a:pt x="330" y="30"/>
                      </a:lnTo>
                      <a:lnTo>
                        <a:pt x="75" y="525"/>
                      </a:lnTo>
                      <a:lnTo>
                        <a:pt x="0" y="480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3"/>
                <p:cNvSpPr>
                  <a:spLocks/>
                </p:cNvSpPr>
                <p:nvPr/>
              </p:nvSpPr>
              <p:spPr bwMode="auto">
                <a:xfrm>
                  <a:off x="5295" y="11025"/>
                  <a:ext cx="330" cy="5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330" y="480"/>
                    </a:cxn>
                    <a:cxn ang="0">
                      <a:pos x="255" y="525"/>
                    </a:cxn>
                    <a:cxn ang="0">
                      <a:pos x="0" y="45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330" h="525">
                      <a:moveTo>
                        <a:pt x="75" y="0"/>
                      </a:moveTo>
                      <a:lnTo>
                        <a:pt x="330" y="480"/>
                      </a:lnTo>
                      <a:lnTo>
                        <a:pt x="255" y="525"/>
                      </a:lnTo>
                      <a:lnTo>
                        <a:pt x="0" y="4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37" name="AutoShape 2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235" y="11115"/>
                  <a:ext cx="645" cy="3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" name="AutoShape 25"/>
                <p:cNvCxnSpPr>
                  <a:cxnSpLocks noChangeShapeType="1"/>
                </p:cNvCxnSpPr>
                <p:nvPr/>
              </p:nvCxnSpPr>
              <p:spPr bwMode="auto">
                <a:xfrm>
                  <a:off x="5865" y="11115"/>
                  <a:ext cx="1380" cy="55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39" name="Freeform 26"/>
                <p:cNvSpPr>
                  <a:spLocks/>
                </p:cNvSpPr>
                <p:nvPr/>
              </p:nvSpPr>
              <p:spPr bwMode="auto">
                <a:xfrm rot="-198351">
                  <a:off x="6360" y="11190"/>
                  <a:ext cx="405" cy="450"/>
                </a:xfrm>
                <a:custGeom>
                  <a:avLst/>
                  <a:gdLst/>
                  <a:ahLst/>
                  <a:cxnLst>
                    <a:cxn ang="0">
                      <a:pos x="0" y="330"/>
                    </a:cxn>
                    <a:cxn ang="0">
                      <a:pos x="240" y="450"/>
                    </a:cxn>
                    <a:cxn ang="0">
                      <a:pos x="405" y="120"/>
                    </a:cxn>
                    <a:cxn ang="0">
                      <a:pos x="165" y="0"/>
                    </a:cxn>
                    <a:cxn ang="0">
                      <a:pos x="0" y="330"/>
                    </a:cxn>
                  </a:cxnLst>
                  <a:rect l="0" t="0" r="r" b="b"/>
                  <a:pathLst>
                    <a:path w="405" h="450">
                      <a:moveTo>
                        <a:pt x="0" y="330"/>
                      </a:moveTo>
                      <a:lnTo>
                        <a:pt x="240" y="450"/>
                      </a:lnTo>
                      <a:lnTo>
                        <a:pt x="405" y="120"/>
                      </a:lnTo>
                      <a:lnTo>
                        <a:pt x="165" y="0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27"/>
                <p:cNvSpPr>
                  <a:spLocks/>
                </p:cNvSpPr>
                <p:nvPr/>
              </p:nvSpPr>
              <p:spPr bwMode="auto">
                <a:xfrm rot="-133272">
                  <a:off x="6720" y="11370"/>
                  <a:ext cx="375" cy="360"/>
                </a:xfrm>
                <a:custGeom>
                  <a:avLst/>
                  <a:gdLst/>
                  <a:ahLst/>
                  <a:cxnLst>
                    <a:cxn ang="0">
                      <a:pos x="105" y="0"/>
                    </a:cxn>
                    <a:cxn ang="0">
                      <a:pos x="0" y="240"/>
                    </a:cxn>
                    <a:cxn ang="0">
                      <a:pos x="270" y="360"/>
                    </a:cxn>
                    <a:cxn ang="0">
                      <a:pos x="360" y="120"/>
                    </a:cxn>
                    <a:cxn ang="0">
                      <a:pos x="105" y="0"/>
                    </a:cxn>
                  </a:cxnLst>
                  <a:rect l="0" t="0" r="r" b="b"/>
                  <a:pathLst>
                    <a:path w="360" h="360">
                      <a:moveTo>
                        <a:pt x="105" y="0"/>
                      </a:moveTo>
                      <a:lnTo>
                        <a:pt x="0" y="240"/>
                      </a:lnTo>
                      <a:lnTo>
                        <a:pt x="270" y="360"/>
                      </a:lnTo>
                      <a:lnTo>
                        <a:pt x="360" y="120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" name="Text Box 33"/>
              <p:cNvSpPr txBox="1">
                <a:spLocks noChangeArrowheads="1"/>
              </p:cNvSpPr>
              <p:nvPr/>
            </p:nvSpPr>
            <p:spPr bwMode="auto">
              <a:xfrm>
                <a:off x="1527336" y="4615220"/>
                <a:ext cx="463572" cy="26695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宋体" pitchFamily="2" charset="-122"/>
                  </a:rPr>
                  <a:t>HES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33" name="Oval 34"/>
              <p:cNvSpPr>
                <a:spLocks noChangeArrowheads="1"/>
              </p:cNvSpPr>
              <p:nvPr/>
            </p:nvSpPr>
            <p:spPr bwMode="auto">
              <a:xfrm>
                <a:off x="3209925" y="4724400"/>
                <a:ext cx="104775" cy="104775"/>
              </a:xfrm>
              <a:prstGeom prst="ellips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5" name="AutoShape 35"/>
            <p:cNvCxnSpPr>
              <a:cxnSpLocks noChangeShapeType="1"/>
            </p:cNvCxnSpPr>
            <p:nvPr/>
          </p:nvCxnSpPr>
          <p:spPr bwMode="auto">
            <a:xfrm flipV="1">
              <a:off x="3248025" y="4391025"/>
              <a:ext cx="1724025" cy="333375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26" name="AutoShape 36"/>
            <p:cNvCxnSpPr>
              <a:cxnSpLocks noChangeShapeType="1"/>
            </p:cNvCxnSpPr>
            <p:nvPr/>
          </p:nvCxnSpPr>
          <p:spPr bwMode="auto">
            <a:xfrm>
              <a:off x="3248025" y="4819650"/>
              <a:ext cx="1181100" cy="942975"/>
            </a:xfrm>
            <a:prstGeom prst="straightConnector1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</p:spPr>
        </p:cxnSp>
      </p:grpSp>
      <p:sp>
        <p:nvSpPr>
          <p:cNvPr id="41" name="TextBox 40"/>
          <p:cNvSpPr txBox="1"/>
          <p:nvPr/>
        </p:nvSpPr>
        <p:spPr>
          <a:xfrm>
            <a:off x="1028700" y="5372100"/>
            <a:ext cx="161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94 – 140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MeV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/c</a:t>
            </a:r>
            <a:endParaRPr lang="en-US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28938" y="5614988"/>
            <a:ext cx="871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2.3 </a:t>
            </a: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GeV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38850" y="3109913"/>
            <a:ext cx="947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1.2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</a:rPr>
              <a:t>GeV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/c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9328" y="6334780"/>
            <a:ext cx="771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Ideal if HKS and HES move to Hall A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715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Electro-production of </a:t>
            </a:r>
            <a:r>
              <a:rPr lang="en-US" sz="3600" dirty="0" err="1" smtClean="0"/>
              <a:t>Hypernuclei</a:t>
            </a:r>
            <a:r>
              <a:rPr lang="en-US" sz="3600" dirty="0" smtClean="0"/>
              <a:t> and </a:t>
            </a:r>
            <a:r>
              <a:rPr lang="en-US" sz="3600" dirty="0" err="1" smtClean="0"/>
              <a:t>Hyperfragments</a:t>
            </a:r>
            <a:r>
              <a:rPr lang="en-US" sz="3600" dirty="0" smtClean="0"/>
              <a:t> from the Continuum</a:t>
            </a:r>
            <a:endParaRPr lang="en-US" sz="3600" i="1" baseline="-25000" dirty="0"/>
          </a:p>
        </p:txBody>
      </p:sp>
      <p:grpSp>
        <p:nvGrpSpPr>
          <p:cNvPr id="1083" name="Group 1082"/>
          <p:cNvGrpSpPr/>
          <p:nvPr/>
        </p:nvGrpSpPr>
        <p:grpSpPr>
          <a:xfrm>
            <a:off x="4779810" y="1220012"/>
            <a:ext cx="3089572" cy="2709049"/>
            <a:chOff x="4779810" y="1220012"/>
            <a:chExt cx="3089572" cy="2709049"/>
          </a:xfrm>
        </p:grpSpPr>
        <p:cxnSp>
          <p:nvCxnSpPr>
            <p:cNvPr id="880" name="AutoShape 56"/>
            <p:cNvCxnSpPr>
              <a:cxnSpLocks noChangeShapeType="1"/>
            </p:cNvCxnSpPr>
            <p:nvPr/>
          </p:nvCxnSpPr>
          <p:spPr bwMode="auto">
            <a:xfrm>
              <a:off x="4956982" y="1578571"/>
              <a:ext cx="2448199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881" name="Text Box 57"/>
            <p:cNvSpPr txBox="1">
              <a:spLocks noChangeArrowheads="1"/>
            </p:cNvSpPr>
            <p:nvPr/>
          </p:nvSpPr>
          <p:spPr bwMode="auto">
            <a:xfrm>
              <a:off x="4779810" y="1228726"/>
              <a:ext cx="579837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2" name="Text Box 58"/>
            <p:cNvSpPr txBox="1">
              <a:spLocks noChangeArrowheads="1"/>
            </p:cNvSpPr>
            <p:nvPr/>
          </p:nvSpPr>
          <p:spPr bwMode="auto">
            <a:xfrm>
              <a:off x="7131370" y="1220012"/>
              <a:ext cx="579837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e’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83" name="Group 59"/>
            <p:cNvGrpSpPr>
              <a:grpSpLocks/>
            </p:cNvGrpSpPr>
            <p:nvPr/>
          </p:nvGrpSpPr>
          <p:grpSpPr bwMode="auto">
            <a:xfrm>
              <a:off x="6100549" y="1578571"/>
              <a:ext cx="108451" cy="682969"/>
              <a:chOff x="5115" y="2490"/>
              <a:chExt cx="101" cy="600"/>
            </a:xfrm>
          </p:grpSpPr>
          <p:grpSp>
            <p:nvGrpSpPr>
              <p:cNvPr id="884" name="Group 60"/>
              <p:cNvGrpSpPr>
                <a:grpSpLocks/>
              </p:cNvGrpSpPr>
              <p:nvPr/>
            </p:nvGrpSpPr>
            <p:grpSpPr bwMode="auto">
              <a:xfrm>
                <a:off x="5115" y="2490"/>
                <a:ext cx="101" cy="300"/>
                <a:chOff x="5115" y="2490"/>
                <a:chExt cx="1020" cy="2250"/>
              </a:xfrm>
            </p:grpSpPr>
            <p:grpSp>
              <p:nvGrpSpPr>
                <p:cNvPr id="896" name="Group 61"/>
                <p:cNvGrpSpPr>
                  <a:grpSpLocks/>
                </p:cNvGrpSpPr>
                <p:nvPr/>
              </p:nvGrpSpPr>
              <p:grpSpPr bwMode="auto">
                <a:xfrm>
                  <a:off x="5130" y="2490"/>
                  <a:ext cx="1005" cy="1125"/>
                  <a:chOff x="5130" y="2490"/>
                  <a:chExt cx="1005" cy="1125"/>
                </a:xfrm>
              </p:grpSpPr>
              <p:sp>
                <p:nvSpPr>
                  <p:cNvPr id="902" name="Freeform 62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3" name="Freeform 63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4" name="Freeform 64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5" name="Freeform 65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7" name="Group 66"/>
                <p:cNvGrpSpPr>
                  <a:grpSpLocks/>
                </p:cNvGrpSpPr>
                <p:nvPr/>
              </p:nvGrpSpPr>
              <p:grpSpPr bwMode="auto">
                <a:xfrm>
                  <a:off x="5115" y="3615"/>
                  <a:ext cx="1005" cy="1125"/>
                  <a:chOff x="5130" y="2490"/>
                  <a:chExt cx="1005" cy="1125"/>
                </a:xfrm>
              </p:grpSpPr>
              <p:sp>
                <p:nvSpPr>
                  <p:cNvPr id="898" name="Freeform 67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9" name="Freeform 68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0" name="Freeform 69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1" name="Freeform 70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85" name="Group 71"/>
              <p:cNvGrpSpPr>
                <a:grpSpLocks/>
              </p:cNvGrpSpPr>
              <p:nvPr/>
            </p:nvGrpSpPr>
            <p:grpSpPr bwMode="auto">
              <a:xfrm>
                <a:off x="5115" y="2790"/>
                <a:ext cx="101" cy="300"/>
                <a:chOff x="5115" y="2490"/>
                <a:chExt cx="1020" cy="2250"/>
              </a:xfrm>
            </p:grpSpPr>
            <p:grpSp>
              <p:nvGrpSpPr>
                <p:cNvPr id="886" name="Group 72"/>
                <p:cNvGrpSpPr>
                  <a:grpSpLocks/>
                </p:cNvGrpSpPr>
                <p:nvPr/>
              </p:nvGrpSpPr>
              <p:grpSpPr bwMode="auto">
                <a:xfrm>
                  <a:off x="5130" y="2490"/>
                  <a:ext cx="1005" cy="1125"/>
                  <a:chOff x="5130" y="2490"/>
                  <a:chExt cx="1005" cy="1125"/>
                </a:xfrm>
              </p:grpSpPr>
              <p:sp>
                <p:nvSpPr>
                  <p:cNvPr id="892" name="Freeform 73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 74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 75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5" name="Freeform 76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87" name="Group 77"/>
                <p:cNvGrpSpPr>
                  <a:grpSpLocks/>
                </p:cNvGrpSpPr>
                <p:nvPr/>
              </p:nvGrpSpPr>
              <p:grpSpPr bwMode="auto">
                <a:xfrm>
                  <a:off x="5115" y="3615"/>
                  <a:ext cx="1005" cy="1125"/>
                  <a:chOff x="5130" y="2490"/>
                  <a:chExt cx="1005" cy="1125"/>
                </a:xfrm>
              </p:grpSpPr>
              <p:sp>
                <p:nvSpPr>
                  <p:cNvPr id="888" name="Freeform 78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9" name="Freeform 79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 80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 81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06" name="Text Box 82"/>
            <p:cNvSpPr txBox="1">
              <a:spLocks noChangeArrowheads="1"/>
            </p:cNvSpPr>
            <p:nvPr/>
          </p:nvSpPr>
          <p:spPr bwMode="auto">
            <a:xfrm>
              <a:off x="5681778" y="1681016"/>
              <a:ext cx="579837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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*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7" name="Oval 83"/>
            <p:cNvSpPr>
              <a:spLocks noChangeArrowheads="1"/>
            </p:cNvSpPr>
            <p:nvPr/>
          </p:nvSpPr>
          <p:spPr bwMode="auto">
            <a:xfrm>
              <a:off x="6020016" y="2261540"/>
              <a:ext cx="257705" cy="2731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08" name="AutoShape 84"/>
            <p:cNvCxnSpPr>
              <a:cxnSpLocks noChangeShapeType="1"/>
            </p:cNvCxnSpPr>
            <p:nvPr/>
          </p:nvCxnSpPr>
          <p:spPr bwMode="auto">
            <a:xfrm flipV="1">
              <a:off x="6245508" y="1988352"/>
              <a:ext cx="950287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sp>
          <p:nvSpPr>
            <p:cNvPr id="909" name="Text Box 85"/>
            <p:cNvSpPr txBox="1">
              <a:spLocks noChangeArrowheads="1"/>
            </p:cNvSpPr>
            <p:nvPr/>
          </p:nvSpPr>
          <p:spPr bwMode="auto">
            <a:xfrm>
              <a:off x="7083050" y="1715165"/>
              <a:ext cx="579837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10" name="AutoShape 86"/>
            <p:cNvCxnSpPr>
              <a:cxnSpLocks noChangeShapeType="1"/>
            </p:cNvCxnSpPr>
            <p:nvPr/>
          </p:nvCxnSpPr>
          <p:spPr bwMode="auto">
            <a:xfrm>
              <a:off x="6245508" y="2466431"/>
              <a:ext cx="853648" cy="17074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11" name="Text Box 87"/>
            <p:cNvSpPr txBox="1">
              <a:spLocks noChangeArrowheads="1"/>
            </p:cNvSpPr>
            <p:nvPr/>
          </p:nvSpPr>
          <p:spPr bwMode="auto">
            <a:xfrm>
              <a:off x="7046502" y="2244466"/>
              <a:ext cx="499304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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12" name="AutoShape 88"/>
            <p:cNvCxnSpPr>
              <a:cxnSpLocks noChangeShapeType="1"/>
            </p:cNvCxnSpPr>
            <p:nvPr/>
          </p:nvCxnSpPr>
          <p:spPr bwMode="auto">
            <a:xfrm flipV="1">
              <a:off x="5746204" y="2483505"/>
              <a:ext cx="306024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13" name="Oval 89"/>
            <p:cNvSpPr>
              <a:spLocks noChangeArrowheads="1"/>
            </p:cNvSpPr>
            <p:nvPr/>
          </p:nvSpPr>
          <p:spPr bwMode="auto">
            <a:xfrm>
              <a:off x="5617351" y="2756692"/>
              <a:ext cx="153549" cy="54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4" name="Text Box 90"/>
            <p:cNvSpPr txBox="1">
              <a:spLocks noChangeArrowheads="1"/>
            </p:cNvSpPr>
            <p:nvPr/>
          </p:nvSpPr>
          <p:spPr bwMode="auto">
            <a:xfrm>
              <a:off x="5514720" y="2307189"/>
              <a:ext cx="579837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p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15" name="AutoShape 91"/>
            <p:cNvCxnSpPr>
              <a:cxnSpLocks noChangeShapeType="1"/>
            </p:cNvCxnSpPr>
            <p:nvPr/>
          </p:nvCxnSpPr>
          <p:spPr bwMode="auto">
            <a:xfrm>
              <a:off x="5295221" y="2842063"/>
              <a:ext cx="3221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16" name="AutoShape 92"/>
            <p:cNvCxnSpPr>
              <a:cxnSpLocks noChangeShapeType="1"/>
            </p:cNvCxnSpPr>
            <p:nvPr/>
          </p:nvCxnSpPr>
          <p:spPr bwMode="auto">
            <a:xfrm>
              <a:off x="5295221" y="2961583"/>
              <a:ext cx="3221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17" name="AutoShape 93"/>
            <p:cNvCxnSpPr>
              <a:cxnSpLocks noChangeShapeType="1"/>
            </p:cNvCxnSpPr>
            <p:nvPr/>
          </p:nvCxnSpPr>
          <p:spPr bwMode="auto">
            <a:xfrm>
              <a:off x="5295221" y="3081103"/>
              <a:ext cx="3221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18" name="AutoShape 94"/>
            <p:cNvCxnSpPr>
              <a:cxnSpLocks noChangeShapeType="1"/>
            </p:cNvCxnSpPr>
            <p:nvPr/>
          </p:nvCxnSpPr>
          <p:spPr bwMode="auto">
            <a:xfrm>
              <a:off x="5295221" y="3200622"/>
              <a:ext cx="32213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grpSp>
          <p:nvGrpSpPr>
            <p:cNvPr id="919" name="Group 95"/>
            <p:cNvGrpSpPr>
              <a:grpSpLocks/>
            </p:cNvGrpSpPr>
            <p:nvPr/>
          </p:nvGrpSpPr>
          <p:grpSpPr bwMode="auto">
            <a:xfrm>
              <a:off x="5746204" y="2961583"/>
              <a:ext cx="1336845" cy="239039"/>
              <a:chOff x="5550" y="3270"/>
              <a:chExt cx="720" cy="210"/>
            </a:xfrm>
          </p:grpSpPr>
          <p:cxnSp>
            <p:nvCxnSpPr>
              <p:cNvPr id="920" name="AutoShape 96"/>
              <p:cNvCxnSpPr>
                <a:cxnSpLocks noChangeShapeType="1"/>
              </p:cNvCxnSpPr>
              <p:nvPr/>
            </p:nvCxnSpPr>
            <p:spPr bwMode="auto">
              <a:xfrm>
                <a:off x="5550" y="3480"/>
                <a:ext cx="720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921" name="AutoShape 97"/>
              <p:cNvCxnSpPr>
                <a:cxnSpLocks noChangeShapeType="1"/>
              </p:cNvCxnSpPr>
              <p:nvPr/>
            </p:nvCxnSpPr>
            <p:spPr bwMode="auto">
              <a:xfrm>
                <a:off x="5565" y="3375"/>
                <a:ext cx="690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922" name="AutoShape 98"/>
              <p:cNvCxnSpPr>
                <a:cxnSpLocks noChangeShapeType="1"/>
              </p:cNvCxnSpPr>
              <p:nvPr/>
            </p:nvCxnSpPr>
            <p:spPr bwMode="auto">
              <a:xfrm>
                <a:off x="5565" y="3270"/>
                <a:ext cx="690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</p:cxnSp>
        </p:grpSp>
        <p:sp>
          <p:nvSpPr>
            <p:cNvPr id="923" name="Text Box 99"/>
            <p:cNvSpPr txBox="1">
              <a:spLocks noChangeArrowheads="1"/>
            </p:cNvSpPr>
            <p:nvPr/>
          </p:nvSpPr>
          <p:spPr bwMode="auto">
            <a:xfrm>
              <a:off x="4812023" y="2790841"/>
              <a:ext cx="579837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4" name="Text Box 100"/>
            <p:cNvSpPr txBox="1">
              <a:spLocks noChangeArrowheads="1"/>
            </p:cNvSpPr>
            <p:nvPr/>
          </p:nvSpPr>
          <p:spPr bwMode="auto">
            <a:xfrm>
              <a:off x="6999627" y="2862278"/>
              <a:ext cx="869755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(A-1)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5" name="Text Box 101"/>
            <p:cNvSpPr txBox="1">
              <a:spLocks noChangeArrowheads="1"/>
            </p:cNvSpPr>
            <p:nvPr/>
          </p:nvSpPr>
          <p:spPr bwMode="auto">
            <a:xfrm>
              <a:off x="5043678" y="3351148"/>
              <a:ext cx="2587166" cy="5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Calibri" pitchFamily="34" charset="0"/>
                  <a:ea typeface="宋体" pitchFamily="2" charset="-122"/>
                  <a:sym typeface="Symbol"/>
                </a:rPr>
                <a:t>Quasi-free  production</a:t>
              </a:r>
              <a:r>
                <a:rPr lang="en-US" sz="1600" b="1" dirty="0" smtClean="0">
                  <a:latin typeface="Arial" pitchFamily="34" charset="0"/>
                  <a:sym typeface="Symbol"/>
                </a:rPr>
                <a:t> </a:t>
              </a:r>
              <a:r>
                <a:rPr lang="en-US" sz="1600" b="1" dirty="0" smtClean="0">
                  <a:latin typeface="Calibri" pitchFamily="34" charset="0"/>
                  <a:sym typeface="Symbol"/>
                </a:rPr>
                <a:t>(Continuum)</a:t>
              </a:r>
              <a:endParaRPr lang="en-US" sz="1600" b="1" dirty="0" smtClean="0">
                <a:latin typeface="Calibri" pitchFamily="34" charset="0"/>
                <a:ea typeface="宋体" pitchFamily="2" charset="-122"/>
                <a:sym typeface="Symbol"/>
              </a:endParaRPr>
            </a:p>
          </p:txBody>
        </p:sp>
      </p:grpSp>
      <p:grpSp>
        <p:nvGrpSpPr>
          <p:cNvPr id="1084" name="Group 1083"/>
          <p:cNvGrpSpPr/>
          <p:nvPr/>
        </p:nvGrpSpPr>
        <p:grpSpPr>
          <a:xfrm>
            <a:off x="1000125" y="3931673"/>
            <a:ext cx="3328987" cy="2669152"/>
            <a:chOff x="1000125" y="3931673"/>
            <a:chExt cx="3328987" cy="2669152"/>
          </a:xfrm>
        </p:grpSpPr>
        <p:cxnSp>
          <p:nvCxnSpPr>
            <p:cNvPr id="926" name="AutoShape 103"/>
            <p:cNvCxnSpPr>
              <a:cxnSpLocks noChangeShapeType="1"/>
            </p:cNvCxnSpPr>
            <p:nvPr/>
          </p:nvCxnSpPr>
          <p:spPr bwMode="auto">
            <a:xfrm>
              <a:off x="1468050" y="4295805"/>
              <a:ext cx="2385723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27" name="Text Box 104"/>
            <p:cNvSpPr txBox="1">
              <a:spLocks noChangeArrowheads="1"/>
            </p:cNvSpPr>
            <p:nvPr/>
          </p:nvSpPr>
          <p:spPr bwMode="auto">
            <a:xfrm>
              <a:off x="1295399" y="3931673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8" name="Text Box 105"/>
            <p:cNvSpPr txBox="1">
              <a:spLocks noChangeArrowheads="1"/>
            </p:cNvSpPr>
            <p:nvPr/>
          </p:nvSpPr>
          <p:spPr bwMode="auto">
            <a:xfrm>
              <a:off x="3586949" y="3937246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e’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29" name="Group 107"/>
            <p:cNvGrpSpPr>
              <a:grpSpLocks/>
            </p:cNvGrpSpPr>
            <p:nvPr/>
          </p:nvGrpSpPr>
          <p:grpSpPr bwMode="auto">
            <a:xfrm>
              <a:off x="2582434" y="4295805"/>
              <a:ext cx="105683" cy="341485"/>
              <a:chOff x="5115" y="2490"/>
              <a:chExt cx="1020" cy="2250"/>
            </a:xfrm>
          </p:grpSpPr>
          <p:grpSp>
            <p:nvGrpSpPr>
              <p:cNvPr id="930" name="Group 108"/>
              <p:cNvGrpSpPr>
                <a:grpSpLocks/>
              </p:cNvGrpSpPr>
              <p:nvPr/>
            </p:nvGrpSpPr>
            <p:grpSpPr bwMode="auto">
              <a:xfrm>
                <a:off x="5130" y="2490"/>
                <a:ext cx="1005" cy="1125"/>
                <a:chOff x="5130" y="2490"/>
                <a:chExt cx="1005" cy="1125"/>
              </a:xfrm>
            </p:grpSpPr>
            <p:sp>
              <p:nvSpPr>
                <p:cNvPr id="936" name="Freeform 109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7" name="Freeform 110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8" name="Freeform 111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9" name="Freeform 112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31" name="Group 113"/>
              <p:cNvGrpSpPr>
                <a:grpSpLocks/>
              </p:cNvGrpSpPr>
              <p:nvPr/>
            </p:nvGrpSpPr>
            <p:grpSpPr bwMode="auto">
              <a:xfrm>
                <a:off x="5115" y="3615"/>
                <a:ext cx="1005" cy="1125"/>
                <a:chOff x="5130" y="2490"/>
                <a:chExt cx="1005" cy="1125"/>
              </a:xfrm>
            </p:grpSpPr>
            <p:sp>
              <p:nvSpPr>
                <p:cNvPr id="932" name="Freeform 114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3" name="Freeform 115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4" name="Freeform 116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5" name="Freeform 117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40" name="Group 118"/>
            <p:cNvGrpSpPr>
              <a:grpSpLocks/>
            </p:cNvGrpSpPr>
            <p:nvPr/>
          </p:nvGrpSpPr>
          <p:grpSpPr bwMode="auto">
            <a:xfrm>
              <a:off x="2582434" y="4637290"/>
              <a:ext cx="105683" cy="341485"/>
              <a:chOff x="5115" y="2490"/>
              <a:chExt cx="1020" cy="2250"/>
            </a:xfrm>
          </p:grpSpPr>
          <p:grpSp>
            <p:nvGrpSpPr>
              <p:cNvPr id="941" name="Group 119"/>
              <p:cNvGrpSpPr>
                <a:grpSpLocks/>
              </p:cNvGrpSpPr>
              <p:nvPr/>
            </p:nvGrpSpPr>
            <p:grpSpPr bwMode="auto">
              <a:xfrm>
                <a:off x="5130" y="2490"/>
                <a:ext cx="1005" cy="1125"/>
                <a:chOff x="5130" y="2490"/>
                <a:chExt cx="1005" cy="1125"/>
              </a:xfrm>
            </p:grpSpPr>
            <p:sp>
              <p:nvSpPr>
                <p:cNvPr id="947" name="Freeform 120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8" name="Freeform 121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9" name="Freeform 122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0" name="Freeform 123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42" name="Group 124"/>
              <p:cNvGrpSpPr>
                <a:grpSpLocks/>
              </p:cNvGrpSpPr>
              <p:nvPr/>
            </p:nvGrpSpPr>
            <p:grpSpPr bwMode="auto">
              <a:xfrm>
                <a:off x="5115" y="3615"/>
                <a:ext cx="1005" cy="1125"/>
                <a:chOff x="5130" y="2490"/>
                <a:chExt cx="1005" cy="1125"/>
              </a:xfrm>
            </p:grpSpPr>
            <p:sp>
              <p:nvSpPr>
                <p:cNvPr id="943" name="Freeform 125"/>
                <p:cNvSpPr>
                  <a:spLocks/>
                </p:cNvSpPr>
                <p:nvPr/>
              </p:nvSpPr>
              <p:spPr bwMode="auto">
                <a:xfrm>
                  <a:off x="5640" y="249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4" name="Freeform 126"/>
                <p:cNvSpPr>
                  <a:spLocks/>
                </p:cNvSpPr>
                <p:nvPr/>
              </p:nvSpPr>
              <p:spPr bwMode="auto">
                <a:xfrm flipH="1">
                  <a:off x="5130" y="306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5" name="Freeform 127"/>
                <p:cNvSpPr>
                  <a:spLocks/>
                </p:cNvSpPr>
                <p:nvPr/>
              </p:nvSpPr>
              <p:spPr bwMode="auto">
                <a:xfrm flipV="1">
                  <a:off x="5640" y="2775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6" name="Freeform 128"/>
                <p:cNvSpPr>
                  <a:spLocks/>
                </p:cNvSpPr>
                <p:nvPr/>
              </p:nvSpPr>
              <p:spPr bwMode="auto">
                <a:xfrm flipH="1" flipV="1">
                  <a:off x="5130" y="3330"/>
                  <a:ext cx="495" cy="2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5" y="15"/>
                    </a:cxn>
                    <a:cxn ang="0">
                      <a:pos x="345" y="75"/>
                    </a:cxn>
                    <a:cxn ang="0">
                      <a:pos x="450" y="165"/>
                    </a:cxn>
                    <a:cxn ang="0">
                      <a:pos x="495" y="285"/>
                    </a:cxn>
                  </a:cxnLst>
                  <a:rect l="0" t="0" r="r" b="b"/>
                  <a:pathLst>
                    <a:path w="495" h="285">
                      <a:moveTo>
                        <a:pt x="0" y="0"/>
                      </a:moveTo>
                      <a:cubicBezTo>
                        <a:pt x="54" y="1"/>
                        <a:pt x="108" y="3"/>
                        <a:pt x="165" y="15"/>
                      </a:cubicBezTo>
                      <a:cubicBezTo>
                        <a:pt x="222" y="27"/>
                        <a:pt x="298" y="50"/>
                        <a:pt x="345" y="75"/>
                      </a:cubicBezTo>
                      <a:cubicBezTo>
                        <a:pt x="392" y="100"/>
                        <a:pt x="425" y="130"/>
                        <a:pt x="450" y="165"/>
                      </a:cubicBezTo>
                      <a:cubicBezTo>
                        <a:pt x="475" y="200"/>
                        <a:pt x="485" y="242"/>
                        <a:pt x="495" y="285"/>
                      </a:cubicBezTo>
                    </a:path>
                  </a:pathLst>
                </a:custGeom>
                <a:noFill/>
                <a:ln w="9525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51" name="Text Box 129"/>
            <p:cNvSpPr txBox="1">
              <a:spLocks noChangeArrowheads="1"/>
            </p:cNvSpPr>
            <p:nvPr/>
          </p:nvSpPr>
          <p:spPr bwMode="auto">
            <a:xfrm>
              <a:off x="2174350" y="4398250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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*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2" name="Oval 130"/>
            <p:cNvSpPr>
              <a:spLocks noChangeArrowheads="1"/>
            </p:cNvSpPr>
            <p:nvPr/>
          </p:nvSpPr>
          <p:spPr bwMode="auto">
            <a:xfrm>
              <a:off x="2503956" y="4978774"/>
              <a:ext cx="251129" cy="2731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53" name="AutoShape 131"/>
            <p:cNvCxnSpPr>
              <a:cxnSpLocks noChangeShapeType="1"/>
            </p:cNvCxnSpPr>
            <p:nvPr/>
          </p:nvCxnSpPr>
          <p:spPr bwMode="auto">
            <a:xfrm flipV="1">
              <a:off x="2723694" y="4705586"/>
              <a:ext cx="926037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sp>
          <p:nvSpPr>
            <p:cNvPr id="954" name="Text Box 132"/>
            <p:cNvSpPr txBox="1">
              <a:spLocks noChangeArrowheads="1"/>
            </p:cNvSpPr>
            <p:nvPr/>
          </p:nvSpPr>
          <p:spPr bwMode="auto">
            <a:xfrm>
              <a:off x="3539862" y="4432399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55" name="AutoShape 133"/>
            <p:cNvCxnSpPr>
              <a:cxnSpLocks noChangeShapeType="1"/>
            </p:cNvCxnSpPr>
            <p:nvPr/>
          </p:nvCxnSpPr>
          <p:spPr bwMode="auto">
            <a:xfrm>
              <a:off x="2723694" y="5183665"/>
              <a:ext cx="831864" cy="51223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56" name="Text Box 134"/>
            <p:cNvSpPr txBox="1">
              <a:spLocks noChangeArrowheads="1"/>
            </p:cNvSpPr>
            <p:nvPr/>
          </p:nvSpPr>
          <p:spPr bwMode="auto">
            <a:xfrm>
              <a:off x="2763533" y="4873541"/>
              <a:ext cx="470866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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57" name="AutoShape 135"/>
            <p:cNvCxnSpPr>
              <a:cxnSpLocks noChangeShapeType="1"/>
            </p:cNvCxnSpPr>
            <p:nvPr/>
          </p:nvCxnSpPr>
          <p:spPr bwMode="auto">
            <a:xfrm flipV="1">
              <a:off x="2237132" y="5200739"/>
              <a:ext cx="298215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58" name="Oval 136"/>
            <p:cNvSpPr>
              <a:spLocks noChangeArrowheads="1"/>
            </p:cNvSpPr>
            <p:nvPr/>
          </p:nvSpPr>
          <p:spPr bwMode="auto">
            <a:xfrm>
              <a:off x="2111567" y="5473926"/>
              <a:ext cx="149631" cy="54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Text Box 137"/>
            <p:cNvSpPr txBox="1">
              <a:spLocks noChangeArrowheads="1"/>
            </p:cNvSpPr>
            <p:nvPr/>
          </p:nvSpPr>
          <p:spPr bwMode="auto">
            <a:xfrm>
              <a:off x="2054417" y="5038710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p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60" name="AutoShape 138"/>
            <p:cNvCxnSpPr>
              <a:cxnSpLocks noChangeShapeType="1"/>
            </p:cNvCxnSpPr>
            <p:nvPr/>
          </p:nvCxnSpPr>
          <p:spPr bwMode="auto">
            <a:xfrm>
              <a:off x="1797656" y="5559297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61" name="AutoShape 139"/>
            <p:cNvCxnSpPr>
              <a:cxnSpLocks noChangeShapeType="1"/>
            </p:cNvCxnSpPr>
            <p:nvPr/>
          </p:nvCxnSpPr>
          <p:spPr bwMode="auto">
            <a:xfrm>
              <a:off x="1797656" y="5678817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62" name="AutoShape 140"/>
            <p:cNvCxnSpPr>
              <a:cxnSpLocks noChangeShapeType="1"/>
            </p:cNvCxnSpPr>
            <p:nvPr/>
          </p:nvCxnSpPr>
          <p:spPr bwMode="auto">
            <a:xfrm>
              <a:off x="1797656" y="5798337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63" name="AutoShape 141"/>
            <p:cNvCxnSpPr>
              <a:cxnSpLocks noChangeShapeType="1"/>
            </p:cNvCxnSpPr>
            <p:nvPr/>
          </p:nvCxnSpPr>
          <p:spPr bwMode="auto">
            <a:xfrm>
              <a:off x="1797656" y="5917856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64" name="Text Box 142"/>
            <p:cNvSpPr txBox="1">
              <a:spLocks noChangeArrowheads="1"/>
            </p:cNvSpPr>
            <p:nvPr/>
          </p:nvSpPr>
          <p:spPr bwMode="auto">
            <a:xfrm>
              <a:off x="1326790" y="5508075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5" name="Text Box 143"/>
            <p:cNvSpPr txBox="1">
              <a:spLocks noChangeArrowheads="1"/>
            </p:cNvSpPr>
            <p:nvPr/>
          </p:nvSpPr>
          <p:spPr bwMode="auto">
            <a:xfrm>
              <a:off x="3377274" y="5531076"/>
              <a:ext cx="84756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Y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(A-1)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6" name="Text Box 144"/>
            <p:cNvSpPr txBox="1">
              <a:spLocks noChangeArrowheads="1"/>
            </p:cNvSpPr>
            <p:nvPr/>
          </p:nvSpPr>
          <p:spPr bwMode="auto">
            <a:xfrm>
              <a:off x="1000125" y="6139821"/>
              <a:ext cx="3328987" cy="46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Production of </a:t>
              </a:r>
              <a:r>
                <a:rPr kumimoji="0" lang="en-US" altLang="zh-CN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Hyperfragment</a:t>
              </a: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 (Continuum)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67" name="Oval 145"/>
            <p:cNvSpPr>
              <a:spLocks noChangeArrowheads="1"/>
            </p:cNvSpPr>
            <p:nvPr/>
          </p:nvSpPr>
          <p:spPr bwMode="auto">
            <a:xfrm>
              <a:off x="3178865" y="5234887"/>
              <a:ext cx="121379" cy="4439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" name="Text Box 146"/>
            <p:cNvSpPr txBox="1">
              <a:spLocks noChangeArrowheads="1"/>
            </p:cNvSpPr>
            <p:nvPr/>
          </p:nvSpPr>
          <p:spPr bwMode="auto">
            <a:xfrm>
              <a:off x="3524167" y="4944626"/>
              <a:ext cx="470866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N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69" name="AutoShape 148"/>
            <p:cNvCxnSpPr>
              <a:cxnSpLocks noChangeShapeType="1"/>
            </p:cNvCxnSpPr>
            <p:nvPr/>
          </p:nvCxnSpPr>
          <p:spPr bwMode="auto">
            <a:xfrm>
              <a:off x="2237132" y="5917856"/>
              <a:ext cx="1208557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70" name="AutoShape 149"/>
            <p:cNvCxnSpPr>
              <a:cxnSpLocks noChangeShapeType="1"/>
            </p:cNvCxnSpPr>
            <p:nvPr/>
          </p:nvCxnSpPr>
          <p:spPr bwMode="auto">
            <a:xfrm>
              <a:off x="2262310" y="5798337"/>
              <a:ext cx="1158200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971" name="AutoShape 150"/>
            <p:cNvCxnSpPr>
              <a:cxnSpLocks noChangeShapeType="1"/>
            </p:cNvCxnSpPr>
            <p:nvPr/>
          </p:nvCxnSpPr>
          <p:spPr bwMode="auto">
            <a:xfrm>
              <a:off x="2262310" y="5678817"/>
              <a:ext cx="1158200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</p:grpSp>
      <p:grpSp>
        <p:nvGrpSpPr>
          <p:cNvPr id="1085" name="Group 1084"/>
          <p:cNvGrpSpPr/>
          <p:nvPr/>
        </p:nvGrpSpPr>
        <p:grpSpPr>
          <a:xfrm>
            <a:off x="4811201" y="3920173"/>
            <a:ext cx="3847024" cy="2752090"/>
            <a:chOff x="4811201" y="3920173"/>
            <a:chExt cx="3847024" cy="2752090"/>
          </a:xfrm>
        </p:grpSpPr>
        <p:cxnSp>
          <p:nvCxnSpPr>
            <p:cNvPr id="972" name="AutoShape 152"/>
            <p:cNvCxnSpPr>
              <a:cxnSpLocks noChangeShapeType="1"/>
            </p:cNvCxnSpPr>
            <p:nvPr/>
          </p:nvCxnSpPr>
          <p:spPr bwMode="auto">
            <a:xfrm>
              <a:off x="4983852" y="4270017"/>
              <a:ext cx="2385723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973" name="Text Box 153"/>
            <p:cNvSpPr txBox="1">
              <a:spLocks noChangeArrowheads="1"/>
            </p:cNvSpPr>
            <p:nvPr/>
          </p:nvSpPr>
          <p:spPr bwMode="auto">
            <a:xfrm>
              <a:off x="4811201" y="3920173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74" name="Text Box 154"/>
            <p:cNvSpPr txBox="1">
              <a:spLocks noChangeArrowheads="1"/>
            </p:cNvSpPr>
            <p:nvPr/>
          </p:nvSpPr>
          <p:spPr bwMode="auto">
            <a:xfrm>
              <a:off x="7102751" y="3954320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e’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975" name="Group 155"/>
            <p:cNvGrpSpPr>
              <a:grpSpLocks/>
            </p:cNvGrpSpPr>
            <p:nvPr/>
          </p:nvGrpSpPr>
          <p:grpSpPr bwMode="auto">
            <a:xfrm>
              <a:off x="6098236" y="4270017"/>
              <a:ext cx="105683" cy="682969"/>
              <a:chOff x="5115" y="2490"/>
              <a:chExt cx="101" cy="600"/>
            </a:xfrm>
          </p:grpSpPr>
          <p:grpSp>
            <p:nvGrpSpPr>
              <p:cNvPr id="976" name="Group 156"/>
              <p:cNvGrpSpPr>
                <a:grpSpLocks/>
              </p:cNvGrpSpPr>
              <p:nvPr/>
            </p:nvGrpSpPr>
            <p:grpSpPr bwMode="auto">
              <a:xfrm>
                <a:off x="5115" y="2490"/>
                <a:ext cx="101" cy="300"/>
                <a:chOff x="5115" y="2490"/>
                <a:chExt cx="1020" cy="2250"/>
              </a:xfrm>
            </p:grpSpPr>
            <p:grpSp>
              <p:nvGrpSpPr>
                <p:cNvPr id="988" name="Group 157"/>
                <p:cNvGrpSpPr>
                  <a:grpSpLocks/>
                </p:cNvGrpSpPr>
                <p:nvPr/>
              </p:nvGrpSpPr>
              <p:grpSpPr bwMode="auto">
                <a:xfrm>
                  <a:off x="5130" y="2490"/>
                  <a:ext cx="1005" cy="1125"/>
                  <a:chOff x="5130" y="2490"/>
                  <a:chExt cx="1005" cy="1125"/>
                </a:xfrm>
              </p:grpSpPr>
              <p:sp>
                <p:nvSpPr>
                  <p:cNvPr id="994" name="Freeform 158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5" name="Freeform 159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 160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 161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89" name="Group 162"/>
                <p:cNvGrpSpPr>
                  <a:grpSpLocks/>
                </p:cNvGrpSpPr>
                <p:nvPr/>
              </p:nvGrpSpPr>
              <p:grpSpPr bwMode="auto">
                <a:xfrm>
                  <a:off x="5115" y="3615"/>
                  <a:ext cx="1005" cy="1125"/>
                  <a:chOff x="5130" y="2490"/>
                  <a:chExt cx="1005" cy="1125"/>
                </a:xfrm>
              </p:grpSpPr>
              <p:sp>
                <p:nvSpPr>
                  <p:cNvPr id="990" name="Freeform 163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 164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 165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 166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77" name="Group 167"/>
              <p:cNvGrpSpPr>
                <a:grpSpLocks/>
              </p:cNvGrpSpPr>
              <p:nvPr/>
            </p:nvGrpSpPr>
            <p:grpSpPr bwMode="auto">
              <a:xfrm>
                <a:off x="5115" y="2790"/>
                <a:ext cx="101" cy="300"/>
                <a:chOff x="5115" y="2490"/>
                <a:chExt cx="1020" cy="2250"/>
              </a:xfrm>
            </p:grpSpPr>
            <p:grpSp>
              <p:nvGrpSpPr>
                <p:cNvPr id="978" name="Group 168"/>
                <p:cNvGrpSpPr>
                  <a:grpSpLocks/>
                </p:cNvGrpSpPr>
                <p:nvPr/>
              </p:nvGrpSpPr>
              <p:grpSpPr bwMode="auto">
                <a:xfrm>
                  <a:off x="5130" y="2490"/>
                  <a:ext cx="1005" cy="1125"/>
                  <a:chOff x="5130" y="2490"/>
                  <a:chExt cx="1005" cy="1125"/>
                </a:xfrm>
              </p:grpSpPr>
              <p:sp>
                <p:nvSpPr>
                  <p:cNvPr id="984" name="Freeform 169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 170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 171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7" name="Freeform 172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9" name="Group 173"/>
                <p:cNvGrpSpPr>
                  <a:grpSpLocks/>
                </p:cNvGrpSpPr>
                <p:nvPr/>
              </p:nvGrpSpPr>
              <p:grpSpPr bwMode="auto">
                <a:xfrm>
                  <a:off x="5115" y="3615"/>
                  <a:ext cx="1005" cy="1125"/>
                  <a:chOff x="5130" y="2490"/>
                  <a:chExt cx="1005" cy="1125"/>
                </a:xfrm>
              </p:grpSpPr>
              <p:sp>
                <p:nvSpPr>
                  <p:cNvPr id="980" name="Freeform 174"/>
                  <p:cNvSpPr>
                    <a:spLocks/>
                  </p:cNvSpPr>
                  <p:nvPr/>
                </p:nvSpPr>
                <p:spPr bwMode="auto">
                  <a:xfrm>
                    <a:off x="5640" y="249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1" name="Freeform 175"/>
                  <p:cNvSpPr>
                    <a:spLocks/>
                  </p:cNvSpPr>
                  <p:nvPr/>
                </p:nvSpPr>
                <p:spPr bwMode="auto">
                  <a:xfrm flipH="1">
                    <a:off x="5130" y="306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 176"/>
                  <p:cNvSpPr>
                    <a:spLocks/>
                  </p:cNvSpPr>
                  <p:nvPr/>
                </p:nvSpPr>
                <p:spPr bwMode="auto">
                  <a:xfrm flipV="1">
                    <a:off x="5640" y="2775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 177"/>
                  <p:cNvSpPr>
                    <a:spLocks/>
                  </p:cNvSpPr>
                  <p:nvPr/>
                </p:nvSpPr>
                <p:spPr bwMode="auto">
                  <a:xfrm flipH="1" flipV="1">
                    <a:off x="5130" y="3330"/>
                    <a:ext cx="495" cy="2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5" y="15"/>
                      </a:cxn>
                      <a:cxn ang="0">
                        <a:pos x="345" y="75"/>
                      </a:cxn>
                      <a:cxn ang="0">
                        <a:pos x="450" y="165"/>
                      </a:cxn>
                      <a:cxn ang="0">
                        <a:pos x="495" y="285"/>
                      </a:cxn>
                    </a:cxnLst>
                    <a:rect l="0" t="0" r="r" b="b"/>
                    <a:pathLst>
                      <a:path w="495" h="285">
                        <a:moveTo>
                          <a:pt x="0" y="0"/>
                        </a:moveTo>
                        <a:cubicBezTo>
                          <a:pt x="54" y="1"/>
                          <a:pt x="108" y="3"/>
                          <a:pt x="165" y="15"/>
                        </a:cubicBezTo>
                        <a:cubicBezTo>
                          <a:pt x="222" y="27"/>
                          <a:pt x="298" y="50"/>
                          <a:pt x="345" y="75"/>
                        </a:cubicBezTo>
                        <a:cubicBezTo>
                          <a:pt x="392" y="100"/>
                          <a:pt x="425" y="130"/>
                          <a:pt x="450" y="165"/>
                        </a:cubicBezTo>
                        <a:cubicBezTo>
                          <a:pt x="475" y="200"/>
                          <a:pt x="485" y="242"/>
                          <a:pt x="495" y="285"/>
                        </a:cubicBezTo>
                      </a:path>
                    </a:pathLst>
                  </a:custGeom>
                  <a:noFill/>
                  <a:ln w="9525">
                    <a:solidFill>
                      <a:srgbClr val="FFC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98" name="Text Box 178"/>
            <p:cNvSpPr txBox="1">
              <a:spLocks noChangeArrowheads="1"/>
            </p:cNvSpPr>
            <p:nvPr/>
          </p:nvSpPr>
          <p:spPr bwMode="auto">
            <a:xfrm>
              <a:off x="5690152" y="4372462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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*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9" name="Oval 179"/>
            <p:cNvSpPr>
              <a:spLocks noChangeArrowheads="1"/>
            </p:cNvSpPr>
            <p:nvPr/>
          </p:nvSpPr>
          <p:spPr bwMode="auto">
            <a:xfrm>
              <a:off x="6019758" y="4952986"/>
              <a:ext cx="251129" cy="2731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00" name="AutoShape 180"/>
            <p:cNvCxnSpPr>
              <a:cxnSpLocks noChangeShapeType="1"/>
            </p:cNvCxnSpPr>
            <p:nvPr/>
          </p:nvCxnSpPr>
          <p:spPr bwMode="auto">
            <a:xfrm flipV="1">
              <a:off x="6239496" y="4679798"/>
              <a:ext cx="926037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sp>
          <p:nvSpPr>
            <p:cNvPr id="1001" name="Text Box 181"/>
            <p:cNvSpPr txBox="1">
              <a:spLocks noChangeArrowheads="1"/>
            </p:cNvSpPr>
            <p:nvPr/>
          </p:nvSpPr>
          <p:spPr bwMode="auto">
            <a:xfrm>
              <a:off x="7055664" y="4406611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K</a:t>
              </a:r>
              <a:r>
                <a:rPr kumimoji="0" lang="en-US" altLang="zh-CN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+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02" name="AutoShape 182"/>
            <p:cNvCxnSpPr>
              <a:cxnSpLocks noChangeShapeType="1"/>
            </p:cNvCxnSpPr>
            <p:nvPr/>
          </p:nvCxnSpPr>
          <p:spPr bwMode="auto">
            <a:xfrm>
              <a:off x="6223800" y="5192025"/>
              <a:ext cx="1114384" cy="239039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1003" name="Text Box 183"/>
            <p:cNvSpPr txBox="1">
              <a:spLocks noChangeArrowheads="1"/>
            </p:cNvSpPr>
            <p:nvPr/>
          </p:nvSpPr>
          <p:spPr bwMode="auto">
            <a:xfrm>
              <a:off x="6614574" y="4970060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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04" name="AutoShape 184"/>
            <p:cNvCxnSpPr>
              <a:cxnSpLocks noChangeShapeType="1"/>
            </p:cNvCxnSpPr>
            <p:nvPr/>
          </p:nvCxnSpPr>
          <p:spPr bwMode="auto">
            <a:xfrm flipV="1">
              <a:off x="5752934" y="5174951"/>
              <a:ext cx="298215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1005" name="Oval 185"/>
            <p:cNvSpPr>
              <a:spLocks noChangeArrowheads="1"/>
            </p:cNvSpPr>
            <p:nvPr/>
          </p:nvSpPr>
          <p:spPr bwMode="auto">
            <a:xfrm>
              <a:off x="5627369" y="5448139"/>
              <a:ext cx="149631" cy="54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Text Box 186"/>
            <p:cNvSpPr txBox="1">
              <a:spLocks noChangeArrowheads="1"/>
            </p:cNvSpPr>
            <p:nvPr/>
          </p:nvSpPr>
          <p:spPr bwMode="auto">
            <a:xfrm>
              <a:off x="5584507" y="4970060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p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07" name="AutoShape 187"/>
            <p:cNvCxnSpPr>
              <a:cxnSpLocks noChangeShapeType="1"/>
            </p:cNvCxnSpPr>
            <p:nvPr/>
          </p:nvCxnSpPr>
          <p:spPr bwMode="auto">
            <a:xfrm>
              <a:off x="5313458" y="5533510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08" name="AutoShape 188"/>
            <p:cNvCxnSpPr>
              <a:cxnSpLocks noChangeShapeType="1"/>
            </p:cNvCxnSpPr>
            <p:nvPr/>
          </p:nvCxnSpPr>
          <p:spPr bwMode="auto">
            <a:xfrm>
              <a:off x="5313458" y="5653029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09" name="AutoShape 189"/>
            <p:cNvCxnSpPr>
              <a:cxnSpLocks noChangeShapeType="1"/>
            </p:cNvCxnSpPr>
            <p:nvPr/>
          </p:nvCxnSpPr>
          <p:spPr bwMode="auto">
            <a:xfrm>
              <a:off x="5313458" y="5772549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10" name="AutoShape 190"/>
            <p:cNvCxnSpPr>
              <a:cxnSpLocks noChangeShapeType="1"/>
            </p:cNvCxnSpPr>
            <p:nvPr/>
          </p:nvCxnSpPr>
          <p:spPr bwMode="auto">
            <a:xfrm>
              <a:off x="5313458" y="5892068"/>
              <a:ext cx="313911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grpSp>
          <p:nvGrpSpPr>
            <p:cNvPr id="1011" name="Group 191"/>
            <p:cNvGrpSpPr>
              <a:grpSpLocks/>
            </p:cNvGrpSpPr>
            <p:nvPr/>
          </p:nvGrpSpPr>
          <p:grpSpPr bwMode="auto">
            <a:xfrm>
              <a:off x="5768629" y="5653029"/>
              <a:ext cx="439475" cy="239039"/>
              <a:chOff x="11295" y="3270"/>
              <a:chExt cx="720" cy="210"/>
            </a:xfrm>
          </p:grpSpPr>
          <p:cxnSp>
            <p:nvCxnSpPr>
              <p:cNvPr id="1012" name="AutoShape 192"/>
              <p:cNvCxnSpPr>
                <a:cxnSpLocks noChangeShapeType="1"/>
              </p:cNvCxnSpPr>
              <p:nvPr/>
            </p:nvCxnSpPr>
            <p:spPr bwMode="auto">
              <a:xfrm>
                <a:off x="11295" y="3480"/>
                <a:ext cx="720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1013" name="AutoShape 193"/>
              <p:cNvCxnSpPr>
                <a:cxnSpLocks noChangeShapeType="1"/>
              </p:cNvCxnSpPr>
              <p:nvPr/>
            </p:nvCxnSpPr>
            <p:spPr bwMode="auto">
              <a:xfrm>
                <a:off x="11310" y="3375"/>
                <a:ext cx="690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1014" name="AutoShape 194"/>
              <p:cNvCxnSpPr>
                <a:cxnSpLocks noChangeShapeType="1"/>
              </p:cNvCxnSpPr>
              <p:nvPr/>
            </p:nvCxnSpPr>
            <p:spPr bwMode="auto">
              <a:xfrm>
                <a:off x="11310" y="3270"/>
                <a:ext cx="690" cy="0"/>
              </a:xfrm>
              <a:prstGeom prst="straightConnector1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/>
              </a:ln>
            </p:spPr>
          </p:cxnSp>
        </p:grpSp>
        <p:sp>
          <p:nvSpPr>
            <p:cNvPr id="1015" name="Text Box 195"/>
            <p:cNvSpPr txBox="1">
              <a:spLocks noChangeArrowheads="1"/>
            </p:cNvSpPr>
            <p:nvPr/>
          </p:nvSpPr>
          <p:spPr bwMode="auto">
            <a:xfrm>
              <a:off x="4842592" y="5482287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r>
                <a:rPr kumimoji="0" lang="en-US" altLang="zh-CN" sz="2000" b="1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6" name="Text Box 196"/>
            <p:cNvSpPr txBox="1">
              <a:spLocks noChangeArrowheads="1"/>
            </p:cNvSpPr>
            <p:nvPr/>
          </p:nvSpPr>
          <p:spPr bwMode="auto">
            <a:xfrm>
              <a:off x="6098236" y="5533510"/>
              <a:ext cx="863255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(A</a:t>
              </a:r>
              <a:r>
                <a:rPr kumimoji="0" lang="en-US" altLang="zh-CN" sz="20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-1)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17" name="Text Box 197"/>
            <p:cNvSpPr txBox="1">
              <a:spLocks noChangeArrowheads="1"/>
            </p:cNvSpPr>
            <p:nvPr/>
          </p:nvSpPr>
          <p:spPr bwMode="auto">
            <a:xfrm>
              <a:off x="4914900" y="6211259"/>
              <a:ext cx="2943225" cy="461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 smtClean="0">
                  <a:latin typeface="Calibri" pitchFamily="34" charset="0"/>
                </a:rPr>
                <a:t>Production of </a:t>
              </a:r>
              <a:r>
                <a:rPr lang="en-US" sz="1600" b="1" dirty="0" err="1" smtClean="0">
                  <a:latin typeface="Calibri" pitchFamily="34" charset="0"/>
                </a:rPr>
                <a:t>Hyperfragment</a:t>
              </a:r>
              <a:r>
                <a:rPr lang="en-US" sz="1600" b="1" dirty="0" smtClean="0">
                  <a:latin typeface="Calibri" pitchFamily="34" charset="0"/>
                </a:rPr>
                <a:t> (Continuum)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18" name="Oval 198"/>
            <p:cNvSpPr>
              <a:spLocks noChangeArrowheads="1"/>
            </p:cNvSpPr>
            <p:nvPr/>
          </p:nvSpPr>
          <p:spPr bwMode="auto">
            <a:xfrm>
              <a:off x="7306793" y="5362767"/>
              <a:ext cx="94173" cy="32441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19" name="AutoShape 199"/>
            <p:cNvCxnSpPr>
              <a:cxnSpLocks noChangeShapeType="1"/>
            </p:cNvCxnSpPr>
            <p:nvPr/>
          </p:nvCxnSpPr>
          <p:spPr bwMode="auto">
            <a:xfrm flipH="1">
              <a:off x="7071360" y="5635955"/>
              <a:ext cx="235433" cy="32441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20" name="AutoShape 200"/>
            <p:cNvCxnSpPr>
              <a:cxnSpLocks noChangeShapeType="1"/>
            </p:cNvCxnSpPr>
            <p:nvPr/>
          </p:nvCxnSpPr>
          <p:spPr bwMode="auto">
            <a:xfrm flipV="1">
              <a:off x="7181229" y="5755475"/>
              <a:ext cx="172651" cy="239039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21" name="AutoShape 201"/>
            <p:cNvCxnSpPr>
              <a:cxnSpLocks noChangeShapeType="1"/>
            </p:cNvCxnSpPr>
            <p:nvPr/>
          </p:nvCxnSpPr>
          <p:spPr bwMode="auto">
            <a:xfrm>
              <a:off x="7369575" y="5635955"/>
              <a:ext cx="345302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22" name="AutoShape 202"/>
            <p:cNvCxnSpPr>
              <a:cxnSpLocks noChangeShapeType="1"/>
            </p:cNvCxnSpPr>
            <p:nvPr/>
          </p:nvCxnSpPr>
          <p:spPr bwMode="auto">
            <a:xfrm>
              <a:off x="7353880" y="5755475"/>
              <a:ext cx="360998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23" name="AutoShape 203"/>
            <p:cNvCxnSpPr>
              <a:cxnSpLocks noChangeShapeType="1"/>
            </p:cNvCxnSpPr>
            <p:nvPr/>
          </p:nvCxnSpPr>
          <p:spPr bwMode="auto">
            <a:xfrm>
              <a:off x="7385271" y="5874994"/>
              <a:ext cx="329606" cy="0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24" name="AutoShape 204"/>
            <p:cNvCxnSpPr>
              <a:cxnSpLocks noChangeShapeType="1"/>
            </p:cNvCxnSpPr>
            <p:nvPr/>
          </p:nvCxnSpPr>
          <p:spPr bwMode="auto">
            <a:xfrm flipH="1">
              <a:off x="7291097" y="5874994"/>
              <a:ext cx="109869" cy="153668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1025" name="AutoShape 205"/>
            <p:cNvCxnSpPr>
              <a:cxnSpLocks noChangeShapeType="1"/>
            </p:cNvCxnSpPr>
            <p:nvPr/>
          </p:nvCxnSpPr>
          <p:spPr bwMode="auto">
            <a:xfrm flipV="1">
              <a:off x="7385271" y="5226174"/>
              <a:ext cx="313911" cy="204891"/>
            </a:xfrm>
            <a:prstGeom prst="straightConnector1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1026" name="Text Box 206"/>
            <p:cNvSpPr txBox="1">
              <a:spLocks noChangeArrowheads="1"/>
            </p:cNvSpPr>
            <p:nvPr/>
          </p:nvSpPr>
          <p:spPr bwMode="auto">
            <a:xfrm>
              <a:off x="6794471" y="5874993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A</a:t>
              </a:r>
              <a:r>
                <a:rPr kumimoji="0" lang="en-US" altLang="zh-CN" sz="2000" b="1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b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7" name="Text Box 207"/>
            <p:cNvSpPr txBox="1">
              <a:spLocks noChangeArrowheads="1"/>
            </p:cNvSpPr>
            <p:nvPr/>
          </p:nvSpPr>
          <p:spPr bwMode="auto">
            <a:xfrm>
              <a:off x="7463748" y="4850541"/>
              <a:ext cx="565040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N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Text Box 208"/>
            <p:cNvSpPr txBox="1">
              <a:spLocks noChangeArrowheads="1"/>
            </p:cNvSpPr>
            <p:nvPr/>
          </p:nvSpPr>
          <p:spPr bwMode="auto">
            <a:xfrm>
              <a:off x="7747883" y="5499361"/>
              <a:ext cx="910342" cy="47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Y</a:t>
              </a:r>
              <a:r>
                <a:rPr kumimoji="0" lang="en-US" altLang="zh-CN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(A</a:t>
              </a:r>
              <a:r>
                <a:rPr kumimoji="0" lang="en-US" altLang="zh-CN" sz="20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b</a:t>
              </a:r>
              <a:r>
                <a:rPr kumimoji="0" lang="en-US" altLang="zh-CN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-1)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082" name="Group 1081"/>
          <p:cNvGrpSpPr/>
          <p:nvPr/>
        </p:nvGrpSpPr>
        <p:grpSpPr>
          <a:xfrm>
            <a:off x="1171576" y="1214439"/>
            <a:ext cx="3014662" cy="2528887"/>
            <a:chOff x="1171576" y="1214439"/>
            <a:chExt cx="3014662" cy="2528887"/>
          </a:xfrm>
        </p:grpSpPr>
        <p:grpSp>
          <p:nvGrpSpPr>
            <p:cNvPr id="1029" name="Group 1028"/>
            <p:cNvGrpSpPr/>
            <p:nvPr/>
          </p:nvGrpSpPr>
          <p:grpSpPr>
            <a:xfrm>
              <a:off x="1295399" y="1214439"/>
              <a:ext cx="2809503" cy="2117204"/>
              <a:chOff x="1295399" y="1343026"/>
              <a:chExt cx="2809503" cy="2117204"/>
            </a:xfrm>
          </p:grpSpPr>
          <p:cxnSp>
            <p:nvCxnSpPr>
              <p:cNvPr id="1030" name="AutoShape 5"/>
              <p:cNvCxnSpPr>
                <a:cxnSpLocks noChangeShapeType="1"/>
              </p:cNvCxnSpPr>
              <p:nvPr/>
            </p:nvCxnSpPr>
            <p:spPr bwMode="auto">
              <a:xfrm>
                <a:off x="1468050" y="1735733"/>
                <a:ext cx="2385723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031" name="Text Box 6"/>
              <p:cNvSpPr txBox="1">
                <a:spLocks noChangeArrowheads="1"/>
              </p:cNvSpPr>
              <p:nvPr/>
            </p:nvSpPr>
            <p:spPr bwMode="auto">
              <a:xfrm>
                <a:off x="1295399" y="1343026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e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2" name="Text Box 7"/>
              <p:cNvSpPr txBox="1">
                <a:spLocks noChangeArrowheads="1"/>
              </p:cNvSpPr>
              <p:nvPr/>
            </p:nvSpPr>
            <p:spPr bwMode="auto">
              <a:xfrm>
                <a:off x="3488552" y="1388675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e’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grpSp>
            <p:nvGrpSpPr>
              <p:cNvPr id="1033" name="Group 8"/>
              <p:cNvGrpSpPr>
                <a:grpSpLocks/>
              </p:cNvGrpSpPr>
              <p:nvPr/>
            </p:nvGrpSpPr>
            <p:grpSpPr bwMode="auto">
              <a:xfrm>
                <a:off x="2582434" y="1735747"/>
                <a:ext cx="105683" cy="682972"/>
                <a:chOff x="5115" y="2490"/>
                <a:chExt cx="101" cy="600"/>
              </a:xfrm>
            </p:grpSpPr>
            <p:grpSp>
              <p:nvGrpSpPr>
                <p:cNvPr id="1057" name="Group 9"/>
                <p:cNvGrpSpPr>
                  <a:grpSpLocks/>
                </p:cNvGrpSpPr>
                <p:nvPr/>
              </p:nvGrpSpPr>
              <p:grpSpPr bwMode="auto">
                <a:xfrm>
                  <a:off x="5115" y="2490"/>
                  <a:ext cx="101" cy="300"/>
                  <a:chOff x="5115" y="2490"/>
                  <a:chExt cx="1020" cy="2250"/>
                </a:xfrm>
              </p:grpSpPr>
              <p:grpSp>
                <p:nvGrpSpPr>
                  <p:cNvPr id="1069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5130" y="2490"/>
                    <a:ext cx="1005" cy="1125"/>
                    <a:chOff x="5130" y="2490"/>
                    <a:chExt cx="1005" cy="1125"/>
                  </a:xfrm>
                </p:grpSpPr>
                <p:sp>
                  <p:nvSpPr>
                    <p:cNvPr id="107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5640" y="249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6" name="Freeform 12"/>
                    <p:cNvSpPr>
                      <a:spLocks/>
                    </p:cNvSpPr>
                    <p:nvPr/>
                  </p:nvSpPr>
                  <p:spPr bwMode="auto">
                    <a:xfrm flipH="1">
                      <a:off x="5130" y="306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7" name="Freeform 13"/>
                    <p:cNvSpPr>
                      <a:spLocks/>
                    </p:cNvSpPr>
                    <p:nvPr/>
                  </p:nvSpPr>
                  <p:spPr bwMode="auto">
                    <a:xfrm flipV="1">
                      <a:off x="5640" y="2775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8" name="Freeform 14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5130" y="333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70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5115" y="3615"/>
                    <a:ext cx="1005" cy="1125"/>
                    <a:chOff x="5130" y="2490"/>
                    <a:chExt cx="1005" cy="1125"/>
                  </a:xfrm>
                </p:grpSpPr>
                <p:sp>
                  <p:nvSpPr>
                    <p:cNvPr id="1071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5640" y="249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2" name="Freeform 17"/>
                    <p:cNvSpPr>
                      <a:spLocks/>
                    </p:cNvSpPr>
                    <p:nvPr/>
                  </p:nvSpPr>
                  <p:spPr bwMode="auto">
                    <a:xfrm flipH="1">
                      <a:off x="5130" y="306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3" name="Freeform 18"/>
                    <p:cNvSpPr>
                      <a:spLocks/>
                    </p:cNvSpPr>
                    <p:nvPr/>
                  </p:nvSpPr>
                  <p:spPr bwMode="auto">
                    <a:xfrm flipV="1">
                      <a:off x="5640" y="2775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4" name="Freeform 19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5130" y="333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058" name="Group 20"/>
                <p:cNvGrpSpPr>
                  <a:grpSpLocks/>
                </p:cNvGrpSpPr>
                <p:nvPr/>
              </p:nvGrpSpPr>
              <p:grpSpPr bwMode="auto">
                <a:xfrm>
                  <a:off x="5115" y="2790"/>
                  <a:ext cx="101" cy="300"/>
                  <a:chOff x="5115" y="2490"/>
                  <a:chExt cx="1020" cy="2250"/>
                </a:xfrm>
              </p:grpSpPr>
              <p:grpSp>
                <p:nvGrpSpPr>
                  <p:cNvPr id="105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5130" y="2490"/>
                    <a:ext cx="1005" cy="1125"/>
                    <a:chOff x="5130" y="2490"/>
                    <a:chExt cx="1005" cy="1125"/>
                  </a:xfrm>
                </p:grpSpPr>
                <p:sp>
                  <p:nvSpPr>
                    <p:cNvPr id="106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5640" y="249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6" name="Freeform 23"/>
                    <p:cNvSpPr>
                      <a:spLocks/>
                    </p:cNvSpPr>
                    <p:nvPr/>
                  </p:nvSpPr>
                  <p:spPr bwMode="auto">
                    <a:xfrm flipH="1">
                      <a:off x="5130" y="306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7" name="Freeform 24"/>
                    <p:cNvSpPr>
                      <a:spLocks/>
                    </p:cNvSpPr>
                    <p:nvPr/>
                  </p:nvSpPr>
                  <p:spPr bwMode="auto">
                    <a:xfrm flipV="1">
                      <a:off x="5640" y="2775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8" name="Freeform 25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5130" y="333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60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5115" y="3615"/>
                    <a:ext cx="1005" cy="1125"/>
                    <a:chOff x="5130" y="2490"/>
                    <a:chExt cx="1005" cy="1125"/>
                  </a:xfrm>
                </p:grpSpPr>
                <p:sp>
                  <p:nvSpPr>
                    <p:cNvPr id="106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5640" y="249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2" name="Freeform 28"/>
                    <p:cNvSpPr>
                      <a:spLocks/>
                    </p:cNvSpPr>
                    <p:nvPr/>
                  </p:nvSpPr>
                  <p:spPr bwMode="auto">
                    <a:xfrm flipH="1">
                      <a:off x="5130" y="306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3" name="Freeform 29"/>
                    <p:cNvSpPr>
                      <a:spLocks/>
                    </p:cNvSpPr>
                    <p:nvPr/>
                  </p:nvSpPr>
                  <p:spPr bwMode="auto">
                    <a:xfrm flipV="1">
                      <a:off x="5640" y="2775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4" name="Freeform 30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5130" y="3330"/>
                      <a:ext cx="495" cy="28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65" y="15"/>
                        </a:cxn>
                        <a:cxn ang="0">
                          <a:pos x="345" y="75"/>
                        </a:cxn>
                        <a:cxn ang="0">
                          <a:pos x="450" y="165"/>
                        </a:cxn>
                        <a:cxn ang="0">
                          <a:pos x="495" y="285"/>
                        </a:cxn>
                      </a:cxnLst>
                      <a:rect l="0" t="0" r="r" b="b"/>
                      <a:pathLst>
                        <a:path w="495" h="285">
                          <a:moveTo>
                            <a:pt x="0" y="0"/>
                          </a:moveTo>
                          <a:cubicBezTo>
                            <a:pt x="54" y="1"/>
                            <a:pt x="108" y="3"/>
                            <a:pt x="165" y="15"/>
                          </a:cubicBezTo>
                          <a:cubicBezTo>
                            <a:pt x="222" y="27"/>
                            <a:pt x="298" y="50"/>
                            <a:pt x="345" y="75"/>
                          </a:cubicBezTo>
                          <a:cubicBezTo>
                            <a:pt x="392" y="100"/>
                            <a:pt x="425" y="130"/>
                            <a:pt x="450" y="165"/>
                          </a:cubicBezTo>
                          <a:cubicBezTo>
                            <a:pt x="475" y="200"/>
                            <a:pt x="485" y="242"/>
                            <a:pt x="495" y="285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034" name="Text Box 31"/>
              <p:cNvSpPr txBox="1">
                <a:spLocks noChangeArrowheads="1"/>
              </p:cNvSpPr>
              <p:nvPr/>
            </p:nvSpPr>
            <p:spPr bwMode="auto">
              <a:xfrm>
                <a:off x="2174350" y="1838178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sym typeface="Symbol" pitchFamily="18" charset="2"/>
                  </a:rPr>
                  <a:t></a:t>
                </a: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*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5" name="Oval 32"/>
              <p:cNvSpPr>
                <a:spLocks noChangeArrowheads="1"/>
              </p:cNvSpPr>
              <p:nvPr/>
            </p:nvSpPr>
            <p:spPr bwMode="auto">
              <a:xfrm>
                <a:off x="2503956" y="2418702"/>
                <a:ext cx="251129" cy="2731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36" name="AutoShape 33"/>
              <p:cNvCxnSpPr>
                <a:cxnSpLocks noChangeShapeType="1"/>
              </p:cNvCxnSpPr>
              <p:nvPr/>
            </p:nvCxnSpPr>
            <p:spPr bwMode="auto">
              <a:xfrm flipV="1">
                <a:off x="2723694" y="2145514"/>
                <a:ext cx="926037" cy="32441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37" name="Text Box 34"/>
              <p:cNvSpPr txBox="1">
                <a:spLocks noChangeArrowheads="1"/>
              </p:cNvSpPr>
              <p:nvPr/>
            </p:nvSpPr>
            <p:spPr bwMode="auto">
              <a:xfrm>
                <a:off x="3539862" y="1872327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K</a:t>
                </a:r>
                <a:r>
                  <a:rPr kumimoji="0" lang="en-US" altLang="zh-CN" sz="2000" b="0" i="0" u="none" strike="noStrike" cap="none" normalizeH="0" baseline="30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+</a:t>
                </a: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38" name="AutoShape 35"/>
              <p:cNvCxnSpPr>
                <a:cxnSpLocks noChangeShapeType="1"/>
              </p:cNvCxnSpPr>
              <p:nvPr/>
            </p:nvCxnSpPr>
            <p:spPr bwMode="auto">
              <a:xfrm>
                <a:off x="2723694" y="2623593"/>
                <a:ext cx="266824" cy="341484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039" name="Text Box 36"/>
              <p:cNvSpPr txBox="1">
                <a:spLocks noChangeArrowheads="1"/>
              </p:cNvSpPr>
              <p:nvPr/>
            </p:nvSpPr>
            <p:spPr bwMode="auto">
              <a:xfrm>
                <a:off x="2739389" y="2486999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宋体" pitchFamily="2" charset="-122"/>
                    <a:sym typeface="Symbol" pitchFamily="18" charset="2"/>
                  </a:rPr>
                  <a:t>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40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2237132" y="2640667"/>
                <a:ext cx="298215" cy="32441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041" name="Oval 38"/>
              <p:cNvSpPr>
                <a:spLocks noChangeArrowheads="1"/>
              </p:cNvSpPr>
              <p:nvPr/>
            </p:nvSpPr>
            <p:spPr bwMode="auto">
              <a:xfrm>
                <a:off x="2111567" y="2913855"/>
                <a:ext cx="149631" cy="54637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Text Box 39"/>
              <p:cNvSpPr txBox="1">
                <a:spLocks noChangeArrowheads="1"/>
              </p:cNvSpPr>
              <p:nvPr/>
            </p:nvSpPr>
            <p:spPr bwMode="auto">
              <a:xfrm>
                <a:off x="2111567" y="2435776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p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3" name="Oval 40"/>
              <p:cNvSpPr>
                <a:spLocks noChangeArrowheads="1"/>
              </p:cNvSpPr>
              <p:nvPr/>
            </p:nvSpPr>
            <p:spPr bwMode="auto">
              <a:xfrm>
                <a:off x="2974823" y="2913855"/>
                <a:ext cx="149631" cy="54637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44" name="AutoShape 41"/>
              <p:cNvCxnSpPr>
                <a:cxnSpLocks noChangeShapeType="1"/>
              </p:cNvCxnSpPr>
              <p:nvPr/>
            </p:nvCxnSpPr>
            <p:spPr bwMode="auto">
              <a:xfrm>
                <a:off x="1797657" y="2999226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5" name="AutoShape 42"/>
              <p:cNvCxnSpPr>
                <a:cxnSpLocks noChangeShapeType="1"/>
              </p:cNvCxnSpPr>
              <p:nvPr/>
            </p:nvCxnSpPr>
            <p:spPr bwMode="auto">
              <a:xfrm>
                <a:off x="1797657" y="3118745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6" name="AutoShape 43"/>
              <p:cNvCxnSpPr>
                <a:cxnSpLocks noChangeShapeType="1"/>
              </p:cNvCxnSpPr>
              <p:nvPr/>
            </p:nvCxnSpPr>
            <p:spPr bwMode="auto">
              <a:xfrm>
                <a:off x="1797657" y="3238265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7" name="AutoShape 44"/>
              <p:cNvCxnSpPr>
                <a:cxnSpLocks noChangeShapeType="1"/>
              </p:cNvCxnSpPr>
              <p:nvPr/>
            </p:nvCxnSpPr>
            <p:spPr bwMode="auto">
              <a:xfrm>
                <a:off x="1797657" y="3357784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8" name="AutoShape 45"/>
              <p:cNvCxnSpPr>
                <a:cxnSpLocks noChangeShapeType="1"/>
              </p:cNvCxnSpPr>
              <p:nvPr/>
            </p:nvCxnSpPr>
            <p:spPr bwMode="auto">
              <a:xfrm>
                <a:off x="3116083" y="2999226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9" name="AutoShape 46"/>
              <p:cNvCxnSpPr>
                <a:cxnSpLocks noChangeShapeType="1"/>
              </p:cNvCxnSpPr>
              <p:nvPr/>
            </p:nvCxnSpPr>
            <p:spPr bwMode="auto">
              <a:xfrm>
                <a:off x="3116083" y="3118745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50" name="AutoShape 47"/>
              <p:cNvCxnSpPr>
                <a:cxnSpLocks noChangeShapeType="1"/>
              </p:cNvCxnSpPr>
              <p:nvPr/>
            </p:nvCxnSpPr>
            <p:spPr bwMode="auto">
              <a:xfrm>
                <a:off x="3116083" y="3238265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51" name="AutoShape 48"/>
              <p:cNvCxnSpPr>
                <a:cxnSpLocks noChangeShapeType="1"/>
              </p:cNvCxnSpPr>
              <p:nvPr/>
            </p:nvCxnSpPr>
            <p:spPr bwMode="auto">
              <a:xfrm>
                <a:off x="3116083" y="3357784"/>
                <a:ext cx="313911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52" name="AutoShape 49"/>
              <p:cNvCxnSpPr>
                <a:cxnSpLocks noChangeShapeType="1"/>
              </p:cNvCxnSpPr>
              <p:nvPr/>
            </p:nvCxnSpPr>
            <p:spPr bwMode="auto">
              <a:xfrm>
                <a:off x="2237132" y="3357784"/>
                <a:ext cx="753386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53" name="AutoShape 50"/>
              <p:cNvCxnSpPr>
                <a:cxnSpLocks noChangeShapeType="1"/>
              </p:cNvCxnSpPr>
              <p:nvPr/>
            </p:nvCxnSpPr>
            <p:spPr bwMode="auto">
              <a:xfrm>
                <a:off x="2252827" y="3238265"/>
                <a:ext cx="721995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54" name="AutoShape 51"/>
              <p:cNvCxnSpPr>
                <a:cxnSpLocks noChangeShapeType="1"/>
              </p:cNvCxnSpPr>
              <p:nvPr/>
            </p:nvCxnSpPr>
            <p:spPr bwMode="auto">
              <a:xfrm>
                <a:off x="2252827" y="3118745"/>
                <a:ext cx="721995" cy="0"/>
              </a:xfrm>
              <a:prstGeom prst="straightConnector1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1055" name="Text Box 52"/>
              <p:cNvSpPr txBox="1">
                <a:spLocks noChangeArrowheads="1"/>
              </p:cNvSpPr>
              <p:nvPr/>
            </p:nvSpPr>
            <p:spPr bwMode="auto">
              <a:xfrm>
                <a:off x="1326790" y="2948003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A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56" name="Text Box 53"/>
              <p:cNvSpPr txBox="1">
                <a:spLocks noChangeArrowheads="1"/>
              </p:cNvSpPr>
              <p:nvPr/>
            </p:nvSpPr>
            <p:spPr bwMode="auto">
              <a:xfrm>
                <a:off x="3382907" y="2948003"/>
                <a:ext cx="565040" cy="478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1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Y</a:t>
                </a:r>
                <a:r>
                  <a:rPr kumimoji="0" lang="en-US" altLang="zh-CN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宋体" pitchFamily="2" charset="-122"/>
                  </a:rPr>
                  <a:t>A</a:t>
                </a: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079" name="Text Box 101"/>
            <p:cNvSpPr txBox="1">
              <a:spLocks noChangeArrowheads="1"/>
            </p:cNvSpPr>
            <p:nvPr/>
          </p:nvSpPr>
          <p:spPr bwMode="auto">
            <a:xfrm>
              <a:off x="1171576" y="3417825"/>
              <a:ext cx="3014662" cy="325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Direct production of </a:t>
              </a:r>
              <a:r>
                <a:rPr kumimoji="0" lang="en-US" altLang="zh-CN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</a:rPr>
                <a:t>Hypernuclei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80" name="TextBox 1079"/>
          <p:cNvSpPr txBox="1"/>
          <p:nvPr/>
        </p:nvSpPr>
        <p:spPr>
          <a:xfrm>
            <a:off x="7443788" y="2028825"/>
            <a:ext cx="1700212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1" name="TextBox 1080"/>
          <p:cNvSpPr txBox="1"/>
          <p:nvPr/>
        </p:nvSpPr>
        <p:spPr>
          <a:xfrm>
            <a:off x="1971675" y="4345365"/>
            <a:ext cx="5029200" cy="156966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rich source of a variety of light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new findings and discoveries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2B decay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used as the tool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" grpId="0" animBg="1"/>
      <p:bldP spid="10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496"/>
            <a:ext cx="9144000" cy="900113"/>
          </a:xfrm>
        </p:spPr>
        <p:txBody>
          <a:bodyPr>
            <a:noAutofit/>
          </a:bodyPr>
          <a:lstStyle/>
          <a:p>
            <a:r>
              <a:rPr lang="en-US" sz="3200" dirty="0" smtClean="0"/>
              <a:t>Decay </a:t>
            </a:r>
            <a:r>
              <a:rPr lang="en-US" sz="3200" dirty="0" err="1" smtClean="0"/>
              <a:t>Pion</a:t>
            </a:r>
            <a:r>
              <a:rPr lang="en-US" sz="3200" dirty="0" smtClean="0"/>
              <a:t> Spectroscopy for Study</a:t>
            </a:r>
            <a:br>
              <a:rPr lang="en-US" sz="3200" dirty="0" smtClean="0"/>
            </a:br>
            <a:r>
              <a:rPr lang="en-US" sz="3200" dirty="0" smtClean="0"/>
              <a:t>of Light </a:t>
            </a:r>
            <a:r>
              <a:rPr lang="en-US" sz="3200" dirty="0" smtClean="0">
                <a:sym typeface="Symbol"/>
              </a:rPr>
              <a:t>-</a:t>
            </a:r>
            <a:r>
              <a:rPr lang="en-US" sz="3200" dirty="0" err="1" smtClean="0">
                <a:sym typeface="Symbol"/>
              </a:rPr>
              <a:t>H</a:t>
            </a:r>
            <a:r>
              <a:rPr lang="en-US" sz="3200" dirty="0" err="1" smtClean="0"/>
              <a:t>ypernuclei</a:t>
            </a:r>
            <a:endParaRPr lang="en-US" sz="3200" dirty="0"/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190500" y="1284288"/>
            <a:ext cx="2665413" cy="2628900"/>
            <a:chOff x="190440" y="909603"/>
            <a:chExt cx="2665449" cy="2628936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1468395" y="2224071"/>
              <a:ext cx="1387494" cy="1314468"/>
              <a:chOff x="1468395" y="2224071"/>
              <a:chExt cx="1387494" cy="131446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468395" y="2224071"/>
                <a:ext cx="1387494" cy="13144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979577" y="2771766"/>
                <a:ext cx="401643" cy="401643"/>
              </a:xfrm>
              <a:prstGeom prst="ellipse">
                <a:avLst/>
              </a:prstGeom>
              <a:solidFill>
                <a:srgbClr val="FF99FF"/>
              </a:solidFill>
              <a:ln>
                <a:solidFill>
                  <a:srgbClr val="FF99FF"/>
                </a:solidFill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TextBox 46"/>
              <p:cNvSpPr txBox="1">
                <a:spLocks noChangeArrowheads="1"/>
              </p:cNvSpPr>
              <p:nvPr/>
            </p:nvSpPr>
            <p:spPr bwMode="auto">
              <a:xfrm>
                <a:off x="2016090" y="2698740"/>
                <a:ext cx="47466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chemeClr val="bg2"/>
                    </a:solidFill>
                  </a:rPr>
                  <a:t>p</a:t>
                </a:r>
              </a:p>
            </p:txBody>
          </p:sp>
        </p:grpSp>
        <p:cxnSp>
          <p:nvCxnSpPr>
            <p:cNvPr id="8" name="Straight Arrow Connector 7"/>
            <p:cNvCxnSpPr/>
            <p:nvPr/>
          </p:nvCxnSpPr>
          <p:spPr>
            <a:xfrm flipV="1">
              <a:off x="336492" y="1311245"/>
              <a:ext cx="1971702" cy="153354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1206440" y="2250593"/>
              <a:ext cx="898693" cy="466731"/>
              <a:chOff x="1206440" y="2250593"/>
              <a:chExt cx="898693" cy="466731"/>
            </a:xfrm>
          </p:grpSpPr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 rot="2674573">
                <a:off x="1206440" y="2250593"/>
                <a:ext cx="533563" cy="101601"/>
                <a:chOff x="3849161" y="1456997"/>
                <a:chExt cx="3507742" cy="809618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3849161" y="1464810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015249" y="1457374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6177567" y="1456997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9"/>
              <p:cNvGrpSpPr>
                <a:grpSpLocks/>
              </p:cNvGrpSpPr>
              <p:nvPr/>
            </p:nvGrpSpPr>
            <p:grpSpPr bwMode="auto">
              <a:xfrm rot="2674573">
                <a:off x="1571570" y="2615723"/>
                <a:ext cx="533563" cy="101601"/>
                <a:chOff x="3849170" y="1456986"/>
                <a:chExt cx="3507742" cy="809618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3849170" y="1464799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5015258" y="1457363"/>
                  <a:ext cx="1179343" cy="796972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6177576" y="1456986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TextBox 44"/>
            <p:cNvSpPr txBox="1">
              <a:spLocks noChangeArrowheads="1"/>
            </p:cNvSpPr>
            <p:nvPr/>
          </p:nvSpPr>
          <p:spPr bwMode="auto">
            <a:xfrm>
              <a:off x="2016091" y="909603"/>
              <a:ext cx="584208" cy="46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e</a:t>
              </a:r>
              <a:r>
                <a:rPr lang="en-US" sz="2400" dirty="0" smtClean="0">
                  <a:solidFill>
                    <a:srgbClr val="FFFF00"/>
                  </a:solidFill>
                </a:rPr>
                <a:t>’ 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45"/>
            <p:cNvSpPr txBox="1">
              <a:spLocks noChangeArrowheads="1"/>
            </p:cNvSpPr>
            <p:nvPr/>
          </p:nvSpPr>
          <p:spPr bwMode="auto">
            <a:xfrm>
              <a:off x="190440" y="2333610"/>
              <a:ext cx="4746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12" name="TextBox 48"/>
            <p:cNvSpPr txBox="1">
              <a:spLocks noChangeArrowheads="1"/>
            </p:cNvSpPr>
            <p:nvPr/>
          </p:nvSpPr>
          <p:spPr bwMode="auto">
            <a:xfrm>
              <a:off x="1906551" y="1858941"/>
              <a:ext cx="8763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 baseline="50000"/>
                <a:t>12</a:t>
              </a:r>
              <a:r>
                <a:rPr lang="en-US" sz="2800" i="1"/>
                <a:t>C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08513" y="1503363"/>
            <a:ext cx="876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</a:rPr>
              <a:t>K</a:t>
            </a:r>
            <a:r>
              <a:rPr lang="en-US" sz="3200" b="1" i="1" baseline="50000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25" name="Group 85"/>
          <p:cNvGrpSpPr>
            <a:grpSpLocks/>
          </p:cNvGrpSpPr>
          <p:nvPr/>
        </p:nvGrpSpPr>
        <p:grpSpPr bwMode="auto">
          <a:xfrm>
            <a:off x="2613026" y="1831975"/>
            <a:ext cx="2116136" cy="3359150"/>
            <a:chOff x="2612436" y="1457299"/>
            <a:chExt cx="2116750" cy="3359195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2782348" y="1457299"/>
              <a:ext cx="1862678" cy="10953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76"/>
            <p:cNvGrpSpPr>
              <a:grpSpLocks/>
            </p:cNvGrpSpPr>
            <p:nvPr/>
          </p:nvGrpSpPr>
          <p:grpSpPr bwMode="auto">
            <a:xfrm>
              <a:off x="2612436" y="3063870"/>
              <a:ext cx="2116750" cy="1752624"/>
              <a:chOff x="2612436" y="3063870"/>
              <a:chExt cx="2116750" cy="1752624"/>
            </a:xfrm>
          </p:grpSpPr>
          <p:sp>
            <p:nvSpPr>
              <p:cNvPr id="28" name="Right Arrow 27"/>
              <p:cNvSpPr/>
              <p:nvPr/>
            </p:nvSpPr>
            <p:spPr>
              <a:xfrm rot="2656661">
                <a:off x="2612436" y="3384550"/>
                <a:ext cx="543083" cy="36036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9" name="Group 51"/>
              <p:cNvGrpSpPr>
                <a:grpSpLocks/>
              </p:cNvGrpSpPr>
              <p:nvPr/>
            </p:nvGrpSpPr>
            <p:grpSpPr bwMode="auto">
              <a:xfrm>
                <a:off x="2892402" y="3502026"/>
                <a:ext cx="1387494" cy="1314468"/>
                <a:chOff x="2892402" y="3502026"/>
                <a:chExt cx="1387494" cy="1314468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2892402" y="3502026"/>
                  <a:ext cx="1387494" cy="131446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221019" y="4013208"/>
                  <a:ext cx="401643" cy="401643"/>
                </a:xfrm>
                <a:prstGeom prst="ellipse">
                  <a:avLst/>
                </a:prstGeom>
                <a:solidFill>
                  <a:srgbClr val="CCCC00"/>
                </a:solidFill>
                <a:ln>
                  <a:solidFill>
                    <a:srgbClr val="CCCC00"/>
                  </a:solidFill>
                </a:ln>
                <a:effectLst>
                  <a:innerShdw blurRad="114300">
                    <a:prstClr val="black"/>
                  </a:innerShd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3221019" y="3976695"/>
                  <a:ext cx="474669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2"/>
                      </a:solidFill>
                      <a:sym typeface="Symbol" pitchFamily="18" charset="2"/>
                    </a:rPr>
                    <a:t></a:t>
                  </a:r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30" name="TextBox 62"/>
              <p:cNvSpPr txBox="1">
                <a:spLocks noChangeArrowheads="1"/>
              </p:cNvSpPr>
              <p:nvPr/>
            </p:nvSpPr>
            <p:spPr bwMode="auto">
              <a:xfrm>
                <a:off x="3294043" y="3063870"/>
                <a:ext cx="1435143" cy="523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i="1" baseline="50000" dirty="0"/>
                  <a:t>12</a:t>
                </a:r>
                <a:r>
                  <a:rPr lang="en-US" sz="2800" i="1" baseline="-30000" dirty="0">
                    <a:sym typeface="Symbol" pitchFamily="18" charset="2"/>
                  </a:rPr>
                  <a:t></a:t>
                </a:r>
                <a:r>
                  <a:rPr lang="en-US" sz="2800" i="1" dirty="0" smtClean="0">
                    <a:sym typeface="Symbol" pitchFamily="18" charset="2"/>
                  </a:rPr>
                  <a:t>B</a:t>
                </a:r>
                <a:r>
                  <a:rPr lang="en-US" sz="2800" i="1" baseline="-25000" dirty="0" smtClean="0">
                    <a:sym typeface="Symbol" pitchFamily="18" charset="2"/>
                  </a:rPr>
                  <a:t>g.s.</a:t>
                </a:r>
                <a:endParaRPr lang="en-US" sz="2800" i="1" baseline="-25000" dirty="0"/>
              </a:p>
            </p:txBody>
          </p:sp>
        </p:grpSp>
      </p:grpSp>
      <p:grpSp>
        <p:nvGrpSpPr>
          <p:cNvPr id="34" name="Group 77"/>
          <p:cNvGrpSpPr>
            <a:grpSpLocks/>
          </p:cNvGrpSpPr>
          <p:nvPr/>
        </p:nvGrpSpPr>
        <p:grpSpPr bwMode="auto">
          <a:xfrm>
            <a:off x="1687513" y="5045075"/>
            <a:ext cx="5670550" cy="1812806"/>
            <a:chOff x="1687473" y="4670442"/>
            <a:chExt cx="5670597" cy="1812340"/>
          </a:xfrm>
        </p:grpSpPr>
        <p:sp>
          <p:nvSpPr>
            <p:cNvPr id="35" name="Oval 34"/>
            <p:cNvSpPr/>
            <p:nvPr/>
          </p:nvSpPr>
          <p:spPr>
            <a:xfrm>
              <a:off x="1687473" y="4962546"/>
              <a:ext cx="1387494" cy="13144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 rot="7956826">
              <a:off x="2771009" y="4715628"/>
              <a:ext cx="441212" cy="36036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TextBox 57"/>
            <p:cNvSpPr txBox="1">
              <a:spLocks noChangeArrowheads="1"/>
            </p:cNvSpPr>
            <p:nvPr/>
          </p:nvSpPr>
          <p:spPr bwMode="auto">
            <a:xfrm>
              <a:off x="1833525" y="5364189"/>
              <a:ext cx="131446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 baseline="50000"/>
                <a:t>12</a:t>
              </a:r>
              <a:r>
                <a:rPr lang="en-US" sz="2800" i="1"/>
                <a:t>C</a:t>
              </a:r>
              <a:r>
                <a:rPr lang="en-US" sz="2800" i="1" baseline="-30000"/>
                <a:t>g.s.</a:t>
              </a:r>
              <a:endParaRPr lang="en-US" sz="2800" i="1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4060805" y="4670442"/>
              <a:ext cx="839795" cy="76656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1"/>
            <p:cNvSpPr txBox="1">
              <a:spLocks noChangeArrowheads="1"/>
            </p:cNvSpPr>
            <p:nvPr/>
          </p:nvSpPr>
          <p:spPr bwMode="auto">
            <a:xfrm>
              <a:off x="4681539" y="5254650"/>
              <a:ext cx="91282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i="1">
                  <a:solidFill>
                    <a:srgbClr val="FFC000"/>
                  </a:solidFill>
                  <a:sym typeface="Symbol" pitchFamily="18" charset="2"/>
                </a:rPr>
                <a:t></a:t>
              </a:r>
              <a:r>
                <a:rPr lang="en-US" sz="1200" b="1" i="1">
                  <a:solidFill>
                    <a:srgbClr val="FFC000"/>
                  </a:solidFill>
                  <a:sym typeface="Symbol" pitchFamily="18" charset="2"/>
                </a:rPr>
                <a:t>  </a:t>
              </a:r>
              <a:r>
                <a:rPr lang="en-US" sz="4000" b="1" i="1" baseline="30000">
                  <a:solidFill>
                    <a:srgbClr val="FFC000"/>
                  </a:solidFill>
                </a:rPr>
                <a:t>-</a:t>
              </a:r>
            </a:p>
          </p:txBody>
        </p:sp>
        <p:sp>
          <p:nvSpPr>
            <p:cNvPr id="40" name="TextBox 72"/>
            <p:cNvSpPr txBox="1">
              <a:spLocks noChangeArrowheads="1"/>
            </p:cNvSpPr>
            <p:nvPr/>
          </p:nvSpPr>
          <p:spPr bwMode="auto">
            <a:xfrm>
              <a:off x="2741559" y="6021236"/>
              <a:ext cx="4616511" cy="46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 smtClean="0"/>
                <a:t>Weak </a:t>
              </a:r>
              <a:r>
                <a:rPr lang="en-US" sz="2400" b="1" i="1" dirty="0" err="1" smtClean="0"/>
                <a:t>mesonic</a:t>
              </a:r>
              <a:r>
                <a:rPr lang="en-US" sz="2400" b="1" i="1" dirty="0" smtClean="0"/>
                <a:t> </a:t>
              </a:r>
              <a:r>
                <a:rPr lang="en-US" sz="2400" b="1" i="1" dirty="0"/>
                <a:t>two body decay</a:t>
              </a:r>
            </a:p>
          </p:txBody>
        </p:sp>
      </p:grpSp>
      <p:grpSp>
        <p:nvGrpSpPr>
          <p:cNvPr id="41" name="Group 83"/>
          <p:cNvGrpSpPr>
            <a:grpSpLocks/>
          </p:cNvGrpSpPr>
          <p:nvPr/>
        </p:nvGrpSpPr>
        <p:grpSpPr bwMode="auto">
          <a:xfrm>
            <a:off x="4535488" y="2197100"/>
            <a:ext cx="4198937" cy="4125913"/>
            <a:chOff x="4535487" y="1822428"/>
            <a:chExt cx="4198995" cy="4125969"/>
          </a:xfrm>
        </p:grpSpPr>
        <p:grpSp>
          <p:nvGrpSpPr>
            <p:cNvPr id="42" name="Group 82"/>
            <p:cNvGrpSpPr>
              <a:grpSpLocks/>
            </p:cNvGrpSpPr>
            <p:nvPr/>
          </p:nvGrpSpPr>
          <p:grpSpPr bwMode="auto">
            <a:xfrm>
              <a:off x="5010156" y="1822428"/>
              <a:ext cx="3724326" cy="2848014"/>
              <a:chOff x="5010156" y="2004993"/>
              <a:chExt cx="3724326" cy="2848014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5776930" y="4487877"/>
                <a:ext cx="109539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65"/>
              <p:cNvSpPr txBox="1">
                <a:spLocks noChangeArrowheads="1"/>
              </p:cNvSpPr>
              <p:nvPr/>
            </p:nvSpPr>
            <p:spPr bwMode="auto">
              <a:xfrm>
                <a:off x="5338773" y="4268799"/>
                <a:ext cx="62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/>
                  <a:t>1</a:t>
                </a:r>
                <a:r>
                  <a:rPr lang="en-US" sz="2400" baseline="40000"/>
                  <a:t>-</a:t>
                </a:r>
              </a:p>
            </p:txBody>
          </p:sp>
          <p:sp>
            <p:nvSpPr>
              <p:cNvPr id="47" name="TextBox 66"/>
              <p:cNvSpPr txBox="1">
                <a:spLocks noChangeArrowheads="1"/>
              </p:cNvSpPr>
              <p:nvPr/>
            </p:nvSpPr>
            <p:spPr bwMode="auto">
              <a:xfrm>
                <a:off x="7054884" y="4305312"/>
                <a:ext cx="7302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/>
                  <a:t>0.0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5776930" y="4159261"/>
                <a:ext cx="1095390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68"/>
              <p:cNvSpPr txBox="1">
                <a:spLocks noChangeArrowheads="1"/>
              </p:cNvSpPr>
              <p:nvPr/>
            </p:nvSpPr>
            <p:spPr bwMode="auto">
              <a:xfrm>
                <a:off x="5338773" y="3903669"/>
                <a:ext cx="62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FFFF00"/>
                    </a:solidFill>
                  </a:rPr>
                  <a:t>2</a:t>
                </a:r>
                <a:r>
                  <a:rPr lang="en-US" sz="2400" baseline="40000">
                    <a:solidFill>
                      <a:srgbClr val="FFFF00"/>
                    </a:solidFill>
                  </a:rPr>
                  <a:t>-</a:t>
                </a:r>
              </a:p>
            </p:txBody>
          </p:sp>
          <p:sp>
            <p:nvSpPr>
              <p:cNvPr id="50" name="TextBox 69"/>
              <p:cNvSpPr txBox="1">
                <a:spLocks noChangeArrowheads="1"/>
              </p:cNvSpPr>
              <p:nvPr/>
            </p:nvSpPr>
            <p:spPr bwMode="auto">
              <a:xfrm>
                <a:off x="6908832" y="3903669"/>
                <a:ext cx="171611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FFFF00"/>
                    </a:solidFill>
                  </a:rPr>
                  <a:t>~150 keV</a:t>
                </a:r>
              </a:p>
            </p:txBody>
          </p:sp>
          <p:sp>
            <p:nvSpPr>
              <p:cNvPr id="51" name="TextBox 73"/>
              <p:cNvSpPr txBox="1">
                <a:spLocks noChangeArrowheads="1"/>
              </p:cNvSpPr>
              <p:nvPr/>
            </p:nvSpPr>
            <p:spPr bwMode="auto">
              <a:xfrm>
                <a:off x="5192721" y="2151045"/>
                <a:ext cx="3359196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i="1"/>
                  <a:t>Ground state doublet of </a:t>
                </a:r>
                <a:r>
                  <a:rPr lang="en-US" sz="2800" i="1" baseline="50000"/>
                  <a:t>12</a:t>
                </a:r>
                <a:r>
                  <a:rPr lang="en-US" sz="2800" i="1" baseline="-30000">
                    <a:sym typeface="Symbol" pitchFamily="18" charset="2"/>
                  </a:rPr>
                  <a:t></a:t>
                </a:r>
                <a:r>
                  <a:rPr lang="en-US" sz="3200" i="1">
                    <a:sym typeface="Symbol" pitchFamily="18" charset="2"/>
                  </a:rPr>
                  <a:t>B</a:t>
                </a:r>
                <a:endParaRPr lang="en-US" sz="2800" i="1"/>
              </a:p>
              <a:p>
                <a:pPr algn="ctr"/>
                <a:r>
                  <a:rPr lang="en-US" sz="2800" i="1"/>
                  <a:t>B</a:t>
                </a:r>
                <a:r>
                  <a:rPr lang="en-US" sz="2800" i="1" baseline="-30000">
                    <a:sym typeface="Symbol" pitchFamily="18" charset="2"/>
                  </a:rPr>
                  <a:t></a:t>
                </a:r>
                <a:r>
                  <a:rPr lang="en-US" sz="2800" i="1">
                    <a:sym typeface="Symbol" pitchFamily="18" charset="2"/>
                  </a:rPr>
                  <a:t> and </a:t>
                </a:r>
                <a:r>
                  <a:rPr lang="en-US" sz="3600" i="1">
                    <a:sym typeface="Symbol" pitchFamily="18" charset="2"/>
                  </a:rPr>
                  <a:t></a:t>
                </a:r>
                <a:endParaRPr lang="en-US" sz="3600" i="1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010156" y="2004993"/>
                <a:ext cx="3724326" cy="2848014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4535487" y="5437215"/>
              <a:ext cx="949338" cy="511182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5229234" y="4706955"/>
              <a:ext cx="1022364" cy="7302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5629276" y="1600201"/>
            <a:ext cx="2686050" cy="46166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Direct Production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1557338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Example: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3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113"/>
          </a:xfrm>
        </p:spPr>
        <p:txBody>
          <a:bodyPr>
            <a:noAutofit/>
          </a:bodyPr>
          <a:lstStyle/>
          <a:p>
            <a:r>
              <a:rPr lang="en-US" sz="3200" dirty="0" smtClean="0"/>
              <a:t>Decay </a:t>
            </a:r>
            <a:r>
              <a:rPr lang="en-US" sz="3200" dirty="0" err="1" smtClean="0"/>
              <a:t>Pion</a:t>
            </a:r>
            <a:r>
              <a:rPr lang="en-US" sz="3200" dirty="0" smtClean="0"/>
              <a:t> Spectroscopy for Light and Exotic </a:t>
            </a:r>
            <a:r>
              <a:rPr lang="en-US" sz="3200" dirty="0" smtClean="0">
                <a:sym typeface="Symbol"/>
              </a:rPr>
              <a:t>-</a:t>
            </a:r>
            <a:r>
              <a:rPr lang="en-US" sz="3200" dirty="0" err="1" smtClean="0">
                <a:sym typeface="Symbol"/>
              </a:rPr>
              <a:t>H</a:t>
            </a:r>
            <a:r>
              <a:rPr lang="en-US" sz="3200" dirty="0" err="1" smtClean="0"/>
              <a:t>ypernuclei</a:t>
            </a:r>
            <a:endParaRPr lang="en-US" sz="3200" dirty="0"/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90500" y="1709738"/>
            <a:ext cx="2665413" cy="2446337"/>
            <a:chOff x="190440" y="1420785"/>
            <a:chExt cx="2665449" cy="2446371"/>
          </a:xfrm>
        </p:grpSpPr>
        <p:sp>
          <p:nvSpPr>
            <p:cNvPr id="6" name="Oval 5"/>
            <p:cNvSpPr/>
            <p:nvPr/>
          </p:nvSpPr>
          <p:spPr>
            <a:xfrm>
              <a:off x="1468395" y="2552688"/>
              <a:ext cx="1387494" cy="13144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43064" y="3063870"/>
              <a:ext cx="401643" cy="401643"/>
            </a:xfrm>
            <a:prstGeom prst="ellipse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  <a:effectLst>
              <a:innerShdw blurRad="114300">
                <a:prstClr val="black"/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1979577" y="2990844"/>
              <a:ext cx="4016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bg2"/>
                  </a:solidFill>
                </a:rPr>
                <a:t>p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55570" y="1785915"/>
              <a:ext cx="1460520" cy="131446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1206440" y="2579213"/>
              <a:ext cx="898695" cy="466731"/>
              <a:chOff x="1206440" y="2250596"/>
              <a:chExt cx="898695" cy="466731"/>
            </a:xfrm>
          </p:grpSpPr>
          <p:grpSp>
            <p:nvGrpSpPr>
              <p:cNvPr id="14" name="Group 28"/>
              <p:cNvGrpSpPr>
                <a:grpSpLocks/>
              </p:cNvGrpSpPr>
              <p:nvPr/>
            </p:nvGrpSpPr>
            <p:grpSpPr bwMode="auto">
              <a:xfrm rot="2674573">
                <a:off x="1206440" y="2250596"/>
                <a:ext cx="533564" cy="101601"/>
                <a:chOff x="3849163" y="1457003"/>
                <a:chExt cx="3507745" cy="809618"/>
              </a:xfrm>
            </p:grpSpPr>
            <p:sp>
              <p:nvSpPr>
                <p:cNvPr id="19" name="Freeform 18"/>
                <p:cNvSpPr/>
                <p:nvPr/>
              </p:nvSpPr>
              <p:spPr>
                <a:xfrm>
                  <a:off x="3849163" y="1464817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5015251" y="1457381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6177572" y="1457003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9"/>
              <p:cNvGrpSpPr>
                <a:grpSpLocks/>
              </p:cNvGrpSpPr>
              <p:nvPr/>
            </p:nvGrpSpPr>
            <p:grpSpPr bwMode="auto">
              <a:xfrm rot="2674573">
                <a:off x="1571571" y="2615726"/>
                <a:ext cx="533564" cy="101601"/>
                <a:chOff x="3849173" y="1456992"/>
                <a:chExt cx="3507744" cy="809618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3849173" y="1464806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5015261" y="1457369"/>
                  <a:ext cx="1179343" cy="796964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6177581" y="1456992"/>
                  <a:ext cx="1179336" cy="809618"/>
                </a:xfrm>
                <a:custGeom>
                  <a:avLst/>
                  <a:gdLst>
                    <a:gd name="connsiteX0" fmla="*/ 0 w 1177636"/>
                    <a:gd name="connsiteY0" fmla="*/ 415637 h 792018"/>
                    <a:gd name="connsiteX1" fmla="*/ 304800 w 1177636"/>
                    <a:gd name="connsiteY1" fmla="*/ 0 h 792018"/>
                    <a:gd name="connsiteX2" fmla="*/ 581891 w 1177636"/>
                    <a:gd name="connsiteY2" fmla="*/ 415637 h 792018"/>
                    <a:gd name="connsiteX3" fmla="*/ 900545 w 1177636"/>
                    <a:gd name="connsiteY3" fmla="*/ 789709 h 792018"/>
                    <a:gd name="connsiteX4" fmla="*/ 1177636 w 1177636"/>
                    <a:gd name="connsiteY4" fmla="*/ 401782 h 792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7636" h="792018">
                      <a:moveTo>
                        <a:pt x="0" y="415637"/>
                      </a:moveTo>
                      <a:cubicBezTo>
                        <a:pt x="103909" y="207818"/>
                        <a:pt x="207818" y="0"/>
                        <a:pt x="304800" y="0"/>
                      </a:cubicBezTo>
                      <a:cubicBezTo>
                        <a:pt x="401782" y="0"/>
                        <a:pt x="482600" y="284019"/>
                        <a:pt x="581891" y="415637"/>
                      </a:cubicBezTo>
                      <a:cubicBezTo>
                        <a:pt x="681182" y="547255"/>
                        <a:pt x="801254" y="792018"/>
                        <a:pt x="900545" y="789709"/>
                      </a:cubicBezTo>
                      <a:cubicBezTo>
                        <a:pt x="999836" y="787400"/>
                        <a:pt x="1088736" y="594591"/>
                        <a:pt x="1177636" y="401782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1614447" y="1420785"/>
              <a:ext cx="4746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e’</a:t>
              </a: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190440" y="2662227"/>
              <a:ext cx="4746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13" name="TextBox 10"/>
            <p:cNvSpPr txBox="1">
              <a:spLocks noChangeArrowheads="1"/>
            </p:cNvSpPr>
            <p:nvPr/>
          </p:nvSpPr>
          <p:spPr bwMode="auto">
            <a:xfrm>
              <a:off x="1797012" y="2078019"/>
              <a:ext cx="8763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 baseline="50000"/>
                <a:t>12</a:t>
              </a:r>
              <a:r>
                <a:rPr lang="en-US" sz="2800" i="1"/>
                <a:t>C</a:t>
              </a:r>
            </a:p>
          </p:txBody>
        </p:sp>
      </p:grp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2430463" y="1746250"/>
            <a:ext cx="2725737" cy="3505200"/>
            <a:chOff x="2429871" y="1457298"/>
            <a:chExt cx="2726337" cy="3505247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453688" y="1603350"/>
              <a:ext cx="1922886" cy="14970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624673" y="3648077"/>
              <a:ext cx="1387494" cy="1314468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2656661">
              <a:off x="2429871" y="3567114"/>
              <a:ext cx="543045" cy="36036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53290" y="4159259"/>
              <a:ext cx="401643" cy="401643"/>
            </a:xfrm>
            <a:prstGeom prst="ellipse">
              <a:avLst/>
            </a:prstGeom>
            <a:solidFill>
              <a:srgbClr val="CCCC00"/>
            </a:solidFill>
            <a:ln>
              <a:solidFill>
                <a:srgbClr val="CCCC00"/>
              </a:solidFill>
            </a:ln>
            <a:effectLst>
              <a:innerShdw blurRad="114300">
                <a:prstClr val="black"/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2953290" y="4122746"/>
              <a:ext cx="4746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bg2"/>
                  </a:solidFill>
                  <a:sym typeface="Symbol" pitchFamily="18" charset="2"/>
                </a:rPr>
                <a:t></a:t>
              </a:r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28" name="TextBox 29"/>
            <p:cNvSpPr txBox="1">
              <a:spLocks noChangeArrowheads="1"/>
            </p:cNvSpPr>
            <p:nvPr/>
          </p:nvSpPr>
          <p:spPr bwMode="auto">
            <a:xfrm>
              <a:off x="3147993" y="3173409"/>
              <a:ext cx="118055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i="1" baseline="50000">
                  <a:solidFill>
                    <a:srgbClr val="FFCCCC"/>
                  </a:solidFill>
                </a:rPr>
                <a:t>12</a:t>
              </a:r>
              <a:r>
                <a:rPr lang="en-US" sz="2800" b="1" i="1" baseline="-30000">
                  <a:solidFill>
                    <a:srgbClr val="FFCCCC"/>
                  </a:solidFill>
                  <a:sym typeface="Symbol" pitchFamily="18" charset="2"/>
                </a:rPr>
                <a:t></a:t>
              </a:r>
              <a:r>
                <a:rPr lang="en-US" sz="2800" b="1" i="1">
                  <a:solidFill>
                    <a:srgbClr val="FFCCCC"/>
                  </a:solidFill>
                  <a:sym typeface="Symbol" pitchFamily="18" charset="2"/>
                </a:rPr>
                <a:t>B</a:t>
              </a:r>
              <a:r>
                <a:rPr lang="en-US" sz="2800" b="1" i="1" baseline="30000">
                  <a:solidFill>
                    <a:srgbClr val="FFCCCC"/>
                  </a:solidFill>
                  <a:sym typeface="Symbol" pitchFamily="18" charset="2"/>
                </a:rPr>
                <a:t>*</a:t>
              </a:r>
              <a:endParaRPr lang="en-US" sz="2800" b="1" i="1" baseline="30000">
                <a:solidFill>
                  <a:srgbClr val="FFCCCC"/>
                </a:solidFill>
              </a:endParaRPr>
            </a:p>
          </p:txBody>
        </p:sp>
        <p:sp>
          <p:nvSpPr>
            <p:cNvPr id="29" name="TextBox 35"/>
            <p:cNvSpPr txBox="1">
              <a:spLocks noChangeArrowheads="1"/>
            </p:cNvSpPr>
            <p:nvPr/>
          </p:nvSpPr>
          <p:spPr bwMode="auto">
            <a:xfrm>
              <a:off x="4279896" y="1457298"/>
              <a:ext cx="87631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i="1">
                  <a:solidFill>
                    <a:srgbClr val="FF0000"/>
                  </a:solidFill>
                </a:rPr>
                <a:t>K</a:t>
              </a:r>
              <a:r>
                <a:rPr lang="en-US" sz="3200" b="1" i="1" baseline="500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30" name="Group 70"/>
          <p:cNvGrpSpPr>
            <a:grpSpLocks/>
          </p:cNvGrpSpPr>
          <p:nvPr/>
        </p:nvGrpSpPr>
        <p:grpSpPr bwMode="auto">
          <a:xfrm>
            <a:off x="4770438" y="5251450"/>
            <a:ext cx="4110037" cy="1606550"/>
            <a:chOff x="4769827" y="4962546"/>
            <a:chExt cx="4110708" cy="1606571"/>
          </a:xfrm>
        </p:grpSpPr>
        <p:sp>
          <p:nvSpPr>
            <p:cNvPr id="31" name="Right Arrow 30"/>
            <p:cNvSpPr/>
            <p:nvPr/>
          </p:nvSpPr>
          <p:spPr>
            <a:xfrm rot="3024666">
              <a:off x="4684113" y="5646756"/>
              <a:ext cx="336554" cy="165127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791078" y="5838858"/>
              <a:ext cx="766773" cy="73025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TextBox 60"/>
            <p:cNvSpPr txBox="1">
              <a:spLocks noChangeArrowheads="1"/>
            </p:cNvSpPr>
            <p:nvPr/>
          </p:nvSpPr>
          <p:spPr bwMode="auto">
            <a:xfrm>
              <a:off x="4827591" y="5984910"/>
              <a:ext cx="69374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i="1" baseline="50000"/>
                <a:t>4</a:t>
              </a:r>
              <a:r>
                <a:rPr lang="en-US" sz="2200" i="1"/>
                <a:t>He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863504" y="5291163"/>
              <a:ext cx="1643331" cy="158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64"/>
            <p:cNvSpPr txBox="1">
              <a:spLocks noChangeArrowheads="1"/>
            </p:cNvSpPr>
            <p:nvPr/>
          </p:nvSpPr>
          <p:spPr bwMode="auto">
            <a:xfrm>
              <a:off x="6434163" y="4962546"/>
              <a:ext cx="76677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i="1">
                  <a:solidFill>
                    <a:srgbClr val="FFC000"/>
                  </a:solidFill>
                  <a:sym typeface="Symbol" pitchFamily="18" charset="2"/>
                </a:rPr>
                <a:t></a:t>
              </a:r>
              <a:r>
                <a:rPr lang="en-US" sz="800" b="1" i="1">
                  <a:solidFill>
                    <a:srgbClr val="FFC000"/>
                  </a:solidFill>
                  <a:sym typeface="Symbol" pitchFamily="18" charset="2"/>
                </a:rPr>
                <a:t>   </a:t>
              </a:r>
              <a:r>
                <a:rPr lang="en-US" sz="3200" b="1" i="1" baseline="40000">
                  <a:solidFill>
                    <a:srgbClr val="FFC000"/>
                  </a:solidFill>
                </a:rPr>
                <a:t>-</a:t>
              </a:r>
            </a:p>
          </p:txBody>
        </p:sp>
        <p:sp>
          <p:nvSpPr>
            <p:cNvPr id="36" name="TextBox 65"/>
            <p:cNvSpPr txBox="1">
              <a:spLocks noChangeArrowheads="1"/>
            </p:cNvSpPr>
            <p:nvPr/>
          </p:nvSpPr>
          <p:spPr bwMode="auto">
            <a:xfrm>
              <a:off x="5484825" y="5692806"/>
              <a:ext cx="339571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FFC000"/>
                  </a:solidFill>
                </a:rPr>
                <a:t>Weak </a:t>
              </a:r>
              <a:r>
                <a:rPr lang="en-US" sz="2400" i="1" dirty="0" err="1" smtClean="0">
                  <a:solidFill>
                    <a:srgbClr val="FFC000"/>
                  </a:solidFill>
                </a:rPr>
                <a:t>mesonic</a:t>
              </a:r>
              <a:r>
                <a:rPr lang="en-US" sz="2400" i="1" dirty="0" smtClean="0">
                  <a:solidFill>
                    <a:srgbClr val="FFC000"/>
                  </a:solidFill>
                </a:rPr>
                <a:t> </a:t>
              </a:r>
              <a:r>
                <a:rPr lang="en-US" sz="2400" i="1" dirty="0">
                  <a:solidFill>
                    <a:srgbClr val="FFC000"/>
                  </a:solidFill>
                </a:rPr>
                <a:t>two body decay (~10</a:t>
              </a:r>
              <a:r>
                <a:rPr lang="en-US" sz="2400" i="1" baseline="30000" dirty="0">
                  <a:solidFill>
                    <a:srgbClr val="FFC000"/>
                  </a:solidFill>
                </a:rPr>
                <a:t>-10</a:t>
              </a:r>
              <a:r>
                <a:rPr lang="en-US" sz="2400" i="1" dirty="0">
                  <a:solidFill>
                    <a:srgbClr val="FFC000"/>
                  </a:solidFill>
                </a:rPr>
                <a:t>s)</a:t>
              </a:r>
            </a:p>
          </p:txBody>
        </p:sp>
      </p:grpSp>
      <p:grpSp>
        <p:nvGrpSpPr>
          <p:cNvPr id="37" name="Group 76"/>
          <p:cNvGrpSpPr>
            <a:grpSpLocks/>
          </p:cNvGrpSpPr>
          <p:nvPr/>
        </p:nvGrpSpPr>
        <p:grpSpPr bwMode="auto">
          <a:xfrm>
            <a:off x="5192713" y="1873250"/>
            <a:ext cx="3951287" cy="4071938"/>
            <a:chOff x="5192667" y="1584273"/>
            <a:chExt cx="3951334" cy="4072020"/>
          </a:xfrm>
        </p:grpSpPr>
        <p:sp>
          <p:nvSpPr>
            <p:cNvPr id="38" name="TextBox 66"/>
            <p:cNvSpPr txBox="1">
              <a:spLocks noChangeArrowheads="1"/>
            </p:cNvSpPr>
            <p:nvPr/>
          </p:nvSpPr>
          <p:spPr bwMode="auto">
            <a:xfrm>
              <a:off x="5192667" y="1584273"/>
              <a:ext cx="3951334" cy="317014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/>
                <a:t> </a:t>
              </a:r>
              <a:r>
                <a:rPr lang="en-US" sz="2800" dirty="0"/>
                <a:t>Access to variety of light and exotic </a:t>
              </a:r>
              <a:r>
                <a:rPr lang="en-US" sz="2800" dirty="0" err="1"/>
                <a:t>hypernuclei</a:t>
              </a:r>
              <a:r>
                <a:rPr lang="en-US" sz="2800" dirty="0"/>
                <a:t>, some of which cannot be produced or measured precisely by other means 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6361081" y="5108594"/>
              <a:ext cx="876310" cy="5476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6884961" y="4792676"/>
              <a:ext cx="339733" cy="2921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78"/>
          <p:cNvGrpSpPr>
            <a:grpSpLocks/>
          </p:cNvGrpSpPr>
          <p:nvPr/>
        </p:nvGrpSpPr>
        <p:grpSpPr bwMode="auto">
          <a:xfrm>
            <a:off x="409575" y="4776788"/>
            <a:ext cx="4746625" cy="1849437"/>
            <a:chOff x="409518" y="4487877"/>
            <a:chExt cx="4746690" cy="1849159"/>
          </a:xfrm>
        </p:grpSpPr>
        <p:grpSp>
          <p:nvGrpSpPr>
            <p:cNvPr id="42" name="Group 69"/>
            <p:cNvGrpSpPr>
              <a:grpSpLocks/>
            </p:cNvGrpSpPr>
            <p:nvPr/>
          </p:nvGrpSpPr>
          <p:grpSpPr bwMode="auto">
            <a:xfrm>
              <a:off x="1395369" y="4487877"/>
              <a:ext cx="3760839" cy="1499701"/>
              <a:chOff x="1395369" y="4487877"/>
              <a:chExt cx="3760839" cy="1499701"/>
            </a:xfrm>
          </p:grpSpPr>
          <p:sp>
            <p:nvSpPr>
              <p:cNvPr id="44" name="Right Arrow 38"/>
              <p:cNvSpPr/>
              <p:nvPr/>
            </p:nvSpPr>
            <p:spPr>
              <a:xfrm rot="2311928">
                <a:off x="3778238" y="4854534"/>
                <a:ext cx="542932" cy="23174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rot="10800000" flipV="1">
                <a:off x="1943063" y="4560891"/>
                <a:ext cx="730260" cy="3285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2399526" y="4980686"/>
                <a:ext cx="620620" cy="43815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9"/>
              <p:cNvSpPr txBox="1">
                <a:spLocks noChangeArrowheads="1"/>
              </p:cNvSpPr>
              <p:nvPr/>
            </p:nvSpPr>
            <p:spPr bwMode="auto">
              <a:xfrm>
                <a:off x="1395369" y="4487877"/>
                <a:ext cx="62072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400" b="1" i="1">
                    <a:sym typeface="Symbol" pitchFamily="18" charset="2"/>
                  </a:rPr>
                  <a:t></a:t>
                </a:r>
                <a:endParaRPr lang="en-US" sz="4400" b="1" i="1" baseline="50000"/>
              </a:p>
            </p:txBody>
          </p:sp>
          <p:sp>
            <p:nvSpPr>
              <p:cNvPr id="48" name="TextBox 50"/>
              <p:cNvSpPr txBox="1">
                <a:spLocks noChangeArrowheads="1"/>
              </p:cNvSpPr>
              <p:nvPr/>
            </p:nvSpPr>
            <p:spPr bwMode="auto">
              <a:xfrm>
                <a:off x="1979577" y="5218137"/>
                <a:ext cx="62072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400" b="1" i="1">
                    <a:sym typeface="Symbol" pitchFamily="18" charset="2"/>
                  </a:rPr>
                  <a:t></a:t>
                </a:r>
                <a:endParaRPr lang="en-US" sz="4400" b="1" i="1" baseline="50000"/>
              </a:p>
            </p:txBody>
          </p:sp>
          <p:grpSp>
            <p:nvGrpSpPr>
              <p:cNvPr id="49" name="Group 53"/>
              <p:cNvGrpSpPr>
                <a:grpSpLocks/>
              </p:cNvGrpSpPr>
              <p:nvPr/>
            </p:nvGrpSpPr>
            <p:grpSpPr bwMode="auto">
              <a:xfrm>
                <a:off x="4206870" y="4999059"/>
                <a:ext cx="657233" cy="657233"/>
                <a:chOff x="4645027" y="5765831"/>
                <a:chExt cx="657233" cy="657233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4645027" y="5765831"/>
                  <a:ext cx="657233" cy="65723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4754565" y="5875371"/>
                  <a:ext cx="401643" cy="401643"/>
                </a:xfrm>
                <a:prstGeom prst="ellipse">
                  <a:avLst/>
                </a:prstGeom>
                <a:solidFill>
                  <a:srgbClr val="CCCC00"/>
                </a:solidFill>
                <a:ln>
                  <a:solidFill>
                    <a:srgbClr val="CCCC00"/>
                  </a:solidFill>
                </a:ln>
                <a:effectLst>
                  <a:innerShdw blurRad="114300">
                    <a:prstClr val="black"/>
                  </a:innerShd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3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4754565" y="5838858"/>
                  <a:ext cx="474669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>
                      <a:solidFill>
                        <a:schemeClr val="bg2"/>
                      </a:solidFill>
                      <a:sym typeface="Symbol" pitchFamily="18" charset="2"/>
                    </a:rPr>
                    <a:t></a:t>
                  </a:r>
                  <a:endParaRPr lang="en-US" sz="240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50" name="TextBox 54"/>
              <p:cNvSpPr txBox="1">
                <a:spLocks noChangeArrowheads="1"/>
              </p:cNvSpPr>
              <p:nvPr/>
            </p:nvSpPr>
            <p:spPr bwMode="auto">
              <a:xfrm>
                <a:off x="4279896" y="4524390"/>
                <a:ext cx="87631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i="1" baseline="50000">
                    <a:solidFill>
                      <a:srgbClr val="FFC000"/>
                    </a:solidFill>
                  </a:rPr>
                  <a:t>4</a:t>
                </a:r>
                <a:r>
                  <a:rPr lang="en-US" sz="2800" b="1" i="1" baseline="-30000">
                    <a:solidFill>
                      <a:srgbClr val="FFC000"/>
                    </a:solidFill>
                    <a:sym typeface="Symbol" pitchFamily="18" charset="2"/>
                  </a:rPr>
                  <a:t></a:t>
                </a:r>
                <a:r>
                  <a:rPr lang="en-US" sz="2800" b="1" i="1">
                    <a:solidFill>
                      <a:srgbClr val="FFC000"/>
                    </a:solidFill>
                    <a:sym typeface="Symbol" pitchFamily="18" charset="2"/>
                  </a:rPr>
                  <a:t>H</a:t>
                </a:r>
                <a:endParaRPr lang="en-US" sz="2800" b="1" i="1" baseline="3000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43" name="TextBox 77"/>
            <p:cNvSpPr txBox="1">
              <a:spLocks noChangeArrowheads="1"/>
            </p:cNvSpPr>
            <p:nvPr/>
          </p:nvSpPr>
          <p:spPr bwMode="auto">
            <a:xfrm>
              <a:off x="409518" y="5875371"/>
              <a:ext cx="41259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/>
                <a:t>Fragmentation (&lt;10</a:t>
              </a:r>
              <a:r>
                <a:rPr lang="en-US" sz="2400" i="1" baseline="40000"/>
                <a:t>-16</a:t>
              </a:r>
              <a:r>
                <a:rPr lang="en-US" sz="2400" i="1"/>
                <a:t>s)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457450" y="1014413"/>
            <a:ext cx="4429125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</a:rPr>
              <a:t>Fragmentation Process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1914526"/>
            <a:ext cx="152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Example: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385888"/>
            <a:ext cx="8515351" cy="5072062"/>
          </a:xfrm>
        </p:spPr>
        <p:txBody>
          <a:bodyPr>
            <a:normAutofit/>
          </a:bodyPr>
          <a:lstStyle/>
          <a:p>
            <a:r>
              <a:rPr lang="en-US" dirty="0" smtClean="0"/>
              <a:t>High precision on ground state light </a:t>
            </a:r>
            <a:r>
              <a:rPr lang="en-US" dirty="0" err="1" smtClean="0"/>
              <a:t>hypernuclei</a:t>
            </a:r>
            <a:endParaRPr lang="en-US" dirty="0" smtClean="0"/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Resolution: ~130 </a:t>
            </a:r>
            <a:r>
              <a:rPr lang="en-US" sz="2000" dirty="0" err="1" smtClean="0">
                <a:solidFill>
                  <a:srgbClr val="FFFF00"/>
                </a:solidFill>
              </a:rPr>
              <a:t>keV</a:t>
            </a:r>
            <a:r>
              <a:rPr lang="en-US" sz="2000" dirty="0" smtClean="0">
                <a:solidFill>
                  <a:srgbClr val="FFFF00"/>
                </a:solidFill>
              </a:rPr>
              <a:t> FWHM;   mass precision : &lt;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±</a:t>
            </a:r>
            <a:r>
              <a:rPr lang="en-US" sz="2000" dirty="0" smtClean="0">
                <a:solidFill>
                  <a:srgbClr val="FFFF00"/>
                </a:solidFill>
              </a:rPr>
              <a:t>30 </a:t>
            </a:r>
            <a:r>
              <a:rPr lang="en-US" sz="2000" dirty="0" err="1" smtClean="0">
                <a:solidFill>
                  <a:srgbClr val="FFFF00"/>
                </a:solidFill>
              </a:rPr>
              <a:t>keV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Precise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 binding energy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Charge symmetry breaking</a:t>
            </a:r>
          </a:p>
          <a:p>
            <a:r>
              <a:rPr lang="en-US" dirty="0" smtClean="0"/>
              <a:t>Linkage between structures of </a:t>
            </a:r>
            <a:r>
              <a:rPr lang="en-US" i="1" u="sng" dirty="0" err="1" smtClean="0"/>
              <a:t>hypernuclei</a:t>
            </a:r>
            <a:r>
              <a:rPr lang="en-US" dirty="0" smtClean="0"/>
              <a:t> and </a:t>
            </a:r>
            <a:r>
              <a:rPr lang="en-US" i="1" u="sng" dirty="0" smtClean="0"/>
              <a:t>nuclei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Determining ground state spin/parity</a:t>
            </a:r>
          </a:p>
          <a:p>
            <a:r>
              <a:rPr lang="en-US" dirty="0" smtClean="0"/>
              <a:t>Search for Isomeric low lying states (</a:t>
            </a:r>
            <a:r>
              <a:rPr lang="en-US" i="1" dirty="0" smtClean="0">
                <a:solidFill>
                  <a:srgbClr val="FFFF00"/>
                </a:solidFill>
              </a:rPr>
              <a:t>Isomerism</a:t>
            </a:r>
            <a:r>
              <a:rPr lang="en-US" dirty="0" smtClean="0"/>
              <a:t>)</a:t>
            </a:r>
          </a:p>
          <a:p>
            <a:r>
              <a:rPr lang="en-US" dirty="0" smtClean="0">
                <a:sym typeface="Symbol"/>
              </a:rPr>
              <a:t>Study the drip line limit on -</a:t>
            </a:r>
            <a:r>
              <a:rPr lang="en-US" dirty="0" err="1" smtClean="0">
                <a:sym typeface="Symbol"/>
              </a:rPr>
              <a:t>hypernuclei</a:t>
            </a:r>
            <a:r>
              <a:rPr lang="en-US" dirty="0" smtClean="0">
                <a:sym typeface="Symbol"/>
              </a:rPr>
              <a:t>, such as heavy hyper-hydrogen: </a:t>
            </a:r>
            <a:r>
              <a:rPr lang="en-US" i="1" baseline="30000" dirty="0" smtClean="0">
                <a:solidFill>
                  <a:srgbClr val="FFFF00"/>
                </a:solidFill>
                <a:sym typeface="Symbol"/>
              </a:rPr>
              <a:t>6</a:t>
            </a:r>
            <a:r>
              <a:rPr lang="en-US" i="1" baseline="-25000" dirty="0" smtClean="0">
                <a:solidFill>
                  <a:srgbClr val="FFFF00"/>
                </a:solidFill>
                <a:sym typeface="Symbol"/>
              </a:rPr>
              <a:t>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H, </a:t>
            </a:r>
            <a:r>
              <a:rPr lang="en-US" i="1" baseline="30000" dirty="0" smtClean="0">
                <a:solidFill>
                  <a:srgbClr val="FFFF00"/>
                </a:solidFill>
                <a:sym typeface="Symbol"/>
              </a:rPr>
              <a:t>7</a:t>
            </a:r>
            <a:r>
              <a:rPr lang="en-US" i="1" baseline="-25000" dirty="0" smtClean="0">
                <a:solidFill>
                  <a:srgbClr val="FFFF00"/>
                </a:solidFill>
                <a:sym typeface="Symbol"/>
              </a:rPr>
              <a:t>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H, and </a:t>
            </a:r>
            <a:r>
              <a:rPr lang="en-US" i="1" baseline="30000" dirty="0" smtClean="0">
                <a:solidFill>
                  <a:srgbClr val="FFFF00"/>
                </a:solidFill>
                <a:sym typeface="Symbol"/>
              </a:rPr>
              <a:t>8</a:t>
            </a:r>
            <a:r>
              <a:rPr lang="en-US" i="1" baseline="-25000" dirty="0" smtClean="0">
                <a:solidFill>
                  <a:srgbClr val="FFFF00"/>
                </a:solidFill>
                <a:sym typeface="Symbol"/>
              </a:rPr>
              <a:t></a:t>
            </a:r>
            <a:r>
              <a:rPr lang="en-US" i="1" dirty="0" smtClean="0">
                <a:solidFill>
                  <a:srgbClr val="FFFF00"/>
                </a:solidFill>
                <a:sym typeface="Symbol"/>
              </a:rPr>
              <a:t>H</a:t>
            </a:r>
            <a:endParaRPr lang="en-US" i="1" dirty="0" smtClean="0">
              <a:sym typeface="Symbol"/>
            </a:endParaRPr>
          </a:p>
          <a:p>
            <a:r>
              <a:rPr lang="en-US" dirty="0" smtClean="0"/>
              <a:t>Medium modification of baryon property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70688"/>
            <a:ext cx="9144000" cy="900113"/>
          </a:xfrm>
        </p:spPr>
        <p:txBody>
          <a:bodyPr>
            <a:noAutofit/>
          </a:bodyPr>
          <a:lstStyle/>
          <a:p>
            <a:r>
              <a:rPr lang="en-US" sz="3200" dirty="0" smtClean="0"/>
              <a:t>Decay </a:t>
            </a:r>
            <a:r>
              <a:rPr lang="en-US" sz="3200" dirty="0" err="1" smtClean="0"/>
              <a:t>Pion</a:t>
            </a:r>
            <a:r>
              <a:rPr lang="en-US" sz="3200" dirty="0" smtClean="0"/>
              <a:t> Spectroscopy for Study</a:t>
            </a:r>
            <a:br>
              <a:rPr lang="en-US" sz="3200" dirty="0" smtClean="0"/>
            </a:br>
            <a:r>
              <a:rPr lang="en-US" sz="3200" dirty="0" smtClean="0"/>
              <a:t>Light </a:t>
            </a:r>
            <a:r>
              <a:rPr lang="en-US" sz="3200" dirty="0" smtClean="0">
                <a:sym typeface="Symbol"/>
              </a:rPr>
              <a:t>-</a:t>
            </a:r>
            <a:r>
              <a:rPr lang="en-US" sz="3200" dirty="0" err="1" smtClean="0">
                <a:sym typeface="Symbol"/>
              </a:rPr>
              <a:t>H</a:t>
            </a:r>
            <a:r>
              <a:rPr lang="en-US" sz="3200" dirty="0" err="1" smtClean="0"/>
              <a:t>ypernuclei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7220" y="1511049"/>
            <a:ext cx="7561420" cy="4499607"/>
            <a:chOff x="82503" y="1628774"/>
            <a:chExt cx="7561420" cy="4499607"/>
          </a:xfrm>
        </p:grpSpPr>
        <p:sp>
          <p:nvSpPr>
            <p:cNvPr id="6" name="TextBox 5"/>
            <p:cNvSpPr txBox="1"/>
            <p:nvPr/>
          </p:nvSpPr>
          <p:spPr>
            <a:xfrm>
              <a:off x="7023735" y="3371850"/>
              <a:ext cx="400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e</a:t>
              </a:r>
              <a:endPara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81825" y="418147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e</a:t>
              </a:r>
              <a:r>
                <a:rPr lang="en-US" sz="24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’</a:t>
              </a:r>
              <a:endPara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" name="Group 333"/>
            <p:cNvGrpSpPr/>
            <p:nvPr/>
          </p:nvGrpSpPr>
          <p:grpSpPr>
            <a:xfrm>
              <a:off x="1438492" y="3622647"/>
              <a:ext cx="2241078" cy="1853211"/>
              <a:chOff x="799757" y="3555411"/>
              <a:chExt cx="2241078" cy="185321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1973360" y="4299699"/>
                <a:ext cx="510984" cy="20168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 rot="15202945">
                <a:off x="1158494" y="3728900"/>
                <a:ext cx="1254125" cy="977900"/>
              </a:xfrm>
              <a:custGeom>
                <a:avLst/>
                <a:gdLst/>
                <a:ahLst/>
                <a:cxnLst>
                  <a:cxn ang="0">
                    <a:pos x="1820" y="1275"/>
                  </a:cxn>
                  <a:cxn ang="0">
                    <a:pos x="1957" y="1188"/>
                  </a:cxn>
                  <a:cxn ang="0">
                    <a:pos x="1999" y="1026"/>
                  </a:cxn>
                  <a:cxn ang="0">
                    <a:pos x="1875" y="682"/>
                  </a:cxn>
                  <a:cxn ang="0">
                    <a:pos x="1539" y="485"/>
                  </a:cxn>
                  <a:cxn ang="0">
                    <a:pos x="1616" y="356"/>
                  </a:cxn>
                  <a:cxn ang="0">
                    <a:pos x="1598" y="197"/>
                  </a:cxn>
                  <a:cxn ang="0">
                    <a:pos x="1357" y="55"/>
                  </a:cxn>
                  <a:cxn ang="0">
                    <a:pos x="1056" y="0"/>
                  </a:cxn>
                  <a:cxn ang="0">
                    <a:pos x="675" y="77"/>
                  </a:cxn>
                  <a:cxn ang="0">
                    <a:pos x="356" y="246"/>
                  </a:cxn>
                  <a:cxn ang="0">
                    <a:pos x="0" y="563"/>
                  </a:cxn>
                  <a:cxn ang="0">
                    <a:pos x="281" y="881"/>
                  </a:cxn>
                  <a:cxn ang="0">
                    <a:pos x="1342" y="1170"/>
                  </a:cxn>
                  <a:cxn ang="0">
                    <a:pos x="1267" y="1444"/>
                  </a:cxn>
                  <a:cxn ang="0">
                    <a:pos x="1681" y="1556"/>
                  </a:cxn>
                  <a:cxn ang="0">
                    <a:pos x="1755" y="1514"/>
                  </a:cxn>
                  <a:cxn ang="0">
                    <a:pos x="1820" y="1275"/>
                  </a:cxn>
                </a:cxnLst>
                <a:rect l="0" t="0" r="r" b="b"/>
                <a:pathLst>
                  <a:path w="1999" h="1556">
                    <a:moveTo>
                      <a:pt x="1820" y="1275"/>
                    </a:moveTo>
                    <a:lnTo>
                      <a:pt x="1957" y="1188"/>
                    </a:lnTo>
                    <a:lnTo>
                      <a:pt x="1999" y="1026"/>
                    </a:lnTo>
                    <a:lnTo>
                      <a:pt x="1875" y="682"/>
                    </a:lnTo>
                    <a:lnTo>
                      <a:pt x="1539" y="485"/>
                    </a:lnTo>
                    <a:lnTo>
                      <a:pt x="1616" y="356"/>
                    </a:lnTo>
                    <a:lnTo>
                      <a:pt x="1598" y="197"/>
                    </a:lnTo>
                    <a:lnTo>
                      <a:pt x="1357" y="55"/>
                    </a:lnTo>
                    <a:lnTo>
                      <a:pt x="1056" y="0"/>
                    </a:lnTo>
                    <a:lnTo>
                      <a:pt x="675" y="77"/>
                    </a:lnTo>
                    <a:lnTo>
                      <a:pt x="356" y="246"/>
                    </a:lnTo>
                    <a:lnTo>
                      <a:pt x="0" y="563"/>
                    </a:lnTo>
                    <a:lnTo>
                      <a:pt x="281" y="881"/>
                    </a:lnTo>
                    <a:lnTo>
                      <a:pt x="1342" y="1170"/>
                    </a:lnTo>
                    <a:lnTo>
                      <a:pt x="1267" y="1444"/>
                    </a:lnTo>
                    <a:lnTo>
                      <a:pt x="1681" y="1556"/>
                    </a:lnTo>
                    <a:lnTo>
                      <a:pt x="1755" y="1514"/>
                    </a:lnTo>
                    <a:lnTo>
                      <a:pt x="1820" y="1275"/>
                    </a:lnTo>
                    <a:close/>
                  </a:path>
                </a:pathLst>
              </a:custGeom>
              <a:solidFill>
                <a:srgbClr val="CC6633"/>
              </a:solidFill>
              <a:ln w="0">
                <a:solidFill>
                  <a:srgbClr val="CC66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6"/>
              <p:cNvSpPr>
                <a:spLocks/>
              </p:cNvSpPr>
              <p:nvPr/>
            </p:nvSpPr>
            <p:spPr bwMode="auto">
              <a:xfrm rot="15202945">
                <a:off x="1158494" y="3728900"/>
                <a:ext cx="1254125" cy="977900"/>
              </a:xfrm>
              <a:custGeom>
                <a:avLst/>
                <a:gdLst/>
                <a:ahLst/>
                <a:cxnLst>
                  <a:cxn ang="0">
                    <a:pos x="1820" y="1275"/>
                  </a:cxn>
                  <a:cxn ang="0">
                    <a:pos x="1957" y="1188"/>
                  </a:cxn>
                  <a:cxn ang="0">
                    <a:pos x="1999" y="1026"/>
                  </a:cxn>
                  <a:cxn ang="0">
                    <a:pos x="1875" y="682"/>
                  </a:cxn>
                  <a:cxn ang="0">
                    <a:pos x="1539" y="485"/>
                  </a:cxn>
                  <a:cxn ang="0">
                    <a:pos x="1616" y="356"/>
                  </a:cxn>
                  <a:cxn ang="0">
                    <a:pos x="1598" y="197"/>
                  </a:cxn>
                  <a:cxn ang="0">
                    <a:pos x="1357" y="55"/>
                  </a:cxn>
                  <a:cxn ang="0">
                    <a:pos x="1056" y="0"/>
                  </a:cxn>
                  <a:cxn ang="0">
                    <a:pos x="675" y="77"/>
                  </a:cxn>
                  <a:cxn ang="0">
                    <a:pos x="356" y="246"/>
                  </a:cxn>
                  <a:cxn ang="0">
                    <a:pos x="0" y="563"/>
                  </a:cxn>
                  <a:cxn ang="0">
                    <a:pos x="281" y="881"/>
                  </a:cxn>
                  <a:cxn ang="0">
                    <a:pos x="1342" y="1170"/>
                  </a:cxn>
                  <a:cxn ang="0">
                    <a:pos x="1267" y="1444"/>
                  </a:cxn>
                  <a:cxn ang="0">
                    <a:pos x="1681" y="1556"/>
                  </a:cxn>
                  <a:cxn ang="0">
                    <a:pos x="1755" y="1514"/>
                  </a:cxn>
                  <a:cxn ang="0">
                    <a:pos x="1820" y="1275"/>
                  </a:cxn>
                </a:cxnLst>
                <a:rect l="0" t="0" r="r" b="b"/>
                <a:pathLst>
                  <a:path w="1999" h="1556">
                    <a:moveTo>
                      <a:pt x="1820" y="1275"/>
                    </a:moveTo>
                    <a:lnTo>
                      <a:pt x="1957" y="1188"/>
                    </a:lnTo>
                    <a:lnTo>
                      <a:pt x="1999" y="1026"/>
                    </a:lnTo>
                    <a:lnTo>
                      <a:pt x="1875" y="682"/>
                    </a:lnTo>
                    <a:lnTo>
                      <a:pt x="1539" y="485"/>
                    </a:lnTo>
                    <a:lnTo>
                      <a:pt x="1616" y="356"/>
                    </a:lnTo>
                    <a:lnTo>
                      <a:pt x="1598" y="197"/>
                    </a:lnTo>
                    <a:lnTo>
                      <a:pt x="1357" y="55"/>
                    </a:lnTo>
                    <a:lnTo>
                      <a:pt x="1056" y="0"/>
                    </a:lnTo>
                    <a:lnTo>
                      <a:pt x="675" y="77"/>
                    </a:lnTo>
                    <a:lnTo>
                      <a:pt x="356" y="246"/>
                    </a:lnTo>
                    <a:lnTo>
                      <a:pt x="0" y="563"/>
                    </a:lnTo>
                    <a:lnTo>
                      <a:pt x="281" y="881"/>
                    </a:lnTo>
                    <a:lnTo>
                      <a:pt x="1342" y="1170"/>
                    </a:lnTo>
                    <a:lnTo>
                      <a:pt x="1267" y="1444"/>
                    </a:lnTo>
                    <a:lnTo>
                      <a:pt x="1681" y="1556"/>
                    </a:lnTo>
                    <a:lnTo>
                      <a:pt x="1755" y="1514"/>
                    </a:lnTo>
                    <a:lnTo>
                      <a:pt x="1820" y="1275"/>
                    </a:lnTo>
                  </a:path>
                </a:pathLst>
              </a:custGeom>
              <a:noFill/>
              <a:ln w="1270">
                <a:solidFill>
                  <a:srgbClr val="FF99CC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2"/>
              <p:cNvSpPr>
                <a:spLocks noChangeShapeType="1"/>
              </p:cNvSpPr>
              <p:nvPr/>
            </p:nvSpPr>
            <p:spPr bwMode="auto">
              <a:xfrm rot="15202945" flipH="1" flipV="1">
                <a:off x="1718603" y="4881753"/>
                <a:ext cx="465138" cy="106363"/>
              </a:xfrm>
              <a:prstGeom prst="line">
                <a:avLst/>
              </a:prstGeom>
              <a:noFill/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3"/>
              <p:cNvSpPr>
                <a:spLocks noChangeShapeType="1"/>
              </p:cNvSpPr>
              <p:nvPr/>
            </p:nvSpPr>
            <p:spPr bwMode="auto">
              <a:xfrm rot="15202945">
                <a:off x="935462" y="4689225"/>
                <a:ext cx="836613" cy="190500"/>
              </a:xfrm>
              <a:prstGeom prst="line">
                <a:avLst/>
              </a:prstGeom>
              <a:noFill/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 rot="15202945" flipV="1">
                <a:off x="2310572" y="3703594"/>
                <a:ext cx="96838" cy="428625"/>
              </a:xfrm>
              <a:prstGeom prst="line">
                <a:avLst/>
              </a:prstGeom>
              <a:noFill/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 rot="15202945">
                <a:off x="1440294" y="4035940"/>
                <a:ext cx="692150" cy="417513"/>
              </a:xfrm>
              <a:custGeom>
                <a:avLst/>
                <a:gdLst/>
                <a:ahLst/>
                <a:cxnLst>
                  <a:cxn ang="0">
                    <a:pos x="1103" y="665"/>
                  </a:cxn>
                  <a:cxn ang="0">
                    <a:pos x="933" y="105"/>
                  </a:cxn>
                  <a:cxn ang="0">
                    <a:pos x="801" y="25"/>
                  </a:cxn>
                  <a:cxn ang="0">
                    <a:pos x="655" y="0"/>
                  </a:cxn>
                  <a:cxn ang="0">
                    <a:pos x="413" y="47"/>
                  </a:cxn>
                  <a:cxn ang="0">
                    <a:pos x="194" y="165"/>
                  </a:cxn>
                  <a:cxn ang="0">
                    <a:pos x="0" y="336"/>
                  </a:cxn>
                  <a:cxn ang="0">
                    <a:pos x="35" y="376"/>
                  </a:cxn>
                  <a:cxn ang="0">
                    <a:pos x="1103" y="665"/>
                  </a:cxn>
                </a:cxnLst>
                <a:rect l="0" t="0" r="r" b="b"/>
                <a:pathLst>
                  <a:path w="1103" h="665">
                    <a:moveTo>
                      <a:pt x="1103" y="665"/>
                    </a:moveTo>
                    <a:lnTo>
                      <a:pt x="933" y="105"/>
                    </a:lnTo>
                    <a:lnTo>
                      <a:pt x="801" y="25"/>
                    </a:lnTo>
                    <a:lnTo>
                      <a:pt x="655" y="0"/>
                    </a:lnTo>
                    <a:lnTo>
                      <a:pt x="413" y="47"/>
                    </a:lnTo>
                    <a:lnTo>
                      <a:pt x="194" y="165"/>
                    </a:lnTo>
                    <a:lnTo>
                      <a:pt x="0" y="336"/>
                    </a:lnTo>
                    <a:lnTo>
                      <a:pt x="35" y="376"/>
                    </a:lnTo>
                    <a:lnTo>
                      <a:pt x="1103" y="665"/>
                    </a:lnTo>
                    <a:close/>
                  </a:path>
                </a:pathLst>
              </a:custGeom>
              <a:solidFill>
                <a:srgbClr val="E5E5E5"/>
              </a:solidFill>
              <a:ln w="0">
                <a:solidFill>
                  <a:srgbClr val="E5E5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8"/>
              <p:cNvSpPr>
                <a:spLocks/>
              </p:cNvSpPr>
              <p:nvPr/>
            </p:nvSpPr>
            <p:spPr bwMode="auto">
              <a:xfrm rot="15202945">
                <a:off x="1440294" y="4035940"/>
                <a:ext cx="692150" cy="417513"/>
              </a:xfrm>
              <a:custGeom>
                <a:avLst/>
                <a:gdLst/>
                <a:ahLst/>
                <a:cxnLst>
                  <a:cxn ang="0">
                    <a:pos x="1103" y="665"/>
                  </a:cxn>
                  <a:cxn ang="0">
                    <a:pos x="933" y="105"/>
                  </a:cxn>
                  <a:cxn ang="0">
                    <a:pos x="801" y="25"/>
                  </a:cxn>
                  <a:cxn ang="0">
                    <a:pos x="655" y="0"/>
                  </a:cxn>
                  <a:cxn ang="0">
                    <a:pos x="413" y="47"/>
                  </a:cxn>
                  <a:cxn ang="0">
                    <a:pos x="194" y="165"/>
                  </a:cxn>
                  <a:cxn ang="0">
                    <a:pos x="0" y="336"/>
                  </a:cxn>
                  <a:cxn ang="0">
                    <a:pos x="35" y="376"/>
                  </a:cxn>
                  <a:cxn ang="0">
                    <a:pos x="1103" y="665"/>
                  </a:cxn>
                </a:cxnLst>
                <a:rect l="0" t="0" r="r" b="b"/>
                <a:pathLst>
                  <a:path w="1103" h="665">
                    <a:moveTo>
                      <a:pt x="1103" y="665"/>
                    </a:moveTo>
                    <a:lnTo>
                      <a:pt x="933" y="105"/>
                    </a:lnTo>
                    <a:lnTo>
                      <a:pt x="801" y="25"/>
                    </a:lnTo>
                    <a:lnTo>
                      <a:pt x="655" y="0"/>
                    </a:lnTo>
                    <a:lnTo>
                      <a:pt x="413" y="47"/>
                    </a:lnTo>
                    <a:lnTo>
                      <a:pt x="194" y="165"/>
                    </a:lnTo>
                    <a:lnTo>
                      <a:pt x="0" y="336"/>
                    </a:lnTo>
                    <a:lnTo>
                      <a:pt x="35" y="376"/>
                    </a:lnTo>
                    <a:lnTo>
                      <a:pt x="1103" y="665"/>
                    </a:lnTo>
                  </a:path>
                </a:pathLst>
              </a:custGeom>
              <a:noFill/>
              <a:ln w="1270">
                <a:solidFill>
                  <a:srgbClr val="E5E5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9"/>
              <p:cNvSpPr>
                <a:spLocks/>
              </p:cNvSpPr>
              <p:nvPr/>
            </p:nvSpPr>
            <p:spPr bwMode="auto">
              <a:xfrm rot="15202945">
                <a:off x="1673385" y="3625688"/>
                <a:ext cx="192088" cy="265112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201" y="12"/>
                  </a:cxn>
                  <a:cxn ang="0">
                    <a:pos x="179" y="25"/>
                  </a:cxn>
                  <a:cxn ang="0">
                    <a:pos x="156" y="37"/>
                  </a:cxn>
                  <a:cxn ang="0">
                    <a:pos x="137" y="52"/>
                  </a:cxn>
                  <a:cxn ang="0">
                    <a:pos x="119" y="70"/>
                  </a:cxn>
                  <a:cxn ang="0">
                    <a:pos x="102" y="87"/>
                  </a:cxn>
                  <a:cxn ang="0">
                    <a:pos x="82" y="107"/>
                  </a:cxn>
                  <a:cxn ang="0">
                    <a:pos x="67" y="129"/>
                  </a:cxn>
                  <a:cxn ang="0">
                    <a:pos x="54" y="147"/>
                  </a:cxn>
                  <a:cxn ang="0">
                    <a:pos x="44" y="164"/>
                  </a:cxn>
                  <a:cxn ang="0">
                    <a:pos x="37" y="182"/>
                  </a:cxn>
                  <a:cxn ang="0">
                    <a:pos x="27" y="199"/>
                  </a:cxn>
                  <a:cxn ang="0">
                    <a:pos x="24" y="212"/>
                  </a:cxn>
                  <a:cxn ang="0">
                    <a:pos x="17" y="226"/>
                  </a:cxn>
                  <a:cxn ang="0">
                    <a:pos x="15" y="244"/>
                  </a:cxn>
                  <a:cxn ang="0">
                    <a:pos x="10" y="261"/>
                  </a:cxn>
                  <a:cxn ang="0">
                    <a:pos x="7" y="276"/>
                  </a:cxn>
                  <a:cxn ang="0">
                    <a:pos x="5" y="291"/>
                  </a:cxn>
                  <a:cxn ang="0">
                    <a:pos x="2" y="309"/>
                  </a:cxn>
                  <a:cxn ang="0">
                    <a:pos x="0" y="324"/>
                  </a:cxn>
                  <a:cxn ang="0">
                    <a:pos x="0" y="341"/>
                  </a:cxn>
                  <a:cxn ang="0">
                    <a:pos x="221" y="421"/>
                  </a:cxn>
                  <a:cxn ang="0">
                    <a:pos x="246" y="396"/>
                  </a:cxn>
                  <a:cxn ang="0">
                    <a:pos x="239" y="381"/>
                  </a:cxn>
                  <a:cxn ang="0">
                    <a:pos x="236" y="371"/>
                  </a:cxn>
                  <a:cxn ang="0">
                    <a:pos x="234" y="358"/>
                  </a:cxn>
                  <a:cxn ang="0">
                    <a:pos x="231" y="343"/>
                  </a:cxn>
                  <a:cxn ang="0">
                    <a:pos x="231" y="329"/>
                  </a:cxn>
                  <a:cxn ang="0">
                    <a:pos x="234" y="316"/>
                  </a:cxn>
                  <a:cxn ang="0">
                    <a:pos x="239" y="301"/>
                  </a:cxn>
                  <a:cxn ang="0">
                    <a:pos x="241" y="289"/>
                  </a:cxn>
                  <a:cxn ang="0">
                    <a:pos x="249" y="274"/>
                  </a:cxn>
                  <a:cxn ang="0">
                    <a:pos x="259" y="259"/>
                  </a:cxn>
                  <a:cxn ang="0">
                    <a:pos x="268" y="246"/>
                  </a:cxn>
                  <a:cxn ang="0">
                    <a:pos x="281" y="234"/>
                  </a:cxn>
                  <a:cxn ang="0">
                    <a:pos x="293" y="226"/>
                  </a:cxn>
                  <a:cxn ang="0">
                    <a:pos x="306" y="217"/>
                  </a:cxn>
                </a:cxnLst>
                <a:rect l="0" t="0" r="r" b="b"/>
                <a:pathLst>
                  <a:path w="306" h="421">
                    <a:moveTo>
                      <a:pt x="306" y="217"/>
                    </a:moveTo>
                    <a:lnTo>
                      <a:pt x="226" y="0"/>
                    </a:lnTo>
                    <a:lnTo>
                      <a:pt x="211" y="5"/>
                    </a:lnTo>
                    <a:lnTo>
                      <a:pt x="201" y="12"/>
                    </a:lnTo>
                    <a:lnTo>
                      <a:pt x="189" y="17"/>
                    </a:lnTo>
                    <a:lnTo>
                      <a:pt x="179" y="25"/>
                    </a:lnTo>
                    <a:lnTo>
                      <a:pt x="169" y="30"/>
                    </a:lnTo>
                    <a:lnTo>
                      <a:pt x="156" y="37"/>
                    </a:lnTo>
                    <a:lnTo>
                      <a:pt x="144" y="47"/>
                    </a:lnTo>
                    <a:lnTo>
                      <a:pt x="137" y="52"/>
                    </a:lnTo>
                    <a:lnTo>
                      <a:pt x="129" y="60"/>
                    </a:lnTo>
                    <a:lnTo>
                      <a:pt x="119" y="70"/>
                    </a:lnTo>
                    <a:lnTo>
                      <a:pt x="112" y="77"/>
                    </a:lnTo>
                    <a:lnTo>
                      <a:pt x="102" y="87"/>
                    </a:lnTo>
                    <a:lnTo>
                      <a:pt x="92" y="97"/>
                    </a:lnTo>
                    <a:lnTo>
                      <a:pt x="82" y="107"/>
                    </a:lnTo>
                    <a:lnTo>
                      <a:pt x="74" y="119"/>
                    </a:lnTo>
                    <a:lnTo>
                      <a:pt x="67" y="129"/>
                    </a:lnTo>
                    <a:lnTo>
                      <a:pt x="59" y="139"/>
                    </a:lnTo>
                    <a:lnTo>
                      <a:pt x="54" y="147"/>
                    </a:lnTo>
                    <a:lnTo>
                      <a:pt x="49" y="154"/>
                    </a:lnTo>
                    <a:lnTo>
                      <a:pt x="44" y="164"/>
                    </a:lnTo>
                    <a:lnTo>
                      <a:pt x="39" y="174"/>
                    </a:lnTo>
                    <a:lnTo>
                      <a:pt x="37" y="182"/>
                    </a:lnTo>
                    <a:lnTo>
                      <a:pt x="32" y="189"/>
                    </a:lnTo>
                    <a:lnTo>
                      <a:pt x="27" y="199"/>
                    </a:lnTo>
                    <a:lnTo>
                      <a:pt x="24" y="207"/>
                    </a:lnTo>
                    <a:lnTo>
                      <a:pt x="24" y="212"/>
                    </a:lnTo>
                    <a:lnTo>
                      <a:pt x="19" y="219"/>
                    </a:lnTo>
                    <a:lnTo>
                      <a:pt x="17" y="226"/>
                    </a:lnTo>
                    <a:lnTo>
                      <a:pt x="15" y="234"/>
                    </a:lnTo>
                    <a:lnTo>
                      <a:pt x="15" y="244"/>
                    </a:lnTo>
                    <a:lnTo>
                      <a:pt x="12" y="251"/>
                    </a:lnTo>
                    <a:lnTo>
                      <a:pt x="10" y="261"/>
                    </a:lnTo>
                    <a:lnTo>
                      <a:pt x="7" y="266"/>
                    </a:lnTo>
                    <a:lnTo>
                      <a:pt x="7" y="276"/>
                    </a:lnTo>
                    <a:lnTo>
                      <a:pt x="5" y="284"/>
                    </a:lnTo>
                    <a:lnTo>
                      <a:pt x="5" y="291"/>
                    </a:lnTo>
                    <a:lnTo>
                      <a:pt x="2" y="301"/>
                    </a:lnTo>
                    <a:lnTo>
                      <a:pt x="2" y="309"/>
                    </a:lnTo>
                    <a:lnTo>
                      <a:pt x="2" y="316"/>
                    </a:lnTo>
                    <a:lnTo>
                      <a:pt x="0" y="324"/>
                    </a:lnTo>
                    <a:lnTo>
                      <a:pt x="0" y="331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221" y="421"/>
                    </a:lnTo>
                    <a:lnTo>
                      <a:pt x="249" y="401"/>
                    </a:lnTo>
                    <a:lnTo>
                      <a:pt x="246" y="396"/>
                    </a:lnTo>
                    <a:lnTo>
                      <a:pt x="241" y="388"/>
                    </a:lnTo>
                    <a:lnTo>
                      <a:pt x="239" y="381"/>
                    </a:lnTo>
                    <a:lnTo>
                      <a:pt x="239" y="376"/>
                    </a:lnTo>
                    <a:lnTo>
                      <a:pt x="236" y="371"/>
                    </a:lnTo>
                    <a:lnTo>
                      <a:pt x="234" y="366"/>
                    </a:lnTo>
                    <a:lnTo>
                      <a:pt x="234" y="358"/>
                    </a:lnTo>
                    <a:lnTo>
                      <a:pt x="234" y="351"/>
                    </a:lnTo>
                    <a:lnTo>
                      <a:pt x="231" y="343"/>
                    </a:lnTo>
                    <a:lnTo>
                      <a:pt x="231" y="339"/>
                    </a:lnTo>
                    <a:lnTo>
                      <a:pt x="231" y="329"/>
                    </a:lnTo>
                    <a:lnTo>
                      <a:pt x="234" y="321"/>
                    </a:lnTo>
                    <a:lnTo>
                      <a:pt x="234" y="316"/>
                    </a:lnTo>
                    <a:lnTo>
                      <a:pt x="236" y="309"/>
                    </a:lnTo>
                    <a:lnTo>
                      <a:pt x="239" y="301"/>
                    </a:lnTo>
                    <a:lnTo>
                      <a:pt x="241" y="294"/>
                    </a:lnTo>
                    <a:lnTo>
                      <a:pt x="241" y="289"/>
                    </a:lnTo>
                    <a:lnTo>
                      <a:pt x="246" y="281"/>
                    </a:lnTo>
                    <a:lnTo>
                      <a:pt x="249" y="274"/>
                    </a:lnTo>
                    <a:lnTo>
                      <a:pt x="254" y="266"/>
                    </a:lnTo>
                    <a:lnTo>
                      <a:pt x="259" y="259"/>
                    </a:lnTo>
                    <a:lnTo>
                      <a:pt x="264" y="251"/>
                    </a:lnTo>
                    <a:lnTo>
                      <a:pt x="268" y="246"/>
                    </a:lnTo>
                    <a:lnTo>
                      <a:pt x="276" y="239"/>
                    </a:lnTo>
                    <a:lnTo>
                      <a:pt x="281" y="234"/>
                    </a:lnTo>
                    <a:lnTo>
                      <a:pt x="286" y="229"/>
                    </a:lnTo>
                    <a:lnTo>
                      <a:pt x="293" y="226"/>
                    </a:lnTo>
                    <a:lnTo>
                      <a:pt x="298" y="221"/>
                    </a:lnTo>
                    <a:lnTo>
                      <a:pt x="306" y="217"/>
                    </a:lnTo>
                    <a:close/>
                  </a:path>
                </a:pathLst>
              </a:custGeom>
              <a:solidFill>
                <a:srgbClr val="E5E5E5"/>
              </a:solidFill>
              <a:ln w="0">
                <a:solidFill>
                  <a:srgbClr val="E5E5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auto">
              <a:xfrm rot="15202945">
                <a:off x="1673385" y="3625688"/>
                <a:ext cx="192088" cy="265112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201" y="12"/>
                  </a:cxn>
                  <a:cxn ang="0">
                    <a:pos x="179" y="25"/>
                  </a:cxn>
                  <a:cxn ang="0">
                    <a:pos x="156" y="37"/>
                  </a:cxn>
                  <a:cxn ang="0">
                    <a:pos x="137" y="52"/>
                  </a:cxn>
                  <a:cxn ang="0">
                    <a:pos x="119" y="70"/>
                  </a:cxn>
                  <a:cxn ang="0">
                    <a:pos x="102" y="87"/>
                  </a:cxn>
                  <a:cxn ang="0">
                    <a:pos x="82" y="107"/>
                  </a:cxn>
                  <a:cxn ang="0">
                    <a:pos x="67" y="129"/>
                  </a:cxn>
                  <a:cxn ang="0">
                    <a:pos x="54" y="147"/>
                  </a:cxn>
                  <a:cxn ang="0">
                    <a:pos x="44" y="164"/>
                  </a:cxn>
                  <a:cxn ang="0">
                    <a:pos x="37" y="182"/>
                  </a:cxn>
                  <a:cxn ang="0">
                    <a:pos x="27" y="199"/>
                  </a:cxn>
                  <a:cxn ang="0">
                    <a:pos x="24" y="212"/>
                  </a:cxn>
                  <a:cxn ang="0">
                    <a:pos x="17" y="226"/>
                  </a:cxn>
                  <a:cxn ang="0">
                    <a:pos x="15" y="244"/>
                  </a:cxn>
                  <a:cxn ang="0">
                    <a:pos x="10" y="261"/>
                  </a:cxn>
                  <a:cxn ang="0">
                    <a:pos x="7" y="276"/>
                  </a:cxn>
                  <a:cxn ang="0">
                    <a:pos x="5" y="291"/>
                  </a:cxn>
                  <a:cxn ang="0">
                    <a:pos x="2" y="309"/>
                  </a:cxn>
                  <a:cxn ang="0">
                    <a:pos x="0" y="324"/>
                  </a:cxn>
                  <a:cxn ang="0">
                    <a:pos x="0" y="341"/>
                  </a:cxn>
                  <a:cxn ang="0">
                    <a:pos x="221" y="421"/>
                  </a:cxn>
                  <a:cxn ang="0">
                    <a:pos x="246" y="396"/>
                  </a:cxn>
                  <a:cxn ang="0">
                    <a:pos x="239" y="381"/>
                  </a:cxn>
                  <a:cxn ang="0">
                    <a:pos x="236" y="371"/>
                  </a:cxn>
                  <a:cxn ang="0">
                    <a:pos x="234" y="358"/>
                  </a:cxn>
                  <a:cxn ang="0">
                    <a:pos x="231" y="343"/>
                  </a:cxn>
                  <a:cxn ang="0">
                    <a:pos x="231" y="329"/>
                  </a:cxn>
                  <a:cxn ang="0">
                    <a:pos x="234" y="316"/>
                  </a:cxn>
                  <a:cxn ang="0">
                    <a:pos x="239" y="301"/>
                  </a:cxn>
                  <a:cxn ang="0">
                    <a:pos x="241" y="289"/>
                  </a:cxn>
                  <a:cxn ang="0">
                    <a:pos x="249" y="274"/>
                  </a:cxn>
                  <a:cxn ang="0">
                    <a:pos x="259" y="259"/>
                  </a:cxn>
                  <a:cxn ang="0">
                    <a:pos x="268" y="246"/>
                  </a:cxn>
                  <a:cxn ang="0">
                    <a:pos x="281" y="234"/>
                  </a:cxn>
                  <a:cxn ang="0">
                    <a:pos x="293" y="226"/>
                  </a:cxn>
                  <a:cxn ang="0">
                    <a:pos x="306" y="217"/>
                  </a:cxn>
                </a:cxnLst>
                <a:rect l="0" t="0" r="r" b="b"/>
                <a:pathLst>
                  <a:path w="306" h="421">
                    <a:moveTo>
                      <a:pt x="306" y="217"/>
                    </a:moveTo>
                    <a:lnTo>
                      <a:pt x="226" y="0"/>
                    </a:lnTo>
                    <a:lnTo>
                      <a:pt x="211" y="5"/>
                    </a:lnTo>
                    <a:lnTo>
                      <a:pt x="201" y="12"/>
                    </a:lnTo>
                    <a:lnTo>
                      <a:pt x="189" y="17"/>
                    </a:lnTo>
                    <a:lnTo>
                      <a:pt x="179" y="25"/>
                    </a:lnTo>
                    <a:lnTo>
                      <a:pt x="169" y="30"/>
                    </a:lnTo>
                    <a:lnTo>
                      <a:pt x="156" y="37"/>
                    </a:lnTo>
                    <a:lnTo>
                      <a:pt x="144" y="47"/>
                    </a:lnTo>
                    <a:lnTo>
                      <a:pt x="137" y="52"/>
                    </a:lnTo>
                    <a:lnTo>
                      <a:pt x="129" y="60"/>
                    </a:lnTo>
                    <a:lnTo>
                      <a:pt x="119" y="70"/>
                    </a:lnTo>
                    <a:lnTo>
                      <a:pt x="112" y="77"/>
                    </a:lnTo>
                    <a:lnTo>
                      <a:pt x="102" y="87"/>
                    </a:lnTo>
                    <a:lnTo>
                      <a:pt x="92" y="97"/>
                    </a:lnTo>
                    <a:lnTo>
                      <a:pt x="82" y="107"/>
                    </a:lnTo>
                    <a:lnTo>
                      <a:pt x="74" y="119"/>
                    </a:lnTo>
                    <a:lnTo>
                      <a:pt x="67" y="129"/>
                    </a:lnTo>
                    <a:lnTo>
                      <a:pt x="59" y="139"/>
                    </a:lnTo>
                    <a:lnTo>
                      <a:pt x="54" y="147"/>
                    </a:lnTo>
                    <a:lnTo>
                      <a:pt x="49" y="154"/>
                    </a:lnTo>
                    <a:lnTo>
                      <a:pt x="44" y="164"/>
                    </a:lnTo>
                    <a:lnTo>
                      <a:pt x="39" y="174"/>
                    </a:lnTo>
                    <a:lnTo>
                      <a:pt x="37" y="182"/>
                    </a:lnTo>
                    <a:lnTo>
                      <a:pt x="32" y="189"/>
                    </a:lnTo>
                    <a:lnTo>
                      <a:pt x="27" y="199"/>
                    </a:lnTo>
                    <a:lnTo>
                      <a:pt x="24" y="207"/>
                    </a:lnTo>
                    <a:lnTo>
                      <a:pt x="24" y="212"/>
                    </a:lnTo>
                    <a:lnTo>
                      <a:pt x="19" y="219"/>
                    </a:lnTo>
                    <a:lnTo>
                      <a:pt x="17" y="226"/>
                    </a:lnTo>
                    <a:lnTo>
                      <a:pt x="15" y="234"/>
                    </a:lnTo>
                    <a:lnTo>
                      <a:pt x="15" y="244"/>
                    </a:lnTo>
                    <a:lnTo>
                      <a:pt x="12" y="251"/>
                    </a:lnTo>
                    <a:lnTo>
                      <a:pt x="10" y="261"/>
                    </a:lnTo>
                    <a:lnTo>
                      <a:pt x="7" y="266"/>
                    </a:lnTo>
                    <a:lnTo>
                      <a:pt x="7" y="276"/>
                    </a:lnTo>
                    <a:lnTo>
                      <a:pt x="5" y="284"/>
                    </a:lnTo>
                    <a:lnTo>
                      <a:pt x="5" y="291"/>
                    </a:lnTo>
                    <a:lnTo>
                      <a:pt x="2" y="301"/>
                    </a:lnTo>
                    <a:lnTo>
                      <a:pt x="2" y="309"/>
                    </a:lnTo>
                    <a:lnTo>
                      <a:pt x="2" y="316"/>
                    </a:lnTo>
                    <a:lnTo>
                      <a:pt x="0" y="324"/>
                    </a:lnTo>
                    <a:lnTo>
                      <a:pt x="0" y="331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221" y="421"/>
                    </a:lnTo>
                    <a:lnTo>
                      <a:pt x="249" y="401"/>
                    </a:lnTo>
                    <a:lnTo>
                      <a:pt x="246" y="396"/>
                    </a:lnTo>
                    <a:lnTo>
                      <a:pt x="241" y="388"/>
                    </a:lnTo>
                    <a:lnTo>
                      <a:pt x="239" y="381"/>
                    </a:lnTo>
                    <a:lnTo>
                      <a:pt x="239" y="376"/>
                    </a:lnTo>
                    <a:lnTo>
                      <a:pt x="236" y="371"/>
                    </a:lnTo>
                    <a:lnTo>
                      <a:pt x="234" y="366"/>
                    </a:lnTo>
                    <a:lnTo>
                      <a:pt x="234" y="358"/>
                    </a:lnTo>
                    <a:lnTo>
                      <a:pt x="234" y="351"/>
                    </a:lnTo>
                    <a:lnTo>
                      <a:pt x="231" y="343"/>
                    </a:lnTo>
                    <a:lnTo>
                      <a:pt x="231" y="339"/>
                    </a:lnTo>
                    <a:lnTo>
                      <a:pt x="231" y="329"/>
                    </a:lnTo>
                    <a:lnTo>
                      <a:pt x="234" y="321"/>
                    </a:lnTo>
                    <a:lnTo>
                      <a:pt x="234" y="316"/>
                    </a:lnTo>
                    <a:lnTo>
                      <a:pt x="236" y="309"/>
                    </a:lnTo>
                    <a:lnTo>
                      <a:pt x="239" y="301"/>
                    </a:lnTo>
                    <a:lnTo>
                      <a:pt x="241" y="294"/>
                    </a:lnTo>
                    <a:lnTo>
                      <a:pt x="241" y="289"/>
                    </a:lnTo>
                    <a:lnTo>
                      <a:pt x="246" y="281"/>
                    </a:lnTo>
                    <a:lnTo>
                      <a:pt x="249" y="274"/>
                    </a:lnTo>
                    <a:lnTo>
                      <a:pt x="254" y="266"/>
                    </a:lnTo>
                    <a:lnTo>
                      <a:pt x="259" y="259"/>
                    </a:lnTo>
                    <a:lnTo>
                      <a:pt x="264" y="251"/>
                    </a:lnTo>
                    <a:lnTo>
                      <a:pt x="268" y="246"/>
                    </a:lnTo>
                    <a:lnTo>
                      <a:pt x="276" y="239"/>
                    </a:lnTo>
                    <a:lnTo>
                      <a:pt x="281" y="234"/>
                    </a:lnTo>
                    <a:lnTo>
                      <a:pt x="286" y="229"/>
                    </a:lnTo>
                    <a:lnTo>
                      <a:pt x="293" y="226"/>
                    </a:lnTo>
                    <a:lnTo>
                      <a:pt x="298" y="221"/>
                    </a:lnTo>
                    <a:lnTo>
                      <a:pt x="306" y="217"/>
                    </a:lnTo>
                  </a:path>
                </a:pathLst>
              </a:custGeom>
              <a:noFill/>
              <a:ln w="1270">
                <a:solidFill>
                  <a:srgbClr val="E5E5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 rot="15202945">
                <a:off x="1941146" y="4252255"/>
                <a:ext cx="449262" cy="139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15" y="195"/>
                  </a:cxn>
                  <a:cxn ang="0">
                    <a:pos x="707" y="222"/>
                  </a:cxn>
                  <a:cxn ang="0">
                    <a:pos x="0" y="28"/>
                  </a:cxn>
                  <a:cxn ang="0">
                    <a:pos x="8" y="0"/>
                  </a:cxn>
                </a:cxnLst>
                <a:rect l="0" t="0" r="r" b="b"/>
                <a:pathLst>
                  <a:path w="715" h="222">
                    <a:moveTo>
                      <a:pt x="8" y="0"/>
                    </a:moveTo>
                    <a:lnTo>
                      <a:pt x="715" y="195"/>
                    </a:lnTo>
                    <a:lnTo>
                      <a:pt x="707" y="222"/>
                    </a:lnTo>
                    <a:lnTo>
                      <a:pt x="0" y="2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 rot="15202945">
                <a:off x="1889239" y="4227589"/>
                <a:ext cx="434975" cy="19685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692" y="177"/>
                  </a:cxn>
                  <a:cxn ang="0">
                    <a:pos x="655" y="314"/>
                  </a:cxn>
                  <a:cxn ang="0">
                    <a:pos x="0" y="134"/>
                  </a:cxn>
                  <a:cxn ang="0">
                    <a:pos x="37" y="0"/>
                  </a:cxn>
                </a:cxnLst>
                <a:rect l="0" t="0" r="r" b="b"/>
                <a:pathLst>
                  <a:path w="692" h="314">
                    <a:moveTo>
                      <a:pt x="37" y="0"/>
                    </a:moveTo>
                    <a:lnTo>
                      <a:pt x="692" y="177"/>
                    </a:lnTo>
                    <a:lnTo>
                      <a:pt x="655" y="314"/>
                    </a:lnTo>
                    <a:lnTo>
                      <a:pt x="0" y="13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9933"/>
              </a:solidFill>
              <a:ln w="0">
                <a:solidFill>
                  <a:srgbClr val="0099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 rot="15202945">
                <a:off x="1786209" y="3612335"/>
                <a:ext cx="47625" cy="11588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45" y="20"/>
                  </a:cxn>
                  <a:cxn ang="0">
                    <a:pos x="23" y="50"/>
                  </a:cxn>
                  <a:cxn ang="0">
                    <a:pos x="5" y="82"/>
                  </a:cxn>
                  <a:cxn ang="0">
                    <a:pos x="0" y="120"/>
                  </a:cxn>
                  <a:cxn ang="0">
                    <a:pos x="5" y="152"/>
                  </a:cxn>
                  <a:cxn ang="0">
                    <a:pos x="18" y="184"/>
                  </a:cxn>
                </a:cxnLst>
                <a:rect l="0" t="0" r="r" b="b"/>
                <a:pathLst>
                  <a:path w="75" h="184">
                    <a:moveTo>
                      <a:pt x="75" y="0"/>
                    </a:moveTo>
                    <a:lnTo>
                      <a:pt x="45" y="20"/>
                    </a:lnTo>
                    <a:lnTo>
                      <a:pt x="23" y="50"/>
                    </a:lnTo>
                    <a:lnTo>
                      <a:pt x="5" y="82"/>
                    </a:lnTo>
                    <a:lnTo>
                      <a:pt x="0" y="120"/>
                    </a:lnTo>
                    <a:lnTo>
                      <a:pt x="5" y="152"/>
                    </a:lnTo>
                    <a:lnTo>
                      <a:pt x="18" y="184"/>
                    </a:lnTo>
                  </a:path>
                </a:pathLst>
              </a:custGeom>
              <a:noFill/>
              <a:ln w="1270">
                <a:solidFill>
                  <a:srgbClr val="E5E5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 rot="15202945">
                <a:off x="1786209" y="3612335"/>
                <a:ext cx="47625" cy="11588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45" y="20"/>
                  </a:cxn>
                  <a:cxn ang="0">
                    <a:pos x="23" y="50"/>
                  </a:cxn>
                  <a:cxn ang="0">
                    <a:pos x="5" y="82"/>
                  </a:cxn>
                  <a:cxn ang="0">
                    <a:pos x="0" y="120"/>
                  </a:cxn>
                  <a:cxn ang="0">
                    <a:pos x="5" y="152"/>
                  </a:cxn>
                  <a:cxn ang="0">
                    <a:pos x="18" y="184"/>
                  </a:cxn>
                </a:cxnLst>
                <a:rect l="0" t="0" r="r" b="b"/>
                <a:pathLst>
                  <a:path w="75" h="184">
                    <a:moveTo>
                      <a:pt x="75" y="0"/>
                    </a:moveTo>
                    <a:lnTo>
                      <a:pt x="45" y="20"/>
                    </a:lnTo>
                    <a:lnTo>
                      <a:pt x="23" y="50"/>
                    </a:lnTo>
                    <a:lnTo>
                      <a:pt x="5" y="82"/>
                    </a:lnTo>
                    <a:lnTo>
                      <a:pt x="0" y="120"/>
                    </a:lnTo>
                    <a:lnTo>
                      <a:pt x="5" y="152"/>
                    </a:lnTo>
                    <a:lnTo>
                      <a:pt x="18" y="184"/>
                    </a:lnTo>
                  </a:path>
                </a:pathLst>
              </a:custGeom>
              <a:noFill/>
              <a:ln w="1270">
                <a:solidFill>
                  <a:srgbClr val="E5E5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3"/>
              <p:cNvSpPr>
                <a:spLocks/>
              </p:cNvSpPr>
              <p:nvPr/>
            </p:nvSpPr>
            <p:spPr bwMode="auto">
              <a:xfrm rot="15202945">
                <a:off x="1687302" y="3673833"/>
                <a:ext cx="142875" cy="227013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171" y="30"/>
                  </a:cxn>
                  <a:cxn ang="0">
                    <a:pos x="122" y="65"/>
                  </a:cxn>
                  <a:cxn ang="0">
                    <a:pos x="82" y="109"/>
                  </a:cxn>
                  <a:cxn ang="0">
                    <a:pos x="47" y="162"/>
                  </a:cxn>
                  <a:cxn ang="0">
                    <a:pos x="22" y="217"/>
                  </a:cxn>
                  <a:cxn ang="0">
                    <a:pos x="7" y="276"/>
                  </a:cxn>
                  <a:cxn ang="0">
                    <a:pos x="0" y="339"/>
                  </a:cxn>
                  <a:cxn ang="0">
                    <a:pos x="0" y="346"/>
                  </a:cxn>
                  <a:cxn ang="0">
                    <a:pos x="0" y="353"/>
                  </a:cxn>
                  <a:cxn ang="0">
                    <a:pos x="0" y="361"/>
                  </a:cxn>
                </a:cxnLst>
                <a:rect l="0" t="0" r="r" b="b"/>
                <a:pathLst>
                  <a:path w="226" h="361">
                    <a:moveTo>
                      <a:pt x="226" y="0"/>
                    </a:moveTo>
                    <a:lnTo>
                      <a:pt x="171" y="30"/>
                    </a:lnTo>
                    <a:lnTo>
                      <a:pt x="122" y="65"/>
                    </a:lnTo>
                    <a:lnTo>
                      <a:pt x="82" y="109"/>
                    </a:lnTo>
                    <a:lnTo>
                      <a:pt x="47" y="162"/>
                    </a:lnTo>
                    <a:lnTo>
                      <a:pt x="22" y="217"/>
                    </a:lnTo>
                    <a:lnTo>
                      <a:pt x="7" y="276"/>
                    </a:lnTo>
                    <a:lnTo>
                      <a:pt x="0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0" y="361"/>
                    </a:lnTo>
                  </a:path>
                </a:pathLst>
              </a:custGeom>
              <a:noFill/>
              <a:ln w="1270">
                <a:solidFill>
                  <a:srgbClr val="E5E5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 rot="15202945">
                <a:off x="1687302" y="3673833"/>
                <a:ext cx="142875" cy="227013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171" y="30"/>
                  </a:cxn>
                  <a:cxn ang="0">
                    <a:pos x="122" y="65"/>
                  </a:cxn>
                  <a:cxn ang="0">
                    <a:pos x="82" y="109"/>
                  </a:cxn>
                  <a:cxn ang="0">
                    <a:pos x="47" y="162"/>
                  </a:cxn>
                  <a:cxn ang="0">
                    <a:pos x="22" y="217"/>
                  </a:cxn>
                  <a:cxn ang="0">
                    <a:pos x="7" y="276"/>
                  </a:cxn>
                  <a:cxn ang="0">
                    <a:pos x="0" y="339"/>
                  </a:cxn>
                  <a:cxn ang="0">
                    <a:pos x="0" y="346"/>
                  </a:cxn>
                  <a:cxn ang="0">
                    <a:pos x="0" y="353"/>
                  </a:cxn>
                  <a:cxn ang="0">
                    <a:pos x="0" y="361"/>
                  </a:cxn>
                </a:cxnLst>
                <a:rect l="0" t="0" r="r" b="b"/>
                <a:pathLst>
                  <a:path w="226" h="361">
                    <a:moveTo>
                      <a:pt x="226" y="0"/>
                    </a:moveTo>
                    <a:lnTo>
                      <a:pt x="171" y="30"/>
                    </a:lnTo>
                    <a:lnTo>
                      <a:pt x="122" y="65"/>
                    </a:lnTo>
                    <a:lnTo>
                      <a:pt x="82" y="109"/>
                    </a:lnTo>
                    <a:lnTo>
                      <a:pt x="47" y="162"/>
                    </a:lnTo>
                    <a:lnTo>
                      <a:pt x="22" y="217"/>
                    </a:lnTo>
                    <a:lnTo>
                      <a:pt x="7" y="276"/>
                    </a:lnTo>
                    <a:lnTo>
                      <a:pt x="0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0" y="361"/>
                    </a:lnTo>
                  </a:path>
                </a:pathLst>
              </a:custGeom>
              <a:noFill/>
              <a:ln w="1270">
                <a:solidFill>
                  <a:srgbClr val="E5E5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45"/>
              <p:cNvSpPr>
                <a:spLocks noChangeShapeType="1"/>
              </p:cNvSpPr>
              <p:nvPr/>
            </p:nvSpPr>
            <p:spPr bwMode="auto">
              <a:xfrm rot="15202945" flipH="1" flipV="1">
                <a:off x="1526435" y="4077730"/>
                <a:ext cx="84137" cy="50800"/>
              </a:xfrm>
              <a:prstGeom prst="line">
                <a:avLst/>
              </a:prstGeom>
              <a:noFill/>
              <a:ln w="127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6"/>
              <p:cNvSpPr>
                <a:spLocks noChangeShapeType="1"/>
              </p:cNvSpPr>
              <p:nvPr/>
            </p:nvSpPr>
            <p:spPr bwMode="auto">
              <a:xfrm rot="15202945" flipH="1" flipV="1">
                <a:off x="1516155" y="4187731"/>
                <a:ext cx="90488" cy="15875"/>
              </a:xfrm>
              <a:prstGeom prst="line">
                <a:avLst/>
              </a:prstGeom>
              <a:noFill/>
              <a:ln w="127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47"/>
              <p:cNvSpPr>
                <a:spLocks noChangeShapeType="1"/>
              </p:cNvSpPr>
              <p:nvPr/>
            </p:nvSpPr>
            <p:spPr bwMode="auto">
              <a:xfrm rot="15202945" flipH="1">
                <a:off x="1525939" y="4295151"/>
                <a:ext cx="155575" cy="31750"/>
              </a:xfrm>
              <a:prstGeom prst="line">
                <a:avLst/>
              </a:prstGeom>
              <a:noFill/>
              <a:ln w="127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48"/>
              <p:cNvSpPr>
                <a:spLocks noChangeShapeType="1"/>
              </p:cNvSpPr>
              <p:nvPr/>
            </p:nvSpPr>
            <p:spPr bwMode="auto">
              <a:xfrm rot="15202945" flipH="1">
                <a:off x="1626171" y="4400934"/>
                <a:ext cx="138112" cy="71438"/>
              </a:xfrm>
              <a:prstGeom prst="line">
                <a:avLst/>
              </a:prstGeom>
              <a:noFill/>
              <a:ln w="127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49"/>
              <p:cNvSpPr>
                <a:spLocks noChangeShapeType="1"/>
              </p:cNvSpPr>
              <p:nvPr/>
            </p:nvSpPr>
            <p:spPr bwMode="auto">
              <a:xfrm rot="15202945" flipV="1">
                <a:off x="1757690" y="4480578"/>
                <a:ext cx="120650" cy="106362"/>
              </a:xfrm>
              <a:prstGeom prst="line">
                <a:avLst/>
              </a:prstGeom>
              <a:noFill/>
              <a:ln w="127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0"/>
              <p:cNvSpPr>
                <a:spLocks noChangeShapeType="1"/>
              </p:cNvSpPr>
              <p:nvPr/>
            </p:nvSpPr>
            <p:spPr bwMode="auto">
              <a:xfrm rot="15202945">
                <a:off x="1884603" y="4549078"/>
                <a:ext cx="20638" cy="25400"/>
              </a:xfrm>
              <a:prstGeom prst="line">
                <a:avLst/>
              </a:prstGeom>
              <a:noFill/>
              <a:ln w="127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51"/>
              <p:cNvSpPr>
                <a:spLocks noChangeShapeType="1"/>
              </p:cNvSpPr>
              <p:nvPr/>
            </p:nvSpPr>
            <p:spPr bwMode="auto">
              <a:xfrm rot="15202945" flipH="1" flipV="1">
                <a:off x="1560140" y="4109241"/>
                <a:ext cx="671512" cy="180975"/>
              </a:xfrm>
              <a:prstGeom prst="line">
                <a:avLst/>
              </a:prstGeom>
              <a:noFill/>
              <a:ln w="127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52"/>
              <p:cNvSpPr>
                <a:spLocks noChangeShapeType="1"/>
              </p:cNvSpPr>
              <p:nvPr/>
            </p:nvSpPr>
            <p:spPr bwMode="auto">
              <a:xfrm rot="15202945" flipH="1">
                <a:off x="1866319" y="3666863"/>
                <a:ext cx="19050" cy="11112"/>
              </a:xfrm>
              <a:prstGeom prst="line">
                <a:avLst/>
              </a:prstGeom>
              <a:noFill/>
              <a:ln w="127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53"/>
              <p:cNvSpPr>
                <a:spLocks noChangeShapeType="1"/>
              </p:cNvSpPr>
              <p:nvPr/>
            </p:nvSpPr>
            <p:spPr bwMode="auto">
              <a:xfrm rot="15202945">
                <a:off x="1663941" y="3640746"/>
                <a:ext cx="49213" cy="134938"/>
              </a:xfrm>
              <a:prstGeom prst="line">
                <a:avLst/>
              </a:prstGeom>
              <a:noFill/>
              <a:ln w="127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54"/>
              <p:cNvSpPr>
                <a:spLocks noChangeShapeType="1"/>
              </p:cNvSpPr>
              <p:nvPr/>
            </p:nvSpPr>
            <p:spPr bwMode="auto">
              <a:xfrm rot="15202945" flipH="1" flipV="1">
                <a:off x="1815706" y="3730970"/>
                <a:ext cx="138112" cy="39688"/>
              </a:xfrm>
              <a:prstGeom prst="line">
                <a:avLst/>
              </a:prstGeom>
              <a:noFill/>
              <a:ln w="127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 rot="15202945">
                <a:off x="1680184" y="3779406"/>
                <a:ext cx="106363" cy="350837"/>
              </a:xfrm>
              <a:prstGeom prst="line">
                <a:avLst/>
              </a:prstGeom>
              <a:noFill/>
              <a:ln w="1270">
                <a:solidFill>
                  <a:srgbClr val="E5E5E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 rot="15202945">
                <a:off x="1898859" y="4638414"/>
                <a:ext cx="85725" cy="96837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57"/>
              <p:cNvSpPr>
                <a:spLocks noChangeShapeType="1"/>
              </p:cNvSpPr>
              <p:nvPr/>
            </p:nvSpPr>
            <p:spPr bwMode="auto">
              <a:xfrm rot="15202945" flipV="1">
                <a:off x="1871022" y="3582861"/>
                <a:ext cx="49212" cy="30162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58"/>
              <p:cNvSpPr>
                <a:spLocks noChangeShapeType="1"/>
              </p:cNvSpPr>
              <p:nvPr/>
            </p:nvSpPr>
            <p:spPr bwMode="auto">
              <a:xfrm rot="15202945" flipH="1" flipV="1">
                <a:off x="1781405" y="3494811"/>
                <a:ext cx="176686" cy="298409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sp>
            <p:nvSpPr>
              <p:cNvPr id="63" name="Line 59"/>
              <p:cNvSpPr>
                <a:spLocks noChangeShapeType="1"/>
              </p:cNvSpPr>
              <p:nvPr/>
            </p:nvSpPr>
            <p:spPr bwMode="auto">
              <a:xfrm rot="15202945" flipV="1">
                <a:off x="1859562" y="3568661"/>
                <a:ext cx="15875" cy="9525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60"/>
              <p:cNvSpPr>
                <a:spLocks noChangeShapeType="1"/>
              </p:cNvSpPr>
              <p:nvPr/>
            </p:nvSpPr>
            <p:spPr bwMode="auto">
              <a:xfrm rot="15202945" flipH="1" flipV="1">
                <a:off x="1454783" y="3808199"/>
                <a:ext cx="160338" cy="93663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61"/>
              <p:cNvSpPr>
                <a:spLocks noChangeShapeType="1"/>
              </p:cNvSpPr>
              <p:nvPr/>
            </p:nvSpPr>
            <p:spPr bwMode="auto">
              <a:xfrm rot="15202945">
                <a:off x="1759880" y="4352580"/>
                <a:ext cx="425450" cy="115888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62"/>
              <p:cNvSpPr>
                <a:spLocks noChangeShapeType="1"/>
              </p:cNvSpPr>
              <p:nvPr/>
            </p:nvSpPr>
            <p:spPr bwMode="auto">
              <a:xfrm rot="15202945">
                <a:off x="1826767" y="4747413"/>
                <a:ext cx="90487" cy="103188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63"/>
              <p:cNvSpPr>
                <a:spLocks noChangeShapeType="1"/>
              </p:cNvSpPr>
              <p:nvPr/>
            </p:nvSpPr>
            <p:spPr bwMode="auto">
              <a:xfrm rot="15202945" flipH="1">
                <a:off x="1596972" y="4679093"/>
                <a:ext cx="223837" cy="198438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64"/>
              <p:cNvSpPr>
                <a:spLocks noChangeShapeType="1"/>
              </p:cNvSpPr>
              <p:nvPr/>
            </p:nvSpPr>
            <p:spPr bwMode="auto">
              <a:xfrm rot="15202945" flipH="1">
                <a:off x="1403752" y="4567288"/>
                <a:ext cx="198438" cy="104775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65"/>
              <p:cNvSpPr>
                <a:spLocks noChangeShapeType="1"/>
              </p:cNvSpPr>
              <p:nvPr/>
            </p:nvSpPr>
            <p:spPr bwMode="auto">
              <a:xfrm rot="15202945" flipH="1">
                <a:off x="1245333" y="4407124"/>
                <a:ext cx="241300" cy="49213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66"/>
              <p:cNvSpPr>
                <a:spLocks noChangeShapeType="1"/>
              </p:cNvSpPr>
              <p:nvPr/>
            </p:nvSpPr>
            <p:spPr bwMode="auto">
              <a:xfrm rot="15202945" flipH="1" flipV="1">
                <a:off x="1201188" y="4210645"/>
                <a:ext cx="190500" cy="33337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67"/>
              <p:cNvSpPr>
                <a:spLocks noChangeShapeType="1"/>
              </p:cNvSpPr>
              <p:nvPr/>
            </p:nvSpPr>
            <p:spPr bwMode="auto">
              <a:xfrm rot="15202945" flipH="1" flipV="1">
                <a:off x="1231321" y="4002387"/>
                <a:ext cx="150812" cy="88900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68"/>
              <p:cNvSpPr>
                <a:spLocks noChangeShapeType="1"/>
              </p:cNvSpPr>
              <p:nvPr/>
            </p:nvSpPr>
            <p:spPr bwMode="auto">
              <a:xfrm rot="15202945" flipH="1" flipV="1">
                <a:off x="1370082" y="3892473"/>
                <a:ext cx="9525" cy="100013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69"/>
              <p:cNvSpPr>
                <a:spLocks noChangeShapeType="1"/>
              </p:cNvSpPr>
              <p:nvPr/>
            </p:nvSpPr>
            <p:spPr bwMode="auto">
              <a:xfrm rot="15202945" flipV="1">
                <a:off x="1444285" y="3893288"/>
                <a:ext cx="46038" cy="80963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70"/>
              <p:cNvSpPr>
                <a:spLocks noChangeShapeType="1"/>
              </p:cNvSpPr>
              <p:nvPr/>
            </p:nvSpPr>
            <p:spPr bwMode="auto">
              <a:xfrm rot="15202945" flipH="1" flipV="1">
                <a:off x="1538431" y="3720092"/>
                <a:ext cx="50800" cy="30162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71"/>
              <p:cNvSpPr>
                <a:spLocks noChangeShapeType="1"/>
              </p:cNvSpPr>
              <p:nvPr/>
            </p:nvSpPr>
            <p:spPr bwMode="auto">
              <a:xfrm rot="15202945" flipH="1" flipV="1">
                <a:off x="1623848" y="3530758"/>
                <a:ext cx="77788" cy="215900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72"/>
              <p:cNvSpPr>
                <a:spLocks noChangeShapeType="1"/>
              </p:cNvSpPr>
              <p:nvPr/>
            </p:nvSpPr>
            <p:spPr bwMode="auto">
              <a:xfrm rot="15202945" flipV="1">
                <a:off x="1793908" y="3518105"/>
                <a:ext cx="26987" cy="101600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73"/>
              <p:cNvSpPr>
                <a:spLocks noChangeShapeType="1"/>
              </p:cNvSpPr>
              <p:nvPr/>
            </p:nvSpPr>
            <p:spPr bwMode="auto">
              <a:xfrm rot="15202945">
                <a:off x="1936008" y="3633988"/>
                <a:ext cx="1588" cy="0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74"/>
              <p:cNvSpPr>
                <a:spLocks noChangeShapeType="1"/>
              </p:cNvSpPr>
              <p:nvPr/>
            </p:nvSpPr>
            <p:spPr bwMode="auto">
              <a:xfrm rot="15202945" flipV="1">
                <a:off x="1995746" y="3557228"/>
                <a:ext cx="39688" cy="149225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75"/>
              <p:cNvSpPr>
                <a:spLocks noChangeShapeType="1"/>
              </p:cNvSpPr>
              <p:nvPr/>
            </p:nvSpPr>
            <p:spPr bwMode="auto">
              <a:xfrm rot="15202945" flipV="1">
                <a:off x="2089580" y="3635150"/>
                <a:ext cx="46038" cy="26988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76"/>
              <p:cNvSpPr>
                <a:spLocks noChangeShapeType="1"/>
              </p:cNvSpPr>
              <p:nvPr/>
            </p:nvSpPr>
            <p:spPr bwMode="auto">
              <a:xfrm rot="15202945">
                <a:off x="2005228" y="3767896"/>
                <a:ext cx="260350" cy="69850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77"/>
              <p:cNvSpPr>
                <a:spLocks noChangeShapeType="1"/>
              </p:cNvSpPr>
              <p:nvPr/>
            </p:nvSpPr>
            <p:spPr bwMode="auto">
              <a:xfrm rot="15202945" flipH="1">
                <a:off x="2025307" y="3852421"/>
                <a:ext cx="47625" cy="173038"/>
              </a:xfrm>
              <a:prstGeom prst="line">
                <a:avLst/>
              </a:prstGeom>
              <a:noFill/>
              <a:ln w="1270">
                <a:solidFill>
                  <a:srgbClr val="FF99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79"/>
              <p:cNvSpPr>
                <a:spLocks noChangeShapeType="1"/>
              </p:cNvSpPr>
              <p:nvPr/>
            </p:nvSpPr>
            <p:spPr bwMode="auto">
              <a:xfrm rot="17234301" flipH="1" flipV="1">
                <a:off x="1808751" y="4578359"/>
                <a:ext cx="430212" cy="1230313"/>
              </a:xfrm>
              <a:prstGeom prst="line">
                <a:avLst/>
              </a:prstGeom>
              <a:noFill/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80"/>
              <p:cNvSpPr>
                <a:spLocks noChangeShapeType="1"/>
              </p:cNvSpPr>
              <p:nvPr/>
            </p:nvSpPr>
            <p:spPr bwMode="auto">
              <a:xfrm rot="17234301" flipV="1">
                <a:off x="2036745" y="4303884"/>
                <a:ext cx="1187450" cy="461963"/>
              </a:xfrm>
              <a:prstGeom prst="line">
                <a:avLst/>
              </a:prstGeom>
              <a:noFill/>
              <a:ln w="127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4" name="Group 82"/>
              <p:cNvGrpSpPr>
                <a:grpSpLocks/>
              </p:cNvGrpSpPr>
              <p:nvPr/>
            </p:nvGrpSpPr>
            <p:grpSpPr bwMode="auto">
              <a:xfrm>
                <a:off x="799757" y="5024949"/>
                <a:ext cx="1246885" cy="175204"/>
                <a:chOff x="2063" y="3062"/>
                <a:chExt cx="1985" cy="280"/>
              </a:xfrm>
              <a:solidFill>
                <a:schemeClr val="bg1"/>
              </a:solidFill>
            </p:grpSpPr>
            <p:sp>
              <p:nvSpPr>
                <p:cNvPr id="93" name="Rectangle 83"/>
                <p:cNvSpPr>
                  <a:spLocks noChangeArrowheads="1"/>
                </p:cNvSpPr>
                <p:nvPr/>
              </p:nvSpPr>
              <p:spPr bwMode="auto">
                <a:xfrm>
                  <a:off x="2063" y="3062"/>
                  <a:ext cx="1985" cy="280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dirty="0"/>
                </a:p>
              </p:txBody>
            </p:sp>
            <p:sp>
              <p:nvSpPr>
                <p:cNvPr id="94" name="Freeform 84"/>
                <p:cNvSpPr>
                  <a:spLocks/>
                </p:cNvSpPr>
                <p:nvPr/>
              </p:nvSpPr>
              <p:spPr bwMode="auto">
                <a:xfrm>
                  <a:off x="2149" y="3110"/>
                  <a:ext cx="137" cy="156"/>
                </a:xfrm>
                <a:custGeom>
                  <a:avLst/>
                  <a:gdLst/>
                  <a:ahLst/>
                  <a:cxnLst>
                    <a:cxn ang="0">
                      <a:pos x="44" y="69"/>
                    </a:cxn>
                    <a:cxn ang="0">
                      <a:pos x="89" y="69"/>
                    </a:cxn>
                    <a:cxn ang="0">
                      <a:pos x="99" y="67"/>
                    </a:cxn>
                    <a:cxn ang="0">
                      <a:pos x="104" y="54"/>
                    </a:cxn>
                    <a:cxn ang="0">
                      <a:pos x="109" y="47"/>
                    </a:cxn>
                    <a:cxn ang="0">
                      <a:pos x="104" y="102"/>
                    </a:cxn>
                    <a:cxn ang="0">
                      <a:pos x="102" y="87"/>
                    </a:cxn>
                    <a:cxn ang="0">
                      <a:pos x="94" y="82"/>
                    </a:cxn>
                    <a:cxn ang="0">
                      <a:pos x="79" y="79"/>
                    </a:cxn>
                    <a:cxn ang="0">
                      <a:pos x="44" y="132"/>
                    </a:cxn>
                    <a:cxn ang="0">
                      <a:pos x="47" y="142"/>
                    </a:cxn>
                    <a:cxn ang="0">
                      <a:pos x="47" y="147"/>
                    </a:cxn>
                    <a:cxn ang="0">
                      <a:pos x="54" y="149"/>
                    </a:cxn>
                    <a:cxn ang="0">
                      <a:pos x="87" y="149"/>
                    </a:cxn>
                    <a:cxn ang="0">
                      <a:pos x="104" y="147"/>
                    </a:cxn>
                    <a:cxn ang="0">
                      <a:pos x="117" y="139"/>
                    </a:cxn>
                    <a:cxn ang="0">
                      <a:pos x="132" y="117"/>
                    </a:cxn>
                    <a:cxn ang="0">
                      <a:pos x="122" y="156"/>
                    </a:cxn>
                    <a:cxn ang="0">
                      <a:pos x="0" y="154"/>
                    </a:cxn>
                    <a:cxn ang="0">
                      <a:pos x="12" y="152"/>
                    </a:cxn>
                    <a:cxn ang="0">
                      <a:pos x="20" y="149"/>
                    </a:cxn>
                    <a:cxn ang="0">
                      <a:pos x="22" y="139"/>
                    </a:cxn>
                    <a:cxn ang="0">
                      <a:pos x="22" y="27"/>
                    </a:cxn>
                    <a:cxn ang="0">
                      <a:pos x="22" y="12"/>
                    </a:cxn>
                    <a:cxn ang="0">
                      <a:pos x="17" y="5"/>
                    </a:cxn>
                    <a:cxn ang="0">
                      <a:pos x="7" y="2"/>
                    </a:cxn>
                    <a:cxn ang="0">
                      <a:pos x="0" y="0"/>
                    </a:cxn>
                    <a:cxn ang="0">
                      <a:pos x="124" y="34"/>
                    </a:cxn>
                    <a:cxn ang="0">
                      <a:pos x="117" y="22"/>
                    </a:cxn>
                    <a:cxn ang="0">
                      <a:pos x="112" y="12"/>
                    </a:cxn>
                    <a:cxn ang="0">
                      <a:pos x="99" y="7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137" h="156">
                      <a:moveTo>
                        <a:pt x="44" y="7"/>
                      </a:moveTo>
                      <a:lnTo>
                        <a:pt x="44" y="69"/>
                      </a:lnTo>
                      <a:lnTo>
                        <a:pt x="79" y="69"/>
                      </a:lnTo>
                      <a:lnTo>
                        <a:pt x="89" y="69"/>
                      </a:lnTo>
                      <a:lnTo>
                        <a:pt x="94" y="69"/>
                      </a:lnTo>
                      <a:lnTo>
                        <a:pt x="99" y="67"/>
                      </a:lnTo>
                      <a:lnTo>
                        <a:pt x="102" y="62"/>
                      </a:lnTo>
                      <a:lnTo>
                        <a:pt x="104" y="54"/>
                      </a:lnTo>
                      <a:lnTo>
                        <a:pt x="104" y="47"/>
                      </a:lnTo>
                      <a:lnTo>
                        <a:pt x="109" y="47"/>
                      </a:lnTo>
                      <a:lnTo>
                        <a:pt x="109" y="102"/>
                      </a:lnTo>
                      <a:lnTo>
                        <a:pt x="104" y="102"/>
                      </a:lnTo>
                      <a:lnTo>
                        <a:pt x="104" y="92"/>
                      </a:lnTo>
                      <a:lnTo>
                        <a:pt x="102" y="87"/>
                      </a:lnTo>
                      <a:lnTo>
                        <a:pt x="99" y="84"/>
                      </a:lnTo>
                      <a:lnTo>
                        <a:pt x="94" y="82"/>
                      </a:lnTo>
                      <a:lnTo>
                        <a:pt x="89" y="79"/>
                      </a:lnTo>
                      <a:lnTo>
                        <a:pt x="79" y="79"/>
                      </a:lnTo>
                      <a:lnTo>
                        <a:pt x="44" y="79"/>
                      </a:lnTo>
                      <a:lnTo>
                        <a:pt x="44" y="132"/>
                      </a:lnTo>
                      <a:lnTo>
                        <a:pt x="47" y="137"/>
                      </a:lnTo>
                      <a:lnTo>
                        <a:pt x="47" y="142"/>
                      </a:lnTo>
                      <a:lnTo>
                        <a:pt x="47" y="144"/>
                      </a:lnTo>
                      <a:lnTo>
                        <a:pt x="47" y="147"/>
                      </a:lnTo>
                      <a:lnTo>
                        <a:pt x="49" y="147"/>
                      </a:lnTo>
                      <a:lnTo>
                        <a:pt x="54" y="149"/>
                      </a:lnTo>
                      <a:lnTo>
                        <a:pt x="59" y="149"/>
                      </a:lnTo>
                      <a:lnTo>
                        <a:pt x="87" y="149"/>
                      </a:lnTo>
                      <a:lnTo>
                        <a:pt x="97" y="149"/>
                      </a:lnTo>
                      <a:lnTo>
                        <a:pt x="104" y="147"/>
                      </a:lnTo>
                      <a:lnTo>
                        <a:pt x="112" y="144"/>
                      </a:lnTo>
                      <a:lnTo>
                        <a:pt x="117" y="139"/>
                      </a:lnTo>
                      <a:lnTo>
                        <a:pt x="124" y="129"/>
                      </a:lnTo>
                      <a:lnTo>
                        <a:pt x="132" y="117"/>
                      </a:lnTo>
                      <a:lnTo>
                        <a:pt x="137" y="117"/>
                      </a:lnTo>
                      <a:lnTo>
                        <a:pt x="122" y="156"/>
                      </a:lnTo>
                      <a:lnTo>
                        <a:pt x="0" y="156"/>
                      </a:lnTo>
                      <a:lnTo>
                        <a:pt x="0" y="154"/>
                      </a:lnTo>
                      <a:lnTo>
                        <a:pt x="7" y="154"/>
                      </a:lnTo>
                      <a:lnTo>
                        <a:pt x="12" y="152"/>
                      </a:lnTo>
                      <a:lnTo>
                        <a:pt x="17" y="152"/>
                      </a:lnTo>
                      <a:lnTo>
                        <a:pt x="20" y="149"/>
                      </a:lnTo>
                      <a:lnTo>
                        <a:pt x="22" y="144"/>
                      </a:lnTo>
                      <a:lnTo>
                        <a:pt x="22" y="139"/>
                      </a:lnTo>
                      <a:lnTo>
                        <a:pt x="22" y="129"/>
                      </a:lnTo>
                      <a:lnTo>
                        <a:pt x="22" y="27"/>
                      </a:lnTo>
                      <a:lnTo>
                        <a:pt x="22" y="17"/>
                      </a:lnTo>
                      <a:lnTo>
                        <a:pt x="22" y="12"/>
                      </a:lnTo>
                      <a:lnTo>
                        <a:pt x="20" y="7"/>
                      </a:lnTo>
                      <a:lnTo>
                        <a:pt x="17" y="5"/>
                      </a:lnTo>
                      <a:lnTo>
                        <a:pt x="12" y="5"/>
                      </a:lnTo>
                      <a:lnTo>
                        <a:pt x="7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2" y="0"/>
                      </a:lnTo>
                      <a:lnTo>
                        <a:pt x="124" y="34"/>
                      </a:lnTo>
                      <a:lnTo>
                        <a:pt x="119" y="34"/>
                      </a:lnTo>
                      <a:lnTo>
                        <a:pt x="117" y="22"/>
                      </a:lnTo>
                      <a:lnTo>
                        <a:pt x="114" y="17"/>
                      </a:lnTo>
                      <a:lnTo>
                        <a:pt x="112" y="12"/>
                      </a:lnTo>
                      <a:lnTo>
                        <a:pt x="107" y="10"/>
                      </a:lnTo>
                      <a:lnTo>
                        <a:pt x="99" y="7"/>
                      </a:lnTo>
                      <a:lnTo>
                        <a:pt x="89" y="7"/>
                      </a:lnTo>
                      <a:lnTo>
                        <a:pt x="44" y="7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85"/>
                <p:cNvSpPr>
                  <a:spLocks/>
                </p:cNvSpPr>
                <p:nvPr/>
              </p:nvSpPr>
              <p:spPr bwMode="auto">
                <a:xfrm>
                  <a:off x="2293" y="3157"/>
                  <a:ext cx="117" cy="109"/>
                </a:xfrm>
                <a:custGeom>
                  <a:avLst/>
                  <a:gdLst/>
                  <a:ahLst/>
                  <a:cxnLst>
                    <a:cxn ang="0">
                      <a:pos x="45" y="12"/>
                    </a:cxn>
                    <a:cxn ang="0">
                      <a:pos x="65" y="2"/>
                    </a:cxn>
                    <a:cxn ang="0">
                      <a:pos x="80" y="2"/>
                    </a:cxn>
                    <a:cxn ang="0">
                      <a:pos x="92" y="10"/>
                    </a:cxn>
                    <a:cxn ang="0">
                      <a:pos x="100" y="25"/>
                    </a:cxn>
                    <a:cxn ang="0">
                      <a:pos x="100" y="40"/>
                    </a:cxn>
                    <a:cxn ang="0">
                      <a:pos x="100" y="95"/>
                    </a:cxn>
                    <a:cxn ang="0">
                      <a:pos x="102" y="102"/>
                    </a:cxn>
                    <a:cxn ang="0">
                      <a:pos x="110" y="105"/>
                    </a:cxn>
                    <a:cxn ang="0">
                      <a:pos x="117" y="109"/>
                    </a:cxn>
                    <a:cxn ang="0">
                      <a:pos x="62" y="107"/>
                    </a:cxn>
                    <a:cxn ang="0">
                      <a:pos x="72" y="105"/>
                    </a:cxn>
                    <a:cxn ang="0">
                      <a:pos x="80" y="102"/>
                    </a:cxn>
                    <a:cxn ang="0">
                      <a:pos x="80" y="95"/>
                    </a:cxn>
                    <a:cxn ang="0">
                      <a:pos x="80" y="42"/>
                    </a:cxn>
                    <a:cxn ang="0">
                      <a:pos x="80" y="27"/>
                    </a:cxn>
                    <a:cxn ang="0">
                      <a:pos x="75" y="17"/>
                    </a:cxn>
                    <a:cxn ang="0">
                      <a:pos x="65" y="15"/>
                    </a:cxn>
                    <a:cxn ang="0">
                      <a:pos x="45" y="22"/>
                    </a:cxn>
                    <a:cxn ang="0">
                      <a:pos x="37" y="87"/>
                    </a:cxn>
                    <a:cxn ang="0">
                      <a:pos x="37" y="97"/>
                    </a:cxn>
                    <a:cxn ang="0">
                      <a:pos x="40" y="102"/>
                    </a:cxn>
                    <a:cxn ang="0">
                      <a:pos x="47" y="105"/>
                    </a:cxn>
                    <a:cxn ang="0">
                      <a:pos x="55" y="109"/>
                    </a:cxn>
                    <a:cxn ang="0">
                      <a:pos x="0" y="107"/>
                    </a:cxn>
                    <a:cxn ang="0">
                      <a:pos x="7" y="105"/>
                    </a:cxn>
                    <a:cxn ang="0">
                      <a:pos x="15" y="102"/>
                    </a:cxn>
                    <a:cxn ang="0">
                      <a:pos x="17" y="92"/>
                    </a:cxn>
                    <a:cxn ang="0">
                      <a:pos x="17" y="47"/>
                    </a:cxn>
                    <a:cxn ang="0">
                      <a:pos x="17" y="27"/>
                    </a:cxn>
                    <a:cxn ang="0">
                      <a:pos x="15" y="20"/>
                    </a:cxn>
                    <a:cxn ang="0">
                      <a:pos x="12" y="15"/>
                    </a:cxn>
                    <a:cxn ang="0">
                      <a:pos x="5" y="15"/>
                    </a:cxn>
                    <a:cxn ang="0">
                      <a:pos x="0" y="12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117" h="109">
                      <a:moveTo>
                        <a:pt x="37" y="22"/>
                      </a:moveTo>
                      <a:lnTo>
                        <a:pt x="45" y="12"/>
                      </a:lnTo>
                      <a:lnTo>
                        <a:pt x="55" y="5"/>
                      </a:lnTo>
                      <a:lnTo>
                        <a:pt x="65" y="2"/>
                      </a:lnTo>
                      <a:lnTo>
                        <a:pt x="72" y="0"/>
                      </a:lnTo>
                      <a:lnTo>
                        <a:pt x="80" y="2"/>
                      </a:lnTo>
                      <a:lnTo>
                        <a:pt x="87" y="5"/>
                      </a:lnTo>
                      <a:lnTo>
                        <a:pt x="92" y="10"/>
                      </a:lnTo>
                      <a:lnTo>
                        <a:pt x="97" y="20"/>
                      </a:lnTo>
                      <a:lnTo>
                        <a:pt x="100" y="25"/>
                      </a:lnTo>
                      <a:lnTo>
                        <a:pt x="100" y="32"/>
                      </a:lnTo>
                      <a:lnTo>
                        <a:pt x="100" y="40"/>
                      </a:lnTo>
                      <a:lnTo>
                        <a:pt x="100" y="87"/>
                      </a:lnTo>
                      <a:lnTo>
                        <a:pt x="100" y="95"/>
                      </a:lnTo>
                      <a:lnTo>
                        <a:pt x="102" y="100"/>
                      </a:lnTo>
                      <a:lnTo>
                        <a:pt x="102" y="102"/>
                      </a:lnTo>
                      <a:lnTo>
                        <a:pt x="105" y="105"/>
                      </a:lnTo>
                      <a:lnTo>
                        <a:pt x="110" y="105"/>
                      </a:lnTo>
                      <a:lnTo>
                        <a:pt x="117" y="107"/>
                      </a:lnTo>
                      <a:lnTo>
                        <a:pt x="117" y="109"/>
                      </a:lnTo>
                      <a:lnTo>
                        <a:pt x="62" y="109"/>
                      </a:lnTo>
                      <a:lnTo>
                        <a:pt x="62" y="107"/>
                      </a:lnTo>
                      <a:lnTo>
                        <a:pt x="65" y="107"/>
                      </a:lnTo>
                      <a:lnTo>
                        <a:pt x="72" y="105"/>
                      </a:lnTo>
                      <a:lnTo>
                        <a:pt x="75" y="105"/>
                      </a:lnTo>
                      <a:lnTo>
                        <a:pt x="80" y="102"/>
                      </a:lnTo>
                      <a:lnTo>
                        <a:pt x="80" y="97"/>
                      </a:lnTo>
                      <a:lnTo>
                        <a:pt x="80" y="95"/>
                      </a:lnTo>
                      <a:lnTo>
                        <a:pt x="80" y="87"/>
                      </a:lnTo>
                      <a:lnTo>
                        <a:pt x="80" y="42"/>
                      </a:lnTo>
                      <a:lnTo>
                        <a:pt x="80" y="32"/>
                      </a:lnTo>
                      <a:lnTo>
                        <a:pt x="80" y="27"/>
                      </a:lnTo>
                      <a:lnTo>
                        <a:pt x="77" y="20"/>
                      </a:lnTo>
                      <a:lnTo>
                        <a:pt x="75" y="17"/>
                      </a:lnTo>
                      <a:lnTo>
                        <a:pt x="70" y="15"/>
                      </a:lnTo>
                      <a:lnTo>
                        <a:pt x="65" y="15"/>
                      </a:lnTo>
                      <a:lnTo>
                        <a:pt x="55" y="17"/>
                      </a:lnTo>
                      <a:lnTo>
                        <a:pt x="45" y="22"/>
                      </a:lnTo>
                      <a:lnTo>
                        <a:pt x="37" y="30"/>
                      </a:lnTo>
                      <a:lnTo>
                        <a:pt x="37" y="87"/>
                      </a:lnTo>
                      <a:lnTo>
                        <a:pt x="37" y="92"/>
                      </a:lnTo>
                      <a:lnTo>
                        <a:pt x="37" y="97"/>
                      </a:lnTo>
                      <a:lnTo>
                        <a:pt x="37" y="100"/>
                      </a:lnTo>
                      <a:lnTo>
                        <a:pt x="40" y="102"/>
                      </a:lnTo>
                      <a:lnTo>
                        <a:pt x="42" y="105"/>
                      </a:lnTo>
                      <a:lnTo>
                        <a:pt x="47" y="105"/>
                      </a:lnTo>
                      <a:lnTo>
                        <a:pt x="55" y="107"/>
                      </a:lnTo>
                      <a:lnTo>
                        <a:pt x="55" y="109"/>
                      </a:lnTo>
                      <a:lnTo>
                        <a:pt x="0" y="109"/>
                      </a:lnTo>
                      <a:lnTo>
                        <a:pt x="0" y="107"/>
                      </a:lnTo>
                      <a:lnTo>
                        <a:pt x="3" y="107"/>
                      </a:lnTo>
                      <a:lnTo>
                        <a:pt x="7" y="105"/>
                      </a:lnTo>
                      <a:lnTo>
                        <a:pt x="12" y="105"/>
                      </a:lnTo>
                      <a:lnTo>
                        <a:pt x="15" y="102"/>
                      </a:lnTo>
                      <a:lnTo>
                        <a:pt x="15" y="97"/>
                      </a:lnTo>
                      <a:lnTo>
                        <a:pt x="17" y="92"/>
                      </a:lnTo>
                      <a:lnTo>
                        <a:pt x="17" y="87"/>
                      </a:lnTo>
                      <a:lnTo>
                        <a:pt x="17" y="47"/>
                      </a:lnTo>
                      <a:lnTo>
                        <a:pt x="17" y="35"/>
                      </a:lnTo>
                      <a:lnTo>
                        <a:pt x="17" y="27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2" y="17"/>
                      </a:lnTo>
                      <a:lnTo>
                        <a:pt x="12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37" y="22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86"/>
                <p:cNvSpPr>
                  <a:spLocks/>
                </p:cNvSpPr>
                <p:nvPr/>
              </p:nvSpPr>
              <p:spPr bwMode="auto">
                <a:xfrm>
                  <a:off x="2418" y="3157"/>
                  <a:ext cx="107" cy="162"/>
                </a:xfrm>
                <a:custGeom>
                  <a:avLst/>
                  <a:gdLst/>
                  <a:ahLst/>
                  <a:cxnLst>
                    <a:cxn ang="0">
                      <a:pos x="19" y="65"/>
                    </a:cxn>
                    <a:cxn ang="0">
                      <a:pos x="9" y="50"/>
                    </a:cxn>
                    <a:cxn ang="0">
                      <a:pos x="9" y="30"/>
                    </a:cxn>
                    <a:cxn ang="0">
                      <a:pos x="19" y="12"/>
                    </a:cxn>
                    <a:cxn ang="0">
                      <a:pos x="39" y="2"/>
                    </a:cxn>
                    <a:cxn ang="0">
                      <a:pos x="59" y="0"/>
                    </a:cxn>
                    <a:cxn ang="0">
                      <a:pos x="77" y="7"/>
                    </a:cxn>
                    <a:cxn ang="0">
                      <a:pos x="104" y="7"/>
                    </a:cxn>
                    <a:cxn ang="0">
                      <a:pos x="107" y="7"/>
                    </a:cxn>
                    <a:cxn ang="0">
                      <a:pos x="107" y="10"/>
                    </a:cxn>
                    <a:cxn ang="0">
                      <a:pos x="107" y="15"/>
                    </a:cxn>
                    <a:cxn ang="0">
                      <a:pos x="107" y="17"/>
                    </a:cxn>
                    <a:cxn ang="0">
                      <a:pos x="104" y="17"/>
                    </a:cxn>
                    <a:cxn ang="0">
                      <a:pos x="87" y="17"/>
                    </a:cxn>
                    <a:cxn ang="0">
                      <a:pos x="92" y="32"/>
                    </a:cxn>
                    <a:cxn ang="0">
                      <a:pos x="92" y="50"/>
                    </a:cxn>
                    <a:cxn ang="0">
                      <a:pos x="82" y="65"/>
                    </a:cxn>
                    <a:cxn ang="0">
                      <a:pos x="62" y="75"/>
                    </a:cxn>
                    <a:cxn ang="0">
                      <a:pos x="42" y="75"/>
                    </a:cxn>
                    <a:cxn ang="0">
                      <a:pos x="29" y="77"/>
                    </a:cxn>
                    <a:cxn ang="0">
                      <a:pos x="27" y="85"/>
                    </a:cxn>
                    <a:cxn ang="0">
                      <a:pos x="27" y="90"/>
                    </a:cxn>
                    <a:cxn ang="0">
                      <a:pos x="29" y="92"/>
                    </a:cxn>
                    <a:cxn ang="0">
                      <a:pos x="37" y="95"/>
                    </a:cxn>
                    <a:cxn ang="0">
                      <a:pos x="52" y="95"/>
                    </a:cxn>
                    <a:cxn ang="0">
                      <a:pos x="77" y="95"/>
                    </a:cxn>
                    <a:cxn ang="0">
                      <a:pos x="89" y="97"/>
                    </a:cxn>
                    <a:cxn ang="0">
                      <a:pos x="99" y="105"/>
                    </a:cxn>
                    <a:cxn ang="0">
                      <a:pos x="104" y="114"/>
                    </a:cxn>
                    <a:cxn ang="0">
                      <a:pos x="104" y="129"/>
                    </a:cxn>
                    <a:cxn ang="0">
                      <a:pos x="94" y="144"/>
                    </a:cxn>
                    <a:cxn ang="0">
                      <a:pos x="47" y="162"/>
                    </a:cxn>
                    <a:cxn ang="0">
                      <a:pos x="19" y="157"/>
                    </a:cxn>
                    <a:cxn ang="0">
                      <a:pos x="2" y="147"/>
                    </a:cxn>
                    <a:cxn ang="0">
                      <a:pos x="0" y="137"/>
                    </a:cxn>
                    <a:cxn ang="0">
                      <a:pos x="5" y="129"/>
                    </a:cxn>
                    <a:cxn ang="0">
                      <a:pos x="9" y="119"/>
                    </a:cxn>
                    <a:cxn ang="0">
                      <a:pos x="19" y="109"/>
                    </a:cxn>
                    <a:cxn ang="0">
                      <a:pos x="12" y="102"/>
                    </a:cxn>
                    <a:cxn ang="0">
                      <a:pos x="9" y="97"/>
                    </a:cxn>
                    <a:cxn ang="0">
                      <a:pos x="12" y="87"/>
                    </a:cxn>
                    <a:cxn ang="0">
                      <a:pos x="22" y="77"/>
                    </a:cxn>
                  </a:cxnLst>
                  <a:rect l="0" t="0" r="r" b="b"/>
                  <a:pathLst>
                    <a:path w="107" h="162">
                      <a:moveTo>
                        <a:pt x="29" y="72"/>
                      </a:moveTo>
                      <a:lnTo>
                        <a:pt x="19" y="65"/>
                      </a:lnTo>
                      <a:lnTo>
                        <a:pt x="14" y="57"/>
                      </a:lnTo>
                      <a:lnTo>
                        <a:pt x="9" y="50"/>
                      </a:lnTo>
                      <a:lnTo>
                        <a:pt x="7" y="40"/>
                      </a:lnTo>
                      <a:lnTo>
                        <a:pt x="9" y="30"/>
                      </a:lnTo>
                      <a:lnTo>
                        <a:pt x="14" y="20"/>
                      </a:lnTo>
                      <a:lnTo>
                        <a:pt x="19" y="12"/>
                      </a:lnTo>
                      <a:lnTo>
                        <a:pt x="29" y="5"/>
                      </a:lnTo>
                      <a:lnTo>
                        <a:pt x="39" y="2"/>
                      </a:lnTo>
                      <a:lnTo>
                        <a:pt x="49" y="0"/>
                      </a:lnTo>
                      <a:lnTo>
                        <a:pt x="59" y="0"/>
                      </a:lnTo>
                      <a:lnTo>
                        <a:pt x="69" y="2"/>
                      </a:lnTo>
                      <a:lnTo>
                        <a:pt x="77" y="7"/>
                      </a:lnTo>
                      <a:lnTo>
                        <a:pt x="99" y="7"/>
                      </a:lnTo>
                      <a:lnTo>
                        <a:pt x="104" y="7"/>
                      </a:lnTo>
                      <a:lnTo>
                        <a:pt x="107" y="7"/>
                      </a:lnTo>
                      <a:lnTo>
                        <a:pt x="107" y="7"/>
                      </a:lnTo>
                      <a:lnTo>
                        <a:pt x="107" y="10"/>
                      </a:lnTo>
                      <a:lnTo>
                        <a:pt x="107" y="10"/>
                      </a:lnTo>
                      <a:lnTo>
                        <a:pt x="107" y="12"/>
                      </a:lnTo>
                      <a:lnTo>
                        <a:pt x="107" y="15"/>
                      </a:lnTo>
                      <a:lnTo>
                        <a:pt x="107" y="17"/>
                      </a:lnTo>
                      <a:lnTo>
                        <a:pt x="107" y="17"/>
                      </a:lnTo>
                      <a:lnTo>
                        <a:pt x="107" y="17"/>
                      </a:lnTo>
                      <a:lnTo>
                        <a:pt x="104" y="17"/>
                      </a:lnTo>
                      <a:lnTo>
                        <a:pt x="99" y="17"/>
                      </a:lnTo>
                      <a:lnTo>
                        <a:pt x="87" y="17"/>
                      </a:lnTo>
                      <a:lnTo>
                        <a:pt x="89" y="25"/>
                      </a:lnTo>
                      <a:lnTo>
                        <a:pt x="92" y="32"/>
                      </a:lnTo>
                      <a:lnTo>
                        <a:pt x="92" y="40"/>
                      </a:lnTo>
                      <a:lnTo>
                        <a:pt x="92" y="50"/>
                      </a:lnTo>
                      <a:lnTo>
                        <a:pt x="87" y="57"/>
                      </a:lnTo>
                      <a:lnTo>
                        <a:pt x="82" y="65"/>
                      </a:lnTo>
                      <a:lnTo>
                        <a:pt x="72" y="72"/>
                      </a:lnTo>
                      <a:lnTo>
                        <a:pt x="62" y="75"/>
                      </a:lnTo>
                      <a:lnTo>
                        <a:pt x="49" y="75"/>
                      </a:lnTo>
                      <a:lnTo>
                        <a:pt x="42" y="75"/>
                      </a:lnTo>
                      <a:lnTo>
                        <a:pt x="34" y="75"/>
                      </a:lnTo>
                      <a:lnTo>
                        <a:pt x="29" y="77"/>
                      </a:lnTo>
                      <a:lnTo>
                        <a:pt x="27" y="82"/>
                      </a:lnTo>
                      <a:lnTo>
                        <a:pt x="27" y="85"/>
                      </a:lnTo>
                      <a:lnTo>
                        <a:pt x="24" y="87"/>
                      </a:lnTo>
                      <a:lnTo>
                        <a:pt x="27" y="90"/>
                      </a:lnTo>
                      <a:lnTo>
                        <a:pt x="27" y="90"/>
                      </a:lnTo>
                      <a:lnTo>
                        <a:pt x="29" y="92"/>
                      </a:lnTo>
                      <a:lnTo>
                        <a:pt x="34" y="95"/>
                      </a:lnTo>
                      <a:lnTo>
                        <a:pt x="37" y="95"/>
                      </a:lnTo>
                      <a:lnTo>
                        <a:pt x="44" y="95"/>
                      </a:lnTo>
                      <a:lnTo>
                        <a:pt x="52" y="95"/>
                      </a:lnTo>
                      <a:lnTo>
                        <a:pt x="64" y="95"/>
                      </a:lnTo>
                      <a:lnTo>
                        <a:pt x="77" y="95"/>
                      </a:lnTo>
                      <a:lnTo>
                        <a:pt x="82" y="97"/>
                      </a:lnTo>
                      <a:lnTo>
                        <a:pt x="89" y="97"/>
                      </a:lnTo>
                      <a:lnTo>
                        <a:pt x="94" y="100"/>
                      </a:lnTo>
                      <a:lnTo>
                        <a:pt x="99" y="105"/>
                      </a:lnTo>
                      <a:lnTo>
                        <a:pt x="104" y="109"/>
                      </a:lnTo>
                      <a:lnTo>
                        <a:pt x="104" y="114"/>
                      </a:lnTo>
                      <a:lnTo>
                        <a:pt x="107" y="119"/>
                      </a:lnTo>
                      <a:lnTo>
                        <a:pt x="104" y="129"/>
                      </a:lnTo>
                      <a:lnTo>
                        <a:pt x="102" y="137"/>
                      </a:lnTo>
                      <a:lnTo>
                        <a:pt x="94" y="144"/>
                      </a:lnTo>
                      <a:lnTo>
                        <a:pt x="72" y="157"/>
                      </a:lnTo>
                      <a:lnTo>
                        <a:pt x="47" y="162"/>
                      </a:lnTo>
                      <a:lnTo>
                        <a:pt x="32" y="162"/>
                      </a:lnTo>
                      <a:lnTo>
                        <a:pt x="19" y="157"/>
                      </a:lnTo>
                      <a:lnTo>
                        <a:pt x="7" y="152"/>
                      </a:lnTo>
                      <a:lnTo>
                        <a:pt x="2" y="147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0" y="134"/>
                      </a:lnTo>
                      <a:lnTo>
                        <a:pt x="5" y="129"/>
                      </a:lnTo>
                      <a:lnTo>
                        <a:pt x="9" y="122"/>
                      </a:lnTo>
                      <a:lnTo>
                        <a:pt x="9" y="119"/>
                      </a:lnTo>
                      <a:lnTo>
                        <a:pt x="14" y="117"/>
                      </a:lnTo>
                      <a:lnTo>
                        <a:pt x="19" y="109"/>
                      </a:lnTo>
                      <a:lnTo>
                        <a:pt x="14" y="107"/>
                      </a:lnTo>
                      <a:lnTo>
                        <a:pt x="12" y="102"/>
                      </a:lnTo>
                      <a:lnTo>
                        <a:pt x="9" y="100"/>
                      </a:lnTo>
                      <a:lnTo>
                        <a:pt x="9" y="97"/>
                      </a:lnTo>
                      <a:lnTo>
                        <a:pt x="9" y="92"/>
                      </a:lnTo>
                      <a:lnTo>
                        <a:pt x="12" y="87"/>
                      </a:lnTo>
                      <a:lnTo>
                        <a:pt x="17" y="82"/>
                      </a:lnTo>
                      <a:lnTo>
                        <a:pt x="22" y="77"/>
                      </a:lnTo>
                      <a:lnTo>
                        <a:pt x="29" y="72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87"/>
                <p:cNvSpPr>
                  <a:spLocks/>
                </p:cNvSpPr>
                <p:nvPr/>
              </p:nvSpPr>
              <p:spPr bwMode="auto">
                <a:xfrm>
                  <a:off x="2447" y="3162"/>
                  <a:ext cx="43" cy="6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5" y="2"/>
                    </a:cxn>
                    <a:cxn ang="0">
                      <a:pos x="10" y="5"/>
                    </a:cxn>
                    <a:cxn ang="0">
                      <a:pos x="5" y="7"/>
                    </a:cxn>
                    <a:cxn ang="0">
                      <a:pos x="3" y="12"/>
                    </a:cxn>
                    <a:cxn ang="0">
                      <a:pos x="0" y="20"/>
                    </a:cxn>
                    <a:cxn ang="0">
                      <a:pos x="0" y="30"/>
                    </a:cxn>
                    <a:cxn ang="0">
                      <a:pos x="0" y="40"/>
                    </a:cxn>
                    <a:cxn ang="0">
                      <a:pos x="3" y="50"/>
                    </a:cxn>
                    <a:cxn ang="0">
                      <a:pos x="8" y="57"/>
                    </a:cxn>
                    <a:cxn ang="0">
                      <a:pos x="13" y="62"/>
                    </a:cxn>
                    <a:cxn ang="0">
                      <a:pos x="18" y="65"/>
                    </a:cxn>
                    <a:cxn ang="0">
                      <a:pos x="23" y="65"/>
                    </a:cxn>
                    <a:cxn ang="0">
                      <a:pos x="28" y="65"/>
                    </a:cxn>
                    <a:cxn ang="0">
                      <a:pos x="33" y="62"/>
                    </a:cxn>
                    <a:cxn ang="0">
                      <a:pos x="38" y="57"/>
                    </a:cxn>
                    <a:cxn ang="0">
                      <a:pos x="40" y="52"/>
                    </a:cxn>
                    <a:cxn ang="0">
                      <a:pos x="43" y="47"/>
                    </a:cxn>
                    <a:cxn ang="0">
                      <a:pos x="43" y="37"/>
                    </a:cxn>
                    <a:cxn ang="0">
                      <a:pos x="43" y="25"/>
                    </a:cxn>
                    <a:cxn ang="0">
                      <a:pos x="40" y="17"/>
                    </a:cxn>
                    <a:cxn ang="0">
                      <a:pos x="35" y="7"/>
                    </a:cxn>
                    <a:cxn ang="0">
                      <a:pos x="30" y="5"/>
                    </a:cxn>
                    <a:cxn ang="0">
                      <a:pos x="25" y="2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43" h="65">
                      <a:moveTo>
                        <a:pt x="20" y="0"/>
                      </a:moveTo>
                      <a:lnTo>
                        <a:pt x="15" y="2"/>
                      </a:lnTo>
                      <a:lnTo>
                        <a:pt x="10" y="5"/>
                      </a:lnTo>
                      <a:lnTo>
                        <a:pt x="5" y="7"/>
                      </a:lnTo>
                      <a:lnTo>
                        <a:pt x="3" y="12"/>
                      </a:lnTo>
                      <a:lnTo>
                        <a:pt x="0" y="20"/>
                      </a:lnTo>
                      <a:lnTo>
                        <a:pt x="0" y="30"/>
                      </a:lnTo>
                      <a:lnTo>
                        <a:pt x="0" y="40"/>
                      </a:lnTo>
                      <a:lnTo>
                        <a:pt x="3" y="50"/>
                      </a:lnTo>
                      <a:lnTo>
                        <a:pt x="8" y="57"/>
                      </a:lnTo>
                      <a:lnTo>
                        <a:pt x="13" y="62"/>
                      </a:lnTo>
                      <a:lnTo>
                        <a:pt x="18" y="65"/>
                      </a:lnTo>
                      <a:lnTo>
                        <a:pt x="23" y="65"/>
                      </a:lnTo>
                      <a:lnTo>
                        <a:pt x="28" y="65"/>
                      </a:lnTo>
                      <a:lnTo>
                        <a:pt x="33" y="62"/>
                      </a:lnTo>
                      <a:lnTo>
                        <a:pt x="38" y="57"/>
                      </a:lnTo>
                      <a:lnTo>
                        <a:pt x="40" y="52"/>
                      </a:lnTo>
                      <a:lnTo>
                        <a:pt x="43" y="47"/>
                      </a:lnTo>
                      <a:lnTo>
                        <a:pt x="43" y="37"/>
                      </a:lnTo>
                      <a:lnTo>
                        <a:pt x="43" y="25"/>
                      </a:lnTo>
                      <a:lnTo>
                        <a:pt x="40" y="17"/>
                      </a:lnTo>
                      <a:lnTo>
                        <a:pt x="35" y="7"/>
                      </a:lnTo>
                      <a:lnTo>
                        <a:pt x="30" y="5"/>
                      </a:lnTo>
                      <a:lnTo>
                        <a:pt x="25" y="2"/>
                      </a:lnTo>
                      <a:lnTo>
                        <a:pt x="20" y="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88"/>
                <p:cNvSpPr>
                  <a:spLocks/>
                </p:cNvSpPr>
                <p:nvPr/>
              </p:nvSpPr>
              <p:spPr bwMode="auto">
                <a:xfrm>
                  <a:off x="2435" y="3266"/>
                  <a:ext cx="80" cy="3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5" y="8"/>
                    </a:cxn>
                    <a:cxn ang="0">
                      <a:pos x="2" y="13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0" y="28"/>
                    </a:cxn>
                    <a:cxn ang="0">
                      <a:pos x="5" y="30"/>
                    </a:cxn>
                    <a:cxn ang="0">
                      <a:pos x="15" y="35"/>
                    </a:cxn>
                    <a:cxn ang="0">
                      <a:pos x="25" y="38"/>
                    </a:cxn>
                    <a:cxn ang="0">
                      <a:pos x="40" y="38"/>
                    </a:cxn>
                    <a:cxn ang="0">
                      <a:pos x="52" y="38"/>
                    </a:cxn>
                    <a:cxn ang="0">
                      <a:pos x="62" y="35"/>
                    </a:cxn>
                    <a:cxn ang="0">
                      <a:pos x="70" y="30"/>
                    </a:cxn>
                    <a:cxn ang="0">
                      <a:pos x="77" y="25"/>
                    </a:cxn>
                    <a:cxn ang="0">
                      <a:pos x="80" y="20"/>
                    </a:cxn>
                    <a:cxn ang="0">
                      <a:pos x="80" y="15"/>
                    </a:cxn>
                    <a:cxn ang="0">
                      <a:pos x="80" y="13"/>
                    </a:cxn>
                    <a:cxn ang="0">
                      <a:pos x="77" y="8"/>
                    </a:cxn>
                    <a:cxn ang="0">
                      <a:pos x="75" y="8"/>
                    </a:cxn>
                    <a:cxn ang="0">
                      <a:pos x="70" y="5"/>
                    </a:cxn>
                    <a:cxn ang="0">
                      <a:pos x="62" y="5"/>
                    </a:cxn>
                    <a:cxn ang="0">
                      <a:pos x="50" y="3"/>
                    </a:cxn>
                    <a:cxn ang="0">
                      <a:pos x="27" y="3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80" h="38">
                      <a:moveTo>
                        <a:pt x="10" y="0"/>
                      </a:moveTo>
                      <a:lnTo>
                        <a:pt x="5" y="8"/>
                      </a:lnTo>
                      <a:lnTo>
                        <a:pt x="2" y="13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5" y="30"/>
                      </a:lnTo>
                      <a:lnTo>
                        <a:pt x="15" y="35"/>
                      </a:lnTo>
                      <a:lnTo>
                        <a:pt x="25" y="38"/>
                      </a:lnTo>
                      <a:lnTo>
                        <a:pt x="40" y="38"/>
                      </a:lnTo>
                      <a:lnTo>
                        <a:pt x="52" y="38"/>
                      </a:lnTo>
                      <a:lnTo>
                        <a:pt x="62" y="35"/>
                      </a:lnTo>
                      <a:lnTo>
                        <a:pt x="70" y="30"/>
                      </a:lnTo>
                      <a:lnTo>
                        <a:pt x="77" y="25"/>
                      </a:lnTo>
                      <a:lnTo>
                        <a:pt x="80" y="20"/>
                      </a:lnTo>
                      <a:lnTo>
                        <a:pt x="80" y="15"/>
                      </a:lnTo>
                      <a:lnTo>
                        <a:pt x="80" y="13"/>
                      </a:lnTo>
                      <a:lnTo>
                        <a:pt x="77" y="8"/>
                      </a:lnTo>
                      <a:lnTo>
                        <a:pt x="75" y="8"/>
                      </a:lnTo>
                      <a:lnTo>
                        <a:pt x="70" y="5"/>
                      </a:lnTo>
                      <a:lnTo>
                        <a:pt x="62" y="5"/>
                      </a:lnTo>
                      <a:lnTo>
                        <a:pt x="50" y="3"/>
                      </a:lnTo>
                      <a:lnTo>
                        <a:pt x="27" y="3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89"/>
                <p:cNvSpPr>
                  <a:spLocks/>
                </p:cNvSpPr>
                <p:nvPr/>
              </p:nvSpPr>
              <p:spPr bwMode="auto">
                <a:xfrm>
                  <a:off x="2540" y="3157"/>
                  <a:ext cx="89" cy="114"/>
                </a:xfrm>
                <a:custGeom>
                  <a:avLst/>
                  <a:gdLst/>
                  <a:ahLst/>
                  <a:cxnLst>
                    <a:cxn ang="0">
                      <a:pos x="14" y="45"/>
                    </a:cxn>
                    <a:cxn ang="0">
                      <a:pos x="17" y="55"/>
                    </a:cxn>
                    <a:cxn ang="0">
                      <a:pos x="17" y="65"/>
                    </a:cxn>
                    <a:cxn ang="0">
                      <a:pos x="22" y="75"/>
                    </a:cxn>
                    <a:cxn ang="0">
                      <a:pos x="27" y="80"/>
                    </a:cxn>
                    <a:cxn ang="0">
                      <a:pos x="34" y="90"/>
                    </a:cxn>
                    <a:cxn ang="0">
                      <a:pos x="44" y="92"/>
                    </a:cxn>
                    <a:cxn ang="0">
                      <a:pos x="54" y="95"/>
                    </a:cxn>
                    <a:cxn ang="0">
                      <a:pos x="64" y="92"/>
                    </a:cxn>
                    <a:cxn ang="0">
                      <a:pos x="72" y="90"/>
                    </a:cxn>
                    <a:cxn ang="0">
                      <a:pos x="77" y="85"/>
                    </a:cxn>
                    <a:cxn ang="0">
                      <a:pos x="82" y="77"/>
                    </a:cxn>
                    <a:cxn ang="0">
                      <a:pos x="84" y="70"/>
                    </a:cxn>
                    <a:cxn ang="0">
                      <a:pos x="89" y="72"/>
                    </a:cxn>
                    <a:cxn ang="0">
                      <a:pos x="87" y="82"/>
                    </a:cxn>
                    <a:cxn ang="0">
                      <a:pos x="82" y="92"/>
                    </a:cxn>
                    <a:cxn ang="0">
                      <a:pos x="74" y="100"/>
                    </a:cxn>
                    <a:cxn ang="0">
                      <a:pos x="67" y="107"/>
                    </a:cxn>
                    <a:cxn ang="0">
                      <a:pos x="57" y="112"/>
                    </a:cxn>
                    <a:cxn ang="0">
                      <a:pos x="44" y="114"/>
                    </a:cxn>
                    <a:cxn ang="0">
                      <a:pos x="34" y="112"/>
                    </a:cxn>
                    <a:cxn ang="0">
                      <a:pos x="22" y="107"/>
                    </a:cxn>
                    <a:cxn ang="0">
                      <a:pos x="12" y="100"/>
                    </a:cxn>
                    <a:cxn ang="0">
                      <a:pos x="2" y="82"/>
                    </a:cxn>
                    <a:cxn ang="0">
                      <a:pos x="0" y="57"/>
                    </a:cxn>
                    <a:cxn ang="0">
                      <a:pos x="2" y="35"/>
                    </a:cxn>
                    <a:cxn ang="0">
                      <a:pos x="12" y="15"/>
                    </a:cxn>
                    <a:cxn ang="0">
                      <a:pos x="19" y="7"/>
                    </a:cxn>
                    <a:cxn ang="0">
                      <a:pos x="29" y="5"/>
                    </a:cxn>
                    <a:cxn ang="0">
                      <a:pos x="37" y="0"/>
                    </a:cxn>
                    <a:cxn ang="0">
                      <a:pos x="47" y="0"/>
                    </a:cxn>
                    <a:cxn ang="0">
                      <a:pos x="59" y="2"/>
                    </a:cxn>
                    <a:cxn ang="0">
                      <a:pos x="69" y="5"/>
                    </a:cxn>
                    <a:cxn ang="0">
                      <a:pos x="77" y="12"/>
                    </a:cxn>
                    <a:cxn ang="0">
                      <a:pos x="84" y="20"/>
                    </a:cxn>
                    <a:cxn ang="0">
                      <a:pos x="87" y="32"/>
                    </a:cxn>
                    <a:cxn ang="0">
                      <a:pos x="89" y="45"/>
                    </a:cxn>
                    <a:cxn ang="0">
                      <a:pos x="14" y="45"/>
                    </a:cxn>
                  </a:cxnLst>
                  <a:rect l="0" t="0" r="r" b="b"/>
                  <a:pathLst>
                    <a:path w="89" h="114">
                      <a:moveTo>
                        <a:pt x="14" y="45"/>
                      </a:moveTo>
                      <a:lnTo>
                        <a:pt x="17" y="55"/>
                      </a:lnTo>
                      <a:lnTo>
                        <a:pt x="17" y="65"/>
                      </a:lnTo>
                      <a:lnTo>
                        <a:pt x="22" y="75"/>
                      </a:lnTo>
                      <a:lnTo>
                        <a:pt x="27" y="80"/>
                      </a:lnTo>
                      <a:lnTo>
                        <a:pt x="34" y="90"/>
                      </a:lnTo>
                      <a:lnTo>
                        <a:pt x="44" y="92"/>
                      </a:lnTo>
                      <a:lnTo>
                        <a:pt x="54" y="95"/>
                      </a:lnTo>
                      <a:lnTo>
                        <a:pt x="64" y="92"/>
                      </a:lnTo>
                      <a:lnTo>
                        <a:pt x="72" y="90"/>
                      </a:lnTo>
                      <a:lnTo>
                        <a:pt x="77" y="85"/>
                      </a:lnTo>
                      <a:lnTo>
                        <a:pt x="82" y="77"/>
                      </a:lnTo>
                      <a:lnTo>
                        <a:pt x="84" y="70"/>
                      </a:lnTo>
                      <a:lnTo>
                        <a:pt x="89" y="72"/>
                      </a:lnTo>
                      <a:lnTo>
                        <a:pt x="87" y="82"/>
                      </a:lnTo>
                      <a:lnTo>
                        <a:pt x="82" y="92"/>
                      </a:lnTo>
                      <a:lnTo>
                        <a:pt x="74" y="100"/>
                      </a:lnTo>
                      <a:lnTo>
                        <a:pt x="67" y="107"/>
                      </a:lnTo>
                      <a:lnTo>
                        <a:pt x="57" y="112"/>
                      </a:lnTo>
                      <a:lnTo>
                        <a:pt x="44" y="114"/>
                      </a:lnTo>
                      <a:lnTo>
                        <a:pt x="34" y="112"/>
                      </a:lnTo>
                      <a:lnTo>
                        <a:pt x="22" y="107"/>
                      </a:lnTo>
                      <a:lnTo>
                        <a:pt x="12" y="100"/>
                      </a:lnTo>
                      <a:lnTo>
                        <a:pt x="2" y="82"/>
                      </a:lnTo>
                      <a:lnTo>
                        <a:pt x="0" y="57"/>
                      </a:lnTo>
                      <a:lnTo>
                        <a:pt x="2" y="35"/>
                      </a:lnTo>
                      <a:lnTo>
                        <a:pt x="12" y="15"/>
                      </a:lnTo>
                      <a:lnTo>
                        <a:pt x="19" y="7"/>
                      </a:lnTo>
                      <a:lnTo>
                        <a:pt x="29" y="5"/>
                      </a:lnTo>
                      <a:lnTo>
                        <a:pt x="37" y="0"/>
                      </a:lnTo>
                      <a:lnTo>
                        <a:pt x="47" y="0"/>
                      </a:lnTo>
                      <a:lnTo>
                        <a:pt x="59" y="2"/>
                      </a:lnTo>
                      <a:lnTo>
                        <a:pt x="69" y="5"/>
                      </a:lnTo>
                      <a:lnTo>
                        <a:pt x="77" y="12"/>
                      </a:lnTo>
                      <a:lnTo>
                        <a:pt x="84" y="20"/>
                      </a:lnTo>
                      <a:lnTo>
                        <a:pt x="87" y="32"/>
                      </a:lnTo>
                      <a:lnTo>
                        <a:pt x="89" y="45"/>
                      </a:lnTo>
                      <a:lnTo>
                        <a:pt x="14" y="45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90"/>
                <p:cNvSpPr>
                  <a:spLocks/>
                </p:cNvSpPr>
                <p:nvPr/>
              </p:nvSpPr>
              <p:spPr bwMode="auto">
                <a:xfrm>
                  <a:off x="2554" y="3164"/>
                  <a:ext cx="50" cy="3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50" y="30"/>
                    </a:cxn>
                    <a:cxn ang="0">
                      <a:pos x="50" y="20"/>
                    </a:cxn>
                    <a:cxn ang="0">
                      <a:pos x="48" y="15"/>
                    </a:cxn>
                    <a:cxn ang="0">
                      <a:pos x="45" y="10"/>
                    </a:cxn>
                    <a:cxn ang="0">
                      <a:pos x="40" y="5"/>
                    </a:cxn>
                    <a:cxn ang="0">
                      <a:pos x="33" y="3"/>
                    </a:cxn>
                    <a:cxn ang="0">
                      <a:pos x="28" y="0"/>
                    </a:cxn>
                    <a:cxn ang="0">
                      <a:pos x="20" y="3"/>
                    </a:cxn>
                    <a:cxn ang="0">
                      <a:pos x="15" y="5"/>
                    </a:cxn>
                    <a:cxn ang="0">
                      <a:pos x="10" y="8"/>
                    </a:cxn>
                    <a:cxn ang="0">
                      <a:pos x="5" y="15"/>
                    </a:cxn>
                    <a:cxn ang="0">
                      <a:pos x="3" y="2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50" h="30">
                      <a:moveTo>
                        <a:pt x="0" y="30"/>
                      </a:moveTo>
                      <a:lnTo>
                        <a:pt x="50" y="30"/>
                      </a:lnTo>
                      <a:lnTo>
                        <a:pt x="50" y="20"/>
                      </a:lnTo>
                      <a:lnTo>
                        <a:pt x="48" y="15"/>
                      </a:lnTo>
                      <a:lnTo>
                        <a:pt x="45" y="10"/>
                      </a:lnTo>
                      <a:lnTo>
                        <a:pt x="40" y="5"/>
                      </a:lnTo>
                      <a:lnTo>
                        <a:pt x="33" y="3"/>
                      </a:lnTo>
                      <a:lnTo>
                        <a:pt x="28" y="0"/>
                      </a:lnTo>
                      <a:lnTo>
                        <a:pt x="20" y="3"/>
                      </a:lnTo>
                      <a:lnTo>
                        <a:pt x="15" y="5"/>
                      </a:lnTo>
                      <a:lnTo>
                        <a:pt x="10" y="8"/>
                      </a:lnTo>
                      <a:lnTo>
                        <a:pt x="5" y="15"/>
                      </a:lnTo>
                      <a:lnTo>
                        <a:pt x="3" y="20"/>
                      </a:lnTo>
                      <a:lnTo>
                        <a:pt x="0" y="3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91"/>
                <p:cNvSpPr>
                  <a:spLocks/>
                </p:cNvSpPr>
                <p:nvPr/>
              </p:nvSpPr>
              <p:spPr bwMode="auto">
                <a:xfrm>
                  <a:off x="2711" y="3105"/>
                  <a:ext cx="105" cy="166"/>
                </a:xfrm>
                <a:custGeom>
                  <a:avLst/>
                  <a:gdLst/>
                  <a:ahLst/>
                  <a:cxnLst>
                    <a:cxn ang="0">
                      <a:pos x="95" y="54"/>
                    </a:cxn>
                    <a:cxn ang="0">
                      <a:pos x="87" y="44"/>
                    </a:cxn>
                    <a:cxn ang="0">
                      <a:pos x="83" y="30"/>
                    </a:cxn>
                    <a:cxn ang="0">
                      <a:pos x="68" y="15"/>
                    </a:cxn>
                    <a:cxn ang="0">
                      <a:pos x="45" y="10"/>
                    </a:cxn>
                    <a:cxn ang="0">
                      <a:pos x="33" y="12"/>
                    </a:cxn>
                    <a:cxn ang="0">
                      <a:pos x="23" y="22"/>
                    </a:cxn>
                    <a:cxn ang="0">
                      <a:pos x="18" y="34"/>
                    </a:cxn>
                    <a:cxn ang="0">
                      <a:pos x="23" y="47"/>
                    </a:cxn>
                    <a:cxn ang="0">
                      <a:pos x="35" y="57"/>
                    </a:cxn>
                    <a:cxn ang="0">
                      <a:pos x="58" y="69"/>
                    </a:cxn>
                    <a:cxn ang="0">
                      <a:pos x="80" y="84"/>
                    </a:cxn>
                    <a:cxn ang="0">
                      <a:pos x="95" y="97"/>
                    </a:cxn>
                    <a:cxn ang="0">
                      <a:pos x="102" y="112"/>
                    </a:cxn>
                    <a:cxn ang="0">
                      <a:pos x="102" y="134"/>
                    </a:cxn>
                    <a:cxn ang="0">
                      <a:pos x="90" y="154"/>
                    </a:cxn>
                    <a:cxn ang="0">
                      <a:pos x="68" y="164"/>
                    </a:cxn>
                    <a:cxn ang="0">
                      <a:pos x="48" y="166"/>
                    </a:cxn>
                    <a:cxn ang="0">
                      <a:pos x="38" y="164"/>
                    </a:cxn>
                    <a:cxn ang="0">
                      <a:pos x="28" y="161"/>
                    </a:cxn>
                    <a:cxn ang="0">
                      <a:pos x="15" y="157"/>
                    </a:cxn>
                    <a:cxn ang="0">
                      <a:pos x="10" y="157"/>
                    </a:cxn>
                    <a:cxn ang="0">
                      <a:pos x="5" y="161"/>
                    </a:cxn>
                    <a:cxn ang="0">
                      <a:pos x="0" y="166"/>
                    </a:cxn>
                    <a:cxn ang="0">
                      <a:pos x="5" y="112"/>
                    </a:cxn>
                    <a:cxn ang="0">
                      <a:pos x="10" y="132"/>
                    </a:cxn>
                    <a:cxn ang="0">
                      <a:pos x="20" y="144"/>
                    </a:cxn>
                    <a:cxn ang="0">
                      <a:pos x="40" y="157"/>
                    </a:cxn>
                    <a:cxn ang="0">
                      <a:pos x="63" y="157"/>
                    </a:cxn>
                    <a:cxn ang="0">
                      <a:pos x="75" y="149"/>
                    </a:cxn>
                    <a:cxn ang="0">
                      <a:pos x="83" y="137"/>
                    </a:cxn>
                    <a:cxn ang="0">
                      <a:pos x="83" y="124"/>
                    </a:cxn>
                    <a:cxn ang="0">
                      <a:pos x="78" y="114"/>
                    </a:cxn>
                    <a:cxn ang="0">
                      <a:pos x="68" y="107"/>
                    </a:cxn>
                    <a:cxn ang="0">
                      <a:pos x="55" y="99"/>
                    </a:cxn>
                    <a:cxn ang="0">
                      <a:pos x="33" y="87"/>
                    </a:cxn>
                    <a:cxn ang="0">
                      <a:pos x="18" y="74"/>
                    </a:cxn>
                    <a:cxn ang="0">
                      <a:pos x="3" y="59"/>
                    </a:cxn>
                    <a:cxn ang="0">
                      <a:pos x="0" y="42"/>
                    </a:cxn>
                    <a:cxn ang="0">
                      <a:pos x="5" y="22"/>
                    </a:cxn>
                    <a:cxn ang="0">
                      <a:pos x="23" y="5"/>
                    </a:cxn>
                    <a:cxn ang="0">
                      <a:pos x="45" y="0"/>
                    </a:cxn>
                    <a:cxn ang="0">
                      <a:pos x="73" y="7"/>
                    </a:cxn>
                    <a:cxn ang="0">
                      <a:pos x="83" y="10"/>
                    </a:cxn>
                    <a:cxn ang="0">
                      <a:pos x="87" y="7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105" h="166">
                      <a:moveTo>
                        <a:pt x="95" y="0"/>
                      </a:moveTo>
                      <a:lnTo>
                        <a:pt x="95" y="54"/>
                      </a:lnTo>
                      <a:lnTo>
                        <a:pt x="90" y="54"/>
                      </a:lnTo>
                      <a:lnTo>
                        <a:pt x="87" y="44"/>
                      </a:lnTo>
                      <a:lnTo>
                        <a:pt x="85" y="37"/>
                      </a:lnTo>
                      <a:lnTo>
                        <a:pt x="83" y="30"/>
                      </a:lnTo>
                      <a:lnTo>
                        <a:pt x="75" y="22"/>
                      </a:lnTo>
                      <a:lnTo>
                        <a:pt x="68" y="15"/>
                      </a:lnTo>
                      <a:lnTo>
                        <a:pt x="58" y="12"/>
                      </a:lnTo>
                      <a:lnTo>
                        <a:pt x="45" y="10"/>
                      </a:lnTo>
                      <a:lnTo>
                        <a:pt x="38" y="10"/>
                      </a:lnTo>
                      <a:lnTo>
                        <a:pt x="33" y="12"/>
                      </a:lnTo>
                      <a:lnTo>
                        <a:pt x="25" y="17"/>
                      </a:lnTo>
                      <a:lnTo>
                        <a:pt x="23" y="22"/>
                      </a:lnTo>
                      <a:lnTo>
                        <a:pt x="18" y="27"/>
                      </a:lnTo>
                      <a:lnTo>
                        <a:pt x="18" y="34"/>
                      </a:lnTo>
                      <a:lnTo>
                        <a:pt x="20" y="42"/>
                      </a:lnTo>
                      <a:lnTo>
                        <a:pt x="23" y="47"/>
                      </a:lnTo>
                      <a:lnTo>
                        <a:pt x="28" y="52"/>
                      </a:lnTo>
                      <a:lnTo>
                        <a:pt x="35" y="57"/>
                      </a:lnTo>
                      <a:lnTo>
                        <a:pt x="45" y="64"/>
                      </a:lnTo>
                      <a:lnTo>
                        <a:pt x="58" y="69"/>
                      </a:lnTo>
                      <a:lnTo>
                        <a:pt x="70" y="77"/>
                      </a:lnTo>
                      <a:lnTo>
                        <a:pt x="80" y="84"/>
                      </a:lnTo>
                      <a:lnTo>
                        <a:pt x="87" y="89"/>
                      </a:lnTo>
                      <a:lnTo>
                        <a:pt x="95" y="97"/>
                      </a:lnTo>
                      <a:lnTo>
                        <a:pt x="100" y="104"/>
                      </a:lnTo>
                      <a:lnTo>
                        <a:pt x="102" y="112"/>
                      </a:lnTo>
                      <a:lnTo>
                        <a:pt x="105" y="122"/>
                      </a:lnTo>
                      <a:lnTo>
                        <a:pt x="102" y="134"/>
                      </a:lnTo>
                      <a:lnTo>
                        <a:pt x="97" y="144"/>
                      </a:lnTo>
                      <a:lnTo>
                        <a:pt x="90" y="154"/>
                      </a:lnTo>
                      <a:lnTo>
                        <a:pt x="80" y="159"/>
                      </a:lnTo>
                      <a:lnTo>
                        <a:pt x="68" y="164"/>
                      </a:lnTo>
                      <a:lnTo>
                        <a:pt x="55" y="166"/>
                      </a:lnTo>
                      <a:lnTo>
                        <a:pt x="48" y="166"/>
                      </a:lnTo>
                      <a:lnTo>
                        <a:pt x="43" y="164"/>
                      </a:lnTo>
                      <a:lnTo>
                        <a:pt x="38" y="164"/>
                      </a:lnTo>
                      <a:lnTo>
                        <a:pt x="33" y="161"/>
                      </a:lnTo>
                      <a:lnTo>
                        <a:pt x="28" y="161"/>
                      </a:lnTo>
                      <a:lnTo>
                        <a:pt x="20" y="159"/>
                      </a:lnTo>
                      <a:lnTo>
                        <a:pt x="15" y="157"/>
                      </a:lnTo>
                      <a:lnTo>
                        <a:pt x="13" y="157"/>
                      </a:lnTo>
                      <a:lnTo>
                        <a:pt x="10" y="157"/>
                      </a:lnTo>
                      <a:lnTo>
                        <a:pt x="8" y="159"/>
                      </a:lnTo>
                      <a:lnTo>
                        <a:pt x="5" y="161"/>
                      </a:lnTo>
                      <a:lnTo>
                        <a:pt x="5" y="166"/>
                      </a:lnTo>
                      <a:lnTo>
                        <a:pt x="0" y="166"/>
                      </a:lnTo>
                      <a:lnTo>
                        <a:pt x="0" y="112"/>
                      </a:lnTo>
                      <a:lnTo>
                        <a:pt x="5" y="112"/>
                      </a:lnTo>
                      <a:lnTo>
                        <a:pt x="8" y="122"/>
                      </a:lnTo>
                      <a:lnTo>
                        <a:pt x="10" y="132"/>
                      </a:lnTo>
                      <a:lnTo>
                        <a:pt x="13" y="137"/>
                      </a:lnTo>
                      <a:lnTo>
                        <a:pt x="20" y="144"/>
                      </a:lnTo>
                      <a:lnTo>
                        <a:pt x="30" y="152"/>
                      </a:lnTo>
                      <a:lnTo>
                        <a:pt x="40" y="157"/>
                      </a:lnTo>
                      <a:lnTo>
                        <a:pt x="53" y="157"/>
                      </a:lnTo>
                      <a:lnTo>
                        <a:pt x="63" y="157"/>
                      </a:lnTo>
                      <a:lnTo>
                        <a:pt x="70" y="154"/>
                      </a:lnTo>
                      <a:lnTo>
                        <a:pt x="75" y="149"/>
                      </a:lnTo>
                      <a:lnTo>
                        <a:pt x="80" y="144"/>
                      </a:lnTo>
                      <a:lnTo>
                        <a:pt x="83" y="137"/>
                      </a:lnTo>
                      <a:lnTo>
                        <a:pt x="85" y="132"/>
                      </a:lnTo>
                      <a:lnTo>
                        <a:pt x="83" y="124"/>
                      </a:lnTo>
                      <a:lnTo>
                        <a:pt x="80" y="119"/>
                      </a:lnTo>
                      <a:lnTo>
                        <a:pt x="78" y="114"/>
                      </a:lnTo>
                      <a:lnTo>
                        <a:pt x="70" y="109"/>
                      </a:lnTo>
                      <a:lnTo>
                        <a:pt x="68" y="107"/>
                      </a:lnTo>
                      <a:lnTo>
                        <a:pt x="63" y="102"/>
                      </a:lnTo>
                      <a:lnTo>
                        <a:pt x="55" y="99"/>
                      </a:lnTo>
                      <a:lnTo>
                        <a:pt x="45" y="94"/>
                      </a:lnTo>
                      <a:lnTo>
                        <a:pt x="33" y="87"/>
                      </a:lnTo>
                      <a:lnTo>
                        <a:pt x="25" y="79"/>
                      </a:lnTo>
                      <a:lnTo>
                        <a:pt x="18" y="74"/>
                      </a:lnTo>
                      <a:lnTo>
                        <a:pt x="10" y="67"/>
                      </a:lnTo>
                      <a:lnTo>
                        <a:pt x="3" y="59"/>
                      </a:lnTo>
                      <a:lnTo>
                        <a:pt x="0" y="52"/>
                      </a:lnTo>
                      <a:lnTo>
                        <a:pt x="0" y="42"/>
                      </a:lnTo>
                      <a:lnTo>
                        <a:pt x="0" y="32"/>
                      </a:lnTo>
                      <a:lnTo>
                        <a:pt x="5" y="22"/>
                      </a:lnTo>
                      <a:lnTo>
                        <a:pt x="13" y="12"/>
                      </a:lnTo>
                      <a:lnTo>
                        <a:pt x="23" y="5"/>
                      </a:lnTo>
                      <a:lnTo>
                        <a:pt x="33" y="2"/>
                      </a:lnTo>
                      <a:lnTo>
                        <a:pt x="45" y="0"/>
                      </a:lnTo>
                      <a:lnTo>
                        <a:pt x="60" y="2"/>
                      </a:lnTo>
                      <a:lnTo>
                        <a:pt x="73" y="7"/>
                      </a:lnTo>
                      <a:lnTo>
                        <a:pt x="78" y="10"/>
                      </a:lnTo>
                      <a:lnTo>
                        <a:pt x="83" y="10"/>
                      </a:lnTo>
                      <a:lnTo>
                        <a:pt x="85" y="10"/>
                      </a:lnTo>
                      <a:lnTo>
                        <a:pt x="87" y="7"/>
                      </a:lnTo>
                      <a:lnTo>
                        <a:pt x="87" y="5"/>
                      </a:lnTo>
                      <a:lnTo>
                        <a:pt x="90" y="0"/>
                      </a:lnTo>
                      <a:lnTo>
                        <a:pt x="95" y="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92"/>
                <p:cNvSpPr>
                  <a:spLocks/>
                </p:cNvSpPr>
                <p:nvPr/>
              </p:nvSpPr>
              <p:spPr bwMode="auto">
                <a:xfrm>
                  <a:off x="2828" y="3157"/>
                  <a:ext cx="112" cy="162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33" y="0"/>
                    </a:cxn>
                    <a:cxn ang="0">
                      <a:pos x="38" y="0"/>
                    </a:cxn>
                    <a:cxn ang="0">
                      <a:pos x="38" y="25"/>
                    </a:cxn>
                    <a:cxn ang="0">
                      <a:pos x="45" y="15"/>
                    </a:cxn>
                    <a:cxn ang="0">
                      <a:pos x="55" y="5"/>
                    </a:cxn>
                    <a:cxn ang="0">
                      <a:pos x="63" y="2"/>
                    </a:cxn>
                    <a:cxn ang="0">
                      <a:pos x="73" y="0"/>
                    </a:cxn>
                    <a:cxn ang="0">
                      <a:pos x="83" y="2"/>
                    </a:cxn>
                    <a:cxn ang="0">
                      <a:pos x="90" y="5"/>
                    </a:cxn>
                    <a:cxn ang="0">
                      <a:pos x="100" y="12"/>
                    </a:cxn>
                    <a:cxn ang="0">
                      <a:pos x="107" y="30"/>
                    </a:cxn>
                    <a:cxn ang="0">
                      <a:pos x="112" y="52"/>
                    </a:cxn>
                    <a:cxn ang="0">
                      <a:pos x="107" y="77"/>
                    </a:cxn>
                    <a:cxn ang="0">
                      <a:pos x="95" y="100"/>
                    </a:cxn>
                    <a:cxn ang="0">
                      <a:pos x="88" y="107"/>
                    </a:cxn>
                    <a:cxn ang="0">
                      <a:pos x="75" y="112"/>
                    </a:cxn>
                    <a:cxn ang="0">
                      <a:pos x="63" y="114"/>
                    </a:cxn>
                    <a:cxn ang="0">
                      <a:pos x="55" y="112"/>
                    </a:cxn>
                    <a:cxn ang="0">
                      <a:pos x="48" y="112"/>
                    </a:cxn>
                    <a:cxn ang="0">
                      <a:pos x="43" y="109"/>
                    </a:cxn>
                    <a:cxn ang="0">
                      <a:pos x="38" y="105"/>
                    </a:cxn>
                    <a:cxn ang="0">
                      <a:pos x="38" y="137"/>
                    </a:cxn>
                    <a:cxn ang="0">
                      <a:pos x="38" y="142"/>
                    </a:cxn>
                    <a:cxn ang="0">
                      <a:pos x="38" y="147"/>
                    </a:cxn>
                    <a:cxn ang="0">
                      <a:pos x="40" y="152"/>
                    </a:cxn>
                    <a:cxn ang="0">
                      <a:pos x="40" y="154"/>
                    </a:cxn>
                    <a:cxn ang="0">
                      <a:pos x="43" y="154"/>
                    </a:cxn>
                    <a:cxn ang="0">
                      <a:pos x="48" y="157"/>
                    </a:cxn>
                    <a:cxn ang="0">
                      <a:pos x="55" y="157"/>
                    </a:cxn>
                    <a:cxn ang="0">
                      <a:pos x="55" y="162"/>
                    </a:cxn>
                    <a:cxn ang="0">
                      <a:pos x="0" y="162"/>
                    </a:cxn>
                    <a:cxn ang="0">
                      <a:pos x="0" y="157"/>
                    </a:cxn>
                    <a:cxn ang="0">
                      <a:pos x="3" y="157"/>
                    </a:cxn>
                    <a:cxn ang="0">
                      <a:pos x="8" y="157"/>
                    </a:cxn>
                    <a:cxn ang="0">
                      <a:pos x="13" y="154"/>
                    </a:cxn>
                    <a:cxn ang="0">
                      <a:pos x="15" y="152"/>
                    </a:cxn>
                    <a:cxn ang="0">
                      <a:pos x="18" y="149"/>
                    </a:cxn>
                    <a:cxn ang="0">
                      <a:pos x="18" y="147"/>
                    </a:cxn>
                    <a:cxn ang="0">
                      <a:pos x="18" y="142"/>
                    </a:cxn>
                    <a:cxn ang="0">
                      <a:pos x="18" y="137"/>
                    </a:cxn>
                    <a:cxn ang="0">
                      <a:pos x="18" y="35"/>
                    </a:cxn>
                    <a:cxn ang="0">
                      <a:pos x="18" y="27"/>
                    </a:cxn>
                    <a:cxn ang="0">
                      <a:pos x="18" y="22"/>
                    </a:cxn>
                    <a:cxn ang="0">
                      <a:pos x="15" y="20"/>
                    </a:cxn>
                    <a:cxn ang="0">
                      <a:pos x="15" y="17"/>
                    </a:cxn>
                    <a:cxn ang="0">
                      <a:pos x="13" y="17"/>
                    </a:cxn>
                    <a:cxn ang="0">
                      <a:pos x="8" y="15"/>
                    </a:cxn>
                    <a:cxn ang="0">
                      <a:pos x="5" y="17"/>
                    </a:cxn>
                    <a:cxn ang="0">
                      <a:pos x="3" y="17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12" h="162">
                      <a:moveTo>
                        <a:pt x="0" y="15"/>
                      </a:move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38" y="25"/>
                      </a:lnTo>
                      <a:lnTo>
                        <a:pt x="45" y="15"/>
                      </a:lnTo>
                      <a:lnTo>
                        <a:pt x="55" y="5"/>
                      </a:lnTo>
                      <a:lnTo>
                        <a:pt x="63" y="2"/>
                      </a:lnTo>
                      <a:lnTo>
                        <a:pt x="73" y="0"/>
                      </a:lnTo>
                      <a:lnTo>
                        <a:pt x="83" y="2"/>
                      </a:lnTo>
                      <a:lnTo>
                        <a:pt x="90" y="5"/>
                      </a:lnTo>
                      <a:lnTo>
                        <a:pt x="100" y="12"/>
                      </a:lnTo>
                      <a:lnTo>
                        <a:pt x="107" y="30"/>
                      </a:lnTo>
                      <a:lnTo>
                        <a:pt x="112" y="52"/>
                      </a:lnTo>
                      <a:lnTo>
                        <a:pt x="107" y="77"/>
                      </a:lnTo>
                      <a:lnTo>
                        <a:pt x="95" y="100"/>
                      </a:lnTo>
                      <a:lnTo>
                        <a:pt x="88" y="107"/>
                      </a:lnTo>
                      <a:lnTo>
                        <a:pt x="75" y="112"/>
                      </a:lnTo>
                      <a:lnTo>
                        <a:pt x="63" y="114"/>
                      </a:lnTo>
                      <a:lnTo>
                        <a:pt x="55" y="112"/>
                      </a:lnTo>
                      <a:lnTo>
                        <a:pt x="48" y="112"/>
                      </a:lnTo>
                      <a:lnTo>
                        <a:pt x="43" y="109"/>
                      </a:lnTo>
                      <a:lnTo>
                        <a:pt x="38" y="105"/>
                      </a:lnTo>
                      <a:lnTo>
                        <a:pt x="38" y="137"/>
                      </a:lnTo>
                      <a:lnTo>
                        <a:pt x="38" y="142"/>
                      </a:lnTo>
                      <a:lnTo>
                        <a:pt x="38" y="147"/>
                      </a:lnTo>
                      <a:lnTo>
                        <a:pt x="40" y="152"/>
                      </a:lnTo>
                      <a:lnTo>
                        <a:pt x="40" y="154"/>
                      </a:lnTo>
                      <a:lnTo>
                        <a:pt x="43" y="154"/>
                      </a:lnTo>
                      <a:lnTo>
                        <a:pt x="48" y="157"/>
                      </a:lnTo>
                      <a:lnTo>
                        <a:pt x="55" y="157"/>
                      </a:lnTo>
                      <a:lnTo>
                        <a:pt x="55" y="162"/>
                      </a:lnTo>
                      <a:lnTo>
                        <a:pt x="0" y="162"/>
                      </a:lnTo>
                      <a:lnTo>
                        <a:pt x="0" y="157"/>
                      </a:lnTo>
                      <a:lnTo>
                        <a:pt x="3" y="157"/>
                      </a:lnTo>
                      <a:lnTo>
                        <a:pt x="8" y="157"/>
                      </a:lnTo>
                      <a:lnTo>
                        <a:pt x="13" y="154"/>
                      </a:lnTo>
                      <a:lnTo>
                        <a:pt x="15" y="152"/>
                      </a:lnTo>
                      <a:lnTo>
                        <a:pt x="18" y="149"/>
                      </a:lnTo>
                      <a:lnTo>
                        <a:pt x="18" y="147"/>
                      </a:lnTo>
                      <a:lnTo>
                        <a:pt x="18" y="142"/>
                      </a:lnTo>
                      <a:lnTo>
                        <a:pt x="18" y="137"/>
                      </a:lnTo>
                      <a:lnTo>
                        <a:pt x="18" y="35"/>
                      </a:lnTo>
                      <a:lnTo>
                        <a:pt x="18" y="27"/>
                      </a:lnTo>
                      <a:lnTo>
                        <a:pt x="18" y="22"/>
                      </a:lnTo>
                      <a:lnTo>
                        <a:pt x="15" y="20"/>
                      </a:lnTo>
                      <a:lnTo>
                        <a:pt x="15" y="17"/>
                      </a:lnTo>
                      <a:lnTo>
                        <a:pt x="13" y="17"/>
                      </a:lnTo>
                      <a:lnTo>
                        <a:pt x="8" y="15"/>
                      </a:lnTo>
                      <a:lnTo>
                        <a:pt x="5" y="17"/>
                      </a:lnTo>
                      <a:lnTo>
                        <a:pt x="3" y="17"/>
                      </a:lnTo>
                      <a:lnTo>
                        <a:pt x="0" y="15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93"/>
                <p:cNvSpPr>
                  <a:spLocks/>
                </p:cNvSpPr>
                <p:nvPr/>
              </p:nvSpPr>
              <p:spPr bwMode="auto">
                <a:xfrm>
                  <a:off x="2866" y="3174"/>
                  <a:ext cx="52" cy="90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0" y="55"/>
                    </a:cxn>
                    <a:cxn ang="0">
                      <a:pos x="0" y="63"/>
                    </a:cxn>
                    <a:cxn ang="0">
                      <a:pos x="0" y="68"/>
                    </a:cxn>
                    <a:cxn ang="0">
                      <a:pos x="0" y="73"/>
                    </a:cxn>
                    <a:cxn ang="0">
                      <a:pos x="5" y="78"/>
                    </a:cxn>
                    <a:cxn ang="0">
                      <a:pos x="10" y="85"/>
                    </a:cxn>
                    <a:cxn ang="0">
                      <a:pos x="15" y="88"/>
                    </a:cxn>
                    <a:cxn ang="0">
                      <a:pos x="25" y="90"/>
                    </a:cxn>
                    <a:cxn ang="0">
                      <a:pos x="32" y="88"/>
                    </a:cxn>
                    <a:cxn ang="0">
                      <a:pos x="37" y="85"/>
                    </a:cxn>
                    <a:cxn ang="0">
                      <a:pos x="45" y="80"/>
                    </a:cxn>
                    <a:cxn ang="0">
                      <a:pos x="50" y="73"/>
                    </a:cxn>
                    <a:cxn ang="0">
                      <a:pos x="52" y="60"/>
                    </a:cxn>
                    <a:cxn ang="0">
                      <a:pos x="52" y="48"/>
                    </a:cxn>
                    <a:cxn ang="0">
                      <a:pos x="52" y="33"/>
                    </a:cxn>
                    <a:cxn ang="0">
                      <a:pos x="50" y="20"/>
                    </a:cxn>
                    <a:cxn ang="0">
                      <a:pos x="42" y="10"/>
                    </a:cxn>
                    <a:cxn ang="0">
                      <a:pos x="37" y="3"/>
                    </a:cxn>
                    <a:cxn ang="0">
                      <a:pos x="32" y="0"/>
                    </a:cxn>
                    <a:cxn ang="0">
                      <a:pos x="25" y="0"/>
                    </a:cxn>
                    <a:cxn ang="0">
                      <a:pos x="20" y="0"/>
                    </a:cxn>
                    <a:cxn ang="0">
                      <a:pos x="15" y="3"/>
                    </a:cxn>
                    <a:cxn ang="0">
                      <a:pos x="10" y="5"/>
                    </a:cxn>
                    <a:cxn ang="0">
                      <a:pos x="5" y="10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52" h="90">
                      <a:moveTo>
                        <a:pt x="0" y="15"/>
                      </a:moveTo>
                      <a:lnTo>
                        <a:pt x="0" y="55"/>
                      </a:lnTo>
                      <a:lnTo>
                        <a:pt x="0" y="63"/>
                      </a:lnTo>
                      <a:lnTo>
                        <a:pt x="0" y="68"/>
                      </a:lnTo>
                      <a:lnTo>
                        <a:pt x="0" y="73"/>
                      </a:lnTo>
                      <a:lnTo>
                        <a:pt x="5" y="78"/>
                      </a:lnTo>
                      <a:lnTo>
                        <a:pt x="10" y="85"/>
                      </a:lnTo>
                      <a:lnTo>
                        <a:pt x="15" y="88"/>
                      </a:lnTo>
                      <a:lnTo>
                        <a:pt x="25" y="90"/>
                      </a:lnTo>
                      <a:lnTo>
                        <a:pt x="32" y="88"/>
                      </a:lnTo>
                      <a:lnTo>
                        <a:pt x="37" y="85"/>
                      </a:lnTo>
                      <a:lnTo>
                        <a:pt x="45" y="80"/>
                      </a:lnTo>
                      <a:lnTo>
                        <a:pt x="50" y="73"/>
                      </a:lnTo>
                      <a:lnTo>
                        <a:pt x="52" y="60"/>
                      </a:lnTo>
                      <a:lnTo>
                        <a:pt x="52" y="48"/>
                      </a:lnTo>
                      <a:lnTo>
                        <a:pt x="52" y="33"/>
                      </a:lnTo>
                      <a:lnTo>
                        <a:pt x="50" y="20"/>
                      </a:lnTo>
                      <a:lnTo>
                        <a:pt x="42" y="10"/>
                      </a:lnTo>
                      <a:lnTo>
                        <a:pt x="37" y="3"/>
                      </a:lnTo>
                      <a:lnTo>
                        <a:pt x="32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5" y="3"/>
                      </a:lnTo>
                      <a:lnTo>
                        <a:pt x="10" y="5"/>
                      </a:lnTo>
                      <a:lnTo>
                        <a:pt x="5" y="10"/>
                      </a:lnTo>
                      <a:lnTo>
                        <a:pt x="0" y="15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94"/>
                <p:cNvSpPr>
                  <a:spLocks/>
                </p:cNvSpPr>
                <p:nvPr/>
              </p:nvSpPr>
              <p:spPr bwMode="auto">
                <a:xfrm>
                  <a:off x="2958" y="3157"/>
                  <a:ext cx="89" cy="114"/>
                </a:xfrm>
                <a:custGeom>
                  <a:avLst/>
                  <a:gdLst/>
                  <a:ahLst/>
                  <a:cxnLst>
                    <a:cxn ang="0">
                      <a:pos x="15" y="45"/>
                    </a:cxn>
                    <a:cxn ang="0">
                      <a:pos x="17" y="55"/>
                    </a:cxn>
                    <a:cxn ang="0">
                      <a:pos x="17" y="65"/>
                    </a:cxn>
                    <a:cxn ang="0">
                      <a:pos x="22" y="75"/>
                    </a:cxn>
                    <a:cxn ang="0">
                      <a:pos x="27" y="80"/>
                    </a:cxn>
                    <a:cxn ang="0">
                      <a:pos x="35" y="90"/>
                    </a:cxn>
                    <a:cxn ang="0">
                      <a:pos x="45" y="92"/>
                    </a:cxn>
                    <a:cxn ang="0">
                      <a:pos x="55" y="95"/>
                    </a:cxn>
                    <a:cxn ang="0">
                      <a:pos x="65" y="92"/>
                    </a:cxn>
                    <a:cxn ang="0">
                      <a:pos x="72" y="90"/>
                    </a:cxn>
                    <a:cxn ang="0">
                      <a:pos x="77" y="85"/>
                    </a:cxn>
                    <a:cxn ang="0">
                      <a:pos x="82" y="77"/>
                    </a:cxn>
                    <a:cxn ang="0">
                      <a:pos x="85" y="70"/>
                    </a:cxn>
                    <a:cxn ang="0">
                      <a:pos x="89" y="72"/>
                    </a:cxn>
                    <a:cxn ang="0">
                      <a:pos x="87" y="82"/>
                    </a:cxn>
                    <a:cxn ang="0">
                      <a:pos x="82" y="92"/>
                    </a:cxn>
                    <a:cxn ang="0">
                      <a:pos x="75" y="100"/>
                    </a:cxn>
                    <a:cxn ang="0">
                      <a:pos x="67" y="107"/>
                    </a:cxn>
                    <a:cxn ang="0">
                      <a:pos x="57" y="112"/>
                    </a:cxn>
                    <a:cxn ang="0">
                      <a:pos x="45" y="114"/>
                    </a:cxn>
                    <a:cxn ang="0">
                      <a:pos x="32" y="112"/>
                    </a:cxn>
                    <a:cxn ang="0">
                      <a:pos x="22" y="107"/>
                    </a:cxn>
                    <a:cxn ang="0">
                      <a:pos x="12" y="100"/>
                    </a:cxn>
                    <a:cxn ang="0">
                      <a:pos x="2" y="82"/>
                    </a:cxn>
                    <a:cxn ang="0">
                      <a:pos x="0" y="57"/>
                    </a:cxn>
                    <a:cxn ang="0">
                      <a:pos x="2" y="35"/>
                    </a:cxn>
                    <a:cxn ang="0">
                      <a:pos x="12" y="15"/>
                    </a:cxn>
                    <a:cxn ang="0">
                      <a:pos x="20" y="7"/>
                    </a:cxn>
                    <a:cxn ang="0">
                      <a:pos x="30" y="5"/>
                    </a:cxn>
                    <a:cxn ang="0">
                      <a:pos x="37" y="0"/>
                    </a:cxn>
                    <a:cxn ang="0">
                      <a:pos x="47" y="0"/>
                    </a:cxn>
                    <a:cxn ang="0">
                      <a:pos x="60" y="2"/>
                    </a:cxn>
                    <a:cxn ang="0">
                      <a:pos x="70" y="5"/>
                    </a:cxn>
                    <a:cxn ang="0">
                      <a:pos x="77" y="12"/>
                    </a:cxn>
                    <a:cxn ang="0">
                      <a:pos x="85" y="20"/>
                    </a:cxn>
                    <a:cxn ang="0">
                      <a:pos x="87" y="32"/>
                    </a:cxn>
                    <a:cxn ang="0">
                      <a:pos x="89" y="45"/>
                    </a:cxn>
                    <a:cxn ang="0">
                      <a:pos x="15" y="45"/>
                    </a:cxn>
                  </a:cxnLst>
                  <a:rect l="0" t="0" r="r" b="b"/>
                  <a:pathLst>
                    <a:path w="89" h="114">
                      <a:moveTo>
                        <a:pt x="15" y="45"/>
                      </a:moveTo>
                      <a:lnTo>
                        <a:pt x="17" y="55"/>
                      </a:lnTo>
                      <a:lnTo>
                        <a:pt x="17" y="65"/>
                      </a:lnTo>
                      <a:lnTo>
                        <a:pt x="22" y="75"/>
                      </a:lnTo>
                      <a:lnTo>
                        <a:pt x="27" y="80"/>
                      </a:lnTo>
                      <a:lnTo>
                        <a:pt x="35" y="90"/>
                      </a:lnTo>
                      <a:lnTo>
                        <a:pt x="45" y="92"/>
                      </a:lnTo>
                      <a:lnTo>
                        <a:pt x="55" y="95"/>
                      </a:lnTo>
                      <a:lnTo>
                        <a:pt x="65" y="92"/>
                      </a:lnTo>
                      <a:lnTo>
                        <a:pt x="72" y="90"/>
                      </a:lnTo>
                      <a:lnTo>
                        <a:pt x="77" y="85"/>
                      </a:lnTo>
                      <a:lnTo>
                        <a:pt x="82" y="77"/>
                      </a:lnTo>
                      <a:lnTo>
                        <a:pt x="85" y="70"/>
                      </a:lnTo>
                      <a:lnTo>
                        <a:pt x="89" y="72"/>
                      </a:lnTo>
                      <a:lnTo>
                        <a:pt x="87" y="82"/>
                      </a:lnTo>
                      <a:lnTo>
                        <a:pt x="82" y="92"/>
                      </a:lnTo>
                      <a:lnTo>
                        <a:pt x="75" y="100"/>
                      </a:lnTo>
                      <a:lnTo>
                        <a:pt x="67" y="107"/>
                      </a:lnTo>
                      <a:lnTo>
                        <a:pt x="57" y="112"/>
                      </a:lnTo>
                      <a:lnTo>
                        <a:pt x="45" y="114"/>
                      </a:lnTo>
                      <a:lnTo>
                        <a:pt x="32" y="112"/>
                      </a:lnTo>
                      <a:lnTo>
                        <a:pt x="22" y="107"/>
                      </a:lnTo>
                      <a:lnTo>
                        <a:pt x="12" y="100"/>
                      </a:lnTo>
                      <a:lnTo>
                        <a:pt x="2" y="82"/>
                      </a:lnTo>
                      <a:lnTo>
                        <a:pt x="0" y="57"/>
                      </a:lnTo>
                      <a:lnTo>
                        <a:pt x="2" y="35"/>
                      </a:lnTo>
                      <a:lnTo>
                        <a:pt x="12" y="15"/>
                      </a:lnTo>
                      <a:lnTo>
                        <a:pt x="20" y="7"/>
                      </a:lnTo>
                      <a:lnTo>
                        <a:pt x="30" y="5"/>
                      </a:lnTo>
                      <a:lnTo>
                        <a:pt x="37" y="0"/>
                      </a:lnTo>
                      <a:lnTo>
                        <a:pt x="47" y="0"/>
                      </a:lnTo>
                      <a:lnTo>
                        <a:pt x="60" y="2"/>
                      </a:lnTo>
                      <a:lnTo>
                        <a:pt x="70" y="5"/>
                      </a:lnTo>
                      <a:lnTo>
                        <a:pt x="77" y="12"/>
                      </a:lnTo>
                      <a:lnTo>
                        <a:pt x="85" y="20"/>
                      </a:lnTo>
                      <a:lnTo>
                        <a:pt x="87" y="32"/>
                      </a:lnTo>
                      <a:lnTo>
                        <a:pt x="89" y="45"/>
                      </a:lnTo>
                      <a:lnTo>
                        <a:pt x="15" y="45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95"/>
                <p:cNvSpPr>
                  <a:spLocks/>
                </p:cNvSpPr>
                <p:nvPr/>
              </p:nvSpPr>
              <p:spPr bwMode="auto">
                <a:xfrm>
                  <a:off x="2973" y="3164"/>
                  <a:ext cx="50" cy="3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50" y="30"/>
                    </a:cxn>
                    <a:cxn ang="0">
                      <a:pos x="50" y="20"/>
                    </a:cxn>
                    <a:cxn ang="0">
                      <a:pos x="47" y="15"/>
                    </a:cxn>
                    <a:cxn ang="0">
                      <a:pos x="45" y="10"/>
                    </a:cxn>
                    <a:cxn ang="0">
                      <a:pos x="40" y="5"/>
                    </a:cxn>
                    <a:cxn ang="0">
                      <a:pos x="32" y="3"/>
                    </a:cxn>
                    <a:cxn ang="0">
                      <a:pos x="27" y="0"/>
                    </a:cxn>
                    <a:cxn ang="0">
                      <a:pos x="20" y="3"/>
                    </a:cxn>
                    <a:cxn ang="0">
                      <a:pos x="15" y="5"/>
                    </a:cxn>
                    <a:cxn ang="0">
                      <a:pos x="10" y="8"/>
                    </a:cxn>
                    <a:cxn ang="0">
                      <a:pos x="5" y="15"/>
                    </a:cxn>
                    <a:cxn ang="0">
                      <a:pos x="2" y="2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50" h="30">
                      <a:moveTo>
                        <a:pt x="0" y="30"/>
                      </a:moveTo>
                      <a:lnTo>
                        <a:pt x="50" y="30"/>
                      </a:lnTo>
                      <a:lnTo>
                        <a:pt x="50" y="20"/>
                      </a:lnTo>
                      <a:lnTo>
                        <a:pt x="47" y="15"/>
                      </a:lnTo>
                      <a:lnTo>
                        <a:pt x="45" y="10"/>
                      </a:lnTo>
                      <a:lnTo>
                        <a:pt x="40" y="5"/>
                      </a:lnTo>
                      <a:lnTo>
                        <a:pt x="32" y="3"/>
                      </a:lnTo>
                      <a:lnTo>
                        <a:pt x="27" y="0"/>
                      </a:lnTo>
                      <a:lnTo>
                        <a:pt x="20" y="3"/>
                      </a:lnTo>
                      <a:lnTo>
                        <a:pt x="15" y="5"/>
                      </a:lnTo>
                      <a:lnTo>
                        <a:pt x="10" y="8"/>
                      </a:lnTo>
                      <a:lnTo>
                        <a:pt x="5" y="15"/>
                      </a:lnTo>
                      <a:lnTo>
                        <a:pt x="2" y="20"/>
                      </a:lnTo>
                      <a:lnTo>
                        <a:pt x="0" y="3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96"/>
                <p:cNvSpPr>
                  <a:spLocks/>
                </p:cNvSpPr>
                <p:nvPr/>
              </p:nvSpPr>
              <p:spPr bwMode="auto">
                <a:xfrm>
                  <a:off x="3062" y="3157"/>
                  <a:ext cx="90" cy="114"/>
                </a:xfrm>
                <a:custGeom>
                  <a:avLst/>
                  <a:gdLst/>
                  <a:ahLst/>
                  <a:cxnLst>
                    <a:cxn ang="0">
                      <a:pos x="90" y="70"/>
                    </a:cxn>
                    <a:cxn ang="0">
                      <a:pos x="88" y="82"/>
                    </a:cxn>
                    <a:cxn ang="0">
                      <a:pos x="80" y="95"/>
                    </a:cxn>
                    <a:cxn ang="0">
                      <a:pos x="73" y="102"/>
                    </a:cxn>
                    <a:cxn ang="0">
                      <a:pos x="65" y="109"/>
                    </a:cxn>
                    <a:cxn ang="0">
                      <a:pos x="55" y="112"/>
                    </a:cxn>
                    <a:cxn ang="0">
                      <a:pos x="45" y="114"/>
                    </a:cxn>
                    <a:cxn ang="0">
                      <a:pos x="35" y="112"/>
                    </a:cxn>
                    <a:cxn ang="0">
                      <a:pos x="23" y="107"/>
                    </a:cxn>
                    <a:cxn ang="0">
                      <a:pos x="13" y="97"/>
                    </a:cxn>
                    <a:cxn ang="0">
                      <a:pos x="3" y="80"/>
                    </a:cxn>
                    <a:cxn ang="0">
                      <a:pos x="0" y="57"/>
                    </a:cxn>
                    <a:cxn ang="0">
                      <a:pos x="3" y="35"/>
                    </a:cxn>
                    <a:cxn ang="0">
                      <a:pos x="15" y="15"/>
                    </a:cxn>
                    <a:cxn ang="0">
                      <a:pos x="25" y="7"/>
                    </a:cxn>
                    <a:cxn ang="0">
                      <a:pos x="38" y="2"/>
                    </a:cxn>
                    <a:cxn ang="0">
                      <a:pos x="50" y="0"/>
                    </a:cxn>
                    <a:cxn ang="0">
                      <a:pos x="60" y="0"/>
                    </a:cxn>
                    <a:cxn ang="0">
                      <a:pos x="70" y="5"/>
                    </a:cxn>
                    <a:cxn ang="0">
                      <a:pos x="78" y="7"/>
                    </a:cxn>
                    <a:cxn ang="0">
                      <a:pos x="83" y="15"/>
                    </a:cxn>
                    <a:cxn ang="0">
                      <a:pos x="88" y="20"/>
                    </a:cxn>
                    <a:cxn ang="0">
                      <a:pos x="88" y="25"/>
                    </a:cxn>
                    <a:cxn ang="0">
                      <a:pos x="88" y="30"/>
                    </a:cxn>
                    <a:cxn ang="0">
                      <a:pos x="85" y="32"/>
                    </a:cxn>
                    <a:cxn ang="0">
                      <a:pos x="80" y="35"/>
                    </a:cxn>
                    <a:cxn ang="0">
                      <a:pos x="78" y="35"/>
                    </a:cxn>
                    <a:cxn ang="0">
                      <a:pos x="70" y="35"/>
                    </a:cxn>
                    <a:cxn ang="0">
                      <a:pos x="65" y="32"/>
                    </a:cxn>
                    <a:cxn ang="0">
                      <a:pos x="65" y="27"/>
                    </a:cxn>
                    <a:cxn ang="0">
                      <a:pos x="63" y="22"/>
                    </a:cxn>
                    <a:cxn ang="0">
                      <a:pos x="63" y="15"/>
                    </a:cxn>
                    <a:cxn ang="0">
                      <a:pos x="58" y="12"/>
                    </a:cxn>
                    <a:cxn ang="0">
                      <a:pos x="53" y="10"/>
                    </a:cxn>
                    <a:cxn ang="0">
                      <a:pos x="48" y="7"/>
                    </a:cxn>
                    <a:cxn ang="0">
                      <a:pos x="40" y="10"/>
                    </a:cxn>
                    <a:cxn ang="0">
                      <a:pos x="33" y="12"/>
                    </a:cxn>
                    <a:cxn ang="0">
                      <a:pos x="28" y="17"/>
                    </a:cxn>
                    <a:cxn ang="0">
                      <a:pos x="23" y="25"/>
                    </a:cxn>
                    <a:cxn ang="0">
                      <a:pos x="20" y="35"/>
                    </a:cxn>
                    <a:cxn ang="0">
                      <a:pos x="20" y="47"/>
                    </a:cxn>
                    <a:cxn ang="0">
                      <a:pos x="20" y="60"/>
                    </a:cxn>
                    <a:cxn ang="0">
                      <a:pos x="23" y="70"/>
                    </a:cxn>
                    <a:cxn ang="0">
                      <a:pos x="28" y="80"/>
                    </a:cxn>
                    <a:cxn ang="0">
                      <a:pos x="35" y="90"/>
                    </a:cxn>
                    <a:cxn ang="0">
                      <a:pos x="45" y="95"/>
                    </a:cxn>
                    <a:cxn ang="0">
                      <a:pos x="55" y="95"/>
                    </a:cxn>
                    <a:cxn ang="0">
                      <a:pos x="60" y="95"/>
                    </a:cxn>
                    <a:cxn ang="0">
                      <a:pos x="68" y="92"/>
                    </a:cxn>
                    <a:cxn ang="0">
                      <a:pos x="75" y="87"/>
                    </a:cxn>
                    <a:cxn ang="0">
                      <a:pos x="80" y="80"/>
                    </a:cxn>
                    <a:cxn ang="0">
                      <a:pos x="88" y="67"/>
                    </a:cxn>
                    <a:cxn ang="0">
                      <a:pos x="90" y="70"/>
                    </a:cxn>
                  </a:cxnLst>
                  <a:rect l="0" t="0" r="r" b="b"/>
                  <a:pathLst>
                    <a:path w="90" h="114">
                      <a:moveTo>
                        <a:pt x="90" y="70"/>
                      </a:moveTo>
                      <a:lnTo>
                        <a:pt x="88" y="82"/>
                      </a:lnTo>
                      <a:lnTo>
                        <a:pt x="80" y="95"/>
                      </a:lnTo>
                      <a:lnTo>
                        <a:pt x="73" y="102"/>
                      </a:lnTo>
                      <a:lnTo>
                        <a:pt x="65" y="109"/>
                      </a:lnTo>
                      <a:lnTo>
                        <a:pt x="55" y="112"/>
                      </a:lnTo>
                      <a:lnTo>
                        <a:pt x="45" y="114"/>
                      </a:lnTo>
                      <a:lnTo>
                        <a:pt x="35" y="112"/>
                      </a:lnTo>
                      <a:lnTo>
                        <a:pt x="23" y="107"/>
                      </a:lnTo>
                      <a:lnTo>
                        <a:pt x="13" y="97"/>
                      </a:lnTo>
                      <a:lnTo>
                        <a:pt x="3" y="80"/>
                      </a:lnTo>
                      <a:lnTo>
                        <a:pt x="0" y="57"/>
                      </a:lnTo>
                      <a:lnTo>
                        <a:pt x="3" y="35"/>
                      </a:lnTo>
                      <a:lnTo>
                        <a:pt x="15" y="15"/>
                      </a:lnTo>
                      <a:lnTo>
                        <a:pt x="25" y="7"/>
                      </a:lnTo>
                      <a:lnTo>
                        <a:pt x="38" y="2"/>
                      </a:lnTo>
                      <a:lnTo>
                        <a:pt x="50" y="0"/>
                      </a:lnTo>
                      <a:lnTo>
                        <a:pt x="60" y="0"/>
                      </a:lnTo>
                      <a:lnTo>
                        <a:pt x="70" y="5"/>
                      </a:lnTo>
                      <a:lnTo>
                        <a:pt x="78" y="7"/>
                      </a:lnTo>
                      <a:lnTo>
                        <a:pt x="83" y="15"/>
                      </a:lnTo>
                      <a:lnTo>
                        <a:pt x="88" y="20"/>
                      </a:lnTo>
                      <a:lnTo>
                        <a:pt x="88" y="25"/>
                      </a:lnTo>
                      <a:lnTo>
                        <a:pt x="88" y="30"/>
                      </a:lnTo>
                      <a:lnTo>
                        <a:pt x="85" y="32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0" y="35"/>
                      </a:lnTo>
                      <a:lnTo>
                        <a:pt x="65" y="32"/>
                      </a:lnTo>
                      <a:lnTo>
                        <a:pt x="65" y="27"/>
                      </a:lnTo>
                      <a:lnTo>
                        <a:pt x="63" y="22"/>
                      </a:lnTo>
                      <a:lnTo>
                        <a:pt x="63" y="15"/>
                      </a:lnTo>
                      <a:lnTo>
                        <a:pt x="58" y="12"/>
                      </a:lnTo>
                      <a:lnTo>
                        <a:pt x="53" y="10"/>
                      </a:lnTo>
                      <a:lnTo>
                        <a:pt x="48" y="7"/>
                      </a:lnTo>
                      <a:lnTo>
                        <a:pt x="40" y="10"/>
                      </a:lnTo>
                      <a:lnTo>
                        <a:pt x="33" y="12"/>
                      </a:lnTo>
                      <a:lnTo>
                        <a:pt x="28" y="17"/>
                      </a:lnTo>
                      <a:lnTo>
                        <a:pt x="23" y="25"/>
                      </a:lnTo>
                      <a:lnTo>
                        <a:pt x="20" y="35"/>
                      </a:lnTo>
                      <a:lnTo>
                        <a:pt x="20" y="47"/>
                      </a:lnTo>
                      <a:lnTo>
                        <a:pt x="20" y="60"/>
                      </a:lnTo>
                      <a:lnTo>
                        <a:pt x="23" y="70"/>
                      </a:lnTo>
                      <a:lnTo>
                        <a:pt x="28" y="80"/>
                      </a:lnTo>
                      <a:lnTo>
                        <a:pt x="35" y="90"/>
                      </a:lnTo>
                      <a:lnTo>
                        <a:pt x="45" y="95"/>
                      </a:lnTo>
                      <a:lnTo>
                        <a:pt x="55" y="95"/>
                      </a:lnTo>
                      <a:lnTo>
                        <a:pt x="60" y="95"/>
                      </a:lnTo>
                      <a:lnTo>
                        <a:pt x="68" y="92"/>
                      </a:lnTo>
                      <a:lnTo>
                        <a:pt x="75" y="87"/>
                      </a:lnTo>
                      <a:lnTo>
                        <a:pt x="80" y="80"/>
                      </a:lnTo>
                      <a:lnTo>
                        <a:pt x="88" y="67"/>
                      </a:lnTo>
                      <a:lnTo>
                        <a:pt x="90" y="7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97"/>
                <p:cNvSpPr>
                  <a:spLocks/>
                </p:cNvSpPr>
                <p:nvPr/>
              </p:nvSpPr>
              <p:spPr bwMode="auto">
                <a:xfrm>
                  <a:off x="3162" y="3125"/>
                  <a:ext cx="65" cy="144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7" y="34"/>
                    </a:cxn>
                    <a:cxn ang="0">
                      <a:pos x="62" y="34"/>
                    </a:cxn>
                    <a:cxn ang="0">
                      <a:pos x="62" y="44"/>
                    </a:cxn>
                    <a:cxn ang="0">
                      <a:pos x="37" y="44"/>
                    </a:cxn>
                    <a:cxn ang="0">
                      <a:pos x="37" y="112"/>
                    </a:cxn>
                    <a:cxn ang="0">
                      <a:pos x="37" y="119"/>
                    </a:cxn>
                    <a:cxn ang="0">
                      <a:pos x="37" y="124"/>
                    </a:cxn>
                    <a:cxn ang="0">
                      <a:pos x="40" y="127"/>
                    </a:cxn>
                    <a:cxn ang="0">
                      <a:pos x="42" y="129"/>
                    </a:cxn>
                    <a:cxn ang="0">
                      <a:pos x="47" y="132"/>
                    </a:cxn>
                    <a:cxn ang="0">
                      <a:pos x="52" y="129"/>
                    </a:cxn>
                    <a:cxn ang="0">
                      <a:pos x="55" y="129"/>
                    </a:cxn>
                    <a:cxn ang="0">
                      <a:pos x="57" y="124"/>
                    </a:cxn>
                    <a:cxn ang="0">
                      <a:pos x="60" y="122"/>
                    </a:cxn>
                    <a:cxn ang="0">
                      <a:pos x="65" y="122"/>
                    </a:cxn>
                    <a:cxn ang="0">
                      <a:pos x="60" y="132"/>
                    </a:cxn>
                    <a:cxn ang="0">
                      <a:pos x="52" y="139"/>
                    </a:cxn>
                    <a:cxn ang="0">
                      <a:pos x="45" y="141"/>
                    </a:cxn>
                    <a:cxn ang="0">
                      <a:pos x="37" y="144"/>
                    </a:cxn>
                    <a:cxn ang="0">
                      <a:pos x="32" y="144"/>
                    </a:cxn>
                    <a:cxn ang="0">
                      <a:pos x="27" y="141"/>
                    </a:cxn>
                    <a:cxn ang="0">
                      <a:pos x="22" y="137"/>
                    </a:cxn>
                    <a:cxn ang="0">
                      <a:pos x="20" y="132"/>
                    </a:cxn>
                    <a:cxn ang="0">
                      <a:pos x="17" y="127"/>
                    </a:cxn>
                    <a:cxn ang="0">
                      <a:pos x="17" y="117"/>
                    </a:cxn>
                    <a:cxn ang="0">
                      <a:pos x="17" y="44"/>
                    </a:cxn>
                    <a:cxn ang="0">
                      <a:pos x="0" y="44"/>
                    </a:cxn>
                    <a:cxn ang="0">
                      <a:pos x="0" y="39"/>
                    </a:cxn>
                    <a:cxn ang="0">
                      <a:pos x="8" y="37"/>
                    </a:cxn>
                    <a:cxn ang="0">
                      <a:pos x="15" y="32"/>
                    </a:cxn>
                    <a:cxn ang="0">
                      <a:pos x="20" y="24"/>
                    </a:cxn>
                    <a:cxn ang="0">
                      <a:pos x="25" y="17"/>
                    </a:cxn>
                    <a:cxn ang="0">
                      <a:pos x="30" y="10"/>
                    </a:cxn>
                    <a:cxn ang="0">
                      <a:pos x="32" y="0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65" h="144">
                      <a:moveTo>
                        <a:pt x="37" y="0"/>
                      </a:moveTo>
                      <a:lnTo>
                        <a:pt x="37" y="34"/>
                      </a:lnTo>
                      <a:lnTo>
                        <a:pt x="62" y="34"/>
                      </a:lnTo>
                      <a:lnTo>
                        <a:pt x="62" y="44"/>
                      </a:lnTo>
                      <a:lnTo>
                        <a:pt x="37" y="44"/>
                      </a:lnTo>
                      <a:lnTo>
                        <a:pt x="37" y="112"/>
                      </a:lnTo>
                      <a:lnTo>
                        <a:pt x="37" y="119"/>
                      </a:lnTo>
                      <a:lnTo>
                        <a:pt x="37" y="124"/>
                      </a:lnTo>
                      <a:lnTo>
                        <a:pt x="40" y="127"/>
                      </a:lnTo>
                      <a:lnTo>
                        <a:pt x="42" y="129"/>
                      </a:lnTo>
                      <a:lnTo>
                        <a:pt x="47" y="132"/>
                      </a:lnTo>
                      <a:lnTo>
                        <a:pt x="52" y="129"/>
                      </a:lnTo>
                      <a:lnTo>
                        <a:pt x="55" y="129"/>
                      </a:lnTo>
                      <a:lnTo>
                        <a:pt x="57" y="124"/>
                      </a:lnTo>
                      <a:lnTo>
                        <a:pt x="60" y="122"/>
                      </a:lnTo>
                      <a:lnTo>
                        <a:pt x="65" y="122"/>
                      </a:lnTo>
                      <a:lnTo>
                        <a:pt x="60" y="132"/>
                      </a:lnTo>
                      <a:lnTo>
                        <a:pt x="52" y="139"/>
                      </a:lnTo>
                      <a:lnTo>
                        <a:pt x="45" y="141"/>
                      </a:lnTo>
                      <a:lnTo>
                        <a:pt x="37" y="144"/>
                      </a:lnTo>
                      <a:lnTo>
                        <a:pt x="32" y="144"/>
                      </a:lnTo>
                      <a:lnTo>
                        <a:pt x="27" y="141"/>
                      </a:lnTo>
                      <a:lnTo>
                        <a:pt x="22" y="137"/>
                      </a:lnTo>
                      <a:lnTo>
                        <a:pt x="20" y="132"/>
                      </a:lnTo>
                      <a:lnTo>
                        <a:pt x="17" y="127"/>
                      </a:lnTo>
                      <a:lnTo>
                        <a:pt x="17" y="117"/>
                      </a:lnTo>
                      <a:lnTo>
                        <a:pt x="17" y="44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8" y="37"/>
                      </a:lnTo>
                      <a:lnTo>
                        <a:pt x="15" y="32"/>
                      </a:lnTo>
                      <a:lnTo>
                        <a:pt x="20" y="24"/>
                      </a:lnTo>
                      <a:lnTo>
                        <a:pt x="25" y="17"/>
                      </a:lnTo>
                      <a:lnTo>
                        <a:pt x="30" y="10"/>
                      </a:lnTo>
                      <a:lnTo>
                        <a:pt x="32" y="0"/>
                      </a:lnTo>
                      <a:lnTo>
                        <a:pt x="37" y="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98"/>
                <p:cNvSpPr>
                  <a:spLocks/>
                </p:cNvSpPr>
                <p:nvPr/>
              </p:nvSpPr>
              <p:spPr bwMode="auto">
                <a:xfrm>
                  <a:off x="3229" y="3157"/>
                  <a:ext cx="80" cy="109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38" y="25"/>
                    </a:cxn>
                    <a:cxn ang="0">
                      <a:pos x="43" y="15"/>
                    </a:cxn>
                    <a:cxn ang="0">
                      <a:pos x="50" y="5"/>
                    </a:cxn>
                    <a:cxn ang="0">
                      <a:pos x="58" y="2"/>
                    </a:cxn>
                    <a:cxn ang="0">
                      <a:pos x="65" y="0"/>
                    </a:cxn>
                    <a:cxn ang="0">
                      <a:pos x="70" y="0"/>
                    </a:cxn>
                    <a:cxn ang="0">
                      <a:pos x="75" y="5"/>
                    </a:cxn>
                    <a:cxn ang="0">
                      <a:pos x="77" y="7"/>
                    </a:cxn>
                    <a:cxn ang="0">
                      <a:pos x="80" y="12"/>
                    </a:cxn>
                    <a:cxn ang="0">
                      <a:pos x="77" y="17"/>
                    </a:cxn>
                    <a:cxn ang="0">
                      <a:pos x="75" y="20"/>
                    </a:cxn>
                    <a:cxn ang="0">
                      <a:pos x="72" y="22"/>
                    </a:cxn>
                    <a:cxn ang="0">
                      <a:pos x="67" y="25"/>
                    </a:cxn>
                    <a:cxn ang="0">
                      <a:pos x="65" y="22"/>
                    </a:cxn>
                    <a:cxn ang="0">
                      <a:pos x="60" y="20"/>
                    </a:cxn>
                    <a:cxn ang="0">
                      <a:pos x="55" y="17"/>
                    </a:cxn>
                    <a:cxn ang="0">
                      <a:pos x="53" y="15"/>
                    </a:cxn>
                    <a:cxn ang="0">
                      <a:pos x="50" y="17"/>
                    </a:cxn>
                    <a:cxn ang="0">
                      <a:pos x="48" y="17"/>
                    </a:cxn>
                    <a:cxn ang="0">
                      <a:pos x="43" y="25"/>
                    </a:cxn>
                    <a:cxn ang="0">
                      <a:pos x="38" y="35"/>
                    </a:cxn>
                    <a:cxn ang="0">
                      <a:pos x="38" y="85"/>
                    </a:cxn>
                    <a:cxn ang="0">
                      <a:pos x="38" y="92"/>
                    </a:cxn>
                    <a:cxn ang="0">
                      <a:pos x="38" y="100"/>
                    </a:cxn>
                    <a:cxn ang="0">
                      <a:pos x="40" y="102"/>
                    </a:cxn>
                    <a:cxn ang="0">
                      <a:pos x="45" y="105"/>
                    </a:cxn>
                    <a:cxn ang="0">
                      <a:pos x="50" y="105"/>
                    </a:cxn>
                    <a:cxn ang="0">
                      <a:pos x="55" y="107"/>
                    </a:cxn>
                    <a:cxn ang="0">
                      <a:pos x="55" y="109"/>
                    </a:cxn>
                    <a:cxn ang="0">
                      <a:pos x="0" y="109"/>
                    </a:cxn>
                    <a:cxn ang="0">
                      <a:pos x="0" y="107"/>
                    </a:cxn>
                    <a:cxn ang="0">
                      <a:pos x="8" y="105"/>
                    </a:cxn>
                    <a:cxn ang="0">
                      <a:pos x="13" y="105"/>
                    </a:cxn>
                    <a:cxn ang="0">
                      <a:pos x="15" y="102"/>
                    </a:cxn>
                    <a:cxn ang="0">
                      <a:pos x="18" y="97"/>
                    </a:cxn>
                    <a:cxn ang="0">
                      <a:pos x="18" y="95"/>
                    </a:cxn>
                    <a:cxn ang="0">
                      <a:pos x="18" y="87"/>
                    </a:cxn>
                    <a:cxn ang="0">
                      <a:pos x="18" y="45"/>
                    </a:cxn>
                    <a:cxn ang="0">
                      <a:pos x="18" y="35"/>
                    </a:cxn>
                    <a:cxn ang="0">
                      <a:pos x="18" y="27"/>
                    </a:cxn>
                    <a:cxn ang="0">
                      <a:pos x="15" y="22"/>
                    </a:cxn>
                    <a:cxn ang="0">
                      <a:pos x="15" y="20"/>
                    </a:cxn>
                    <a:cxn ang="0">
                      <a:pos x="13" y="17"/>
                    </a:cxn>
                    <a:cxn ang="0">
                      <a:pos x="10" y="15"/>
                    </a:cxn>
                    <a:cxn ang="0">
                      <a:pos x="8" y="15"/>
                    </a:cxn>
                    <a:cxn ang="0">
                      <a:pos x="5" y="15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33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80" h="109">
                      <a:moveTo>
                        <a:pt x="38" y="0"/>
                      </a:moveTo>
                      <a:lnTo>
                        <a:pt x="38" y="25"/>
                      </a:lnTo>
                      <a:lnTo>
                        <a:pt x="43" y="15"/>
                      </a:lnTo>
                      <a:lnTo>
                        <a:pt x="50" y="5"/>
                      </a:lnTo>
                      <a:lnTo>
                        <a:pt x="58" y="2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5" y="5"/>
                      </a:lnTo>
                      <a:lnTo>
                        <a:pt x="77" y="7"/>
                      </a:lnTo>
                      <a:lnTo>
                        <a:pt x="80" y="12"/>
                      </a:lnTo>
                      <a:lnTo>
                        <a:pt x="77" y="17"/>
                      </a:lnTo>
                      <a:lnTo>
                        <a:pt x="75" y="20"/>
                      </a:lnTo>
                      <a:lnTo>
                        <a:pt x="72" y="22"/>
                      </a:lnTo>
                      <a:lnTo>
                        <a:pt x="67" y="25"/>
                      </a:lnTo>
                      <a:lnTo>
                        <a:pt x="65" y="22"/>
                      </a:lnTo>
                      <a:lnTo>
                        <a:pt x="60" y="20"/>
                      </a:lnTo>
                      <a:lnTo>
                        <a:pt x="55" y="17"/>
                      </a:lnTo>
                      <a:lnTo>
                        <a:pt x="53" y="15"/>
                      </a:lnTo>
                      <a:lnTo>
                        <a:pt x="50" y="17"/>
                      </a:lnTo>
                      <a:lnTo>
                        <a:pt x="48" y="17"/>
                      </a:lnTo>
                      <a:lnTo>
                        <a:pt x="43" y="25"/>
                      </a:lnTo>
                      <a:lnTo>
                        <a:pt x="38" y="35"/>
                      </a:lnTo>
                      <a:lnTo>
                        <a:pt x="38" y="85"/>
                      </a:lnTo>
                      <a:lnTo>
                        <a:pt x="38" y="92"/>
                      </a:lnTo>
                      <a:lnTo>
                        <a:pt x="38" y="100"/>
                      </a:lnTo>
                      <a:lnTo>
                        <a:pt x="40" y="102"/>
                      </a:lnTo>
                      <a:lnTo>
                        <a:pt x="45" y="105"/>
                      </a:lnTo>
                      <a:lnTo>
                        <a:pt x="50" y="105"/>
                      </a:lnTo>
                      <a:lnTo>
                        <a:pt x="55" y="107"/>
                      </a:lnTo>
                      <a:lnTo>
                        <a:pt x="55" y="109"/>
                      </a:lnTo>
                      <a:lnTo>
                        <a:pt x="0" y="109"/>
                      </a:lnTo>
                      <a:lnTo>
                        <a:pt x="0" y="107"/>
                      </a:lnTo>
                      <a:lnTo>
                        <a:pt x="8" y="105"/>
                      </a:lnTo>
                      <a:lnTo>
                        <a:pt x="13" y="105"/>
                      </a:lnTo>
                      <a:lnTo>
                        <a:pt x="15" y="102"/>
                      </a:lnTo>
                      <a:lnTo>
                        <a:pt x="18" y="97"/>
                      </a:lnTo>
                      <a:lnTo>
                        <a:pt x="18" y="95"/>
                      </a:lnTo>
                      <a:lnTo>
                        <a:pt x="18" y="87"/>
                      </a:lnTo>
                      <a:lnTo>
                        <a:pt x="18" y="45"/>
                      </a:lnTo>
                      <a:lnTo>
                        <a:pt x="18" y="35"/>
                      </a:lnTo>
                      <a:lnTo>
                        <a:pt x="18" y="27"/>
                      </a:lnTo>
                      <a:lnTo>
                        <a:pt x="15" y="22"/>
                      </a:lnTo>
                      <a:lnTo>
                        <a:pt x="15" y="20"/>
                      </a:lnTo>
                      <a:lnTo>
                        <a:pt x="13" y="17"/>
                      </a:lnTo>
                      <a:lnTo>
                        <a:pt x="10" y="15"/>
                      </a:lnTo>
                      <a:lnTo>
                        <a:pt x="8" y="15"/>
                      </a:lnTo>
                      <a:lnTo>
                        <a:pt x="5" y="15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33" y="0"/>
                      </a:lnTo>
                      <a:lnTo>
                        <a:pt x="38" y="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99"/>
                <p:cNvSpPr>
                  <a:spLocks/>
                </p:cNvSpPr>
                <p:nvPr/>
              </p:nvSpPr>
              <p:spPr bwMode="auto">
                <a:xfrm>
                  <a:off x="3314" y="3157"/>
                  <a:ext cx="105" cy="114"/>
                </a:xfrm>
                <a:custGeom>
                  <a:avLst/>
                  <a:gdLst/>
                  <a:ahLst/>
                  <a:cxnLst>
                    <a:cxn ang="0">
                      <a:pos x="52" y="0"/>
                    </a:cxn>
                    <a:cxn ang="0">
                      <a:pos x="65" y="2"/>
                    </a:cxn>
                    <a:cxn ang="0">
                      <a:pos x="75" y="5"/>
                    </a:cxn>
                    <a:cxn ang="0">
                      <a:pos x="82" y="10"/>
                    </a:cxn>
                    <a:cxn ang="0">
                      <a:pos x="92" y="20"/>
                    </a:cxn>
                    <a:cxn ang="0">
                      <a:pos x="97" y="30"/>
                    </a:cxn>
                    <a:cxn ang="0">
                      <a:pos x="102" y="42"/>
                    </a:cxn>
                    <a:cxn ang="0">
                      <a:pos x="105" y="55"/>
                    </a:cxn>
                    <a:cxn ang="0">
                      <a:pos x="102" y="70"/>
                    </a:cxn>
                    <a:cxn ang="0">
                      <a:pos x="97" y="85"/>
                    </a:cxn>
                    <a:cxn ang="0">
                      <a:pos x="92" y="92"/>
                    </a:cxn>
                    <a:cxn ang="0">
                      <a:pos x="85" y="100"/>
                    </a:cxn>
                    <a:cxn ang="0">
                      <a:pos x="77" y="107"/>
                    </a:cxn>
                    <a:cxn ang="0">
                      <a:pos x="70" y="109"/>
                    </a:cxn>
                    <a:cxn ang="0">
                      <a:pos x="60" y="112"/>
                    </a:cxn>
                    <a:cxn ang="0">
                      <a:pos x="50" y="114"/>
                    </a:cxn>
                    <a:cxn ang="0">
                      <a:pos x="40" y="112"/>
                    </a:cxn>
                    <a:cxn ang="0">
                      <a:pos x="30" y="109"/>
                    </a:cxn>
                    <a:cxn ang="0">
                      <a:pos x="20" y="102"/>
                    </a:cxn>
                    <a:cxn ang="0">
                      <a:pos x="12" y="95"/>
                    </a:cxn>
                    <a:cxn ang="0">
                      <a:pos x="5" y="82"/>
                    </a:cxn>
                    <a:cxn ang="0">
                      <a:pos x="2" y="70"/>
                    </a:cxn>
                    <a:cxn ang="0">
                      <a:pos x="0" y="57"/>
                    </a:cxn>
                    <a:cxn ang="0">
                      <a:pos x="2" y="42"/>
                    </a:cxn>
                    <a:cxn ang="0">
                      <a:pos x="7" y="27"/>
                    </a:cxn>
                    <a:cxn ang="0">
                      <a:pos x="12" y="20"/>
                    </a:cxn>
                    <a:cxn ang="0">
                      <a:pos x="20" y="12"/>
                    </a:cxn>
                    <a:cxn ang="0">
                      <a:pos x="27" y="7"/>
                    </a:cxn>
                    <a:cxn ang="0">
                      <a:pos x="40" y="2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105" h="114">
                      <a:moveTo>
                        <a:pt x="52" y="0"/>
                      </a:moveTo>
                      <a:lnTo>
                        <a:pt x="65" y="2"/>
                      </a:lnTo>
                      <a:lnTo>
                        <a:pt x="75" y="5"/>
                      </a:lnTo>
                      <a:lnTo>
                        <a:pt x="82" y="10"/>
                      </a:lnTo>
                      <a:lnTo>
                        <a:pt x="92" y="20"/>
                      </a:lnTo>
                      <a:lnTo>
                        <a:pt x="97" y="30"/>
                      </a:lnTo>
                      <a:lnTo>
                        <a:pt x="102" y="42"/>
                      </a:lnTo>
                      <a:lnTo>
                        <a:pt x="105" y="55"/>
                      </a:lnTo>
                      <a:lnTo>
                        <a:pt x="102" y="70"/>
                      </a:lnTo>
                      <a:lnTo>
                        <a:pt x="97" y="85"/>
                      </a:lnTo>
                      <a:lnTo>
                        <a:pt x="92" y="92"/>
                      </a:lnTo>
                      <a:lnTo>
                        <a:pt x="85" y="100"/>
                      </a:lnTo>
                      <a:lnTo>
                        <a:pt x="77" y="107"/>
                      </a:lnTo>
                      <a:lnTo>
                        <a:pt x="70" y="109"/>
                      </a:lnTo>
                      <a:lnTo>
                        <a:pt x="60" y="112"/>
                      </a:lnTo>
                      <a:lnTo>
                        <a:pt x="50" y="114"/>
                      </a:lnTo>
                      <a:lnTo>
                        <a:pt x="40" y="112"/>
                      </a:lnTo>
                      <a:lnTo>
                        <a:pt x="30" y="109"/>
                      </a:lnTo>
                      <a:lnTo>
                        <a:pt x="20" y="102"/>
                      </a:lnTo>
                      <a:lnTo>
                        <a:pt x="12" y="95"/>
                      </a:lnTo>
                      <a:lnTo>
                        <a:pt x="5" y="82"/>
                      </a:lnTo>
                      <a:lnTo>
                        <a:pt x="2" y="70"/>
                      </a:lnTo>
                      <a:lnTo>
                        <a:pt x="0" y="57"/>
                      </a:lnTo>
                      <a:lnTo>
                        <a:pt x="2" y="42"/>
                      </a:lnTo>
                      <a:lnTo>
                        <a:pt x="7" y="27"/>
                      </a:lnTo>
                      <a:lnTo>
                        <a:pt x="12" y="20"/>
                      </a:lnTo>
                      <a:lnTo>
                        <a:pt x="20" y="12"/>
                      </a:lnTo>
                      <a:lnTo>
                        <a:pt x="27" y="7"/>
                      </a:lnTo>
                      <a:lnTo>
                        <a:pt x="40" y="2"/>
                      </a:lnTo>
                      <a:lnTo>
                        <a:pt x="52" y="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100"/>
                <p:cNvSpPr>
                  <a:spLocks/>
                </p:cNvSpPr>
                <p:nvPr/>
              </p:nvSpPr>
              <p:spPr bwMode="auto">
                <a:xfrm>
                  <a:off x="3336" y="3164"/>
                  <a:ext cx="60" cy="98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20" y="0"/>
                    </a:cxn>
                    <a:cxn ang="0">
                      <a:pos x="15" y="5"/>
                    </a:cxn>
                    <a:cxn ang="0">
                      <a:pos x="8" y="10"/>
                    </a:cxn>
                    <a:cxn ang="0">
                      <a:pos x="3" y="18"/>
                    </a:cxn>
                    <a:cxn ang="0">
                      <a:pos x="3" y="23"/>
                    </a:cxn>
                    <a:cxn ang="0">
                      <a:pos x="0" y="33"/>
                    </a:cxn>
                    <a:cxn ang="0">
                      <a:pos x="0" y="40"/>
                    </a:cxn>
                    <a:cxn ang="0">
                      <a:pos x="3" y="63"/>
                    </a:cxn>
                    <a:cxn ang="0">
                      <a:pos x="10" y="80"/>
                    </a:cxn>
                    <a:cxn ang="0">
                      <a:pos x="15" y="88"/>
                    </a:cxn>
                    <a:cxn ang="0">
                      <a:pos x="20" y="95"/>
                    </a:cxn>
                    <a:cxn ang="0">
                      <a:pos x="28" y="98"/>
                    </a:cxn>
                    <a:cxn ang="0">
                      <a:pos x="33" y="98"/>
                    </a:cxn>
                    <a:cxn ang="0">
                      <a:pos x="40" y="98"/>
                    </a:cxn>
                    <a:cxn ang="0">
                      <a:pos x="48" y="95"/>
                    </a:cxn>
                    <a:cxn ang="0">
                      <a:pos x="53" y="90"/>
                    </a:cxn>
                    <a:cxn ang="0">
                      <a:pos x="58" y="80"/>
                    </a:cxn>
                    <a:cxn ang="0">
                      <a:pos x="60" y="70"/>
                    </a:cxn>
                    <a:cxn ang="0">
                      <a:pos x="60" y="58"/>
                    </a:cxn>
                    <a:cxn ang="0">
                      <a:pos x="58" y="30"/>
                    </a:cxn>
                    <a:cxn ang="0">
                      <a:pos x="48" y="13"/>
                    </a:cxn>
                    <a:cxn ang="0">
                      <a:pos x="43" y="5"/>
                    </a:cxn>
                    <a:cxn ang="0">
                      <a:pos x="35" y="3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60" h="98">
                      <a:moveTo>
                        <a:pt x="28" y="0"/>
                      </a:moveTo>
                      <a:lnTo>
                        <a:pt x="20" y="0"/>
                      </a:lnTo>
                      <a:lnTo>
                        <a:pt x="15" y="5"/>
                      </a:lnTo>
                      <a:lnTo>
                        <a:pt x="8" y="10"/>
                      </a:lnTo>
                      <a:lnTo>
                        <a:pt x="3" y="18"/>
                      </a:lnTo>
                      <a:lnTo>
                        <a:pt x="3" y="23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3" y="63"/>
                      </a:lnTo>
                      <a:lnTo>
                        <a:pt x="10" y="80"/>
                      </a:lnTo>
                      <a:lnTo>
                        <a:pt x="15" y="88"/>
                      </a:lnTo>
                      <a:lnTo>
                        <a:pt x="20" y="95"/>
                      </a:lnTo>
                      <a:lnTo>
                        <a:pt x="28" y="98"/>
                      </a:lnTo>
                      <a:lnTo>
                        <a:pt x="33" y="98"/>
                      </a:lnTo>
                      <a:lnTo>
                        <a:pt x="40" y="98"/>
                      </a:lnTo>
                      <a:lnTo>
                        <a:pt x="48" y="95"/>
                      </a:lnTo>
                      <a:lnTo>
                        <a:pt x="53" y="90"/>
                      </a:lnTo>
                      <a:lnTo>
                        <a:pt x="58" y="80"/>
                      </a:lnTo>
                      <a:lnTo>
                        <a:pt x="60" y="70"/>
                      </a:lnTo>
                      <a:lnTo>
                        <a:pt x="60" y="58"/>
                      </a:lnTo>
                      <a:lnTo>
                        <a:pt x="58" y="30"/>
                      </a:lnTo>
                      <a:lnTo>
                        <a:pt x="48" y="13"/>
                      </a:lnTo>
                      <a:lnTo>
                        <a:pt x="43" y="5"/>
                      </a:lnTo>
                      <a:lnTo>
                        <a:pt x="35" y="3"/>
                      </a:lnTo>
                      <a:lnTo>
                        <a:pt x="28" y="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101"/>
                <p:cNvSpPr>
                  <a:spLocks/>
                </p:cNvSpPr>
                <p:nvPr/>
              </p:nvSpPr>
              <p:spPr bwMode="auto">
                <a:xfrm>
                  <a:off x="3428" y="3157"/>
                  <a:ext cx="182" cy="109"/>
                </a:xfrm>
                <a:custGeom>
                  <a:avLst/>
                  <a:gdLst/>
                  <a:ahLst/>
                  <a:cxnLst>
                    <a:cxn ang="0">
                      <a:pos x="43" y="17"/>
                    </a:cxn>
                    <a:cxn ang="0">
                      <a:pos x="50" y="10"/>
                    </a:cxn>
                    <a:cxn ang="0">
                      <a:pos x="63" y="2"/>
                    </a:cxn>
                    <a:cxn ang="0">
                      <a:pos x="75" y="0"/>
                    </a:cxn>
                    <a:cxn ang="0">
                      <a:pos x="93" y="5"/>
                    </a:cxn>
                    <a:cxn ang="0">
                      <a:pos x="100" y="17"/>
                    </a:cxn>
                    <a:cxn ang="0">
                      <a:pos x="110" y="15"/>
                    </a:cxn>
                    <a:cxn ang="0">
                      <a:pos x="122" y="5"/>
                    </a:cxn>
                    <a:cxn ang="0">
                      <a:pos x="137" y="0"/>
                    </a:cxn>
                    <a:cxn ang="0">
                      <a:pos x="155" y="5"/>
                    </a:cxn>
                    <a:cxn ang="0">
                      <a:pos x="165" y="20"/>
                    </a:cxn>
                    <a:cxn ang="0">
                      <a:pos x="167" y="32"/>
                    </a:cxn>
                    <a:cxn ang="0">
                      <a:pos x="167" y="87"/>
                    </a:cxn>
                    <a:cxn ang="0">
                      <a:pos x="167" y="100"/>
                    </a:cxn>
                    <a:cxn ang="0">
                      <a:pos x="172" y="105"/>
                    </a:cxn>
                    <a:cxn ang="0">
                      <a:pos x="182" y="107"/>
                    </a:cxn>
                    <a:cxn ang="0">
                      <a:pos x="130" y="109"/>
                    </a:cxn>
                    <a:cxn ang="0">
                      <a:pos x="132" y="107"/>
                    </a:cxn>
                    <a:cxn ang="0">
                      <a:pos x="142" y="105"/>
                    </a:cxn>
                    <a:cxn ang="0">
                      <a:pos x="147" y="97"/>
                    </a:cxn>
                    <a:cxn ang="0">
                      <a:pos x="147" y="87"/>
                    </a:cxn>
                    <a:cxn ang="0">
                      <a:pos x="147" y="32"/>
                    </a:cxn>
                    <a:cxn ang="0">
                      <a:pos x="145" y="22"/>
                    </a:cxn>
                    <a:cxn ang="0">
                      <a:pos x="135" y="15"/>
                    </a:cxn>
                    <a:cxn ang="0">
                      <a:pos x="122" y="15"/>
                    </a:cxn>
                    <a:cxn ang="0">
                      <a:pos x="110" y="22"/>
                    </a:cxn>
                    <a:cxn ang="0">
                      <a:pos x="103" y="30"/>
                    </a:cxn>
                    <a:cxn ang="0">
                      <a:pos x="103" y="87"/>
                    </a:cxn>
                    <a:cxn ang="0">
                      <a:pos x="103" y="97"/>
                    </a:cxn>
                    <a:cxn ang="0">
                      <a:pos x="105" y="102"/>
                    </a:cxn>
                    <a:cxn ang="0">
                      <a:pos x="113" y="105"/>
                    </a:cxn>
                    <a:cxn ang="0">
                      <a:pos x="120" y="109"/>
                    </a:cxn>
                    <a:cxn ang="0">
                      <a:pos x="65" y="107"/>
                    </a:cxn>
                    <a:cxn ang="0">
                      <a:pos x="78" y="105"/>
                    </a:cxn>
                    <a:cxn ang="0">
                      <a:pos x="83" y="97"/>
                    </a:cxn>
                    <a:cxn ang="0">
                      <a:pos x="83" y="87"/>
                    </a:cxn>
                    <a:cxn ang="0">
                      <a:pos x="83" y="32"/>
                    </a:cxn>
                    <a:cxn ang="0">
                      <a:pos x="80" y="22"/>
                    </a:cxn>
                    <a:cxn ang="0">
                      <a:pos x="70" y="15"/>
                    </a:cxn>
                    <a:cxn ang="0">
                      <a:pos x="58" y="15"/>
                    </a:cxn>
                    <a:cxn ang="0">
                      <a:pos x="43" y="22"/>
                    </a:cxn>
                    <a:cxn ang="0">
                      <a:pos x="38" y="87"/>
                    </a:cxn>
                    <a:cxn ang="0">
                      <a:pos x="38" y="100"/>
                    </a:cxn>
                    <a:cxn ang="0">
                      <a:pos x="43" y="105"/>
                    </a:cxn>
                    <a:cxn ang="0">
                      <a:pos x="55" y="107"/>
                    </a:cxn>
                    <a:cxn ang="0">
                      <a:pos x="0" y="109"/>
                    </a:cxn>
                    <a:cxn ang="0">
                      <a:pos x="8" y="105"/>
                    </a:cxn>
                    <a:cxn ang="0">
                      <a:pos x="15" y="102"/>
                    </a:cxn>
                    <a:cxn ang="0">
                      <a:pos x="18" y="95"/>
                    </a:cxn>
                    <a:cxn ang="0">
                      <a:pos x="18" y="45"/>
                    </a:cxn>
                    <a:cxn ang="0">
                      <a:pos x="18" y="27"/>
                    </a:cxn>
                    <a:cxn ang="0">
                      <a:pos x="15" y="20"/>
                    </a:cxn>
                    <a:cxn ang="0">
                      <a:pos x="13" y="15"/>
                    </a:cxn>
                    <a:cxn ang="0">
                      <a:pos x="5" y="15"/>
                    </a:cxn>
                    <a:cxn ang="0">
                      <a:pos x="0" y="12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182" h="109">
                      <a:moveTo>
                        <a:pt x="38" y="22"/>
                      </a:moveTo>
                      <a:lnTo>
                        <a:pt x="43" y="17"/>
                      </a:lnTo>
                      <a:lnTo>
                        <a:pt x="48" y="12"/>
                      </a:lnTo>
                      <a:lnTo>
                        <a:pt x="50" y="10"/>
                      </a:lnTo>
                      <a:lnTo>
                        <a:pt x="55" y="5"/>
                      </a:lnTo>
                      <a:lnTo>
                        <a:pt x="63" y="2"/>
                      </a:lnTo>
                      <a:lnTo>
                        <a:pt x="68" y="0"/>
                      </a:lnTo>
                      <a:lnTo>
                        <a:pt x="75" y="0"/>
                      </a:lnTo>
                      <a:lnTo>
                        <a:pt x="83" y="2"/>
                      </a:lnTo>
                      <a:lnTo>
                        <a:pt x="93" y="5"/>
                      </a:lnTo>
                      <a:lnTo>
                        <a:pt x="95" y="10"/>
                      </a:lnTo>
                      <a:lnTo>
                        <a:pt x="100" y="17"/>
                      </a:lnTo>
                      <a:lnTo>
                        <a:pt x="100" y="22"/>
                      </a:lnTo>
                      <a:lnTo>
                        <a:pt x="110" y="15"/>
                      </a:lnTo>
                      <a:lnTo>
                        <a:pt x="115" y="7"/>
                      </a:lnTo>
                      <a:lnTo>
                        <a:pt x="122" y="5"/>
                      </a:lnTo>
                      <a:lnTo>
                        <a:pt x="130" y="2"/>
                      </a:lnTo>
                      <a:lnTo>
                        <a:pt x="137" y="0"/>
                      </a:lnTo>
                      <a:lnTo>
                        <a:pt x="147" y="2"/>
                      </a:lnTo>
                      <a:lnTo>
                        <a:pt x="155" y="5"/>
                      </a:lnTo>
                      <a:lnTo>
                        <a:pt x="160" y="10"/>
                      </a:lnTo>
                      <a:lnTo>
                        <a:pt x="165" y="20"/>
                      </a:lnTo>
                      <a:lnTo>
                        <a:pt x="165" y="25"/>
                      </a:lnTo>
                      <a:lnTo>
                        <a:pt x="167" y="32"/>
                      </a:lnTo>
                      <a:lnTo>
                        <a:pt x="167" y="40"/>
                      </a:lnTo>
                      <a:lnTo>
                        <a:pt x="167" y="87"/>
                      </a:lnTo>
                      <a:lnTo>
                        <a:pt x="167" y="95"/>
                      </a:lnTo>
                      <a:lnTo>
                        <a:pt x="167" y="100"/>
                      </a:lnTo>
                      <a:lnTo>
                        <a:pt x="170" y="102"/>
                      </a:lnTo>
                      <a:lnTo>
                        <a:pt x="172" y="105"/>
                      </a:lnTo>
                      <a:lnTo>
                        <a:pt x="177" y="105"/>
                      </a:lnTo>
                      <a:lnTo>
                        <a:pt x="182" y="107"/>
                      </a:lnTo>
                      <a:lnTo>
                        <a:pt x="182" y="109"/>
                      </a:lnTo>
                      <a:lnTo>
                        <a:pt x="130" y="109"/>
                      </a:lnTo>
                      <a:lnTo>
                        <a:pt x="130" y="107"/>
                      </a:lnTo>
                      <a:lnTo>
                        <a:pt x="132" y="107"/>
                      </a:lnTo>
                      <a:lnTo>
                        <a:pt x="137" y="105"/>
                      </a:lnTo>
                      <a:lnTo>
                        <a:pt x="142" y="105"/>
                      </a:lnTo>
                      <a:lnTo>
                        <a:pt x="145" y="102"/>
                      </a:lnTo>
                      <a:lnTo>
                        <a:pt x="147" y="97"/>
                      </a:lnTo>
                      <a:lnTo>
                        <a:pt x="147" y="95"/>
                      </a:lnTo>
                      <a:lnTo>
                        <a:pt x="147" y="87"/>
                      </a:lnTo>
                      <a:lnTo>
                        <a:pt x="147" y="40"/>
                      </a:lnTo>
                      <a:lnTo>
                        <a:pt x="147" y="32"/>
                      </a:lnTo>
                      <a:lnTo>
                        <a:pt x="145" y="25"/>
                      </a:lnTo>
                      <a:lnTo>
                        <a:pt x="145" y="22"/>
                      </a:lnTo>
                      <a:lnTo>
                        <a:pt x="140" y="17"/>
                      </a:lnTo>
                      <a:lnTo>
                        <a:pt x="135" y="15"/>
                      </a:lnTo>
                      <a:lnTo>
                        <a:pt x="130" y="15"/>
                      </a:lnTo>
                      <a:lnTo>
                        <a:pt x="122" y="15"/>
                      </a:lnTo>
                      <a:lnTo>
                        <a:pt x="117" y="17"/>
                      </a:lnTo>
                      <a:lnTo>
                        <a:pt x="110" y="22"/>
                      </a:lnTo>
                      <a:lnTo>
                        <a:pt x="103" y="30"/>
                      </a:lnTo>
                      <a:lnTo>
                        <a:pt x="103" y="30"/>
                      </a:lnTo>
                      <a:lnTo>
                        <a:pt x="103" y="35"/>
                      </a:lnTo>
                      <a:lnTo>
                        <a:pt x="103" y="87"/>
                      </a:lnTo>
                      <a:lnTo>
                        <a:pt x="103" y="92"/>
                      </a:lnTo>
                      <a:lnTo>
                        <a:pt x="103" y="97"/>
                      </a:lnTo>
                      <a:lnTo>
                        <a:pt x="103" y="100"/>
                      </a:lnTo>
                      <a:lnTo>
                        <a:pt x="105" y="102"/>
                      </a:lnTo>
                      <a:lnTo>
                        <a:pt x="108" y="105"/>
                      </a:lnTo>
                      <a:lnTo>
                        <a:pt x="113" y="105"/>
                      </a:lnTo>
                      <a:lnTo>
                        <a:pt x="120" y="107"/>
                      </a:lnTo>
                      <a:lnTo>
                        <a:pt x="120" y="109"/>
                      </a:lnTo>
                      <a:lnTo>
                        <a:pt x="65" y="109"/>
                      </a:lnTo>
                      <a:lnTo>
                        <a:pt x="65" y="107"/>
                      </a:lnTo>
                      <a:lnTo>
                        <a:pt x="73" y="105"/>
                      </a:lnTo>
                      <a:lnTo>
                        <a:pt x="78" y="105"/>
                      </a:lnTo>
                      <a:lnTo>
                        <a:pt x="80" y="102"/>
                      </a:lnTo>
                      <a:lnTo>
                        <a:pt x="83" y="97"/>
                      </a:lnTo>
                      <a:lnTo>
                        <a:pt x="83" y="95"/>
                      </a:lnTo>
                      <a:lnTo>
                        <a:pt x="83" y="87"/>
                      </a:lnTo>
                      <a:lnTo>
                        <a:pt x="83" y="40"/>
                      </a:lnTo>
                      <a:lnTo>
                        <a:pt x="83" y="32"/>
                      </a:lnTo>
                      <a:lnTo>
                        <a:pt x="80" y="25"/>
                      </a:lnTo>
                      <a:lnTo>
                        <a:pt x="80" y="22"/>
                      </a:lnTo>
                      <a:lnTo>
                        <a:pt x="75" y="17"/>
                      </a:lnTo>
                      <a:lnTo>
                        <a:pt x="70" y="15"/>
                      </a:lnTo>
                      <a:lnTo>
                        <a:pt x="65" y="15"/>
                      </a:lnTo>
                      <a:lnTo>
                        <a:pt x="58" y="15"/>
                      </a:lnTo>
                      <a:lnTo>
                        <a:pt x="53" y="17"/>
                      </a:lnTo>
                      <a:lnTo>
                        <a:pt x="43" y="22"/>
                      </a:lnTo>
                      <a:lnTo>
                        <a:pt x="38" y="30"/>
                      </a:lnTo>
                      <a:lnTo>
                        <a:pt x="38" y="87"/>
                      </a:lnTo>
                      <a:lnTo>
                        <a:pt x="38" y="95"/>
                      </a:lnTo>
                      <a:lnTo>
                        <a:pt x="38" y="100"/>
                      </a:lnTo>
                      <a:lnTo>
                        <a:pt x="40" y="102"/>
                      </a:lnTo>
                      <a:lnTo>
                        <a:pt x="43" y="105"/>
                      </a:lnTo>
                      <a:lnTo>
                        <a:pt x="48" y="105"/>
                      </a:lnTo>
                      <a:lnTo>
                        <a:pt x="55" y="107"/>
                      </a:lnTo>
                      <a:lnTo>
                        <a:pt x="55" y="109"/>
                      </a:lnTo>
                      <a:lnTo>
                        <a:pt x="0" y="109"/>
                      </a:lnTo>
                      <a:lnTo>
                        <a:pt x="0" y="107"/>
                      </a:lnTo>
                      <a:lnTo>
                        <a:pt x="8" y="105"/>
                      </a:lnTo>
                      <a:lnTo>
                        <a:pt x="13" y="105"/>
                      </a:lnTo>
                      <a:lnTo>
                        <a:pt x="15" y="102"/>
                      </a:lnTo>
                      <a:lnTo>
                        <a:pt x="15" y="100"/>
                      </a:lnTo>
                      <a:lnTo>
                        <a:pt x="18" y="95"/>
                      </a:lnTo>
                      <a:lnTo>
                        <a:pt x="18" y="87"/>
                      </a:lnTo>
                      <a:lnTo>
                        <a:pt x="18" y="45"/>
                      </a:lnTo>
                      <a:lnTo>
                        <a:pt x="18" y="35"/>
                      </a:lnTo>
                      <a:lnTo>
                        <a:pt x="18" y="27"/>
                      </a:lnTo>
                      <a:lnTo>
                        <a:pt x="18" y="22"/>
                      </a:lnTo>
                      <a:lnTo>
                        <a:pt x="15" y="20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33" y="0"/>
                      </a:lnTo>
                      <a:lnTo>
                        <a:pt x="38" y="0"/>
                      </a:lnTo>
                      <a:lnTo>
                        <a:pt x="38" y="22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102"/>
                <p:cNvSpPr>
                  <a:spLocks/>
                </p:cNvSpPr>
                <p:nvPr/>
              </p:nvSpPr>
              <p:spPr bwMode="auto">
                <a:xfrm>
                  <a:off x="3620" y="3157"/>
                  <a:ext cx="92" cy="114"/>
                </a:xfrm>
                <a:custGeom>
                  <a:avLst/>
                  <a:gdLst/>
                  <a:ahLst/>
                  <a:cxnLst>
                    <a:cxn ang="0">
                      <a:pos x="18" y="45"/>
                    </a:cxn>
                    <a:cxn ang="0">
                      <a:pos x="18" y="55"/>
                    </a:cxn>
                    <a:cxn ang="0">
                      <a:pos x="20" y="65"/>
                    </a:cxn>
                    <a:cxn ang="0">
                      <a:pos x="23" y="75"/>
                    </a:cxn>
                    <a:cxn ang="0">
                      <a:pos x="30" y="80"/>
                    </a:cxn>
                    <a:cxn ang="0">
                      <a:pos x="38" y="90"/>
                    </a:cxn>
                    <a:cxn ang="0">
                      <a:pos x="48" y="92"/>
                    </a:cxn>
                    <a:cxn ang="0">
                      <a:pos x="57" y="95"/>
                    </a:cxn>
                    <a:cxn ang="0">
                      <a:pos x="65" y="92"/>
                    </a:cxn>
                    <a:cxn ang="0">
                      <a:pos x="75" y="90"/>
                    </a:cxn>
                    <a:cxn ang="0">
                      <a:pos x="80" y="85"/>
                    </a:cxn>
                    <a:cxn ang="0">
                      <a:pos x="85" y="77"/>
                    </a:cxn>
                    <a:cxn ang="0">
                      <a:pos x="87" y="70"/>
                    </a:cxn>
                    <a:cxn ang="0">
                      <a:pos x="92" y="72"/>
                    </a:cxn>
                    <a:cxn ang="0">
                      <a:pos x="87" y="82"/>
                    </a:cxn>
                    <a:cxn ang="0">
                      <a:pos x="85" y="92"/>
                    </a:cxn>
                    <a:cxn ang="0">
                      <a:pos x="77" y="100"/>
                    </a:cxn>
                    <a:cxn ang="0">
                      <a:pos x="67" y="107"/>
                    </a:cxn>
                    <a:cxn ang="0">
                      <a:pos x="57" y="112"/>
                    </a:cxn>
                    <a:cxn ang="0">
                      <a:pos x="48" y="114"/>
                    </a:cxn>
                    <a:cxn ang="0">
                      <a:pos x="35" y="112"/>
                    </a:cxn>
                    <a:cxn ang="0">
                      <a:pos x="25" y="107"/>
                    </a:cxn>
                    <a:cxn ang="0">
                      <a:pos x="15" y="100"/>
                    </a:cxn>
                    <a:cxn ang="0">
                      <a:pos x="5" y="82"/>
                    </a:cxn>
                    <a:cxn ang="0">
                      <a:pos x="0" y="57"/>
                    </a:cxn>
                    <a:cxn ang="0">
                      <a:pos x="5" y="35"/>
                    </a:cxn>
                    <a:cxn ang="0">
                      <a:pos x="15" y="15"/>
                    </a:cxn>
                    <a:cxn ang="0">
                      <a:pos x="23" y="7"/>
                    </a:cxn>
                    <a:cxn ang="0">
                      <a:pos x="30" y="5"/>
                    </a:cxn>
                    <a:cxn ang="0">
                      <a:pos x="40" y="0"/>
                    </a:cxn>
                    <a:cxn ang="0">
                      <a:pos x="50" y="0"/>
                    </a:cxn>
                    <a:cxn ang="0">
                      <a:pos x="62" y="2"/>
                    </a:cxn>
                    <a:cxn ang="0">
                      <a:pos x="72" y="5"/>
                    </a:cxn>
                    <a:cxn ang="0">
                      <a:pos x="80" y="12"/>
                    </a:cxn>
                    <a:cxn ang="0">
                      <a:pos x="85" y="20"/>
                    </a:cxn>
                    <a:cxn ang="0">
                      <a:pos x="90" y="32"/>
                    </a:cxn>
                    <a:cxn ang="0">
                      <a:pos x="92" y="45"/>
                    </a:cxn>
                    <a:cxn ang="0">
                      <a:pos x="18" y="45"/>
                    </a:cxn>
                  </a:cxnLst>
                  <a:rect l="0" t="0" r="r" b="b"/>
                  <a:pathLst>
                    <a:path w="92" h="114">
                      <a:moveTo>
                        <a:pt x="18" y="45"/>
                      </a:moveTo>
                      <a:lnTo>
                        <a:pt x="18" y="55"/>
                      </a:lnTo>
                      <a:lnTo>
                        <a:pt x="20" y="65"/>
                      </a:lnTo>
                      <a:lnTo>
                        <a:pt x="23" y="75"/>
                      </a:lnTo>
                      <a:lnTo>
                        <a:pt x="30" y="80"/>
                      </a:lnTo>
                      <a:lnTo>
                        <a:pt x="38" y="90"/>
                      </a:lnTo>
                      <a:lnTo>
                        <a:pt x="48" y="92"/>
                      </a:lnTo>
                      <a:lnTo>
                        <a:pt x="57" y="95"/>
                      </a:lnTo>
                      <a:lnTo>
                        <a:pt x="65" y="92"/>
                      </a:lnTo>
                      <a:lnTo>
                        <a:pt x="75" y="90"/>
                      </a:lnTo>
                      <a:lnTo>
                        <a:pt x="80" y="85"/>
                      </a:lnTo>
                      <a:lnTo>
                        <a:pt x="85" y="77"/>
                      </a:lnTo>
                      <a:lnTo>
                        <a:pt x="87" y="70"/>
                      </a:lnTo>
                      <a:lnTo>
                        <a:pt x="92" y="72"/>
                      </a:lnTo>
                      <a:lnTo>
                        <a:pt x="87" y="82"/>
                      </a:lnTo>
                      <a:lnTo>
                        <a:pt x="85" y="92"/>
                      </a:lnTo>
                      <a:lnTo>
                        <a:pt x="77" y="100"/>
                      </a:lnTo>
                      <a:lnTo>
                        <a:pt x="67" y="107"/>
                      </a:lnTo>
                      <a:lnTo>
                        <a:pt x="57" y="112"/>
                      </a:lnTo>
                      <a:lnTo>
                        <a:pt x="48" y="114"/>
                      </a:lnTo>
                      <a:lnTo>
                        <a:pt x="35" y="112"/>
                      </a:lnTo>
                      <a:lnTo>
                        <a:pt x="25" y="107"/>
                      </a:lnTo>
                      <a:lnTo>
                        <a:pt x="15" y="100"/>
                      </a:lnTo>
                      <a:lnTo>
                        <a:pt x="5" y="82"/>
                      </a:lnTo>
                      <a:lnTo>
                        <a:pt x="0" y="57"/>
                      </a:lnTo>
                      <a:lnTo>
                        <a:pt x="5" y="35"/>
                      </a:lnTo>
                      <a:lnTo>
                        <a:pt x="15" y="15"/>
                      </a:lnTo>
                      <a:lnTo>
                        <a:pt x="23" y="7"/>
                      </a:lnTo>
                      <a:lnTo>
                        <a:pt x="30" y="5"/>
                      </a:lnTo>
                      <a:lnTo>
                        <a:pt x="40" y="0"/>
                      </a:lnTo>
                      <a:lnTo>
                        <a:pt x="50" y="0"/>
                      </a:lnTo>
                      <a:lnTo>
                        <a:pt x="62" y="2"/>
                      </a:lnTo>
                      <a:lnTo>
                        <a:pt x="72" y="5"/>
                      </a:lnTo>
                      <a:lnTo>
                        <a:pt x="80" y="12"/>
                      </a:lnTo>
                      <a:lnTo>
                        <a:pt x="85" y="20"/>
                      </a:lnTo>
                      <a:lnTo>
                        <a:pt x="90" y="32"/>
                      </a:lnTo>
                      <a:lnTo>
                        <a:pt x="92" y="45"/>
                      </a:lnTo>
                      <a:lnTo>
                        <a:pt x="18" y="45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03"/>
                <p:cNvSpPr>
                  <a:spLocks/>
                </p:cNvSpPr>
                <p:nvPr/>
              </p:nvSpPr>
              <p:spPr bwMode="auto">
                <a:xfrm>
                  <a:off x="3638" y="3164"/>
                  <a:ext cx="49" cy="3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49" y="30"/>
                    </a:cxn>
                    <a:cxn ang="0">
                      <a:pos x="47" y="20"/>
                    </a:cxn>
                    <a:cxn ang="0">
                      <a:pos x="47" y="15"/>
                    </a:cxn>
                    <a:cxn ang="0">
                      <a:pos x="42" y="10"/>
                    </a:cxn>
                    <a:cxn ang="0">
                      <a:pos x="37" y="5"/>
                    </a:cxn>
                    <a:cxn ang="0">
                      <a:pos x="32" y="3"/>
                    </a:cxn>
                    <a:cxn ang="0">
                      <a:pos x="25" y="0"/>
                    </a:cxn>
                    <a:cxn ang="0">
                      <a:pos x="20" y="3"/>
                    </a:cxn>
                    <a:cxn ang="0">
                      <a:pos x="15" y="5"/>
                    </a:cxn>
                    <a:cxn ang="0">
                      <a:pos x="7" y="8"/>
                    </a:cxn>
                    <a:cxn ang="0">
                      <a:pos x="5" y="15"/>
                    </a:cxn>
                    <a:cxn ang="0">
                      <a:pos x="2" y="2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49" h="30">
                      <a:moveTo>
                        <a:pt x="0" y="30"/>
                      </a:moveTo>
                      <a:lnTo>
                        <a:pt x="49" y="30"/>
                      </a:lnTo>
                      <a:lnTo>
                        <a:pt x="47" y="20"/>
                      </a:lnTo>
                      <a:lnTo>
                        <a:pt x="47" y="15"/>
                      </a:lnTo>
                      <a:lnTo>
                        <a:pt x="42" y="10"/>
                      </a:lnTo>
                      <a:lnTo>
                        <a:pt x="37" y="5"/>
                      </a:lnTo>
                      <a:lnTo>
                        <a:pt x="32" y="3"/>
                      </a:lnTo>
                      <a:lnTo>
                        <a:pt x="25" y="0"/>
                      </a:lnTo>
                      <a:lnTo>
                        <a:pt x="20" y="3"/>
                      </a:lnTo>
                      <a:lnTo>
                        <a:pt x="15" y="5"/>
                      </a:lnTo>
                      <a:lnTo>
                        <a:pt x="7" y="8"/>
                      </a:lnTo>
                      <a:lnTo>
                        <a:pt x="5" y="15"/>
                      </a:lnTo>
                      <a:lnTo>
                        <a:pt x="2" y="20"/>
                      </a:lnTo>
                      <a:lnTo>
                        <a:pt x="0" y="3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04"/>
                <p:cNvSpPr>
                  <a:spLocks/>
                </p:cNvSpPr>
                <p:nvPr/>
              </p:nvSpPr>
              <p:spPr bwMode="auto">
                <a:xfrm>
                  <a:off x="3720" y="3125"/>
                  <a:ext cx="65" cy="144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7" y="34"/>
                    </a:cxn>
                    <a:cxn ang="0">
                      <a:pos x="62" y="34"/>
                    </a:cxn>
                    <a:cxn ang="0">
                      <a:pos x="62" y="44"/>
                    </a:cxn>
                    <a:cxn ang="0">
                      <a:pos x="37" y="44"/>
                    </a:cxn>
                    <a:cxn ang="0">
                      <a:pos x="37" y="112"/>
                    </a:cxn>
                    <a:cxn ang="0">
                      <a:pos x="37" y="119"/>
                    </a:cxn>
                    <a:cxn ang="0">
                      <a:pos x="37" y="124"/>
                    </a:cxn>
                    <a:cxn ang="0">
                      <a:pos x="40" y="127"/>
                    </a:cxn>
                    <a:cxn ang="0">
                      <a:pos x="42" y="129"/>
                    </a:cxn>
                    <a:cxn ang="0">
                      <a:pos x="47" y="132"/>
                    </a:cxn>
                    <a:cxn ang="0">
                      <a:pos x="52" y="129"/>
                    </a:cxn>
                    <a:cxn ang="0">
                      <a:pos x="55" y="129"/>
                    </a:cxn>
                    <a:cxn ang="0">
                      <a:pos x="57" y="124"/>
                    </a:cxn>
                    <a:cxn ang="0">
                      <a:pos x="60" y="122"/>
                    </a:cxn>
                    <a:cxn ang="0">
                      <a:pos x="65" y="122"/>
                    </a:cxn>
                    <a:cxn ang="0">
                      <a:pos x="60" y="132"/>
                    </a:cxn>
                    <a:cxn ang="0">
                      <a:pos x="52" y="139"/>
                    </a:cxn>
                    <a:cxn ang="0">
                      <a:pos x="45" y="141"/>
                    </a:cxn>
                    <a:cxn ang="0">
                      <a:pos x="37" y="144"/>
                    </a:cxn>
                    <a:cxn ang="0">
                      <a:pos x="32" y="144"/>
                    </a:cxn>
                    <a:cxn ang="0">
                      <a:pos x="27" y="141"/>
                    </a:cxn>
                    <a:cxn ang="0">
                      <a:pos x="22" y="137"/>
                    </a:cxn>
                    <a:cxn ang="0">
                      <a:pos x="20" y="132"/>
                    </a:cxn>
                    <a:cxn ang="0">
                      <a:pos x="17" y="127"/>
                    </a:cxn>
                    <a:cxn ang="0">
                      <a:pos x="17" y="117"/>
                    </a:cxn>
                    <a:cxn ang="0">
                      <a:pos x="17" y="44"/>
                    </a:cxn>
                    <a:cxn ang="0">
                      <a:pos x="0" y="44"/>
                    </a:cxn>
                    <a:cxn ang="0">
                      <a:pos x="0" y="39"/>
                    </a:cxn>
                    <a:cxn ang="0">
                      <a:pos x="7" y="37"/>
                    </a:cxn>
                    <a:cxn ang="0">
                      <a:pos x="15" y="32"/>
                    </a:cxn>
                    <a:cxn ang="0">
                      <a:pos x="20" y="24"/>
                    </a:cxn>
                    <a:cxn ang="0">
                      <a:pos x="25" y="17"/>
                    </a:cxn>
                    <a:cxn ang="0">
                      <a:pos x="30" y="10"/>
                    </a:cxn>
                    <a:cxn ang="0">
                      <a:pos x="32" y="0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65" h="144">
                      <a:moveTo>
                        <a:pt x="37" y="0"/>
                      </a:moveTo>
                      <a:lnTo>
                        <a:pt x="37" y="34"/>
                      </a:lnTo>
                      <a:lnTo>
                        <a:pt x="62" y="34"/>
                      </a:lnTo>
                      <a:lnTo>
                        <a:pt x="62" y="44"/>
                      </a:lnTo>
                      <a:lnTo>
                        <a:pt x="37" y="44"/>
                      </a:lnTo>
                      <a:lnTo>
                        <a:pt x="37" y="112"/>
                      </a:lnTo>
                      <a:lnTo>
                        <a:pt x="37" y="119"/>
                      </a:lnTo>
                      <a:lnTo>
                        <a:pt x="37" y="124"/>
                      </a:lnTo>
                      <a:lnTo>
                        <a:pt x="40" y="127"/>
                      </a:lnTo>
                      <a:lnTo>
                        <a:pt x="42" y="129"/>
                      </a:lnTo>
                      <a:lnTo>
                        <a:pt x="47" y="132"/>
                      </a:lnTo>
                      <a:lnTo>
                        <a:pt x="52" y="129"/>
                      </a:lnTo>
                      <a:lnTo>
                        <a:pt x="55" y="129"/>
                      </a:lnTo>
                      <a:lnTo>
                        <a:pt x="57" y="124"/>
                      </a:lnTo>
                      <a:lnTo>
                        <a:pt x="60" y="122"/>
                      </a:lnTo>
                      <a:lnTo>
                        <a:pt x="65" y="122"/>
                      </a:lnTo>
                      <a:lnTo>
                        <a:pt x="60" y="132"/>
                      </a:lnTo>
                      <a:lnTo>
                        <a:pt x="52" y="139"/>
                      </a:lnTo>
                      <a:lnTo>
                        <a:pt x="45" y="141"/>
                      </a:lnTo>
                      <a:lnTo>
                        <a:pt x="37" y="144"/>
                      </a:lnTo>
                      <a:lnTo>
                        <a:pt x="32" y="144"/>
                      </a:lnTo>
                      <a:lnTo>
                        <a:pt x="27" y="141"/>
                      </a:lnTo>
                      <a:lnTo>
                        <a:pt x="22" y="137"/>
                      </a:lnTo>
                      <a:lnTo>
                        <a:pt x="20" y="132"/>
                      </a:lnTo>
                      <a:lnTo>
                        <a:pt x="17" y="127"/>
                      </a:lnTo>
                      <a:lnTo>
                        <a:pt x="17" y="117"/>
                      </a:lnTo>
                      <a:lnTo>
                        <a:pt x="17" y="44"/>
                      </a:lnTo>
                      <a:lnTo>
                        <a:pt x="0" y="44"/>
                      </a:lnTo>
                      <a:lnTo>
                        <a:pt x="0" y="39"/>
                      </a:lnTo>
                      <a:lnTo>
                        <a:pt x="7" y="37"/>
                      </a:lnTo>
                      <a:lnTo>
                        <a:pt x="15" y="32"/>
                      </a:lnTo>
                      <a:lnTo>
                        <a:pt x="20" y="24"/>
                      </a:lnTo>
                      <a:lnTo>
                        <a:pt x="25" y="17"/>
                      </a:lnTo>
                      <a:lnTo>
                        <a:pt x="30" y="10"/>
                      </a:lnTo>
                      <a:lnTo>
                        <a:pt x="32" y="0"/>
                      </a:lnTo>
                      <a:lnTo>
                        <a:pt x="37" y="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05"/>
                <p:cNvSpPr>
                  <a:spLocks/>
                </p:cNvSpPr>
                <p:nvPr/>
              </p:nvSpPr>
              <p:spPr bwMode="auto">
                <a:xfrm>
                  <a:off x="3794" y="3157"/>
                  <a:ext cx="90" cy="114"/>
                </a:xfrm>
                <a:custGeom>
                  <a:avLst/>
                  <a:gdLst/>
                  <a:ahLst/>
                  <a:cxnLst>
                    <a:cxn ang="0">
                      <a:pos x="15" y="45"/>
                    </a:cxn>
                    <a:cxn ang="0">
                      <a:pos x="15" y="55"/>
                    </a:cxn>
                    <a:cxn ang="0">
                      <a:pos x="18" y="65"/>
                    </a:cxn>
                    <a:cxn ang="0">
                      <a:pos x="23" y="75"/>
                    </a:cxn>
                    <a:cxn ang="0">
                      <a:pos x="28" y="80"/>
                    </a:cxn>
                    <a:cxn ang="0">
                      <a:pos x="35" y="90"/>
                    </a:cxn>
                    <a:cxn ang="0">
                      <a:pos x="45" y="92"/>
                    </a:cxn>
                    <a:cxn ang="0">
                      <a:pos x="55" y="95"/>
                    </a:cxn>
                    <a:cxn ang="0">
                      <a:pos x="65" y="92"/>
                    </a:cxn>
                    <a:cxn ang="0">
                      <a:pos x="73" y="90"/>
                    </a:cxn>
                    <a:cxn ang="0">
                      <a:pos x="78" y="85"/>
                    </a:cxn>
                    <a:cxn ang="0">
                      <a:pos x="83" y="77"/>
                    </a:cxn>
                    <a:cxn ang="0">
                      <a:pos x="85" y="70"/>
                    </a:cxn>
                    <a:cxn ang="0">
                      <a:pos x="90" y="72"/>
                    </a:cxn>
                    <a:cxn ang="0">
                      <a:pos x="88" y="82"/>
                    </a:cxn>
                    <a:cxn ang="0">
                      <a:pos x="83" y="92"/>
                    </a:cxn>
                    <a:cxn ang="0">
                      <a:pos x="75" y="100"/>
                    </a:cxn>
                    <a:cxn ang="0">
                      <a:pos x="68" y="107"/>
                    </a:cxn>
                    <a:cxn ang="0">
                      <a:pos x="58" y="112"/>
                    </a:cxn>
                    <a:cxn ang="0">
                      <a:pos x="45" y="114"/>
                    </a:cxn>
                    <a:cxn ang="0">
                      <a:pos x="33" y="112"/>
                    </a:cxn>
                    <a:cxn ang="0">
                      <a:pos x="23" y="107"/>
                    </a:cxn>
                    <a:cxn ang="0">
                      <a:pos x="13" y="100"/>
                    </a:cxn>
                    <a:cxn ang="0">
                      <a:pos x="3" y="82"/>
                    </a:cxn>
                    <a:cxn ang="0">
                      <a:pos x="0" y="57"/>
                    </a:cxn>
                    <a:cxn ang="0">
                      <a:pos x="3" y="35"/>
                    </a:cxn>
                    <a:cxn ang="0">
                      <a:pos x="13" y="15"/>
                    </a:cxn>
                    <a:cxn ang="0">
                      <a:pos x="20" y="7"/>
                    </a:cxn>
                    <a:cxn ang="0">
                      <a:pos x="30" y="5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60" y="2"/>
                    </a:cxn>
                    <a:cxn ang="0">
                      <a:pos x="70" y="5"/>
                    </a:cxn>
                    <a:cxn ang="0">
                      <a:pos x="78" y="12"/>
                    </a:cxn>
                    <a:cxn ang="0">
                      <a:pos x="85" y="20"/>
                    </a:cxn>
                    <a:cxn ang="0">
                      <a:pos x="88" y="32"/>
                    </a:cxn>
                    <a:cxn ang="0">
                      <a:pos x="90" y="45"/>
                    </a:cxn>
                    <a:cxn ang="0">
                      <a:pos x="15" y="45"/>
                    </a:cxn>
                  </a:cxnLst>
                  <a:rect l="0" t="0" r="r" b="b"/>
                  <a:pathLst>
                    <a:path w="90" h="114">
                      <a:moveTo>
                        <a:pt x="15" y="45"/>
                      </a:moveTo>
                      <a:lnTo>
                        <a:pt x="15" y="55"/>
                      </a:lnTo>
                      <a:lnTo>
                        <a:pt x="18" y="65"/>
                      </a:lnTo>
                      <a:lnTo>
                        <a:pt x="23" y="75"/>
                      </a:lnTo>
                      <a:lnTo>
                        <a:pt x="28" y="80"/>
                      </a:lnTo>
                      <a:lnTo>
                        <a:pt x="35" y="90"/>
                      </a:lnTo>
                      <a:lnTo>
                        <a:pt x="45" y="92"/>
                      </a:lnTo>
                      <a:lnTo>
                        <a:pt x="55" y="95"/>
                      </a:lnTo>
                      <a:lnTo>
                        <a:pt x="65" y="92"/>
                      </a:lnTo>
                      <a:lnTo>
                        <a:pt x="73" y="90"/>
                      </a:lnTo>
                      <a:lnTo>
                        <a:pt x="78" y="85"/>
                      </a:lnTo>
                      <a:lnTo>
                        <a:pt x="83" y="77"/>
                      </a:lnTo>
                      <a:lnTo>
                        <a:pt x="85" y="70"/>
                      </a:lnTo>
                      <a:lnTo>
                        <a:pt x="90" y="72"/>
                      </a:lnTo>
                      <a:lnTo>
                        <a:pt x="88" y="82"/>
                      </a:lnTo>
                      <a:lnTo>
                        <a:pt x="83" y="92"/>
                      </a:lnTo>
                      <a:lnTo>
                        <a:pt x="75" y="100"/>
                      </a:lnTo>
                      <a:lnTo>
                        <a:pt x="68" y="107"/>
                      </a:lnTo>
                      <a:lnTo>
                        <a:pt x="58" y="112"/>
                      </a:lnTo>
                      <a:lnTo>
                        <a:pt x="45" y="114"/>
                      </a:lnTo>
                      <a:lnTo>
                        <a:pt x="33" y="112"/>
                      </a:lnTo>
                      <a:lnTo>
                        <a:pt x="23" y="107"/>
                      </a:lnTo>
                      <a:lnTo>
                        <a:pt x="13" y="100"/>
                      </a:lnTo>
                      <a:lnTo>
                        <a:pt x="3" y="82"/>
                      </a:lnTo>
                      <a:lnTo>
                        <a:pt x="0" y="57"/>
                      </a:lnTo>
                      <a:lnTo>
                        <a:pt x="3" y="35"/>
                      </a:lnTo>
                      <a:lnTo>
                        <a:pt x="13" y="15"/>
                      </a:lnTo>
                      <a:lnTo>
                        <a:pt x="20" y="7"/>
                      </a:lnTo>
                      <a:lnTo>
                        <a:pt x="30" y="5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60" y="2"/>
                      </a:lnTo>
                      <a:lnTo>
                        <a:pt x="70" y="5"/>
                      </a:lnTo>
                      <a:lnTo>
                        <a:pt x="78" y="12"/>
                      </a:lnTo>
                      <a:lnTo>
                        <a:pt x="85" y="20"/>
                      </a:lnTo>
                      <a:lnTo>
                        <a:pt x="88" y="32"/>
                      </a:lnTo>
                      <a:lnTo>
                        <a:pt x="90" y="45"/>
                      </a:lnTo>
                      <a:lnTo>
                        <a:pt x="15" y="45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06"/>
                <p:cNvSpPr>
                  <a:spLocks/>
                </p:cNvSpPr>
                <p:nvPr/>
              </p:nvSpPr>
              <p:spPr bwMode="auto">
                <a:xfrm>
                  <a:off x="3809" y="3164"/>
                  <a:ext cx="50" cy="30"/>
                </a:xfrm>
                <a:custGeom>
                  <a:avLst/>
                  <a:gdLst/>
                  <a:ahLst/>
                  <a:cxnLst>
                    <a:cxn ang="0">
                      <a:pos x="0" y="30"/>
                    </a:cxn>
                    <a:cxn ang="0">
                      <a:pos x="50" y="30"/>
                    </a:cxn>
                    <a:cxn ang="0">
                      <a:pos x="50" y="20"/>
                    </a:cxn>
                    <a:cxn ang="0">
                      <a:pos x="48" y="15"/>
                    </a:cxn>
                    <a:cxn ang="0">
                      <a:pos x="45" y="10"/>
                    </a:cxn>
                    <a:cxn ang="0">
                      <a:pos x="40" y="5"/>
                    </a:cxn>
                    <a:cxn ang="0">
                      <a:pos x="33" y="3"/>
                    </a:cxn>
                    <a:cxn ang="0">
                      <a:pos x="28" y="0"/>
                    </a:cxn>
                    <a:cxn ang="0">
                      <a:pos x="20" y="3"/>
                    </a:cxn>
                    <a:cxn ang="0">
                      <a:pos x="15" y="5"/>
                    </a:cxn>
                    <a:cxn ang="0">
                      <a:pos x="10" y="8"/>
                    </a:cxn>
                    <a:cxn ang="0">
                      <a:pos x="5" y="15"/>
                    </a:cxn>
                    <a:cxn ang="0">
                      <a:pos x="3" y="2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50" h="30">
                      <a:moveTo>
                        <a:pt x="0" y="30"/>
                      </a:moveTo>
                      <a:lnTo>
                        <a:pt x="50" y="30"/>
                      </a:lnTo>
                      <a:lnTo>
                        <a:pt x="50" y="20"/>
                      </a:lnTo>
                      <a:lnTo>
                        <a:pt x="48" y="15"/>
                      </a:lnTo>
                      <a:lnTo>
                        <a:pt x="45" y="10"/>
                      </a:lnTo>
                      <a:lnTo>
                        <a:pt x="40" y="5"/>
                      </a:lnTo>
                      <a:lnTo>
                        <a:pt x="33" y="3"/>
                      </a:lnTo>
                      <a:lnTo>
                        <a:pt x="28" y="0"/>
                      </a:lnTo>
                      <a:lnTo>
                        <a:pt x="20" y="3"/>
                      </a:lnTo>
                      <a:lnTo>
                        <a:pt x="15" y="5"/>
                      </a:lnTo>
                      <a:lnTo>
                        <a:pt x="10" y="8"/>
                      </a:lnTo>
                      <a:lnTo>
                        <a:pt x="5" y="15"/>
                      </a:lnTo>
                      <a:lnTo>
                        <a:pt x="3" y="20"/>
                      </a:lnTo>
                      <a:lnTo>
                        <a:pt x="0" y="3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07"/>
                <p:cNvSpPr>
                  <a:spLocks/>
                </p:cNvSpPr>
                <p:nvPr/>
              </p:nvSpPr>
              <p:spPr bwMode="auto">
                <a:xfrm>
                  <a:off x="3892" y="3157"/>
                  <a:ext cx="79" cy="109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7" y="25"/>
                    </a:cxn>
                    <a:cxn ang="0">
                      <a:pos x="44" y="15"/>
                    </a:cxn>
                    <a:cxn ang="0">
                      <a:pos x="52" y="5"/>
                    </a:cxn>
                    <a:cxn ang="0">
                      <a:pos x="57" y="2"/>
                    </a:cxn>
                    <a:cxn ang="0">
                      <a:pos x="64" y="0"/>
                    </a:cxn>
                    <a:cxn ang="0">
                      <a:pos x="72" y="0"/>
                    </a:cxn>
                    <a:cxn ang="0">
                      <a:pos x="74" y="5"/>
                    </a:cxn>
                    <a:cxn ang="0">
                      <a:pos x="79" y="7"/>
                    </a:cxn>
                    <a:cxn ang="0">
                      <a:pos x="79" y="12"/>
                    </a:cxn>
                    <a:cxn ang="0">
                      <a:pos x="79" y="17"/>
                    </a:cxn>
                    <a:cxn ang="0">
                      <a:pos x="77" y="20"/>
                    </a:cxn>
                    <a:cxn ang="0">
                      <a:pos x="74" y="22"/>
                    </a:cxn>
                    <a:cxn ang="0">
                      <a:pos x="69" y="25"/>
                    </a:cxn>
                    <a:cxn ang="0">
                      <a:pos x="64" y="22"/>
                    </a:cxn>
                    <a:cxn ang="0">
                      <a:pos x="59" y="20"/>
                    </a:cxn>
                    <a:cxn ang="0">
                      <a:pos x="57" y="17"/>
                    </a:cxn>
                    <a:cxn ang="0">
                      <a:pos x="52" y="15"/>
                    </a:cxn>
                    <a:cxn ang="0">
                      <a:pos x="49" y="17"/>
                    </a:cxn>
                    <a:cxn ang="0">
                      <a:pos x="49" y="17"/>
                    </a:cxn>
                    <a:cxn ang="0">
                      <a:pos x="42" y="25"/>
                    </a:cxn>
                    <a:cxn ang="0">
                      <a:pos x="37" y="35"/>
                    </a:cxn>
                    <a:cxn ang="0">
                      <a:pos x="37" y="85"/>
                    </a:cxn>
                    <a:cxn ang="0">
                      <a:pos x="37" y="92"/>
                    </a:cxn>
                    <a:cxn ang="0">
                      <a:pos x="39" y="100"/>
                    </a:cxn>
                    <a:cxn ang="0">
                      <a:pos x="42" y="102"/>
                    </a:cxn>
                    <a:cxn ang="0">
                      <a:pos x="44" y="105"/>
                    </a:cxn>
                    <a:cxn ang="0">
                      <a:pos x="49" y="105"/>
                    </a:cxn>
                    <a:cxn ang="0">
                      <a:pos x="57" y="107"/>
                    </a:cxn>
                    <a:cxn ang="0">
                      <a:pos x="57" y="109"/>
                    </a:cxn>
                    <a:cxn ang="0">
                      <a:pos x="2" y="109"/>
                    </a:cxn>
                    <a:cxn ang="0">
                      <a:pos x="2" y="107"/>
                    </a:cxn>
                    <a:cxn ang="0">
                      <a:pos x="10" y="105"/>
                    </a:cxn>
                    <a:cxn ang="0">
                      <a:pos x="15" y="105"/>
                    </a:cxn>
                    <a:cxn ang="0">
                      <a:pos x="17" y="102"/>
                    </a:cxn>
                    <a:cxn ang="0">
                      <a:pos x="17" y="97"/>
                    </a:cxn>
                    <a:cxn ang="0">
                      <a:pos x="17" y="95"/>
                    </a:cxn>
                    <a:cxn ang="0">
                      <a:pos x="17" y="87"/>
                    </a:cxn>
                    <a:cxn ang="0">
                      <a:pos x="17" y="45"/>
                    </a:cxn>
                    <a:cxn ang="0">
                      <a:pos x="17" y="35"/>
                    </a:cxn>
                    <a:cxn ang="0">
                      <a:pos x="17" y="27"/>
                    </a:cxn>
                    <a:cxn ang="0">
                      <a:pos x="17" y="22"/>
                    </a:cxn>
                    <a:cxn ang="0">
                      <a:pos x="17" y="20"/>
                    </a:cxn>
                    <a:cxn ang="0">
                      <a:pos x="15" y="17"/>
                    </a:cxn>
                    <a:cxn ang="0">
                      <a:pos x="12" y="15"/>
                    </a:cxn>
                    <a:cxn ang="0">
                      <a:pos x="10" y="15"/>
                    </a:cxn>
                    <a:cxn ang="0">
                      <a:pos x="5" y="15"/>
                    </a:cxn>
                    <a:cxn ang="0">
                      <a:pos x="2" y="17"/>
                    </a:cxn>
                    <a:cxn ang="0">
                      <a:pos x="0" y="12"/>
                    </a:cxn>
                    <a:cxn ang="0">
                      <a:pos x="32" y="0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79" h="109">
                      <a:moveTo>
                        <a:pt x="37" y="0"/>
                      </a:moveTo>
                      <a:lnTo>
                        <a:pt x="37" y="25"/>
                      </a:lnTo>
                      <a:lnTo>
                        <a:pt x="44" y="15"/>
                      </a:lnTo>
                      <a:lnTo>
                        <a:pt x="52" y="5"/>
                      </a:lnTo>
                      <a:lnTo>
                        <a:pt x="57" y="2"/>
                      </a:lnTo>
                      <a:lnTo>
                        <a:pt x="64" y="0"/>
                      </a:lnTo>
                      <a:lnTo>
                        <a:pt x="72" y="0"/>
                      </a:lnTo>
                      <a:lnTo>
                        <a:pt x="74" y="5"/>
                      </a:lnTo>
                      <a:lnTo>
                        <a:pt x="79" y="7"/>
                      </a:lnTo>
                      <a:lnTo>
                        <a:pt x="79" y="12"/>
                      </a:lnTo>
                      <a:lnTo>
                        <a:pt x="79" y="17"/>
                      </a:lnTo>
                      <a:lnTo>
                        <a:pt x="77" y="20"/>
                      </a:lnTo>
                      <a:lnTo>
                        <a:pt x="74" y="22"/>
                      </a:lnTo>
                      <a:lnTo>
                        <a:pt x="69" y="25"/>
                      </a:lnTo>
                      <a:lnTo>
                        <a:pt x="64" y="22"/>
                      </a:lnTo>
                      <a:lnTo>
                        <a:pt x="59" y="20"/>
                      </a:lnTo>
                      <a:lnTo>
                        <a:pt x="57" y="17"/>
                      </a:lnTo>
                      <a:lnTo>
                        <a:pt x="52" y="15"/>
                      </a:lnTo>
                      <a:lnTo>
                        <a:pt x="49" y="17"/>
                      </a:lnTo>
                      <a:lnTo>
                        <a:pt x="49" y="17"/>
                      </a:lnTo>
                      <a:lnTo>
                        <a:pt x="42" y="25"/>
                      </a:lnTo>
                      <a:lnTo>
                        <a:pt x="37" y="35"/>
                      </a:lnTo>
                      <a:lnTo>
                        <a:pt x="37" y="85"/>
                      </a:lnTo>
                      <a:lnTo>
                        <a:pt x="37" y="92"/>
                      </a:lnTo>
                      <a:lnTo>
                        <a:pt x="39" y="100"/>
                      </a:lnTo>
                      <a:lnTo>
                        <a:pt x="42" y="102"/>
                      </a:lnTo>
                      <a:lnTo>
                        <a:pt x="44" y="105"/>
                      </a:lnTo>
                      <a:lnTo>
                        <a:pt x="49" y="105"/>
                      </a:lnTo>
                      <a:lnTo>
                        <a:pt x="57" y="107"/>
                      </a:lnTo>
                      <a:lnTo>
                        <a:pt x="57" y="109"/>
                      </a:lnTo>
                      <a:lnTo>
                        <a:pt x="2" y="109"/>
                      </a:lnTo>
                      <a:lnTo>
                        <a:pt x="2" y="107"/>
                      </a:lnTo>
                      <a:lnTo>
                        <a:pt x="10" y="105"/>
                      </a:lnTo>
                      <a:lnTo>
                        <a:pt x="15" y="105"/>
                      </a:lnTo>
                      <a:lnTo>
                        <a:pt x="17" y="102"/>
                      </a:lnTo>
                      <a:lnTo>
                        <a:pt x="17" y="97"/>
                      </a:lnTo>
                      <a:lnTo>
                        <a:pt x="17" y="95"/>
                      </a:lnTo>
                      <a:lnTo>
                        <a:pt x="17" y="87"/>
                      </a:lnTo>
                      <a:lnTo>
                        <a:pt x="17" y="45"/>
                      </a:lnTo>
                      <a:lnTo>
                        <a:pt x="17" y="35"/>
                      </a:lnTo>
                      <a:lnTo>
                        <a:pt x="17" y="27"/>
                      </a:lnTo>
                      <a:lnTo>
                        <a:pt x="17" y="22"/>
                      </a:lnTo>
                      <a:lnTo>
                        <a:pt x="17" y="20"/>
                      </a:lnTo>
                      <a:lnTo>
                        <a:pt x="15" y="17"/>
                      </a:lnTo>
                      <a:lnTo>
                        <a:pt x="12" y="15"/>
                      </a:lnTo>
                      <a:lnTo>
                        <a:pt x="10" y="15"/>
                      </a:lnTo>
                      <a:lnTo>
                        <a:pt x="5" y="15"/>
                      </a:lnTo>
                      <a:lnTo>
                        <a:pt x="2" y="17"/>
                      </a:lnTo>
                      <a:lnTo>
                        <a:pt x="0" y="12"/>
                      </a:lnTo>
                      <a:lnTo>
                        <a:pt x="32" y="0"/>
                      </a:lnTo>
                      <a:lnTo>
                        <a:pt x="37" y="0"/>
                      </a:lnTo>
                    </a:path>
                  </a:pathLst>
                </a:custGeom>
                <a:grp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85" name="Straight Connector 84"/>
              <p:cNvCxnSpPr>
                <a:stCxn id="62" idx="1"/>
              </p:cNvCxnSpPr>
              <p:nvPr/>
            </p:nvCxnSpPr>
            <p:spPr>
              <a:xfrm flipH="1">
                <a:off x="1700014" y="3771339"/>
                <a:ext cx="52026" cy="35634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rot="10800000" flipV="1">
                <a:off x="2248975" y="4121997"/>
                <a:ext cx="186743" cy="90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2229467" y="4586678"/>
                <a:ext cx="8113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err="1" smtClean="0"/>
                  <a:t>Hodoscope</a:t>
                </a:r>
                <a:endParaRPr lang="en-US" sz="10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361696" y="3979319"/>
                <a:ext cx="6168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Lucite Č</a:t>
                </a:r>
                <a:endParaRPr lang="en-US" sz="1000" b="1" dirty="0"/>
              </a:p>
            </p:txBody>
          </p:sp>
          <p:cxnSp>
            <p:nvCxnSpPr>
              <p:cNvPr id="89" name="Straight Arrow Connector 88"/>
              <p:cNvCxnSpPr>
                <a:endCxn id="43" idx="3"/>
              </p:cNvCxnSpPr>
              <p:nvPr/>
            </p:nvCxnSpPr>
            <p:spPr>
              <a:xfrm rot="16200000" flipV="1">
                <a:off x="2160067" y="4560367"/>
                <a:ext cx="155872" cy="1497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rot="16200000" flipV="1">
                <a:off x="1976944" y="4666355"/>
                <a:ext cx="373221" cy="1104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2005348" y="4853379"/>
                <a:ext cx="99334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Drift Chamber</a:t>
                </a:r>
                <a:endParaRPr lang="en-US" sz="1000" b="1" dirty="0"/>
              </a:p>
            </p:txBody>
          </p:sp>
          <p:cxnSp>
            <p:nvCxnSpPr>
              <p:cNvPr id="92" name="Straight Arrow Connector 91"/>
              <p:cNvCxnSpPr/>
              <p:nvPr/>
            </p:nvCxnSpPr>
            <p:spPr>
              <a:xfrm>
                <a:off x="1693572" y="4127679"/>
                <a:ext cx="721217" cy="33485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64"/>
            <p:cNvGrpSpPr/>
            <p:nvPr/>
          </p:nvGrpSpPr>
          <p:grpSpPr>
            <a:xfrm>
              <a:off x="3662663" y="1628774"/>
              <a:ext cx="3195337" cy="3897006"/>
              <a:chOff x="3662663" y="1628774"/>
              <a:chExt cx="3195337" cy="3897006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3662663" y="1628774"/>
                <a:ext cx="3195337" cy="1906281"/>
              </a:xfrm>
              <a:custGeom>
                <a:avLst/>
                <a:gdLst>
                  <a:gd name="connsiteX0" fmla="*/ 3414712 w 3486150"/>
                  <a:gd name="connsiteY0" fmla="*/ 1900237 h 2257425"/>
                  <a:gd name="connsiteX1" fmla="*/ 2986087 w 3486150"/>
                  <a:gd name="connsiteY1" fmla="*/ 1943100 h 2257425"/>
                  <a:gd name="connsiteX2" fmla="*/ 2986087 w 3486150"/>
                  <a:gd name="connsiteY2" fmla="*/ 2000250 h 2257425"/>
                  <a:gd name="connsiteX3" fmla="*/ 1571625 w 3486150"/>
                  <a:gd name="connsiteY3" fmla="*/ 2157412 h 2257425"/>
                  <a:gd name="connsiteX4" fmla="*/ 1557337 w 3486150"/>
                  <a:gd name="connsiteY4" fmla="*/ 2100262 h 2257425"/>
                  <a:gd name="connsiteX5" fmla="*/ 42862 w 3486150"/>
                  <a:gd name="connsiteY5" fmla="*/ 2257425 h 2257425"/>
                  <a:gd name="connsiteX6" fmla="*/ 0 w 3486150"/>
                  <a:gd name="connsiteY6" fmla="*/ 2043112 h 2257425"/>
                  <a:gd name="connsiteX7" fmla="*/ 1443037 w 3486150"/>
                  <a:gd name="connsiteY7" fmla="*/ 1557337 h 2257425"/>
                  <a:gd name="connsiteX8" fmla="*/ 1343025 w 3486150"/>
                  <a:gd name="connsiteY8" fmla="*/ 1057275 h 2257425"/>
                  <a:gd name="connsiteX9" fmla="*/ 2728912 w 3486150"/>
                  <a:gd name="connsiteY9" fmla="*/ 614362 h 2257425"/>
                  <a:gd name="connsiteX10" fmla="*/ 2843212 w 3486150"/>
                  <a:gd name="connsiteY10" fmla="*/ 1114425 h 2257425"/>
                  <a:gd name="connsiteX11" fmla="*/ 3486150 w 3486150"/>
                  <a:gd name="connsiteY11" fmla="*/ 914400 h 2257425"/>
                  <a:gd name="connsiteX12" fmla="*/ 3300412 w 3486150"/>
                  <a:gd name="connsiteY12" fmla="*/ 57150 h 2257425"/>
                  <a:gd name="connsiteX13" fmla="*/ 3471862 w 3486150"/>
                  <a:gd name="connsiteY13" fmla="*/ 0 h 2257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86150" h="2257425">
                    <a:moveTo>
                      <a:pt x="3414712" y="1900237"/>
                    </a:moveTo>
                    <a:lnTo>
                      <a:pt x="2986087" y="1943100"/>
                    </a:lnTo>
                    <a:lnTo>
                      <a:pt x="2986087" y="2000250"/>
                    </a:lnTo>
                    <a:lnTo>
                      <a:pt x="1571625" y="2157412"/>
                    </a:lnTo>
                    <a:lnTo>
                      <a:pt x="1557337" y="2100262"/>
                    </a:lnTo>
                    <a:lnTo>
                      <a:pt x="42862" y="2257425"/>
                    </a:lnTo>
                    <a:lnTo>
                      <a:pt x="0" y="2043112"/>
                    </a:lnTo>
                    <a:lnTo>
                      <a:pt x="1443037" y="1557337"/>
                    </a:lnTo>
                    <a:lnTo>
                      <a:pt x="1343025" y="1057275"/>
                    </a:lnTo>
                    <a:lnTo>
                      <a:pt x="2728912" y="614362"/>
                    </a:lnTo>
                    <a:lnTo>
                      <a:pt x="2843212" y="1114425"/>
                    </a:lnTo>
                    <a:lnTo>
                      <a:pt x="3486150" y="914400"/>
                    </a:lnTo>
                    <a:lnTo>
                      <a:pt x="3300412" y="57150"/>
                    </a:lnTo>
                    <a:lnTo>
                      <a:pt x="3471862" y="0"/>
                    </a:lnTo>
                  </a:path>
                </a:pathLst>
              </a:cu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 flipV="1">
                <a:off x="3662663" y="3619499"/>
                <a:ext cx="3195337" cy="1906281"/>
              </a:xfrm>
              <a:custGeom>
                <a:avLst/>
                <a:gdLst>
                  <a:gd name="connsiteX0" fmla="*/ 3414712 w 3486150"/>
                  <a:gd name="connsiteY0" fmla="*/ 1900237 h 2257425"/>
                  <a:gd name="connsiteX1" fmla="*/ 2986087 w 3486150"/>
                  <a:gd name="connsiteY1" fmla="*/ 1943100 h 2257425"/>
                  <a:gd name="connsiteX2" fmla="*/ 2986087 w 3486150"/>
                  <a:gd name="connsiteY2" fmla="*/ 2000250 h 2257425"/>
                  <a:gd name="connsiteX3" fmla="*/ 1571625 w 3486150"/>
                  <a:gd name="connsiteY3" fmla="*/ 2157412 h 2257425"/>
                  <a:gd name="connsiteX4" fmla="*/ 1557337 w 3486150"/>
                  <a:gd name="connsiteY4" fmla="*/ 2100262 h 2257425"/>
                  <a:gd name="connsiteX5" fmla="*/ 42862 w 3486150"/>
                  <a:gd name="connsiteY5" fmla="*/ 2257425 h 2257425"/>
                  <a:gd name="connsiteX6" fmla="*/ 0 w 3486150"/>
                  <a:gd name="connsiteY6" fmla="*/ 2043112 h 2257425"/>
                  <a:gd name="connsiteX7" fmla="*/ 1443037 w 3486150"/>
                  <a:gd name="connsiteY7" fmla="*/ 1557337 h 2257425"/>
                  <a:gd name="connsiteX8" fmla="*/ 1343025 w 3486150"/>
                  <a:gd name="connsiteY8" fmla="*/ 1057275 h 2257425"/>
                  <a:gd name="connsiteX9" fmla="*/ 2728912 w 3486150"/>
                  <a:gd name="connsiteY9" fmla="*/ 614362 h 2257425"/>
                  <a:gd name="connsiteX10" fmla="*/ 2843212 w 3486150"/>
                  <a:gd name="connsiteY10" fmla="*/ 1114425 h 2257425"/>
                  <a:gd name="connsiteX11" fmla="*/ 3486150 w 3486150"/>
                  <a:gd name="connsiteY11" fmla="*/ 914400 h 2257425"/>
                  <a:gd name="connsiteX12" fmla="*/ 3300412 w 3486150"/>
                  <a:gd name="connsiteY12" fmla="*/ 57150 h 2257425"/>
                  <a:gd name="connsiteX13" fmla="*/ 3471862 w 3486150"/>
                  <a:gd name="connsiteY13" fmla="*/ 0 h 2257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86150" h="2257425">
                    <a:moveTo>
                      <a:pt x="3414712" y="1900237"/>
                    </a:moveTo>
                    <a:lnTo>
                      <a:pt x="2986087" y="1943100"/>
                    </a:lnTo>
                    <a:lnTo>
                      <a:pt x="2986087" y="2000250"/>
                    </a:lnTo>
                    <a:lnTo>
                      <a:pt x="1571625" y="2157412"/>
                    </a:lnTo>
                    <a:lnTo>
                      <a:pt x="1557337" y="2100262"/>
                    </a:lnTo>
                    <a:lnTo>
                      <a:pt x="42862" y="2257425"/>
                    </a:lnTo>
                    <a:lnTo>
                      <a:pt x="0" y="2043112"/>
                    </a:lnTo>
                    <a:lnTo>
                      <a:pt x="1443037" y="1557337"/>
                    </a:lnTo>
                    <a:lnTo>
                      <a:pt x="1343025" y="1057275"/>
                    </a:lnTo>
                    <a:lnTo>
                      <a:pt x="2728912" y="614362"/>
                    </a:lnTo>
                    <a:lnTo>
                      <a:pt x="2843212" y="1114425"/>
                    </a:lnTo>
                    <a:lnTo>
                      <a:pt x="3486150" y="914400"/>
                    </a:lnTo>
                    <a:lnTo>
                      <a:pt x="3300412" y="57150"/>
                    </a:lnTo>
                    <a:lnTo>
                      <a:pt x="3471862" y="0"/>
                    </a:lnTo>
                  </a:path>
                </a:pathLst>
              </a:cu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067050" y="4295775"/>
              <a:ext cx="480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</a:t>
              </a:r>
              <a:r>
                <a:rPr lang="en-US" sz="24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-</a:t>
              </a:r>
              <a:endPara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786653" y="3581400"/>
              <a:ext cx="6242797" cy="2242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363"/>
            <p:cNvGrpSpPr/>
            <p:nvPr/>
          </p:nvGrpSpPr>
          <p:grpSpPr>
            <a:xfrm>
              <a:off x="2509183" y="3272374"/>
              <a:ext cx="1215092" cy="649580"/>
              <a:chOff x="2509183" y="3272374"/>
              <a:chExt cx="1215092" cy="649580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3325422" y="3272374"/>
                <a:ext cx="398853" cy="649580"/>
              </a:xfrm>
              <a:custGeom>
                <a:avLst/>
                <a:gdLst>
                  <a:gd name="connsiteX0" fmla="*/ 0 w 500063"/>
                  <a:gd name="connsiteY0" fmla="*/ 0 h 771525"/>
                  <a:gd name="connsiteX1" fmla="*/ 0 w 500063"/>
                  <a:gd name="connsiteY1" fmla="*/ 771525 h 771525"/>
                  <a:gd name="connsiteX2" fmla="*/ 414338 w 500063"/>
                  <a:gd name="connsiteY2" fmla="*/ 771525 h 771525"/>
                  <a:gd name="connsiteX3" fmla="*/ 500063 w 500063"/>
                  <a:gd name="connsiteY3" fmla="*/ 357187 h 771525"/>
                  <a:gd name="connsiteX4" fmla="*/ 371475 w 500063"/>
                  <a:gd name="connsiteY4" fmla="*/ 0 h 771525"/>
                  <a:gd name="connsiteX5" fmla="*/ 0 w 500063"/>
                  <a:gd name="connsiteY5" fmla="*/ 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0063" h="771525">
                    <a:moveTo>
                      <a:pt x="0" y="0"/>
                    </a:moveTo>
                    <a:lnTo>
                      <a:pt x="0" y="771525"/>
                    </a:lnTo>
                    <a:lnTo>
                      <a:pt x="414338" y="771525"/>
                    </a:lnTo>
                    <a:lnTo>
                      <a:pt x="500063" y="357187"/>
                    </a:lnTo>
                    <a:lnTo>
                      <a:pt x="3714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362"/>
              <p:cNvGrpSpPr/>
              <p:nvPr/>
            </p:nvGrpSpPr>
            <p:grpSpPr>
              <a:xfrm>
                <a:off x="2509183" y="3438526"/>
                <a:ext cx="810392" cy="277128"/>
                <a:chOff x="2509183" y="3438526"/>
                <a:chExt cx="810392" cy="277128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509183" y="3618597"/>
                  <a:ext cx="78006" cy="82339"/>
                </a:xfrm>
                <a:custGeom>
                  <a:avLst/>
                  <a:gdLst>
                    <a:gd name="connsiteX0" fmla="*/ 0 w 450700"/>
                    <a:gd name="connsiteY0" fmla="*/ 104008 h 498370"/>
                    <a:gd name="connsiteX1" fmla="*/ 316357 w 450700"/>
                    <a:gd name="connsiteY1" fmla="*/ 498370 h 498370"/>
                    <a:gd name="connsiteX2" fmla="*/ 450700 w 450700"/>
                    <a:gd name="connsiteY2" fmla="*/ 390029 h 498370"/>
                    <a:gd name="connsiteX3" fmla="*/ 143011 w 450700"/>
                    <a:gd name="connsiteY3" fmla="*/ 0 h 498370"/>
                    <a:gd name="connsiteX4" fmla="*/ 0 w 450700"/>
                    <a:gd name="connsiteY4" fmla="*/ 104008 h 498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0700" h="498370">
                      <a:moveTo>
                        <a:pt x="0" y="104008"/>
                      </a:moveTo>
                      <a:lnTo>
                        <a:pt x="316357" y="498370"/>
                      </a:lnTo>
                      <a:lnTo>
                        <a:pt x="450700" y="390029"/>
                      </a:lnTo>
                      <a:lnTo>
                        <a:pt x="143011" y="0"/>
                      </a:lnTo>
                      <a:lnTo>
                        <a:pt x="0" y="104008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543175" y="3492922"/>
                  <a:ext cx="174023" cy="164678"/>
                </a:xfrm>
                <a:prstGeom prst="ellipse">
                  <a:avLst/>
                </a:prstGeom>
                <a:no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2725865" y="3438526"/>
                  <a:ext cx="593710" cy="277128"/>
                </a:xfrm>
                <a:custGeom>
                  <a:avLst/>
                  <a:gdLst>
                    <a:gd name="connsiteX0" fmla="*/ 641380 w 641380"/>
                    <a:gd name="connsiteY0" fmla="*/ 0 h 260019"/>
                    <a:gd name="connsiteX1" fmla="*/ 641380 w 641380"/>
                    <a:gd name="connsiteY1" fmla="*/ 260019 h 260019"/>
                    <a:gd name="connsiteX2" fmla="*/ 0 w 641380"/>
                    <a:gd name="connsiteY2" fmla="*/ 199348 h 260019"/>
                    <a:gd name="connsiteX3" fmla="*/ 0 w 641380"/>
                    <a:gd name="connsiteY3" fmla="*/ 73672 h 260019"/>
                    <a:gd name="connsiteX4" fmla="*/ 641380 w 641380"/>
                    <a:gd name="connsiteY4" fmla="*/ 0 h 260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1380" h="260019">
                      <a:moveTo>
                        <a:pt x="641380" y="0"/>
                      </a:moveTo>
                      <a:lnTo>
                        <a:pt x="641380" y="260019"/>
                      </a:lnTo>
                      <a:lnTo>
                        <a:pt x="0" y="199348"/>
                      </a:lnTo>
                      <a:lnTo>
                        <a:pt x="0" y="73672"/>
                      </a:lnTo>
                      <a:lnTo>
                        <a:pt x="641380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 rot="16200000" flipH="1">
                  <a:off x="2595564" y="3548063"/>
                  <a:ext cx="66675" cy="571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" name="Straight Connector 12"/>
            <p:cNvCxnSpPr>
              <a:stCxn id="62" idx="0"/>
            </p:cNvCxnSpPr>
            <p:nvPr/>
          </p:nvCxnSpPr>
          <p:spPr>
            <a:xfrm rot="10800000" flipH="1">
              <a:off x="2626191" y="3524252"/>
              <a:ext cx="869482" cy="596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38975" y="2524125"/>
              <a:ext cx="604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K</a:t>
              </a:r>
              <a:r>
                <a:rPr lang="en-US" sz="24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+</a:t>
              </a:r>
              <a:endPara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495675" y="2733675"/>
              <a:ext cx="3581400" cy="7905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628900" y="3581400"/>
              <a:ext cx="876300" cy="5715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495675" y="3638550"/>
              <a:ext cx="3533775" cy="723900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0639715">
              <a:off x="4632613" y="2476020"/>
              <a:ext cx="1863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HRS - </a:t>
              </a:r>
              <a:r>
                <a:rPr lang="en-US" sz="1600" b="1" dirty="0" err="1" smtClean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Hadron</a:t>
              </a:r>
              <a:endParaRPr lang="en-US" sz="1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01661">
              <a:off x="4720601" y="4512789"/>
              <a:ext cx="1668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HRS - Electron</a:t>
              </a:r>
              <a:endParaRPr lang="en-US" sz="1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31155" y="2939825"/>
              <a:ext cx="1024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Septum</a:t>
              </a:r>
              <a:endParaRPr lang="en-US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0800000">
              <a:off x="809625" y="3552825"/>
              <a:ext cx="1720936" cy="231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809625" y="3609975"/>
              <a:ext cx="1720936" cy="2314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2503" y="5472409"/>
              <a:ext cx="5545385" cy="655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Trigger I:  HRS(K) – 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Enge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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- Decay </a:t>
              </a:r>
              <a:r>
                <a:rPr lang="en-US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Pion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Experiment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1490" y="1811495"/>
              <a:ext cx="53949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Trigger II: HRS(K) – HRS(e’) - Spectroscopy Experiment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9" name="Title 1"/>
          <p:cNvSpPr>
            <a:spLocks noGrp="1"/>
          </p:cNvSpPr>
          <p:nvPr>
            <p:ph type="title"/>
          </p:nvPr>
        </p:nvSpPr>
        <p:spPr>
          <a:xfrm>
            <a:off x="457200" y="158496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Hall A Experimental Layout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5357811" y="5657671"/>
            <a:ext cx="3786189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For the 2012 test run: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Aim to the Be window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of the H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O target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Free of Q.F. </a:t>
            </a:r>
            <a:r>
              <a:rPr lang="en-US" dirty="0" smtClean="0">
                <a:sym typeface="Symbol"/>
              </a:rPr>
              <a:t> </a:t>
            </a:r>
            <a:r>
              <a:rPr lang="en-US" dirty="0" smtClean="0"/>
              <a:t>Background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685925"/>
            <a:ext cx="4618593" cy="4714875"/>
            <a:chOff x="0" y="1685925"/>
            <a:chExt cx="4618593" cy="4714875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214561"/>
              <a:ext cx="4618593" cy="418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28625" y="1685925"/>
              <a:ext cx="3771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ym typeface="Symbol"/>
                </a:rPr>
                <a:t>Quasi-free   p + </a:t>
              </a:r>
              <a:r>
                <a:rPr lang="en-US" sz="2400" baseline="40000" dirty="0" smtClean="0">
                  <a:sym typeface="Symbol"/>
                </a:rPr>
                <a:t>-</a:t>
              </a:r>
              <a:r>
                <a:rPr lang="en-US" sz="2400" dirty="0" smtClean="0">
                  <a:sym typeface="Symbol"/>
                </a:rPr>
                <a:t> (all)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14463" y="1709738"/>
            <a:ext cx="7729537" cy="4691062"/>
            <a:chOff x="1414463" y="1709738"/>
            <a:chExt cx="7729537" cy="4691062"/>
          </a:xfrm>
        </p:grpSpPr>
        <p:grpSp>
          <p:nvGrpSpPr>
            <p:cNvPr id="9" name="Group 9"/>
            <p:cNvGrpSpPr/>
            <p:nvPr/>
          </p:nvGrpSpPr>
          <p:grpSpPr>
            <a:xfrm>
              <a:off x="1414463" y="2214561"/>
              <a:ext cx="7729537" cy="4186239"/>
              <a:chOff x="1414463" y="2214561"/>
              <a:chExt cx="7729537" cy="4186239"/>
            </a:xfrm>
          </p:grpSpPr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85724" y="2214561"/>
                <a:ext cx="4358276" cy="4186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6"/>
              <p:cNvSpPr/>
              <p:nvPr/>
            </p:nvSpPr>
            <p:spPr>
              <a:xfrm>
                <a:off x="1414463" y="4286251"/>
                <a:ext cx="557212" cy="5429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891089" y="1709738"/>
              <a:ext cx="4252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ym typeface="Symbol"/>
                </a:rPr>
                <a:t>Within the HES acceptances</a:t>
              </a:r>
              <a:endParaRPr lang="en-US" sz="2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1971675" y="4386263"/>
              <a:ext cx="3157538" cy="1714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29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ym typeface="Symbol"/>
              </a:rPr>
              <a:t>Three-Body Decay </a:t>
            </a:r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4" y="1814512"/>
            <a:ext cx="7672389" cy="48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43013" y="1214438"/>
            <a:ext cx="644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Example:  </a:t>
            </a:r>
            <a:r>
              <a:rPr lang="en-US" sz="2400" baseline="46000" dirty="0" smtClean="0"/>
              <a:t>4</a:t>
            </a:r>
            <a:r>
              <a:rPr lang="en-US" sz="2400" baseline="-25000" dirty="0" smtClean="0">
                <a:sym typeface="Symbol"/>
              </a:rPr>
              <a:t></a:t>
            </a:r>
            <a:r>
              <a:rPr lang="en-US" sz="2400" dirty="0" smtClean="0">
                <a:sym typeface="Symbol"/>
              </a:rPr>
              <a:t>He  </a:t>
            </a:r>
            <a:r>
              <a:rPr lang="en-US" sz="2400" baseline="46000" dirty="0" smtClean="0">
                <a:sym typeface="Symbol"/>
              </a:rPr>
              <a:t>3</a:t>
            </a:r>
            <a:r>
              <a:rPr lang="en-US" sz="2400" dirty="0" smtClean="0">
                <a:sym typeface="Symbol"/>
              </a:rPr>
              <a:t>He + p + </a:t>
            </a:r>
            <a:r>
              <a:rPr lang="en-US" sz="2400" baseline="40000" dirty="0" smtClean="0">
                <a:sym typeface="Symbol"/>
              </a:rPr>
              <a:t>-</a:t>
            </a:r>
            <a:endParaRPr lang="en-US" sz="2400" baseline="40000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4429125" y="4029076"/>
            <a:ext cx="4229098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6543678" y="3186113"/>
            <a:ext cx="168592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00825" y="2771775"/>
            <a:ext cx="175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Acceptance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57238"/>
          </a:xfrm>
        </p:spPr>
        <p:txBody>
          <a:bodyPr/>
          <a:lstStyle/>
          <a:p>
            <a:r>
              <a:rPr lang="en-US" dirty="0" err="1" smtClean="0"/>
              <a:t>Hypernuclei</a:t>
            </a:r>
            <a:r>
              <a:rPr lang="en-US" dirty="0" smtClean="0"/>
              <a:t> from a </a:t>
            </a:r>
            <a:r>
              <a:rPr lang="en-US" baseline="38000" dirty="0" smtClean="0"/>
              <a:t>7</a:t>
            </a:r>
            <a:r>
              <a:rPr lang="en-US" dirty="0" smtClean="0"/>
              <a:t>Li Target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8611" y="1543050"/>
          <a:ext cx="8372476" cy="1914525"/>
        </p:xfrm>
        <a:graphic>
          <a:graphicData uri="http://schemas.openxmlformats.org/drawingml/2006/table">
            <a:tbl>
              <a:tblPr/>
              <a:tblGrid>
                <a:gridCol w="1663846"/>
                <a:gridCol w="1597293"/>
                <a:gridCol w="1597293"/>
                <a:gridCol w="1277834"/>
                <a:gridCol w="2236210"/>
              </a:tblGrid>
              <a:tr h="286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Breakup Mode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Q value (MeV)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Decay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(MeV/c)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Width (keV/c) FWHM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114.61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 + 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aseline="-25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-23.503 (B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=5.1)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133.47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n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-3.409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Li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108.39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d + 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-23.011 (B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=4.1)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133.42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~900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-16.995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132.95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 + 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-26.981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114.29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165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88" y="1143000"/>
            <a:ext cx="520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Two-Body decay – 6 possible </a:t>
            </a:r>
            <a:r>
              <a:rPr lang="en-US" sz="2000" b="1" dirty="0" err="1" smtClean="0"/>
              <a:t>hypernuclei</a:t>
            </a:r>
            <a:endParaRPr lang="en-US" sz="2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71475" y="4438650"/>
          <a:ext cx="8301037" cy="1181348"/>
        </p:xfrm>
        <a:graphic>
          <a:graphicData uri="http://schemas.openxmlformats.org/drawingml/2006/table">
            <a:tbl>
              <a:tblPr/>
              <a:tblGrid>
                <a:gridCol w="1903907"/>
                <a:gridCol w="1827751"/>
                <a:gridCol w="1827751"/>
                <a:gridCol w="2741628"/>
              </a:tblGrid>
              <a:tr h="2905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Breakup Mode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Q value (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MeV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Decay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max (MeV/c) – cut off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d + 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aseline="-25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-23.011 (B</a:t>
                      </a:r>
                      <a:r>
                        <a:rPr lang="en-US" sz="1600" baseline="-25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=4.1)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n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139.27</a:t>
                      </a:r>
                      <a:r>
                        <a:rPr lang="en-US" sz="1600" baseline="30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en-US" sz="16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2n + 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600" baseline="-250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-3.567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He + p +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102.42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3n + 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600" baseline="-250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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tabLst>
                          <a:tab pos="1522095" algn="l"/>
                        </a:tabLs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-24.868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He + p +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</a:t>
                      </a:r>
                      <a:r>
                        <a:rPr lang="en-US" sz="1600" baseline="300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103.15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6726" y="4052888"/>
            <a:ext cx="520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Three-Body decay – Background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2378</TotalTime>
  <Words>1829</Words>
  <Application>Microsoft Office PowerPoint</Application>
  <PresentationFormat>On-screen Show (4:3)</PresentationFormat>
  <Paragraphs>573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Decay pion spectroscopy for study of light -hypernuclei</vt:lpstr>
      <vt:lpstr>Electro-production of Hypernuclei and Hyperfragments from the Continuum</vt:lpstr>
      <vt:lpstr>Decay Pion Spectroscopy for Study of Light -Hypernuclei</vt:lpstr>
      <vt:lpstr>Decay Pion Spectroscopy for Light and Exotic -Hypernuclei</vt:lpstr>
      <vt:lpstr>Decay Pion Spectroscopy for Study Light -Hypernuclei</vt:lpstr>
      <vt:lpstr>Hall A Experimental Layout</vt:lpstr>
      <vt:lpstr>Free of Q.F.  Background</vt:lpstr>
      <vt:lpstr>Three-Body Decay Background</vt:lpstr>
      <vt:lpstr>Hypernuclei from a 7Li Target</vt:lpstr>
      <vt:lpstr>Hypernuclei from a 9Be Target</vt:lpstr>
      <vt:lpstr>Hypernuclei from a 12C Target</vt:lpstr>
      <vt:lpstr>Slide 12</vt:lpstr>
      <vt:lpstr>Proposal to JLAB PAC35</vt:lpstr>
      <vt:lpstr>Summary</vt:lpstr>
      <vt:lpstr>Top View of the Experimental Layout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-Hypernuclei with Electromagnetic Probes at JLAB </dc:title>
  <dc:creator>tangl</dc:creator>
  <cp:lastModifiedBy>tangl</cp:lastModifiedBy>
  <cp:revision>168</cp:revision>
  <dcterms:created xsi:type="dcterms:W3CDTF">2008-10-13T16:48:24Z</dcterms:created>
  <dcterms:modified xsi:type="dcterms:W3CDTF">2010-09-04T11:33:21Z</dcterms:modified>
</cp:coreProperties>
</file>