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1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2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5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6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7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8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9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20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21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22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7" r:id="rId2"/>
    <p:sldMasterId id="2147483672" r:id="rId3"/>
    <p:sldMasterId id="2147483685" r:id="rId4"/>
    <p:sldMasterId id="2147483698" r:id="rId5"/>
    <p:sldMasterId id="2147483711" r:id="rId6"/>
    <p:sldMasterId id="2147483724" r:id="rId7"/>
    <p:sldMasterId id="2147483737" r:id="rId8"/>
    <p:sldMasterId id="2147483750" r:id="rId9"/>
    <p:sldMasterId id="2147483859" r:id="rId10"/>
    <p:sldMasterId id="2147483872" r:id="rId11"/>
    <p:sldMasterId id="2147483895" r:id="rId12"/>
    <p:sldMasterId id="2147483908" r:id="rId13"/>
    <p:sldMasterId id="2147483922" r:id="rId14"/>
    <p:sldMasterId id="2147483935" r:id="rId15"/>
    <p:sldMasterId id="2147483943" r:id="rId16"/>
    <p:sldMasterId id="2147483947" r:id="rId17"/>
    <p:sldMasterId id="2147483951" r:id="rId18"/>
    <p:sldMasterId id="2147483956" r:id="rId19"/>
    <p:sldMasterId id="2147483960" r:id="rId20"/>
    <p:sldMasterId id="2147483964" r:id="rId21"/>
    <p:sldMasterId id="2147483968" r:id="rId22"/>
    <p:sldMasterId id="2147483973" r:id="rId23"/>
  </p:sldMasterIdLst>
  <p:notesMasterIdLst>
    <p:notesMasterId r:id="rId193"/>
  </p:notesMasterIdLst>
  <p:sldIdLst>
    <p:sldId id="550" r:id="rId24"/>
    <p:sldId id="709" r:id="rId25"/>
    <p:sldId id="771" r:id="rId26"/>
    <p:sldId id="693" r:id="rId27"/>
    <p:sldId id="710" r:id="rId28"/>
    <p:sldId id="700" r:id="rId29"/>
    <p:sldId id="725" r:id="rId30"/>
    <p:sldId id="726" r:id="rId31"/>
    <p:sldId id="701" r:id="rId32"/>
    <p:sldId id="727" r:id="rId33"/>
    <p:sldId id="702" r:id="rId34"/>
    <p:sldId id="703" r:id="rId35"/>
    <p:sldId id="704" r:id="rId36"/>
    <p:sldId id="705" r:id="rId37"/>
    <p:sldId id="706" r:id="rId38"/>
    <p:sldId id="728" r:id="rId39"/>
    <p:sldId id="729" r:id="rId40"/>
    <p:sldId id="730" r:id="rId41"/>
    <p:sldId id="731" r:id="rId42"/>
    <p:sldId id="732" r:id="rId43"/>
    <p:sldId id="733" r:id="rId44"/>
    <p:sldId id="708" r:id="rId45"/>
    <p:sldId id="724" r:id="rId46"/>
    <p:sldId id="634" r:id="rId47"/>
    <p:sldId id="714" r:id="rId48"/>
    <p:sldId id="699" r:id="rId49"/>
    <p:sldId id="715" r:id="rId50"/>
    <p:sldId id="734" r:id="rId51"/>
    <p:sldId id="735" r:id="rId52"/>
    <p:sldId id="717" r:id="rId53"/>
    <p:sldId id="718" r:id="rId54"/>
    <p:sldId id="719" r:id="rId55"/>
    <p:sldId id="720" r:id="rId56"/>
    <p:sldId id="721" r:id="rId57"/>
    <p:sldId id="722" r:id="rId58"/>
    <p:sldId id="723" r:id="rId59"/>
    <p:sldId id="736" r:id="rId60"/>
    <p:sldId id="737" r:id="rId61"/>
    <p:sldId id="739" r:id="rId62"/>
    <p:sldId id="740" r:id="rId63"/>
    <p:sldId id="741" r:id="rId64"/>
    <p:sldId id="738" r:id="rId65"/>
    <p:sldId id="742" r:id="rId66"/>
    <p:sldId id="743" r:id="rId67"/>
    <p:sldId id="744" r:id="rId68"/>
    <p:sldId id="745" r:id="rId69"/>
    <p:sldId id="746" r:id="rId70"/>
    <p:sldId id="747" r:id="rId71"/>
    <p:sldId id="748" r:id="rId72"/>
    <p:sldId id="749" r:id="rId73"/>
    <p:sldId id="753" r:id="rId74"/>
    <p:sldId id="754" r:id="rId75"/>
    <p:sldId id="750" r:id="rId76"/>
    <p:sldId id="751" r:id="rId77"/>
    <p:sldId id="752" r:id="rId78"/>
    <p:sldId id="755" r:id="rId79"/>
    <p:sldId id="756" r:id="rId80"/>
    <p:sldId id="760" r:id="rId81"/>
    <p:sldId id="772" r:id="rId82"/>
    <p:sldId id="757" r:id="rId83"/>
    <p:sldId id="758" r:id="rId84"/>
    <p:sldId id="759" r:id="rId85"/>
    <p:sldId id="761" r:id="rId86"/>
    <p:sldId id="766" r:id="rId87"/>
    <p:sldId id="765" r:id="rId88"/>
    <p:sldId id="762" r:id="rId89"/>
    <p:sldId id="763" r:id="rId90"/>
    <p:sldId id="764" r:id="rId91"/>
    <p:sldId id="780" r:id="rId92"/>
    <p:sldId id="775" r:id="rId93"/>
    <p:sldId id="774" r:id="rId94"/>
    <p:sldId id="767" r:id="rId95"/>
    <p:sldId id="793" r:id="rId96"/>
    <p:sldId id="792" r:id="rId97"/>
    <p:sldId id="777" r:id="rId98"/>
    <p:sldId id="778" r:id="rId99"/>
    <p:sldId id="779" r:id="rId100"/>
    <p:sldId id="794" r:id="rId101"/>
    <p:sldId id="785" r:id="rId102"/>
    <p:sldId id="781" r:id="rId103"/>
    <p:sldId id="782" r:id="rId104"/>
    <p:sldId id="776" r:id="rId105"/>
    <p:sldId id="784" r:id="rId106"/>
    <p:sldId id="786" r:id="rId107"/>
    <p:sldId id="787" r:id="rId108"/>
    <p:sldId id="808" r:id="rId109"/>
    <p:sldId id="789" r:id="rId110"/>
    <p:sldId id="788" r:id="rId111"/>
    <p:sldId id="799" r:id="rId112"/>
    <p:sldId id="796" r:id="rId113"/>
    <p:sldId id="797" r:id="rId114"/>
    <p:sldId id="802" r:id="rId115"/>
    <p:sldId id="773" r:id="rId116"/>
    <p:sldId id="803" r:id="rId117"/>
    <p:sldId id="800" r:id="rId118"/>
    <p:sldId id="801" r:id="rId119"/>
    <p:sldId id="798" r:id="rId120"/>
    <p:sldId id="795" r:id="rId121"/>
    <p:sldId id="783" r:id="rId122"/>
    <p:sldId id="769" r:id="rId123"/>
    <p:sldId id="770" r:id="rId124"/>
    <p:sldId id="768" r:id="rId125"/>
    <p:sldId id="866" r:id="rId126"/>
    <p:sldId id="791" r:id="rId127"/>
    <p:sldId id="804" r:id="rId128"/>
    <p:sldId id="625" r:id="rId129"/>
    <p:sldId id="805" r:id="rId130"/>
    <p:sldId id="806" r:id="rId131"/>
    <p:sldId id="807" r:id="rId132"/>
    <p:sldId id="813" r:id="rId133"/>
    <p:sldId id="814" r:id="rId134"/>
    <p:sldId id="815" r:id="rId135"/>
    <p:sldId id="790" r:id="rId136"/>
    <p:sldId id="816" r:id="rId137"/>
    <p:sldId id="809" r:id="rId138"/>
    <p:sldId id="817" r:id="rId139"/>
    <p:sldId id="810" r:id="rId140"/>
    <p:sldId id="811" r:id="rId141"/>
    <p:sldId id="824" r:id="rId142"/>
    <p:sldId id="812" r:id="rId143"/>
    <p:sldId id="822" r:id="rId144"/>
    <p:sldId id="825" r:id="rId145"/>
    <p:sldId id="826" r:id="rId146"/>
    <p:sldId id="823" r:id="rId147"/>
    <p:sldId id="818" r:id="rId148"/>
    <p:sldId id="819" r:id="rId149"/>
    <p:sldId id="820" r:id="rId150"/>
    <p:sldId id="821" r:id="rId151"/>
    <p:sldId id="827" r:id="rId152"/>
    <p:sldId id="828" r:id="rId153"/>
    <p:sldId id="829" r:id="rId154"/>
    <p:sldId id="830" r:id="rId155"/>
    <p:sldId id="831" r:id="rId156"/>
    <p:sldId id="832" r:id="rId157"/>
    <p:sldId id="862" r:id="rId158"/>
    <p:sldId id="833" r:id="rId159"/>
    <p:sldId id="834" r:id="rId160"/>
    <p:sldId id="835" r:id="rId161"/>
    <p:sldId id="836" r:id="rId162"/>
    <p:sldId id="837" r:id="rId163"/>
    <p:sldId id="838" r:id="rId164"/>
    <p:sldId id="839" r:id="rId165"/>
    <p:sldId id="863" r:id="rId166"/>
    <p:sldId id="864" r:id="rId167"/>
    <p:sldId id="840" r:id="rId168"/>
    <p:sldId id="841" r:id="rId169"/>
    <p:sldId id="842" r:id="rId170"/>
    <p:sldId id="843" r:id="rId171"/>
    <p:sldId id="844" r:id="rId172"/>
    <p:sldId id="621" r:id="rId173"/>
    <p:sldId id="845" r:id="rId174"/>
    <p:sldId id="846" r:id="rId175"/>
    <p:sldId id="847" r:id="rId176"/>
    <p:sldId id="848" r:id="rId177"/>
    <p:sldId id="849" r:id="rId178"/>
    <p:sldId id="850" r:id="rId179"/>
    <p:sldId id="851" r:id="rId180"/>
    <p:sldId id="852" r:id="rId181"/>
    <p:sldId id="853" r:id="rId182"/>
    <p:sldId id="854" r:id="rId183"/>
    <p:sldId id="593" r:id="rId184"/>
    <p:sldId id="855" r:id="rId185"/>
    <p:sldId id="856" r:id="rId186"/>
    <p:sldId id="857" r:id="rId187"/>
    <p:sldId id="858" r:id="rId188"/>
    <p:sldId id="859" r:id="rId189"/>
    <p:sldId id="860" r:id="rId190"/>
    <p:sldId id="861" r:id="rId191"/>
    <p:sldId id="865" r:id="rId192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FF"/>
    <a:srgbClr val="CBF3E7"/>
    <a:srgbClr val="00D0D0"/>
    <a:srgbClr val="FF66FF"/>
    <a:srgbClr val="FF9933"/>
    <a:srgbClr val="007676"/>
    <a:srgbClr val="EAC900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17" autoAdjust="0"/>
    <p:restoredTop sz="94607" autoAdjust="0"/>
  </p:normalViewPr>
  <p:slideViewPr>
    <p:cSldViewPr>
      <p:cViewPr varScale="1">
        <p:scale>
          <a:sx n="65" d="100"/>
          <a:sy n="65" d="100"/>
        </p:scale>
        <p:origin x="-1426" y="-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84" Type="http://schemas.openxmlformats.org/officeDocument/2006/relationships/slide" Target="slides/slide61.xml"/><Relationship Id="rId89" Type="http://schemas.openxmlformats.org/officeDocument/2006/relationships/slide" Target="slides/slide66.xml"/><Relationship Id="rId112" Type="http://schemas.openxmlformats.org/officeDocument/2006/relationships/slide" Target="slides/slide89.xml"/><Relationship Id="rId133" Type="http://schemas.openxmlformats.org/officeDocument/2006/relationships/slide" Target="slides/slide110.xml"/><Relationship Id="rId138" Type="http://schemas.openxmlformats.org/officeDocument/2006/relationships/slide" Target="slides/slide115.xml"/><Relationship Id="rId154" Type="http://schemas.openxmlformats.org/officeDocument/2006/relationships/slide" Target="slides/slide131.xml"/><Relationship Id="rId159" Type="http://schemas.openxmlformats.org/officeDocument/2006/relationships/slide" Target="slides/slide136.xml"/><Relationship Id="rId175" Type="http://schemas.openxmlformats.org/officeDocument/2006/relationships/slide" Target="slides/slide152.xml"/><Relationship Id="rId170" Type="http://schemas.openxmlformats.org/officeDocument/2006/relationships/slide" Target="slides/slide147.xml"/><Relationship Id="rId191" Type="http://schemas.openxmlformats.org/officeDocument/2006/relationships/slide" Target="slides/slide168.xml"/><Relationship Id="rId196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74" Type="http://schemas.openxmlformats.org/officeDocument/2006/relationships/slide" Target="slides/slide51.xml"/><Relationship Id="rId79" Type="http://schemas.openxmlformats.org/officeDocument/2006/relationships/slide" Target="slides/slide56.xml"/><Relationship Id="rId102" Type="http://schemas.openxmlformats.org/officeDocument/2006/relationships/slide" Target="slides/slide79.xml"/><Relationship Id="rId123" Type="http://schemas.openxmlformats.org/officeDocument/2006/relationships/slide" Target="slides/slide100.xml"/><Relationship Id="rId128" Type="http://schemas.openxmlformats.org/officeDocument/2006/relationships/slide" Target="slides/slide105.xml"/><Relationship Id="rId144" Type="http://schemas.openxmlformats.org/officeDocument/2006/relationships/slide" Target="slides/slide121.xml"/><Relationship Id="rId149" Type="http://schemas.openxmlformats.org/officeDocument/2006/relationships/slide" Target="slides/slide12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7.xml"/><Relationship Id="rId95" Type="http://schemas.openxmlformats.org/officeDocument/2006/relationships/slide" Target="slides/slide72.xml"/><Relationship Id="rId160" Type="http://schemas.openxmlformats.org/officeDocument/2006/relationships/slide" Target="slides/slide137.xml"/><Relationship Id="rId165" Type="http://schemas.openxmlformats.org/officeDocument/2006/relationships/slide" Target="slides/slide142.xml"/><Relationship Id="rId181" Type="http://schemas.openxmlformats.org/officeDocument/2006/relationships/slide" Target="slides/slide158.xml"/><Relationship Id="rId186" Type="http://schemas.openxmlformats.org/officeDocument/2006/relationships/slide" Target="slides/slide163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113" Type="http://schemas.openxmlformats.org/officeDocument/2006/relationships/slide" Target="slides/slide90.xml"/><Relationship Id="rId118" Type="http://schemas.openxmlformats.org/officeDocument/2006/relationships/slide" Target="slides/slide95.xml"/><Relationship Id="rId134" Type="http://schemas.openxmlformats.org/officeDocument/2006/relationships/slide" Target="slides/slide111.xml"/><Relationship Id="rId139" Type="http://schemas.openxmlformats.org/officeDocument/2006/relationships/slide" Target="slides/slide116.xml"/><Relationship Id="rId80" Type="http://schemas.openxmlformats.org/officeDocument/2006/relationships/slide" Target="slides/slide57.xml"/><Relationship Id="rId85" Type="http://schemas.openxmlformats.org/officeDocument/2006/relationships/slide" Target="slides/slide62.xml"/><Relationship Id="rId150" Type="http://schemas.openxmlformats.org/officeDocument/2006/relationships/slide" Target="slides/slide127.xml"/><Relationship Id="rId155" Type="http://schemas.openxmlformats.org/officeDocument/2006/relationships/slide" Target="slides/slide132.xml"/><Relationship Id="rId171" Type="http://schemas.openxmlformats.org/officeDocument/2006/relationships/slide" Target="slides/slide148.xml"/><Relationship Id="rId176" Type="http://schemas.openxmlformats.org/officeDocument/2006/relationships/slide" Target="slides/slide153.xml"/><Relationship Id="rId192" Type="http://schemas.openxmlformats.org/officeDocument/2006/relationships/slide" Target="slides/slide169.xml"/><Relationship Id="rId197" Type="http://schemas.openxmlformats.org/officeDocument/2006/relationships/tableStyles" Target="tableStyles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59" Type="http://schemas.openxmlformats.org/officeDocument/2006/relationships/slide" Target="slides/slide36.xml"/><Relationship Id="rId103" Type="http://schemas.openxmlformats.org/officeDocument/2006/relationships/slide" Target="slides/slide80.xml"/><Relationship Id="rId108" Type="http://schemas.openxmlformats.org/officeDocument/2006/relationships/slide" Target="slides/slide85.xml"/><Relationship Id="rId124" Type="http://schemas.openxmlformats.org/officeDocument/2006/relationships/slide" Target="slides/slide101.xml"/><Relationship Id="rId129" Type="http://schemas.openxmlformats.org/officeDocument/2006/relationships/slide" Target="slides/slide106.xml"/><Relationship Id="rId54" Type="http://schemas.openxmlformats.org/officeDocument/2006/relationships/slide" Target="slides/slide31.xml"/><Relationship Id="rId70" Type="http://schemas.openxmlformats.org/officeDocument/2006/relationships/slide" Target="slides/slide47.xml"/><Relationship Id="rId75" Type="http://schemas.openxmlformats.org/officeDocument/2006/relationships/slide" Target="slides/slide52.xml"/><Relationship Id="rId91" Type="http://schemas.openxmlformats.org/officeDocument/2006/relationships/slide" Target="slides/slide68.xml"/><Relationship Id="rId96" Type="http://schemas.openxmlformats.org/officeDocument/2006/relationships/slide" Target="slides/slide73.xml"/><Relationship Id="rId140" Type="http://schemas.openxmlformats.org/officeDocument/2006/relationships/slide" Target="slides/slide117.xml"/><Relationship Id="rId145" Type="http://schemas.openxmlformats.org/officeDocument/2006/relationships/slide" Target="slides/slide122.xml"/><Relationship Id="rId161" Type="http://schemas.openxmlformats.org/officeDocument/2006/relationships/slide" Target="slides/slide138.xml"/><Relationship Id="rId166" Type="http://schemas.openxmlformats.org/officeDocument/2006/relationships/slide" Target="slides/slide143.xml"/><Relationship Id="rId182" Type="http://schemas.openxmlformats.org/officeDocument/2006/relationships/slide" Target="slides/slide159.xml"/><Relationship Id="rId187" Type="http://schemas.openxmlformats.org/officeDocument/2006/relationships/slide" Target="slides/slide16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49" Type="http://schemas.openxmlformats.org/officeDocument/2006/relationships/slide" Target="slides/slide26.xml"/><Relationship Id="rId114" Type="http://schemas.openxmlformats.org/officeDocument/2006/relationships/slide" Target="slides/slide91.xml"/><Relationship Id="rId119" Type="http://schemas.openxmlformats.org/officeDocument/2006/relationships/slide" Target="slides/slide96.xml"/><Relationship Id="rId44" Type="http://schemas.openxmlformats.org/officeDocument/2006/relationships/slide" Target="slides/slide21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81" Type="http://schemas.openxmlformats.org/officeDocument/2006/relationships/slide" Target="slides/slide58.xml"/><Relationship Id="rId86" Type="http://schemas.openxmlformats.org/officeDocument/2006/relationships/slide" Target="slides/slide63.xml"/><Relationship Id="rId130" Type="http://schemas.openxmlformats.org/officeDocument/2006/relationships/slide" Target="slides/slide107.xml"/><Relationship Id="rId135" Type="http://schemas.openxmlformats.org/officeDocument/2006/relationships/slide" Target="slides/slide112.xml"/><Relationship Id="rId151" Type="http://schemas.openxmlformats.org/officeDocument/2006/relationships/slide" Target="slides/slide128.xml"/><Relationship Id="rId156" Type="http://schemas.openxmlformats.org/officeDocument/2006/relationships/slide" Target="slides/slide133.xml"/><Relationship Id="rId177" Type="http://schemas.openxmlformats.org/officeDocument/2006/relationships/slide" Target="slides/slide154.xml"/><Relationship Id="rId172" Type="http://schemas.openxmlformats.org/officeDocument/2006/relationships/slide" Target="slides/slide149.xml"/><Relationship Id="rId193" Type="http://schemas.openxmlformats.org/officeDocument/2006/relationships/notesMaster" Target="notesMasters/notesMaster1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6.xml"/><Relationship Id="rId109" Type="http://schemas.openxmlformats.org/officeDocument/2006/relationships/slide" Target="slides/slide86.xml"/><Relationship Id="rId34" Type="http://schemas.openxmlformats.org/officeDocument/2006/relationships/slide" Target="slides/slide11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76" Type="http://schemas.openxmlformats.org/officeDocument/2006/relationships/slide" Target="slides/slide53.xml"/><Relationship Id="rId97" Type="http://schemas.openxmlformats.org/officeDocument/2006/relationships/slide" Target="slides/slide74.xml"/><Relationship Id="rId104" Type="http://schemas.openxmlformats.org/officeDocument/2006/relationships/slide" Target="slides/slide81.xml"/><Relationship Id="rId120" Type="http://schemas.openxmlformats.org/officeDocument/2006/relationships/slide" Target="slides/slide97.xml"/><Relationship Id="rId125" Type="http://schemas.openxmlformats.org/officeDocument/2006/relationships/slide" Target="slides/slide102.xml"/><Relationship Id="rId141" Type="http://schemas.openxmlformats.org/officeDocument/2006/relationships/slide" Target="slides/slide118.xml"/><Relationship Id="rId146" Type="http://schemas.openxmlformats.org/officeDocument/2006/relationships/slide" Target="slides/slide123.xml"/><Relationship Id="rId167" Type="http://schemas.openxmlformats.org/officeDocument/2006/relationships/slide" Target="slides/slide144.xml"/><Relationship Id="rId188" Type="http://schemas.openxmlformats.org/officeDocument/2006/relationships/slide" Target="slides/slide16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92" Type="http://schemas.openxmlformats.org/officeDocument/2006/relationships/slide" Target="slides/slide69.xml"/><Relationship Id="rId162" Type="http://schemas.openxmlformats.org/officeDocument/2006/relationships/slide" Target="slides/slide139.xml"/><Relationship Id="rId183" Type="http://schemas.openxmlformats.org/officeDocument/2006/relationships/slide" Target="slides/slide1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6.xml"/><Relationship Id="rId24" Type="http://schemas.openxmlformats.org/officeDocument/2006/relationships/slide" Target="slides/slide1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66" Type="http://schemas.openxmlformats.org/officeDocument/2006/relationships/slide" Target="slides/slide43.xml"/><Relationship Id="rId87" Type="http://schemas.openxmlformats.org/officeDocument/2006/relationships/slide" Target="slides/slide64.xml"/><Relationship Id="rId110" Type="http://schemas.openxmlformats.org/officeDocument/2006/relationships/slide" Target="slides/slide87.xml"/><Relationship Id="rId115" Type="http://schemas.openxmlformats.org/officeDocument/2006/relationships/slide" Target="slides/slide92.xml"/><Relationship Id="rId131" Type="http://schemas.openxmlformats.org/officeDocument/2006/relationships/slide" Target="slides/slide108.xml"/><Relationship Id="rId136" Type="http://schemas.openxmlformats.org/officeDocument/2006/relationships/slide" Target="slides/slide113.xml"/><Relationship Id="rId157" Type="http://schemas.openxmlformats.org/officeDocument/2006/relationships/slide" Target="slides/slide134.xml"/><Relationship Id="rId178" Type="http://schemas.openxmlformats.org/officeDocument/2006/relationships/slide" Target="slides/slide155.xml"/><Relationship Id="rId61" Type="http://schemas.openxmlformats.org/officeDocument/2006/relationships/slide" Target="slides/slide38.xml"/><Relationship Id="rId82" Type="http://schemas.openxmlformats.org/officeDocument/2006/relationships/slide" Target="slides/slide59.xml"/><Relationship Id="rId152" Type="http://schemas.openxmlformats.org/officeDocument/2006/relationships/slide" Target="slides/slide129.xml"/><Relationship Id="rId173" Type="http://schemas.openxmlformats.org/officeDocument/2006/relationships/slide" Target="slides/slide150.xml"/><Relationship Id="rId194" Type="http://schemas.openxmlformats.org/officeDocument/2006/relationships/presProps" Target="pres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56" Type="http://schemas.openxmlformats.org/officeDocument/2006/relationships/slide" Target="slides/slide33.xml"/><Relationship Id="rId77" Type="http://schemas.openxmlformats.org/officeDocument/2006/relationships/slide" Target="slides/slide54.xml"/><Relationship Id="rId100" Type="http://schemas.openxmlformats.org/officeDocument/2006/relationships/slide" Target="slides/slide77.xml"/><Relationship Id="rId105" Type="http://schemas.openxmlformats.org/officeDocument/2006/relationships/slide" Target="slides/slide82.xml"/><Relationship Id="rId126" Type="http://schemas.openxmlformats.org/officeDocument/2006/relationships/slide" Target="slides/slide103.xml"/><Relationship Id="rId147" Type="http://schemas.openxmlformats.org/officeDocument/2006/relationships/slide" Target="slides/slide124.xml"/><Relationship Id="rId168" Type="http://schemas.openxmlformats.org/officeDocument/2006/relationships/slide" Target="slides/slide14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93" Type="http://schemas.openxmlformats.org/officeDocument/2006/relationships/slide" Target="slides/slide70.xml"/><Relationship Id="rId98" Type="http://schemas.openxmlformats.org/officeDocument/2006/relationships/slide" Target="slides/slide75.xml"/><Relationship Id="rId121" Type="http://schemas.openxmlformats.org/officeDocument/2006/relationships/slide" Target="slides/slide98.xml"/><Relationship Id="rId142" Type="http://schemas.openxmlformats.org/officeDocument/2006/relationships/slide" Target="slides/slide119.xml"/><Relationship Id="rId163" Type="http://schemas.openxmlformats.org/officeDocument/2006/relationships/slide" Target="slides/slide140.xml"/><Relationship Id="rId184" Type="http://schemas.openxmlformats.org/officeDocument/2006/relationships/slide" Target="slides/slide161.xml"/><Relationship Id="rId189" Type="http://schemas.openxmlformats.org/officeDocument/2006/relationships/slide" Target="slides/slide16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.xml"/><Relationship Id="rId46" Type="http://schemas.openxmlformats.org/officeDocument/2006/relationships/slide" Target="slides/slide23.xml"/><Relationship Id="rId67" Type="http://schemas.openxmlformats.org/officeDocument/2006/relationships/slide" Target="slides/slide44.xml"/><Relationship Id="rId116" Type="http://schemas.openxmlformats.org/officeDocument/2006/relationships/slide" Target="slides/slide93.xml"/><Relationship Id="rId137" Type="http://schemas.openxmlformats.org/officeDocument/2006/relationships/slide" Target="slides/slide114.xml"/><Relationship Id="rId158" Type="http://schemas.openxmlformats.org/officeDocument/2006/relationships/slide" Target="slides/slide13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62" Type="http://schemas.openxmlformats.org/officeDocument/2006/relationships/slide" Target="slides/slide39.xml"/><Relationship Id="rId83" Type="http://schemas.openxmlformats.org/officeDocument/2006/relationships/slide" Target="slides/slide60.xml"/><Relationship Id="rId88" Type="http://schemas.openxmlformats.org/officeDocument/2006/relationships/slide" Target="slides/slide65.xml"/><Relationship Id="rId111" Type="http://schemas.openxmlformats.org/officeDocument/2006/relationships/slide" Target="slides/slide88.xml"/><Relationship Id="rId132" Type="http://schemas.openxmlformats.org/officeDocument/2006/relationships/slide" Target="slides/slide109.xml"/><Relationship Id="rId153" Type="http://schemas.openxmlformats.org/officeDocument/2006/relationships/slide" Target="slides/slide130.xml"/><Relationship Id="rId174" Type="http://schemas.openxmlformats.org/officeDocument/2006/relationships/slide" Target="slides/slide151.xml"/><Relationship Id="rId179" Type="http://schemas.openxmlformats.org/officeDocument/2006/relationships/slide" Target="slides/slide156.xml"/><Relationship Id="rId195" Type="http://schemas.openxmlformats.org/officeDocument/2006/relationships/viewProps" Target="viewProps.xml"/><Relationship Id="rId190" Type="http://schemas.openxmlformats.org/officeDocument/2006/relationships/slide" Target="slides/slide167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3.xml"/><Relationship Id="rId57" Type="http://schemas.openxmlformats.org/officeDocument/2006/relationships/slide" Target="slides/slide34.xml"/><Relationship Id="rId106" Type="http://schemas.openxmlformats.org/officeDocument/2006/relationships/slide" Target="slides/slide83.xml"/><Relationship Id="rId127" Type="http://schemas.openxmlformats.org/officeDocument/2006/relationships/slide" Target="slides/slide10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8.xml"/><Relationship Id="rId52" Type="http://schemas.openxmlformats.org/officeDocument/2006/relationships/slide" Target="slides/slide29.xml"/><Relationship Id="rId73" Type="http://schemas.openxmlformats.org/officeDocument/2006/relationships/slide" Target="slides/slide50.xml"/><Relationship Id="rId78" Type="http://schemas.openxmlformats.org/officeDocument/2006/relationships/slide" Target="slides/slide55.xml"/><Relationship Id="rId94" Type="http://schemas.openxmlformats.org/officeDocument/2006/relationships/slide" Target="slides/slide71.xml"/><Relationship Id="rId99" Type="http://schemas.openxmlformats.org/officeDocument/2006/relationships/slide" Target="slides/slide76.xml"/><Relationship Id="rId101" Type="http://schemas.openxmlformats.org/officeDocument/2006/relationships/slide" Target="slides/slide78.xml"/><Relationship Id="rId122" Type="http://schemas.openxmlformats.org/officeDocument/2006/relationships/slide" Target="slides/slide99.xml"/><Relationship Id="rId143" Type="http://schemas.openxmlformats.org/officeDocument/2006/relationships/slide" Target="slides/slide120.xml"/><Relationship Id="rId148" Type="http://schemas.openxmlformats.org/officeDocument/2006/relationships/slide" Target="slides/slide125.xml"/><Relationship Id="rId164" Type="http://schemas.openxmlformats.org/officeDocument/2006/relationships/slide" Target="slides/slide141.xml"/><Relationship Id="rId169" Type="http://schemas.openxmlformats.org/officeDocument/2006/relationships/slide" Target="slides/slide146.xml"/><Relationship Id="rId185" Type="http://schemas.openxmlformats.org/officeDocument/2006/relationships/slide" Target="slides/slide16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57.xml"/><Relationship Id="rId26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Relationship Id="rId6" Type="http://schemas.openxmlformats.org/officeDocument/2006/relationships/image" Target="../media/image65.wmf"/><Relationship Id="rId5" Type="http://schemas.openxmlformats.org/officeDocument/2006/relationships/image" Target="../media/image64.wmf"/><Relationship Id="rId4" Type="http://schemas.openxmlformats.org/officeDocument/2006/relationships/image" Target="../media/image63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image" Target="../media/image124.wmf"/><Relationship Id="rId1" Type="http://schemas.openxmlformats.org/officeDocument/2006/relationships/image" Target="../media/image1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DE92875-7FC7-4873-A330-B4D021AA69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115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92875-7FC7-4873-A330-B4D021AA699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18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B01B049-C1FD-430E-B2EC-F9C25CD8CB07}" type="slidenum">
              <a:rPr lang="en-GB" b="0" u="none"/>
              <a:pPr/>
              <a:t>61</a:t>
            </a:fld>
            <a:endParaRPr lang="en-GB" b="0" u="non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92875-7FC7-4873-A330-B4D021AA6991}" type="slidenum">
              <a:rPr lang="en-US" smtClean="0">
                <a:solidFill>
                  <a:prstClr val="black"/>
                </a:solidFill>
              </a:rPr>
              <a:pPr/>
              <a:t>70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018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Hadronic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Phase: Temperature and Lifetime of fireball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Resonance formation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hadronization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through regeneration – Re-scattering prevents resonance reconstruction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Most important at low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(&lt; 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Statistical models,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UrQMD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predict resonance/stable ratios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Given chemical freeze-out temperature and time between chemical and thermal freeze-out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 Chiral Symmetry Restoration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Resonances may decay when chiral symmetry was (partially) restored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Mass shift and width broadening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Near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lifetime may increase by factor of ~5*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14735-A1AB-734A-8D5F-2271F6B21C5A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12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Hadronic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Phase: Temperature and Lifetime of fireball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Resonance formation 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hadronization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through regeneration – Re-scattering prevents resonance reconstruction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Most important at low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(&lt; 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Statistical models,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UrQMD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predict resonance/stable ratios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Given chemical freeze-out temperature and time between chemical and thermal freeze-out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 Chiral Symmetry Restoration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Resonances may decay when chiral symmetry was (partially) restored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Mass shift and width broadening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Near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lifetime may increase by factor of ~5*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14735-A1AB-734A-8D5F-2271F6B21C5A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12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</a:t>
            </a:r>
            <a:r>
              <a:rPr lang="en-US" baseline="0" dirty="0" smtClean="0"/>
              <a:t> a figure with </a:t>
            </a:r>
            <a:r>
              <a:rPr lang="en-US" baseline="0" dirty="0" err="1" smtClean="0"/>
              <a:t>pp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Pythia</a:t>
            </a:r>
            <a:r>
              <a:rPr lang="en-US" baseline="0" dirty="0" smtClean="0"/>
              <a:t> simulation and </a:t>
            </a:r>
            <a:r>
              <a:rPr lang="en-US" baseline="0" dirty="0" err="1" smtClean="0"/>
              <a:t>Bwave</a:t>
            </a:r>
            <a:r>
              <a:rPr lang="en-US" baseline="0" dirty="0" smtClean="0"/>
              <a:t> fits ? – depending on the tune etc…</a:t>
            </a: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simultaneous fit of all particles with 3 parameters: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&lt;βT&gt; radial flow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Tfo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freeze-out temperature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 velocity profile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● global fit performed in the following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ranges: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 0.5 – 1.0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 0.3 – 1.3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 0.5 – 2.0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14735-A1AB-734A-8D5F-2271F6B21C5A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396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92875-7FC7-4873-A330-B4D021AA6991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18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4D67EEA-10B7-47B9-B52B-B245CC6DFA5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 Sept 2013  Soft Physics in HI collisions  K.Safarik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2 Sept 2013  Soft Physics in HI collisions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A86760C-3AC3-41FB-B91A-26D57432D3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999485"/>
      </p:ext>
    </p:extLst>
  </p:cSld>
  <p:clrMapOvr>
    <a:masterClrMapping/>
  </p:clrMapOvr>
  <p:transition spd="slow">
    <p:cover dir="r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A49E6-6AE2-47D4-AC7C-1B2FE632EA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504215"/>
      </p:ext>
    </p:extLst>
  </p:cSld>
  <p:clrMapOvr>
    <a:masterClrMapping/>
  </p:clrMapOvr>
  <p:transition spd="med">
    <p:cover dir="r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53D02-FE61-4976-A1BC-74C3C95FA3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02613"/>
      </p:ext>
    </p:extLst>
  </p:cSld>
  <p:clrMapOvr>
    <a:masterClrMapping/>
  </p:clrMapOvr>
  <p:transition spd="med">
    <p:cover dir="r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7114C-0810-440A-AE98-580C8AA662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353368"/>
      </p:ext>
    </p:extLst>
  </p:cSld>
  <p:clrMapOvr>
    <a:masterClrMapping/>
  </p:clrMapOvr>
  <p:transition spd="med">
    <p:cover dir="r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0"/>
            <a:ext cx="20955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341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9453F-9C49-4879-9154-8E775567DA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362339"/>
      </p:ext>
    </p:extLst>
  </p:cSld>
  <p:clrMapOvr>
    <a:masterClrMapping/>
  </p:clrMapOvr>
  <p:transition spd="med">
    <p:cover dir="r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632700" cy="5857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08050"/>
            <a:ext cx="4279900" cy="564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908050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806825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0150" y="6669088"/>
            <a:ext cx="323850" cy="188912"/>
          </a:xfrm>
        </p:spPr>
        <p:txBody>
          <a:bodyPr/>
          <a:lstStyle>
            <a:lvl1pPr>
              <a:defRPr/>
            </a:lvl1pPr>
          </a:lstStyle>
          <a:p>
            <a:fld id="{CBD083F5-FD37-46B6-9B68-7D460216CC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127113"/>
      </p:ext>
    </p:extLst>
  </p:cSld>
  <p:clrMapOvr>
    <a:masterClrMapping/>
  </p:clrMapOvr>
  <p:transition spd="med">
    <p:cover dir="ld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95513" y="3500438"/>
            <a:ext cx="4897437" cy="2089150"/>
          </a:xfrm>
          <a:solidFill>
            <a:srgbClr val="99CCFF"/>
          </a:solidFill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endParaRPr lang="en-US"/>
          </a:p>
          <a:p>
            <a:r>
              <a:rPr lang="en-US"/>
              <a:t>Karel Šafařík (CERN)</a:t>
            </a:r>
          </a:p>
          <a:p>
            <a:r>
              <a:rPr lang="en-US"/>
              <a:t>based on the talk of </a:t>
            </a:r>
          </a:p>
          <a:p>
            <a:r>
              <a:rPr lang="en-US"/>
              <a:t>Martin Mojžiš (Bratislava)</a:t>
            </a:r>
          </a:p>
        </p:txBody>
      </p:sp>
      <p:pic>
        <p:nvPicPr>
          <p:cNvPr id="4118" name="Picture 2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47665" y="1196752"/>
            <a:ext cx="6408712" cy="1295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3" name="Picture 1035"/>
          <p:cNvPicPr>
            <a:picLocks noChangeAspect="1" noChangeArrowheads="1"/>
          </p:cNvPicPr>
          <p:nvPr userDrawn="1"/>
        </p:nvPicPr>
        <p:blipFill>
          <a:blip r:embed="rId3" cstate="print">
            <a:lum bright="-34000"/>
          </a:blip>
          <a:srcRect/>
          <a:stretch>
            <a:fillRect/>
          </a:stretch>
        </p:blipFill>
        <p:spPr bwMode="auto">
          <a:xfrm>
            <a:off x="8237538" y="-5680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255831279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87A10-2C8A-4766-87AF-F1AC79DD9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1035"/>
          <p:cNvPicPr>
            <a:picLocks noChangeAspect="1" noChangeArrowheads="1"/>
          </p:cNvPicPr>
          <p:nvPr userDrawn="1"/>
        </p:nvPicPr>
        <p:blipFill>
          <a:blip r:embed="rId2" cstate="print">
            <a:lum bright="-34000"/>
          </a:blip>
          <a:srcRect/>
          <a:stretch>
            <a:fillRect/>
          </a:stretch>
        </p:blipFill>
        <p:spPr bwMode="auto">
          <a:xfrm>
            <a:off x="8237538" y="-27384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2600110085"/>
      </p:ext>
    </p:extLst>
  </p:cSld>
  <p:clrMapOvr>
    <a:masterClrMapping/>
  </p:clrMapOvr>
  <p:transition spd="med">
    <p:cover dir="r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4E955-D988-49D4-A681-A8EB9BF0EF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293487"/>
      </p:ext>
    </p:extLst>
  </p:cSld>
  <p:clrMapOvr>
    <a:masterClrMapping/>
  </p:clrMapOvr>
  <p:transition spd="med">
    <p:cover dir="r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C8DD-B12B-444D-A9DC-09E39BDC13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886951"/>
      </p:ext>
    </p:extLst>
  </p:cSld>
  <p:clrMapOvr>
    <a:masterClrMapping/>
  </p:clrMapOvr>
  <p:transition spd="med">
    <p:cover dir="r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FF9E0-6FAF-467E-B9F2-04019EE3F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938698"/>
      </p:ext>
    </p:extLst>
  </p:cSld>
  <p:clrMapOvr>
    <a:masterClrMapping/>
  </p:clrMapOvr>
  <p:transition spd="med"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2 Sept 2013  Soft Physics in HI collisions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6950A7E-5D0F-43C6-AF4F-5EC47E8451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721121"/>
      </p:ext>
    </p:extLst>
  </p:cSld>
  <p:clrMapOvr>
    <a:masterClrMapping/>
  </p:clrMapOvr>
  <p:transition spd="slow">
    <p:cover dir="r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DF3F-CB71-493A-941B-0F95CB5886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998060"/>
      </p:ext>
    </p:extLst>
  </p:cSld>
  <p:clrMapOvr>
    <a:masterClrMapping/>
  </p:clrMapOvr>
  <p:transition spd="med">
    <p:cover dir="r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97B54-76A3-4DF2-BB8C-6E001ADD48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207046"/>
      </p:ext>
    </p:extLst>
  </p:cSld>
  <p:clrMapOvr>
    <a:masterClrMapping/>
  </p:clrMapOvr>
  <p:transition spd="med">
    <p:cover dir="r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A49E6-6AE2-47D4-AC7C-1B2FE632EA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658926"/>
      </p:ext>
    </p:extLst>
  </p:cSld>
  <p:clrMapOvr>
    <a:masterClrMapping/>
  </p:clrMapOvr>
  <p:transition spd="med">
    <p:cover dir="r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53D02-FE61-4976-A1BC-74C3C95FA3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67409"/>
      </p:ext>
    </p:extLst>
  </p:cSld>
  <p:clrMapOvr>
    <a:masterClrMapping/>
  </p:clrMapOvr>
  <p:transition spd="med">
    <p:cover dir="r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7114C-0810-440A-AE98-580C8AA662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603648"/>
      </p:ext>
    </p:extLst>
  </p:cSld>
  <p:clrMapOvr>
    <a:masterClrMapping/>
  </p:clrMapOvr>
  <p:transition spd="med">
    <p:cover dir="r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0"/>
            <a:ext cx="20955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341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9453F-9C49-4879-9154-8E775567DA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006925"/>
      </p:ext>
    </p:extLst>
  </p:cSld>
  <p:clrMapOvr>
    <a:masterClrMapping/>
  </p:clrMapOvr>
  <p:transition spd="med">
    <p:cover dir="r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632700" cy="5857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08050"/>
            <a:ext cx="4279900" cy="564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908050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806825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0150" y="6669088"/>
            <a:ext cx="323850" cy="188912"/>
          </a:xfrm>
        </p:spPr>
        <p:txBody>
          <a:bodyPr/>
          <a:lstStyle>
            <a:lvl1pPr>
              <a:defRPr/>
            </a:lvl1pPr>
          </a:lstStyle>
          <a:p>
            <a:fld id="{CBD083F5-FD37-46B6-9B68-7D460216CC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320591"/>
      </p:ext>
    </p:extLst>
  </p:cSld>
  <p:clrMapOvr>
    <a:masterClrMapping/>
  </p:clrMapOvr>
  <p:transition spd="med">
    <p:cover dir="ld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4D67EEA-10B7-47B9-B52B-B245CC6DFA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1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9A04459-2F9A-4BAF-B9C7-3EF9FB6AB5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97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FE0B4B-6DCC-43BC-B9EF-C23199C4A4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29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2 Sept 2013  Soft Physics in HI collisions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7558C66-1900-480A-83B6-96C98F54BB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58697"/>
      </p:ext>
    </p:extLst>
  </p:cSld>
  <p:clrMapOvr>
    <a:masterClrMapping/>
  </p:clrMapOvr>
  <p:transition spd="slow">
    <p:cover dir="r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95513" y="3500438"/>
            <a:ext cx="4897437" cy="2089150"/>
          </a:xfrm>
          <a:solidFill>
            <a:srgbClr val="99CCFF"/>
          </a:solidFill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endParaRPr lang="en-US"/>
          </a:p>
          <a:p>
            <a:r>
              <a:rPr lang="en-US"/>
              <a:t>Karel Šafařík (CERN)</a:t>
            </a:r>
          </a:p>
          <a:p>
            <a:r>
              <a:rPr lang="en-US"/>
              <a:t>based on the talk of </a:t>
            </a:r>
          </a:p>
          <a:p>
            <a:r>
              <a:rPr lang="en-US"/>
              <a:t>Martin Mojžiš (Bratislava)</a:t>
            </a:r>
          </a:p>
        </p:txBody>
      </p:sp>
      <p:pic>
        <p:nvPicPr>
          <p:cNvPr id="4118" name="Picture 2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47665" y="1196752"/>
            <a:ext cx="6408712" cy="1295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3" name="Picture 1035"/>
          <p:cNvPicPr>
            <a:picLocks noChangeAspect="1" noChangeArrowheads="1"/>
          </p:cNvPicPr>
          <p:nvPr userDrawn="1"/>
        </p:nvPicPr>
        <p:blipFill>
          <a:blip r:embed="rId3" cstate="print">
            <a:lum bright="-34000"/>
          </a:blip>
          <a:srcRect/>
          <a:stretch>
            <a:fillRect/>
          </a:stretch>
        </p:blipFill>
        <p:spPr bwMode="auto">
          <a:xfrm>
            <a:off x="8237538" y="-5680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351195096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87A10-2C8A-4766-87AF-F1AC79DD9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1035"/>
          <p:cNvPicPr>
            <a:picLocks noChangeAspect="1" noChangeArrowheads="1"/>
          </p:cNvPicPr>
          <p:nvPr userDrawn="1"/>
        </p:nvPicPr>
        <p:blipFill>
          <a:blip r:embed="rId2" cstate="print">
            <a:lum bright="-34000"/>
          </a:blip>
          <a:srcRect/>
          <a:stretch>
            <a:fillRect/>
          </a:stretch>
        </p:blipFill>
        <p:spPr bwMode="auto">
          <a:xfrm>
            <a:off x="8237538" y="-27384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282704872"/>
      </p:ext>
    </p:extLst>
  </p:cSld>
  <p:clrMapOvr>
    <a:masterClrMapping/>
  </p:clrMapOvr>
  <p:transition spd="med">
    <p:cover dir="r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4E955-D988-49D4-A681-A8EB9BF0EF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670645"/>
      </p:ext>
    </p:extLst>
  </p:cSld>
  <p:clrMapOvr>
    <a:masterClrMapping/>
  </p:clrMapOvr>
  <p:transition spd="med">
    <p:cover dir="r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C8DD-B12B-444D-A9DC-09E39BDC13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037245"/>
      </p:ext>
    </p:extLst>
  </p:cSld>
  <p:clrMapOvr>
    <a:masterClrMapping/>
  </p:clrMapOvr>
  <p:transition spd="med">
    <p:cover dir="r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FF9E0-6FAF-467E-B9F2-04019EE3F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602562"/>
      </p:ext>
    </p:extLst>
  </p:cSld>
  <p:clrMapOvr>
    <a:masterClrMapping/>
  </p:clrMapOvr>
  <p:transition spd="med">
    <p:cover dir="r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DF3F-CB71-493A-941B-0F95CB5886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374831"/>
      </p:ext>
    </p:extLst>
  </p:cSld>
  <p:clrMapOvr>
    <a:masterClrMapping/>
  </p:clrMapOvr>
  <p:transition spd="med">
    <p:cover dir="r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97B54-76A3-4DF2-BB8C-6E001ADD48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594317"/>
      </p:ext>
    </p:extLst>
  </p:cSld>
  <p:clrMapOvr>
    <a:masterClrMapping/>
  </p:clrMapOvr>
  <p:transition spd="med">
    <p:cover dir="r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A49E6-6AE2-47D4-AC7C-1B2FE632EA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17071"/>
      </p:ext>
    </p:extLst>
  </p:cSld>
  <p:clrMapOvr>
    <a:masterClrMapping/>
  </p:clrMapOvr>
  <p:transition spd="med">
    <p:cover dir="r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53D02-FE61-4976-A1BC-74C3C95FA3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639998"/>
      </p:ext>
    </p:extLst>
  </p:cSld>
  <p:clrMapOvr>
    <a:masterClrMapping/>
  </p:clrMapOvr>
  <p:transition spd="med">
    <p:cover dir="r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7114C-0810-440A-AE98-580C8AA662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348482"/>
      </p:ext>
    </p:extLst>
  </p:cSld>
  <p:clrMapOvr>
    <a:masterClrMapping/>
  </p:clrMapOvr>
  <p:transition spd="med">
    <p:cover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2 Sept 2013  Soft Physics in HI collisions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73C6CFF-9C07-4AAB-B23E-6CF05CB0BC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166510"/>
      </p:ext>
    </p:extLst>
  </p:cSld>
  <p:clrMapOvr>
    <a:masterClrMapping/>
  </p:clrMapOvr>
  <p:transition spd="slow">
    <p:cover dir="r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0"/>
            <a:ext cx="20955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341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9453F-9C49-4879-9154-8E775567DA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812637"/>
      </p:ext>
    </p:extLst>
  </p:cSld>
  <p:clrMapOvr>
    <a:masterClrMapping/>
  </p:clrMapOvr>
  <p:transition spd="med">
    <p:cover dir="r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95513" y="3500438"/>
            <a:ext cx="4897437" cy="2089150"/>
          </a:xfrm>
          <a:solidFill>
            <a:srgbClr val="99CCFF"/>
          </a:solidFill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endParaRPr lang="en-US"/>
          </a:p>
          <a:p>
            <a:r>
              <a:rPr lang="en-US"/>
              <a:t>Karel Šafařík (CERN)</a:t>
            </a:r>
          </a:p>
          <a:p>
            <a:r>
              <a:rPr lang="en-US"/>
              <a:t>based on the talk of </a:t>
            </a:r>
          </a:p>
          <a:p>
            <a:r>
              <a:rPr lang="en-US"/>
              <a:t>Martin Mojžiš (Bratislava)</a:t>
            </a:r>
          </a:p>
        </p:txBody>
      </p:sp>
      <p:pic>
        <p:nvPicPr>
          <p:cNvPr id="4118" name="Picture 2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47665" y="1196752"/>
            <a:ext cx="6408712" cy="1295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3" name="Picture 1035"/>
          <p:cNvPicPr>
            <a:picLocks noChangeAspect="1" noChangeArrowheads="1"/>
          </p:cNvPicPr>
          <p:nvPr userDrawn="1"/>
        </p:nvPicPr>
        <p:blipFill>
          <a:blip r:embed="rId3" cstate="print">
            <a:lum bright="-34000"/>
          </a:blip>
          <a:srcRect/>
          <a:stretch>
            <a:fillRect/>
          </a:stretch>
        </p:blipFill>
        <p:spPr bwMode="auto">
          <a:xfrm>
            <a:off x="8237538" y="-5680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133559831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87A10-2C8A-4766-87AF-F1AC79DD9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1035"/>
          <p:cNvPicPr>
            <a:picLocks noChangeAspect="1" noChangeArrowheads="1"/>
          </p:cNvPicPr>
          <p:nvPr userDrawn="1"/>
        </p:nvPicPr>
        <p:blipFill>
          <a:blip r:embed="rId2" cstate="print">
            <a:lum bright="-34000"/>
          </a:blip>
          <a:srcRect/>
          <a:stretch>
            <a:fillRect/>
          </a:stretch>
        </p:blipFill>
        <p:spPr bwMode="auto">
          <a:xfrm>
            <a:off x="8237538" y="-27384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1740259274"/>
      </p:ext>
    </p:extLst>
  </p:cSld>
  <p:clrMapOvr>
    <a:masterClrMapping/>
  </p:clrMapOvr>
  <p:transition spd="med">
    <p:cover dir="r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4E955-D988-49D4-A681-A8EB9BF0EF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705328"/>
      </p:ext>
    </p:extLst>
  </p:cSld>
  <p:clrMapOvr>
    <a:masterClrMapping/>
  </p:clrMapOvr>
  <p:transition spd="med">
    <p:cover dir="r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C8DD-B12B-444D-A9DC-09E39BDC13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274325"/>
      </p:ext>
    </p:extLst>
  </p:cSld>
  <p:clrMapOvr>
    <a:masterClrMapping/>
  </p:clrMapOvr>
  <p:transition spd="med">
    <p:cover dir="r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FF9E0-6FAF-467E-B9F2-04019EE3F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812026"/>
      </p:ext>
    </p:extLst>
  </p:cSld>
  <p:clrMapOvr>
    <a:masterClrMapping/>
  </p:clrMapOvr>
  <p:transition spd="med">
    <p:cover dir="r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DF3F-CB71-493A-941B-0F95CB5886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288287"/>
      </p:ext>
    </p:extLst>
  </p:cSld>
  <p:clrMapOvr>
    <a:masterClrMapping/>
  </p:clrMapOvr>
  <p:transition spd="med">
    <p:cover dir="r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97B54-76A3-4DF2-BB8C-6E001ADD48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524095"/>
      </p:ext>
    </p:extLst>
  </p:cSld>
  <p:clrMapOvr>
    <a:masterClrMapping/>
  </p:clrMapOvr>
  <p:transition spd="med">
    <p:cover dir="r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A49E6-6AE2-47D4-AC7C-1B2FE632EA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756781"/>
      </p:ext>
    </p:extLst>
  </p:cSld>
  <p:clrMapOvr>
    <a:masterClrMapping/>
  </p:clrMapOvr>
  <p:transition spd="med">
    <p:cover dir="r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53D02-FE61-4976-A1BC-74C3C95FA3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882140"/>
      </p:ext>
    </p:extLst>
  </p:cSld>
  <p:clrMapOvr>
    <a:masterClrMapping/>
  </p:clrMapOvr>
  <p:transition spd="med">
    <p:cover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2 Sept 2013  Soft Physics in HI collisions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C0FB17-3B15-479A-855C-AF2BEC4168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30931"/>
      </p:ext>
    </p:extLst>
  </p:cSld>
  <p:clrMapOvr>
    <a:masterClrMapping/>
  </p:clrMapOvr>
  <p:transition spd="slow">
    <p:cover dir="r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7114C-0810-440A-AE98-580C8AA662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833924"/>
      </p:ext>
    </p:extLst>
  </p:cSld>
  <p:clrMapOvr>
    <a:masterClrMapping/>
  </p:clrMapOvr>
  <p:transition spd="med">
    <p:cover dir="r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0"/>
            <a:ext cx="20955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341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9453F-9C49-4879-9154-8E775567DA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968830"/>
      </p:ext>
    </p:extLst>
  </p:cSld>
  <p:clrMapOvr>
    <a:masterClrMapping/>
  </p:clrMapOvr>
  <p:transition spd="med">
    <p:cover dir="r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632700" cy="5857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08050"/>
            <a:ext cx="4279900" cy="564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908050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806825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0150" y="6669088"/>
            <a:ext cx="323850" cy="188912"/>
          </a:xfrm>
        </p:spPr>
        <p:txBody>
          <a:bodyPr/>
          <a:lstStyle>
            <a:lvl1pPr>
              <a:defRPr/>
            </a:lvl1pPr>
          </a:lstStyle>
          <a:p>
            <a:fld id="{CBD083F5-FD37-46B6-9B68-7D460216CC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01470"/>
      </p:ext>
    </p:extLst>
  </p:cSld>
  <p:clrMapOvr>
    <a:masterClrMapping/>
  </p:clrMapOvr>
  <p:transition spd="med">
    <p:cover dir="ld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00" y="0"/>
            <a:ext cx="7413625" cy="863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295400"/>
            <a:ext cx="8382000" cy="48006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246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48038" y="652462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75513" y="65246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2F23778-62DB-48BA-AC12-432BF5A7C1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211122"/>
      </p:ext>
    </p:extLst>
  </p:cSld>
  <p:clrMapOvr>
    <a:masterClrMapping/>
  </p:clrMapOvr>
  <p:transition spd="med">
    <p:cover dir="r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95513" y="3500438"/>
            <a:ext cx="4897437" cy="2089150"/>
          </a:xfrm>
          <a:solidFill>
            <a:srgbClr val="99CCFF"/>
          </a:solidFill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endParaRPr lang="en-US"/>
          </a:p>
          <a:p>
            <a:r>
              <a:rPr lang="en-US"/>
              <a:t>Karel Šafařík (CERN)</a:t>
            </a:r>
          </a:p>
          <a:p>
            <a:r>
              <a:rPr lang="en-US"/>
              <a:t>based on the talk of </a:t>
            </a:r>
          </a:p>
          <a:p>
            <a:r>
              <a:rPr lang="en-US"/>
              <a:t>Martin Mojžiš (Bratislava)</a:t>
            </a:r>
          </a:p>
        </p:txBody>
      </p:sp>
      <p:pic>
        <p:nvPicPr>
          <p:cNvPr id="4118" name="Picture 2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47665" y="1196752"/>
            <a:ext cx="6408712" cy="1295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3" name="Picture 1035"/>
          <p:cNvPicPr>
            <a:picLocks noChangeAspect="1" noChangeArrowheads="1"/>
          </p:cNvPicPr>
          <p:nvPr userDrawn="1"/>
        </p:nvPicPr>
        <p:blipFill>
          <a:blip r:embed="rId3" cstate="print">
            <a:lum bright="-34000"/>
          </a:blip>
          <a:srcRect/>
          <a:stretch>
            <a:fillRect/>
          </a:stretch>
        </p:blipFill>
        <p:spPr bwMode="auto">
          <a:xfrm>
            <a:off x="8237538" y="-5680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304258314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87A10-2C8A-4766-87AF-F1AC79DD9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1035"/>
          <p:cNvPicPr>
            <a:picLocks noChangeAspect="1" noChangeArrowheads="1"/>
          </p:cNvPicPr>
          <p:nvPr userDrawn="1"/>
        </p:nvPicPr>
        <p:blipFill>
          <a:blip r:embed="rId2" cstate="print">
            <a:lum bright="-34000"/>
          </a:blip>
          <a:srcRect/>
          <a:stretch>
            <a:fillRect/>
          </a:stretch>
        </p:blipFill>
        <p:spPr bwMode="auto">
          <a:xfrm>
            <a:off x="8237538" y="-27384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3634248235"/>
      </p:ext>
    </p:extLst>
  </p:cSld>
  <p:clrMapOvr>
    <a:masterClrMapping/>
  </p:clrMapOvr>
  <p:transition spd="med">
    <p:cover dir="r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4E955-D988-49D4-A681-A8EB9BF0EF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93545"/>
      </p:ext>
    </p:extLst>
  </p:cSld>
  <p:clrMapOvr>
    <a:masterClrMapping/>
  </p:clrMapOvr>
  <p:transition spd="med">
    <p:cover dir="r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C8DD-B12B-444D-A9DC-09E39BDC13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24444"/>
      </p:ext>
    </p:extLst>
  </p:cSld>
  <p:clrMapOvr>
    <a:masterClrMapping/>
  </p:clrMapOvr>
  <p:transition spd="med">
    <p:cover dir="r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FF9E0-6FAF-467E-B9F2-04019EE3F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529875"/>
      </p:ext>
    </p:extLst>
  </p:cSld>
  <p:clrMapOvr>
    <a:masterClrMapping/>
  </p:clrMapOvr>
  <p:transition spd="med">
    <p:cover dir="r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DF3F-CB71-493A-941B-0F95CB5886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746594"/>
      </p:ext>
    </p:extLst>
  </p:cSld>
  <p:clrMapOvr>
    <a:masterClrMapping/>
  </p:clrMapOvr>
  <p:transition spd="med">
    <p:cover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6563" y="-12700"/>
            <a:ext cx="2178050" cy="6565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-12700"/>
            <a:ext cx="6383338" cy="6565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2 Sept 2013  Soft Physics in HI collisions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A94E826-B177-4542-AC7C-3BAD852903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95761"/>
      </p:ext>
    </p:extLst>
  </p:cSld>
  <p:clrMapOvr>
    <a:masterClrMapping/>
  </p:clrMapOvr>
  <p:transition spd="slow">
    <p:cover dir="r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97B54-76A3-4DF2-BB8C-6E001ADD48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919588"/>
      </p:ext>
    </p:extLst>
  </p:cSld>
  <p:clrMapOvr>
    <a:masterClrMapping/>
  </p:clrMapOvr>
  <p:transition spd="med">
    <p:cover dir="r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A49E6-6AE2-47D4-AC7C-1B2FE632EA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836745"/>
      </p:ext>
    </p:extLst>
  </p:cSld>
  <p:clrMapOvr>
    <a:masterClrMapping/>
  </p:clrMapOvr>
  <p:transition spd="med">
    <p:cover dir="r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53D02-FE61-4976-A1BC-74C3C95FA3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812624"/>
      </p:ext>
    </p:extLst>
  </p:cSld>
  <p:clrMapOvr>
    <a:masterClrMapping/>
  </p:clrMapOvr>
  <p:transition spd="med">
    <p:cover dir="r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7114C-0810-440A-AE98-580C8AA662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774227"/>
      </p:ext>
    </p:extLst>
  </p:cSld>
  <p:clrMapOvr>
    <a:masterClrMapping/>
  </p:clrMapOvr>
  <p:transition spd="med">
    <p:cover dir="r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0"/>
            <a:ext cx="20955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341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9453F-9C49-4879-9154-8E775567DA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312934"/>
      </p:ext>
    </p:extLst>
  </p:cSld>
  <p:clrMapOvr>
    <a:masterClrMapping/>
  </p:clrMapOvr>
  <p:transition spd="med">
    <p:cover dir="r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632700" cy="5857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08050"/>
            <a:ext cx="4279900" cy="564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908050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806825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0150" y="6669088"/>
            <a:ext cx="323850" cy="188912"/>
          </a:xfrm>
        </p:spPr>
        <p:txBody>
          <a:bodyPr/>
          <a:lstStyle>
            <a:lvl1pPr>
              <a:defRPr/>
            </a:lvl1pPr>
          </a:lstStyle>
          <a:p>
            <a:fld id="{CBD083F5-FD37-46B6-9B68-7D460216CC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658890"/>
      </p:ext>
    </p:extLst>
  </p:cSld>
  <p:clrMapOvr>
    <a:masterClrMapping/>
  </p:clrMapOvr>
  <p:transition spd="med">
    <p:cover dir="ld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4D67EEA-10B7-47B9-B52B-B245CC6DFA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34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9A04459-2F9A-4BAF-B9C7-3EF9FB6AB5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05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FE0B4B-6DCC-43BC-B9EF-C23199C4A4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27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39752" y="6524625"/>
            <a:ext cx="4392488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DF3F-CB71-493A-941B-0F95CB5886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699686"/>
      </p:ext>
    </p:extLst>
  </p:cSld>
  <p:clrMapOvr>
    <a:masterClrMapping/>
  </p:clrMapOvr>
  <p:transition spd="med">
    <p:cover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-12700"/>
            <a:ext cx="7632700" cy="7731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908050"/>
            <a:ext cx="4279900" cy="564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908050"/>
            <a:ext cx="4281488" cy="564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2 Sept 2013  Soft Physics in HI collisions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820150" y="6669088"/>
            <a:ext cx="323850" cy="188912"/>
          </a:xfrm>
        </p:spPr>
        <p:txBody>
          <a:bodyPr/>
          <a:lstStyle>
            <a:lvl1pPr>
              <a:defRPr/>
            </a:lvl1pPr>
          </a:lstStyle>
          <a:p>
            <a:fld id="{4251F87C-20D1-427C-BB51-5C8FFBF47E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726176"/>
      </p:ext>
    </p:extLst>
  </p:cSld>
  <p:clrMapOvr>
    <a:masterClrMapping/>
  </p:clrMapOvr>
  <p:transition spd="slow">
    <p:cover dir="r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4D67EEA-10B7-47B9-B52B-B245CC6DFA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13 August 2012    Overview of ALICE   K.Safarik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37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9A04459-2F9A-4BAF-B9C7-3EF9FB6AB5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13 August 2012    Overview of ALICE   K.Safarik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28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13 August 2012    Overview of ALICE 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FE0B4B-6DCC-43BC-B9EF-C23199C4A4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0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4D67EEA-10B7-47B9-B52B-B245CC6DFA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4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9A04459-2F9A-4BAF-B9C7-3EF9FB6AB5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0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FE0B4B-6DCC-43BC-B9EF-C23199C4A4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56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4D67EEA-10B7-47B9-B52B-B245CC6DFA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13 August 2012    Overview of ALICE   K.Safarik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5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9A04459-2F9A-4BAF-B9C7-3EF9FB6AB5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13 August 2012    Overview of ALICE   K.Safarik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13 August 2012    Overview of ALICE 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FE0B4B-6DCC-43BC-B9EF-C23199C4A4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73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4D67EEA-10B7-47B9-B52B-B245CC6DFA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13 August 2012    Overview of ALICE   K.Safarik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67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-12700"/>
            <a:ext cx="7632700" cy="7731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5" y="908050"/>
            <a:ext cx="4279900" cy="564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83125" y="908050"/>
            <a:ext cx="4281488" cy="564515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2 Sept 2013  Soft Physics in HI collisions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820150" y="6669088"/>
            <a:ext cx="323850" cy="188912"/>
          </a:xfrm>
        </p:spPr>
        <p:txBody>
          <a:bodyPr/>
          <a:lstStyle>
            <a:lvl1pPr>
              <a:defRPr/>
            </a:lvl1pPr>
          </a:lstStyle>
          <a:p>
            <a:fld id="{6547E6C1-6E42-44A3-8B29-55638FF36D9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48163"/>
      </p:ext>
    </p:extLst>
  </p:cSld>
  <p:clrMapOvr>
    <a:masterClrMapping/>
  </p:clrMapOvr>
  <p:transition spd="slow">
    <p:cover dir="r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9A04459-2F9A-4BAF-B9C7-3EF9FB6AB5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13 August 2012    Overview of ALICE   K.Safarik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83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13 August 2012    Overview of ALICE 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FE0B4B-6DCC-43BC-B9EF-C23199C4A4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05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4D67EEA-10B7-47B9-B52B-B245CC6DFA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13 August 2012    Overview of ALICE   K.Safarik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62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9A04459-2F9A-4BAF-B9C7-3EF9FB6AB5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13 August 2012    Overview of ALICE   K.Safarik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06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13 August 2012    Overview of ALICE 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FE0B4B-6DCC-43BC-B9EF-C23199C4A4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33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4D67EEA-10B7-47B9-B52B-B245CC6DFA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August 21 2013, ALICE Ugrade Programme, K.Safarik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99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9A04459-2F9A-4BAF-B9C7-3EF9FB6AB5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August 21 2013, ALICE Ugrade Programme, K.Safarik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4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August 21 2013, ALICE Ugrade Programme,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FE0B4B-6DCC-43BC-B9EF-C23199C4A4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93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4D67EEA-10B7-47B9-B52B-B245CC6DFA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83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9A04459-2F9A-4BAF-B9C7-3EF9FB6AB5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23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95513" y="3500438"/>
            <a:ext cx="4897437" cy="2089150"/>
          </a:xfrm>
          <a:solidFill>
            <a:srgbClr val="99CCFF"/>
          </a:solidFill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endParaRPr lang="en-US"/>
          </a:p>
          <a:p>
            <a:r>
              <a:rPr lang="en-US"/>
              <a:t>Karel Šafařík (CERN)</a:t>
            </a:r>
          </a:p>
          <a:p>
            <a:r>
              <a:rPr lang="en-US"/>
              <a:t>based on the talk of </a:t>
            </a:r>
          </a:p>
          <a:p>
            <a:r>
              <a:rPr lang="en-US"/>
              <a:t>Martin Mojžiš (Bratislava)</a:t>
            </a:r>
          </a:p>
        </p:txBody>
      </p:sp>
      <p:pic>
        <p:nvPicPr>
          <p:cNvPr id="4118" name="Picture 2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47665" y="1196752"/>
            <a:ext cx="6408712" cy="1295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3" name="Picture 1035"/>
          <p:cNvPicPr>
            <a:picLocks noChangeAspect="1" noChangeArrowheads="1"/>
          </p:cNvPicPr>
          <p:nvPr userDrawn="1"/>
        </p:nvPicPr>
        <p:blipFill>
          <a:blip r:embed="rId3" cstate="print">
            <a:lum bright="-34000"/>
          </a:blip>
          <a:srcRect/>
          <a:stretch>
            <a:fillRect/>
          </a:stretch>
        </p:blipFill>
        <p:spPr bwMode="auto">
          <a:xfrm>
            <a:off x="8237538" y="-5680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255197693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FE0B4B-6DCC-43BC-B9EF-C23199C4A4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0" y="1268413"/>
            <a:ext cx="43878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3878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629400"/>
            <a:ext cx="709295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FA - Summies 2012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975475" y="6597650"/>
            <a:ext cx="2133600" cy="260350"/>
          </a:xfrm>
        </p:spPr>
        <p:txBody>
          <a:bodyPr/>
          <a:lstStyle>
            <a:lvl1pPr>
              <a:defRPr sz="1200">
                <a:latin typeface="Comic Sans MS" pitchFamily="66" charset="0"/>
              </a:defRPr>
            </a:lvl1pPr>
          </a:lstStyle>
          <a:p>
            <a:fld id="{2374BB94-B8A3-4AC0-86A4-72468BDEE0FF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27612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4D67EEA-10B7-47B9-B52B-B245CC6DFA5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13 August 2012    Overview of ALICE   K.Safarik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2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9A04459-2F9A-4BAF-B9C7-3EF9FB6AB5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13 August 2012    Overview of ALICE   K.Safarik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93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13 August 2012    Overview of ALICE 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FE0B4B-6DCC-43BC-B9EF-C23199C4A4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61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87A10-2C8A-4766-87AF-F1AC79DD9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1035"/>
          <p:cNvPicPr>
            <a:picLocks noChangeAspect="1" noChangeArrowheads="1"/>
          </p:cNvPicPr>
          <p:nvPr userDrawn="1"/>
        </p:nvPicPr>
        <p:blipFill>
          <a:blip r:embed="rId2" cstate="print">
            <a:lum bright="-34000"/>
          </a:blip>
          <a:srcRect/>
          <a:stretch>
            <a:fillRect/>
          </a:stretch>
        </p:blipFill>
        <p:spPr bwMode="auto">
          <a:xfrm>
            <a:off x="8237538" y="-27384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161241319"/>
      </p:ext>
    </p:extLst>
  </p:cSld>
  <p:clrMapOvr>
    <a:masterClrMapping/>
  </p:clrMapOvr>
  <p:transition spd="med"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9A04459-2F9A-4BAF-B9C7-3EF9FB6AB51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 Sept 2013  Soft Physics in HI collisions  K.Safarik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4E955-D988-49D4-A681-A8EB9BF0EF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291874"/>
      </p:ext>
    </p:extLst>
  </p:cSld>
  <p:clrMapOvr>
    <a:masterClrMapping/>
  </p:clrMapOvr>
  <p:transition spd="med">
    <p:cover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C8DD-B12B-444D-A9DC-09E39BDC13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672241"/>
      </p:ext>
    </p:extLst>
  </p:cSld>
  <p:clrMapOvr>
    <a:masterClrMapping/>
  </p:clrMapOvr>
  <p:transition spd="med">
    <p:cover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FF9E0-6FAF-467E-B9F2-04019EE3F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643792"/>
      </p:ext>
    </p:extLst>
  </p:cSld>
  <p:clrMapOvr>
    <a:masterClrMapping/>
  </p:clrMapOvr>
  <p:transition spd="med">
    <p:cover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DF3F-CB71-493A-941B-0F95CB5886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280999"/>
      </p:ext>
    </p:extLst>
  </p:cSld>
  <p:clrMapOvr>
    <a:masterClrMapping/>
  </p:clrMapOvr>
  <p:transition spd="med">
    <p:cover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97B54-76A3-4DF2-BB8C-6E001ADD48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961757"/>
      </p:ext>
    </p:extLst>
  </p:cSld>
  <p:clrMapOvr>
    <a:masterClrMapping/>
  </p:clrMapOvr>
  <p:transition spd="med">
    <p:cover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A49E6-6AE2-47D4-AC7C-1B2FE632EA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305854"/>
      </p:ext>
    </p:extLst>
  </p:cSld>
  <p:clrMapOvr>
    <a:masterClrMapping/>
  </p:clrMapOvr>
  <p:transition spd="med">
    <p:cover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53D02-FE61-4976-A1BC-74C3C95FA3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801930"/>
      </p:ext>
    </p:extLst>
  </p:cSld>
  <p:clrMapOvr>
    <a:masterClrMapping/>
  </p:clrMapOvr>
  <p:transition spd="med">
    <p:cover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7114C-0810-440A-AE98-580C8AA662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688264"/>
      </p:ext>
    </p:extLst>
  </p:cSld>
  <p:clrMapOvr>
    <a:masterClrMapping/>
  </p:clrMapOvr>
  <p:transition spd="med">
    <p:cover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0"/>
            <a:ext cx="20955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341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9453F-9C49-4879-9154-8E775567DA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086322"/>
      </p:ext>
    </p:extLst>
  </p:cSld>
  <p:clrMapOvr>
    <a:masterClrMapping/>
  </p:clrMapOvr>
  <p:transition spd="med">
    <p:cover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632700" cy="5857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08050"/>
            <a:ext cx="4279900" cy="564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908050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806825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0150" y="6669088"/>
            <a:ext cx="323850" cy="188912"/>
          </a:xfrm>
        </p:spPr>
        <p:txBody>
          <a:bodyPr/>
          <a:lstStyle>
            <a:lvl1pPr>
              <a:defRPr/>
            </a:lvl1pPr>
          </a:lstStyle>
          <a:p>
            <a:fld id="{CBD083F5-FD37-46B6-9B68-7D460216CC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073966"/>
      </p:ext>
    </p:extLst>
  </p:cSld>
  <p:clrMapOvr>
    <a:masterClrMapping/>
  </p:clrMapOvr>
  <p:transition spd="med">
    <p:cover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 Sept 2013  Soft Physics in HI collisions  K.Safarik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6FE0B4B-6DCC-43BC-B9EF-C23199C4A4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95513" y="3500438"/>
            <a:ext cx="4897437" cy="2089150"/>
          </a:xfrm>
          <a:solidFill>
            <a:srgbClr val="99CCFF"/>
          </a:solidFill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endParaRPr lang="en-US"/>
          </a:p>
          <a:p>
            <a:r>
              <a:rPr lang="en-US"/>
              <a:t>Karel Šafařík (CERN)</a:t>
            </a:r>
          </a:p>
          <a:p>
            <a:r>
              <a:rPr lang="en-US"/>
              <a:t>based on the talk of </a:t>
            </a:r>
          </a:p>
          <a:p>
            <a:r>
              <a:rPr lang="en-US"/>
              <a:t>Martin Mojžiš (Bratislava)</a:t>
            </a:r>
          </a:p>
        </p:txBody>
      </p:sp>
      <p:pic>
        <p:nvPicPr>
          <p:cNvPr id="4118" name="Picture 2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47665" y="1196752"/>
            <a:ext cx="6408712" cy="1295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3" name="Picture 1035"/>
          <p:cNvPicPr>
            <a:picLocks noChangeAspect="1" noChangeArrowheads="1"/>
          </p:cNvPicPr>
          <p:nvPr userDrawn="1"/>
        </p:nvPicPr>
        <p:blipFill>
          <a:blip r:embed="rId3" cstate="print">
            <a:lum bright="-34000"/>
          </a:blip>
          <a:srcRect/>
          <a:stretch>
            <a:fillRect/>
          </a:stretch>
        </p:blipFill>
        <p:spPr bwMode="auto">
          <a:xfrm>
            <a:off x="8237538" y="-5680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52330663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87A10-2C8A-4766-87AF-F1AC79DD9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1035"/>
          <p:cNvPicPr>
            <a:picLocks noChangeAspect="1" noChangeArrowheads="1"/>
          </p:cNvPicPr>
          <p:nvPr userDrawn="1"/>
        </p:nvPicPr>
        <p:blipFill>
          <a:blip r:embed="rId2" cstate="print">
            <a:lum bright="-34000"/>
          </a:blip>
          <a:srcRect/>
          <a:stretch>
            <a:fillRect/>
          </a:stretch>
        </p:blipFill>
        <p:spPr bwMode="auto">
          <a:xfrm>
            <a:off x="8237538" y="-27384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2419316856"/>
      </p:ext>
    </p:extLst>
  </p:cSld>
  <p:clrMapOvr>
    <a:masterClrMapping/>
  </p:clrMapOvr>
  <p:transition spd="med">
    <p:cover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4E955-D988-49D4-A681-A8EB9BF0EF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776265"/>
      </p:ext>
    </p:extLst>
  </p:cSld>
  <p:clrMapOvr>
    <a:masterClrMapping/>
  </p:clrMapOvr>
  <p:transition spd="med">
    <p:cover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C8DD-B12B-444D-A9DC-09E39BDC13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620074"/>
      </p:ext>
    </p:extLst>
  </p:cSld>
  <p:clrMapOvr>
    <a:masterClrMapping/>
  </p:clrMapOvr>
  <p:transition spd="med">
    <p:cover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FF9E0-6FAF-467E-B9F2-04019EE3F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06142"/>
      </p:ext>
    </p:extLst>
  </p:cSld>
  <p:clrMapOvr>
    <a:masterClrMapping/>
  </p:clrMapOvr>
  <p:transition spd="med">
    <p:cover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DF3F-CB71-493A-941B-0F95CB5886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563047"/>
      </p:ext>
    </p:extLst>
  </p:cSld>
  <p:clrMapOvr>
    <a:masterClrMapping/>
  </p:clrMapOvr>
  <p:transition spd="med">
    <p:cover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97B54-76A3-4DF2-BB8C-6E001ADD48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450324"/>
      </p:ext>
    </p:extLst>
  </p:cSld>
  <p:clrMapOvr>
    <a:masterClrMapping/>
  </p:clrMapOvr>
  <p:transition spd="med">
    <p:cover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A49E6-6AE2-47D4-AC7C-1B2FE632EA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214624"/>
      </p:ext>
    </p:extLst>
  </p:cSld>
  <p:clrMapOvr>
    <a:masterClrMapping/>
  </p:clrMapOvr>
  <p:transition spd="med">
    <p:cover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53D02-FE61-4976-A1BC-74C3C95FA3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519402"/>
      </p:ext>
    </p:extLst>
  </p:cSld>
  <p:clrMapOvr>
    <a:masterClrMapping/>
  </p:clrMapOvr>
  <p:transition spd="med">
    <p:cover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7114C-0810-440A-AE98-580C8AA662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994139"/>
      </p:ext>
    </p:extLst>
  </p:cSld>
  <p:clrMapOvr>
    <a:masterClrMapping/>
  </p:clrMapOvr>
  <p:transition spd="med"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50" y="1268413"/>
            <a:ext cx="43878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387850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629400"/>
            <a:ext cx="709295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FA - Summies 2012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975475" y="6597650"/>
            <a:ext cx="2133600" cy="260350"/>
          </a:xfrm>
        </p:spPr>
        <p:txBody>
          <a:bodyPr/>
          <a:lstStyle>
            <a:lvl1pPr>
              <a:defRPr sz="1200">
                <a:latin typeface="Comic Sans MS" pitchFamily="66" charset="0"/>
              </a:defRPr>
            </a:lvl1pPr>
          </a:lstStyle>
          <a:p>
            <a:fld id="{2374BB94-B8A3-4AC0-86A4-72468BDEE0F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7756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0"/>
            <a:ext cx="20955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341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9453F-9C49-4879-9154-8E775567DA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197813"/>
      </p:ext>
    </p:extLst>
  </p:cSld>
  <p:clrMapOvr>
    <a:masterClrMapping/>
  </p:clrMapOvr>
  <p:transition spd="med">
    <p:cover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00" y="0"/>
            <a:ext cx="7413625" cy="863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295400"/>
            <a:ext cx="8382000" cy="48006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246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 Sept 2013  Soft Physics in HI collisions  K.Safarik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48038" y="652462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75513" y="65246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2F23778-62DB-48BA-AC12-432BF5A7C1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560523"/>
      </p:ext>
    </p:extLst>
  </p:cSld>
  <p:clrMapOvr>
    <a:masterClrMapping/>
  </p:clrMapOvr>
  <p:transition spd="med">
    <p:cover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07950" y="1268413"/>
            <a:ext cx="4387850" cy="5256212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68413"/>
            <a:ext cx="4387850" cy="5256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1"/>
          </p:nvPr>
        </p:nvSpPr>
        <p:spPr>
          <a:xfrm>
            <a:off x="468313" y="6524625"/>
            <a:ext cx="2133600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smtClean="0"/>
              <a:t>2 Sept 2013  Soft Physics in HI collisions  K.Safarik</a:t>
            </a:r>
            <a:endParaRPr lang="en-GB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94CF4-243C-4DB4-A8C6-0A591215BDA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9159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7950" y="1268413"/>
            <a:ext cx="4387850" cy="5256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68413"/>
            <a:ext cx="4387850" cy="5256212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1"/>
          </p:nvPr>
        </p:nvSpPr>
        <p:spPr>
          <a:xfrm>
            <a:off x="468313" y="6524625"/>
            <a:ext cx="2133600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 smtClean="0"/>
              <a:t>2 Sept 2013  Soft Physics in HI collisions  K.Safarik</a:t>
            </a:r>
            <a:endParaRPr lang="en-GB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8705A6-AED1-446A-BE09-5221F1366A1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9158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5" y="0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7950" y="1268413"/>
            <a:ext cx="4387850" cy="5256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387850" cy="5256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8CF158-38D9-4573-861C-2ED4EEF2994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3436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95513" y="3500438"/>
            <a:ext cx="4897437" cy="2089150"/>
          </a:xfrm>
          <a:solidFill>
            <a:srgbClr val="99CCFF"/>
          </a:solidFill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endParaRPr lang="en-US"/>
          </a:p>
          <a:p>
            <a:r>
              <a:rPr lang="en-US"/>
              <a:t>Karel Šafařík (CERN)</a:t>
            </a:r>
          </a:p>
          <a:p>
            <a:r>
              <a:rPr lang="en-US"/>
              <a:t>based on the talk of </a:t>
            </a:r>
          </a:p>
          <a:p>
            <a:r>
              <a:rPr lang="en-US"/>
              <a:t>Martin Mojžiš (Bratislava)</a:t>
            </a:r>
          </a:p>
        </p:txBody>
      </p:sp>
      <p:pic>
        <p:nvPicPr>
          <p:cNvPr id="4118" name="Picture 2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47665" y="1196752"/>
            <a:ext cx="6408712" cy="1295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3" name="Picture 1035"/>
          <p:cNvPicPr>
            <a:picLocks noChangeAspect="1" noChangeArrowheads="1"/>
          </p:cNvPicPr>
          <p:nvPr userDrawn="1"/>
        </p:nvPicPr>
        <p:blipFill>
          <a:blip r:embed="rId3" cstate="print">
            <a:lum bright="-34000"/>
          </a:blip>
          <a:srcRect/>
          <a:stretch>
            <a:fillRect/>
          </a:stretch>
        </p:blipFill>
        <p:spPr bwMode="auto">
          <a:xfrm>
            <a:off x="8237538" y="-5680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148301004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87A10-2C8A-4766-87AF-F1AC79DD9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1035"/>
          <p:cNvPicPr>
            <a:picLocks noChangeAspect="1" noChangeArrowheads="1"/>
          </p:cNvPicPr>
          <p:nvPr userDrawn="1"/>
        </p:nvPicPr>
        <p:blipFill>
          <a:blip r:embed="rId2" cstate="print">
            <a:lum bright="-34000"/>
          </a:blip>
          <a:srcRect/>
          <a:stretch>
            <a:fillRect/>
          </a:stretch>
        </p:blipFill>
        <p:spPr bwMode="auto">
          <a:xfrm>
            <a:off x="8237538" y="-27384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320222692"/>
      </p:ext>
    </p:extLst>
  </p:cSld>
  <p:clrMapOvr>
    <a:masterClrMapping/>
  </p:clrMapOvr>
  <p:transition spd="med">
    <p:cover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4E955-D988-49D4-A681-A8EB9BF0EF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40573"/>
      </p:ext>
    </p:extLst>
  </p:cSld>
  <p:clrMapOvr>
    <a:masterClrMapping/>
  </p:clrMapOvr>
  <p:transition spd="med">
    <p:cover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C8DD-B12B-444D-A9DC-09E39BDC13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74259"/>
      </p:ext>
    </p:extLst>
  </p:cSld>
  <p:clrMapOvr>
    <a:masterClrMapping/>
  </p:clrMapOvr>
  <p:transition spd="med">
    <p:cover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FF9E0-6FAF-467E-B9F2-04019EE3F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299135"/>
      </p:ext>
    </p:extLst>
  </p:cSld>
  <p:clrMapOvr>
    <a:masterClrMapping/>
  </p:clrMapOvr>
  <p:transition spd="med"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2 Sept 2013  Soft Physics in HI collisions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B1AD14F-4D1A-4DB1-AEF9-F3D07DCD91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360022"/>
      </p:ext>
    </p:extLst>
  </p:cSld>
  <p:clrMapOvr>
    <a:masterClrMapping/>
  </p:clrMapOvr>
  <p:transition spd="slow">
    <p:cover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DF3F-CB71-493A-941B-0F95CB5886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650811"/>
      </p:ext>
    </p:extLst>
  </p:cSld>
  <p:clrMapOvr>
    <a:masterClrMapping/>
  </p:clrMapOvr>
  <p:transition spd="med">
    <p:cover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97B54-76A3-4DF2-BB8C-6E001ADD48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92745"/>
      </p:ext>
    </p:extLst>
  </p:cSld>
  <p:clrMapOvr>
    <a:masterClrMapping/>
  </p:clrMapOvr>
  <p:transition spd="med">
    <p:cover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A49E6-6AE2-47D4-AC7C-1B2FE632EA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53504"/>
      </p:ext>
    </p:extLst>
  </p:cSld>
  <p:clrMapOvr>
    <a:masterClrMapping/>
  </p:clrMapOvr>
  <p:transition spd="med">
    <p:cover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53D02-FE61-4976-A1BC-74C3C95FA3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332906"/>
      </p:ext>
    </p:extLst>
  </p:cSld>
  <p:clrMapOvr>
    <a:masterClrMapping/>
  </p:clrMapOvr>
  <p:transition spd="med">
    <p:cover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7114C-0810-440A-AE98-580C8AA662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23680"/>
      </p:ext>
    </p:extLst>
  </p:cSld>
  <p:clrMapOvr>
    <a:masterClrMapping/>
  </p:clrMapOvr>
  <p:transition spd="med">
    <p:cover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0"/>
            <a:ext cx="20955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341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9453F-9C49-4879-9154-8E775567DA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787769"/>
      </p:ext>
    </p:extLst>
  </p:cSld>
  <p:clrMapOvr>
    <a:masterClrMapping/>
  </p:clrMapOvr>
  <p:transition spd="med">
    <p:cover dir="r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632700" cy="5857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08050"/>
            <a:ext cx="4279900" cy="564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908050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806825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0150" y="6669088"/>
            <a:ext cx="323850" cy="188912"/>
          </a:xfrm>
        </p:spPr>
        <p:txBody>
          <a:bodyPr/>
          <a:lstStyle>
            <a:lvl1pPr>
              <a:defRPr/>
            </a:lvl1pPr>
          </a:lstStyle>
          <a:p>
            <a:fld id="{CBD083F5-FD37-46B6-9B68-7D460216CC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662393"/>
      </p:ext>
    </p:extLst>
  </p:cSld>
  <p:clrMapOvr>
    <a:masterClrMapping/>
  </p:clrMapOvr>
  <p:transition spd="med">
    <p:cover dir="l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95513" y="3500438"/>
            <a:ext cx="4897437" cy="2089150"/>
          </a:xfrm>
          <a:solidFill>
            <a:srgbClr val="99CCFF"/>
          </a:solidFill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endParaRPr lang="en-US"/>
          </a:p>
          <a:p>
            <a:r>
              <a:rPr lang="en-US"/>
              <a:t>Karel Šafařík (CERN)</a:t>
            </a:r>
          </a:p>
          <a:p>
            <a:r>
              <a:rPr lang="en-US"/>
              <a:t>based on the talk of </a:t>
            </a:r>
          </a:p>
          <a:p>
            <a:r>
              <a:rPr lang="en-US"/>
              <a:t>Martin Mojžiš (Bratislava)</a:t>
            </a:r>
          </a:p>
        </p:txBody>
      </p:sp>
      <p:pic>
        <p:nvPicPr>
          <p:cNvPr id="4118" name="Picture 2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47665" y="1196752"/>
            <a:ext cx="6408712" cy="1295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3" name="Picture 1035"/>
          <p:cNvPicPr>
            <a:picLocks noChangeAspect="1" noChangeArrowheads="1"/>
          </p:cNvPicPr>
          <p:nvPr userDrawn="1"/>
        </p:nvPicPr>
        <p:blipFill>
          <a:blip r:embed="rId3" cstate="print">
            <a:lum bright="-34000"/>
          </a:blip>
          <a:srcRect/>
          <a:stretch>
            <a:fillRect/>
          </a:stretch>
        </p:blipFill>
        <p:spPr bwMode="auto">
          <a:xfrm>
            <a:off x="8237538" y="-5680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347376367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87A10-2C8A-4766-87AF-F1AC79DD9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1035"/>
          <p:cNvPicPr>
            <a:picLocks noChangeAspect="1" noChangeArrowheads="1"/>
          </p:cNvPicPr>
          <p:nvPr userDrawn="1"/>
        </p:nvPicPr>
        <p:blipFill>
          <a:blip r:embed="rId2" cstate="print">
            <a:lum bright="-34000"/>
          </a:blip>
          <a:srcRect/>
          <a:stretch>
            <a:fillRect/>
          </a:stretch>
        </p:blipFill>
        <p:spPr bwMode="auto">
          <a:xfrm>
            <a:off x="8237538" y="-27384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2836500493"/>
      </p:ext>
    </p:extLst>
  </p:cSld>
  <p:clrMapOvr>
    <a:masterClrMapping/>
  </p:clrMapOvr>
  <p:transition spd="med">
    <p:cover dir="r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4E955-D988-49D4-A681-A8EB9BF0EF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93947"/>
      </p:ext>
    </p:extLst>
  </p:cSld>
  <p:clrMapOvr>
    <a:masterClrMapping/>
  </p:clrMapOvr>
  <p:transition spd="med"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2 Sept 2013  Soft Physics in HI collisions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E3E6A0E-78E5-4BB2-9389-6538F2087BF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478128"/>
      </p:ext>
    </p:extLst>
  </p:cSld>
  <p:clrMapOvr>
    <a:masterClrMapping/>
  </p:clrMapOvr>
  <p:transition spd="slow">
    <p:cover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C8DD-B12B-444D-A9DC-09E39BDC13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984429"/>
      </p:ext>
    </p:extLst>
  </p:cSld>
  <p:clrMapOvr>
    <a:masterClrMapping/>
  </p:clrMapOvr>
  <p:transition spd="med">
    <p:cover dir="r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FF9E0-6FAF-467E-B9F2-04019EE3F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269241"/>
      </p:ext>
    </p:extLst>
  </p:cSld>
  <p:clrMapOvr>
    <a:masterClrMapping/>
  </p:clrMapOvr>
  <p:transition spd="med">
    <p:cover dir="r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DF3F-CB71-493A-941B-0F95CB5886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146304"/>
      </p:ext>
    </p:extLst>
  </p:cSld>
  <p:clrMapOvr>
    <a:masterClrMapping/>
  </p:clrMapOvr>
  <p:transition spd="med">
    <p:cover dir="r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97B54-76A3-4DF2-BB8C-6E001ADD48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965661"/>
      </p:ext>
    </p:extLst>
  </p:cSld>
  <p:clrMapOvr>
    <a:masterClrMapping/>
  </p:clrMapOvr>
  <p:transition spd="med">
    <p:cover dir="r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A49E6-6AE2-47D4-AC7C-1B2FE632EA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847527"/>
      </p:ext>
    </p:extLst>
  </p:cSld>
  <p:clrMapOvr>
    <a:masterClrMapping/>
  </p:clrMapOvr>
  <p:transition spd="med">
    <p:cover dir="r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53D02-FE61-4976-A1BC-74C3C95FA3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082714"/>
      </p:ext>
    </p:extLst>
  </p:cSld>
  <p:clrMapOvr>
    <a:masterClrMapping/>
  </p:clrMapOvr>
  <p:transition spd="med">
    <p:cover dir="r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7114C-0810-440A-AE98-580C8AA662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826840"/>
      </p:ext>
    </p:extLst>
  </p:cSld>
  <p:clrMapOvr>
    <a:masterClrMapping/>
  </p:clrMapOvr>
  <p:transition spd="med">
    <p:cover dir="r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0"/>
            <a:ext cx="20955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341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9453F-9C49-4879-9154-8E775567DA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684559"/>
      </p:ext>
    </p:extLst>
  </p:cSld>
  <p:clrMapOvr>
    <a:masterClrMapping/>
  </p:clrMapOvr>
  <p:transition spd="med">
    <p:cover dir="r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632700" cy="5857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08050"/>
            <a:ext cx="4279900" cy="564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908050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806825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0150" y="6669088"/>
            <a:ext cx="323850" cy="188912"/>
          </a:xfrm>
        </p:spPr>
        <p:txBody>
          <a:bodyPr/>
          <a:lstStyle>
            <a:lvl1pPr>
              <a:defRPr/>
            </a:lvl1pPr>
          </a:lstStyle>
          <a:p>
            <a:fld id="{CBD083F5-FD37-46B6-9B68-7D460216CC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207779"/>
      </p:ext>
    </p:extLst>
  </p:cSld>
  <p:clrMapOvr>
    <a:masterClrMapping/>
  </p:clrMapOvr>
  <p:transition spd="med">
    <p:cover dir="ld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95513" y="3500438"/>
            <a:ext cx="4897437" cy="2089150"/>
          </a:xfrm>
          <a:solidFill>
            <a:srgbClr val="99CCFF"/>
          </a:solidFill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endParaRPr lang="en-US"/>
          </a:p>
          <a:p>
            <a:r>
              <a:rPr lang="en-US"/>
              <a:t>Karel Šafařík (CERN)</a:t>
            </a:r>
          </a:p>
          <a:p>
            <a:r>
              <a:rPr lang="en-US"/>
              <a:t>based on the talk of </a:t>
            </a:r>
          </a:p>
          <a:p>
            <a:r>
              <a:rPr lang="en-US"/>
              <a:t>Martin Mojžiš (Bratislava)</a:t>
            </a:r>
          </a:p>
        </p:txBody>
      </p:sp>
      <p:pic>
        <p:nvPicPr>
          <p:cNvPr id="4118" name="Picture 2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47665" y="1196752"/>
            <a:ext cx="6408712" cy="1295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3" name="Picture 1035"/>
          <p:cNvPicPr>
            <a:picLocks noChangeAspect="1" noChangeArrowheads="1"/>
          </p:cNvPicPr>
          <p:nvPr userDrawn="1"/>
        </p:nvPicPr>
        <p:blipFill>
          <a:blip r:embed="rId3" cstate="print">
            <a:lum bright="-34000"/>
          </a:blip>
          <a:srcRect/>
          <a:stretch>
            <a:fillRect/>
          </a:stretch>
        </p:blipFill>
        <p:spPr bwMode="auto">
          <a:xfrm>
            <a:off x="8237538" y="-5680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153784850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2 Sept 2013  Soft Physics in HI collisions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FFAC1FB-B217-4515-BFB6-D9CC73649C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596772"/>
      </p:ext>
    </p:extLst>
  </p:cSld>
  <p:clrMapOvr>
    <a:masterClrMapping/>
  </p:clrMapOvr>
  <p:transition spd="slow">
    <p:cover dir="r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87A10-2C8A-4766-87AF-F1AC79DD9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1035"/>
          <p:cNvPicPr>
            <a:picLocks noChangeAspect="1" noChangeArrowheads="1"/>
          </p:cNvPicPr>
          <p:nvPr userDrawn="1"/>
        </p:nvPicPr>
        <p:blipFill>
          <a:blip r:embed="rId2" cstate="print">
            <a:lum bright="-34000"/>
          </a:blip>
          <a:srcRect/>
          <a:stretch>
            <a:fillRect/>
          </a:stretch>
        </p:blipFill>
        <p:spPr bwMode="auto">
          <a:xfrm>
            <a:off x="8237538" y="-27384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2787788653"/>
      </p:ext>
    </p:extLst>
  </p:cSld>
  <p:clrMapOvr>
    <a:masterClrMapping/>
  </p:clrMapOvr>
  <p:transition spd="med">
    <p:cover dir="r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4E955-D988-49D4-A681-A8EB9BF0EF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147580"/>
      </p:ext>
    </p:extLst>
  </p:cSld>
  <p:clrMapOvr>
    <a:masterClrMapping/>
  </p:clrMapOvr>
  <p:transition spd="med">
    <p:cover dir="r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C8DD-B12B-444D-A9DC-09E39BDC13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109098"/>
      </p:ext>
    </p:extLst>
  </p:cSld>
  <p:clrMapOvr>
    <a:masterClrMapping/>
  </p:clrMapOvr>
  <p:transition spd="med">
    <p:cover dir="r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FF9E0-6FAF-467E-B9F2-04019EE3F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85435"/>
      </p:ext>
    </p:extLst>
  </p:cSld>
  <p:clrMapOvr>
    <a:masterClrMapping/>
  </p:clrMapOvr>
  <p:transition spd="med">
    <p:cover dir="r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DF3F-CB71-493A-941B-0F95CB5886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009011"/>
      </p:ext>
    </p:extLst>
  </p:cSld>
  <p:clrMapOvr>
    <a:masterClrMapping/>
  </p:clrMapOvr>
  <p:transition spd="med">
    <p:cover dir="r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97B54-76A3-4DF2-BB8C-6E001ADD48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890498"/>
      </p:ext>
    </p:extLst>
  </p:cSld>
  <p:clrMapOvr>
    <a:masterClrMapping/>
  </p:clrMapOvr>
  <p:transition spd="med">
    <p:cover dir="r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A49E6-6AE2-47D4-AC7C-1B2FE632EA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942547"/>
      </p:ext>
    </p:extLst>
  </p:cSld>
  <p:clrMapOvr>
    <a:masterClrMapping/>
  </p:clrMapOvr>
  <p:transition spd="med">
    <p:cover dir="r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53D02-FE61-4976-A1BC-74C3C95FA3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618926"/>
      </p:ext>
    </p:extLst>
  </p:cSld>
  <p:clrMapOvr>
    <a:masterClrMapping/>
  </p:clrMapOvr>
  <p:transition spd="med">
    <p:cover dir="r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7114C-0810-440A-AE98-580C8AA662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111566"/>
      </p:ext>
    </p:extLst>
  </p:cSld>
  <p:clrMapOvr>
    <a:masterClrMapping/>
  </p:clrMapOvr>
  <p:transition spd="med">
    <p:cover dir="r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0"/>
            <a:ext cx="20955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341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9453F-9C49-4879-9154-8E775567DA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67673"/>
      </p:ext>
    </p:extLst>
  </p:cSld>
  <p:clrMapOvr>
    <a:masterClrMapping/>
  </p:clrMapOvr>
  <p:transition spd="med"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08050"/>
            <a:ext cx="4279900" cy="564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908050"/>
            <a:ext cx="4281488" cy="5645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2 Sept 2013  Soft Physics in HI collisions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B9F9B49-AB2E-476B-99D2-A47F8CE89E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52618"/>
      </p:ext>
    </p:extLst>
  </p:cSld>
  <p:clrMapOvr>
    <a:masterClrMapping/>
  </p:clrMapOvr>
  <p:transition spd="slow">
    <p:cover dir="r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632700" cy="5857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08050"/>
            <a:ext cx="4279900" cy="564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908050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806825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0150" y="6669088"/>
            <a:ext cx="323850" cy="188912"/>
          </a:xfrm>
        </p:spPr>
        <p:txBody>
          <a:bodyPr/>
          <a:lstStyle>
            <a:lvl1pPr>
              <a:defRPr/>
            </a:lvl1pPr>
          </a:lstStyle>
          <a:p>
            <a:fld id="{CBD083F5-FD37-46B6-9B68-7D460216CC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770621"/>
      </p:ext>
    </p:extLst>
  </p:cSld>
  <p:clrMapOvr>
    <a:masterClrMapping/>
  </p:clrMapOvr>
  <p:transition spd="med">
    <p:cover dir="ld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95513" y="3500438"/>
            <a:ext cx="4897437" cy="2089150"/>
          </a:xfrm>
          <a:solidFill>
            <a:srgbClr val="99CCFF"/>
          </a:solidFill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endParaRPr lang="en-US"/>
          </a:p>
          <a:p>
            <a:r>
              <a:rPr lang="en-US"/>
              <a:t>Karel Šafařík (CERN)</a:t>
            </a:r>
          </a:p>
          <a:p>
            <a:r>
              <a:rPr lang="en-US"/>
              <a:t>based on the talk of </a:t>
            </a:r>
          </a:p>
          <a:p>
            <a:r>
              <a:rPr lang="en-US"/>
              <a:t>Martin Mojžiš (Bratislava)</a:t>
            </a:r>
          </a:p>
        </p:txBody>
      </p:sp>
      <p:pic>
        <p:nvPicPr>
          <p:cNvPr id="4118" name="Picture 2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47665" y="1196752"/>
            <a:ext cx="6408712" cy="1295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3" name="Picture 1035"/>
          <p:cNvPicPr>
            <a:picLocks noChangeAspect="1" noChangeArrowheads="1"/>
          </p:cNvPicPr>
          <p:nvPr userDrawn="1"/>
        </p:nvPicPr>
        <p:blipFill>
          <a:blip r:embed="rId3" cstate="print">
            <a:lum bright="-34000"/>
          </a:blip>
          <a:srcRect/>
          <a:stretch>
            <a:fillRect/>
          </a:stretch>
        </p:blipFill>
        <p:spPr bwMode="auto">
          <a:xfrm>
            <a:off x="8237538" y="-5680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333563977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87A10-2C8A-4766-87AF-F1AC79DD9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1035"/>
          <p:cNvPicPr>
            <a:picLocks noChangeAspect="1" noChangeArrowheads="1"/>
          </p:cNvPicPr>
          <p:nvPr userDrawn="1"/>
        </p:nvPicPr>
        <p:blipFill>
          <a:blip r:embed="rId2" cstate="print">
            <a:lum bright="-34000"/>
          </a:blip>
          <a:srcRect/>
          <a:stretch>
            <a:fillRect/>
          </a:stretch>
        </p:blipFill>
        <p:spPr bwMode="auto">
          <a:xfrm>
            <a:off x="8237538" y="-27384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915429303"/>
      </p:ext>
    </p:extLst>
  </p:cSld>
  <p:clrMapOvr>
    <a:masterClrMapping/>
  </p:clrMapOvr>
  <p:transition spd="med">
    <p:cover dir="r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4E955-D988-49D4-A681-A8EB9BF0EF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188823"/>
      </p:ext>
    </p:extLst>
  </p:cSld>
  <p:clrMapOvr>
    <a:masterClrMapping/>
  </p:clrMapOvr>
  <p:transition spd="med">
    <p:cover dir="r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C8DD-B12B-444D-A9DC-09E39BDC13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231440"/>
      </p:ext>
    </p:extLst>
  </p:cSld>
  <p:clrMapOvr>
    <a:masterClrMapping/>
  </p:clrMapOvr>
  <p:transition spd="med">
    <p:cover dir="r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FF9E0-6FAF-467E-B9F2-04019EE3F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743563"/>
      </p:ext>
    </p:extLst>
  </p:cSld>
  <p:clrMapOvr>
    <a:masterClrMapping/>
  </p:clrMapOvr>
  <p:transition spd="med">
    <p:cover dir="r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DF3F-CB71-493A-941B-0F95CB5886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413728"/>
      </p:ext>
    </p:extLst>
  </p:cSld>
  <p:clrMapOvr>
    <a:masterClrMapping/>
  </p:clrMapOvr>
  <p:transition spd="med">
    <p:cover dir="r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97B54-76A3-4DF2-BB8C-6E001ADD48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70169"/>
      </p:ext>
    </p:extLst>
  </p:cSld>
  <p:clrMapOvr>
    <a:masterClrMapping/>
  </p:clrMapOvr>
  <p:transition spd="med">
    <p:cover dir="r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A49E6-6AE2-47D4-AC7C-1B2FE632EA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286325"/>
      </p:ext>
    </p:extLst>
  </p:cSld>
  <p:clrMapOvr>
    <a:masterClrMapping/>
  </p:clrMapOvr>
  <p:transition spd="med">
    <p:cover dir="r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53D02-FE61-4976-A1BC-74C3C95FA3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499971"/>
      </p:ext>
    </p:extLst>
  </p:cSld>
  <p:clrMapOvr>
    <a:masterClrMapping/>
  </p:clrMapOvr>
  <p:transition spd="med"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919191"/>
                </a:solidFill>
              </a:rPr>
              <a:t>2 Sept 2013  Soft Physics in HI collisions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F486C3D-EFFD-4877-9306-8508B3678A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134608"/>
      </p:ext>
    </p:extLst>
  </p:cSld>
  <p:clrMapOvr>
    <a:masterClrMapping/>
  </p:clrMapOvr>
  <p:transition spd="slow">
    <p:cover dir="r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7114C-0810-440A-AE98-580C8AA662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514747"/>
      </p:ext>
    </p:extLst>
  </p:cSld>
  <p:clrMapOvr>
    <a:masterClrMapping/>
  </p:clrMapOvr>
  <p:transition spd="med">
    <p:cover dir="r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0"/>
            <a:ext cx="20955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341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9453F-9C49-4879-9154-8E775567DA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95546"/>
      </p:ext>
    </p:extLst>
  </p:cSld>
  <p:clrMapOvr>
    <a:masterClrMapping/>
  </p:clrMapOvr>
  <p:transition spd="med">
    <p:cover dir="r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632700" cy="5857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08050"/>
            <a:ext cx="4279900" cy="56451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3125" y="908050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3125" y="3806825"/>
            <a:ext cx="4281488" cy="2746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820150" y="6669088"/>
            <a:ext cx="323850" cy="188912"/>
          </a:xfrm>
        </p:spPr>
        <p:txBody>
          <a:bodyPr/>
          <a:lstStyle>
            <a:lvl1pPr>
              <a:defRPr/>
            </a:lvl1pPr>
          </a:lstStyle>
          <a:p>
            <a:fld id="{CBD083F5-FD37-46B6-9B68-7D460216CC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050326"/>
      </p:ext>
    </p:extLst>
  </p:cSld>
  <p:clrMapOvr>
    <a:masterClrMapping/>
  </p:clrMapOvr>
  <p:transition spd="med">
    <p:cover dir="ld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95513" y="3500438"/>
            <a:ext cx="4897437" cy="2089150"/>
          </a:xfrm>
          <a:solidFill>
            <a:srgbClr val="99CCFF"/>
          </a:solidFill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</a:lstStyle>
          <a:p>
            <a:endParaRPr lang="en-US"/>
          </a:p>
          <a:p>
            <a:r>
              <a:rPr lang="en-US"/>
              <a:t>Karel Šafařík (CERN)</a:t>
            </a:r>
          </a:p>
          <a:p>
            <a:r>
              <a:rPr lang="en-US"/>
              <a:t>based on the talk of </a:t>
            </a:r>
          </a:p>
          <a:p>
            <a:r>
              <a:rPr lang="en-US"/>
              <a:t>Martin Mojžiš (Bratislava)</a:t>
            </a:r>
          </a:p>
        </p:txBody>
      </p:sp>
      <p:pic>
        <p:nvPicPr>
          <p:cNvPr id="4118" name="Picture 2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47665" y="1196752"/>
            <a:ext cx="6408712" cy="1295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13" name="Picture 1035"/>
          <p:cNvPicPr>
            <a:picLocks noChangeAspect="1" noChangeArrowheads="1"/>
          </p:cNvPicPr>
          <p:nvPr userDrawn="1"/>
        </p:nvPicPr>
        <p:blipFill>
          <a:blip r:embed="rId3" cstate="print">
            <a:lum bright="-34000"/>
          </a:blip>
          <a:srcRect/>
          <a:stretch>
            <a:fillRect/>
          </a:stretch>
        </p:blipFill>
        <p:spPr bwMode="auto">
          <a:xfrm>
            <a:off x="8237538" y="-5680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131867614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87A10-2C8A-4766-87AF-F1AC79DD9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1035"/>
          <p:cNvPicPr>
            <a:picLocks noChangeAspect="1" noChangeArrowheads="1"/>
          </p:cNvPicPr>
          <p:nvPr userDrawn="1"/>
        </p:nvPicPr>
        <p:blipFill>
          <a:blip r:embed="rId2" cstate="print">
            <a:lum bright="-34000"/>
          </a:blip>
          <a:srcRect/>
          <a:stretch>
            <a:fillRect/>
          </a:stretch>
        </p:blipFill>
        <p:spPr bwMode="auto">
          <a:xfrm>
            <a:off x="8237538" y="-27384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2256671923"/>
      </p:ext>
    </p:extLst>
  </p:cSld>
  <p:clrMapOvr>
    <a:masterClrMapping/>
  </p:clrMapOvr>
  <p:transition spd="med">
    <p:cover dir="r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4E955-D988-49D4-A681-A8EB9BF0EF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242717"/>
      </p:ext>
    </p:extLst>
  </p:cSld>
  <p:clrMapOvr>
    <a:masterClrMapping/>
  </p:clrMapOvr>
  <p:transition spd="med">
    <p:cover dir="r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11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8C8DD-B12B-444D-A9DC-09E39BDC13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728646"/>
      </p:ext>
    </p:extLst>
  </p:cSld>
  <p:clrMapOvr>
    <a:masterClrMapping/>
  </p:clrMapOvr>
  <p:transition spd="med">
    <p:cover dir="r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FF9E0-6FAF-467E-B9F2-04019EE3F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68675"/>
      </p:ext>
    </p:extLst>
  </p:cSld>
  <p:clrMapOvr>
    <a:masterClrMapping/>
  </p:clrMapOvr>
  <p:transition spd="med">
    <p:cover dir="r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7DF3F-CB71-493A-941B-0F95CB5886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707440"/>
      </p:ext>
    </p:extLst>
  </p:cSld>
  <p:clrMapOvr>
    <a:masterClrMapping/>
  </p:clrMapOvr>
  <p:transition spd="med">
    <p:cover dir="r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97B54-76A3-4DF2-BB8C-6E001ADD48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64154"/>
      </p:ext>
    </p:extLst>
  </p:cSld>
  <p:clrMapOvr>
    <a:masterClrMapping/>
  </p:clrMapOvr>
  <p:transition spd="med"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gi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image" Target="../media/image7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1.gif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image" Target="../media/image5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image" Target="../media/image7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1.gif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159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5" Type="http://schemas.openxmlformats.org/officeDocument/2006/relationships/image" Target="../media/image1.gif"/><Relationship Id="rId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5" Type="http://schemas.openxmlformats.org/officeDocument/2006/relationships/image" Target="../media/image1.gif"/><Relationship Id="rId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5" Type="http://schemas.openxmlformats.org/officeDocument/2006/relationships/image" Target="../media/image1.gif"/><Relationship Id="rId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5" Type="http://schemas.openxmlformats.org/officeDocument/2006/relationships/image" Target="../media/image1.gif"/><Relationship Id="rId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image" Target="../media/image4.w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5" Type="http://schemas.openxmlformats.org/officeDocument/2006/relationships/image" Target="../media/image1.gif"/><Relationship Id="rId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5" Type="http://schemas.openxmlformats.org/officeDocument/2006/relationships/image" Target="../media/image1.gif"/><Relationship Id="rId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1.gif"/><Relationship Id="rId5" Type="http://schemas.openxmlformats.org/officeDocument/2006/relationships/theme" Target="../theme/theme22.xml"/><Relationship Id="rId4" Type="http://schemas.openxmlformats.org/officeDocument/2006/relationships/slideLayout" Target="../slideLayouts/slideLayout181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5" Type="http://schemas.openxmlformats.org/officeDocument/2006/relationships/image" Target="../media/image1.gif"/><Relationship Id="rId4" Type="http://schemas.openxmlformats.org/officeDocument/2006/relationships/theme" Target="../theme/theme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7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7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08050"/>
            <a:ext cx="8713788" cy="56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 Body Text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 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88913"/>
            <a:ext cx="76327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20150" y="6669088"/>
            <a:ext cx="32385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>
                <a:latin typeface="+mn-lt"/>
              </a:defRPr>
            </a:lvl1pPr>
          </a:lstStyle>
          <a:p>
            <a:fld id="{0C80BCEC-1B19-48C1-B581-3B60385497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en-US" smtClean="0"/>
              <a:t>2 Sept 2013  Soft Physics in HI collisions  K.Safarik</a:t>
            </a:r>
            <a:endParaRPr lang="en-US" dirty="0"/>
          </a:p>
        </p:txBody>
      </p:sp>
      <p:pic>
        <p:nvPicPr>
          <p:cNvPr id="2" name="Picture 1" descr="alice-logo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0"/>
            <a:ext cx="683568" cy="9324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6" r:id="rId3"/>
    <p:sldLayoutId id="2147483955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9pPr>
    </p:titleStyle>
    <p:bodyStyle>
      <a:lvl1pPr marL="357188" indent="-3571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tabLst>
          <a:tab pos="1428750" algn="l"/>
        </a:tabLst>
        <a:defRPr sz="2400" b="1">
          <a:solidFill>
            <a:srgbClr val="0066FF"/>
          </a:solidFill>
          <a:latin typeface="+mn-lt"/>
          <a:ea typeface="+mn-ea"/>
          <a:cs typeface="+mn-cs"/>
        </a:defRPr>
      </a:lvl1pPr>
      <a:lvl2pPr marL="800100" indent="-26352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ð"/>
        <a:tabLst>
          <a:tab pos="1428750" algn="l"/>
        </a:tabLst>
        <a:defRPr sz="2000" b="1">
          <a:solidFill>
            <a:schemeClr val="tx1"/>
          </a:solidFill>
          <a:latin typeface="+mn-lt"/>
        </a:defRPr>
      </a:lvl2pPr>
      <a:lvl3pPr marL="1165225" indent="-18573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µ"/>
        <a:tabLst>
          <a:tab pos="1428750" algn="l"/>
        </a:tabLst>
        <a:defRPr b="1">
          <a:solidFill>
            <a:schemeClr val="tx1"/>
          </a:solidFill>
          <a:latin typeface="+mn-lt"/>
        </a:defRPr>
      </a:lvl3pPr>
      <a:lvl4pPr marL="1344613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tabLst>
          <a:tab pos="1428750" algn="l"/>
        </a:tabLst>
        <a:defRPr>
          <a:solidFill>
            <a:schemeClr val="tx1"/>
          </a:solidFill>
          <a:latin typeface="+mn-lt"/>
        </a:defRPr>
      </a:lvl4pPr>
      <a:lvl5pPr marL="15240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5pPr>
      <a:lvl6pPr marL="19812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6pPr>
      <a:lvl7pPr marL="24384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7pPr>
      <a:lvl8pPr marL="28956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8pPr>
      <a:lvl9pPr marL="33528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752" y="6524625"/>
            <a:ext cx="439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75513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fld id="{693692D9-6E83-41E8-9D62-B18160F5CB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3600" y="0"/>
            <a:ext cx="7413625" cy="8636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   Forth lourth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9" name="Picture 7" descr="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77225" y="0"/>
            <a:ext cx="8636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7376092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</p:sldLayoutIdLst>
  <p:transition spd="med">
    <p:cover dir="r"/>
  </p:transition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571500" indent="-5715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b="1">
          <a:solidFill>
            <a:schemeClr val="bg2"/>
          </a:solidFill>
          <a:latin typeface="+mn-lt"/>
        </a:defRPr>
      </a:lvl2pPr>
      <a:lvl3pPr marL="15621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hlink"/>
          </a:solidFill>
          <a:latin typeface="+mn-lt"/>
        </a:defRPr>
      </a:lvl3pPr>
      <a:lvl4pPr marL="1924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u"/>
        <a:defRPr sz="1400" b="1">
          <a:solidFill>
            <a:srgbClr val="FF33CC"/>
          </a:solidFill>
          <a:latin typeface="+mn-lt"/>
        </a:defRPr>
      </a:lvl4pPr>
      <a:lvl5pPr marL="22860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5pPr>
      <a:lvl6pPr marL="27432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6pPr>
      <a:lvl7pPr marL="32004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7pPr>
      <a:lvl8pPr marL="36576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8pPr>
      <a:lvl9pPr marL="41148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08050"/>
            <a:ext cx="8713788" cy="56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 Body Text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 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88913"/>
            <a:ext cx="76327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20150" y="6669088"/>
            <a:ext cx="32385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>
                <a:latin typeface="+mn-lt"/>
              </a:defRPr>
            </a:lvl1pPr>
          </a:lstStyle>
          <a:p>
            <a:fld id="{0C80BCEC-1B19-48C1-B581-3B60385497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 descr="alice-log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0"/>
            <a:ext cx="683568" cy="93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56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9pPr>
    </p:titleStyle>
    <p:bodyStyle>
      <a:lvl1pPr marL="357188" indent="-3571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tabLst>
          <a:tab pos="1428750" algn="l"/>
        </a:tabLst>
        <a:defRPr sz="2400" b="1">
          <a:solidFill>
            <a:srgbClr val="0066FF"/>
          </a:solidFill>
          <a:latin typeface="+mn-lt"/>
          <a:ea typeface="+mn-ea"/>
          <a:cs typeface="+mn-cs"/>
        </a:defRPr>
      </a:lvl1pPr>
      <a:lvl2pPr marL="800100" indent="-26352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ð"/>
        <a:tabLst>
          <a:tab pos="1428750" algn="l"/>
        </a:tabLst>
        <a:defRPr sz="2000" b="1">
          <a:solidFill>
            <a:schemeClr val="tx1"/>
          </a:solidFill>
          <a:latin typeface="+mn-lt"/>
        </a:defRPr>
      </a:lvl2pPr>
      <a:lvl3pPr marL="1165225" indent="-18573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µ"/>
        <a:tabLst>
          <a:tab pos="1428750" algn="l"/>
        </a:tabLst>
        <a:defRPr b="1">
          <a:solidFill>
            <a:schemeClr val="tx1"/>
          </a:solidFill>
          <a:latin typeface="+mn-lt"/>
        </a:defRPr>
      </a:lvl3pPr>
      <a:lvl4pPr marL="1344613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tabLst>
          <a:tab pos="1428750" algn="l"/>
        </a:tabLst>
        <a:defRPr>
          <a:solidFill>
            <a:schemeClr val="tx1"/>
          </a:solidFill>
          <a:latin typeface="+mn-lt"/>
        </a:defRPr>
      </a:lvl4pPr>
      <a:lvl5pPr marL="15240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5pPr>
      <a:lvl6pPr marL="19812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6pPr>
      <a:lvl7pPr marL="24384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7pPr>
      <a:lvl8pPr marL="28956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8pPr>
      <a:lvl9pPr marL="33528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752" y="6524625"/>
            <a:ext cx="439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75513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fld id="{693692D9-6E83-41E8-9D62-B18160F5CB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3600" y="0"/>
            <a:ext cx="7413625" cy="8636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   Forth lourth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9" name="Picture 7" descr="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277225" y="0"/>
            <a:ext cx="8636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3191145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ransition spd="med">
    <p:cover dir="r"/>
  </p:transition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571500" indent="-5715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b="1">
          <a:solidFill>
            <a:schemeClr val="bg2"/>
          </a:solidFill>
          <a:latin typeface="+mn-lt"/>
        </a:defRPr>
      </a:lvl2pPr>
      <a:lvl3pPr marL="15621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hlink"/>
          </a:solidFill>
          <a:latin typeface="+mn-lt"/>
        </a:defRPr>
      </a:lvl3pPr>
      <a:lvl4pPr marL="1924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u"/>
        <a:defRPr sz="1400" b="1">
          <a:solidFill>
            <a:srgbClr val="FF33CC"/>
          </a:solidFill>
          <a:latin typeface="+mn-lt"/>
        </a:defRPr>
      </a:lvl4pPr>
      <a:lvl5pPr marL="22860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5pPr>
      <a:lvl6pPr marL="27432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6pPr>
      <a:lvl7pPr marL="32004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7pPr>
      <a:lvl8pPr marL="36576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8pPr>
      <a:lvl9pPr marL="41148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752" y="6524625"/>
            <a:ext cx="439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75513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fld id="{693692D9-6E83-41E8-9D62-B18160F5CB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3600" y="0"/>
            <a:ext cx="7413625" cy="8636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   Forth lourth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9" name="Picture 7" descr="Log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277225" y="0"/>
            <a:ext cx="8636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066916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</p:sldLayoutIdLst>
  <p:transition spd="med">
    <p:cover dir="r"/>
  </p:transition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571500" indent="-5715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b="1">
          <a:solidFill>
            <a:schemeClr val="bg2"/>
          </a:solidFill>
          <a:latin typeface="+mn-lt"/>
        </a:defRPr>
      </a:lvl2pPr>
      <a:lvl3pPr marL="15621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hlink"/>
          </a:solidFill>
          <a:latin typeface="+mn-lt"/>
        </a:defRPr>
      </a:lvl3pPr>
      <a:lvl4pPr marL="1924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u"/>
        <a:defRPr sz="1400" b="1">
          <a:solidFill>
            <a:srgbClr val="FF33CC"/>
          </a:solidFill>
          <a:latin typeface="+mn-lt"/>
        </a:defRPr>
      </a:lvl4pPr>
      <a:lvl5pPr marL="22860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5pPr>
      <a:lvl6pPr marL="27432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6pPr>
      <a:lvl7pPr marL="32004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7pPr>
      <a:lvl8pPr marL="36576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8pPr>
      <a:lvl9pPr marL="41148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752" y="6524625"/>
            <a:ext cx="439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75513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fld id="{693692D9-6E83-41E8-9D62-B18160F5CB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3600" y="0"/>
            <a:ext cx="7413625" cy="8636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   Forth lourth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9" name="Picture 7" descr="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77225" y="0"/>
            <a:ext cx="8636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6634247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</p:sldLayoutIdLst>
  <p:transition spd="med">
    <p:cover dir="r"/>
  </p:transition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571500" indent="-5715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b="1">
          <a:solidFill>
            <a:schemeClr val="bg2"/>
          </a:solidFill>
          <a:latin typeface="+mn-lt"/>
        </a:defRPr>
      </a:lvl2pPr>
      <a:lvl3pPr marL="15621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hlink"/>
          </a:solidFill>
          <a:latin typeface="+mn-lt"/>
        </a:defRPr>
      </a:lvl3pPr>
      <a:lvl4pPr marL="1924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u"/>
        <a:defRPr sz="1400" b="1">
          <a:solidFill>
            <a:srgbClr val="FF33CC"/>
          </a:solidFill>
          <a:latin typeface="+mn-lt"/>
        </a:defRPr>
      </a:lvl4pPr>
      <a:lvl5pPr marL="22860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5pPr>
      <a:lvl6pPr marL="27432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6pPr>
      <a:lvl7pPr marL="32004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7pPr>
      <a:lvl8pPr marL="36576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8pPr>
      <a:lvl9pPr marL="41148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08050"/>
            <a:ext cx="8713788" cy="56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 Body Text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 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88913"/>
            <a:ext cx="76327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20150" y="6669088"/>
            <a:ext cx="32385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>
                <a:latin typeface="+mn-lt"/>
              </a:defRPr>
            </a:lvl1pPr>
          </a:lstStyle>
          <a:p>
            <a:fld id="{0C80BCEC-1B19-48C1-B581-3B60385497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 descr="alice-logo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0"/>
            <a:ext cx="683568" cy="93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3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9pPr>
    </p:titleStyle>
    <p:bodyStyle>
      <a:lvl1pPr marL="357188" indent="-3571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tabLst>
          <a:tab pos="1428750" algn="l"/>
        </a:tabLst>
        <a:defRPr sz="2400" b="1">
          <a:solidFill>
            <a:srgbClr val="0066FF"/>
          </a:solidFill>
          <a:latin typeface="+mn-lt"/>
          <a:ea typeface="+mn-ea"/>
          <a:cs typeface="+mn-cs"/>
        </a:defRPr>
      </a:lvl1pPr>
      <a:lvl2pPr marL="800100" indent="-26352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ð"/>
        <a:tabLst>
          <a:tab pos="1428750" algn="l"/>
        </a:tabLst>
        <a:defRPr sz="2000" b="1">
          <a:solidFill>
            <a:schemeClr val="tx1"/>
          </a:solidFill>
          <a:latin typeface="+mn-lt"/>
        </a:defRPr>
      </a:lvl2pPr>
      <a:lvl3pPr marL="1165225" indent="-18573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µ"/>
        <a:tabLst>
          <a:tab pos="1428750" algn="l"/>
        </a:tabLst>
        <a:defRPr b="1">
          <a:solidFill>
            <a:schemeClr val="tx1"/>
          </a:solidFill>
          <a:latin typeface="+mn-lt"/>
        </a:defRPr>
      </a:lvl3pPr>
      <a:lvl4pPr marL="1344613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tabLst>
          <a:tab pos="1428750" algn="l"/>
        </a:tabLst>
        <a:defRPr>
          <a:solidFill>
            <a:schemeClr val="tx1"/>
          </a:solidFill>
          <a:latin typeface="+mn-lt"/>
        </a:defRPr>
      </a:lvl4pPr>
      <a:lvl5pPr marL="15240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5pPr>
      <a:lvl6pPr marL="19812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6pPr>
      <a:lvl7pPr marL="24384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7pPr>
      <a:lvl8pPr marL="28956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8pPr>
      <a:lvl9pPr marL="33528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08050"/>
            <a:ext cx="8713788" cy="56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 Body Text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 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88913"/>
            <a:ext cx="76327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20150" y="6669088"/>
            <a:ext cx="32385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>
                <a:latin typeface="+mn-lt"/>
              </a:defRPr>
            </a:lvl1pPr>
          </a:lstStyle>
          <a:p>
            <a:fld id="{0C80BCEC-1B19-48C1-B581-3B60385497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13 August 2012    Overview of ALICE   K.Safarik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 descr="alice-log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0"/>
            <a:ext cx="683568" cy="93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72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9pPr>
    </p:titleStyle>
    <p:bodyStyle>
      <a:lvl1pPr marL="357188" indent="-3571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tabLst>
          <a:tab pos="1428750" algn="l"/>
        </a:tabLst>
        <a:defRPr sz="2400" b="1">
          <a:solidFill>
            <a:srgbClr val="0066FF"/>
          </a:solidFill>
          <a:latin typeface="+mn-lt"/>
          <a:ea typeface="+mn-ea"/>
          <a:cs typeface="+mn-cs"/>
        </a:defRPr>
      </a:lvl1pPr>
      <a:lvl2pPr marL="800100" indent="-26352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ð"/>
        <a:tabLst>
          <a:tab pos="1428750" algn="l"/>
        </a:tabLst>
        <a:defRPr sz="2000" b="1">
          <a:solidFill>
            <a:schemeClr val="tx1"/>
          </a:solidFill>
          <a:latin typeface="+mn-lt"/>
        </a:defRPr>
      </a:lvl2pPr>
      <a:lvl3pPr marL="1165225" indent="-18573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µ"/>
        <a:tabLst>
          <a:tab pos="1428750" algn="l"/>
        </a:tabLst>
        <a:defRPr b="1">
          <a:solidFill>
            <a:schemeClr val="tx1"/>
          </a:solidFill>
          <a:latin typeface="+mn-lt"/>
        </a:defRPr>
      </a:lvl3pPr>
      <a:lvl4pPr marL="1344613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tabLst>
          <a:tab pos="1428750" algn="l"/>
        </a:tabLst>
        <a:defRPr>
          <a:solidFill>
            <a:schemeClr val="tx1"/>
          </a:solidFill>
          <a:latin typeface="+mn-lt"/>
        </a:defRPr>
      </a:lvl4pPr>
      <a:lvl5pPr marL="15240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5pPr>
      <a:lvl6pPr marL="19812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6pPr>
      <a:lvl7pPr marL="24384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7pPr>
      <a:lvl8pPr marL="28956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8pPr>
      <a:lvl9pPr marL="33528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08050"/>
            <a:ext cx="8713788" cy="56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 Body Text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 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88913"/>
            <a:ext cx="76327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20150" y="6669088"/>
            <a:ext cx="32385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>
                <a:latin typeface="+mn-lt"/>
              </a:defRPr>
            </a:lvl1pPr>
          </a:lstStyle>
          <a:p>
            <a:fld id="{0C80BCEC-1B19-48C1-B581-3B60385497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 descr="alice-log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0"/>
            <a:ext cx="683568" cy="93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60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9pPr>
    </p:titleStyle>
    <p:bodyStyle>
      <a:lvl1pPr marL="357188" indent="-3571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tabLst>
          <a:tab pos="1428750" algn="l"/>
        </a:tabLst>
        <a:defRPr sz="2400" b="1">
          <a:solidFill>
            <a:srgbClr val="0066FF"/>
          </a:solidFill>
          <a:latin typeface="+mn-lt"/>
          <a:ea typeface="+mn-ea"/>
          <a:cs typeface="+mn-cs"/>
        </a:defRPr>
      </a:lvl1pPr>
      <a:lvl2pPr marL="800100" indent="-26352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ð"/>
        <a:tabLst>
          <a:tab pos="1428750" algn="l"/>
        </a:tabLst>
        <a:defRPr sz="2000" b="1">
          <a:solidFill>
            <a:schemeClr val="tx1"/>
          </a:solidFill>
          <a:latin typeface="+mn-lt"/>
        </a:defRPr>
      </a:lvl2pPr>
      <a:lvl3pPr marL="1165225" indent="-18573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µ"/>
        <a:tabLst>
          <a:tab pos="1428750" algn="l"/>
        </a:tabLst>
        <a:defRPr b="1">
          <a:solidFill>
            <a:schemeClr val="tx1"/>
          </a:solidFill>
          <a:latin typeface="+mn-lt"/>
        </a:defRPr>
      </a:lvl3pPr>
      <a:lvl4pPr marL="1344613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tabLst>
          <a:tab pos="1428750" algn="l"/>
        </a:tabLst>
        <a:defRPr>
          <a:solidFill>
            <a:schemeClr val="tx1"/>
          </a:solidFill>
          <a:latin typeface="+mn-lt"/>
        </a:defRPr>
      </a:lvl4pPr>
      <a:lvl5pPr marL="15240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5pPr>
      <a:lvl6pPr marL="19812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6pPr>
      <a:lvl7pPr marL="24384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7pPr>
      <a:lvl8pPr marL="28956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8pPr>
      <a:lvl9pPr marL="33528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08050"/>
            <a:ext cx="8713788" cy="56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 Body Text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 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88913"/>
            <a:ext cx="76327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20150" y="6669088"/>
            <a:ext cx="32385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>
                <a:latin typeface="+mn-lt"/>
              </a:defRPr>
            </a:lvl1pPr>
          </a:lstStyle>
          <a:p>
            <a:fld id="{0C80BCEC-1B19-48C1-B581-3B60385497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13 August 2012    Overview of ALICE   K.Safarik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 descr="alice-log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0"/>
            <a:ext cx="683568" cy="93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916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9pPr>
    </p:titleStyle>
    <p:bodyStyle>
      <a:lvl1pPr marL="357188" indent="-3571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tabLst>
          <a:tab pos="1428750" algn="l"/>
        </a:tabLst>
        <a:defRPr sz="2400" b="1">
          <a:solidFill>
            <a:srgbClr val="0066FF"/>
          </a:solidFill>
          <a:latin typeface="+mn-lt"/>
          <a:ea typeface="+mn-ea"/>
          <a:cs typeface="+mn-cs"/>
        </a:defRPr>
      </a:lvl1pPr>
      <a:lvl2pPr marL="800100" indent="-26352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ð"/>
        <a:tabLst>
          <a:tab pos="1428750" algn="l"/>
        </a:tabLst>
        <a:defRPr sz="2000" b="1">
          <a:solidFill>
            <a:schemeClr val="tx1"/>
          </a:solidFill>
          <a:latin typeface="+mn-lt"/>
        </a:defRPr>
      </a:lvl2pPr>
      <a:lvl3pPr marL="1165225" indent="-18573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µ"/>
        <a:tabLst>
          <a:tab pos="1428750" algn="l"/>
        </a:tabLst>
        <a:defRPr b="1">
          <a:solidFill>
            <a:schemeClr val="tx1"/>
          </a:solidFill>
          <a:latin typeface="+mn-lt"/>
        </a:defRPr>
      </a:lvl3pPr>
      <a:lvl4pPr marL="1344613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tabLst>
          <a:tab pos="1428750" algn="l"/>
        </a:tabLst>
        <a:defRPr>
          <a:solidFill>
            <a:schemeClr val="tx1"/>
          </a:solidFill>
          <a:latin typeface="+mn-lt"/>
        </a:defRPr>
      </a:lvl4pPr>
      <a:lvl5pPr marL="15240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5pPr>
      <a:lvl6pPr marL="19812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6pPr>
      <a:lvl7pPr marL="24384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7pPr>
      <a:lvl8pPr marL="28956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8pPr>
      <a:lvl9pPr marL="33528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08050"/>
            <a:ext cx="8713788" cy="56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 Body Text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 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88913"/>
            <a:ext cx="76327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20150" y="6669088"/>
            <a:ext cx="32385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>
                <a:latin typeface="+mn-lt"/>
              </a:defRPr>
            </a:lvl1pPr>
          </a:lstStyle>
          <a:p>
            <a:fld id="{0C80BCEC-1B19-48C1-B581-3B60385497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13 August 2012    Overview of ALICE   K.Safarik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 descr="alice-log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0"/>
            <a:ext cx="683568" cy="93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59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9pPr>
    </p:titleStyle>
    <p:bodyStyle>
      <a:lvl1pPr marL="357188" indent="-3571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tabLst>
          <a:tab pos="1428750" algn="l"/>
        </a:tabLst>
        <a:defRPr sz="2400" b="1">
          <a:solidFill>
            <a:srgbClr val="0066FF"/>
          </a:solidFill>
          <a:latin typeface="+mn-lt"/>
          <a:ea typeface="+mn-ea"/>
          <a:cs typeface="+mn-cs"/>
        </a:defRPr>
      </a:lvl1pPr>
      <a:lvl2pPr marL="800100" indent="-26352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ð"/>
        <a:tabLst>
          <a:tab pos="1428750" algn="l"/>
        </a:tabLst>
        <a:defRPr sz="2000" b="1">
          <a:solidFill>
            <a:schemeClr val="tx1"/>
          </a:solidFill>
          <a:latin typeface="+mn-lt"/>
        </a:defRPr>
      </a:lvl2pPr>
      <a:lvl3pPr marL="1165225" indent="-18573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µ"/>
        <a:tabLst>
          <a:tab pos="1428750" algn="l"/>
        </a:tabLst>
        <a:defRPr b="1">
          <a:solidFill>
            <a:schemeClr val="tx1"/>
          </a:solidFill>
          <a:latin typeface="+mn-lt"/>
        </a:defRPr>
      </a:lvl3pPr>
      <a:lvl4pPr marL="1344613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tabLst>
          <a:tab pos="1428750" algn="l"/>
        </a:tabLst>
        <a:defRPr>
          <a:solidFill>
            <a:schemeClr val="tx1"/>
          </a:solidFill>
          <a:latin typeface="+mn-lt"/>
        </a:defRPr>
      </a:lvl4pPr>
      <a:lvl5pPr marL="15240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5pPr>
      <a:lvl6pPr marL="19812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6pPr>
      <a:lvl7pPr marL="24384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7pPr>
      <a:lvl8pPr marL="28956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8pPr>
      <a:lvl9pPr marL="33528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32363" y="6643688"/>
            <a:ext cx="40957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pAutoFit/>
          </a:bodyPr>
          <a:lstStyle>
            <a:lvl1pPr algn="l">
              <a:defRPr sz="800">
                <a:latin typeface="+mn-lt"/>
              </a:defRPr>
            </a:lvl1pPr>
          </a:lstStyle>
          <a:p>
            <a:pPr eaLnBrk="0" hangingPunct="0"/>
            <a:r>
              <a:rPr lang="en-US" smtClean="0">
                <a:solidFill>
                  <a:srgbClr val="919191"/>
                </a:solidFill>
              </a:rPr>
              <a:t>2 Sept 2013  Soft Physics in HI collisions  K.Safarik</a:t>
            </a:r>
            <a:endParaRPr lang="en-US">
              <a:solidFill>
                <a:srgbClr val="919191"/>
              </a:solidFill>
            </a:endParaRPr>
          </a:p>
        </p:txBody>
      </p:sp>
      <p:sp>
        <p:nvSpPr>
          <p:cNvPr id="600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08050"/>
            <a:ext cx="8713788" cy="56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 Body Text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 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0006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-12700"/>
            <a:ext cx="7632700" cy="773113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pic>
        <p:nvPicPr>
          <p:cNvPr id="600069" name="Picture 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658813" cy="765175"/>
          </a:xfrm>
          <a:prstGeom prst="rect">
            <a:avLst/>
          </a:prstGeom>
          <a:noFill/>
        </p:spPr>
      </p:pic>
      <p:pic>
        <p:nvPicPr>
          <p:cNvPr id="600070" name="Picture 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396288" y="0"/>
            <a:ext cx="747712" cy="747713"/>
          </a:xfrm>
          <a:prstGeom prst="rect">
            <a:avLst/>
          </a:prstGeom>
          <a:noFill/>
        </p:spPr>
      </p:pic>
      <p:sp>
        <p:nvSpPr>
          <p:cNvPr id="60007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20150" y="6669088"/>
            <a:ext cx="32385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eaLnBrk="0" hangingPunct="0"/>
            <a:fld id="{E792109A-F08B-4B8A-9A41-BE8B832E343A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600072" name="Picture 8"/>
          <p:cNvPicPr>
            <a:picLocks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6186488"/>
            <a:ext cx="7556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6479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</p:sldLayoutIdLst>
  <p:transition spd="slow">
    <p:cover dir="r"/>
  </p:transition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  <a:cs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  <a:cs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  <a:cs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  <a:cs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  <a:cs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  <a:cs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  <a:cs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pitchFamily="34" charset="0"/>
          <a:cs typeface="Arial" pitchFamily="34" charset="0"/>
        </a:defRPr>
      </a:lvl9pPr>
    </p:titleStyle>
    <p:bodyStyle>
      <a:lvl1pPr marL="357188" indent="-3571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tabLst>
          <a:tab pos="1428750" algn="l"/>
        </a:tabLst>
        <a:defRPr sz="2400" b="1">
          <a:solidFill>
            <a:srgbClr val="0066FF"/>
          </a:solidFill>
          <a:latin typeface="+mn-lt"/>
          <a:ea typeface="+mn-ea"/>
          <a:cs typeface="+mn-cs"/>
        </a:defRPr>
      </a:lvl1pPr>
      <a:lvl2pPr marL="800100" indent="-26352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ð"/>
        <a:tabLst>
          <a:tab pos="1428750" algn="l"/>
        </a:tabLst>
        <a:defRPr sz="2000" b="1">
          <a:solidFill>
            <a:schemeClr val="tx1"/>
          </a:solidFill>
          <a:latin typeface="+mn-lt"/>
          <a:cs typeface="+mn-cs"/>
        </a:defRPr>
      </a:lvl2pPr>
      <a:lvl3pPr marL="1165225" indent="-18573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µ"/>
        <a:tabLst>
          <a:tab pos="1428750" algn="l"/>
        </a:tabLst>
        <a:defRPr b="1">
          <a:solidFill>
            <a:schemeClr val="tx1"/>
          </a:solidFill>
          <a:latin typeface="+mn-lt"/>
          <a:cs typeface="+mn-cs"/>
        </a:defRPr>
      </a:lvl3pPr>
      <a:lvl4pPr marL="1344613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tabLst>
          <a:tab pos="1428750" algn="l"/>
        </a:tabLst>
        <a:defRPr>
          <a:solidFill>
            <a:schemeClr val="tx1"/>
          </a:solidFill>
          <a:latin typeface="+mn-lt"/>
          <a:cs typeface="+mn-cs"/>
        </a:defRPr>
      </a:lvl4pPr>
      <a:lvl5pPr marL="15240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  <a:cs typeface="+mn-cs"/>
        </a:defRPr>
      </a:lvl5pPr>
      <a:lvl6pPr marL="19812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  <a:cs typeface="+mn-cs"/>
        </a:defRPr>
      </a:lvl6pPr>
      <a:lvl7pPr marL="24384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  <a:cs typeface="+mn-cs"/>
        </a:defRPr>
      </a:lvl7pPr>
      <a:lvl8pPr marL="28956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  <a:cs typeface="+mn-cs"/>
        </a:defRPr>
      </a:lvl8pPr>
      <a:lvl9pPr marL="33528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08050"/>
            <a:ext cx="8713788" cy="56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 Body Text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 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88913"/>
            <a:ext cx="76327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20150" y="6669088"/>
            <a:ext cx="32385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>
                <a:latin typeface="+mn-lt"/>
              </a:defRPr>
            </a:lvl1pPr>
          </a:lstStyle>
          <a:p>
            <a:fld id="{0C80BCEC-1B19-48C1-B581-3B60385497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13 August 2012    Overview of ALICE   K.Safarik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 descr="alice-log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0"/>
            <a:ext cx="683568" cy="93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2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9pPr>
    </p:titleStyle>
    <p:bodyStyle>
      <a:lvl1pPr marL="357188" indent="-3571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tabLst>
          <a:tab pos="1428750" algn="l"/>
        </a:tabLst>
        <a:defRPr sz="2400" b="1">
          <a:solidFill>
            <a:srgbClr val="0066FF"/>
          </a:solidFill>
          <a:latin typeface="+mn-lt"/>
          <a:ea typeface="+mn-ea"/>
          <a:cs typeface="+mn-cs"/>
        </a:defRPr>
      </a:lvl1pPr>
      <a:lvl2pPr marL="800100" indent="-26352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ð"/>
        <a:tabLst>
          <a:tab pos="1428750" algn="l"/>
        </a:tabLst>
        <a:defRPr sz="2000" b="1">
          <a:solidFill>
            <a:schemeClr val="tx1"/>
          </a:solidFill>
          <a:latin typeface="+mn-lt"/>
        </a:defRPr>
      </a:lvl2pPr>
      <a:lvl3pPr marL="1165225" indent="-18573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µ"/>
        <a:tabLst>
          <a:tab pos="1428750" algn="l"/>
        </a:tabLst>
        <a:defRPr b="1">
          <a:solidFill>
            <a:schemeClr val="tx1"/>
          </a:solidFill>
          <a:latin typeface="+mn-lt"/>
        </a:defRPr>
      </a:lvl3pPr>
      <a:lvl4pPr marL="1344613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tabLst>
          <a:tab pos="1428750" algn="l"/>
        </a:tabLst>
        <a:defRPr>
          <a:solidFill>
            <a:schemeClr val="tx1"/>
          </a:solidFill>
          <a:latin typeface="+mn-lt"/>
        </a:defRPr>
      </a:lvl4pPr>
      <a:lvl5pPr marL="15240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5pPr>
      <a:lvl6pPr marL="19812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6pPr>
      <a:lvl7pPr marL="24384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7pPr>
      <a:lvl8pPr marL="28956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8pPr>
      <a:lvl9pPr marL="33528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08050"/>
            <a:ext cx="8713788" cy="56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 Body Text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 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88913"/>
            <a:ext cx="76327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20150" y="6669088"/>
            <a:ext cx="32385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>
                <a:latin typeface="+mn-lt"/>
              </a:defRPr>
            </a:lvl1pPr>
          </a:lstStyle>
          <a:p>
            <a:fld id="{0C80BCEC-1B19-48C1-B581-3B60385497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August 21 2013, ALICE Ugrade Programme, K.Safarik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 descr="alice-log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0"/>
            <a:ext cx="683568" cy="93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13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9pPr>
    </p:titleStyle>
    <p:bodyStyle>
      <a:lvl1pPr marL="357188" indent="-3571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tabLst>
          <a:tab pos="1428750" algn="l"/>
        </a:tabLst>
        <a:defRPr sz="2400" b="1">
          <a:solidFill>
            <a:srgbClr val="0066FF"/>
          </a:solidFill>
          <a:latin typeface="+mn-lt"/>
          <a:ea typeface="+mn-ea"/>
          <a:cs typeface="+mn-cs"/>
        </a:defRPr>
      </a:lvl1pPr>
      <a:lvl2pPr marL="800100" indent="-26352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ð"/>
        <a:tabLst>
          <a:tab pos="1428750" algn="l"/>
        </a:tabLst>
        <a:defRPr sz="2000" b="1">
          <a:solidFill>
            <a:schemeClr val="tx1"/>
          </a:solidFill>
          <a:latin typeface="+mn-lt"/>
        </a:defRPr>
      </a:lvl2pPr>
      <a:lvl3pPr marL="1165225" indent="-18573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µ"/>
        <a:tabLst>
          <a:tab pos="1428750" algn="l"/>
        </a:tabLst>
        <a:defRPr b="1">
          <a:solidFill>
            <a:schemeClr val="tx1"/>
          </a:solidFill>
          <a:latin typeface="+mn-lt"/>
        </a:defRPr>
      </a:lvl3pPr>
      <a:lvl4pPr marL="1344613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tabLst>
          <a:tab pos="1428750" algn="l"/>
        </a:tabLst>
        <a:defRPr>
          <a:solidFill>
            <a:schemeClr val="tx1"/>
          </a:solidFill>
          <a:latin typeface="+mn-lt"/>
        </a:defRPr>
      </a:lvl4pPr>
      <a:lvl5pPr marL="15240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5pPr>
      <a:lvl6pPr marL="19812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6pPr>
      <a:lvl7pPr marL="24384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7pPr>
      <a:lvl8pPr marL="28956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8pPr>
      <a:lvl9pPr marL="33528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08050"/>
            <a:ext cx="8713788" cy="56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 Body Text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 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88913"/>
            <a:ext cx="76327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20150" y="6669088"/>
            <a:ext cx="32385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>
                <a:latin typeface="+mn-lt"/>
              </a:defRPr>
            </a:lvl1pPr>
          </a:lstStyle>
          <a:p>
            <a:fld id="{0C80BCEC-1B19-48C1-B581-3B60385497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 descr="alice-logo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0"/>
            <a:ext cx="683568" cy="93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92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9pPr>
    </p:titleStyle>
    <p:bodyStyle>
      <a:lvl1pPr marL="357188" indent="-3571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tabLst>
          <a:tab pos="1428750" algn="l"/>
        </a:tabLst>
        <a:defRPr sz="2400" b="1">
          <a:solidFill>
            <a:srgbClr val="0066FF"/>
          </a:solidFill>
          <a:latin typeface="+mn-lt"/>
          <a:ea typeface="+mn-ea"/>
          <a:cs typeface="+mn-cs"/>
        </a:defRPr>
      </a:lvl1pPr>
      <a:lvl2pPr marL="800100" indent="-26352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ð"/>
        <a:tabLst>
          <a:tab pos="1428750" algn="l"/>
        </a:tabLst>
        <a:defRPr sz="2000" b="1">
          <a:solidFill>
            <a:schemeClr val="tx1"/>
          </a:solidFill>
          <a:latin typeface="+mn-lt"/>
        </a:defRPr>
      </a:lvl2pPr>
      <a:lvl3pPr marL="1165225" indent="-18573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µ"/>
        <a:tabLst>
          <a:tab pos="1428750" algn="l"/>
        </a:tabLst>
        <a:defRPr b="1">
          <a:solidFill>
            <a:schemeClr val="tx1"/>
          </a:solidFill>
          <a:latin typeface="+mn-lt"/>
        </a:defRPr>
      </a:lvl3pPr>
      <a:lvl4pPr marL="1344613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tabLst>
          <a:tab pos="1428750" algn="l"/>
        </a:tabLst>
        <a:defRPr>
          <a:solidFill>
            <a:schemeClr val="tx1"/>
          </a:solidFill>
          <a:latin typeface="+mn-lt"/>
        </a:defRPr>
      </a:lvl4pPr>
      <a:lvl5pPr marL="15240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5pPr>
      <a:lvl6pPr marL="19812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6pPr>
      <a:lvl7pPr marL="24384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7pPr>
      <a:lvl8pPr marL="28956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8pPr>
      <a:lvl9pPr marL="33528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08050"/>
            <a:ext cx="8713788" cy="56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 Body Text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 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88913"/>
            <a:ext cx="76327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20150" y="6669088"/>
            <a:ext cx="32385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>
                <a:latin typeface="+mn-lt"/>
              </a:defRPr>
            </a:lvl1pPr>
          </a:lstStyle>
          <a:p>
            <a:fld id="{0C80BCEC-1B19-48C1-B581-3B60385497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13 August 2012    Overview of ALICE   K.Safarik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 descr="alice-log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0"/>
            <a:ext cx="683568" cy="93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43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9pPr>
    </p:titleStyle>
    <p:bodyStyle>
      <a:lvl1pPr marL="357188" indent="-35718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tabLst>
          <a:tab pos="1428750" algn="l"/>
        </a:tabLst>
        <a:defRPr sz="2400" b="1">
          <a:solidFill>
            <a:srgbClr val="0066FF"/>
          </a:solidFill>
          <a:latin typeface="+mn-lt"/>
          <a:ea typeface="+mn-ea"/>
          <a:cs typeface="+mn-cs"/>
        </a:defRPr>
      </a:lvl1pPr>
      <a:lvl2pPr marL="800100" indent="-263525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ð"/>
        <a:tabLst>
          <a:tab pos="1428750" algn="l"/>
        </a:tabLst>
        <a:defRPr sz="2000" b="1">
          <a:solidFill>
            <a:schemeClr val="tx1"/>
          </a:solidFill>
          <a:latin typeface="+mn-lt"/>
        </a:defRPr>
      </a:lvl2pPr>
      <a:lvl3pPr marL="1165225" indent="-185738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µ"/>
        <a:tabLst>
          <a:tab pos="1428750" algn="l"/>
        </a:tabLst>
        <a:defRPr b="1">
          <a:solidFill>
            <a:schemeClr val="tx1"/>
          </a:solidFill>
          <a:latin typeface="+mn-lt"/>
        </a:defRPr>
      </a:lvl3pPr>
      <a:lvl4pPr marL="1344613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tabLst>
          <a:tab pos="1428750" algn="l"/>
        </a:tabLst>
        <a:defRPr>
          <a:solidFill>
            <a:schemeClr val="tx1"/>
          </a:solidFill>
          <a:latin typeface="+mn-lt"/>
        </a:defRPr>
      </a:lvl4pPr>
      <a:lvl5pPr marL="15240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5pPr>
      <a:lvl6pPr marL="19812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6pPr>
      <a:lvl7pPr marL="24384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7pPr>
      <a:lvl8pPr marL="28956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8pPr>
      <a:lvl9pPr marL="3352800" algn="l" rtl="0" fontAlgn="base">
        <a:lnSpc>
          <a:spcPct val="90000"/>
        </a:lnSpc>
        <a:spcBef>
          <a:spcPct val="30000"/>
        </a:spcBef>
        <a:spcAft>
          <a:spcPct val="0"/>
        </a:spcAft>
        <a:tabLst>
          <a:tab pos="1428750" algn="l"/>
        </a:tabLst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752" y="6524625"/>
            <a:ext cx="439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75513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fld id="{693692D9-6E83-41E8-9D62-B18160F5CB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3600" y="0"/>
            <a:ext cx="7413625" cy="8636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   Forth lourth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80" name="Picture 8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035"/>
          <p:cNvPicPr>
            <a:picLocks noChangeAspect="1" noChangeArrowheads="1"/>
          </p:cNvPicPr>
          <p:nvPr userDrawn="1"/>
        </p:nvPicPr>
        <p:blipFill>
          <a:blip r:embed="rId15" cstate="print">
            <a:lum bright="-34000"/>
          </a:blip>
          <a:srcRect/>
          <a:stretch>
            <a:fillRect/>
          </a:stretch>
        </p:blipFill>
        <p:spPr bwMode="auto">
          <a:xfrm>
            <a:off x="8237538" y="-5680"/>
            <a:ext cx="906462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40561162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med">
    <p:cover dir="r"/>
  </p:transition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571500" indent="-5715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b="1">
          <a:solidFill>
            <a:schemeClr val="bg2"/>
          </a:solidFill>
          <a:latin typeface="+mn-lt"/>
        </a:defRPr>
      </a:lvl2pPr>
      <a:lvl3pPr marL="15621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hlink"/>
          </a:solidFill>
          <a:latin typeface="+mn-lt"/>
        </a:defRPr>
      </a:lvl3pPr>
      <a:lvl4pPr marL="1924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u"/>
        <a:defRPr sz="1400" b="1">
          <a:solidFill>
            <a:srgbClr val="FF33CC"/>
          </a:solidFill>
          <a:latin typeface="+mn-lt"/>
        </a:defRPr>
      </a:lvl4pPr>
      <a:lvl5pPr marL="22860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5pPr>
      <a:lvl6pPr marL="27432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6pPr>
      <a:lvl7pPr marL="32004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7pPr>
      <a:lvl8pPr marL="36576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8pPr>
      <a:lvl9pPr marL="41148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752" y="6524625"/>
            <a:ext cx="439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75513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fld id="{693692D9-6E83-41E8-9D62-B18160F5CB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3600" y="0"/>
            <a:ext cx="7413625" cy="8636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   Forth lourth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9" name="Picture 7" descr="Logo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277225" y="0"/>
            <a:ext cx="8636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0954586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763" r:id="rId12"/>
    <p:sldLayoutId id="2147483940" r:id="rId13"/>
    <p:sldLayoutId id="2147483941" r:id="rId14"/>
    <p:sldLayoutId id="2147483942" r:id="rId15"/>
  </p:sldLayoutIdLst>
  <p:transition spd="med">
    <p:cover dir="r"/>
  </p:transition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571500" indent="-5715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b="1">
          <a:solidFill>
            <a:schemeClr val="bg2"/>
          </a:solidFill>
          <a:latin typeface="+mn-lt"/>
        </a:defRPr>
      </a:lvl2pPr>
      <a:lvl3pPr marL="15621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hlink"/>
          </a:solidFill>
          <a:latin typeface="+mn-lt"/>
        </a:defRPr>
      </a:lvl3pPr>
      <a:lvl4pPr marL="1924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u"/>
        <a:defRPr sz="1400" b="1">
          <a:solidFill>
            <a:srgbClr val="FF33CC"/>
          </a:solidFill>
          <a:latin typeface="+mn-lt"/>
        </a:defRPr>
      </a:lvl4pPr>
      <a:lvl5pPr marL="22860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5pPr>
      <a:lvl6pPr marL="27432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6pPr>
      <a:lvl7pPr marL="32004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7pPr>
      <a:lvl8pPr marL="36576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8pPr>
      <a:lvl9pPr marL="41148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752" y="6524625"/>
            <a:ext cx="439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75513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fld id="{693692D9-6E83-41E8-9D62-B18160F5CB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3600" y="0"/>
            <a:ext cx="7413625" cy="8636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   Forth lourth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9" name="Picture 7" descr="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77225" y="0"/>
            <a:ext cx="8636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89506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ransition spd="med">
    <p:cover dir="r"/>
  </p:transition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571500" indent="-5715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b="1">
          <a:solidFill>
            <a:schemeClr val="bg2"/>
          </a:solidFill>
          <a:latin typeface="+mn-lt"/>
        </a:defRPr>
      </a:lvl2pPr>
      <a:lvl3pPr marL="15621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hlink"/>
          </a:solidFill>
          <a:latin typeface="+mn-lt"/>
        </a:defRPr>
      </a:lvl3pPr>
      <a:lvl4pPr marL="1924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u"/>
        <a:defRPr sz="1400" b="1">
          <a:solidFill>
            <a:srgbClr val="FF33CC"/>
          </a:solidFill>
          <a:latin typeface="+mn-lt"/>
        </a:defRPr>
      </a:lvl4pPr>
      <a:lvl5pPr marL="22860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5pPr>
      <a:lvl6pPr marL="27432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6pPr>
      <a:lvl7pPr marL="32004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7pPr>
      <a:lvl8pPr marL="36576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8pPr>
      <a:lvl9pPr marL="41148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752" y="6524625"/>
            <a:ext cx="439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75513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fld id="{693692D9-6E83-41E8-9D62-B18160F5CB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3600" y="0"/>
            <a:ext cx="7413625" cy="8636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   Forth lourth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9" name="Picture 7" descr="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77225" y="0"/>
            <a:ext cx="8636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8832932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ransition spd="med">
    <p:cover dir="r"/>
  </p:transition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571500" indent="-5715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b="1">
          <a:solidFill>
            <a:schemeClr val="bg2"/>
          </a:solidFill>
          <a:latin typeface="+mn-lt"/>
        </a:defRPr>
      </a:lvl2pPr>
      <a:lvl3pPr marL="15621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hlink"/>
          </a:solidFill>
          <a:latin typeface="+mn-lt"/>
        </a:defRPr>
      </a:lvl3pPr>
      <a:lvl4pPr marL="1924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u"/>
        <a:defRPr sz="1400" b="1">
          <a:solidFill>
            <a:srgbClr val="FF33CC"/>
          </a:solidFill>
          <a:latin typeface="+mn-lt"/>
        </a:defRPr>
      </a:lvl4pPr>
      <a:lvl5pPr marL="22860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5pPr>
      <a:lvl6pPr marL="27432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6pPr>
      <a:lvl7pPr marL="32004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7pPr>
      <a:lvl8pPr marL="36576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8pPr>
      <a:lvl9pPr marL="41148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752" y="6524625"/>
            <a:ext cx="439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75513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fld id="{693692D9-6E83-41E8-9D62-B18160F5CB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3600" y="0"/>
            <a:ext cx="7413625" cy="8636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   Forth lourth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9" name="Picture 7" descr="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77225" y="0"/>
            <a:ext cx="8636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349122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ransition spd="med">
    <p:cover dir="r"/>
  </p:transition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571500" indent="-5715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b="1">
          <a:solidFill>
            <a:schemeClr val="bg2"/>
          </a:solidFill>
          <a:latin typeface="+mn-lt"/>
        </a:defRPr>
      </a:lvl2pPr>
      <a:lvl3pPr marL="15621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hlink"/>
          </a:solidFill>
          <a:latin typeface="+mn-lt"/>
        </a:defRPr>
      </a:lvl3pPr>
      <a:lvl4pPr marL="1924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u"/>
        <a:defRPr sz="1400" b="1">
          <a:solidFill>
            <a:srgbClr val="FF33CC"/>
          </a:solidFill>
          <a:latin typeface="+mn-lt"/>
        </a:defRPr>
      </a:lvl4pPr>
      <a:lvl5pPr marL="22860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5pPr>
      <a:lvl6pPr marL="27432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6pPr>
      <a:lvl7pPr marL="32004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7pPr>
      <a:lvl8pPr marL="36576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8pPr>
      <a:lvl9pPr marL="41148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752" y="6524625"/>
            <a:ext cx="439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75513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fld id="{693692D9-6E83-41E8-9D62-B18160F5CB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3600" y="0"/>
            <a:ext cx="7413625" cy="8636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   Forth lourth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9" name="Picture 7" descr="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77225" y="0"/>
            <a:ext cx="8636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470543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ransition spd="med">
    <p:cover dir="r"/>
  </p:transition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571500" indent="-5715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b="1">
          <a:solidFill>
            <a:schemeClr val="bg2"/>
          </a:solidFill>
          <a:latin typeface="+mn-lt"/>
        </a:defRPr>
      </a:lvl2pPr>
      <a:lvl3pPr marL="15621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hlink"/>
          </a:solidFill>
          <a:latin typeface="+mn-lt"/>
        </a:defRPr>
      </a:lvl3pPr>
      <a:lvl4pPr marL="1924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u"/>
        <a:defRPr sz="1400" b="1">
          <a:solidFill>
            <a:srgbClr val="FF33CC"/>
          </a:solidFill>
          <a:latin typeface="+mn-lt"/>
        </a:defRPr>
      </a:lvl4pPr>
      <a:lvl5pPr marL="22860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5pPr>
      <a:lvl6pPr marL="27432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6pPr>
      <a:lvl7pPr marL="32004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7pPr>
      <a:lvl8pPr marL="36576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8pPr>
      <a:lvl9pPr marL="41148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752" y="6524625"/>
            <a:ext cx="439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75513" y="6524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i="0">
                <a:solidFill>
                  <a:schemeClr val="bg2"/>
                </a:solidFill>
                <a:latin typeface="+mn-lt"/>
              </a:defRPr>
            </a:lvl1pPr>
          </a:lstStyle>
          <a:p>
            <a:fld id="{693692D9-6E83-41E8-9D62-B18160F5CB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63600" y="0"/>
            <a:ext cx="7413625" cy="8636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   Forth lourth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9" name="Picture 7" descr="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77225" y="0"/>
            <a:ext cx="8636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490483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ransition spd="med">
    <p:cover dir="r"/>
  </p:transition>
  <p:timing>
    <p:tnLst>
      <p:par>
        <p:cTn id="1" dur="indefinite" restart="never" nodeType="tmRoot"/>
      </p:par>
    </p:tnLst>
  </p:timing>
  <p:hf hdr="0" ftr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66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571500" indent="-5715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2400" b="1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b="1">
          <a:solidFill>
            <a:schemeClr val="bg2"/>
          </a:solidFill>
          <a:latin typeface="+mn-lt"/>
        </a:defRPr>
      </a:lvl2pPr>
      <a:lvl3pPr marL="15621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hlink"/>
          </a:solidFill>
          <a:latin typeface="+mn-lt"/>
        </a:defRPr>
      </a:lvl3pPr>
      <a:lvl4pPr marL="1924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u"/>
        <a:defRPr sz="1400" b="1">
          <a:solidFill>
            <a:srgbClr val="FF33CC"/>
          </a:solidFill>
          <a:latin typeface="+mn-lt"/>
        </a:defRPr>
      </a:lvl4pPr>
      <a:lvl5pPr marL="22860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5pPr>
      <a:lvl6pPr marL="27432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6pPr>
      <a:lvl7pPr marL="32004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7pPr>
      <a:lvl8pPr marL="36576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8pPr>
      <a:lvl9pPr marL="4114800" indent="-171450" algn="l" rtl="0" fontAlgn="base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chemeClr val="fol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8.v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image" Target="../media/image126.png"/><Relationship Id="rId7" Type="http://schemas.openxmlformats.org/officeDocument/2006/relationships/image" Target="../media/image12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123.w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125.wm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png"/><Relationship Id="rId5" Type="http://schemas.openxmlformats.org/officeDocument/2006/relationships/hyperlink" Target="https://aliceinfo.cern.ch/Figure/sites/aliceinfo.cern.ch.Figure/files/Figures/aadare/2012-Mar-20-fig02a.gif" TargetMode="External"/><Relationship Id="rId4" Type="http://schemas.openxmlformats.org/officeDocument/2006/relationships/image" Target="../media/image138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31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3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153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7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3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3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3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3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3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3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31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76.xml"/><Relationship Id="rId4" Type="http://schemas.openxmlformats.org/officeDocument/2006/relationships/image" Target="../media/image170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79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7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7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76.xml"/><Relationship Id="rId4" Type="http://schemas.openxmlformats.org/officeDocument/2006/relationships/image" Target="../media/image183.pn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7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76.xml"/><Relationship Id="rId4" Type="http://schemas.openxmlformats.org/officeDocument/2006/relationships/image" Target="../media/image187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76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76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83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83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75.xml"/><Relationship Id="rId4" Type="http://schemas.openxmlformats.org/officeDocument/2006/relationships/image" Target="../media/image201.png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75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76.xml"/><Relationship Id="rId4" Type="http://schemas.openxmlformats.org/officeDocument/2006/relationships/image" Target="../media/image205.pn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gif"/><Relationship Id="rId2" Type="http://schemas.openxmlformats.org/officeDocument/2006/relationships/image" Target="../media/image206.gif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176.xml"/><Relationship Id="rId4" Type="http://schemas.openxmlformats.org/officeDocument/2006/relationships/image" Target="../media/image210.gif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76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176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176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176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176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176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176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17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1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176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176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176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176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176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176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176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9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23.wmf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22.wmf"/><Relationship Id="rId4" Type="http://schemas.openxmlformats.org/officeDocument/2006/relationships/image" Target="../media/image19.wmf"/><Relationship Id="rId9" Type="http://schemas.openxmlformats.org/officeDocument/2006/relationships/oleObject" Target="../embeddings/oleObject6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5.png"/><Relationship Id="rId4" Type="http://schemas.openxmlformats.org/officeDocument/2006/relationships/image" Target="../media/image24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3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51.w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4.w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13" Type="http://schemas.openxmlformats.org/officeDocument/2006/relationships/oleObject" Target="../embeddings/oleObject18.bin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64.wmf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1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63.wmf"/><Relationship Id="rId4" Type="http://schemas.openxmlformats.org/officeDocument/2006/relationships/image" Target="../media/image60.wmf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65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png"/><Relationship Id="rId4" Type="http://schemas.openxmlformats.org/officeDocument/2006/relationships/image" Target="../media/image11.w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79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9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1.emf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6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7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8.emf"/><Relationship Id="rId5" Type="http://schemas.openxmlformats.org/officeDocument/2006/relationships/image" Target="../media/image107.emf"/><Relationship Id="rId4" Type="http://schemas.openxmlformats.org/officeDocument/2006/relationships/image" Target="../media/image106.emf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8855" y="116632"/>
            <a:ext cx="6549529" cy="1584176"/>
          </a:xfrm>
          <a:solidFill>
            <a:schemeClr val="bg1">
              <a:lumMod val="20000"/>
              <a:lumOff val="8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cap="none" dirty="0" smtClean="0">
                <a:solidFill>
                  <a:srgbClr val="FF0000"/>
                </a:solidFill>
                <a:effectLst/>
                <a:latin typeface="+mn-lt"/>
              </a:rPr>
              <a:t>Soft Physics in Relativistic </a:t>
            </a:r>
            <a:br>
              <a:rPr lang="en-US" cap="none" dirty="0" smtClean="0">
                <a:solidFill>
                  <a:srgbClr val="FF0000"/>
                </a:solidFill>
                <a:effectLst/>
                <a:latin typeface="+mn-lt"/>
              </a:rPr>
            </a:br>
            <a:r>
              <a:rPr lang="en-US" cap="none" dirty="0" smtClean="0">
                <a:solidFill>
                  <a:srgbClr val="FF0000"/>
                </a:solidFill>
                <a:effectLst/>
                <a:latin typeface="+mn-lt"/>
              </a:rPr>
              <a:t>Heavy-ion Collisions</a:t>
            </a:r>
            <a:endParaRPr lang="en-US" cap="none" dirty="0">
              <a:solidFill>
                <a:srgbClr val="FF0000"/>
              </a:solidFill>
              <a:effectLst/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81000" y="5802560"/>
            <a:ext cx="8382000" cy="578768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/>
              <a:t>Karel Šafařík, CERN</a:t>
            </a:r>
            <a:endParaRPr lang="en-US" i="1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 Sept 2013  Soft Physics in HI collisions  K.Safarik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04459-2F9A-4BAF-B9C7-3EF9FB6AB517}" type="slidenum">
              <a:rPr lang="en-US" smtClean="0"/>
              <a:pPr/>
              <a:t>1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907704" y="1800883"/>
            <a:ext cx="4893498" cy="3860365"/>
            <a:chOff x="1907704" y="2276872"/>
            <a:chExt cx="4893498" cy="3860365"/>
          </a:xfrm>
        </p:grpSpPr>
        <p:pic>
          <p:nvPicPr>
            <p:cNvPr id="5" name="Picture 14" descr="C:\Users\giubellino\AppData\Local\Microsoft\Windows\Temporary Internet Files\Content.Outlook\KM0OY7Q5\ALICE_event_167693_0x3d94315a_2011-11-12_065112_0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67"/>
            <a:stretch>
              <a:fillRect/>
            </a:stretch>
          </p:blipFill>
          <p:spPr bwMode="auto">
            <a:xfrm>
              <a:off x="1907704" y="2276872"/>
              <a:ext cx="4893498" cy="3860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alice-logo.g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232" y="5157192"/>
              <a:ext cx="683568" cy="932440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QCD vacuum</a:t>
            </a:r>
          </a:p>
        </p:txBody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630363"/>
            <a:ext cx="8928100" cy="2303462"/>
          </a:xfrm>
        </p:spPr>
        <p:txBody>
          <a:bodyPr/>
          <a:lstStyle/>
          <a:p>
            <a:r>
              <a:rPr lang="en-US" smtClean="0"/>
              <a:t>The “empty” vacuum is unstable. There is a state of lower energy that consists of cells, each containing a gluon pair in colour- and spin- singlet state. The size of these cells is of order r</a:t>
            </a:r>
            <a:r>
              <a:rPr lang="en-US" baseline="-25000" smtClean="0"/>
              <a:t>0</a:t>
            </a:r>
            <a:r>
              <a:rPr lang="en-US" smtClean="0"/>
              <a:t>. We may speak of a “liquid” vacuum.</a:t>
            </a:r>
          </a:p>
          <a:p>
            <a:pPr>
              <a:buFont typeface="Wingdings" pitchFamily="2" charset="2"/>
              <a:buNone/>
            </a:pPr>
            <a:endParaRPr lang="en-US" smtClean="0"/>
          </a:p>
          <a:p>
            <a:pPr>
              <a:buFont typeface="Wingdings" pitchFamily="2" charset="2"/>
              <a:buNone/>
            </a:pPr>
            <a:r>
              <a:rPr lang="en-US" sz="1800" smtClean="0"/>
              <a:t>				Gottfried-Weisskopf, IV 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B5FC669-8FA6-44B7-AE34-91E0FE8206AF}" type="slidenum">
              <a:rPr lang="en-GB" b="0" u="none">
                <a:latin typeface="Comic Sans MS" pitchFamily="66" charset="0"/>
              </a:rPr>
              <a:pPr/>
              <a:t>10</a:t>
            </a:fld>
            <a:endParaRPr lang="en-GB" b="0" u="none"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50969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23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Thermal fit to all ALICE data</a:t>
            </a:r>
            <a:endParaRPr lang="en-GB" dirty="0" smtClean="0"/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250825" y="1268413"/>
            <a:ext cx="8713663" cy="3600450"/>
          </a:xfrm>
        </p:spPr>
        <p:txBody>
          <a:bodyPr/>
          <a:lstStyle/>
          <a:p>
            <a:pPr>
              <a:buFontTx/>
              <a:buNone/>
            </a:pPr>
            <a:endParaRPr lang="en-GB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100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3" y="1133216"/>
            <a:ext cx="8965663" cy="539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93209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Thermal fit excluding protons</a:t>
            </a:r>
            <a:endParaRPr lang="en-GB" dirty="0" smtClean="0"/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250825" y="1268413"/>
            <a:ext cx="8713663" cy="3600450"/>
          </a:xfrm>
        </p:spPr>
        <p:txBody>
          <a:bodyPr/>
          <a:lstStyle/>
          <a:p>
            <a:pPr>
              <a:buFontTx/>
              <a:buNone/>
            </a:pPr>
            <a:endParaRPr lang="en-GB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101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37927"/>
            <a:ext cx="8964488" cy="525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41159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fits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71FEF-89F8-AB40-9AFE-15B535B6C097}" type="slidenum">
              <a:rPr lang="en-US" smtClean="0"/>
              <a:t>102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1299"/>
            <a:ext cx="5815452" cy="48700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27877" y="4373651"/>
            <a:ext cx="15919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Ramona Lea </a:t>
            </a:r>
          </a:p>
        </p:txBody>
      </p:sp>
      <p:sp>
        <p:nvSpPr>
          <p:cNvPr id="9" name="Rectangle 8"/>
          <p:cNvSpPr/>
          <p:nvPr/>
        </p:nvSpPr>
        <p:spPr>
          <a:xfrm>
            <a:off x="5815453" y="1979957"/>
            <a:ext cx="332854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Global </a:t>
            </a:r>
            <a:r>
              <a:rPr lang="en-US" dirty="0" smtClean="0">
                <a:solidFill>
                  <a:srgbClr val="0000FF"/>
                </a:solidFill>
              </a:rPr>
              <a:t>fit: freeze-out T </a:t>
            </a:r>
            <a:r>
              <a:rPr lang="en-US" dirty="0">
                <a:solidFill>
                  <a:srgbClr val="0000FF"/>
                </a:solidFill>
              </a:rPr>
              <a:t>of 152/156 MeV, </a:t>
            </a:r>
            <a:r>
              <a:rPr lang="en-US" dirty="0" smtClean="0">
                <a:solidFill>
                  <a:srgbClr val="0000FF"/>
                </a:solidFill>
              </a:rPr>
              <a:t>(predicted ~</a:t>
            </a:r>
            <a:r>
              <a:rPr lang="en-US" dirty="0">
                <a:solidFill>
                  <a:srgbClr val="0000FF"/>
                </a:solidFill>
              </a:rPr>
              <a:t>160 MeV</a:t>
            </a:r>
            <a:r>
              <a:rPr lang="en-US" dirty="0" smtClean="0">
                <a:solidFill>
                  <a:srgbClr val="0000FF"/>
                </a:solidFill>
              </a:rPr>
              <a:t>) – not right for multi</a:t>
            </a:r>
            <a:r>
              <a:rPr lang="en-US" dirty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strange </a:t>
            </a:r>
            <a:endParaRPr lang="en-US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bg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2"/>
                </a:solidFill>
              </a:rPr>
              <a:t>w</a:t>
            </a:r>
            <a:r>
              <a:rPr lang="en-US" dirty="0" smtClean="0">
                <a:solidFill>
                  <a:schemeClr val="bg2"/>
                </a:solidFill>
              </a:rPr>
              <a:t>/o </a:t>
            </a:r>
            <a:r>
              <a:rPr lang="en-US" dirty="0" smtClean="0">
                <a:solidFill>
                  <a:schemeClr val="bg2"/>
                </a:solidFill>
              </a:rPr>
              <a:t>protons – better fit is at 164 </a:t>
            </a:r>
            <a:r>
              <a:rPr lang="en-US" dirty="0">
                <a:solidFill>
                  <a:schemeClr val="bg2"/>
                </a:solidFill>
              </a:rPr>
              <a:t>MeV, and </a:t>
            </a:r>
            <a:r>
              <a:rPr lang="en-US" dirty="0" smtClean="0">
                <a:solidFill>
                  <a:schemeClr val="bg2"/>
                </a:solidFill>
              </a:rPr>
              <a:t>works </a:t>
            </a:r>
            <a:r>
              <a:rPr lang="en-US" dirty="0">
                <a:solidFill>
                  <a:schemeClr val="bg2"/>
                </a:solidFill>
              </a:rPr>
              <a:t>well </a:t>
            </a:r>
            <a:r>
              <a:rPr lang="en-US" dirty="0" smtClean="0">
                <a:solidFill>
                  <a:schemeClr val="bg2"/>
                </a:solidFill>
              </a:rPr>
              <a:t>for Ξ</a:t>
            </a:r>
            <a:r>
              <a:rPr lang="en-US" dirty="0">
                <a:solidFill>
                  <a:schemeClr val="bg2"/>
                </a:solidFill>
              </a:rPr>
              <a:t>, Ω </a:t>
            </a:r>
            <a:endParaRPr lang="en-US" dirty="0" smtClean="0">
              <a:solidFill>
                <a:schemeClr val="bg2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=&gt; Unique </a:t>
            </a:r>
            <a:r>
              <a:rPr lang="en-US" dirty="0">
                <a:solidFill>
                  <a:srgbClr val="FF0000"/>
                </a:solidFill>
              </a:rPr>
              <a:t>chemical freeze-out </a:t>
            </a:r>
            <a:r>
              <a:rPr lang="en-US" dirty="0" smtClean="0">
                <a:solidFill>
                  <a:srgbClr val="FF0000"/>
                </a:solidFill>
              </a:rPr>
              <a:t>T </a:t>
            </a:r>
            <a:r>
              <a:rPr lang="en-US" dirty="0">
                <a:solidFill>
                  <a:srgbClr val="FF0000"/>
                </a:solidFill>
              </a:rPr>
              <a:t>does not describe p, </a:t>
            </a:r>
            <a:r>
              <a:rPr lang="en-US" dirty="0" err="1">
                <a:solidFill>
                  <a:srgbClr val="FF0000"/>
                </a:solidFill>
              </a:rPr>
              <a:t>Λ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Ξ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Ω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27816" name="Date Placeholder 278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02242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explanations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7DF3F-CB71-493A-941B-0F95CB588684}" type="slidenum">
              <a:rPr lang="en-US" smtClean="0">
                <a:solidFill>
                  <a:srgbClr val="000000"/>
                </a:solidFill>
              </a:rPr>
              <a:pPr/>
              <a:t>103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61" y="1052736"/>
            <a:ext cx="8776762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There was already this discrepancy at RHIC, but was overlooked due to</a:t>
            </a:r>
          </a:p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     misinterpretation of feed-down corrections</a:t>
            </a:r>
          </a:p>
          <a:p>
            <a:pPr algn="l"/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At high hadron density, re-interactions after freeze-out are important, 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    especially baryon–antibaryon annihilations, this will affect mostly protons</a:t>
            </a:r>
          </a:p>
          <a:p>
            <a:pPr algn="l"/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Introduce non-equilibrium statistical hadronization, quark population of 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    phase space is frozen at phase transition and may differ from thermal 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    equilibrium, two more parameters </a:t>
            </a:r>
            <a:r>
              <a:rPr lang="en-US" sz="2000" dirty="0" err="1" smtClean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US" sz="2000" baseline="-25000" dirty="0" err="1" smtClean="0">
                <a:solidFill>
                  <a:schemeClr val="bg1"/>
                </a:solidFill>
              </a:rPr>
              <a:t>q</a:t>
            </a:r>
            <a:r>
              <a:rPr lang="en-US" sz="2000" dirty="0" smtClean="0">
                <a:solidFill>
                  <a:schemeClr val="bg1"/>
                </a:solidFill>
              </a:rPr>
              <a:t> and </a:t>
            </a:r>
            <a:r>
              <a:rPr lang="en-US" sz="2000" dirty="0" err="1" smtClean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US" sz="2000" baseline="-25000" dirty="0" err="1" smtClean="0">
                <a:solidFill>
                  <a:schemeClr val="bg1"/>
                </a:solidFill>
              </a:rPr>
              <a:t>s</a:t>
            </a:r>
            <a:r>
              <a:rPr lang="en-US" sz="2000" dirty="0" smtClean="0">
                <a:solidFill>
                  <a:schemeClr val="bg1"/>
                </a:solidFill>
              </a:rPr>
              <a:t> needed</a:t>
            </a:r>
          </a:p>
          <a:p>
            <a:pPr algn="l"/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In statistical hadronization models, the resonance spectrum is accounted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    for only up to ~ 2 </a:t>
            </a:r>
            <a:r>
              <a:rPr lang="en-US" sz="2000" dirty="0" err="1" smtClean="0">
                <a:solidFill>
                  <a:schemeClr val="bg1"/>
                </a:solidFill>
              </a:rPr>
              <a:t>GeV</a:t>
            </a:r>
            <a:r>
              <a:rPr lang="en-US" sz="2000" dirty="0" smtClean="0">
                <a:solidFill>
                  <a:schemeClr val="bg1"/>
                </a:solidFill>
              </a:rPr>
              <a:t>, higher resonance would add mostly </a:t>
            </a:r>
            <a:r>
              <a:rPr lang="en-US" sz="2000" dirty="0" err="1" smtClean="0">
                <a:solidFill>
                  <a:schemeClr val="bg1"/>
                </a:solidFill>
              </a:rPr>
              <a:t>pions</a:t>
            </a:r>
            <a:r>
              <a:rPr lang="en-US" sz="2000" dirty="0" smtClean="0">
                <a:solidFill>
                  <a:schemeClr val="bg1"/>
                </a:solidFill>
              </a:rPr>
              <a:t>, thus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    effectively decreasing the model prediction for p/</a:t>
            </a:r>
            <a:r>
              <a:rPr lang="en-US" sz="2000" dirty="0" smtClean="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US" sz="2000" dirty="0" smtClean="0">
                <a:solidFill>
                  <a:schemeClr val="bg1"/>
                </a:solidFill>
              </a:rPr>
              <a:t> (buy also for strange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    baryons)</a:t>
            </a:r>
          </a:p>
          <a:p>
            <a:pPr algn="l"/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The freeze-out temperature may be different for different flavours, some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    evidence from lattice QCD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18641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Thermal non-equilibrium fit </a:t>
            </a:r>
            <a:endParaRPr lang="en-GB" dirty="0" smtClean="0"/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250825" y="1268413"/>
            <a:ext cx="8713663" cy="360045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dirty="0" err="1" smtClean="0"/>
              <a:t>M.Petran</a:t>
            </a:r>
            <a:endParaRPr lang="en-US" sz="2000" dirty="0" smtClean="0"/>
          </a:p>
          <a:p>
            <a:pPr>
              <a:buFontTx/>
              <a:buNone/>
            </a:pPr>
            <a:r>
              <a:rPr lang="en-US" sz="2000" dirty="0" err="1" smtClean="0"/>
              <a:t>J.Rafelski</a:t>
            </a:r>
            <a:endParaRPr lang="en-GB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104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356" y="957409"/>
            <a:ext cx="7255148" cy="553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041692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endParaRPr lang="en-GB" dirty="0" smtClean="0"/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251520" y="2852936"/>
            <a:ext cx="8713663" cy="360045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4400" dirty="0" smtClean="0"/>
              <a:t>Azimuthal anisotropies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105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10775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772400" cy="708528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i="1" cap="none" dirty="0" err="1" smtClean="0"/>
              <a:t>v</a:t>
            </a:r>
            <a:r>
              <a:rPr lang="en-US" i="1" cap="none" baseline="-25000" dirty="0" err="1" smtClean="0"/>
              <a:t>n</a:t>
            </a:r>
            <a:r>
              <a:rPr lang="en-US" cap="none" dirty="0" smtClean="0"/>
              <a:t> </a:t>
            </a:r>
            <a:r>
              <a:rPr lang="en-US" cap="none" dirty="0" smtClean="0"/>
              <a:t>– </a:t>
            </a:r>
            <a:r>
              <a:rPr lang="en-US" cap="none" dirty="0" smtClean="0"/>
              <a:t>definition  </a:t>
            </a:r>
            <a:endParaRPr lang="en-US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2483768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 Sept 2013  Soft Physics in HI collisions  K.Safarik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/>
              <a:pPr/>
              <a:t>106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1259632" y="1052736"/>
                <a:ext cx="6552728" cy="2304285"/>
              </a:xfrm>
              <a:prstGeom prst="rect">
                <a:avLst/>
              </a:prstGeom>
              <a:solidFill>
                <a:schemeClr val="accent5">
                  <a:alpha val="49000"/>
                </a:schemeClr>
              </a:solidFill>
              <a:ln w="25400"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Arial" pitchFamily="34" charset="0"/>
                  <a:buChar char="•"/>
                </a:pPr>
                <a:r>
                  <a:rPr lang="en-US" sz="2000" i="1" dirty="0" err="1" smtClean="0">
                    <a:solidFill>
                      <a:srgbClr val="FF0000"/>
                    </a:solidFill>
                  </a:rPr>
                  <a:t>v</a:t>
                </a:r>
                <a:r>
                  <a:rPr lang="en-US" sz="2000" i="1" baseline="-25000" dirty="0" err="1" smtClean="0">
                    <a:solidFill>
                      <a:srgbClr val="FF0000"/>
                    </a:solidFill>
                  </a:rPr>
                  <a:t>n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 – Fourier coefficients of particle distributions in azimuthal angle </a:t>
                </a:r>
                <a:r>
                  <a:rPr lang="el-GR" sz="2000" dirty="0" smtClean="0">
                    <a:solidFill>
                      <a:srgbClr val="0000FF"/>
                    </a:solidFill>
                    <a:latin typeface="Arial"/>
                    <a:cs typeface="Arial"/>
                  </a:rPr>
                  <a:t>φ</a:t>
                </a:r>
                <a:r>
                  <a:rPr lang="en-US" sz="2000" dirty="0" smtClean="0">
                    <a:solidFill>
                      <a:srgbClr val="0000FF"/>
                    </a:solidFill>
                    <a:latin typeface="Symbol" pitchFamily="18" charset="2"/>
                  </a:rPr>
                  <a:t> 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with respect to </a:t>
                </a:r>
                <a:r>
                  <a:rPr lang="en-US" sz="2000" i="1" dirty="0" smtClean="0">
                    <a:solidFill>
                      <a:srgbClr val="0000FF"/>
                    </a:solidFill>
                  </a:rPr>
                  <a:t>n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-</a:t>
                </a:r>
                <a:r>
                  <a:rPr lang="en-US" sz="2000" dirty="0" err="1" smtClean="0">
                    <a:solidFill>
                      <a:srgbClr val="0000FF"/>
                    </a:solidFill>
                  </a:rPr>
                  <a:t>th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 reaction plane</a:t>
                </a:r>
                <a:endParaRPr lang="en-US" sz="2000" dirty="0">
                  <a:solidFill>
                    <a:srgbClr val="0000FF"/>
                  </a:solidFill>
                </a:endParaRPr>
              </a:p>
              <a:p>
                <a:pPr marL="342900" indent="-342900" algn="l">
                  <a:buFont typeface="Arial" pitchFamily="34" charset="0"/>
                  <a:buChar char="•"/>
                </a:pPr>
                <a:endParaRPr lang="en-US" sz="2000" dirty="0" smtClean="0">
                  <a:solidFill>
                    <a:srgbClr val="0000FF"/>
                  </a:solidFill>
                </a:endParaRPr>
              </a:p>
              <a:p>
                <a:pPr lvl="1"/>
                <a:r>
                  <a:rPr lang="en-US" sz="2000" baseline="-250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𝑑𝑁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US" sz="2800" smtClean="0">
                            <a:latin typeface="Cambria Math"/>
                            <a:ea typeface="Cambria Math"/>
                          </a:rPr>
                          <m:t>φ</m:t>
                        </m:r>
                      </m:den>
                    </m:f>
                    <m:d>
                      <m:d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b="0" i="0" smtClean="0">
                            <a:latin typeface="Cambria Math"/>
                          </a:rPr>
                          <m:t>…</m:t>
                        </m:r>
                      </m:e>
                    </m:d>
                    <m:r>
                      <a:rPr lang="en-US" sz="2800" b="0" i="1" smtClean="0">
                        <a:latin typeface="Cambria Math"/>
                        <a:ea typeface="Cambria Math"/>
                      </a:rPr>
                      <m:t>∝1+2</m:t>
                    </m:r>
                    <m:nary>
                      <m:naryPr>
                        <m:chr m:val="∑"/>
                        <m:ctrlPr>
                          <a:rPr lang="en-US" sz="2800" b="0" i="1" smtClean="0">
                            <a:latin typeface="Cambria Math"/>
                            <a:ea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800" b="0" i="1" smtClean="0">
                            <a:latin typeface="Cambria Math"/>
                            <a:ea typeface="Cambria Math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/>
                            <a:ea typeface="Cambria Math"/>
                          </a:rPr>
                          <m:t>=1</m:t>
                        </m:r>
                      </m:sub>
                      <m:sup>
                        <m:r>
                          <a:rPr lang="en-US" sz="2800" b="0" i="1" smtClean="0">
                            <a:latin typeface="Cambria Math"/>
                            <a:ea typeface="Cambria Math"/>
                          </a:rPr>
                          <m:t>∞</m:t>
                        </m:r>
                      </m:sup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𝑣</m:t>
                        </m:r>
                        <m:r>
                          <a:rPr lang="en-US" sz="2800" b="0" i="1" baseline="-25000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𝑛</m:t>
                        </m:r>
                        <m:func>
                          <m:funcPr>
                            <m:ctrlP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/>
                                <a:ea typeface="Cambria Math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  <m:t>𝑛</m:t>
                            </m:r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  <m:t>𝜑</m:t>
                            </m:r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l-GR" sz="2800" b="0" i="1" smtClean="0">
                                <a:latin typeface="Cambria Math"/>
                                <a:ea typeface="Cambria Math"/>
                              </a:rPr>
                              <m:t>ψ</m:t>
                            </m:r>
                            <m:r>
                              <a:rPr lang="en-US" sz="2800" b="0" i="1" baseline="-25000" smtClean="0">
                                <a:latin typeface="Cambria Math"/>
                                <a:ea typeface="Cambria Math"/>
                              </a:rPr>
                              <m:t>𝑛</m:t>
                            </m:r>
                            <m:r>
                              <a:rPr lang="en-US" sz="2800" b="0" i="1" smtClean="0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e>
                        </m:func>
                      </m:e>
                    </m:nary>
                    <m:r>
                      <a:rPr lang="en-US" sz="2800" b="0" i="1" smtClean="0">
                        <a:latin typeface="Cambria Math"/>
                      </a:rPr>
                      <m:t> </m:t>
                    </m:r>
                  </m:oMath>
                </a14:m>
                <a:endParaRPr lang="en-US" sz="2000" dirty="0" smtClean="0"/>
              </a:p>
              <a:p>
                <a:pPr lvl="1" algn="l"/>
                <a:endParaRPr lang="en-US" sz="2000" dirty="0" smtClean="0"/>
              </a:p>
              <a:p>
                <a:pPr algn="l"/>
                <a:r>
                  <a:rPr lang="en-US" sz="2000" i="1" dirty="0" err="1" smtClean="0">
                    <a:solidFill>
                      <a:srgbClr val="FF0000"/>
                    </a:solidFill>
                  </a:rPr>
                  <a:t>v</a:t>
                </a:r>
                <a:r>
                  <a:rPr lang="en-US" sz="2000" i="1" baseline="-25000" dirty="0" err="1" smtClean="0">
                    <a:solidFill>
                      <a:srgbClr val="FF0000"/>
                    </a:solidFill>
                  </a:rPr>
                  <a:t>n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 = 0  would mean azimuthally symmetric distribution</a:t>
                </a:r>
                <a:endParaRPr lang="en-US" sz="2000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1052736"/>
                <a:ext cx="6552728" cy="2304285"/>
              </a:xfrm>
              <a:prstGeom prst="rect">
                <a:avLst/>
              </a:prstGeom>
              <a:blipFill rotWithShape="1">
                <a:blip r:embed="rId3"/>
                <a:stretch>
                  <a:fillRect l="-834" t="-524" b="-3403"/>
                </a:stretch>
              </a:blipFill>
              <a:ln w="2540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645053"/>
            <a:ext cx="4067327" cy="273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34"/>
          <p:cNvGrpSpPr>
            <a:grpSpLocks/>
          </p:cNvGrpSpPr>
          <p:nvPr/>
        </p:nvGrpSpPr>
        <p:grpSpPr bwMode="auto">
          <a:xfrm>
            <a:off x="5220072" y="3645024"/>
            <a:ext cx="3661886" cy="2596141"/>
            <a:chOff x="366713" y="3373438"/>
            <a:chExt cx="3156775" cy="2221017"/>
          </a:xfrm>
        </p:grpSpPr>
        <p:pic>
          <p:nvPicPr>
            <p:cNvPr id="11" name="Picture 3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713" y="3587750"/>
              <a:ext cx="2819400" cy="200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36"/>
            <p:cNvGrpSpPr>
              <a:grpSpLocks/>
            </p:cNvGrpSpPr>
            <p:nvPr/>
          </p:nvGrpSpPr>
          <p:grpSpPr bwMode="auto">
            <a:xfrm>
              <a:off x="886874" y="3373438"/>
              <a:ext cx="2636614" cy="2221017"/>
              <a:chOff x="346959" y="685800"/>
              <a:chExt cx="4224695" cy="3183214"/>
            </a:xfrm>
          </p:grpSpPr>
          <p:sp>
            <p:nvSpPr>
              <p:cNvPr id="13" name="TextBox 52"/>
              <p:cNvSpPr txBox="1">
                <a:spLocks noChangeArrowheads="1"/>
              </p:cNvSpPr>
              <p:nvPr/>
            </p:nvSpPr>
            <p:spPr bwMode="auto">
              <a:xfrm>
                <a:off x="2864928" y="685800"/>
                <a:ext cx="816392" cy="6686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r>
                  <a:rPr lang="en-US" dirty="0" smtClean="0">
                    <a:latin typeface="Symbol" pitchFamily="18" charset="2"/>
                    <a:ea typeface="MS PGothic" pitchFamily="34" charset="-128"/>
                    <a:cs typeface="Arial" pitchFamily="34" charset="0"/>
                  </a:rPr>
                  <a:t>y</a:t>
                </a:r>
                <a:r>
                  <a:rPr lang="en-US" baseline="-25000" dirty="0" smtClean="0">
                    <a:ea typeface="MS PGothic" pitchFamily="34" charset="-128"/>
                    <a:cs typeface="Arial" pitchFamily="34" charset="0"/>
                  </a:rPr>
                  <a:t>2</a:t>
                </a:r>
                <a:endParaRPr lang="en-US" baseline="-25000" dirty="0">
                  <a:ea typeface="MS PGothic" pitchFamily="34" charset="-128"/>
                  <a:cs typeface="Arial" pitchFamily="34" charset="0"/>
                </a:endParaRPr>
              </a:p>
            </p:txBody>
          </p:sp>
          <p:grpSp>
            <p:nvGrpSpPr>
              <p:cNvPr id="14" name="Group 38"/>
              <p:cNvGrpSpPr>
                <a:grpSpLocks/>
              </p:cNvGrpSpPr>
              <p:nvPr/>
            </p:nvGrpSpPr>
            <p:grpSpPr bwMode="auto">
              <a:xfrm>
                <a:off x="346959" y="838200"/>
                <a:ext cx="4224695" cy="3030814"/>
                <a:chOff x="346959" y="838200"/>
                <a:chExt cx="4224695" cy="3030814"/>
              </a:xfrm>
            </p:grpSpPr>
            <p:sp>
              <p:nvSpPr>
                <p:cNvPr id="15" name="Freeform 39"/>
                <p:cNvSpPr>
                  <a:spLocks/>
                </p:cNvSpPr>
                <p:nvPr/>
              </p:nvSpPr>
              <p:spPr bwMode="auto">
                <a:xfrm rot="-4547805">
                  <a:off x="798381" y="994660"/>
                  <a:ext cx="1908437" cy="2811281"/>
                </a:xfrm>
                <a:custGeom>
                  <a:avLst/>
                  <a:gdLst>
                    <a:gd name="T0" fmla="*/ 52349243 w 1492584"/>
                    <a:gd name="T1" fmla="*/ 2147483647 h 1437373"/>
                    <a:gd name="T2" fmla="*/ 332281987 w 1492584"/>
                    <a:gd name="T3" fmla="*/ 2147483647 h 1437373"/>
                    <a:gd name="T4" fmla="*/ 602216478 w 1492584"/>
                    <a:gd name="T5" fmla="*/ 2147483647 h 1437373"/>
                    <a:gd name="T6" fmla="*/ 992121921 w 1492584"/>
                    <a:gd name="T7" fmla="*/ 353391873 h 1437373"/>
                    <a:gd name="T8" fmla="*/ 1332040789 w 1492584"/>
                    <a:gd name="T9" fmla="*/ 2147483647 h 1437373"/>
                    <a:gd name="T10" fmla="*/ 1531992461 w 1492584"/>
                    <a:gd name="T11" fmla="*/ 2147483647 h 1437373"/>
                    <a:gd name="T12" fmla="*/ 1442014074 w 1492584"/>
                    <a:gd name="T13" fmla="*/ 2147483647 h 1437373"/>
                    <a:gd name="T14" fmla="*/ 1092099161 w 1492584"/>
                    <a:gd name="T15" fmla="*/ 2147483647 h 1437373"/>
                    <a:gd name="T16" fmla="*/ 722187483 w 1492584"/>
                    <a:gd name="T17" fmla="*/ 2147483647 h 1437373"/>
                    <a:gd name="T18" fmla="*/ 362273088 w 1492584"/>
                    <a:gd name="T19" fmla="*/ 2147483647 h 1437373"/>
                    <a:gd name="T20" fmla="*/ 122331958 w 1492584"/>
                    <a:gd name="T21" fmla="*/ 2147483647 h 1437373"/>
                    <a:gd name="T22" fmla="*/ 6665790 w 1492584"/>
                    <a:gd name="T23" fmla="*/ 2147483647 h 1437373"/>
                    <a:gd name="T24" fmla="*/ 52349243 w 1492584"/>
                    <a:gd name="T25" fmla="*/ 2147483647 h 143737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492584"/>
                    <a:gd name="T40" fmla="*/ 0 h 1437373"/>
                    <a:gd name="T41" fmla="*/ 1492584 w 1492584"/>
                    <a:gd name="T42" fmla="*/ 1437373 h 143737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492584" h="1437373">
                      <a:moveTo>
                        <a:pt x="50399" y="752374"/>
                      </a:moveTo>
                      <a:cubicBezTo>
                        <a:pt x="94381" y="650640"/>
                        <a:pt x="231675" y="437949"/>
                        <a:pt x="319907" y="328863"/>
                      </a:cubicBezTo>
                      <a:cubicBezTo>
                        <a:pt x="408139" y="219777"/>
                        <a:pt x="473911" y="152400"/>
                        <a:pt x="579789" y="97857"/>
                      </a:cubicBezTo>
                      <a:cubicBezTo>
                        <a:pt x="685667" y="43314"/>
                        <a:pt x="838067" y="0"/>
                        <a:pt x="955174" y="1604"/>
                      </a:cubicBezTo>
                      <a:cubicBezTo>
                        <a:pt x="1072281" y="3208"/>
                        <a:pt x="1195806" y="40105"/>
                        <a:pt x="1282433" y="107482"/>
                      </a:cubicBezTo>
                      <a:cubicBezTo>
                        <a:pt x="1369060" y="174859"/>
                        <a:pt x="1457292" y="280737"/>
                        <a:pt x="1474938" y="405865"/>
                      </a:cubicBezTo>
                      <a:cubicBezTo>
                        <a:pt x="1492584" y="530993"/>
                        <a:pt x="1458896" y="715477"/>
                        <a:pt x="1388311" y="858252"/>
                      </a:cubicBezTo>
                      <a:cubicBezTo>
                        <a:pt x="1317726" y="1001027"/>
                        <a:pt x="1166930" y="1169469"/>
                        <a:pt x="1051427" y="1262513"/>
                      </a:cubicBezTo>
                      <a:cubicBezTo>
                        <a:pt x="935924" y="1355557"/>
                        <a:pt x="812400" y="1395663"/>
                        <a:pt x="695292" y="1416518"/>
                      </a:cubicBezTo>
                      <a:cubicBezTo>
                        <a:pt x="578185" y="1437373"/>
                        <a:pt x="445035" y="1427747"/>
                        <a:pt x="348782" y="1387642"/>
                      </a:cubicBezTo>
                      <a:cubicBezTo>
                        <a:pt x="252529" y="1347537"/>
                        <a:pt x="174837" y="1254760"/>
                        <a:pt x="117776" y="1175886"/>
                      </a:cubicBezTo>
                      <a:cubicBezTo>
                        <a:pt x="60715" y="1097012"/>
                        <a:pt x="12834" y="991402"/>
                        <a:pt x="6417" y="914400"/>
                      </a:cubicBezTo>
                      <a:cubicBezTo>
                        <a:pt x="0" y="837398"/>
                        <a:pt x="37699" y="882984"/>
                        <a:pt x="50399" y="752374"/>
                      </a:cubicBezTo>
                      <a:close/>
                    </a:path>
                  </a:pathLst>
                </a:custGeom>
                <a:noFill/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endParaRPr lang="en-GB"/>
                </a:p>
              </p:txBody>
            </p:sp>
            <p:sp>
              <p:nvSpPr>
                <p:cNvPr id="16" name="Freeform 40"/>
                <p:cNvSpPr>
                  <a:spLocks/>
                </p:cNvSpPr>
                <p:nvPr/>
              </p:nvSpPr>
              <p:spPr bwMode="auto">
                <a:xfrm rot="-4393937">
                  <a:off x="749279" y="699392"/>
                  <a:ext cx="2367788" cy="3043499"/>
                </a:xfrm>
                <a:custGeom>
                  <a:avLst/>
                  <a:gdLst>
                    <a:gd name="T0" fmla="*/ 614056144 w 1645920"/>
                    <a:gd name="T1" fmla="*/ 2147483647 h 1719714"/>
                    <a:gd name="T2" fmla="*/ 1445993819 w 1645920"/>
                    <a:gd name="T3" fmla="*/ 2147483647 h 1719714"/>
                    <a:gd name="T4" fmla="*/ 2147483647 w 1645920"/>
                    <a:gd name="T5" fmla="*/ 2147483647 h 1719714"/>
                    <a:gd name="T6" fmla="*/ 2147483647 w 1645920"/>
                    <a:gd name="T7" fmla="*/ 2147483647 h 1719714"/>
                    <a:gd name="T8" fmla="*/ 2147483647 w 1645920"/>
                    <a:gd name="T9" fmla="*/ 2147483647 h 1719714"/>
                    <a:gd name="T10" fmla="*/ 2147483647 w 1645920"/>
                    <a:gd name="T11" fmla="*/ 2147483647 h 1719714"/>
                    <a:gd name="T12" fmla="*/ 1445993819 w 1645920"/>
                    <a:gd name="T13" fmla="*/ 2147483647 h 1719714"/>
                    <a:gd name="T14" fmla="*/ 732902726 w 1645920"/>
                    <a:gd name="T15" fmla="*/ 2147483647 h 1719714"/>
                    <a:gd name="T16" fmla="*/ 851748079 w 1645920"/>
                    <a:gd name="T17" fmla="*/ 2147483647 h 1719714"/>
                    <a:gd name="T18" fmla="*/ 1683687404 w 1645920"/>
                    <a:gd name="T19" fmla="*/ 2147483647 h 1719714"/>
                    <a:gd name="T20" fmla="*/ 2147483647 w 1645920"/>
                    <a:gd name="T21" fmla="*/ 433071160 h 1719714"/>
                    <a:gd name="T22" fmla="*/ 2147483647 w 1645920"/>
                    <a:gd name="T23" fmla="*/ 173226782 h 1719714"/>
                    <a:gd name="T24" fmla="*/ 2147483647 w 1645920"/>
                    <a:gd name="T25" fmla="*/ 1212570741 h 1719714"/>
                    <a:gd name="T26" fmla="*/ 2147483647 w 1645920"/>
                    <a:gd name="T27" fmla="*/ 2147483647 h 1719714"/>
                    <a:gd name="T28" fmla="*/ 2147483647 w 1645920"/>
                    <a:gd name="T29" fmla="*/ 2147483647 h 1719714"/>
                    <a:gd name="T30" fmla="*/ 2147483647 w 1645920"/>
                    <a:gd name="T31" fmla="*/ 2147483647 h 1719714"/>
                    <a:gd name="T32" fmla="*/ 2147483647 w 1645920"/>
                    <a:gd name="T33" fmla="*/ 2147483647 h 1719714"/>
                    <a:gd name="T34" fmla="*/ 2147483647 w 1645920"/>
                    <a:gd name="T35" fmla="*/ 2147483647 h 1719714"/>
                    <a:gd name="T36" fmla="*/ 2147483647 w 1645920"/>
                    <a:gd name="T37" fmla="*/ 2147483647 h 1719714"/>
                    <a:gd name="T38" fmla="*/ 2147483647 w 1645920"/>
                    <a:gd name="T39" fmla="*/ 2147483647 h 1719714"/>
                    <a:gd name="T40" fmla="*/ 2147483647 w 1645920"/>
                    <a:gd name="T41" fmla="*/ 2147483647 h 1719714"/>
                    <a:gd name="T42" fmla="*/ 2147483647 w 1645920"/>
                    <a:gd name="T43" fmla="*/ 2147483647 h 1719714"/>
                    <a:gd name="T44" fmla="*/ 2147483647 w 1645920"/>
                    <a:gd name="T45" fmla="*/ 2147483647 h 1719714"/>
                    <a:gd name="T46" fmla="*/ 2147483647 w 1645920"/>
                    <a:gd name="T47" fmla="*/ 2147483647 h 1719714"/>
                    <a:gd name="T48" fmla="*/ 2147483647 w 1645920"/>
                    <a:gd name="T49" fmla="*/ 2147483647 h 1719714"/>
                    <a:gd name="T50" fmla="*/ 2147483647 w 1645920"/>
                    <a:gd name="T51" fmla="*/ 2147483647 h 1719714"/>
                    <a:gd name="T52" fmla="*/ 2147483647 w 1645920"/>
                    <a:gd name="T53" fmla="*/ 2147483647 h 1719714"/>
                    <a:gd name="T54" fmla="*/ 2147483647 w 1645920"/>
                    <a:gd name="T55" fmla="*/ 2147483647 h 1719714"/>
                    <a:gd name="T56" fmla="*/ 2147483647 w 1645920"/>
                    <a:gd name="T57" fmla="*/ 2147483647 h 1719714"/>
                    <a:gd name="T58" fmla="*/ 376351500 w 1645920"/>
                    <a:gd name="T59" fmla="*/ 2147483647 h 1719714"/>
                    <a:gd name="T60" fmla="*/ 614056144 w 1645920"/>
                    <a:gd name="T61" fmla="*/ 2147483647 h 1719714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1645920"/>
                    <a:gd name="T94" fmla="*/ 0 h 1719714"/>
                    <a:gd name="T95" fmla="*/ 1645920 w 1645920"/>
                    <a:gd name="T96" fmla="*/ 1719714 h 1719714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1645920" h="1719714">
                      <a:moveTo>
                        <a:pt x="49731" y="1161448"/>
                      </a:moveTo>
                      <a:cubicBezTo>
                        <a:pt x="64169" y="1081238"/>
                        <a:pt x="91441" y="1084446"/>
                        <a:pt x="117108" y="1045945"/>
                      </a:cubicBezTo>
                      <a:cubicBezTo>
                        <a:pt x="142775" y="1007444"/>
                        <a:pt x="184485" y="960922"/>
                        <a:pt x="203735" y="930442"/>
                      </a:cubicBezTo>
                      <a:cubicBezTo>
                        <a:pt x="222985" y="899962"/>
                        <a:pt x="226194" y="882315"/>
                        <a:pt x="232611" y="863065"/>
                      </a:cubicBezTo>
                      <a:cubicBezTo>
                        <a:pt x="239028" y="843815"/>
                        <a:pt x="247049" y="837398"/>
                        <a:pt x="242236" y="814939"/>
                      </a:cubicBezTo>
                      <a:cubicBezTo>
                        <a:pt x="237423" y="792480"/>
                        <a:pt x="224590" y="766812"/>
                        <a:pt x="203735" y="728311"/>
                      </a:cubicBezTo>
                      <a:cubicBezTo>
                        <a:pt x="182880" y="689810"/>
                        <a:pt x="141171" y="641684"/>
                        <a:pt x="117108" y="583933"/>
                      </a:cubicBezTo>
                      <a:cubicBezTo>
                        <a:pt x="93045" y="526182"/>
                        <a:pt x="67377" y="439554"/>
                        <a:pt x="59356" y="381802"/>
                      </a:cubicBezTo>
                      <a:cubicBezTo>
                        <a:pt x="51335" y="324050"/>
                        <a:pt x="56147" y="283945"/>
                        <a:pt x="68981" y="237423"/>
                      </a:cubicBezTo>
                      <a:cubicBezTo>
                        <a:pt x="81815" y="190901"/>
                        <a:pt x="109086" y="139566"/>
                        <a:pt x="136358" y="102669"/>
                      </a:cubicBezTo>
                      <a:cubicBezTo>
                        <a:pt x="163630" y="65772"/>
                        <a:pt x="194110" y="32084"/>
                        <a:pt x="232611" y="16042"/>
                      </a:cubicBezTo>
                      <a:cubicBezTo>
                        <a:pt x="271112" y="0"/>
                        <a:pt x="319239" y="1604"/>
                        <a:pt x="367365" y="6417"/>
                      </a:cubicBezTo>
                      <a:cubicBezTo>
                        <a:pt x="415491" y="11230"/>
                        <a:pt x="471639" y="19251"/>
                        <a:pt x="521369" y="44918"/>
                      </a:cubicBezTo>
                      <a:cubicBezTo>
                        <a:pt x="571099" y="70585"/>
                        <a:pt x="620830" y="113899"/>
                        <a:pt x="665748" y="160421"/>
                      </a:cubicBezTo>
                      <a:cubicBezTo>
                        <a:pt x="710666" y="206943"/>
                        <a:pt x="757188" y="267903"/>
                        <a:pt x="790876" y="324050"/>
                      </a:cubicBezTo>
                      <a:cubicBezTo>
                        <a:pt x="824564" y="380197"/>
                        <a:pt x="837398" y="462012"/>
                        <a:pt x="867878" y="497305"/>
                      </a:cubicBezTo>
                      <a:cubicBezTo>
                        <a:pt x="898358" y="532598"/>
                        <a:pt x="911192" y="527785"/>
                        <a:pt x="973756" y="535806"/>
                      </a:cubicBezTo>
                      <a:cubicBezTo>
                        <a:pt x="1036320" y="543827"/>
                        <a:pt x="1158241" y="527785"/>
                        <a:pt x="1243264" y="545431"/>
                      </a:cubicBezTo>
                      <a:cubicBezTo>
                        <a:pt x="1328287" y="563077"/>
                        <a:pt x="1419727" y="591953"/>
                        <a:pt x="1483895" y="641684"/>
                      </a:cubicBezTo>
                      <a:cubicBezTo>
                        <a:pt x="1548063" y="691415"/>
                        <a:pt x="1610628" y="774834"/>
                        <a:pt x="1628274" y="843815"/>
                      </a:cubicBezTo>
                      <a:cubicBezTo>
                        <a:pt x="1645920" y="912796"/>
                        <a:pt x="1628274" y="996214"/>
                        <a:pt x="1589773" y="1055570"/>
                      </a:cubicBezTo>
                      <a:cubicBezTo>
                        <a:pt x="1551272" y="1114926"/>
                        <a:pt x="1487104" y="1169469"/>
                        <a:pt x="1397268" y="1199949"/>
                      </a:cubicBezTo>
                      <a:cubicBezTo>
                        <a:pt x="1307432" y="1230429"/>
                        <a:pt x="1132573" y="1233637"/>
                        <a:pt x="1050758" y="1238450"/>
                      </a:cubicBezTo>
                      <a:lnTo>
                        <a:pt x="906379" y="1228825"/>
                      </a:lnTo>
                      <a:cubicBezTo>
                        <a:pt x="874295" y="1227221"/>
                        <a:pt x="880712" y="1209575"/>
                        <a:pt x="858253" y="1228825"/>
                      </a:cubicBezTo>
                      <a:cubicBezTo>
                        <a:pt x="835794" y="1248075"/>
                        <a:pt x="811731" y="1286576"/>
                        <a:pt x="771626" y="1344328"/>
                      </a:cubicBezTo>
                      <a:cubicBezTo>
                        <a:pt x="731521" y="1402080"/>
                        <a:pt x="683394" y="1515979"/>
                        <a:pt x="617621" y="1575335"/>
                      </a:cubicBezTo>
                      <a:cubicBezTo>
                        <a:pt x="551848" y="1634691"/>
                        <a:pt x="442762" y="1681213"/>
                        <a:pt x="376990" y="1700463"/>
                      </a:cubicBezTo>
                      <a:cubicBezTo>
                        <a:pt x="311218" y="1719713"/>
                        <a:pt x="280738" y="1719714"/>
                        <a:pt x="222986" y="1690838"/>
                      </a:cubicBezTo>
                      <a:cubicBezTo>
                        <a:pt x="165234" y="1661962"/>
                        <a:pt x="60960" y="1615440"/>
                        <a:pt x="30480" y="1527208"/>
                      </a:cubicBezTo>
                      <a:cubicBezTo>
                        <a:pt x="0" y="1438976"/>
                        <a:pt x="35293" y="1241659"/>
                        <a:pt x="49731" y="1161448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endParaRPr lang="en-GB"/>
                </a:p>
              </p:txBody>
            </p:sp>
            <p:sp>
              <p:nvSpPr>
                <p:cNvPr id="17" name="Freeform 41"/>
                <p:cNvSpPr>
                  <a:spLocks/>
                </p:cNvSpPr>
                <p:nvPr/>
              </p:nvSpPr>
              <p:spPr bwMode="auto">
                <a:xfrm rot="-2314612">
                  <a:off x="457200" y="1066801"/>
                  <a:ext cx="2608446" cy="2554704"/>
                </a:xfrm>
                <a:custGeom>
                  <a:avLst/>
                  <a:gdLst>
                    <a:gd name="T0" fmla="*/ 1072440038 w 1621857"/>
                    <a:gd name="T1" fmla="*/ 2147483647 h 1613835"/>
                    <a:gd name="T2" fmla="*/ 34589258 w 1621857"/>
                    <a:gd name="T3" fmla="*/ 2147483647 h 1613835"/>
                    <a:gd name="T4" fmla="*/ 1280008866 w 1621857"/>
                    <a:gd name="T5" fmla="*/ 2147483647 h 1613835"/>
                    <a:gd name="T6" fmla="*/ 2147483647 w 1621857"/>
                    <a:gd name="T7" fmla="*/ 2147483647 h 1613835"/>
                    <a:gd name="T8" fmla="*/ 2147483647 w 1621857"/>
                    <a:gd name="T9" fmla="*/ 2147483647 h 1613835"/>
                    <a:gd name="T10" fmla="*/ 2147483647 w 1621857"/>
                    <a:gd name="T11" fmla="*/ 2147483647 h 1613835"/>
                    <a:gd name="T12" fmla="*/ 2147483647 w 1621857"/>
                    <a:gd name="T13" fmla="*/ 2147483647 h 1613835"/>
                    <a:gd name="T14" fmla="*/ 2147483647 w 1621857"/>
                    <a:gd name="T15" fmla="*/ 247959773 h 1613835"/>
                    <a:gd name="T16" fmla="*/ 2147483647 w 1621857"/>
                    <a:gd name="T17" fmla="*/ 843052994 h 1613835"/>
                    <a:gd name="T18" fmla="*/ 2147483647 w 1621857"/>
                    <a:gd name="T19" fmla="*/ 2147483647 h 1613835"/>
                    <a:gd name="T20" fmla="*/ 2147483647 w 1621857"/>
                    <a:gd name="T21" fmla="*/ 2147483647 h 1613835"/>
                    <a:gd name="T22" fmla="*/ 2147483647 w 1621857"/>
                    <a:gd name="T23" fmla="*/ 2147483647 h 1613835"/>
                    <a:gd name="T24" fmla="*/ 2147483647 w 1621857"/>
                    <a:gd name="T25" fmla="*/ 2147483647 h 1613835"/>
                    <a:gd name="T26" fmla="*/ 2147483647 w 1621857"/>
                    <a:gd name="T27" fmla="*/ 2147483647 h 1613835"/>
                    <a:gd name="T28" fmla="*/ 2147483647 w 1621857"/>
                    <a:gd name="T29" fmla="*/ 2147483647 h 1613835"/>
                    <a:gd name="T30" fmla="*/ 2147483647 w 1621857"/>
                    <a:gd name="T31" fmla="*/ 2147483647 h 1613835"/>
                    <a:gd name="T32" fmla="*/ 2147483647 w 1621857"/>
                    <a:gd name="T33" fmla="*/ 2147483647 h 1613835"/>
                    <a:gd name="T34" fmla="*/ 2147483647 w 1621857"/>
                    <a:gd name="T35" fmla="*/ 2147483647 h 1613835"/>
                    <a:gd name="T36" fmla="*/ 2147483647 w 1621857"/>
                    <a:gd name="T37" fmla="*/ 2147483647 h 1613835"/>
                    <a:gd name="T38" fmla="*/ 2147483647 w 1621857"/>
                    <a:gd name="T39" fmla="*/ 2147483647 h 1613835"/>
                    <a:gd name="T40" fmla="*/ 2147483647 w 1621857"/>
                    <a:gd name="T41" fmla="*/ 2147483647 h 1613835"/>
                    <a:gd name="T42" fmla="*/ 2147483647 w 1621857"/>
                    <a:gd name="T43" fmla="*/ 2147483647 h 1613835"/>
                    <a:gd name="T44" fmla="*/ 2147483647 w 1621857"/>
                    <a:gd name="T45" fmla="*/ 2147483647 h 1613835"/>
                    <a:gd name="T46" fmla="*/ 2147483647 w 1621857"/>
                    <a:gd name="T47" fmla="*/ 2147483647 h 1613835"/>
                    <a:gd name="T48" fmla="*/ 2147483647 w 1621857"/>
                    <a:gd name="T49" fmla="*/ 2147483647 h 1613835"/>
                    <a:gd name="T50" fmla="*/ 2147483647 w 1621857"/>
                    <a:gd name="T51" fmla="*/ 2147483647 h 1613835"/>
                    <a:gd name="T52" fmla="*/ 2147483647 w 1621857"/>
                    <a:gd name="T53" fmla="*/ 2147483647 h 1613835"/>
                    <a:gd name="T54" fmla="*/ 2147483647 w 1621857"/>
                    <a:gd name="T55" fmla="*/ 2147483647 h 1613835"/>
                    <a:gd name="T56" fmla="*/ 1072440038 w 1621857"/>
                    <a:gd name="T57" fmla="*/ 2147483647 h 1613835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1621857"/>
                    <a:gd name="T88" fmla="*/ 0 h 1613835"/>
                    <a:gd name="T89" fmla="*/ 1621857 w 1621857"/>
                    <a:gd name="T90" fmla="*/ 1613835 h 1613835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1621857" h="1613835">
                      <a:moveTo>
                        <a:pt x="49730" y="689810"/>
                      </a:moveTo>
                      <a:cubicBezTo>
                        <a:pt x="16042" y="640080"/>
                        <a:pt x="0" y="599974"/>
                        <a:pt x="1604" y="545431"/>
                      </a:cubicBezTo>
                      <a:cubicBezTo>
                        <a:pt x="3208" y="490888"/>
                        <a:pt x="17646" y="402656"/>
                        <a:pt x="59355" y="362551"/>
                      </a:cubicBezTo>
                      <a:cubicBezTo>
                        <a:pt x="101064" y="322446"/>
                        <a:pt x="181276" y="311216"/>
                        <a:pt x="251861" y="304799"/>
                      </a:cubicBezTo>
                      <a:lnTo>
                        <a:pt x="482867" y="324050"/>
                      </a:lnTo>
                      <a:cubicBezTo>
                        <a:pt x="551848" y="330467"/>
                        <a:pt x="604787" y="372177"/>
                        <a:pt x="665747" y="343301"/>
                      </a:cubicBezTo>
                      <a:cubicBezTo>
                        <a:pt x="726707" y="314425"/>
                        <a:pt x="778042" y="205338"/>
                        <a:pt x="848627" y="150795"/>
                      </a:cubicBezTo>
                      <a:cubicBezTo>
                        <a:pt x="919212" y="96252"/>
                        <a:pt x="1025091" y="32084"/>
                        <a:pt x="1089259" y="16042"/>
                      </a:cubicBezTo>
                      <a:cubicBezTo>
                        <a:pt x="1153427" y="0"/>
                        <a:pt x="1195137" y="28876"/>
                        <a:pt x="1233638" y="54543"/>
                      </a:cubicBezTo>
                      <a:cubicBezTo>
                        <a:pt x="1272139" y="80210"/>
                        <a:pt x="1301015" y="121920"/>
                        <a:pt x="1320265" y="170046"/>
                      </a:cubicBezTo>
                      <a:cubicBezTo>
                        <a:pt x="1339515" y="218172"/>
                        <a:pt x="1353954" y="277528"/>
                        <a:pt x="1349141" y="343301"/>
                      </a:cubicBezTo>
                      <a:cubicBezTo>
                        <a:pt x="1344328" y="409074"/>
                        <a:pt x="1301014" y="510139"/>
                        <a:pt x="1291389" y="564682"/>
                      </a:cubicBezTo>
                      <a:cubicBezTo>
                        <a:pt x="1281764" y="619225"/>
                        <a:pt x="1260909" y="625641"/>
                        <a:pt x="1291389" y="670559"/>
                      </a:cubicBezTo>
                      <a:cubicBezTo>
                        <a:pt x="1321869" y="715477"/>
                        <a:pt x="1421330" y="768416"/>
                        <a:pt x="1474269" y="834189"/>
                      </a:cubicBezTo>
                      <a:cubicBezTo>
                        <a:pt x="1527208" y="899962"/>
                        <a:pt x="1596189" y="991401"/>
                        <a:pt x="1609023" y="1065195"/>
                      </a:cubicBezTo>
                      <a:cubicBezTo>
                        <a:pt x="1621857" y="1138989"/>
                        <a:pt x="1604210" y="1233637"/>
                        <a:pt x="1551271" y="1276951"/>
                      </a:cubicBezTo>
                      <a:cubicBezTo>
                        <a:pt x="1498332" y="1320265"/>
                        <a:pt x="1371599" y="1321869"/>
                        <a:pt x="1291389" y="1325077"/>
                      </a:cubicBezTo>
                      <a:cubicBezTo>
                        <a:pt x="1211179" y="1328285"/>
                        <a:pt x="1116530" y="1305827"/>
                        <a:pt x="1070008" y="1296202"/>
                      </a:cubicBezTo>
                      <a:cubicBezTo>
                        <a:pt x="1023486" y="1286577"/>
                        <a:pt x="1037924" y="1267326"/>
                        <a:pt x="1012257" y="1267326"/>
                      </a:cubicBezTo>
                      <a:cubicBezTo>
                        <a:pt x="986590" y="1267326"/>
                        <a:pt x="944880" y="1273743"/>
                        <a:pt x="916004" y="1296202"/>
                      </a:cubicBezTo>
                      <a:cubicBezTo>
                        <a:pt x="887128" y="1318661"/>
                        <a:pt x="879107" y="1357161"/>
                        <a:pt x="839002" y="1402079"/>
                      </a:cubicBezTo>
                      <a:cubicBezTo>
                        <a:pt x="798897" y="1446997"/>
                        <a:pt x="741144" y="1533625"/>
                        <a:pt x="675372" y="1565709"/>
                      </a:cubicBezTo>
                      <a:cubicBezTo>
                        <a:pt x="609600" y="1597793"/>
                        <a:pt x="510138" y="1613835"/>
                        <a:pt x="444366" y="1594585"/>
                      </a:cubicBezTo>
                      <a:cubicBezTo>
                        <a:pt x="378594" y="1575335"/>
                        <a:pt x="304800" y="1527208"/>
                        <a:pt x="280737" y="1450206"/>
                      </a:cubicBezTo>
                      <a:cubicBezTo>
                        <a:pt x="256674" y="1373204"/>
                        <a:pt x="295175" y="1199949"/>
                        <a:pt x="299987" y="1132572"/>
                      </a:cubicBezTo>
                      <a:cubicBezTo>
                        <a:pt x="304799" y="1065195"/>
                        <a:pt x="306404" y="1071612"/>
                        <a:pt x="309612" y="1045945"/>
                      </a:cubicBezTo>
                      <a:cubicBezTo>
                        <a:pt x="312820" y="1020278"/>
                        <a:pt x="336884" y="1012256"/>
                        <a:pt x="319238" y="978568"/>
                      </a:cubicBezTo>
                      <a:cubicBezTo>
                        <a:pt x="301592" y="944880"/>
                        <a:pt x="250256" y="895149"/>
                        <a:pt x="203734" y="843814"/>
                      </a:cubicBezTo>
                      <a:cubicBezTo>
                        <a:pt x="157212" y="792479"/>
                        <a:pt x="83418" y="739540"/>
                        <a:pt x="49730" y="689810"/>
                      </a:cubicBezTo>
                      <a:close/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endParaRPr lang="en-GB"/>
                </a:p>
              </p:txBody>
            </p:sp>
            <p:sp>
              <p:nvSpPr>
                <p:cNvPr id="18" name="Rectangle 42"/>
                <p:cNvSpPr>
                  <a:spLocks noChangeArrowheads="1"/>
                </p:cNvSpPr>
                <p:nvPr/>
              </p:nvSpPr>
              <p:spPr bwMode="auto">
                <a:xfrm>
                  <a:off x="1676400" y="2286000"/>
                  <a:ext cx="152400" cy="152400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pPr algn="ctr">
                    <a:spcBef>
                      <a:spcPct val="0"/>
                    </a:spcBef>
                  </a:pPr>
                  <a:endParaRPr lang="en-US" sz="2400">
                    <a:latin typeface="Tahoma" pitchFamily="34" charset="0"/>
                    <a:ea typeface="SimSun" pitchFamily="2" charset="-122"/>
                  </a:endParaRPr>
                </a:p>
              </p:txBody>
            </p:sp>
            <p:cxnSp>
              <p:nvCxnSpPr>
                <p:cNvPr id="19" name="Straight Arrow Connector 43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1676400" y="990600"/>
                  <a:ext cx="1447800" cy="1143000"/>
                </a:xfrm>
                <a:prstGeom prst="straightConnector1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0" name="Straight Arrow Connector 44"/>
                <p:cNvCxnSpPr>
                  <a:cxnSpLocks noChangeShapeType="1"/>
                  <a:endCxn id="22" idx="0"/>
                </p:cNvCxnSpPr>
                <p:nvPr/>
              </p:nvCxnSpPr>
              <p:spPr bwMode="auto">
                <a:xfrm flipV="1">
                  <a:off x="1828799" y="2357735"/>
                  <a:ext cx="2334659" cy="4468"/>
                </a:xfrm>
                <a:prstGeom prst="straightConnector1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1" name="Straight Arrow Connector 45"/>
                <p:cNvCxnSpPr>
                  <a:cxnSpLocks noChangeShapeType="1"/>
                  <a:stCxn id="18" idx="3"/>
                </p:cNvCxnSpPr>
                <p:nvPr/>
              </p:nvCxnSpPr>
              <p:spPr bwMode="auto">
                <a:xfrm>
                  <a:off x="1828800" y="2362200"/>
                  <a:ext cx="1752600" cy="1066800"/>
                </a:xfrm>
                <a:prstGeom prst="straightConnector1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22" name="TextBox 61"/>
                <p:cNvSpPr txBox="1">
                  <a:spLocks noChangeArrowheads="1"/>
                </p:cNvSpPr>
                <p:nvPr/>
              </p:nvSpPr>
              <p:spPr bwMode="auto">
                <a:xfrm>
                  <a:off x="3755262" y="2357735"/>
                  <a:ext cx="816392" cy="668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</a:pPr>
                  <a:r>
                    <a:rPr lang="en-US" dirty="0" smtClean="0">
                      <a:solidFill>
                        <a:srgbClr val="0000FF"/>
                      </a:solidFill>
                      <a:latin typeface="Symbol" pitchFamily="18" charset="2"/>
                      <a:ea typeface="MS PGothic" pitchFamily="34" charset="-128"/>
                      <a:cs typeface="Arial" pitchFamily="34" charset="0"/>
                    </a:rPr>
                    <a:t>y</a:t>
                  </a:r>
                  <a:r>
                    <a:rPr lang="en-US" baseline="-25000" dirty="0" smtClean="0">
                      <a:solidFill>
                        <a:srgbClr val="0000FF"/>
                      </a:solidFill>
                      <a:ea typeface="MS PGothic" pitchFamily="34" charset="-128"/>
                      <a:cs typeface="Arial" pitchFamily="34" charset="0"/>
                    </a:rPr>
                    <a:t>3</a:t>
                  </a:r>
                  <a:endParaRPr lang="en-US" baseline="-25000" dirty="0">
                    <a:solidFill>
                      <a:srgbClr val="0000FF"/>
                    </a:solidFill>
                    <a:ea typeface="MS PGothic" pitchFamily="34" charset="-128"/>
                    <a:cs typeface="Arial" pitchFamily="34" charset="0"/>
                  </a:endParaRPr>
                </a:p>
              </p:txBody>
            </p:sp>
            <p:sp>
              <p:nvSpPr>
                <p:cNvPr id="23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3526661" y="3200401"/>
                  <a:ext cx="816392" cy="668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</a:pPr>
                  <a:r>
                    <a:rPr lang="en-US" dirty="0" smtClean="0">
                      <a:solidFill>
                        <a:srgbClr val="FF0000"/>
                      </a:solidFill>
                      <a:latin typeface="Symbol" pitchFamily="18" charset="2"/>
                      <a:ea typeface="MS PGothic" pitchFamily="34" charset="-128"/>
                      <a:cs typeface="Arial" pitchFamily="34" charset="0"/>
                    </a:rPr>
                    <a:t>y</a:t>
                  </a:r>
                  <a:r>
                    <a:rPr lang="en-US" baseline="-25000" dirty="0" smtClean="0">
                      <a:solidFill>
                        <a:srgbClr val="FF0000"/>
                      </a:solidFill>
                      <a:ea typeface="MS PGothic" pitchFamily="34" charset="-128"/>
                      <a:cs typeface="Arial" pitchFamily="34" charset="0"/>
                    </a:rPr>
                    <a:t>4</a:t>
                  </a:r>
                  <a:endParaRPr lang="en-US" baseline="-25000" dirty="0">
                    <a:solidFill>
                      <a:srgbClr val="FF0000"/>
                    </a:solidFill>
                    <a:ea typeface="MS PGothic" pitchFamily="34" charset="-128"/>
                    <a:cs typeface="Arial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6208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Elliptic Flow</a:t>
            </a:r>
          </a:p>
        </p:txBody>
      </p:sp>
      <p:sp>
        <p:nvSpPr>
          <p:cNvPr id="71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054100"/>
            <a:ext cx="8928100" cy="6119813"/>
          </a:xfrm>
        </p:spPr>
        <p:txBody>
          <a:bodyPr/>
          <a:lstStyle/>
          <a:p>
            <a:pPr eaLnBrk="1" hangingPunct="1"/>
            <a:r>
              <a:rPr lang="en-US" sz="2000" dirty="0" smtClean="0"/>
              <a:t>Non-central collisions are azimuthally asymmetric</a:t>
            </a:r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>
              <a:buFont typeface="Symbol" pitchFamily="18" charset="2"/>
              <a:buChar char="®"/>
            </a:pPr>
            <a:r>
              <a:rPr lang="en-US" sz="2000" dirty="0" smtClean="0"/>
              <a:t>The transfer of this asymmetry to momentum space provides a measure of the strength of collective phenomena </a:t>
            </a:r>
          </a:p>
          <a:p>
            <a:pPr eaLnBrk="1" hangingPunct="1"/>
            <a:r>
              <a:rPr lang="en-US" sz="2000" dirty="0" smtClean="0"/>
              <a:t>Large mean free path </a:t>
            </a:r>
          </a:p>
          <a:p>
            <a:pPr lvl="1" eaLnBrk="1" hangingPunct="1"/>
            <a:r>
              <a:rPr lang="en-US" sz="1800" dirty="0" smtClean="0"/>
              <a:t>particles stream out </a:t>
            </a:r>
            <a:r>
              <a:rPr lang="en-US" sz="1800" dirty="0" err="1" smtClean="0"/>
              <a:t>isotropically</a:t>
            </a:r>
            <a:r>
              <a:rPr lang="en-US" sz="1800" dirty="0" smtClean="0"/>
              <a:t>, no memory of the asymmetry </a:t>
            </a:r>
          </a:p>
          <a:p>
            <a:pPr lvl="1" eaLnBrk="1" hangingPunct="1"/>
            <a:r>
              <a:rPr lang="en-US" sz="1800" dirty="0" smtClean="0"/>
              <a:t>extreme: ideal gas  (infinite mean free path) </a:t>
            </a:r>
          </a:p>
          <a:p>
            <a:pPr eaLnBrk="1" hangingPunct="1"/>
            <a:r>
              <a:rPr lang="en-US" sz="2000" dirty="0" smtClean="0"/>
              <a:t>Small mean free path</a:t>
            </a:r>
          </a:p>
          <a:p>
            <a:pPr lvl="1" eaLnBrk="1" hangingPunct="1"/>
            <a:r>
              <a:rPr lang="en-US" sz="1800" dirty="0" smtClean="0"/>
              <a:t>larger density gradient -&gt; larger pressure gradient -&gt; larger momentum </a:t>
            </a:r>
          </a:p>
          <a:p>
            <a:pPr lvl="1" eaLnBrk="1" hangingPunct="1"/>
            <a:r>
              <a:rPr lang="en-US" sz="1800" dirty="0" smtClean="0"/>
              <a:t>extreme: ideal liquid (zero mean free path, hydrodynamic limit)</a:t>
            </a:r>
          </a:p>
        </p:txBody>
      </p:sp>
      <p:pic>
        <p:nvPicPr>
          <p:cNvPr id="81924" name="Picture 4" descr="t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412875"/>
            <a:ext cx="4762500" cy="262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FA - Summies 2012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2F27073-903D-406F-AD3E-7CB29665A5DA}" type="slidenum">
              <a:rPr lang="en-GB" b="0" u="none">
                <a:latin typeface="Comic Sans MS" pitchFamily="66" charset="0"/>
              </a:rPr>
              <a:pPr/>
              <a:t>107</a:t>
            </a:fld>
            <a:endParaRPr lang="en-GB" b="0" u="none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178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Azimuthal Asymmetry</a:t>
            </a:r>
          </a:p>
        </p:txBody>
      </p:sp>
      <p:sp>
        <p:nvSpPr>
          <p:cNvPr id="71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3789363"/>
            <a:ext cx="4248150" cy="27352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GB" sz="2000" dirty="0" smtClean="0"/>
              <a:t>@RHIC:</a:t>
            </a:r>
          </a:p>
          <a:p>
            <a:pPr eaLnBrk="1" hangingPunct="1"/>
            <a:r>
              <a:rPr lang="en-GB" sz="2000" dirty="0" smtClean="0"/>
              <a:t>at low </a:t>
            </a:r>
            <a:r>
              <a:rPr lang="en-GB" sz="2000" dirty="0" err="1" smtClean="0"/>
              <a:t>p</a:t>
            </a:r>
            <a:r>
              <a:rPr lang="en-GB" sz="2000" baseline="-25000" dirty="0" err="1" smtClean="0"/>
              <a:t>T</a:t>
            </a:r>
            <a:r>
              <a:rPr lang="en-GB" sz="2000" dirty="0" smtClean="0"/>
              <a:t>: azimuthal asymmetry almost as large as expected at </a:t>
            </a:r>
            <a:r>
              <a:rPr lang="en-GB" sz="2000" dirty="0" smtClean="0"/>
              <a:t>hydro </a:t>
            </a:r>
            <a:r>
              <a:rPr lang="en-GB" sz="2000" dirty="0" smtClean="0"/>
              <a:t>limit!</a:t>
            </a:r>
          </a:p>
          <a:p>
            <a:pPr lvl="1" eaLnBrk="1" hangingPunct="1"/>
            <a:r>
              <a:rPr lang="en-GB" sz="1800" dirty="0" smtClean="0"/>
              <a:t>“perfect liquid”?</a:t>
            </a:r>
          </a:p>
          <a:p>
            <a:pPr eaLnBrk="1" hangingPunct="1"/>
            <a:endParaRPr lang="en-GB" sz="2000" dirty="0" smtClean="0"/>
          </a:p>
          <a:p>
            <a:pPr eaLnBrk="1" hangingPunct="1"/>
            <a:r>
              <a:rPr lang="en-GB" sz="2000" dirty="0" smtClean="0"/>
              <a:t>very far from “ideal gas” picture of plasma</a:t>
            </a:r>
          </a:p>
        </p:txBody>
      </p:sp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22688"/>
            <a:ext cx="45720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2949" name="Object 5"/>
          <p:cNvGraphicFramePr>
            <a:graphicFrameLocks noChangeAspect="1"/>
          </p:cNvGraphicFramePr>
          <p:nvPr/>
        </p:nvGraphicFramePr>
        <p:xfrm>
          <a:off x="395288" y="1700213"/>
          <a:ext cx="8315325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2" name="Equation" r:id="rId4" imgW="3670300" imgH="431800" progId="Equation.3">
                  <p:embed/>
                </p:oleObj>
              </mc:Choice>
              <mc:Fallback>
                <p:oleObj name="Equation" r:id="rId4" imgW="36703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700213"/>
                        <a:ext cx="8315325" cy="9779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50" name="Object 6"/>
          <p:cNvGraphicFramePr>
            <a:graphicFrameLocks noChangeAspect="1"/>
          </p:cNvGraphicFramePr>
          <p:nvPr/>
        </p:nvGraphicFramePr>
        <p:xfrm>
          <a:off x="695325" y="2968625"/>
          <a:ext cx="3505200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3" name="Equation" r:id="rId6" imgW="1485255" imgH="215806" progId="Equation.3">
                  <p:embed/>
                </p:oleObj>
              </mc:Choice>
              <mc:Fallback>
                <p:oleObj name="Equation" r:id="rId6" imgW="1485255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325" y="2968625"/>
                        <a:ext cx="3505200" cy="50958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951" name="Object 7"/>
          <p:cNvGraphicFramePr>
            <a:graphicFrameLocks noChangeAspect="1"/>
          </p:cNvGraphicFramePr>
          <p:nvPr/>
        </p:nvGraphicFramePr>
        <p:xfrm>
          <a:off x="5097463" y="2967038"/>
          <a:ext cx="3465512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4" name="Equation" r:id="rId8" imgW="1497950" imgH="215806" progId="Equation.3">
                  <p:embed/>
                </p:oleObj>
              </mc:Choice>
              <mc:Fallback>
                <p:oleObj name="Equation" r:id="rId8" imgW="1497950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7463" y="2967038"/>
                        <a:ext cx="3465512" cy="500062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2952" name="Straight Arrow Connector 12"/>
          <p:cNvCxnSpPr>
            <a:cxnSpLocks noChangeShapeType="1"/>
          </p:cNvCxnSpPr>
          <p:nvPr/>
        </p:nvCxnSpPr>
        <p:spPr bwMode="auto">
          <a:xfrm>
            <a:off x="4284663" y="4724400"/>
            <a:ext cx="1366837" cy="650875"/>
          </a:xfrm>
          <a:prstGeom prst="straightConnector1">
            <a:avLst/>
          </a:prstGeom>
          <a:noFill/>
          <a:ln w="38100" algn="ctr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107950" y="1126704"/>
            <a:ext cx="8928100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/>
            </a:pPr>
            <a:r>
              <a:rPr lang="en-GB" sz="2400" b="0" u="none" kern="0" dirty="0">
                <a:latin typeface="+mn-lt"/>
              </a:rPr>
              <a:t>Fourier expansion of azimuthal distribution: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FA - Summies 2012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850FEDB-516A-4B07-8DDD-39284559CD2E}" type="slidenum">
              <a:rPr lang="en-GB" b="0" u="none">
                <a:latin typeface="Comic Sans MS" pitchFamily="66" charset="0"/>
              </a:rPr>
              <a:pPr/>
              <a:t>108</a:t>
            </a:fld>
            <a:endParaRPr lang="en-GB" b="0" u="none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851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v</a:t>
            </a:r>
            <a:r>
              <a:rPr lang="en-GB" baseline="-25000" dirty="0" smtClean="0"/>
              <a:t>2 </a:t>
            </a:r>
            <a:r>
              <a:rPr lang="en-GB" dirty="0" smtClean="0"/>
              <a:t>at the LHC</a:t>
            </a:r>
          </a:p>
        </p:txBody>
      </p:sp>
      <p:sp>
        <p:nvSpPr>
          <p:cNvPr id="104451" name="Content Placeholder 6"/>
          <p:cNvSpPr>
            <a:spLocks noGrp="1"/>
          </p:cNvSpPr>
          <p:nvPr>
            <p:ph sz="half" idx="1"/>
          </p:nvPr>
        </p:nvSpPr>
        <p:spPr>
          <a:xfrm>
            <a:off x="250825" y="1268413"/>
            <a:ext cx="4038600" cy="5040312"/>
          </a:xfrm>
        </p:spPr>
        <p:txBody>
          <a:bodyPr/>
          <a:lstStyle/>
          <a:p>
            <a:r>
              <a:rPr lang="en-GB" sz="2000" smtClean="0"/>
              <a:t>v</a:t>
            </a:r>
            <a:r>
              <a:rPr lang="en-GB" sz="2000" baseline="-25000" smtClean="0"/>
              <a:t>2</a:t>
            </a:r>
            <a:r>
              <a:rPr lang="en-GB" sz="2000" smtClean="0"/>
              <a:t> still large at the LHC</a:t>
            </a:r>
          </a:p>
          <a:p>
            <a:endParaRPr lang="en-GB" sz="2000" smtClean="0"/>
          </a:p>
          <a:p>
            <a:endParaRPr lang="en-GB" sz="2000" smtClean="0"/>
          </a:p>
          <a:p>
            <a:endParaRPr lang="en-GB" sz="2000" smtClean="0"/>
          </a:p>
          <a:p>
            <a:endParaRPr lang="en-GB" sz="2000" smtClean="0"/>
          </a:p>
          <a:p>
            <a:endParaRPr lang="en-GB" sz="2000" smtClean="0"/>
          </a:p>
          <a:p>
            <a:endParaRPr lang="en-GB" sz="2000" smtClean="0"/>
          </a:p>
          <a:p>
            <a:endParaRPr lang="en-GB" sz="2000" smtClean="0"/>
          </a:p>
          <a:p>
            <a:endParaRPr lang="en-GB" sz="2000" smtClean="0"/>
          </a:p>
          <a:p>
            <a:endParaRPr lang="en-GB" sz="2000" smtClean="0"/>
          </a:p>
          <a:p>
            <a:pPr>
              <a:buFont typeface="Wingdings" pitchFamily="2" charset="2"/>
              <a:buChar char="à"/>
            </a:pPr>
            <a:r>
              <a:rPr lang="en-GB" sz="2000" smtClean="0">
                <a:sym typeface="Wingdings" pitchFamily="2" charset="2"/>
              </a:rPr>
              <a:t>system still behaves very close to ideal liquid (low viscosity)</a:t>
            </a:r>
            <a:endParaRPr lang="en-GB" sz="2000" smtClean="0"/>
          </a:p>
          <a:p>
            <a:pPr lvl="1">
              <a:buFontTx/>
              <a:buNone/>
            </a:pPr>
            <a:endParaRPr lang="en-GB" sz="1600" smtClean="0"/>
          </a:p>
        </p:txBody>
      </p:sp>
      <p:sp>
        <p:nvSpPr>
          <p:cNvPr id="103428" name="Content Placeholder 10"/>
          <p:cNvSpPr>
            <a:spLocks noGrp="1"/>
          </p:cNvSpPr>
          <p:nvPr>
            <p:ph sz="half" idx="2"/>
          </p:nvPr>
        </p:nvSpPr>
        <p:spPr>
          <a:xfrm>
            <a:off x="4356100" y="1268413"/>
            <a:ext cx="4787900" cy="5040312"/>
          </a:xfrm>
        </p:spPr>
        <p:txBody>
          <a:bodyPr/>
          <a:lstStyle/>
          <a:p>
            <a:r>
              <a:rPr lang="en-GB" sz="2000" smtClean="0"/>
              <a:t>v</a:t>
            </a:r>
            <a:r>
              <a:rPr lang="en-GB" sz="2000" baseline="-25000" smtClean="0"/>
              <a:t>2</a:t>
            </a:r>
            <a:r>
              <a:rPr lang="en-GB" sz="2000" smtClean="0"/>
              <a:t>(p</a:t>
            </a:r>
            <a:r>
              <a:rPr lang="en-GB" sz="2000" baseline="-25000" smtClean="0"/>
              <a:t>T</a:t>
            </a:r>
            <a:r>
              <a:rPr lang="en-GB" sz="2000" smtClean="0"/>
              <a:t>) very similar at LHC and RHIC</a:t>
            </a:r>
          </a:p>
          <a:p>
            <a:endParaRPr lang="en-GB" sz="2000" smtClean="0"/>
          </a:p>
          <a:p>
            <a:endParaRPr lang="en-GB" sz="2000" smtClean="0"/>
          </a:p>
          <a:p>
            <a:endParaRPr lang="en-GB" sz="2000" smtClean="0"/>
          </a:p>
          <a:p>
            <a:endParaRPr lang="en-GB" sz="2000" smtClean="0"/>
          </a:p>
          <a:p>
            <a:endParaRPr lang="en-GB" sz="2000" smtClean="0"/>
          </a:p>
          <a:p>
            <a:endParaRPr lang="en-GB" sz="2000" smtClean="0"/>
          </a:p>
          <a:p>
            <a:endParaRPr lang="en-GB" sz="2000" smtClean="0"/>
          </a:p>
          <a:p>
            <a:endParaRPr lang="en-GB" sz="2000" smtClean="0"/>
          </a:p>
          <a:p>
            <a:endParaRPr lang="en-GB" sz="2000" smtClean="0"/>
          </a:p>
          <a:p>
            <a:pPr>
              <a:buFontTx/>
              <a:buNone/>
            </a:pPr>
            <a:r>
              <a:rPr lang="en-GB" sz="2000" smtClean="0">
                <a:sym typeface="Wingdings" pitchFamily="2" charset="2"/>
              </a:rPr>
              <a:t> similar hydrodynamical behaviour?</a:t>
            </a:r>
            <a:endParaRPr lang="en-GB" sz="2000" smtClean="0"/>
          </a:p>
        </p:txBody>
      </p:sp>
      <p:pic>
        <p:nvPicPr>
          <p:cNvPr id="8397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4"/>
          <a:stretch>
            <a:fillRect/>
          </a:stretch>
        </p:blipFill>
        <p:spPr bwMode="auto">
          <a:xfrm>
            <a:off x="261938" y="1773238"/>
            <a:ext cx="407511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1844675"/>
            <a:ext cx="410527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5" name="TextBox 7"/>
          <p:cNvSpPr txBox="1">
            <a:spLocks noChangeArrowheads="1"/>
          </p:cNvSpPr>
          <p:nvPr/>
        </p:nvSpPr>
        <p:spPr bwMode="auto">
          <a:xfrm>
            <a:off x="3403600" y="5949950"/>
            <a:ext cx="2755900" cy="306388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sz="1400" u="none" dirty="0"/>
              <a:t>ALICE: PRL 105 (2010) 252302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618D985-6895-4F34-BD4A-F701AD4D94B6}" type="slidenum">
              <a:rPr lang="en-GB" b="0" u="none">
                <a:latin typeface="Comic Sans MS" pitchFamily="66" charset="0"/>
              </a:rPr>
              <a:pPr/>
              <a:t>109</a:t>
            </a:fld>
            <a:endParaRPr lang="en-GB" b="0" u="none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36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17977-73B0-44E5-A0E8-32CA954AE1CD}" type="slidenum">
              <a:rPr lang="en-US"/>
              <a:pPr/>
              <a:t>11</a:t>
            </a:fld>
            <a:endParaRPr lang="en-US"/>
          </a:p>
        </p:txBody>
      </p:sp>
      <p:sp>
        <p:nvSpPr>
          <p:cNvPr id="1082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QCD symmetries</a:t>
            </a:r>
          </a:p>
        </p:txBody>
      </p:sp>
      <p:sp>
        <p:nvSpPr>
          <p:cNvPr id="108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382000" cy="4876800"/>
          </a:xfrm>
        </p:spPr>
        <p:txBody>
          <a:bodyPr/>
          <a:lstStyle/>
          <a:p>
            <a:r>
              <a:rPr lang="en-US" sz="2000"/>
              <a:t>QCD Lagrangian has two approximate symmetries</a:t>
            </a:r>
          </a:p>
          <a:p>
            <a:pPr lvl="1"/>
            <a:r>
              <a:rPr lang="en-US" sz="1800"/>
              <a:t>Z</a:t>
            </a:r>
            <a:r>
              <a:rPr lang="en-US" sz="1800" baseline="-25000"/>
              <a:t>3</a:t>
            </a:r>
            <a:r>
              <a:rPr lang="en-US" sz="1800"/>
              <a:t>–(centre) symmetry (for pure guage, i.e. in the limit m</a:t>
            </a:r>
            <a:r>
              <a:rPr lang="en-US" sz="1800" baseline="-25000"/>
              <a:t>q</a:t>
            </a:r>
            <a:r>
              <a:rPr lang="en-US" sz="1800">
                <a:sym typeface="Symbol" pitchFamily="18" charset="2"/>
              </a:rPr>
              <a:t>  </a:t>
            </a:r>
            <a:r>
              <a:rPr lang="en-US" sz="1800"/>
              <a:t>) </a:t>
            </a:r>
          </a:p>
          <a:p>
            <a:pPr lvl="1"/>
            <a:r>
              <a:rPr lang="en-US" sz="1800"/>
              <a:t>chiral–symmetry (restored with vanishing masses, i.e. m</a:t>
            </a:r>
            <a:r>
              <a:rPr lang="en-US" sz="1800" baseline="-25000"/>
              <a:t>q</a:t>
            </a:r>
            <a:r>
              <a:rPr lang="en-US" sz="1800">
                <a:sym typeface="Symbol" pitchFamily="18" charset="2"/>
              </a:rPr>
              <a:t> 0</a:t>
            </a:r>
            <a:r>
              <a:rPr lang="en-US" sz="1800"/>
              <a:t>)</a:t>
            </a:r>
          </a:p>
          <a:p>
            <a:pPr lvl="1"/>
            <a:endParaRPr lang="en-US" sz="1800"/>
          </a:p>
          <a:p>
            <a:r>
              <a:rPr lang="en-US" sz="2000"/>
              <a:t>At high density and temperature eventually</a:t>
            </a:r>
          </a:p>
          <a:p>
            <a:pPr lvl="1"/>
            <a:r>
              <a:rPr lang="en-US" sz="1800"/>
              <a:t>Z</a:t>
            </a:r>
            <a:r>
              <a:rPr lang="en-US" sz="1800" baseline="-25000"/>
              <a:t>3</a:t>
            </a:r>
            <a:r>
              <a:rPr lang="en-US" sz="1800"/>
              <a:t>–symmetry destroyed (confinement—deconfinement transition)</a:t>
            </a:r>
          </a:p>
          <a:p>
            <a:pPr lvl="1"/>
            <a:r>
              <a:rPr lang="en-US" sz="1800"/>
              <a:t>chiral–symmetry restored (chiral phase transition)</a:t>
            </a:r>
          </a:p>
          <a:p>
            <a:pPr lvl="1"/>
            <a:r>
              <a:rPr lang="en-US" sz="1800"/>
              <a:t>responsible: vacuum condensate</a:t>
            </a:r>
          </a:p>
          <a:p>
            <a:pPr lvl="1"/>
            <a:endParaRPr lang="en-US" sz="1800"/>
          </a:p>
          <a:p>
            <a:r>
              <a:rPr lang="en-US" sz="2000"/>
              <a:t>Questions:</a:t>
            </a:r>
          </a:p>
          <a:p>
            <a:pPr lvl="1"/>
            <a:r>
              <a:rPr lang="en-US" sz="1800"/>
              <a:t>is there one phase transition for both or two ?</a:t>
            </a:r>
          </a:p>
          <a:p>
            <a:pPr lvl="1"/>
            <a:r>
              <a:rPr lang="en-US" sz="1800"/>
              <a:t>what is the order of the phase transition(s) ?</a:t>
            </a:r>
          </a:p>
          <a:p>
            <a:pPr lvl="2"/>
            <a:r>
              <a:rPr lang="en-US" sz="1600"/>
              <a:t>is it first order (it has a latent heat) ?</a:t>
            </a:r>
          </a:p>
          <a:p>
            <a:pPr lvl="2"/>
            <a:r>
              <a:rPr lang="en-US" sz="1600"/>
              <a:t>is it second order (is just a `kink’) ?</a:t>
            </a:r>
          </a:p>
          <a:p>
            <a:pPr lvl="2"/>
            <a:r>
              <a:rPr lang="en-US" sz="1600"/>
              <a:t>is just cross-over transition 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21261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73238"/>
            <a:ext cx="4248150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2" descr="http://apod.nasa.gov/apod/image/0102/sonicboomplane_navy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0" y="4581525"/>
            <a:ext cx="3700463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5" y="-100013"/>
            <a:ext cx="8229600" cy="1139826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Mach cone?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836613"/>
            <a:ext cx="4464050" cy="5256212"/>
          </a:xfrm>
        </p:spPr>
        <p:txBody>
          <a:bodyPr/>
          <a:lstStyle/>
          <a:p>
            <a:r>
              <a:rPr lang="en-GB" sz="2000" dirty="0" smtClean="0"/>
              <a:t>a proposed explanation: </a:t>
            </a:r>
          </a:p>
          <a:p>
            <a:pPr lvl="1"/>
            <a:r>
              <a:rPr lang="en-GB" sz="1800" dirty="0" smtClean="0"/>
              <a:t>shock wave (sonic boom) : propagation through medium            of recoiling parton</a:t>
            </a:r>
            <a:endParaRPr lang="en-GB" dirty="0" smtClean="0"/>
          </a:p>
        </p:txBody>
      </p:sp>
      <p:pic>
        <p:nvPicPr>
          <p:cNvPr id="8602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" r="12434" b="44931"/>
          <a:stretch>
            <a:fillRect/>
          </a:stretch>
        </p:blipFill>
        <p:spPr bwMode="auto">
          <a:xfrm>
            <a:off x="4724400" y="2139950"/>
            <a:ext cx="4024313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3" name="TextBox 13"/>
          <p:cNvSpPr txBox="1">
            <a:spLocks noChangeArrowheads="1"/>
          </p:cNvSpPr>
          <p:nvPr/>
        </p:nvSpPr>
        <p:spPr bwMode="auto">
          <a:xfrm>
            <a:off x="4992688" y="2133600"/>
            <a:ext cx="3727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b="0" u="none">
                <a:solidFill>
                  <a:schemeClr val="bg1"/>
                </a:solidFill>
                <a:latin typeface="Comic Sans MS" pitchFamily="66" charset="0"/>
              </a:rPr>
              <a:t>[Casalderrey-Solana, et al.: hep-ph/0411315]</a:t>
            </a:r>
            <a:endParaRPr lang="en-GB" b="0">
              <a:solidFill>
                <a:schemeClr val="bg1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250825" y="836613"/>
            <a:ext cx="446405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en-GB" sz="2000" b="0" u="none" dirty="0">
                <a:latin typeface="+mn-lt"/>
              </a:rPr>
              <a:t>double-hump structure on away-side, at 120</a:t>
            </a:r>
            <a:r>
              <a:rPr lang="en-GB" sz="2000" b="0" u="none" dirty="0">
                <a:latin typeface="+mn-lt"/>
                <a:sym typeface="Symbol" pitchFamily="18" charset="2"/>
              </a:rPr>
              <a:t></a:t>
            </a:r>
            <a:r>
              <a:rPr lang="en-GB" sz="2000" b="0" u="none" dirty="0">
                <a:latin typeface="+mn-lt"/>
              </a:rPr>
              <a:t> and 240</a:t>
            </a:r>
            <a:r>
              <a:rPr lang="en-GB" sz="2000" b="0" u="none" dirty="0">
                <a:latin typeface="+mn-lt"/>
                <a:sym typeface="Symbol" pitchFamily="18" charset="2"/>
              </a:rPr>
              <a:t></a:t>
            </a:r>
            <a:endParaRPr lang="en-GB" sz="1800" b="0" u="none" dirty="0">
              <a:latin typeface="+mn-lt"/>
            </a:endParaRPr>
          </a:p>
        </p:txBody>
      </p:sp>
      <p:cxnSp>
        <p:nvCxnSpPr>
          <p:cNvPr id="86025" name="Straight Arrow Connector 20"/>
          <p:cNvCxnSpPr>
            <a:cxnSpLocks noChangeShapeType="1"/>
          </p:cNvCxnSpPr>
          <p:nvPr/>
        </p:nvCxnSpPr>
        <p:spPr bwMode="auto">
          <a:xfrm>
            <a:off x="3132138" y="1628775"/>
            <a:ext cx="215900" cy="1944688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6026" name="Straight Arrow Connector 23"/>
          <p:cNvCxnSpPr>
            <a:cxnSpLocks noChangeShapeType="1"/>
          </p:cNvCxnSpPr>
          <p:nvPr/>
        </p:nvCxnSpPr>
        <p:spPr bwMode="auto">
          <a:xfrm flipH="1">
            <a:off x="2627313" y="1773238"/>
            <a:ext cx="504825" cy="1800225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FA - Summies 2012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151F4F6-ABDB-4DA8-B9A0-4094822A8F89}" type="slidenum">
              <a:rPr lang="en-GB" b="0" u="none">
                <a:latin typeface="Comic Sans MS" pitchFamily="66" charset="0"/>
              </a:rPr>
              <a:pPr/>
              <a:t>110</a:t>
            </a:fld>
            <a:endParaRPr lang="en-GB" b="0" u="none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195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09894"/>
            <a:ext cx="4968875" cy="5040313"/>
          </a:xfrm>
        </p:spPr>
        <p:txBody>
          <a:bodyPr/>
          <a:lstStyle/>
          <a:p>
            <a:r>
              <a:rPr lang="en-GB" sz="2000" dirty="0" smtClean="0"/>
              <a:t>“ideal” shape of participants’ overlap is ~ elliptic</a:t>
            </a:r>
          </a:p>
          <a:p>
            <a:pPr lvl="1"/>
            <a:r>
              <a:rPr lang="en-GB" sz="1600" dirty="0" smtClean="0"/>
              <a:t>in particular: no odd harmonics expected</a:t>
            </a:r>
          </a:p>
          <a:p>
            <a:pPr lvl="1"/>
            <a:r>
              <a:rPr lang="en-GB" sz="1600" dirty="0" smtClean="0"/>
              <a:t>participants’ plane coincides with event plane</a:t>
            </a:r>
          </a:p>
          <a:p>
            <a:r>
              <a:rPr lang="en-GB" sz="2000" dirty="0" smtClean="0"/>
              <a:t>but fluctuations in initial conditions:</a:t>
            </a:r>
          </a:p>
          <a:p>
            <a:pPr lvl="1"/>
            <a:r>
              <a:rPr lang="en-GB" sz="1600" dirty="0" smtClean="0"/>
              <a:t>participants plane </a:t>
            </a:r>
            <a:r>
              <a:rPr lang="en-GB" sz="1600" dirty="0" smtClean="0">
                <a:sym typeface="Symbol" pitchFamily="18" charset="2"/>
              </a:rPr>
              <a:t> </a:t>
            </a:r>
            <a:r>
              <a:rPr lang="en-GB" sz="1600" dirty="0" smtClean="0"/>
              <a:t>event plane </a:t>
            </a:r>
          </a:p>
          <a:p>
            <a:pPr lvl="1">
              <a:buFont typeface="Wingdings" pitchFamily="2" charset="2"/>
              <a:buChar char="à"/>
            </a:pPr>
            <a:r>
              <a:rPr lang="en-GB" sz="1800" dirty="0" smtClean="0">
                <a:sym typeface="Wingdings" pitchFamily="2" charset="2"/>
              </a:rPr>
              <a:t>v</a:t>
            </a:r>
            <a:r>
              <a:rPr lang="en-GB" sz="1800" baseline="-25000" dirty="0" smtClean="0">
                <a:sym typeface="Wingdings" pitchFamily="2" charset="2"/>
              </a:rPr>
              <a:t>3  </a:t>
            </a:r>
            <a:r>
              <a:rPr lang="en-GB" sz="1800" dirty="0" smtClean="0">
                <a:sym typeface="Wingdings" pitchFamily="2" charset="2"/>
              </a:rPr>
              <a:t>(“triangular”) harmonic appears</a:t>
            </a:r>
          </a:p>
          <a:p>
            <a:pPr lvl="1">
              <a:buFontTx/>
              <a:buNone/>
            </a:pPr>
            <a:r>
              <a:rPr lang="en-GB" sz="1600" dirty="0" smtClean="0">
                <a:sym typeface="Wingdings" pitchFamily="2" charset="2"/>
              </a:rPr>
              <a:t>	[B </a:t>
            </a:r>
            <a:r>
              <a:rPr lang="en-GB" sz="1600" dirty="0" err="1" smtClean="0">
                <a:sym typeface="Wingdings" pitchFamily="2" charset="2"/>
              </a:rPr>
              <a:t>Alver</a:t>
            </a:r>
            <a:r>
              <a:rPr lang="en-GB" sz="1600" dirty="0" smtClean="0">
                <a:sym typeface="Wingdings" pitchFamily="2" charset="2"/>
              </a:rPr>
              <a:t> &amp; G Roland, </a:t>
            </a:r>
            <a:r>
              <a:rPr lang="en-GB" sz="1600" dirty="0" smtClean="0"/>
              <a:t>PRC81 (2010) 054905]</a:t>
            </a:r>
            <a:endParaRPr lang="en-GB" sz="1600" dirty="0" smtClean="0">
              <a:sym typeface="Wingdings" pitchFamily="2" charset="2"/>
            </a:endParaRPr>
          </a:p>
          <a:p>
            <a:r>
              <a:rPr lang="en-GB" sz="2000" dirty="0" smtClean="0"/>
              <a:t>and indeed, </a:t>
            </a:r>
            <a:r>
              <a:rPr lang="en-GB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v3 </a:t>
            </a:r>
            <a:r>
              <a:rPr lang="en-GB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 </a:t>
            </a:r>
            <a:r>
              <a:rPr lang="en-GB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 </a:t>
            </a:r>
            <a:r>
              <a:rPr lang="en-GB" sz="2000" dirty="0" smtClean="0"/>
              <a:t>!</a:t>
            </a:r>
          </a:p>
          <a:p>
            <a:r>
              <a:rPr lang="en-GB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</a:t>
            </a:r>
            <a:r>
              <a:rPr lang="en-GB" sz="2000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</a:t>
            </a:r>
            <a:r>
              <a:rPr lang="en-GB" sz="2000" dirty="0" smtClean="0"/>
              <a:t> has weaker centrality dependence than </a:t>
            </a:r>
            <a:r>
              <a:rPr lang="en-GB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</a:t>
            </a:r>
            <a:r>
              <a:rPr lang="en-GB" sz="20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</a:t>
            </a:r>
          </a:p>
          <a:p>
            <a:r>
              <a:rPr lang="en-GB" sz="2000" dirty="0" smtClean="0"/>
              <a:t>when calculated </a:t>
            </a:r>
            <a:r>
              <a:rPr lang="en-GB" sz="2000" dirty="0" err="1" smtClean="0"/>
              <a:t>wrt</a:t>
            </a:r>
            <a:r>
              <a:rPr lang="en-GB" sz="2000" dirty="0" smtClean="0"/>
              <a:t> participants plane, </a:t>
            </a:r>
            <a:r>
              <a:rPr lang="en-GB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</a:t>
            </a:r>
            <a:r>
              <a:rPr lang="en-GB" sz="2000" baseline="-25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</a:t>
            </a:r>
            <a:r>
              <a:rPr lang="en-GB" sz="2000" dirty="0" smtClean="0"/>
              <a:t> vanishes </a:t>
            </a:r>
          </a:p>
          <a:p>
            <a:pPr lvl="1"/>
            <a:r>
              <a:rPr lang="en-GB" sz="1600" dirty="0" smtClean="0"/>
              <a:t>as expected, if due to fluctuations…</a:t>
            </a:r>
          </a:p>
        </p:txBody>
      </p:sp>
      <p:sp>
        <p:nvSpPr>
          <p:cNvPr id="87048" name="Rectangle 13"/>
          <p:cNvSpPr>
            <a:spLocks noChangeArrowheads="1"/>
          </p:cNvSpPr>
          <p:nvPr/>
        </p:nvSpPr>
        <p:spPr bwMode="auto">
          <a:xfrm>
            <a:off x="5219700" y="981075"/>
            <a:ext cx="3924300" cy="2447925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64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Fluctuations </a:t>
            </a:r>
            <a:r>
              <a:rPr lang="en-GB" smtClean="0">
                <a:sym typeface="Wingdings" pitchFamily="2" charset="2"/>
              </a:rPr>
              <a:t> v</a:t>
            </a:r>
            <a:r>
              <a:rPr lang="en-GB" baseline="-25000" smtClean="0">
                <a:sym typeface="Wingdings" pitchFamily="2" charset="2"/>
              </a:rPr>
              <a:t>3</a:t>
            </a:r>
            <a:endParaRPr lang="en-GB" baseline="-25000" smtClean="0"/>
          </a:p>
        </p:txBody>
      </p:sp>
      <p:pic>
        <p:nvPicPr>
          <p:cNvPr id="87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0" y="1125538"/>
            <a:ext cx="2581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82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196975"/>
            <a:ext cx="28194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82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150938"/>
            <a:ext cx="29241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53" name="TextBox 7"/>
          <p:cNvSpPr txBox="1">
            <a:spLocks noChangeArrowheads="1"/>
          </p:cNvSpPr>
          <p:nvPr/>
        </p:nvSpPr>
        <p:spPr bwMode="auto">
          <a:xfrm>
            <a:off x="6905625" y="3017838"/>
            <a:ext cx="2122488" cy="307975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sz="1400" u="none" dirty="0"/>
              <a:t>Matt </a:t>
            </a:r>
            <a:r>
              <a:rPr lang="en-GB" sz="1400" u="none" dirty="0" err="1"/>
              <a:t>Luzum</a:t>
            </a:r>
            <a:r>
              <a:rPr lang="en-GB" sz="1400" u="none" dirty="0"/>
              <a:t>  (QM 2011)</a:t>
            </a:r>
          </a:p>
        </p:txBody>
      </p:sp>
      <p:pic>
        <p:nvPicPr>
          <p:cNvPr id="4382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2" t="22678" r="6158" b="32442"/>
          <a:stretch>
            <a:fillRect/>
          </a:stretch>
        </p:blipFill>
        <p:spPr bwMode="auto">
          <a:xfrm>
            <a:off x="5029200" y="3429000"/>
            <a:ext cx="41148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5001914" y="6361385"/>
            <a:ext cx="2738438" cy="307975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sz="1400" u="none" dirty="0"/>
              <a:t>ALICE: PRL 107 (2011) 032301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723313" y="4221163"/>
            <a:ext cx="422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sz="2000" u="none">
                <a:solidFill>
                  <a:srgbClr val="FF0000"/>
                </a:solidFill>
              </a:rPr>
              <a:t>v</a:t>
            </a:r>
            <a:r>
              <a:rPr lang="en-GB" sz="2000" u="none" baseline="-25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524750" y="5013325"/>
            <a:ext cx="422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sz="2000" u="none">
                <a:solidFill>
                  <a:srgbClr val="0000FF"/>
                </a:solidFill>
              </a:rPr>
              <a:t>v</a:t>
            </a:r>
            <a:r>
              <a:rPr lang="en-GB" sz="2000" u="none" baseline="-2500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FA - Summies 2012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D8C0C93-9D4F-4E5A-88C1-4883FEEFBAB5}" type="slidenum">
              <a:rPr lang="en-GB" b="0" u="none">
                <a:latin typeface="Comic Sans MS" pitchFamily="66" charset="0"/>
              </a:rPr>
              <a:pPr/>
              <a:t>111</a:t>
            </a:fld>
            <a:endParaRPr lang="en-GB" b="0" u="none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02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Long-</a:t>
            </a:r>
            <a:r>
              <a:rPr lang="el-GR" smtClean="0"/>
              <a:t>η</a:t>
            </a:r>
            <a:r>
              <a:rPr lang="en-GB" smtClean="0"/>
              <a:t>-range correlations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1196975"/>
            <a:ext cx="4537075" cy="5040313"/>
          </a:xfrm>
        </p:spPr>
        <p:txBody>
          <a:bodyPr/>
          <a:lstStyle/>
          <a:p>
            <a:r>
              <a:rPr lang="en-GB" sz="2000" dirty="0" smtClean="0"/>
              <a:t>“ultra-central” events: dramatic shape evolution in a very narrow centrality range</a:t>
            </a:r>
          </a:p>
          <a:p>
            <a:r>
              <a:rPr lang="en-GB" sz="2000" dirty="0" smtClean="0"/>
              <a:t>double hump structure on away-side appears on 1% most central</a:t>
            </a:r>
          </a:p>
          <a:p>
            <a:pPr lvl="1"/>
            <a:r>
              <a:rPr lang="en-GB" sz="1600" dirty="0" smtClean="0"/>
              <a:t>visible without any need for v</a:t>
            </a:r>
            <a:r>
              <a:rPr lang="en-GB" sz="1600" baseline="-25000" dirty="0" smtClean="0"/>
              <a:t>2 </a:t>
            </a:r>
            <a:r>
              <a:rPr lang="en-GB" sz="1600" dirty="0" smtClean="0"/>
              <a:t>subtraction!</a:t>
            </a:r>
          </a:p>
          <a:p>
            <a:r>
              <a:rPr lang="en-GB" sz="2000" dirty="0" smtClean="0"/>
              <a:t>first five harmonics describe shape at 10</a:t>
            </a:r>
            <a:r>
              <a:rPr lang="en-GB" sz="2000" baseline="30000" dirty="0" smtClean="0"/>
              <a:t>-3</a:t>
            </a:r>
            <a:r>
              <a:rPr lang="en-GB" sz="2000" dirty="0" smtClean="0"/>
              <a:t> level</a:t>
            </a:r>
          </a:p>
          <a:p>
            <a:pPr lvl="1">
              <a:buFont typeface="Wingdings" pitchFamily="2" charset="2"/>
              <a:buChar char="à"/>
            </a:pPr>
            <a:r>
              <a:rPr lang="en-GB" dirty="0" smtClean="0">
                <a:sym typeface="Wingdings" pitchFamily="2" charset="2"/>
              </a:rPr>
              <a:t>“ridge” and “Mach cone”</a:t>
            </a:r>
          </a:p>
          <a:p>
            <a:pPr lvl="1"/>
            <a:r>
              <a:rPr lang="en-GB" sz="1600" dirty="0" smtClean="0"/>
              <a:t>explanations based on medium response to propagating partons were proposed at RHIC</a:t>
            </a:r>
          </a:p>
          <a:p>
            <a:pPr lvl="1"/>
            <a:r>
              <a:rPr lang="en-GB" sz="1600" dirty="0" smtClean="0"/>
              <a:t>Fourier analysis of new data suggests very natural alternative explanation in terms of  hydrodynamic response to initial state fluctuations</a:t>
            </a:r>
          </a:p>
          <a:p>
            <a:pPr lvl="1">
              <a:buFontTx/>
              <a:buNone/>
            </a:pPr>
            <a:endParaRPr lang="en-GB" sz="1600" dirty="0" smtClean="0"/>
          </a:p>
          <a:p>
            <a:pPr marL="741363" lvl="2" indent="-341313">
              <a:buFontTx/>
              <a:buNone/>
            </a:pPr>
            <a:endParaRPr lang="en-GB" sz="1200" dirty="0" smtClean="0">
              <a:sym typeface="Wingdings" pitchFamily="2" charset="2"/>
            </a:endParaRPr>
          </a:p>
          <a:p>
            <a:pPr lvl="1">
              <a:buFont typeface="Wingdings" pitchFamily="2" charset="2"/>
              <a:buChar char="à"/>
            </a:pPr>
            <a:endParaRPr lang="en-GB" dirty="0" smtClean="0">
              <a:sym typeface="Wingdings" pitchFamily="2" charset="2"/>
            </a:endParaRPr>
          </a:p>
          <a:p>
            <a:pPr lvl="1">
              <a:buFont typeface="Wingdings" pitchFamily="2" charset="2"/>
              <a:buChar char="à"/>
            </a:pPr>
            <a:endParaRPr lang="en-GB" dirty="0" smtClean="0">
              <a:sym typeface="Wingdings" pitchFamily="2" charset="2"/>
            </a:endParaRPr>
          </a:p>
          <a:p>
            <a:pPr>
              <a:buFontTx/>
              <a:buNone/>
            </a:pPr>
            <a:endParaRPr lang="en-GB" sz="2000" dirty="0" smtClean="0"/>
          </a:p>
        </p:txBody>
      </p:sp>
      <p:pic>
        <p:nvPicPr>
          <p:cNvPr id="880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557338"/>
            <a:ext cx="3957638" cy="39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1506538"/>
            <a:ext cx="4086225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506538"/>
            <a:ext cx="4057650" cy="398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1" name="TextBox 7"/>
          <p:cNvSpPr txBox="1">
            <a:spLocks noChangeArrowheads="1"/>
          </p:cNvSpPr>
          <p:nvPr/>
        </p:nvSpPr>
        <p:spPr bwMode="auto">
          <a:xfrm>
            <a:off x="5356225" y="5732463"/>
            <a:ext cx="3373438" cy="338137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sz="1600" u="none" dirty="0"/>
              <a:t>Andrew Adare – ALICE (QM2011)</a:t>
            </a:r>
          </a:p>
        </p:txBody>
      </p:sp>
      <p:sp>
        <p:nvSpPr>
          <p:cNvPr id="88072" name="AutoShape 2" descr="0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34938" y="-2727325"/>
            <a:ext cx="590550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846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412875"/>
            <a:ext cx="4330700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076825" y="5733256"/>
            <a:ext cx="3671888" cy="339725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sz="1600" u="none" dirty="0"/>
              <a:t>ALICE: Phys. </a:t>
            </a:r>
            <a:r>
              <a:rPr lang="en-GB" sz="1600" u="none" dirty="0" err="1"/>
              <a:t>Lett</a:t>
            </a:r>
            <a:r>
              <a:rPr lang="en-GB" sz="1600" u="none" dirty="0"/>
              <a:t>. B 708 (2012) 249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FA - Summies 2012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A2D4214-0F06-4CE6-9A8D-E422796D6ADF}" type="slidenum">
              <a:rPr lang="en-GB" b="0" u="none">
                <a:latin typeface="Comic Sans MS" pitchFamily="66" charset="0"/>
              </a:rPr>
              <a:pPr/>
              <a:t>112</a:t>
            </a:fld>
            <a:endParaRPr lang="en-GB" b="0" u="none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825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Directed flow </a:t>
            </a:r>
            <a:r>
              <a:rPr lang="en-US" i="1" dirty="0" smtClean="0"/>
              <a:t>v</a:t>
            </a:r>
            <a:r>
              <a:rPr lang="en-US" baseline="-25000" dirty="0" smtClean="0"/>
              <a:t>1</a:t>
            </a:r>
            <a:endParaRPr lang="en-GB" baseline="-25000" dirty="0" smtClean="0"/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08912" cy="5472608"/>
          </a:xfrm>
        </p:spPr>
        <p:txBody>
          <a:bodyPr/>
          <a:lstStyle/>
          <a:p>
            <a:endParaRPr lang="en-GB" sz="2200" dirty="0" smtClean="0">
              <a:effectLst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113</a:t>
            </a:fld>
            <a:endParaRPr lang="en-GB" b="0" u="none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46" y="908719"/>
            <a:ext cx="8823742" cy="568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42" y="4077071"/>
            <a:ext cx="8363830" cy="244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01418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Directed flow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dependence</a:t>
            </a:r>
            <a:endParaRPr lang="en-GB" baseline="-25000" dirty="0" smtClean="0"/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08912" cy="5472608"/>
          </a:xfrm>
        </p:spPr>
        <p:txBody>
          <a:bodyPr/>
          <a:lstStyle/>
          <a:p>
            <a:endParaRPr lang="en-GB" sz="2200" dirty="0" smtClean="0">
              <a:effectLst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114</a:t>
            </a:fld>
            <a:endParaRPr lang="en-GB" b="0" u="none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848725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108610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8492"/>
            <a:ext cx="7772400" cy="830228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cap="none" dirty="0" smtClean="0"/>
              <a:t>Identified-particle </a:t>
            </a:r>
            <a:r>
              <a:rPr lang="en-US" i="1" cap="none" dirty="0" smtClean="0"/>
              <a:t>v</a:t>
            </a:r>
            <a:r>
              <a:rPr lang="en-US" cap="none" baseline="-25000" dirty="0" smtClean="0"/>
              <a:t>2</a:t>
            </a:r>
            <a:endParaRPr lang="en-US" cap="none" baseline="-25000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13 August 2012    Overview of ALICE 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484784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" y="980728"/>
            <a:ext cx="4634930" cy="3538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738" y="980728"/>
            <a:ext cx="4613262" cy="35224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" y="980728"/>
            <a:ext cx="4613262" cy="35224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" y="980728"/>
            <a:ext cx="4634929" cy="35389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912" y="980728"/>
            <a:ext cx="4621087" cy="35283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913" y="980728"/>
            <a:ext cx="4621087" cy="352839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115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985" y="4509120"/>
            <a:ext cx="3918519" cy="17630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9512" y="4509120"/>
            <a:ext cx="4824536" cy="1754326"/>
          </a:xfrm>
          <a:prstGeom prst="rect">
            <a:avLst/>
          </a:prstGeom>
          <a:solidFill>
            <a:schemeClr val="accent5">
              <a:alpha val="49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i="1" dirty="0">
                <a:solidFill>
                  <a:srgbClr val="000000"/>
                </a:solidFill>
              </a:rPr>
              <a:t>v</a:t>
            </a:r>
            <a:r>
              <a:rPr lang="en-US" baseline="-25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 for 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</a:rPr>
              <a:t>p</a:t>
            </a:r>
            <a:r>
              <a:rPr lang="en-US" dirty="0" smtClean="0">
                <a:solidFill>
                  <a:srgbClr val="000000"/>
                </a:solidFill>
              </a:rPr>
              <a:t>, p, K</a:t>
            </a:r>
            <a:r>
              <a:rPr lang="en-US" baseline="30000" dirty="0" smtClean="0">
                <a:solidFill>
                  <a:srgbClr val="000000"/>
                </a:solidFill>
              </a:rPr>
              <a:t>±</a:t>
            </a:r>
            <a:r>
              <a:rPr lang="en-US" dirty="0" smtClean="0">
                <a:solidFill>
                  <a:srgbClr val="000000"/>
                </a:solidFill>
              </a:rPr>
              <a:t>, K</a:t>
            </a:r>
            <a:r>
              <a:rPr lang="en-US" baseline="30000" dirty="0" smtClean="0">
                <a:solidFill>
                  <a:srgbClr val="000000"/>
                </a:solidFill>
              </a:rPr>
              <a:t>0</a:t>
            </a:r>
            <a:r>
              <a:rPr lang="en-US" baseline="-25000" dirty="0" smtClean="0">
                <a:solidFill>
                  <a:srgbClr val="000000"/>
                </a:solidFill>
              </a:rPr>
              <a:t>s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</a:rPr>
              <a:t>f</a:t>
            </a:r>
            <a:r>
              <a:rPr lang="en-US" dirty="0" smtClean="0">
                <a:solidFill>
                  <a:srgbClr val="000000"/>
                </a:solidFill>
              </a:rPr>
              <a:t> (not shown for 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</a:rPr>
              <a:t>X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</a:rPr>
              <a:t>W)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  <a:latin typeface="Symbol" pitchFamily="18" charset="2"/>
              </a:rPr>
              <a:t>f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 at low </a:t>
            </a:r>
            <a:r>
              <a:rPr lang="en-US" i="1" dirty="0" err="1" smtClean="0">
                <a:solidFill>
                  <a:srgbClr val="000000"/>
                </a:solidFill>
                <a:latin typeface="Arial"/>
              </a:rPr>
              <a:t>p</a:t>
            </a:r>
            <a:r>
              <a:rPr lang="en-US" baseline="-25000" dirty="0" err="1" smtClean="0">
                <a:solidFill>
                  <a:srgbClr val="000000"/>
                </a:solidFill>
                <a:latin typeface="Arial"/>
              </a:rPr>
              <a:t>T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 (&lt;3 </a:t>
            </a:r>
            <a:r>
              <a:rPr lang="en-US" dirty="0" err="1" smtClean="0">
                <a:solidFill>
                  <a:srgbClr val="000000"/>
                </a:solidFill>
                <a:latin typeface="Arial"/>
              </a:rPr>
              <a:t>GeV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/</a:t>
            </a:r>
            <a:r>
              <a:rPr lang="en-US" i="1" dirty="0" smtClean="0">
                <a:solidFill>
                  <a:srgbClr val="000000"/>
                </a:solidFill>
                <a:latin typeface="Arial"/>
              </a:rPr>
              <a:t>c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) follows mass hierarchy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  <a:latin typeface="Arial"/>
              </a:rPr>
              <a:t>– at higher </a:t>
            </a:r>
            <a:r>
              <a:rPr lang="en-US" i="1" dirty="0" err="1" smtClean="0">
                <a:solidFill>
                  <a:srgbClr val="000000"/>
                </a:solidFill>
                <a:latin typeface="Arial"/>
              </a:rPr>
              <a:t>p</a:t>
            </a:r>
            <a:r>
              <a:rPr lang="en-US" baseline="-25000" dirty="0" err="1" smtClean="0">
                <a:solidFill>
                  <a:srgbClr val="000000"/>
                </a:solidFill>
                <a:latin typeface="Arial"/>
              </a:rPr>
              <a:t>T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 joins mesons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Arial"/>
              </a:rPr>
              <a:t>o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verall qualitative agreement with hydro up to </a:t>
            </a:r>
            <a:r>
              <a:rPr lang="en-US" i="1" dirty="0" err="1" smtClean="0">
                <a:solidFill>
                  <a:srgbClr val="000000"/>
                </a:solidFill>
                <a:latin typeface="Arial"/>
              </a:rPr>
              <a:t>p</a:t>
            </a:r>
            <a:r>
              <a:rPr lang="en-US" baseline="-25000" dirty="0" err="1" smtClean="0">
                <a:solidFill>
                  <a:srgbClr val="000000"/>
                </a:solidFill>
                <a:latin typeface="Arial"/>
              </a:rPr>
              <a:t>T</a:t>
            </a:r>
            <a:r>
              <a:rPr lang="en-US" baseline="-2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1.5–3 </a:t>
            </a:r>
            <a:r>
              <a:rPr lang="en-US" dirty="0" err="1" smtClean="0">
                <a:solidFill>
                  <a:srgbClr val="000000"/>
                </a:solidFill>
                <a:latin typeface="Arial"/>
              </a:rPr>
              <a:t>GeV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/</a:t>
            </a:r>
            <a:r>
              <a:rPr lang="en-US" i="1" dirty="0" smtClean="0">
                <a:solidFill>
                  <a:srgbClr val="000000"/>
                </a:solidFill>
                <a:latin typeface="Arial"/>
              </a:rPr>
              <a:t>c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 (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</a:rPr>
              <a:t>p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–p);  quantitative precision needs improvements – hadronic afterburner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496" y="6309320"/>
            <a:ext cx="3711272" cy="369332"/>
          </a:xfrm>
          <a:prstGeom prst="rect">
            <a:avLst/>
          </a:prstGeom>
          <a:solidFill>
            <a:schemeClr val="accent5">
              <a:alpha val="49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000000"/>
                </a:solidFill>
              </a:rPr>
              <a:t>n</a:t>
            </a:r>
            <a:r>
              <a:rPr lang="en-US" baseline="-25000" dirty="0" err="1" smtClean="0">
                <a:solidFill>
                  <a:srgbClr val="000000"/>
                </a:solidFill>
              </a:rPr>
              <a:t>q</a:t>
            </a:r>
            <a:r>
              <a:rPr lang="en-US" dirty="0" smtClean="0">
                <a:solidFill>
                  <a:srgbClr val="000000"/>
                </a:solidFill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</a:rPr>
              <a:t>m</a:t>
            </a:r>
            <a:r>
              <a:rPr lang="en-US" baseline="-25000" dirty="0" err="1" smtClean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)-scaling worse than at RHIC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51920" y="6300028"/>
            <a:ext cx="5265224" cy="369332"/>
          </a:xfrm>
          <a:prstGeom prst="rect">
            <a:avLst/>
          </a:prstGeom>
          <a:solidFill>
            <a:schemeClr val="accent5">
              <a:alpha val="49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000000"/>
                </a:solidFill>
              </a:rPr>
              <a:t>n</a:t>
            </a:r>
            <a:r>
              <a:rPr lang="en-US" baseline="-25000" dirty="0" err="1" smtClean="0">
                <a:solidFill>
                  <a:srgbClr val="000000"/>
                </a:solidFill>
              </a:rPr>
              <a:t>q</a:t>
            </a:r>
            <a:r>
              <a:rPr lang="en-US" dirty="0" smtClean="0">
                <a:solidFill>
                  <a:srgbClr val="000000"/>
                </a:solidFill>
              </a:rPr>
              <a:t>(</a:t>
            </a:r>
            <a:r>
              <a:rPr lang="en-US" i="1" dirty="0" err="1" smtClean="0">
                <a:solidFill>
                  <a:srgbClr val="000000"/>
                </a:solidFill>
              </a:rPr>
              <a:t>p</a:t>
            </a:r>
            <a:r>
              <a:rPr lang="en-US" baseline="-25000" dirty="0" err="1" smtClean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)-scaling at </a:t>
            </a:r>
            <a:r>
              <a:rPr lang="en-US" i="1" dirty="0" err="1" smtClean="0">
                <a:solidFill>
                  <a:srgbClr val="000000"/>
                </a:solidFill>
              </a:rPr>
              <a:t>p</a:t>
            </a:r>
            <a:r>
              <a:rPr lang="en-US" baseline="-25000" dirty="0" err="1" smtClean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 &gt; 1.2 </a:t>
            </a:r>
            <a:r>
              <a:rPr lang="en-US" dirty="0" err="1" smtClean="0">
                <a:solidFill>
                  <a:srgbClr val="000000"/>
                </a:solidFill>
              </a:rPr>
              <a:t>GeV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i="1" dirty="0" smtClean="0">
                <a:solidFill>
                  <a:srgbClr val="000000"/>
                </a:solidFill>
              </a:rPr>
              <a:t>c</a:t>
            </a:r>
            <a:r>
              <a:rPr lang="en-US" dirty="0" smtClean="0">
                <a:solidFill>
                  <a:srgbClr val="000000"/>
                </a:solidFill>
              </a:rPr>
              <a:t> violation 10–20%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56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i="1" dirty="0" err="1" smtClean="0"/>
              <a:t>n</a:t>
            </a:r>
            <a:r>
              <a:rPr lang="en-US" baseline="-25000" dirty="0" err="1" smtClean="0"/>
              <a:t>q</a:t>
            </a:r>
            <a:r>
              <a:rPr lang="en-US" dirty="0" smtClean="0"/>
              <a:t>(</a:t>
            </a:r>
            <a:r>
              <a:rPr lang="en-US" i="1" dirty="0" err="1" smtClean="0"/>
              <a:t>m</a:t>
            </a:r>
            <a:r>
              <a:rPr lang="en-US" baseline="-25000" dirty="0" err="1" smtClean="0"/>
              <a:t>T</a:t>
            </a:r>
            <a:r>
              <a:rPr lang="en-US" dirty="0" smtClean="0"/>
              <a:t>) scaling violation</a:t>
            </a:r>
            <a:endParaRPr lang="en-GB" baseline="-25000" dirty="0" smtClean="0"/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08912" cy="5472608"/>
          </a:xfrm>
        </p:spPr>
        <p:txBody>
          <a:bodyPr/>
          <a:lstStyle/>
          <a:p>
            <a:endParaRPr lang="en-GB" sz="2200" dirty="0" smtClean="0">
              <a:effectLst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116</a:t>
            </a:fld>
            <a:endParaRPr lang="en-GB" b="0" u="none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8968734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18087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772400" cy="940201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i="1" cap="none" dirty="0" smtClean="0"/>
              <a:t>v</a:t>
            </a:r>
            <a:r>
              <a:rPr lang="en-US" cap="none" baseline="-25000" dirty="0" smtClean="0"/>
              <a:t>2</a:t>
            </a:r>
            <a:r>
              <a:rPr lang="en-US" cap="none" dirty="0" smtClean="0"/>
              <a:t> and </a:t>
            </a:r>
            <a:r>
              <a:rPr lang="en-US" i="1" cap="none" dirty="0" smtClean="0"/>
              <a:t>v</a:t>
            </a:r>
            <a:r>
              <a:rPr lang="en-US" cap="none" baseline="-25000" dirty="0" smtClean="0"/>
              <a:t>3</a:t>
            </a:r>
            <a:r>
              <a:rPr lang="en-US" cap="none" dirty="0" smtClean="0"/>
              <a:t> versus </a:t>
            </a:r>
            <a:r>
              <a:rPr lang="en-US" cap="none" dirty="0" smtClean="0">
                <a:latin typeface="Symbol" pitchFamily="18" charset="2"/>
              </a:rPr>
              <a:t>h</a:t>
            </a:r>
            <a:endParaRPr lang="en-US" cap="none" baseline="-25000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13 August 2012    Overview of ALICE 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484784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117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56792"/>
            <a:ext cx="4572000" cy="30956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326" y="1556792"/>
            <a:ext cx="4572000" cy="3095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57511"/>
            <a:ext cx="4572000" cy="30956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528" y="4797152"/>
            <a:ext cx="6984776" cy="92333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i="1" dirty="0">
                <a:solidFill>
                  <a:srgbClr val="000000"/>
                </a:solidFill>
              </a:rPr>
              <a:t>v</a:t>
            </a:r>
            <a:r>
              <a:rPr lang="en-US" baseline="-25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 and </a:t>
            </a:r>
            <a:r>
              <a:rPr lang="en-US" i="1" dirty="0" smtClean="0">
                <a:solidFill>
                  <a:srgbClr val="000000"/>
                </a:solidFill>
              </a:rPr>
              <a:t>v</a:t>
            </a:r>
            <a:r>
              <a:rPr lang="en-US" baseline="-25000" dirty="0" smtClean="0">
                <a:solidFill>
                  <a:srgbClr val="000000"/>
                </a:solidFill>
              </a:rPr>
              <a:t>3</a:t>
            </a:r>
            <a:r>
              <a:rPr lang="en-US" dirty="0" smtClean="0">
                <a:solidFill>
                  <a:srgbClr val="000000"/>
                </a:solidFill>
              </a:rPr>
              <a:t> measurements extended up to 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</a:rPr>
              <a:t>h</a:t>
            </a:r>
            <a:r>
              <a:rPr lang="en-US" dirty="0" smtClean="0">
                <a:solidFill>
                  <a:srgbClr val="000000"/>
                </a:solidFill>
              </a:rPr>
              <a:t> = 5 </a:t>
            </a:r>
          </a:p>
          <a:p>
            <a:pPr algn="l"/>
            <a:r>
              <a:rPr lang="en-US" dirty="0">
                <a:solidFill>
                  <a:srgbClr val="000000"/>
                </a:solidFill>
              </a:rPr>
              <a:t>o</a:t>
            </a:r>
            <a:r>
              <a:rPr lang="en-US" dirty="0" smtClean="0">
                <a:solidFill>
                  <a:srgbClr val="000000"/>
                </a:solidFill>
              </a:rPr>
              <a:t>bserved plateau in </a:t>
            </a:r>
            <a:r>
              <a:rPr lang="en-US" dirty="0" err="1" smtClean="0">
                <a:solidFill>
                  <a:srgbClr val="000000"/>
                </a:solidFill>
              </a:rPr>
              <a:t>pseudorapidity</a:t>
            </a:r>
            <a:r>
              <a:rPr lang="en-US" dirty="0" smtClean="0">
                <a:solidFill>
                  <a:srgbClr val="000000"/>
                </a:solidFill>
              </a:rPr>
              <a:t> (|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</a:rPr>
              <a:t>h</a:t>
            </a:r>
            <a:r>
              <a:rPr lang="en-US" dirty="0" smtClean="0">
                <a:solidFill>
                  <a:srgbClr val="000000"/>
                </a:solidFill>
              </a:rPr>
              <a:t>| &lt; 2)</a:t>
            </a:r>
          </a:p>
          <a:p>
            <a:pPr algn="l"/>
            <a:r>
              <a:rPr lang="en-US" dirty="0">
                <a:solidFill>
                  <a:srgbClr val="000000"/>
                </a:solidFill>
              </a:rPr>
              <a:t>v</a:t>
            </a:r>
            <a:r>
              <a:rPr lang="en-US" dirty="0" smtClean="0">
                <a:solidFill>
                  <a:srgbClr val="000000"/>
                </a:solidFill>
              </a:rPr>
              <a:t>ery good agreement between ALICE and CMS for </a:t>
            </a:r>
            <a:r>
              <a:rPr lang="en-US" i="1" dirty="0" smtClean="0">
                <a:solidFill>
                  <a:srgbClr val="000000"/>
                </a:solidFill>
              </a:rPr>
              <a:t>v</a:t>
            </a:r>
            <a:r>
              <a:rPr lang="en-US" baseline="-25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 in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|</a:t>
            </a:r>
            <a:r>
              <a:rPr lang="en-US" dirty="0">
                <a:solidFill>
                  <a:srgbClr val="000000"/>
                </a:solidFill>
                <a:latin typeface="Symbol" pitchFamily="18" charset="2"/>
              </a:rPr>
              <a:t>h</a:t>
            </a:r>
            <a:r>
              <a:rPr lang="en-US" dirty="0">
                <a:solidFill>
                  <a:srgbClr val="000000"/>
                </a:solidFill>
              </a:rPr>
              <a:t>| &lt; </a:t>
            </a:r>
            <a:r>
              <a:rPr lang="en-US" dirty="0" smtClean="0">
                <a:solidFill>
                  <a:srgbClr val="000000"/>
                </a:solidFill>
              </a:rPr>
              <a:t>2.4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64160" y="63177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5805264"/>
            <a:ext cx="6984776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consistent with longitudinal scaling in </a:t>
            </a:r>
            <a:r>
              <a:rPr lang="en-US" dirty="0">
                <a:solidFill>
                  <a:srgbClr val="000000"/>
                </a:solidFill>
                <a:latin typeface="Symbol" pitchFamily="18" charset="2"/>
              </a:rPr>
              <a:t>h</a:t>
            </a:r>
            <a:r>
              <a:rPr lang="en-US" dirty="0">
                <a:solidFill>
                  <a:srgbClr val="000000"/>
                </a:solidFill>
              </a:rPr>
              <a:t> – </a:t>
            </a:r>
            <a:r>
              <a:rPr lang="en-US" i="1" dirty="0" err="1">
                <a:solidFill>
                  <a:srgbClr val="000000"/>
                </a:solidFill>
              </a:rPr>
              <a:t>y</a:t>
            </a:r>
            <a:r>
              <a:rPr lang="en-US" baseline="-25000" dirty="0" err="1">
                <a:solidFill>
                  <a:srgbClr val="000000"/>
                </a:solidFill>
              </a:rPr>
              <a:t>beam</a:t>
            </a:r>
            <a:r>
              <a:rPr lang="en-US" baseline="-25000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with PHOBOS data</a:t>
            </a:r>
            <a:endParaRPr lang="en-GB" baseline="-25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2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025624"/>
            <a:ext cx="9144000" cy="4419600"/>
            <a:chOff x="0" y="1124744"/>
            <a:chExt cx="9144000" cy="4419600"/>
          </a:xfrm>
        </p:grpSpPr>
        <p:sp>
          <p:nvSpPr>
            <p:cNvPr id="3" name="TextBox 2"/>
            <p:cNvSpPr txBox="1"/>
            <p:nvPr/>
          </p:nvSpPr>
          <p:spPr>
            <a:xfrm>
              <a:off x="323528" y="1484784"/>
              <a:ext cx="84969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endParaRPr lang="en-US" sz="2000" dirty="0" smtClean="0">
                <a:solidFill>
                  <a:srgbClr val="000000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24744"/>
              <a:ext cx="9144000" cy="44196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83568" y="1412776"/>
              <a:ext cx="77457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0–5%</a:t>
              </a:r>
              <a:endParaRPr lang="en-GB" b="1" dirty="0">
                <a:solidFill>
                  <a:srgbClr val="0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76056" y="1565176"/>
              <a:ext cx="9028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5–10%</a:t>
              </a:r>
              <a:endParaRPr lang="en-GB" b="1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789420" y="1403484"/>
              <a:ext cx="10310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10–20%</a:t>
              </a:r>
              <a:endParaRPr lang="en-GB" b="1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789420" y="3356992"/>
              <a:ext cx="10310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40–50%</a:t>
              </a:r>
              <a:endParaRPr lang="en-GB" b="1" dirty="0">
                <a:solidFill>
                  <a:srgbClr val="0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32040" y="3356992"/>
              <a:ext cx="10310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30–40%</a:t>
              </a:r>
              <a:endParaRPr lang="en-GB" b="1" dirty="0">
                <a:solidFill>
                  <a:srgbClr val="0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51720" y="3707740"/>
              <a:ext cx="10310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20–30%</a:t>
              </a:r>
              <a:endParaRPr lang="en-GB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324" y="44624"/>
            <a:ext cx="7772400" cy="792089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i="1" cap="none" dirty="0" smtClean="0"/>
              <a:t>v</a:t>
            </a:r>
            <a:r>
              <a:rPr lang="en-US" cap="none" baseline="-25000" dirty="0"/>
              <a:t>2</a:t>
            </a:r>
            <a:r>
              <a:rPr lang="en-US" cap="none" dirty="0" smtClean="0"/>
              <a:t> , </a:t>
            </a:r>
            <a:r>
              <a:rPr lang="en-US" i="1" cap="none" dirty="0" smtClean="0"/>
              <a:t>v</a:t>
            </a:r>
            <a:r>
              <a:rPr lang="en-US" cap="none" baseline="-25000" dirty="0" smtClean="0"/>
              <a:t>3</a:t>
            </a:r>
            <a:r>
              <a:rPr lang="en-US" cap="none" dirty="0" smtClean="0"/>
              <a:t>, </a:t>
            </a:r>
            <a:r>
              <a:rPr lang="en-US" i="1" cap="none" dirty="0" smtClean="0"/>
              <a:t>v</a:t>
            </a:r>
            <a:r>
              <a:rPr lang="en-US" cap="none" baseline="-25000" dirty="0" smtClean="0"/>
              <a:t>4</a:t>
            </a:r>
            <a:r>
              <a:rPr lang="en-US" cap="none" dirty="0" smtClean="0"/>
              <a:t> versus </a:t>
            </a:r>
            <a:r>
              <a:rPr lang="en-US" i="1" cap="none" dirty="0" err="1" smtClean="0"/>
              <a:t>p</a:t>
            </a:r>
            <a:r>
              <a:rPr lang="en-US" cap="none" baseline="-25000" dirty="0" err="1" smtClean="0"/>
              <a:t>T</a:t>
            </a:r>
            <a:endParaRPr lang="en-US" cap="none" baseline="-25000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13 August 2012    Overview of ALICE 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118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544" y="893802"/>
            <a:ext cx="247696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00"/>
                </a:solidFill>
              </a:rPr>
              <a:t>arXiv:1205.5761</a:t>
            </a:r>
            <a:r>
              <a:rPr lang="en-US" sz="1600" dirty="0" smtClean="0">
                <a:solidFill>
                  <a:srgbClr val="000000"/>
                </a:solidFill>
              </a:rPr>
              <a:t> [</a:t>
            </a:r>
            <a:r>
              <a:rPr lang="en-US" sz="1600" dirty="0" err="1" smtClean="0">
                <a:solidFill>
                  <a:srgbClr val="000000"/>
                </a:solidFill>
              </a:rPr>
              <a:t>hep</a:t>
            </a:r>
            <a:r>
              <a:rPr lang="en-US" sz="1600" dirty="0" smtClean="0">
                <a:solidFill>
                  <a:srgbClr val="000000"/>
                </a:solidFill>
              </a:rPr>
              <a:t>-ex]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682" y="5445224"/>
            <a:ext cx="7458132" cy="92333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i="1" dirty="0" err="1">
                <a:solidFill>
                  <a:srgbClr val="000000"/>
                </a:solidFill>
              </a:rPr>
              <a:t>v</a:t>
            </a:r>
            <a:r>
              <a:rPr lang="en-US" i="1" baseline="-25000" dirty="0" err="1" smtClean="0">
                <a:solidFill>
                  <a:srgbClr val="000000"/>
                </a:solidFill>
              </a:rPr>
              <a:t>n</a:t>
            </a:r>
            <a:r>
              <a:rPr lang="en-US" dirty="0" smtClean="0">
                <a:solidFill>
                  <a:srgbClr val="000000"/>
                </a:solidFill>
              </a:rPr>
              <a:t> measurements up to 20 </a:t>
            </a:r>
            <a:r>
              <a:rPr lang="en-US" dirty="0" err="1" smtClean="0">
                <a:solidFill>
                  <a:srgbClr val="000000"/>
                </a:solidFill>
              </a:rPr>
              <a:t>GeV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i="1" dirty="0" smtClean="0">
                <a:solidFill>
                  <a:srgbClr val="000000"/>
                </a:solidFill>
              </a:rPr>
              <a:t>c</a:t>
            </a:r>
            <a:r>
              <a:rPr lang="en-US" dirty="0" smtClean="0">
                <a:solidFill>
                  <a:srgbClr val="000000"/>
                </a:solidFill>
              </a:rPr>
              <a:t> – where dominated by jet quenching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Non-flow effects suppressed by rapidity gap or using higher </a:t>
            </a:r>
            <a:r>
              <a:rPr lang="en-US" dirty="0" err="1" smtClean="0">
                <a:solidFill>
                  <a:srgbClr val="000000"/>
                </a:solidFill>
              </a:rPr>
              <a:t>cumulants</a:t>
            </a:r>
            <a:endParaRPr lang="en-US" dirty="0" smtClean="0">
              <a:solidFill>
                <a:srgbClr val="000000"/>
              </a:solidFill>
            </a:endParaRPr>
          </a:p>
          <a:p>
            <a:pPr algn="l"/>
            <a:r>
              <a:rPr lang="en-US" dirty="0">
                <a:solidFill>
                  <a:srgbClr val="000000"/>
                </a:solidFill>
              </a:rPr>
              <a:t>N</a:t>
            </a:r>
            <a:r>
              <a:rPr lang="en-US" dirty="0" smtClean="0">
                <a:solidFill>
                  <a:srgbClr val="000000"/>
                </a:solidFill>
              </a:rPr>
              <a:t>on-zero value of </a:t>
            </a:r>
            <a:r>
              <a:rPr lang="en-US" i="1" dirty="0" smtClean="0">
                <a:solidFill>
                  <a:srgbClr val="000000"/>
                </a:solidFill>
              </a:rPr>
              <a:t>v</a:t>
            </a:r>
            <a:r>
              <a:rPr lang="en-US" baseline="-25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 at high </a:t>
            </a:r>
            <a:r>
              <a:rPr lang="en-US" i="1" dirty="0" err="1" smtClean="0">
                <a:solidFill>
                  <a:srgbClr val="000000"/>
                </a:solidFill>
              </a:rPr>
              <a:t>p</a:t>
            </a:r>
            <a:r>
              <a:rPr lang="en-US" baseline="-25000" dirty="0" err="1" smtClean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 both for 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</a:rPr>
              <a:t>Dh</a:t>
            </a:r>
            <a:r>
              <a:rPr lang="en-US" dirty="0" smtClean="0">
                <a:solidFill>
                  <a:srgbClr val="000000"/>
                </a:solidFill>
              </a:rPr>
              <a:t> &gt; 2 and 4-particle </a:t>
            </a:r>
            <a:r>
              <a:rPr lang="en-US" dirty="0" err="1" smtClean="0">
                <a:solidFill>
                  <a:srgbClr val="000000"/>
                </a:solidFill>
              </a:rPr>
              <a:t>cumulant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47075" y="6368554"/>
            <a:ext cx="9299595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</a:rPr>
              <a:t>v</a:t>
            </a:r>
            <a:r>
              <a:rPr lang="en-US" baseline="-25000" dirty="0" smtClean="0">
                <a:solidFill>
                  <a:srgbClr val="000000"/>
                </a:solidFill>
              </a:rPr>
              <a:t>3</a:t>
            </a:r>
            <a:r>
              <a:rPr lang="en-US" dirty="0" smtClean="0">
                <a:solidFill>
                  <a:srgbClr val="000000"/>
                </a:solidFill>
              </a:rPr>
              <a:t> and </a:t>
            </a:r>
            <a:r>
              <a:rPr lang="en-US" i="1" dirty="0" smtClean="0">
                <a:solidFill>
                  <a:srgbClr val="000000"/>
                </a:solidFill>
              </a:rPr>
              <a:t>v</a:t>
            </a:r>
            <a:r>
              <a:rPr lang="en-US" baseline="-25000" dirty="0" smtClean="0">
                <a:solidFill>
                  <a:srgbClr val="000000"/>
                </a:solidFill>
              </a:rPr>
              <a:t>4</a:t>
            </a:r>
            <a:r>
              <a:rPr lang="en-US" dirty="0" smtClean="0">
                <a:solidFill>
                  <a:srgbClr val="000000"/>
                </a:solidFill>
              </a:rPr>
              <a:t> diminish above 10 </a:t>
            </a:r>
            <a:r>
              <a:rPr lang="en-US" dirty="0" err="1" smtClean="0">
                <a:solidFill>
                  <a:srgbClr val="000000"/>
                </a:solidFill>
              </a:rPr>
              <a:t>GeV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i="1" dirty="0" smtClean="0">
                <a:solidFill>
                  <a:srgbClr val="000000"/>
                </a:solidFill>
              </a:rPr>
              <a:t>c</a:t>
            </a:r>
            <a:r>
              <a:rPr lang="en-US" dirty="0" smtClean="0">
                <a:solidFill>
                  <a:srgbClr val="000000"/>
                </a:solidFill>
              </a:rPr>
              <a:t> – indication of disappearance of fluctuations at high </a:t>
            </a:r>
            <a:r>
              <a:rPr lang="en-US" i="1" dirty="0" err="1" smtClean="0">
                <a:solidFill>
                  <a:srgbClr val="000000"/>
                </a:solidFill>
              </a:rPr>
              <a:t>p</a:t>
            </a:r>
            <a:r>
              <a:rPr lang="en-US" baseline="-25000" dirty="0" err="1" smtClean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GB" dirty="0">
              <a:solidFill>
                <a:srgbClr val="0000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635896" y="893802"/>
            <a:ext cx="4752528" cy="338554"/>
            <a:chOff x="4932040" y="893802"/>
            <a:chExt cx="4752528" cy="338554"/>
          </a:xfrm>
        </p:grpSpPr>
        <p:sp>
          <p:nvSpPr>
            <p:cNvPr id="18" name="TextBox 17"/>
            <p:cNvSpPr txBox="1"/>
            <p:nvPr/>
          </p:nvSpPr>
          <p:spPr>
            <a:xfrm>
              <a:off x="4932040" y="893802"/>
              <a:ext cx="475252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i="1" dirty="0" err="1" smtClean="0">
                  <a:solidFill>
                    <a:srgbClr val="000000"/>
                  </a:solidFill>
                </a:rPr>
                <a:t>W.Horowitz,M.Gyulassy</a:t>
              </a:r>
              <a:r>
                <a:rPr lang="en-US" sz="1600" i="1" dirty="0">
                  <a:solidFill>
                    <a:srgbClr val="000000"/>
                  </a:solidFill>
                </a:rPr>
                <a:t>, </a:t>
              </a:r>
              <a:r>
                <a:rPr lang="en-US" sz="1600" i="1" dirty="0" err="1" smtClean="0">
                  <a:solidFill>
                    <a:srgbClr val="000000"/>
                  </a:solidFill>
                </a:rPr>
                <a:t>J.Phys</a:t>
              </a:r>
              <a:r>
                <a:rPr lang="en-US" sz="1600" i="1" dirty="0" smtClean="0">
                  <a:solidFill>
                    <a:srgbClr val="000000"/>
                  </a:solidFill>
                </a:rPr>
                <a:t>. G38 124114</a:t>
              </a:r>
              <a:endParaRPr lang="en-GB" sz="1600" i="1" dirty="0">
                <a:solidFill>
                  <a:srgbClr val="000000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 bwMode="auto">
            <a:xfrm flipV="1">
              <a:off x="5076056" y="1054876"/>
              <a:ext cx="358204" cy="8203"/>
            </a:xfrm>
            <a:prstGeom prst="line">
              <a:avLst/>
            </a:prstGeom>
            <a:solidFill>
              <a:schemeClr val="accent1"/>
            </a:solidFill>
            <a:ln w="69850" cap="flat" cmpd="sng" algn="ctr">
              <a:solidFill>
                <a:srgbClr val="CBF3E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5076056" y="1052736"/>
              <a:ext cx="358204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504" y="1232356"/>
            <a:ext cx="6116727" cy="414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Elliptic flow fluctuations</a:t>
            </a:r>
            <a:endParaRPr lang="en-GB" baseline="-25000" dirty="0" smtClean="0"/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08912" cy="5472608"/>
          </a:xfrm>
        </p:spPr>
        <p:txBody>
          <a:bodyPr/>
          <a:lstStyle/>
          <a:p>
            <a:endParaRPr lang="en-GB" sz="2200" dirty="0" smtClean="0">
              <a:effectLst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119</a:t>
            </a:fld>
            <a:endParaRPr lang="en-GB" b="0" u="none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4" y="1052736"/>
            <a:ext cx="9028414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62469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B724A-647B-4622-BDDD-2C0DE2F55966}" type="slidenum">
              <a:rPr lang="en-US"/>
              <a:pPr/>
              <a:t>12</a:t>
            </a:fld>
            <a:endParaRPr lang="en-US"/>
          </a:p>
        </p:txBody>
      </p:sp>
      <p:sp>
        <p:nvSpPr>
          <p:cNvPr id="1083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Confinement</a:t>
            </a:r>
          </a:p>
        </p:txBody>
      </p:sp>
      <p:sp>
        <p:nvSpPr>
          <p:cNvPr id="1083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981075"/>
            <a:ext cx="8382000" cy="6048375"/>
          </a:xfrm>
        </p:spPr>
        <p:txBody>
          <a:bodyPr/>
          <a:lstStyle/>
          <a:p>
            <a:r>
              <a:rPr lang="en-US" sz="2000" dirty="0"/>
              <a:t>massive quark in purely </a:t>
            </a:r>
            <a:r>
              <a:rPr lang="en-US" sz="2000" dirty="0" err="1"/>
              <a:t>gluonic</a:t>
            </a:r>
            <a:r>
              <a:rPr lang="en-US" sz="2000" dirty="0"/>
              <a:t> vacuum at zero temperature</a:t>
            </a:r>
          </a:p>
          <a:p>
            <a:pPr lvl="1"/>
            <a:r>
              <a:rPr lang="en-US" dirty="0"/>
              <a:t>not seen by detector due destructive inference</a:t>
            </a:r>
          </a:p>
          <a:p>
            <a:pPr lvl="1"/>
            <a:r>
              <a:rPr lang="en-US" dirty="0"/>
              <a:t>expectation value for trace of quark propagator – 3–valued path integral with different phases</a:t>
            </a:r>
          </a:p>
          <a:p>
            <a:pPr lvl="1" algn="ctr">
              <a:buFontTx/>
              <a:buNone/>
            </a:pPr>
            <a:r>
              <a:rPr lang="en-US" b="0" dirty="0"/>
              <a:t>      </a:t>
            </a:r>
            <a:r>
              <a:rPr lang="en-US" b="0" dirty="0" err="1"/>
              <a:t>exp</a:t>
            </a:r>
            <a:r>
              <a:rPr lang="en-US" b="0" dirty="0"/>
              <a:t> (</a:t>
            </a:r>
            <a:r>
              <a:rPr lang="en-US" b="0" dirty="0" err="1"/>
              <a:t>i</a:t>
            </a:r>
            <a:r>
              <a:rPr lang="en-US" b="0" dirty="0"/>
              <a:t> </a:t>
            </a:r>
            <a:r>
              <a:rPr lang="en-US" b="0" dirty="0">
                <a:sym typeface="Symbol" pitchFamily="18" charset="2"/>
              </a:rPr>
              <a:t></a:t>
            </a:r>
            <a:r>
              <a:rPr lang="en-US" b="0" dirty="0"/>
              <a:t> 2</a:t>
            </a:r>
            <a:r>
              <a:rPr lang="el-GR" b="0" dirty="0"/>
              <a:t>π</a:t>
            </a:r>
            <a:r>
              <a:rPr lang="en-US" b="0" dirty="0"/>
              <a:t>j/3),    j=1,2,3                    (generators of Z</a:t>
            </a:r>
            <a:r>
              <a:rPr lang="en-US" b="0" baseline="-25000" dirty="0"/>
              <a:t>3</a:t>
            </a:r>
            <a:r>
              <a:rPr lang="en-US" b="0" dirty="0"/>
              <a:t>)</a:t>
            </a:r>
          </a:p>
          <a:p>
            <a:pPr lvl="1"/>
            <a:r>
              <a:rPr lang="en-US" dirty="0"/>
              <a:t>increasing the temperature </a:t>
            </a:r>
            <a:r>
              <a:rPr lang="en-US" b="0" dirty="0"/>
              <a:t>T</a:t>
            </a:r>
            <a:r>
              <a:rPr lang="en-US" dirty="0"/>
              <a:t> until some value this will stay</a:t>
            </a:r>
            <a:endParaRPr lang="el-GR" dirty="0"/>
          </a:p>
          <a:p>
            <a:pPr lvl="2">
              <a:buClr>
                <a:srgbClr val="FF0000"/>
              </a:buClr>
            </a:pPr>
            <a:r>
              <a:rPr lang="en-US" dirty="0"/>
              <a:t>till gluon field will have enough time to follow (re-arrange coherently) our shaking test charge</a:t>
            </a:r>
          </a:p>
          <a:p>
            <a:pPr lvl="1"/>
            <a:r>
              <a:rPr lang="en-US" dirty="0"/>
              <a:t>increasing temperature further (above some critical value) gluon field will have not time enough</a:t>
            </a:r>
          </a:p>
          <a:p>
            <a:pPr lvl="2">
              <a:buClr>
                <a:srgbClr val="FF0000"/>
              </a:buClr>
            </a:pPr>
            <a:r>
              <a:rPr lang="en-US" dirty="0"/>
              <a:t>interference of 3 paths will be destroyed</a:t>
            </a:r>
          </a:p>
          <a:p>
            <a:pPr lvl="2">
              <a:buClr>
                <a:srgbClr val="FF0000"/>
              </a:buClr>
            </a:pPr>
            <a:r>
              <a:rPr lang="en-US" dirty="0"/>
              <a:t>test colour charge will became detectable, will be deconfined</a:t>
            </a:r>
          </a:p>
          <a:p>
            <a:pPr lvl="1"/>
            <a:r>
              <a:rPr lang="en-US" dirty="0"/>
              <a:t>to calculate this we have to continue analytically the quark propagator over complex time (</a:t>
            </a:r>
            <a:r>
              <a:rPr lang="en-US" b="0" dirty="0"/>
              <a:t>t = +</a:t>
            </a:r>
            <a:r>
              <a:rPr lang="en-US" b="0" dirty="0" err="1"/>
              <a:t>i</a:t>
            </a:r>
            <a:r>
              <a:rPr lang="en-US" b="0" dirty="0"/>
              <a:t>/T</a:t>
            </a:r>
            <a:r>
              <a:rPr lang="en-US" dirty="0"/>
              <a:t>) – </a:t>
            </a:r>
            <a:r>
              <a:rPr lang="en-US" dirty="0" err="1"/>
              <a:t>Polyakov</a:t>
            </a:r>
            <a:r>
              <a:rPr lang="en-US" dirty="0"/>
              <a:t> loop – which will became non-zero for </a:t>
            </a:r>
            <a:r>
              <a:rPr lang="en-US" b="0" dirty="0"/>
              <a:t>T &gt; </a:t>
            </a:r>
            <a:r>
              <a:rPr lang="en-US" b="0" dirty="0" err="1"/>
              <a:t>T</a:t>
            </a:r>
            <a:r>
              <a:rPr lang="en-US" b="0" baseline="-25000" dirty="0" err="1"/>
              <a:t>c</a:t>
            </a:r>
            <a:endParaRPr lang="en-US" b="0" baseline="-25000" dirty="0"/>
          </a:p>
          <a:p>
            <a:pPr lvl="2">
              <a:buClr>
                <a:srgbClr val="FF0000"/>
              </a:buClr>
            </a:pPr>
            <a:r>
              <a:rPr lang="en-US" dirty="0" err="1"/>
              <a:t>Polyakov</a:t>
            </a:r>
            <a:r>
              <a:rPr lang="en-US" dirty="0"/>
              <a:t> loop is the order parameter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53133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8492"/>
            <a:ext cx="7772400" cy="830228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cap="none" dirty="0" smtClean="0"/>
              <a:t>Event Shape Engineering </a:t>
            </a:r>
            <a:endParaRPr lang="en-US" cap="none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13 August 2012    Overview of ALICE 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484784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120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976833"/>
            <a:ext cx="4472465" cy="30282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716016" y="980728"/>
                <a:ext cx="2066463" cy="1947841"/>
              </a:xfrm>
              <a:prstGeom prst="rect">
                <a:avLst/>
              </a:prstGeom>
              <a:solidFill>
                <a:schemeClr val="accent5">
                  <a:alpha val="49000"/>
                </a:schemeClr>
              </a:solidFill>
              <a:ln w="25400">
                <a:solidFill>
                  <a:srgbClr val="0000FF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𝑀</m:t>
                          </m:r>
                        </m:sup>
                        <m:e>
                          <m:func>
                            <m:func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sym typeface="Symbol"/>
                                    </a:rPr>
                                    <m:t>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sym typeface="Symbol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</m:e>
                      </m:nary>
                    </m:oMath>
                  </m:oMathPara>
                </a14:m>
                <a:endParaRPr lang="en-GB" dirty="0" smtClean="0">
                  <a:solidFill>
                    <a:srgbClr val="000000"/>
                  </a:solidFill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𝑀</m:t>
                          </m:r>
                        </m:sup>
                        <m:e>
                          <m:func>
                            <m:func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sym typeface="Symbol"/>
                                    </a:rPr>
                                    <m:t>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sym typeface="Symbol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func>
                        </m:e>
                      </m:nary>
                    </m:oMath>
                  </m:oMathPara>
                </a14:m>
                <a:endParaRPr lang="en-GB" dirty="0" smtClean="0">
                  <a:solidFill>
                    <a:srgbClr val="000000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smtClean="0">
                    <a:solidFill>
                      <a:srgbClr val="000000"/>
                    </a:solidFill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smtClean="0">
                    <a:solidFill>
                      <a:srgbClr val="000000"/>
                    </a:solidFill>
                  </a:rPr>
                  <a:t>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𝑀</m:t>
                        </m:r>
                      </m:e>
                    </m:rad>
                  </m:oMath>
                </a14:m>
                <a:endParaRPr lang="en-GB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980728"/>
                <a:ext cx="2066463" cy="1947841"/>
              </a:xfrm>
              <a:prstGeom prst="rect">
                <a:avLst/>
              </a:prstGeom>
              <a:blipFill rotWithShape="1">
                <a:blip r:embed="rId3"/>
                <a:stretch>
                  <a:fillRect b="-4025"/>
                </a:stretch>
              </a:blipFill>
              <a:ln w="2540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4716015" y="2996952"/>
            <a:ext cx="4247001" cy="1200329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000000"/>
                </a:solidFill>
              </a:rPr>
              <a:t>At fixed centrality large flow fluctuations: 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Select events of given </a:t>
            </a:r>
            <a:r>
              <a:rPr lang="en-US" i="1" dirty="0" smtClean="0">
                <a:solidFill>
                  <a:srgbClr val="000000"/>
                </a:solidFill>
              </a:rPr>
              <a:t>v</a:t>
            </a:r>
            <a:r>
              <a:rPr lang="en-US" baseline="-25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 by means of </a:t>
            </a:r>
          </a:p>
          <a:p>
            <a:pPr algn="l"/>
            <a:r>
              <a:rPr lang="en-US" i="1" dirty="0" smtClean="0">
                <a:solidFill>
                  <a:srgbClr val="000000"/>
                </a:solidFill>
              </a:rPr>
              <a:t>q</a:t>
            </a:r>
            <a:r>
              <a:rPr lang="en-US" baseline="-25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-vector length in a </a:t>
            </a:r>
            <a:r>
              <a:rPr lang="en-US" dirty="0" err="1" smtClean="0">
                <a:solidFill>
                  <a:srgbClr val="000000"/>
                </a:solidFill>
              </a:rPr>
              <a:t>subevent</a:t>
            </a:r>
            <a:r>
              <a:rPr lang="en-US" dirty="0" smtClean="0">
                <a:solidFill>
                  <a:srgbClr val="000000"/>
                </a:solidFill>
              </a:rPr>
              <a:t> and </a:t>
            </a:r>
          </a:p>
          <a:p>
            <a:pPr algn="l"/>
            <a:r>
              <a:rPr lang="en-US" dirty="0">
                <a:solidFill>
                  <a:srgbClr val="000000"/>
                </a:solidFill>
              </a:rPr>
              <a:t>s</a:t>
            </a:r>
            <a:r>
              <a:rPr lang="en-US" dirty="0" smtClean="0">
                <a:solidFill>
                  <a:srgbClr val="000000"/>
                </a:solidFill>
              </a:rPr>
              <a:t>tudy another region (</a:t>
            </a:r>
            <a:r>
              <a:rPr lang="en-US" dirty="0" err="1" smtClean="0">
                <a:solidFill>
                  <a:srgbClr val="000000"/>
                </a:solidFill>
              </a:rPr>
              <a:t>subevent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" y="961084"/>
            <a:ext cx="4466463" cy="2964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8119"/>
            <a:ext cx="4467225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16016" y="4759984"/>
            <a:ext cx="4356196" cy="1477328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i="1" dirty="0" smtClean="0">
                <a:solidFill>
                  <a:srgbClr val="000000"/>
                </a:solidFill>
              </a:rPr>
              <a:t>v</a:t>
            </a:r>
            <a:r>
              <a:rPr lang="en-US" baseline="-25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 splits by factor of two for semi-central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events (30–50%)</a:t>
            </a:r>
          </a:p>
          <a:p>
            <a:pPr algn="l"/>
            <a:endParaRPr lang="en-US" dirty="0">
              <a:solidFill>
                <a:srgbClr val="000000"/>
              </a:solidFill>
            </a:endParaRP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Initial shape fluctuation effect very similar 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up to </a:t>
            </a:r>
            <a:r>
              <a:rPr lang="en-US" i="1" dirty="0" err="1" smtClean="0">
                <a:solidFill>
                  <a:srgbClr val="000000"/>
                </a:solidFill>
              </a:rPr>
              <a:t>p</a:t>
            </a:r>
            <a:r>
              <a:rPr lang="en-US" baseline="-25000" dirty="0" err="1" smtClean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 ~ 6–8 </a:t>
            </a:r>
            <a:r>
              <a:rPr lang="en-US" dirty="0" err="1" smtClean="0">
                <a:solidFill>
                  <a:srgbClr val="000000"/>
                </a:solidFill>
              </a:rPr>
              <a:t>GeV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i="1" dirty="0" smtClean="0">
                <a:solidFill>
                  <a:srgbClr val="000000"/>
                </a:solidFill>
              </a:rPr>
              <a:t>c</a:t>
            </a:r>
            <a:endParaRPr lang="en-GB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5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Symmetry plane correlations</a:t>
            </a:r>
            <a:endParaRPr lang="en-GB" baseline="-25000" dirty="0" smtClean="0"/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08912" cy="5472608"/>
          </a:xfrm>
        </p:spPr>
        <p:txBody>
          <a:bodyPr/>
          <a:lstStyle/>
          <a:p>
            <a:endParaRPr lang="en-GB" sz="2200" dirty="0" smtClean="0">
              <a:effectLst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121</a:t>
            </a:fld>
            <a:endParaRPr lang="en-GB" b="0" u="none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928992" cy="577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868769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Chiral Magnetic Effects (CME)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A10-2C8A-4766-87AF-F1AC79DD9C7C}" type="slidenum">
              <a:rPr lang="en-US" smtClean="0">
                <a:solidFill>
                  <a:srgbClr val="000000"/>
                </a:solidFill>
              </a:rPr>
              <a:pPr/>
              <a:t>122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19"/>
            <a:ext cx="8928992" cy="58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9944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Search for CME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A10-2C8A-4766-87AF-F1AC79DD9C7C}" type="slidenum">
              <a:rPr lang="en-US" smtClean="0">
                <a:solidFill>
                  <a:srgbClr val="000000"/>
                </a:solidFill>
              </a:rPr>
              <a:pPr/>
              <a:t>123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54" y="908720"/>
            <a:ext cx="7863978" cy="57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03492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Double ridge in p-</a:t>
            </a:r>
            <a:r>
              <a:rPr lang="en-US" dirty="0" err="1" smtClean="0"/>
              <a:t>Pb</a:t>
            </a:r>
            <a:endParaRPr lang="en-GB" baseline="-25000" dirty="0" smtClean="0"/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08912" cy="5472608"/>
          </a:xfrm>
        </p:spPr>
        <p:txBody>
          <a:bodyPr/>
          <a:lstStyle/>
          <a:p>
            <a:endParaRPr lang="en-GB" sz="2200" dirty="0" smtClean="0">
              <a:effectLst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124</a:t>
            </a:fld>
            <a:endParaRPr lang="en-GB" b="0" u="none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83" y="1052736"/>
            <a:ext cx="8960705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92318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Double ridge in p-</a:t>
            </a:r>
            <a:r>
              <a:rPr lang="en-US" dirty="0" err="1" smtClean="0"/>
              <a:t>Pb</a:t>
            </a:r>
            <a:r>
              <a:rPr lang="en-US" dirty="0" smtClean="0"/>
              <a:t>: </a:t>
            </a:r>
            <a:r>
              <a:rPr lang="en-US" i="1" dirty="0" smtClean="0"/>
              <a:t>v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i="1" dirty="0" smtClean="0"/>
              <a:t>v</a:t>
            </a:r>
            <a:r>
              <a:rPr lang="en-US" baseline="-25000" dirty="0" smtClean="0"/>
              <a:t>3</a:t>
            </a:r>
            <a:endParaRPr lang="en-GB" baseline="-25000" dirty="0" smtClean="0"/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08912" cy="5472608"/>
          </a:xfrm>
        </p:spPr>
        <p:txBody>
          <a:bodyPr/>
          <a:lstStyle/>
          <a:p>
            <a:endParaRPr lang="en-GB" sz="2200" dirty="0" smtClean="0">
              <a:effectLst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125</a:t>
            </a:fld>
            <a:endParaRPr lang="en-GB" b="0" u="none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3" y="908720"/>
            <a:ext cx="9077372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64477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p-</a:t>
            </a:r>
            <a:r>
              <a:rPr lang="en-US" dirty="0" err="1" smtClean="0"/>
              <a:t>Pb</a:t>
            </a:r>
            <a:r>
              <a:rPr lang="en-US" dirty="0"/>
              <a:t> </a:t>
            </a:r>
            <a:r>
              <a:rPr lang="en-US" dirty="0" smtClean="0"/>
              <a:t>correlations with PID</a:t>
            </a:r>
            <a:endParaRPr lang="en-GB" baseline="-25000" dirty="0" smtClean="0"/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08912" cy="5472608"/>
          </a:xfrm>
        </p:spPr>
        <p:txBody>
          <a:bodyPr/>
          <a:lstStyle/>
          <a:p>
            <a:endParaRPr lang="en-GB" sz="2200" dirty="0" smtClean="0">
              <a:effectLst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126</a:t>
            </a:fld>
            <a:endParaRPr lang="en-GB" b="0" u="none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9036496" cy="580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13988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p-</a:t>
            </a:r>
            <a:r>
              <a:rPr lang="en-US" dirty="0" err="1" smtClean="0"/>
              <a:t>Pb</a:t>
            </a:r>
            <a:r>
              <a:rPr lang="en-US" dirty="0"/>
              <a:t> </a:t>
            </a:r>
            <a:r>
              <a:rPr lang="en-US" i="1" dirty="0" smtClean="0"/>
              <a:t>v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i="1" dirty="0" smtClean="0"/>
              <a:t>v</a:t>
            </a:r>
            <a:r>
              <a:rPr lang="en-US" baseline="-25000" dirty="0" smtClean="0"/>
              <a:t>3</a:t>
            </a:r>
            <a:r>
              <a:rPr lang="en-US" dirty="0" smtClean="0"/>
              <a:t> with PID</a:t>
            </a:r>
            <a:endParaRPr lang="en-GB" baseline="-25000" dirty="0" smtClean="0"/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08912" cy="5472608"/>
          </a:xfrm>
        </p:spPr>
        <p:txBody>
          <a:bodyPr/>
          <a:lstStyle/>
          <a:p>
            <a:endParaRPr lang="en-GB" sz="2200" dirty="0" smtClean="0">
              <a:effectLst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127</a:t>
            </a:fld>
            <a:endParaRPr lang="en-GB" b="0" u="none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46745"/>
            <a:ext cx="8928992" cy="5506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0007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v</a:t>
            </a:r>
            <a:r>
              <a:rPr lang="en-US" baseline="-25000" dirty="0" smtClean="0"/>
              <a:t>2</a:t>
            </a:r>
            <a:r>
              <a:rPr lang="en-US" dirty="0" smtClean="0"/>
              <a:t> mass splitting in p-</a:t>
            </a:r>
            <a:r>
              <a:rPr lang="en-US" dirty="0" err="1" smtClean="0"/>
              <a:t>Pb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A10-2C8A-4766-87AF-F1AC79DD9C7C}" type="slidenum">
              <a:rPr lang="en-US" smtClean="0">
                <a:solidFill>
                  <a:srgbClr val="000000"/>
                </a:solidFill>
              </a:rPr>
              <a:pPr/>
              <a:t>128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5986"/>
            <a:ext cx="8964499" cy="561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95142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endParaRPr lang="en-GB" dirty="0" smtClean="0"/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251520" y="2852936"/>
            <a:ext cx="8713663" cy="360045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4400" smtClean="0"/>
              <a:t>Future</a:t>
            </a:r>
            <a:endParaRPr lang="en-US" sz="44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129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87269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B5CF5-FBA6-4C20-BBB8-9C006FD375CD}" type="slidenum">
              <a:rPr lang="en-US"/>
              <a:pPr/>
              <a:t>13</a:t>
            </a:fld>
            <a:endParaRPr lang="en-US"/>
          </a:p>
        </p:txBody>
      </p:sp>
      <p:sp>
        <p:nvSpPr>
          <p:cNvPr id="1084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Chiral symmetry</a:t>
            </a:r>
          </a:p>
        </p:txBody>
      </p:sp>
      <p:sp>
        <p:nvSpPr>
          <p:cNvPr id="1084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2613" y="1052513"/>
            <a:ext cx="8382000" cy="5105400"/>
          </a:xfrm>
        </p:spPr>
        <p:txBody>
          <a:bodyPr/>
          <a:lstStyle/>
          <a:p>
            <a:r>
              <a:rPr lang="en-US" dirty="0"/>
              <a:t>For </a:t>
            </a:r>
            <a:r>
              <a:rPr lang="en-US" dirty="0" err="1"/>
              <a:t>m</a:t>
            </a:r>
            <a:r>
              <a:rPr lang="en-US" baseline="-25000" dirty="0" err="1"/>
              <a:t>q</a:t>
            </a:r>
            <a:r>
              <a:rPr lang="en-US" dirty="0">
                <a:sym typeface="Symbol" pitchFamily="18" charset="2"/>
              </a:rPr>
              <a:t> 0 quark </a:t>
            </a:r>
            <a:r>
              <a:rPr lang="en-US" dirty="0" err="1">
                <a:sym typeface="Symbol" pitchFamily="18" charset="2"/>
              </a:rPr>
              <a:t>helicity</a:t>
            </a:r>
            <a:r>
              <a:rPr lang="en-US" dirty="0">
                <a:sym typeface="Symbol" pitchFamily="18" charset="2"/>
              </a:rPr>
              <a:t> will be conserved</a:t>
            </a:r>
          </a:p>
          <a:p>
            <a:pPr lvl="1"/>
            <a:r>
              <a:rPr lang="en-US" dirty="0">
                <a:sym typeface="Symbol" pitchFamily="18" charset="2"/>
              </a:rPr>
              <a:t>because gluons have </a:t>
            </a:r>
            <a:r>
              <a:rPr lang="en-US" dirty="0" err="1">
                <a:sym typeface="Symbol" pitchFamily="18" charset="2"/>
              </a:rPr>
              <a:t>helicity</a:t>
            </a:r>
            <a:r>
              <a:rPr lang="en-US" dirty="0">
                <a:sym typeface="Symbol" pitchFamily="18" charset="2"/>
              </a:rPr>
              <a:t> ±1 QCD </a:t>
            </a:r>
            <a:r>
              <a:rPr lang="en-US" dirty="0" err="1">
                <a:sym typeface="Symbol" pitchFamily="18" charset="2"/>
              </a:rPr>
              <a:t>Lagrangian</a:t>
            </a:r>
            <a:r>
              <a:rPr lang="en-US" dirty="0">
                <a:sym typeface="Symbol" pitchFamily="18" charset="2"/>
              </a:rPr>
              <a:t> in this limit has SU(3)</a:t>
            </a:r>
            <a:r>
              <a:rPr lang="en-US" baseline="-25000" dirty="0">
                <a:sym typeface="Symbol" pitchFamily="18" charset="2"/>
              </a:rPr>
              <a:t>L</a:t>
            </a:r>
            <a:r>
              <a:rPr lang="en-US" dirty="0">
                <a:sym typeface="Symbol" pitchFamily="18" charset="2"/>
              </a:rPr>
              <a:t>SU(3)</a:t>
            </a:r>
            <a:r>
              <a:rPr lang="en-US" baseline="-25000" dirty="0">
                <a:sym typeface="Symbol" pitchFamily="18" charset="2"/>
              </a:rPr>
              <a:t>R</a:t>
            </a:r>
            <a:r>
              <a:rPr lang="en-US" dirty="0">
                <a:sym typeface="Symbol" pitchFamily="18" charset="2"/>
              </a:rPr>
              <a:t> symmetry</a:t>
            </a:r>
          </a:p>
          <a:p>
            <a:pPr lvl="2">
              <a:buClr>
                <a:srgbClr val="FF0000"/>
              </a:buClr>
            </a:pPr>
            <a:r>
              <a:rPr lang="en-US" dirty="0">
                <a:solidFill>
                  <a:srgbClr val="FF0000"/>
                </a:solidFill>
                <a:sym typeface="Symbol" pitchFamily="18" charset="2"/>
              </a:rPr>
              <a:t>QCD world decayed into two worlds which do not communicate – left-handed and right-handed</a:t>
            </a:r>
          </a:p>
          <a:p>
            <a:pPr lvl="1"/>
            <a:r>
              <a:rPr lang="en-US" dirty="0">
                <a:sym typeface="Symbol" pitchFamily="18" charset="2"/>
              </a:rPr>
              <a:t>when we put into QCD vacuum massless left-handed quark it can annihilate with left-handed anti-quark from vacuum condensate – liberating thus right-handed quark</a:t>
            </a:r>
          </a:p>
          <a:p>
            <a:pPr lvl="2">
              <a:buClr>
                <a:srgbClr val="FF0000"/>
              </a:buClr>
            </a:pPr>
            <a:r>
              <a:rPr lang="en-US" dirty="0">
                <a:sym typeface="Symbol" pitchFamily="18" charset="2"/>
              </a:rPr>
              <a:t>for an outside observer our test quark changed spontaneously its </a:t>
            </a:r>
            <a:r>
              <a:rPr lang="en-US" dirty="0" err="1">
                <a:sym typeface="Symbol" pitchFamily="18" charset="2"/>
              </a:rPr>
              <a:t>helicity</a:t>
            </a:r>
            <a:r>
              <a:rPr lang="en-US" dirty="0">
                <a:sym typeface="Symbol" pitchFamily="18" charset="2"/>
              </a:rPr>
              <a:t> and therefore it has to acquire some dynamic mass !</a:t>
            </a:r>
          </a:p>
          <a:p>
            <a:pPr lvl="2">
              <a:buClr>
                <a:srgbClr val="FF0000"/>
              </a:buClr>
            </a:pPr>
            <a:r>
              <a:rPr lang="en-US" dirty="0">
                <a:sym typeface="Symbol" pitchFamily="18" charset="2"/>
              </a:rPr>
              <a:t>QCD quark—anti-quark condensate generates dynamic quark masses and chiral symmetry is destroyed</a:t>
            </a:r>
          </a:p>
          <a:p>
            <a:pPr lvl="1"/>
            <a:r>
              <a:rPr lang="en-US" dirty="0">
                <a:sym typeface="Symbol" pitchFamily="18" charset="2"/>
              </a:rPr>
              <a:t>when we rise temperature kinetic energy term of the pair energy will above some value overcome potential energy</a:t>
            </a:r>
          </a:p>
          <a:p>
            <a:pPr lvl="2">
              <a:buClr>
                <a:srgbClr val="FF0000"/>
              </a:buClr>
            </a:pPr>
            <a:r>
              <a:rPr lang="en-US" dirty="0">
                <a:solidFill>
                  <a:srgbClr val="FF0000"/>
                </a:solidFill>
                <a:sym typeface="Symbol" pitchFamily="18" charset="2"/>
              </a:rPr>
              <a:t>quark—anti-quark condensate will disappear from vacuum</a:t>
            </a:r>
          </a:p>
          <a:p>
            <a:pPr lvl="2">
              <a:buClr>
                <a:srgbClr val="FF0000"/>
              </a:buClr>
            </a:pPr>
            <a:r>
              <a:rPr lang="en-US" dirty="0">
                <a:solidFill>
                  <a:srgbClr val="FF0000"/>
                </a:solidFill>
                <a:sym typeface="Symbol" pitchFamily="18" charset="2"/>
              </a:rPr>
              <a:t>chiral symmetry is restored above some critical temperature</a:t>
            </a:r>
          </a:p>
          <a:p>
            <a:pPr lvl="2">
              <a:buClr>
                <a:srgbClr val="FF0000"/>
              </a:buClr>
            </a:pPr>
            <a:r>
              <a:rPr lang="en-US" dirty="0">
                <a:solidFill>
                  <a:srgbClr val="FF0000"/>
                </a:solidFill>
                <a:sym typeface="Symbol" pitchFamily="18" charset="2"/>
              </a:rPr>
              <a:t>value of &lt;0|qq|0&gt; is the order parameter</a:t>
            </a:r>
          </a:p>
        </p:txBody>
      </p:sp>
      <p:sp>
        <p:nvSpPr>
          <p:cNvPr id="1084420" name="Line 4"/>
          <p:cNvSpPr>
            <a:spLocks noChangeShapeType="1"/>
          </p:cNvSpPr>
          <p:nvPr/>
        </p:nvSpPr>
        <p:spPr bwMode="auto">
          <a:xfrm>
            <a:off x="3419872" y="5589240"/>
            <a:ext cx="144462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1392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28183"/>
            <a:ext cx="7772400" cy="708528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cap="none" dirty="0"/>
              <a:t>F</a:t>
            </a:r>
            <a:r>
              <a:rPr lang="en-US" cap="none" dirty="0" smtClean="0"/>
              <a:t>uture </a:t>
            </a:r>
            <a:r>
              <a:rPr lang="en-US" cap="none" dirty="0" smtClean="0"/>
              <a:t>plans </a:t>
            </a:r>
            <a:endParaRPr lang="en-US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August 21 2013, ALICE Ugrade Programme,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7" y="908720"/>
            <a:ext cx="7992888" cy="1446550"/>
          </a:xfrm>
          <a:prstGeom prst="rect">
            <a:avLst/>
          </a:prstGeom>
          <a:solidFill>
            <a:schemeClr val="accent5">
              <a:alpha val="25000"/>
            </a:schemeClr>
          </a:solidFill>
          <a:ln w="317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</a:rPr>
              <a:t>P</a:t>
            </a:r>
            <a:r>
              <a:rPr lang="en-US" sz="2400" dirty="0" smtClean="0">
                <a:solidFill>
                  <a:srgbClr val="FF0000"/>
                </a:solidFill>
              </a:rPr>
              <a:t>recision measurement of the QGP parameters at </a:t>
            </a:r>
            <a:r>
              <a:rPr lang="en-US" sz="2400" dirty="0" err="1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b</a:t>
            </a:r>
            <a:r>
              <a:rPr lang="en-US" sz="2400" dirty="0" smtClean="0">
                <a:solidFill>
                  <a:srgbClr val="FF0000"/>
                </a:solidFill>
              </a:rPr>
              <a:t> = 0</a:t>
            </a:r>
          </a:p>
          <a:p>
            <a:pPr algn="l"/>
            <a:r>
              <a:rPr lang="en-US" sz="2400" dirty="0" smtClean="0">
                <a:solidFill>
                  <a:srgbClr val="FF0000"/>
                </a:solidFill>
              </a:rPr>
              <a:t>to </a:t>
            </a:r>
            <a:r>
              <a:rPr lang="en-US" sz="2400" dirty="0">
                <a:solidFill>
                  <a:srgbClr val="FF0000"/>
                </a:solidFill>
              </a:rPr>
              <a:t>fully exploit scientific potential of the </a:t>
            </a:r>
            <a:r>
              <a:rPr lang="en-US" sz="2400" dirty="0" smtClean="0">
                <a:solidFill>
                  <a:srgbClr val="FF0000"/>
                </a:solidFill>
              </a:rPr>
              <a:t>LHC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– unique in: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l</a:t>
            </a:r>
            <a:r>
              <a:rPr lang="en-US" sz="2000" dirty="0" smtClean="0">
                <a:solidFill>
                  <a:srgbClr val="FF0000"/>
                </a:solidFill>
              </a:rPr>
              <a:t>arge cross sections for hard probes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h</a:t>
            </a:r>
            <a:r>
              <a:rPr lang="en-US" sz="2000" dirty="0" smtClean="0">
                <a:solidFill>
                  <a:srgbClr val="FF0000"/>
                </a:solidFill>
              </a:rPr>
              <a:t>igh initial temperature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130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5536" y="2492897"/>
            <a:ext cx="8301681" cy="4031873"/>
            <a:chOff x="395536" y="2750447"/>
            <a:chExt cx="8301680" cy="7301514"/>
          </a:xfrm>
        </p:grpSpPr>
        <p:sp>
          <p:nvSpPr>
            <p:cNvPr id="9" name="TextBox 8"/>
            <p:cNvSpPr txBox="1"/>
            <p:nvPr/>
          </p:nvSpPr>
          <p:spPr>
            <a:xfrm>
              <a:off x="395536" y="2750447"/>
              <a:ext cx="8301680" cy="7301514"/>
            </a:xfrm>
            <a:prstGeom prst="rect">
              <a:avLst/>
            </a:prstGeom>
            <a:solidFill>
              <a:schemeClr val="accent5">
                <a:alpha val="49000"/>
              </a:schemeClr>
            </a:solidFill>
            <a:ln w="254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400" dirty="0">
                  <a:solidFill>
                    <a:srgbClr val="0000FF"/>
                  </a:solidFill>
                </a:rPr>
                <a:t>M</a:t>
              </a:r>
              <a:r>
                <a:rPr lang="en-US" sz="2400" dirty="0" smtClean="0">
                  <a:solidFill>
                    <a:srgbClr val="0000FF"/>
                  </a:solidFill>
                </a:rPr>
                <a:t>ain </a:t>
              </a:r>
              <a:r>
                <a:rPr lang="en-US" sz="2400" dirty="0">
                  <a:solidFill>
                    <a:srgbClr val="0000FF"/>
                  </a:solidFill>
                </a:rPr>
                <a:t>physics </a:t>
              </a:r>
              <a:r>
                <a:rPr lang="en-US" sz="2400" dirty="0" smtClean="0">
                  <a:solidFill>
                    <a:srgbClr val="0000FF"/>
                  </a:solidFill>
                </a:rPr>
                <a:t>topics, uniquely accessible with </a:t>
              </a:r>
              <a:r>
                <a:rPr lang="en-US" sz="2400" dirty="0">
                  <a:solidFill>
                    <a:srgbClr val="0000FF"/>
                  </a:solidFill>
                </a:rPr>
                <a:t>the </a:t>
              </a:r>
              <a:r>
                <a:rPr lang="en-US" sz="2400" dirty="0" smtClean="0">
                  <a:solidFill>
                    <a:srgbClr val="0000FF"/>
                  </a:solidFill>
                </a:rPr>
                <a:t>ALICE </a:t>
              </a:r>
              <a:r>
                <a:rPr lang="en-US" sz="2400" dirty="0">
                  <a:solidFill>
                    <a:srgbClr val="0000FF"/>
                  </a:solidFill>
                </a:rPr>
                <a:t>detector</a:t>
              </a:r>
              <a:r>
                <a:rPr lang="en-US" sz="2400" dirty="0" smtClean="0">
                  <a:solidFill>
                    <a:srgbClr val="0000FF"/>
                  </a:solidFill>
                </a:rPr>
                <a:t>:</a:t>
              </a:r>
              <a:endParaRPr lang="en-US" sz="2000" dirty="0">
                <a:solidFill>
                  <a:srgbClr val="0000FF"/>
                </a:solidFill>
              </a:endParaRPr>
            </a:p>
            <a:p>
              <a:pPr marL="914400" lvl="1" indent="-457200" algn="l">
                <a:buFont typeface="Arial" pitchFamily="34" charset="0"/>
                <a:buChar char="•"/>
              </a:pPr>
              <a:r>
                <a:rPr lang="en-US" sz="2000" dirty="0">
                  <a:solidFill>
                    <a:srgbClr val="000000"/>
                  </a:solidFill>
                </a:rPr>
                <a:t>m</a:t>
              </a:r>
              <a:r>
                <a:rPr lang="en-US" sz="2000" dirty="0" smtClean="0">
                  <a:solidFill>
                    <a:srgbClr val="000000"/>
                  </a:solidFill>
                </a:rPr>
                <a:t>easurement </a:t>
              </a:r>
              <a:r>
                <a:rPr lang="en-US" sz="2000" dirty="0">
                  <a:solidFill>
                    <a:srgbClr val="000000"/>
                  </a:solidFill>
                </a:rPr>
                <a:t>of heavy-flavour transport </a:t>
              </a:r>
              <a:r>
                <a:rPr lang="en-US" sz="2000" dirty="0" smtClean="0">
                  <a:solidFill>
                    <a:srgbClr val="000000"/>
                  </a:solidFill>
                </a:rPr>
                <a:t>parameters</a:t>
              </a:r>
              <a:endParaRPr lang="en-US" sz="2400" dirty="0" smtClean="0">
                <a:solidFill>
                  <a:srgbClr val="000000"/>
                </a:solidFill>
              </a:endParaRPr>
            </a:p>
            <a:p>
              <a:pPr marL="1371600" lvl="2" indent="-457200" algn="l"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0000FF"/>
                  </a:solidFill>
                </a:rPr>
                <a:t>study of QGP properties via transport coefficients (</a:t>
              </a:r>
              <a:r>
                <a:rPr lang="en-US" dirty="0" smtClean="0">
                  <a:solidFill>
                    <a:srgbClr val="0000FF"/>
                  </a:solidFill>
                  <a:latin typeface="Symbol" pitchFamily="18" charset="2"/>
                </a:rPr>
                <a:t>h</a:t>
              </a:r>
              <a:r>
                <a:rPr lang="en-US" dirty="0" smtClean="0">
                  <a:solidFill>
                    <a:srgbClr val="0000FF"/>
                  </a:solidFill>
                </a:rPr>
                <a:t>/</a:t>
              </a:r>
              <a:r>
                <a:rPr lang="en-US" i="1" dirty="0" smtClean="0">
                  <a:solidFill>
                    <a:srgbClr val="0000FF"/>
                  </a:solidFill>
                </a:rPr>
                <a:t>s</a:t>
              </a:r>
              <a:r>
                <a:rPr lang="en-US" dirty="0" smtClean="0">
                  <a:solidFill>
                    <a:srgbClr val="0000FF"/>
                  </a:solidFill>
                </a:rPr>
                <a:t>, </a:t>
              </a:r>
              <a:r>
                <a:rPr lang="en-US" i="1" dirty="0" smtClean="0">
                  <a:solidFill>
                    <a:srgbClr val="0000FF"/>
                  </a:solidFill>
                </a:rPr>
                <a:t>q</a:t>
              </a:r>
              <a:r>
                <a:rPr lang="en-US" dirty="0" smtClean="0">
                  <a:solidFill>
                    <a:srgbClr val="0000FF"/>
                  </a:solidFill>
                </a:rPr>
                <a:t>)</a:t>
              </a:r>
            </a:p>
            <a:p>
              <a:pPr marL="800100" lvl="1" indent="-342900" algn="l">
                <a:buFont typeface="Arial" pitchFamily="34" charset="0"/>
                <a:buChar char="•"/>
              </a:pPr>
              <a:r>
                <a:rPr lang="en-US" sz="2000" dirty="0" smtClean="0">
                  <a:solidFill>
                    <a:srgbClr val="000000"/>
                  </a:solidFill>
                </a:rPr>
                <a:t>J/</a:t>
              </a:r>
              <a:r>
                <a:rPr lang="en-US" sz="2000" dirty="0" smtClean="0">
                  <a:solidFill>
                    <a:srgbClr val="000000"/>
                  </a:solidFill>
                  <a:latin typeface="Symbol" pitchFamily="18" charset="2"/>
                </a:rPr>
                <a:t>y</a:t>
              </a:r>
              <a:r>
                <a:rPr lang="en-US" sz="2000" dirty="0" smtClean="0">
                  <a:solidFill>
                    <a:srgbClr val="000000"/>
                  </a:solidFill>
                </a:rPr>
                <a:t> </a:t>
              </a:r>
              <a:r>
                <a:rPr lang="en-US" sz="2000" dirty="0">
                  <a:solidFill>
                    <a:srgbClr val="000000"/>
                  </a:solidFill>
                </a:rPr>
                <a:t>, </a:t>
              </a:r>
              <a:r>
                <a:rPr lang="en-US" sz="2000" dirty="0">
                  <a:solidFill>
                    <a:srgbClr val="000000"/>
                  </a:solidFill>
                  <a:latin typeface="Symbol" pitchFamily="18" charset="2"/>
                </a:rPr>
                <a:t>y</a:t>
              </a:r>
              <a:r>
                <a:rPr lang="en-US" sz="2000" dirty="0">
                  <a:solidFill>
                    <a:srgbClr val="000000"/>
                  </a:solidFill>
                </a:rPr>
                <a:t>’, and </a:t>
              </a:r>
              <a:r>
                <a:rPr lang="en-US" sz="2000" dirty="0">
                  <a:solidFill>
                    <a:srgbClr val="000000"/>
                  </a:solidFill>
                  <a:latin typeface="Symbol" pitchFamily="18" charset="2"/>
                </a:rPr>
                <a:t>c</a:t>
              </a:r>
              <a:r>
                <a:rPr lang="en-US" sz="2000" baseline="-25000" dirty="0">
                  <a:solidFill>
                    <a:srgbClr val="000000"/>
                  </a:solidFill>
                </a:rPr>
                <a:t>c</a:t>
              </a:r>
              <a:r>
                <a:rPr lang="en-US" sz="2000" dirty="0">
                  <a:solidFill>
                    <a:srgbClr val="000000"/>
                  </a:solidFill>
                </a:rPr>
                <a:t> states down to </a:t>
              </a:r>
              <a:r>
                <a:rPr lang="en-US" sz="2000" dirty="0" smtClean="0">
                  <a:solidFill>
                    <a:srgbClr val="000000"/>
                  </a:solidFill>
                </a:rPr>
                <a:t>zero </a:t>
              </a:r>
              <a:r>
                <a:rPr lang="en-US" sz="2000" i="1" dirty="0" err="1" smtClean="0">
                  <a:solidFill>
                    <a:srgbClr val="000000"/>
                  </a:solidFill>
                </a:rPr>
                <a:t>p</a:t>
              </a:r>
              <a:r>
                <a:rPr lang="en-US" sz="2000" baseline="-25000" dirty="0" err="1" smtClean="0">
                  <a:solidFill>
                    <a:srgbClr val="000000"/>
                  </a:solidFill>
                </a:rPr>
                <a:t>T</a:t>
              </a:r>
              <a:r>
                <a:rPr lang="en-US" sz="2000" dirty="0" smtClean="0">
                  <a:solidFill>
                    <a:srgbClr val="000000"/>
                  </a:solidFill>
                </a:rPr>
                <a:t> in wide rapidity range</a:t>
              </a:r>
              <a:endParaRPr lang="en-US" sz="2000" dirty="0">
                <a:solidFill>
                  <a:srgbClr val="000000"/>
                </a:solidFill>
              </a:endParaRPr>
            </a:p>
            <a:p>
              <a:pPr marL="1257300" lvl="2" indent="-342900" algn="l">
                <a:buFont typeface="Arial" pitchFamily="34" charset="0"/>
                <a:buChar char="•"/>
              </a:pPr>
              <a:r>
                <a:rPr lang="en-US" dirty="0" smtClean="0">
                  <a:solidFill>
                    <a:srgbClr val="0000FF"/>
                  </a:solidFill>
                </a:rPr>
                <a:t>  statistical </a:t>
              </a:r>
              <a:r>
                <a:rPr lang="en-US" dirty="0">
                  <a:solidFill>
                    <a:srgbClr val="0000FF"/>
                  </a:solidFill>
                </a:rPr>
                <a:t>hadronization </a:t>
              </a:r>
              <a:r>
                <a:rPr lang="en-US" dirty="0" smtClean="0">
                  <a:solidFill>
                    <a:srgbClr val="0000FF"/>
                  </a:solidFill>
                </a:rPr>
                <a:t>versus dissociation/recombination</a:t>
              </a:r>
            </a:p>
            <a:p>
              <a:pPr marL="914400" lvl="1" indent="-457200" algn="l">
                <a:buFont typeface="Arial" pitchFamily="34" charset="0"/>
                <a:buChar char="•"/>
              </a:pPr>
              <a:r>
                <a:rPr lang="en-US" sz="2000" dirty="0">
                  <a:solidFill>
                    <a:srgbClr val="000000"/>
                  </a:solidFill>
                </a:rPr>
                <a:t>measurement of low-mass and low-</a:t>
              </a:r>
              <a:r>
                <a:rPr lang="en-US" sz="2000" i="1" dirty="0" err="1">
                  <a:solidFill>
                    <a:srgbClr val="000000"/>
                  </a:solidFill>
                </a:rPr>
                <a:t>p</a:t>
              </a:r>
              <a:r>
                <a:rPr lang="en-US" sz="2000" baseline="-25000" dirty="0" err="1">
                  <a:solidFill>
                    <a:srgbClr val="000000"/>
                  </a:solidFill>
                </a:rPr>
                <a:t>T</a:t>
              </a:r>
              <a:r>
                <a:rPr lang="en-US" sz="2000" dirty="0">
                  <a:solidFill>
                    <a:srgbClr val="000000"/>
                  </a:solidFill>
                </a:rPr>
                <a:t> di-leptons </a:t>
              </a:r>
              <a:endParaRPr lang="en-US" sz="2000" baseline="30000" dirty="0">
                <a:solidFill>
                  <a:srgbClr val="000000"/>
                </a:solidFill>
              </a:endParaRPr>
            </a:p>
            <a:p>
              <a:pPr marL="1371600" lvl="2" indent="-457200" algn="l">
                <a:buFont typeface="Arial" pitchFamily="34" charset="0"/>
                <a:buChar char="•"/>
              </a:pPr>
              <a:r>
                <a:rPr lang="en-US" dirty="0">
                  <a:solidFill>
                    <a:srgbClr val="0000FF"/>
                  </a:solidFill>
                </a:rPr>
                <a:t>study of chiral-symmetry restoration</a:t>
              </a:r>
            </a:p>
            <a:p>
              <a:pPr marL="1371600" lvl="2" indent="-457200" algn="l">
                <a:buFont typeface="Arial" pitchFamily="34" charset="0"/>
                <a:buChar char="•"/>
              </a:pPr>
              <a:r>
                <a:rPr lang="en-US" dirty="0">
                  <a:solidFill>
                    <a:srgbClr val="0000FF"/>
                  </a:solidFill>
                </a:rPr>
                <a:t>space-time evolution and equation of state of the </a:t>
              </a:r>
              <a:r>
                <a:rPr lang="en-US" dirty="0" smtClean="0">
                  <a:solidFill>
                    <a:srgbClr val="0000FF"/>
                  </a:solidFill>
                </a:rPr>
                <a:t>QGP</a:t>
              </a:r>
            </a:p>
            <a:p>
              <a:pPr lvl="2" algn="l"/>
              <a:endParaRPr lang="en-US" dirty="0" smtClean="0">
                <a:solidFill>
                  <a:srgbClr val="0000FF"/>
                </a:solidFill>
              </a:endParaRPr>
            </a:p>
            <a:p>
              <a:pPr marL="914400" lvl="1" indent="-457200" algn="l">
                <a:buFont typeface="Arial" pitchFamily="34" charset="0"/>
                <a:buChar char="•"/>
              </a:pPr>
              <a:r>
                <a:rPr lang="en-US" sz="2000" dirty="0">
                  <a:solidFill>
                    <a:srgbClr val="000000"/>
                  </a:solidFill>
                </a:rPr>
                <a:t>for </a:t>
              </a:r>
              <a:r>
                <a:rPr lang="en-US" sz="2000" dirty="0" smtClean="0">
                  <a:solidFill>
                    <a:srgbClr val="000000"/>
                  </a:solidFill>
                </a:rPr>
                <a:t>main </a:t>
              </a:r>
              <a:r>
                <a:rPr lang="en-US" sz="2000" dirty="0">
                  <a:solidFill>
                    <a:srgbClr val="000000"/>
                  </a:solidFill>
                </a:rPr>
                <a:t>physics </a:t>
              </a:r>
              <a:r>
                <a:rPr lang="en-US" sz="2000" dirty="0" smtClean="0">
                  <a:solidFill>
                    <a:srgbClr val="000000"/>
                  </a:solidFill>
                </a:rPr>
                <a:t>programme </a:t>
              </a:r>
              <a:r>
                <a:rPr lang="en-US" sz="2000" dirty="0">
                  <a:solidFill>
                    <a:srgbClr val="000000"/>
                  </a:solidFill>
                </a:rPr>
                <a:t>factor </a:t>
              </a:r>
              <a:r>
                <a:rPr lang="en-US" sz="2000" dirty="0" smtClean="0">
                  <a:solidFill>
                    <a:srgbClr val="000000"/>
                  </a:solidFill>
                </a:rPr>
                <a:t>&gt; 100 </a:t>
              </a:r>
              <a:r>
                <a:rPr lang="en-US" sz="2000" dirty="0">
                  <a:solidFill>
                    <a:srgbClr val="000000"/>
                  </a:solidFill>
                </a:rPr>
                <a:t>increase in statistics</a:t>
              </a:r>
            </a:p>
            <a:p>
              <a:pPr lvl="2" algn="l"/>
              <a:r>
                <a:rPr lang="en-US" dirty="0">
                  <a:solidFill>
                    <a:srgbClr val="000000"/>
                  </a:solidFill>
                </a:rPr>
                <a:t>(maximum readout with present ALICE ~ 500 Hz)</a:t>
              </a:r>
              <a:endParaRPr lang="en-US" sz="2000" dirty="0">
                <a:solidFill>
                  <a:srgbClr val="000000"/>
                </a:solidFill>
              </a:endParaRPr>
            </a:p>
            <a:p>
              <a:pPr lvl="1" algn="l"/>
              <a:r>
                <a:rPr lang="en-US" dirty="0" smtClean="0">
                  <a:solidFill>
                    <a:srgbClr val="000000"/>
                  </a:solidFill>
                </a:rPr>
                <a:t>       for </a:t>
              </a:r>
              <a:r>
                <a:rPr lang="en-US" dirty="0">
                  <a:solidFill>
                    <a:srgbClr val="000000"/>
                  </a:solidFill>
                </a:rPr>
                <a:t>triggered probes increase in statistics by factor </a:t>
              </a:r>
              <a:r>
                <a:rPr lang="en-US" dirty="0" smtClean="0">
                  <a:solidFill>
                    <a:srgbClr val="000000"/>
                  </a:solidFill>
                </a:rPr>
                <a:t>&gt; 10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340157" y="4567183"/>
              <a:ext cx="26962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</a:rPr>
                <a:t>ˆ</a:t>
              </a:r>
              <a:endParaRPr lang="en-GB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340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772400" cy="708528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cap="none" dirty="0" smtClean="0"/>
              <a:t>… and more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131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August 21 2013, ALICE Ugrade Programme,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019051"/>
            <a:ext cx="7992888" cy="2769989"/>
          </a:xfrm>
          <a:prstGeom prst="rect">
            <a:avLst/>
          </a:prstGeom>
          <a:solidFill>
            <a:schemeClr val="accent5">
              <a:alpha val="49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Jet quenching and fragmentation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jet energy recuperation at very low </a:t>
            </a:r>
            <a:r>
              <a:rPr lang="en-US" i="1" dirty="0" err="1" smtClean="0">
                <a:solidFill>
                  <a:srgbClr val="000000"/>
                </a:solidFill>
              </a:rPr>
              <a:t>p</a:t>
            </a:r>
            <a:r>
              <a:rPr lang="en-US" baseline="-25000" dirty="0" err="1" smtClean="0">
                <a:solidFill>
                  <a:srgbClr val="000000"/>
                </a:solidFill>
              </a:rPr>
              <a:t>T</a:t>
            </a:r>
            <a:endParaRPr lang="en-US" baseline="-25000" dirty="0">
              <a:solidFill>
                <a:srgbClr val="000000"/>
              </a:solidFill>
            </a:endParaRP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heavy-</a:t>
            </a:r>
            <a:r>
              <a:rPr lang="en-US" dirty="0" err="1" smtClean="0">
                <a:solidFill>
                  <a:srgbClr val="000000"/>
                </a:solidFill>
              </a:rPr>
              <a:t>flavour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tagged </a:t>
            </a:r>
            <a:r>
              <a:rPr lang="en-US" dirty="0" smtClean="0">
                <a:solidFill>
                  <a:srgbClr val="000000"/>
                </a:solidFill>
              </a:rPr>
              <a:t>jets, gluon </a:t>
            </a:r>
            <a:r>
              <a:rPr lang="en-US" dirty="0">
                <a:solidFill>
                  <a:srgbClr val="000000"/>
                </a:solidFill>
              </a:rPr>
              <a:t>vs. quark induced jets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heavy-</a:t>
            </a:r>
            <a:r>
              <a:rPr lang="en-US" dirty="0" err="1">
                <a:solidFill>
                  <a:srgbClr val="000000"/>
                </a:solidFill>
              </a:rPr>
              <a:t>flavour</a:t>
            </a:r>
            <a:r>
              <a:rPr lang="en-US" dirty="0">
                <a:solidFill>
                  <a:srgbClr val="000000"/>
                </a:solidFill>
              </a:rPr>
              <a:t> produced in </a:t>
            </a:r>
            <a:r>
              <a:rPr lang="en-US" dirty="0" smtClean="0">
                <a:solidFill>
                  <a:srgbClr val="000000"/>
                </a:solidFill>
              </a:rPr>
              <a:t>fragmentation</a:t>
            </a:r>
            <a:endParaRPr lang="en-US" dirty="0">
              <a:solidFill>
                <a:srgbClr val="000000"/>
              </a:solidFill>
            </a:endParaRP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particle </a:t>
            </a:r>
            <a:r>
              <a:rPr lang="en-US" dirty="0">
                <a:solidFill>
                  <a:srgbClr val="000000"/>
                </a:solidFill>
              </a:rPr>
              <a:t>identified fragmentation functions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dirty="0">
              <a:solidFill>
                <a:srgbClr val="0000FF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Heavy nuclear </a:t>
            </a:r>
            <a:r>
              <a:rPr lang="en-US" sz="2400" dirty="0">
                <a:solidFill>
                  <a:srgbClr val="0000FF"/>
                </a:solidFill>
              </a:rPr>
              <a:t>states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h</a:t>
            </a:r>
            <a:r>
              <a:rPr lang="en-US" dirty="0" smtClean="0">
                <a:solidFill>
                  <a:srgbClr val="000000"/>
                </a:solidFill>
              </a:rPr>
              <a:t>igh statistics mass-4 </a:t>
            </a:r>
            <a:r>
              <a:rPr lang="en-US" dirty="0">
                <a:solidFill>
                  <a:srgbClr val="000000"/>
                </a:solidFill>
              </a:rPr>
              <a:t>and -5 (anti-)</a:t>
            </a:r>
            <a:r>
              <a:rPr lang="en-US" dirty="0" err="1">
                <a:solidFill>
                  <a:srgbClr val="000000"/>
                </a:solidFill>
              </a:rPr>
              <a:t>hypernuclei</a:t>
            </a:r>
            <a:endParaRPr lang="en-US" dirty="0">
              <a:solidFill>
                <a:srgbClr val="000000"/>
              </a:solidFill>
            </a:endParaRP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search for H-</a:t>
            </a:r>
            <a:r>
              <a:rPr lang="en-US" dirty="0" err="1">
                <a:solidFill>
                  <a:srgbClr val="000000"/>
                </a:solidFill>
              </a:rPr>
              <a:t>dibaryon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en-US" dirty="0">
                <a:solidFill>
                  <a:srgbClr val="000000"/>
                </a:solidFill>
              </a:rPr>
              <a:t>n bound state, etc. </a:t>
            </a: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59074"/>
            <a:ext cx="2973588" cy="246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005064"/>
            <a:ext cx="2808312" cy="267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1" y="4149080"/>
            <a:ext cx="3341516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867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51" y="1519767"/>
            <a:ext cx="2843037" cy="19812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772400" cy="1324081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cap="none" dirty="0" smtClean="0"/>
              <a:t>ALICE Upgrade – build on demonstrated strengths…</a:t>
            </a:r>
            <a:endParaRPr lang="en-US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August 21 2013, ALICE Ugrade Programme,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9468" y="5469031"/>
            <a:ext cx="6842579" cy="1200329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marL="914400" lvl="1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particle identification (practically all known techniques)</a:t>
            </a:r>
            <a:endParaRPr lang="en-US" baseline="30000" dirty="0" smtClean="0">
              <a:solidFill>
                <a:srgbClr val="000000"/>
              </a:solidFill>
            </a:endParaRP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e</a:t>
            </a:r>
            <a:r>
              <a:rPr lang="en-US" dirty="0" smtClean="0">
                <a:solidFill>
                  <a:srgbClr val="000000"/>
                </a:solidFill>
              </a:rPr>
              <a:t>xtremely low-mass tracker ~ 10% of </a:t>
            </a:r>
            <a:r>
              <a:rPr lang="en-US" i="1" dirty="0" smtClean="0">
                <a:solidFill>
                  <a:srgbClr val="000000"/>
                </a:solidFill>
              </a:rPr>
              <a:t>X</a:t>
            </a:r>
            <a:r>
              <a:rPr lang="en-US" i="1" baseline="-25000" dirty="0" smtClean="0">
                <a:solidFill>
                  <a:srgbClr val="000000"/>
                </a:solidFill>
              </a:rPr>
              <a:t>0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e</a:t>
            </a:r>
            <a:r>
              <a:rPr lang="en-US" dirty="0" smtClean="0">
                <a:solidFill>
                  <a:srgbClr val="000000"/>
                </a:solidFill>
              </a:rPr>
              <a:t>xcellent </a:t>
            </a:r>
            <a:r>
              <a:rPr lang="en-US" dirty="0" err="1" smtClean="0">
                <a:solidFill>
                  <a:srgbClr val="000000"/>
                </a:solidFill>
              </a:rPr>
              <a:t>vertexing</a:t>
            </a:r>
            <a:r>
              <a:rPr lang="en-US" dirty="0" smtClean="0">
                <a:solidFill>
                  <a:srgbClr val="000000"/>
                </a:solidFill>
              </a:rPr>
              <a:t> capability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efficient low-momentum tracking – down to ~ 100 MeV/</a:t>
            </a:r>
            <a:r>
              <a:rPr lang="en-US" i="1" dirty="0" smtClean="0">
                <a:solidFill>
                  <a:srgbClr val="000000"/>
                </a:solidFill>
              </a:rPr>
              <a:t>c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6228184" y="3429000"/>
            <a:ext cx="2555776" cy="2003004"/>
            <a:chOff x="6704961" y="3466026"/>
            <a:chExt cx="1899487" cy="183518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4961" y="3466026"/>
              <a:ext cx="1899487" cy="1835182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907563" y="4725144"/>
              <a:ext cx="11208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0000"/>
                  </a:solidFill>
                </a:rPr>
                <a:t>vertexing</a:t>
              </a:r>
              <a:endParaRPr lang="en-GB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6" y="1484784"/>
            <a:ext cx="2843038" cy="19812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484785"/>
            <a:ext cx="2843037" cy="19812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436480"/>
            <a:ext cx="2833073" cy="19742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3" y="3428641"/>
            <a:ext cx="2844322" cy="198213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283968" y="464980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HMPID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691680" y="1628800"/>
            <a:ext cx="543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ITS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670084" y="1619508"/>
            <a:ext cx="646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TPC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64573" y="357301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TRD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53973" y="2843644"/>
            <a:ext cx="642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TOF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132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20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772400" cy="708528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cap="none" dirty="0" smtClean="0"/>
              <a:t>ALICE Upgrade strategy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980728"/>
            <a:ext cx="8280920" cy="2390398"/>
          </a:xfrm>
          <a:prstGeom prst="rect">
            <a:avLst/>
          </a:prstGeom>
          <a:solidFill>
            <a:schemeClr val="accent5">
              <a:alpha val="50000"/>
            </a:schemeClr>
          </a:solidFill>
          <a:ln w="317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lvl="1" algn="l"/>
            <a:r>
              <a:rPr lang="en-US" sz="2000" dirty="0" smtClean="0">
                <a:solidFill>
                  <a:srgbClr val="0000FF"/>
                </a:solidFill>
              </a:rPr>
              <a:t>Luminosity </a:t>
            </a:r>
            <a:r>
              <a:rPr lang="en-US" sz="2000" dirty="0">
                <a:solidFill>
                  <a:srgbClr val="0000FF"/>
                </a:solidFill>
              </a:rPr>
              <a:t>upgrade – target 50 kHz minimum bias rate for </a:t>
            </a:r>
            <a:r>
              <a:rPr lang="en-US" sz="2000" dirty="0" err="1">
                <a:solidFill>
                  <a:srgbClr val="0000FF"/>
                </a:solidFill>
              </a:rPr>
              <a:t>Pb</a:t>
            </a:r>
            <a:r>
              <a:rPr lang="en-US" sz="2000" dirty="0">
                <a:solidFill>
                  <a:srgbClr val="0000FF"/>
                </a:solidFill>
              </a:rPr>
              <a:t>–</a:t>
            </a:r>
            <a:r>
              <a:rPr lang="en-US" sz="2000" dirty="0" err="1">
                <a:solidFill>
                  <a:srgbClr val="0000FF"/>
                </a:solidFill>
              </a:rPr>
              <a:t>Pb</a:t>
            </a:r>
            <a:endParaRPr lang="en-US" sz="2000" dirty="0">
              <a:solidFill>
                <a:srgbClr val="0000FF"/>
              </a:solidFill>
            </a:endParaRPr>
          </a:p>
          <a:p>
            <a:pPr lvl="1" algn="l"/>
            <a:r>
              <a:rPr lang="en-US" sz="2000" dirty="0">
                <a:solidFill>
                  <a:srgbClr val="0000FF"/>
                </a:solidFill>
              </a:rPr>
              <a:t>run ALICE at this high rate, inspecting all events</a:t>
            </a:r>
          </a:p>
          <a:p>
            <a:pPr lvl="2" algn="l"/>
            <a:r>
              <a:rPr lang="en-US" dirty="0" smtClean="0">
                <a:solidFill>
                  <a:srgbClr val="000000"/>
                </a:solidFill>
              </a:rPr>
              <a:t>corresponds to </a:t>
            </a:r>
            <a:r>
              <a:rPr lang="en-US" dirty="0" err="1" smtClean="0">
                <a:solidFill>
                  <a:srgbClr val="000000"/>
                </a:solidFill>
              </a:rPr>
              <a:t>Pb</a:t>
            </a:r>
            <a:r>
              <a:rPr lang="en-US" dirty="0" smtClean="0">
                <a:solidFill>
                  <a:srgbClr val="000000"/>
                </a:solidFill>
              </a:rPr>
              <a:t>–</a:t>
            </a:r>
            <a:r>
              <a:rPr lang="en-US" dirty="0" err="1" smtClean="0">
                <a:solidFill>
                  <a:srgbClr val="000000"/>
                </a:solidFill>
              </a:rPr>
              <a:t>Pb</a:t>
            </a:r>
            <a:r>
              <a:rPr lang="en-US" dirty="0" smtClean="0">
                <a:solidFill>
                  <a:srgbClr val="000000"/>
                </a:solidFill>
              </a:rPr>
              <a:t> luminosity 6x10</a:t>
            </a:r>
            <a:r>
              <a:rPr lang="en-US" baseline="30000" dirty="0" smtClean="0">
                <a:solidFill>
                  <a:srgbClr val="000000"/>
                </a:solidFill>
              </a:rPr>
              <a:t>27</a:t>
            </a:r>
            <a:r>
              <a:rPr lang="en-US" dirty="0" smtClean="0">
                <a:solidFill>
                  <a:srgbClr val="000000"/>
                </a:solidFill>
              </a:rPr>
              <a:t> cm</a:t>
            </a:r>
            <a:r>
              <a:rPr lang="en-US" baseline="30000" dirty="0" smtClean="0">
                <a:solidFill>
                  <a:srgbClr val="000000"/>
                </a:solidFill>
              </a:rPr>
              <a:t>-2</a:t>
            </a:r>
            <a:r>
              <a:rPr lang="en-US" dirty="0" smtClean="0">
                <a:solidFill>
                  <a:srgbClr val="000000"/>
                </a:solidFill>
              </a:rPr>
              <a:t>s</a:t>
            </a:r>
            <a:r>
              <a:rPr lang="en-US" baseline="30000" dirty="0" smtClean="0">
                <a:solidFill>
                  <a:srgbClr val="000000"/>
                </a:solidFill>
              </a:rPr>
              <a:t>-1</a:t>
            </a:r>
            <a:r>
              <a:rPr lang="en-US" dirty="0" smtClean="0">
                <a:solidFill>
                  <a:srgbClr val="000000"/>
                </a:solidFill>
              </a:rPr>
              <a:t> – achievable at LHC</a:t>
            </a:r>
            <a:endParaRPr lang="en-US" dirty="0">
              <a:solidFill>
                <a:srgbClr val="000000"/>
              </a:solidFill>
            </a:endParaRPr>
          </a:p>
          <a:p>
            <a:pPr lvl="1" algn="l"/>
            <a:endParaRPr lang="en-US" sz="2000" baseline="30000" dirty="0">
              <a:solidFill>
                <a:srgbClr val="000000"/>
              </a:solidFill>
            </a:endParaRPr>
          </a:p>
          <a:p>
            <a:pPr lvl="1" algn="l"/>
            <a:r>
              <a:rPr lang="en-US" sz="2000" dirty="0" smtClean="0">
                <a:solidFill>
                  <a:srgbClr val="0000FF"/>
                </a:solidFill>
              </a:rPr>
              <a:t>Upgrade </a:t>
            </a:r>
            <a:r>
              <a:rPr lang="en-US" sz="2000" dirty="0">
                <a:solidFill>
                  <a:srgbClr val="0000FF"/>
                </a:solidFill>
              </a:rPr>
              <a:t>heavy-ion programme already after LS2 (2018)</a:t>
            </a:r>
          </a:p>
          <a:p>
            <a:pPr lvl="1" algn="l"/>
            <a:r>
              <a:rPr lang="en-US" sz="2000" dirty="0">
                <a:solidFill>
                  <a:srgbClr val="0000FF"/>
                </a:solidFill>
              </a:rPr>
              <a:t>collect more than 10 nb</a:t>
            </a:r>
            <a:r>
              <a:rPr lang="en-US" sz="2000" baseline="30000" dirty="0">
                <a:solidFill>
                  <a:srgbClr val="0000FF"/>
                </a:solidFill>
              </a:rPr>
              <a:t>-1</a:t>
            </a:r>
            <a:r>
              <a:rPr lang="en-US" sz="2000" dirty="0">
                <a:solidFill>
                  <a:srgbClr val="0000FF"/>
                </a:solidFill>
              </a:rPr>
              <a:t> of integrated </a:t>
            </a:r>
            <a:r>
              <a:rPr lang="en-US" sz="2000" dirty="0" smtClean="0">
                <a:solidFill>
                  <a:srgbClr val="0000FF"/>
                </a:solidFill>
              </a:rPr>
              <a:t>luminosity </a:t>
            </a:r>
          </a:p>
          <a:p>
            <a:pPr lvl="1" algn="l"/>
            <a:r>
              <a:rPr lang="en-US" sz="2000" dirty="0" smtClean="0">
                <a:solidFill>
                  <a:srgbClr val="0000FF"/>
                </a:solidFill>
              </a:rPr>
              <a:t>– increase by factor 10 compared to initially approved programme</a:t>
            </a:r>
            <a:endParaRPr lang="en-US" sz="2000" dirty="0">
              <a:solidFill>
                <a:srgbClr val="0000FF"/>
              </a:solidFill>
            </a:endParaRPr>
          </a:p>
          <a:p>
            <a:pPr lvl="2" algn="l"/>
            <a:r>
              <a:rPr lang="en-US" dirty="0">
                <a:solidFill>
                  <a:srgbClr val="000000"/>
                </a:solidFill>
              </a:rPr>
              <a:t>implies running with heavy ions few years after </a:t>
            </a:r>
            <a:r>
              <a:rPr lang="en-US" dirty="0" smtClean="0">
                <a:solidFill>
                  <a:srgbClr val="000000"/>
                </a:solidFill>
              </a:rPr>
              <a:t>LS3 (until 2026-7)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August 21 2013, ALICE Ugrade Programme,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133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4509120"/>
            <a:ext cx="7632847" cy="1323439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914400" lvl="1" indent="-457200" algn="l">
              <a:buFont typeface="Arial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N</a:t>
            </a:r>
            <a:r>
              <a:rPr lang="en-US" sz="2000" dirty="0" smtClean="0">
                <a:solidFill>
                  <a:srgbClr val="000000"/>
                </a:solidFill>
              </a:rPr>
              <a:t>ew</a:t>
            </a:r>
            <a:r>
              <a:rPr lang="en-US" sz="2000" dirty="0">
                <a:solidFill>
                  <a:srgbClr val="000000"/>
                </a:solidFill>
              </a:rPr>
              <a:t>, smaller radius, beam pipe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N</a:t>
            </a:r>
            <a:r>
              <a:rPr lang="en-US" sz="2000" dirty="0" smtClean="0">
                <a:solidFill>
                  <a:srgbClr val="000000"/>
                </a:solidFill>
              </a:rPr>
              <a:t>ew </a:t>
            </a:r>
            <a:r>
              <a:rPr lang="en-US" sz="2000" dirty="0">
                <a:solidFill>
                  <a:srgbClr val="000000"/>
                </a:solidFill>
              </a:rPr>
              <a:t>inner tracker (ITS) </a:t>
            </a:r>
            <a:r>
              <a:rPr lang="en-US" sz="2000" dirty="0" smtClean="0">
                <a:solidFill>
                  <a:srgbClr val="000000"/>
                </a:solidFill>
              </a:rPr>
              <a:t>(performance </a:t>
            </a:r>
            <a:r>
              <a:rPr lang="en-US" sz="2000" dirty="0">
                <a:solidFill>
                  <a:srgbClr val="000000"/>
                </a:solidFill>
              </a:rPr>
              <a:t>and rate upgrade)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H</a:t>
            </a:r>
            <a:r>
              <a:rPr lang="en-US" sz="2000" dirty="0" smtClean="0">
                <a:solidFill>
                  <a:srgbClr val="000000"/>
                </a:solidFill>
              </a:rPr>
              <a:t>igh-rate </a:t>
            </a:r>
            <a:r>
              <a:rPr lang="en-US" sz="2000" dirty="0">
                <a:solidFill>
                  <a:srgbClr val="000000"/>
                </a:solidFill>
              </a:rPr>
              <a:t>upgrade for the readout of the TPC, TRD, TOF, CALs, DAQ-HLT, Muon-Arm and Trigger detectors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3528" y="3421449"/>
            <a:ext cx="5591595" cy="1015663"/>
          </a:xfrm>
          <a:prstGeom prst="rect">
            <a:avLst/>
          </a:prstGeom>
          <a:solidFill>
            <a:srgbClr val="00FFFF">
              <a:alpha val="50000"/>
            </a:srgbClr>
          </a:solidFill>
          <a:ln w="3175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I</a:t>
            </a:r>
            <a:r>
              <a:rPr lang="en-US" sz="2000" dirty="0" smtClean="0">
                <a:solidFill>
                  <a:srgbClr val="0000FF"/>
                </a:solidFill>
              </a:rPr>
              <a:t>mproved </a:t>
            </a:r>
            <a:r>
              <a:rPr lang="en-US" sz="2000" dirty="0">
                <a:solidFill>
                  <a:srgbClr val="0000FF"/>
                </a:solidFill>
              </a:rPr>
              <a:t>vertexing and tracking at low </a:t>
            </a:r>
            <a:r>
              <a:rPr lang="en-US" sz="2000" i="1" dirty="0" err="1" smtClean="0">
                <a:solidFill>
                  <a:srgbClr val="0000FF"/>
                </a:solidFill>
              </a:rPr>
              <a:t>p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T</a:t>
            </a:r>
            <a:endParaRPr lang="en-US" sz="2000" baseline="-25000" dirty="0">
              <a:solidFill>
                <a:srgbClr val="0000FF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P</a:t>
            </a:r>
            <a:r>
              <a:rPr lang="en-US" sz="2000" dirty="0" smtClean="0">
                <a:solidFill>
                  <a:srgbClr val="0000FF"/>
                </a:solidFill>
              </a:rPr>
              <a:t>reserve </a:t>
            </a:r>
            <a:r>
              <a:rPr lang="en-US" sz="2000" dirty="0">
                <a:solidFill>
                  <a:srgbClr val="0000FF"/>
                </a:solidFill>
              </a:rPr>
              <a:t>particle-identification capability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H</a:t>
            </a:r>
            <a:r>
              <a:rPr lang="en-US" sz="2000" dirty="0" smtClean="0">
                <a:solidFill>
                  <a:srgbClr val="0000FF"/>
                </a:solidFill>
              </a:rPr>
              <a:t>igh-luminosity </a:t>
            </a:r>
            <a:r>
              <a:rPr lang="en-US" sz="2000" dirty="0">
                <a:solidFill>
                  <a:srgbClr val="0000FF"/>
                </a:solidFill>
              </a:rPr>
              <a:t>operation without dead-time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725" y="5939988"/>
            <a:ext cx="6904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</a:t>
            </a:r>
            <a:r>
              <a:rPr lang="en-US" dirty="0" smtClean="0">
                <a:solidFill>
                  <a:srgbClr val="0000FF"/>
                </a:solidFill>
              </a:rPr>
              <a:t>dditional proposal to be submitted: Muon Forward Tracker (MFT)</a:t>
            </a:r>
          </a:p>
          <a:p>
            <a:pPr algn="r"/>
            <a:r>
              <a:rPr lang="en-US" dirty="0">
                <a:solidFill>
                  <a:srgbClr val="000000"/>
                </a:solidFill>
              </a:rPr>
              <a:t>p</a:t>
            </a:r>
            <a:r>
              <a:rPr lang="en-US" dirty="0" smtClean="0">
                <a:solidFill>
                  <a:srgbClr val="000000"/>
                </a:solidFill>
              </a:rPr>
              <a:t>ostponed: Forward Calorimeter (</a:t>
            </a:r>
            <a:r>
              <a:rPr lang="en-US" dirty="0" err="1" smtClean="0">
                <a:solidFill>
                  <a:srgbClr val="000000"/>
                </a:solidFill>
              </a:rPr>
              <a:t>FoCal</a:t>
            </a:r>
            <a:r>
              <a:rPr lang="en-US" dirty="0" smtClean="0">
                <a:solidFill>
                  <a:srgbClr val="000000"/>
                </a:solidFill>
              </a:rPr>
              <a:t>)  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00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772400" cy="708528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cap="none" dirty="0" smtClean="0"/>
              <a:t>Heavy-flavour production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980728"/>
            <a:ext cx="8640960" cy="5693866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FF0000"/>
                </a:solidFill>
              </a:rPr>
              <a:t>Two main topics under study: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thermalization of heavy quarks in the medium</a:t>
            </a:r>
          </a:p>
          <a:p>
            <a:pPr marL="1257300" lvl="2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baryon-to-meson ratio, i.e. </a:t>
            </a:r>
            <a:r>
              <a:rPr lang="en-US" sz="2000" dirty="0" err="1" smtClean="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c</a:t>
            </a:r>
            <a:r>
              <a:rPr lang="en-US" sz="2000" dirty="0" smtClean="0">
                <a:solidFill>
                  <a:srgbClr val="000000"/>
                </a:solidFill>
              </a:rPr>
              <a:t>/D, </a:t>
            </a:r>
            <a:r>
              <a:rPr lang="en-US" sz="2000" dirty="0" err="1" smtClean="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b</a:t>
            </a:r>
            <a:r>
              <a:rPr lang="en-US" sz="2000" dirty="0" smtClean="0">
                <a:solidFill>
                  <a:srgbClr val="000000"/>
                </a:solidFill>
              </a:rPr>
              <a:t>/B</a:t>
            </a:r>
          </a:p>
          <a:p>
            <a:pPr marL="1257300" lvl="2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azimuthal anisotropy </a:t>
            </a:r>
            <a:r>
              <a:rPr lang="en-US" sz="2000" i="1" dirty="0" smtClean="0">
                <a:solidFill>
                  <a:srgbClr val="000000"/>
                </a:solidFill>
              </a:rPr>
              <a:t>v</a:t>
            </a:r>
            <a:r>
              <a:rPr lang="en-US" sz="2000" baseline="-25000" dirty="0" smtClean="0">
                <a:solidFill>
                  <a:srgbClr val="000000"/>
                </a:solidFill>
              </a:rPr>
              <a:t>2</a:t>
            </a:r>
          </a:p>
          <a:p>
            <a:pPr marL="1257300" lvl="2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possible thermal charm production?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in-medium energy loss</a:t>
            </a:r>
          </a:p>
          <a:p>
            <a:pPr marL="1257300" lvl="2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separately for D and B mesons</a:t>
            </a:r>
          </a:p>
          <a:p>
            <a:pPr marL="1257300" lvl="2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wide </a:t>
            </a:r>
            <a:r>
              <a:rPr lang="en-US" sz="2000" i="1" dirty="0" err="1" smtClean="0">
                <a:solidFill>
                  <a:srgbClr val="000000"/>
                </a:solidFill>
              </a:rPr>
              <a:t>p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T</a:t>
            </a:r>
            <a:r>
              <a:rPr lang="en-US" sz="2000" dirty="0" smtClean="0">
                <a:solidFill>
                  <a:srgbClr val="000000"/>
                </a:solidFill>
              </a:rPr>
              <a:t> range, and especially low </a:t>
            </a:r>
            <a:r>
              <a:rPr lang="en-US" sz="2000" i="1" dirty="0" err="1" smtClean="0">
                <a:solidFill>
                  <a:srgbClr val="000000"/>
                </a:solidFill>
              </a:rPr>
              <a:t>p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T</a:t>
            </a:r>
            <a:endParaRPr lang="en-US" sz="2000" baseline="-25000" dirty="0" smtClean="0">
              <a:solidFill>
                <a:srgbClr val="000000"/>
              </a:solidFill>
            </a:endParaRPr>
          </a:p>
          <a:p>
            <a:pPr marL="1257300" lvl="2" indent="-342900" algn="l">
              <a:buFont typeface="Arial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algn="l"/>
            <a:r>
              <a:rPr lang="en-US" sz="2000" dirty="0" smtClean="0">
                <a:solidFill>
                  <a:srgbClr val="0000FF"/>
                </a:solidFill>
              </a:rPr>
              <a:t>Two topics connected via transport coefficient</a:t>
            </a:r>
          </a:p>
          <a:p>
            <a:pPr algn="l"/>
            <a:endParaRPr lang="en-US" sz="2000" dirty="0">
              <a:solidFill>
                <a:srgbClr val="000000"/>
              </a:solidFill>
            </a:endParaRPr>
          </a:p>
          <a:p>
            <a:pPr algn="l"/>
            <a:r>
              <a:rPr lang="en-US" sz="2000" dirty="0" smtClean="0">
                <a:solidFill>
                  <a:srgbClr val="0000FF"/>
                </a:solidFill>
              </a:rPr>
              <a:t>Significant differences between c and b predicted</a:t>
            </a:r>
          </a:p>
          <a:p>
            <a:pPr algn="l"/>
            <a:endParaRPr lang="en-US" sz="2000" dirty="0">
              <a:solidFill>
                <a:srgbClr val="0000FF"/>
              </a:solidFill>
            </a:endParaRPr>
          </a:p>
          <a:p>
            <a:pPr algn="l"/>
            <a:r>
              <a:rPr lang="en-US" sz="2000" dirty="0">
                <a:solidFill>
                  <a:srgbClr val="0000FF"/>
                </a:solidFill>
              </a:rPr>
              <a:t>B</a:t>
            </a:r>
            <a:r>
              <a:rPr lang="en-US" sz="2000" dirty="0" smtClean="0">
                <a:solidFill>
                  <a:srgbClr val="0000FF"/>
                </a:solidFill>
              </a:rPr>
              <a:t>enchmark analyses: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charm meson production D</a:t>
            </a:r>
            <a:r>
              <a:rPr lang="en-US" sz="2000" baseline="30000" dirty="0" smtClean="0">
                <a:solidFill>
                  <a:srgbClr val="000000"/>
                </a:solidFill>
              </a:rPr>
              <a:t>0</a:t>
            </a:r>
            <a:r>
              <a:rPr lang="en-US" sz="2000" dirty="0" smtClean="0">
                <a:solidFill>
                  <a:srgbClr val="000000"/>
                </a:solidFill>
              </a:rPr>
              <a:t> → K</a:t>
            </a:r>
            <a:r>
              <a:rPr lang="en-US" sz="2000" baseline="30000" dirty="0" smtClean="0">
                <a:solidFill>
                  <a:srgbClr val="000000"/>
                </a:solidFill>
              </a:rPr>
              <a:t>-</a:t>
            </a:r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</a:rPr>
              <a:t>p</a:t>
            </a:r>
            <a:r>
              <a:rPr lang="en-US" sz="2000" baseline="30000" dirty="0" smtClean="0">
                <a:solidFill>
                  <a:srgbClr val="000000"/>
                </a:solidFill>
              </a:rPr>
              <a:t>+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</a:t>
            </a:r>
            <a:r>
              <a:rPr lang="en-US" sz="2000" dirty="0" smtClean="0">
                <a:solidFill>
                  <a:srgbClr val="000000"/>
                </a:solidFill>
              </a:rPr>
              <a:t>harm-strange meson     D</a:t>
            </a:r>
            <a:r>
              <a:rPr lang="en-US" sz="2000" baseline="-25000" dirty="0" smtClean="0">
                <a:solidFill>
                  <a:srgbClr val="000000"/>
                </a:solidFill>
              </a:rPr>
              <a:t>s</a:t>
            </a:r>
            <a:r>
              <a:rPr lang="en-US" sz="2000" baseline="30000" dirty="0" smtClean="0">
                <a:solidFill>
                  <a:srgbClr val="000000"/>
                </a:solidFill>
              </a:rPr>
              <a:t>+</a:t>
            </a:r>
            <a:r>
              <a:rPr lang="en-US" sz="2000" dirty="0" smtClean="0">
                <a:solidFill>
                  <a:srgbClr val="000000"/>
                </a:solidFill>
              </a:rPr>
              <a:t> → K</a:t>
            </a:r>
            <a:r>
              <a:rPr lang="en-US" sz="2000" baseline="30000" dirty="0" smtClean="0">
                <a:solidFill>
                  <a:srgbClr val="000000"/>
                </a:solidFill>
              </a:rPr>
              <a:t>+</a:t>
            </a:r>
            <a:r>
              <a:rPr lang="en-US" sz="2000" dirty="0" smtClean="0">
                <a:solidFill>
                  <a:srgbClr val="000000"/>
                </a:solidFill>
              </a:rPr>
              <a:t>K</a:t>
            </a:r>
            <a:r>
              <a:rPr lang="en-US" sz="2000" baseline="30000" dirty="0" smtClean="0">
                <a:solidFill>
                  <a:srgbClr val="000000"/>
                </a:solidFill>
              </a:rPr>
              <a:t>-</a:t>
            </a:r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</a:rPr>
              <a:t>p</a:t>
            </a:r>
            <a:r>
              <a:rPr lang="en-US" sz="2000" baseline="30000" dirty="0" smtClean="0">
                <a:solidFill>
                  <a:srgbClr val="000000"/>
                </a:solidFill>
              </a:rPr>
              <a:t>+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beauty meson production B → D</a:t>
            </a:r>
            <a:r>
              <a:rPr lang="en-US" sz="2000" baseline="30000" dirty="0" smtClean="0">
                <a:solidFill>
                  <a:srgbClr val="000000"/>
                </a:solidFill>
              </a:rPr>
              <a:t>0</a:t>
            </a:r>
            <a:r>
              <a:rPr lang="en-US" sz="2000" dirty="0" smtClean="0">
                <a:solidFill>
                  <a:srgbClr val="000000"/>
                </a:solidFill>
              </a:rPr>
              <a:t>(→ K</a:t>
            </a:r>
            <a:r>
              <a:rPr lang="en-US" sz="2000" baseline="30000" dirty="0" smtClean="0">
                <a:solidFill>
                  <a:srgbClr val="000000"/>
                </a:solidFill>
              </a:rPr>
              <a:t>-</a:t>
            </a:r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</a:rPr>
              <a:t>p</a:t>
            </a:r>
            <a:r>
              <a:rPr lang="en-US" sz="2000" baseline="30000" dirty="0" smtClean="0">
                <a:solidFill>
                  <a:srgbClr val="000000"/>
                </a:solidFill>
              </a:rPr>
              <a:t>+</a:t>
            </a:r>
            <a:r>
              <a:rPr lang="en-US" sz="2000" dirty="0" smtClean="0">
                <a:solidFill>
                  <a:srgbClr val="000000"/>
                </a:solidFill>
              </a:rPr>
              <a:t>) + </a:t>
            </a:r>
            <a:r>
              <a:rPr lang="en-US" sz="2000" i="1" dirty="0" smtClean="0">
                <a:solidFill>
                  <a:srgbClr val="000000"/>
                </a:solidFill>
              </a:rPr>
              <a:t>X</a:t>
            </a:r>
            <a:r>
              <a:rPr lang="en-US" sz="2000" dirty="0" smtClean="0">
                <a:solidFill>
                  <a:srgbClr val="000000"/>
                </a:solidFill>
              </a:rPr>
              <a:t>; B → J/</a:t>
            </a:r>
            <a:r>
              <a:rPr lang="en-US" sz="2000" dirty="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 sz="2000" dirty="0" smtClean="0">
                <a:solidFill>
                  <a:srgbClr val="000000"/>
                </a:solidFill>
              </a:rPr>
              <a:t>(→</a:t>
            </a:r>
            <a:r>
              <a:rPr lang="en-US" sz="2000" dirty="0" err="1" smtClean="0">
                <a:solidFill>
                  <a:srgbClr val="000000"/>
                </a:solidFill>
              </a:rPr>
              <a:t>l</a:t>
            </a:r>
            <a:r>
              <a:rPr lang="en-US" sz="2000" baseline="30000" dirty="0" err="1" smtClean="0">
                <a:solidFill>
                  <a:srgbClr val="000000"/>
                </a:solidFill>
              </a:rPr>
              <a:t>+</a:t>
            </a:r>
            <a:r>
              <a:rPr lang="en-US" sz="2000" dirty="0" err="1" smtClean="0">
                <a:solidFill>
                  <a:srgbClr val="000000"/>
                </a:solidFill>
              </a:rPr>
              <a:t>l</a:t>
            </a:r>
            <a:r>
              <a:rPr lang="en-US" sz="2000" baseline="30000" dirty="0" smtClean="0">
                <a:solidFill>
                  <a:srgbClr val="000000"/>
                </a:solidFill>
              </a:rPr>
              <a:t>-</a:t>
            </a:r>
            <a:r>
              <a:rPr lang="en-US" sz="2000" dirty="0" smtClean="0">
                <a:solidFill>
                  <a:srgbClr val="000000"/>
                </a:solidFill>
              </a:rPr>
              <a:t>) + </a:t>
            </a:r>
            <a:r>
              <a:rPr lang="en-US" sz="2000" i="1" dirty="0" smtClean="0">
                <a:solidFill>
                  <a:srgbClr val="000000"/>
                </a:solidFill>
              </a:rPr>
              <a:t>X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charm baryon production  </a:t>
            </a:r>
            <a:r>
              <a:rPr lang="en-US" sz="2000" dirty="0" err="1" smtClean="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c</a:t>
            </a:r>
            <a:r>
              <a:rPr lang="en-US" sz="2000" dirty="0" smtClean="0">
                <a:solidFill>
                  <a:srgbClr val="000000"/>
                </a:solidFill>
              </a:rPr>
              <a:t> → </a:t>
            </a:r>
            <a:r>
              <a:rPr lang="en-US" sz="2000" dirty="0" err="1" smtClean="0">
                <a:solidFill>
                  <a:srgbClr val="000000"/>
                </a:solidFill>
              </a:rPr>
              <a:t>pK</a:t>
            </a:r>
            <a:r>
              <a:rPr lang="en-US" sz="2000" baseline="30000" dirty="0" smtClean="0">
                <a:solidFill>
                  <a:srgbClr val="000000"/>
                </a:solidFill>
              </a:rPr>
              <a:t>-</a:t>
            </a:r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</a:rPr>
              <a:t>p</a:t>
            </a:r>
            <a:r>
              <a:rPr lang="en-US" sz="2000" baseline="30000" dirty="0" smtClean="0">
                <a:solidFill>
                  <a:srgbClr val="000000"/>
                </a:solidFill>
              </a:rPr>
              <a:t>+</a:t>
            </a:r>
            <a:endParaRPr lang="en-GB" sz="2000" baseline="30000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August 21 2013, ALICE Ugrade Programme,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134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88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908720"/>
            <a:ext cx="6494480" cy="4248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6431"/>
            <a:ext cx="7772400" cy="1016305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cap="none" dirty="0" smtClean="0"/>
              <a:t>D meson </a:t>
            </a:r>
            <a:r>
              <a:rPr lang="en-US" i="1" cap="none" dirty="0" smtClean="0"/>
              <a:t>R</a:t>
            </a:r>
            <a:r>
              <a:rPr lang="en-US" cap="none" baseline="-25000" dirty="0" smtClean="0"/>
              <a:t>AA</a:t>
            </a:r>
            <a:endParaRPr lang="en-US" cap="none" baseline="-25000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484784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135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72" y="2564904"/>
            <a:ext cx="4869664" cy="41037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496" y="5264040"/>
            <a:ext cx="4608512" cy="1477328"/>
          </a:xfrm>
          <a:prstGeom prst="rect">
            <a:avLst/>
          </a:prstGeom>
          <a:solidFill>
            <a:schemeClr val="accent5">
              <a:alpha val="49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000000"/>
                </a:solidFill>
              </a:rPr>
              <a:t>Average D-meson </a:t>
            </a:r>
            <a:r>
              <a:rPr lang="en-US" i="1" dirty="0" smtClean="0">
                <a:solidFill>
                  <a:srgbClr val="000000"/>
                </a:solidFill>
              </a:rPr>
              <a:t>R</a:t>
            </a:r>
            <a:r>
              <a:rPr lang="en-US" baseline="-25000" dirty="0" smtClean="0">
                <a:solidFill>
                  <a:srgbClr val="000000"/>
                </a:solidFill>
              </a:rPr>
              <a:t>AA</a:t>
            </a:r>
            <a:r>
              <a:rPr lang="en-US" dirty="0" smtClean="0">
                <a:solidFill>
                  <a:srgbClr val="000000"/>
                </a:solidFill>
              </a:rPr>
              <a:t>:</a:t>
            </a:r>
          </a:p>
          <a:p>
            <a:pPr algn="l"/>
            <a:r>
              <a:rPr lang="en-US" i="1" dirty="0" smtClean="0">
                <a:solidFill>
                  <a:srgbClr val="000000"/>
                </a:solidFill>
              </a:rPr>
              <a:t>– </a:t>
            </a:r>
            <a:r>
              <a:rPr lang="en-US" i="1" dirty="0" err="1" smtClean="0">
                <a:solidFill>
                  <a:srgbClr val="000000"/>
                </a:solidFill>
              </a:rPr>
              <a:t>p</a:t>
            </a:r>
            <a:r>
              <a:rPr lang="en-US" baseline="-25000" dirty="0" err="1" smtClean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 &lt; 8 </a:t>
            </a:r>
            <a:r>
              <a:rPr lang="en-US" dirty="0" err="1" smtClean="0">
                <a:solidFill>
                  <a:srgbClr val="000000"/>
                </a:solidFill>
              </a:rPr>
              <a:t>GeV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i="1" dirty="0" smtClean="0">
                <a:solidFill>
                  <a:srgbClr val="000000"/>
                </a:solidFill>
              </a:rPr>
              <a:t>c</a:t>
            </a:r>
            <a:r>
              <a:rPr lang="en-US" dirty="0" smtClean="0">
                <a:solidFill>
                  <a:srgbClr val="000000"/>
                </a:solidFill>
              </a:rPr>
              <a:t> hint of slightly less 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suppression than for light hadrons</a:t>
            </a:r>
          </a:p>
          <a:p>
            <a:pPr algn="l"/>
            <a:r>
              <a:rPr lang="en-US" i="1" dirty="0" smtClean="0">
                <a:solidFill>
                  <a:srgbClr val="000000"/>
                </a:solidFill>
              </a:rPr>
              <a:t>– </a:t>
            </a:r>
            <a:r>
              <a:rPr lang="en-US" i="1" dirty="0" err="1" smtClean="0">
                <a:solidFill>
                  <a:srgbClr val="000000"/>
                </a:solidFill>
              </a:rPr>
              <a:t>p</a:t>
            </a:r>
            <a:r>
              <a:rPr lang="en-US" baseline="-25000" dirty="0" err="1" smtClean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 &gt; </a:t>
            </a:r>
            <a:r>
              <a:rPr lang="en-US" dirty="0">
                <a:solidFill>
                  <a:srgbClr val="000000"/>
                </a:solidFill>
              </a:rPr>
              <a:t>8 </a:t>
            </a:r>
            <a:r>
              <a:rPr lang="en-US" dirty="0" err="1">
                <a:solidFill>
                  <a:srgbClr val="000000"/>
                </a:solidFill>
              </a:rPr>
              <a:t>GeV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i="1" dirty="0">
                <a:solidFill>
                  <a:srgbClr val="000000"/>
                </a:solidFill>
              </a:rPr>
              <a:t>c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both (all) very similar</a:t>
            </a:r>
          </a:p>
          <a:p>
            <a:pPr algn="l"/>
            <a:r>
              <a:rPr lang="en-GB" dirty="0" smtClean="0">
                <a:solidFill>
                  <a:srgbClr val="000000"/>
                </a:solidFill>
              </a:rPr>
              <a:t>no indication of colour charge dependence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4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772400" cy="792088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lvl="1">
              <a:lnSpc>
                <a:spcPct val="100000"/>
              </a:lnSpc>
            </a:pPr>
            <a:r>
              <a:rPr lang="en-US" dirty="0"/>
              <a:t>D</a:t>
            </a:r>
            <a:r>
              <a:rPr lang="en-US" baseline="30000" dirty="0"/>
              <a:t>0</a:t>
            </a:r>
            <a:r>
              <a:rPr lang="en-US" dirty="0"/>
              <a:t> → K</a:t>
            </a:r>
            <a:r>
              <a:rPr lang="en-US" baseline="30000" dirty="0"/>
              <a:t>-</a:t>
            </a:r>
            <a:r>
              <a:rPr lang="en-US" dirty="0">
                <a:latin typeface="Symbol" pitchFamily="18" charset="2"/>
              </a:rPr>
              <a:t>p</a:t>
            </a:r>
            <a:r>
              <a:rPr lang="en-US" baseline="30000" dirty="0" smtClean="0"/>
              <a:t>+</a:t>
            </a:r>
            <a:r>
              <a:rPr lang="en-US" sz="5400" cap="none" dirty="0" smtClean="0"/>
              <a:t> </a:t>
            </a:r>
            <a:endParaRPr lang="en-US" sz="5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2" y="1932434"/>
            <a:ext cx="9051882" cy="365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38695" y="1331476"/>
            <a:ext cx="3191900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Signal-to-background ratio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30779" y="1340768"/>
            <a:ext cx="3594254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Significance (multiply by ~10</a:t>
            </a:r>
            <a:r>
              <a:rPr lang="en-US" sz="2000" baseline="30000" dirty="0" smtClean="0">
                <a:solidFill>
                  <a:srgbClr val="000000"/>
                </a:solidFill>
              </a:rPr>
              <a:t>5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5353" y="5653697"/>
            <a:ext cx="8614987" cy="1015663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W</a:t>
            </a:r>
            <a:r>
              <a:rPr lang="en-US" sz="2000" dirty="0" smtClean="0">
                <a:solidFill>
                  <a:srgbClr val="0000FF"/>
                </a:solidFill>
              </a:rPr>
              <a:t>ith new ITS: </a:t>
            </a:r>
            <a:r>
              <a:rPr lang="en-US" sz="2000" dirty="0" smtClean="0">
                <a:solidFill>
                  <a:srgbClr val="000000"/>
                </a:solidFill>
              </a:rPr>
              <a:t>signal-to-background improved by one order of magnitude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                        significance per event improved by factor 2–4</a:t>
            </a:r>
          </a:p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  </a:t>
            </a:r>
            <a:r>
              <a:rPr lang="en-US" sz="2000" dirty="0" smtClean="0">
                <a:solidFill>
                  <a:srgbClr val="0000FF"/>
                </a:solidFill>
              </a:rPr>
              <a:t>(additional factor 10 due to event statistics)</a:t>
            </a:r>
            <a:endParaRPr lang="en-GB" sz="2000" dirty="0">
              <a:solidFill>
                <a:srgbClr val="0000FF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August 21 2013, ALICE Ugrade Programme,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136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3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4624"/>
            <a:ext cx="7772400" cy="936104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lvl="1">
              <a:lnSpc>
                <a:spcPct val="100000"/>
              </a:lnSpc>
            </a:pPr>
            <a:r>
              <a:rPr lang="en-US" dirty="0" smtClean="0"/>
              <a:t>Systemic uncertainties: D</a:t>
            </a:r>
            <a:r>
              <a:rPr lang="en-US" baseline="30000" dirty="0" smtClean="0"/>
              <a:t>0</a:t>
            </a:r>
            <a:r>
              <a:rPr lang="en-US" dirty="0" smtClean="0"/>
              <a:t> </a:t>
            </a:r>
            <a:r>
              <a:rPr lang="en-US" dirty="0"/>
              <a:t>→ K</a:t>
            </a:r>
            <a:r>
              <a:rPr lang="en-US" baseline="30000" dirty="0"/>
              <a:t>-</a:t>
            </a:r>
            <a:r>
              <a:rPr lang="en-US" dirty="0">
                <a:latin typeface="Symbol" pitchFamily="18" charset="2"/>
              </a:rPr>
              <a:t>p</a:t>
            </a:r>
            <a:r>
              <a:rPr lang="en-US" baseline="30000" dirty="0" smtClean="0"/>
              <a:t>+</a:t>
            </a:r>
            <a:r>
              <a:rPr lang="en-US" sz="5400" cap="none" dirty="0" smtClean="0"/>
              <a:t> 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868439" y="1331476"/>
            <a:ext cx="2932406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D-meson </a:t>
            </a:r>
            <a:r>
              <a:rPr lang="en-US" sz="2000" i="1" dirty="0" smtClean="0">
                <a:solidFill>
                  <a:srgbClr val="000000"/>
                </a:solidFill>
              </a:rPr>
              <a:t>R</a:t>
            </a:r>
            <a:r>
              <a:rPr lang="en-US" sz="2000" baseline="-25000" dirty="0" smtClean="0">
                <a:solidFill>
                  <a:srgbClr val="000000"/>
                </a:solidFill>
              </a:rPr>
              <a:t>AA</a:t>
            </a:r>
            <a:r>
              <a:rPr lang="en-US" sz="2000" dirty="0" smtClean="0">
                <a:solidFill>
                  <a:srgbClr val="000000"/>
                </a:solidFill>
              </a:rPr>
              <a:t> for 10 nb</a:t>
            </a:r>
            <a:r>
              <a:rPr lang="en-US" sz="2000" baseline="30000" dirty="0" smtClean="0">
                <a:solidFill>
                  <a:srgbClr val="000000"/>
                </a:solidFill>
              </a:rPr>
              <a:t>-1</a:t>
            </a:r>
            <a:endParaRPr lang="en-GB" sz="2000" baseline="300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98720" y="1340768"/>
            <a:ext cx="3658374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Contributions to systemic error</a:t>
            </a:r>
            <a:endParaRPr lang="en-GB" sz="2000" baseline="300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5522" y="5981218"/>
            <a:ext cx="4969630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FF"/>
                </a:solidFill>
              </a:rPr>
              <a:t>High precision measurement of D meson !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16" y="1895474"/>
            <a:ext cx="8655272" cy="394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August 21 2013, ALICE Ugrade Programme,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137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49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772400" cy="646973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lvl="1">
              <a:lnSpc>
                <a:spcPct val="100000"/>
              </a:lnSpc>
            </a:pPr>
            <a:r>
              <a:rPr lang="en-US" dirty="0"/>
              <a:t> D</a:t>
            </a:r>
            <a:r>
              <a:rPr lang="en-US" baseline="-25000" dirty="0"/>
              <a:t>s</a:t>
            </a:r>
            <a:r>
              <a:rPr lang="en-US" baseline="30000" dirty="0"/>
              <a:t>+</a:t>
            </a:r>
            <a:r>
              <a:rPr lang="en-US" dirty="0"/>
              <a:t> → K</a:t>
            </a:r>
            <a:r>
              <a:rPr lang="en-US" baseline="30000" dirty="0"/>
              <a:t>+</a:t>
            </a:r>
            <a:r>
              <a:rPr lang="en-US" dirty="0"/>
              <a:t>K</a:t>
            </a:r>
            <a:r>
              <a:rPr lang="en-US" baseline="30000" dirty="0"/>
              <a:t>-</a:t>
            </a:r>
            <a:r>
              <a:rPr lang="en-US" dirty="0">
                <a:latin typeface="Symbol" pitchFamily="18" charset="2"/>
              </a:rPr>
              <a:t>p</a:t>
            </a:r>
            <a:r>
              <a:rPr lang="en-US" baseline="30000" dirty="0" smtClean="0"/>
              <a:t>+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5124516" y="1196752"/>
            <a:ext cx="3191900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Signal-to-background ratio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1806" y="1196752"/>
            <a:ext cx="3594254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Significance (multiply by ~10</a:t>
            </a:r>
            <a:r>
              <a:rPr lang="en-US" sz="2000" baseline="30000" dirty="0" smtClean="0">
                <a:solidFill>
                  <a:srgbClr val="000000"/>
                </a:solidFill>
              </a:rPr>
              <a:t>5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5805264"/>
            <a:ext cx="6011774" cy="707886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0000FF"/>
                </a:solidFill>
              </a:rPr>
              <a:t>W</a:t>
            </a:r>
            <a:r>
              <a:rPr lang="en-US" sz="2000" dirty="0" smtClean="0">
                <a:solidFill>
                  <a:srgbClr val="0000FF"/>
                </a:solidFill>
              </a:rPr>
              <a:t>ith new ITS: </a:t>
            </a:r>
            <a:r>
              <a:rPr lang="en-US" sz="2000" dirty="0" smtClean="0">
                <a:solidFill>
                  <a:srgbClr val="000000"/>
                </a:solidFill>
              </a:rPr>
              <a:t>significant improvement for D</a:t>
            </a:r>
            <a:r>
              <a:rPr lang="en-US" sz="2000" baseline="-25000" dirty="0" smtClean="0">
                <a:solidFill>
                  <a:srgbClr val="000000"/>
                </a:solidFill>
              </a:rPr>
              <a:t>s</a:t>
            </a:r>
            <a:r>
              <a:rPr lang="en-US" sz="2000" baseline="30000" dirty="0" smtClean="0">
                <a:solidFill>
                  <a:srgbClr val="000000"/>
                </a:solidFill>
              </a:rPr>
              <a:t>+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</a:p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high-precision measurement </a:t>
            </a:r>
            <a:r>
              <a:rPr lang="en-US" sz="2000" dirty="0">
                <a:solidFill>
                  <a:srgbClr val="000000"/>
                </a:solidFill>
              </a:rPr>
              <a:t>d</a:t>
            </a:r>
            <a:r>
              <a:rPr lang="en-US" sz="2000" dirty="0" smtClean="0">
                <a:solidFill>
                  <a:srgbClr val="000000"/>
                </a:solidFill>
              </a:rPr>
              <a:t>own to </a:t>
            </a:r>
            <a:r>
              <a:rPr lang="en-US" sz="2000" i="1" dirty="0" err="1" smtClean="0">
                <a:solidFill>
                  <a:srgbClr val="000000"/>
                </a:solidFill>
              </a:rPr>
              <a:t>p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T</a:t>
            </a:r>
            <a:r>
              <a:rPr lang="en-US" sz="2000" dirty="0" smtClean="0">
                <a:solidFill>
                  <a:srgbClr val="000000"/>
                </a:solidFill>
              </a:rPr>
              <a:t> = 2 </a:t>
            </a:r>
            <a:r>
              <a:rPr lang="en-US" sz="2000" dirty="0" err="1" smtClean="0">
                <a:solidFill>
                  <a:srgbClr val="000000"/>
                </a:solidFill>
              </a:rPr>
              <a:t>GeV</a:t>
            </a:r>
            <a:r>
              <a:rPr lang="en-US" sz="2000" dirty="0" smtClean="0">
                <a:solidFill>
                  <a:srgbClr val="000000"/>
                </a:solidFill>
              </a:rPr>
              <a:t>/</a:t>
            </a:r>
            <a:r>
              <a:rPr lang="en-US" sz="2000" i="1" dirty="0" smtClean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August 21 2013, ALICE Ugrade Programme,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138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00808"/>
            <a:ext cx="7524328" cy="380919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4985" y="1410533"/>
            <a:ext cx="4611031" cy="4106699"/>
            <a:chOff x="104985" y="1410533"/>
            <a:chExt cx="4611031" cy="410669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85" y="1410533"/>
              <a:ext cx="4611031" cy="410669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555692" y="3419708"/>
              <a:ext cx="800284" cy="369332"/>
            </a:xfrm>
            <a:prstGeom prst="rect">
              <a:avLst/>
            </a:prstGeom>
            <a:solidFill>
              <a:schemeClr val="accent5">
                <a:alpha val="49000"/>
              </a:schemeClr>
            </a:solidFill>
            <a:ln w="254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Today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716016" y="1396806"/>
            <a:ext cx="4182621" cy="4120426"/>
            <a:chOff x="4716016" y="1396806"/>
            <a:chExt cx="4182621" cy="412042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16" y="1396806"/>
              <a:ext cx="4182621" cy="4120426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3" name="TextBox 12"/>
            <p:cNvSpPr txBox="1"/>
            <p:nvPr/>
          </p:nvSpPr>
          <p:spPr>
            <a:xfrm>
              <a:off x="7462915" y="3429000"/>
              <a:ext cx="1069525" cy="369332"/>
            </a:xfrm>
            <a:prstGeom prst="rect">
              <a:avLst/>
            </a:prstGeom>
            <a:solidFill>
              <a:schemeClr val="accent5">
                <a:alpha val="49000"/>
              </a:schemeClr>
            </a:solidFill>
            <a:ln w="254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Upgrade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24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772400" cy="646973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lvl="1">
              <a:lnSpc>
                <a:spcPct val="100000"/>
              </a:lnSpc>
            </a:pPr>
            <a:r>
              <a:rPr lang="en-US" dirty="0" smtClean="0"/>
              <a:t>B </a:t>
            </a:r>
            <a:r>
              <a:rPr lang="en-US" dirty="0"/>
              <a:t>→ D</a:t>
            </a:r>
            <a:r>
              <a:rPr lang="en-US" baseline="30000" dirty="0"/>
              <a:t>0</a:t>
            </a:r>
            <a:r>
              <a:rPr lang="en-US" dirty="0"/>
              <a:t> (→ K</a:t>
            </a:r>
            <a:r>
              <a:rPr lang="en-US" baseline="30000" dirty="0"/>
              <a:t>-</a:t>
            </a:r>
            <a:r>
              <a:rPr lang="en-US" dirty="0">
                <a:latin typeface="Symbol" pitchFamily="18" charset="2"/>
              </a:rPr>
              <a:t>p</a:t>
            </a:r>
            <a:r>
              <a:rPr lang="en-US" baseline="30000" dirty="0"/>
              <a:t>+</a:t>
            </a:r>
            <a:r>
              <a:rPr lang="en-US" dirty="0"/>
              <a:t>) + </a:t>
            </a:r>
            <a:r>
              <a:rPr lang="en-US" i="1" dirty="0" smtClean="0"/>
              <a:t>X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548741" y="1136938"/>
            <a:ext cx="3571811" cy="707886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Impact parameter distribution 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for D and B</a:t>
            </a:r>
            <a:endParaRPr lang="en-GB" sz="2000" baseline="300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0659" y="1124744"/>
            <a:ext cx="2874505" cy="707886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Relative statistical error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 on B fraction (new ITS)</a:t>
            </a:r>
            <a:endParaRPr lang="en-GB" sz="2000" baseline="300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5522" y="5517232"/>
            <a:ext cx="7734810" cy="1015663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Significantly improved resolution for prompt D meson with new ITS</a:t>
            </a:r>
          </a:p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For B-meson measurement high statistics necessary</a:t>
            </a:r>
          </a:p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Study of systemic uncertainties presented in </a:t>
            </a:r>
            <a:r>
              <a:rPr lang="en-US" sz="2000" dirty="0" err="1" smtClean="0">
                <a:solidFill>
                  <a:srgbClr val="000000"/>
                </a:solidFill>
              </a:rPr>
              <a:t>LoI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2"/>
            <a:ext cx="8959825" cy="3573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August 21 2013, ALICE Ugrade Programme,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139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39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0A8C7-1593-4325-B35D-312D6F00F54D}" type="slidenum">
              <a:rPr lang="en-US"/>
              <a:pPr/>
              <a:t>14</a:t>
            </a:fld>
            <a:endParaRPr lang="en-US"/>
          </a:p>
        </p:txBody>
      </p:sp>
      <p:sp>
        <p:nvSpPr>
          <p:cNvPr id="1085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QCD symmetries</a:t>
            </a:r>
          </a:p>
        </p:txBody>
      </p:sp>
      <p:sp>
        <p:nvSpPr>
          <p:cNvPr id="1085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 symmetries are broken dynamically</a:t>
            </a:r>
          </a:p>
          <a:p>
            <a:pPr lvl="1"/>
            <a:r>
              <a:rPr lang="en-US" dirty="0"/>
              <a:t>Z</a:t>
            </a:r>
            <a:r>
              <a:rPr lang="en-US" baseline="-25000" dirty="0"/>
              <a:t>3</a:t>
            </a:r>
            <a:r>
              <a:rPr lang="en-US" dirty="0"/>
              <a:t> symmetry is broken by kinetic energy (at high T)</a:t>
            </a:r>
          </a:p>
          <a:p>
            <a:pPr lvl="2">
              <a:buClrTx/>
            </a:pPr>
            <a:r>
              <a:rPr lang="en-US" dirty="0"/>
              <a:t>order parameter (</a:t>
            </a:r>
            <a:r>
              <a:rPr lang="en-US" dirty="0" err="1"/>
              <a:t>Polyakov</a:t>
            </a:r>
            <a:r>
              <a:rPr lang="en-US" dirty="0"/>
              <a:t> loop) is zero below </a:t>
            </a:r>
            <a:r>
              <a:rPr lang="en-US" dirty="0" err="1"/>
              <a:t>T</a:t>
            </a:r>
            <a:r>
              <a:rPr lang="en-US" baseline="-25000" dirty="0" err="1"/>
              <a:t>c</a:t>
            </a:r>
            <a:r>
              <a:rPr lang="en-US" dirty="0"/>
              <a:t> and non-zero above</a:t>
            </a:r>
          </a:p>
          <a:p>
            <a:pPr lvl="2">
              <a:buClrTx/>
            </a:pPr>
            <a:r>
              <a:rPr lang="en-US" dirty="0"/>
              <a:t>it is a order – disorder phase transition, Z</a:t>
            </a:r>
            <a:r>
              <a:rPr lang="en-US" baseline="-25000" dirty="0"/>
              <a:t>3</a:t>
            </a:r>
            <a:r>
              <a:rPr lang="en-US" dirty="0"/>
              <a:t> is restored below </a:t>
            </a:r>
            <a:r>
              <a:rPr lang="en-US" dirty="0" err="1"/>
              <a:t>T</a:t>
            </a:r>
            <a:r>
              <a:rPr lang="en-US" baseline="-25000" dirty="0" err="1"/>
              <a:t>c</a:t>
            </a:r>
            <a:endParaRPr lang="en-US" baseline="-25000" dirty="0"/>
          </a:p>
          <a:p>
            <a:pPr lvl="1"/>
            <a:r>
              <a:rPr lang="en-US" dirty="0"/>
              <a:t>chiral symmetry is broken by potential energy (at low T)</a:t>
            </a:r>
          </a:p>
          <a:p>
            <a:pPr lvl="2">
              <a:buClrTx/>
            </a:pPr>
            <a:r>
              <a:rPr lang="en-US" dirty="0"/>
              <a:t>order parameter (quark—anti-quark condensate) is non-zero below </a:t>
            </a:r>
            <a:r>
              <a:rPr lang="en-US" dirty="0" err="1"/>
              <a:t>T</a:t>
            </a:r>
            <a:r>
              <a:rPr lang="en-US" baseline="-25000" dirty="0" err="1"/>
              <a:t>c</a:t>
            </a:r>
            <a:r>
              <a:rPr lang="en-US" dirty="0"/>
              <a:t> and zero above</a:t>
            </a:r>
          </a:p>
          <a:p>
            <a:pPr lvl="2">
              <a:buClrTx/>
            </a:pPr>
            <a:r>
              <a:rPr lang="en-US" dirty="0"/>
              <a:t>it is a disorder – order phase transition, chiral symmetry is restored above </a:t>
            </a:r>
            <a:r>
              <a:rPr lang="en-US" dirty="0" err="1"/>
              <a:t>T</a:t>
            </a:r>
            <a:r>
              <a:rPr lang="en-US" baseline="-25000" dirty="0" err="1"/>
              <a:t>c</a:t>
            </a:r>
            <a:endParaRPr lang="en-US" baseline="-25000" dirty="0"/>
          </a:p>
          <a:p>
            <a:r>
              <a:rPr lang="en-US" dirty="0"/>
              <a:t>Both are broken also explicitly – by mass term</a:t>
            </a:r>
          </a:p>
          <a:p>
            <a:pPr lvl="1"/>
            <a:r>
              <a:rPr lang="en-US" dirty="0"/>
              <a:t>because of smallness of </a:t>
            </a:r>
            <a:r>
              <a:rPr lang="en-US" dirty="0" err="1"/>
              <a:t>m</a:t>
            </a:r>
            <a:r>
              <a:rPr lang="en-US" baseline="-25000" dirty="0" err="1"/>
              <a:t>q</a:t>
            </a:r>
            <a:r>
              <a:rPr lang="en-US" dirty="0"/>
              <a:t> it’s reasonable to expect that the scenario concerning chiral symmetry will be a good approximation</a:t>
            </a:r>
          </a:p>
          <a:p>
            <a:pPr lvl="1"/>
            <a:r>
              <a:rPr lang="en-US" dirty="0"/>
              <a:t>what about Z</a:t>
            </a:r>
            <a:r>
              <a:rPr lang="en-US" baseline="-25000" dirty="0"/>
              <a:t>3</a:t>
            </a:r>
            <a:r>
              <a:rPr lang="en-US" dirty="0"/>
              <a:t> symmetry, why it’s not completely destroyed by small </a:t>
            </a:r>
            <a:r>
              <a:rPr lang="en-US" dirty="0" err="1"/>
              <a:t>m</a:t>
            </a:r>
            <a:r>
              <a:rPr lang="en-US" baseline="-25000" dirty="0" err="1"/>
              <a:t>q</a:t>
            </a:r>
            <a:r>
              <a:rPr lang="en-US" dirty="0"/>
              <a:t> 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51985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772400" cy="646973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lvl="1">
              <a:lnSpc>
                <a:spcPct val="100000"/>
              </a:lnSpc>
            </a:pPr>
            <a:r>
              <a:rPr lang="en-US" dirty="0" smtClean="0"/>
              <a:t>B </a:t>
            </a:r>
            <a:r>
              <a:rPr lang="en-US" dirty="0"/>
              <a:t>→ </a:t>
            </a:r>
            <a:r>
              <a:rPr lang="en-US" dirty="0" smtClean="0"/>
              <a:t>J/</a:t>
            </a:r>
            <a:r>
              <a:rPr lang="en-US" dirty="0" smtClean="0">
                <a:latin typeface="Symbol" pitchFamily="18" charset="2"/>
              </a:rPr>
              <a:t>y </a:t>
            </a:r>
            <a:r>
              <a:rPr lang="en-US" dirty="0" smtClean="0"/>
              <a:t>(</a:t>
            </a:r>
            <a:r>
              <a:rPr lang="en-US" dirty="0"/>
              <a:t>→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>
                <a:latin typeface="+mn-lt"/>
              </a:rPr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) </a:t>
            </a:r>
            <a:r>
              <a:rPr lang="en-US" dirty="0"/>
              <a:t>+ </a:t>
            </a:r>
            <a:r>
              <a:rPr lang="en-US" i="1" dirty="0" smtClean="0"/>
              <a:t>X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624886" y="992922"/>
            <a:ext cx="3419526" cy="707886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Resolution of pseudo-proper</a:t>
            </a:r>
          </a:p>
          <a:p>
            <a:r>
              <a:rPr lang="en-US" sz="2000" dirty="0">
                <a:solidFill>
                  <a:srgbClr val="000000"/>
                </a:solidFill>
              </a:rPr>
              <a:t>d</a:t>
            </a:r>
            <a:r>
              <a:rPr lang="en-US" sz="2000" dirty="0" smtClean="0">
                <a:solidFill>
                  <a:srgbClr val="000000"/>
                </a:solidFill>
              </a:rPr>
              <a:t>ecay length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504" y="5949280"/>
            <a:ext cx="8933856" cy="707886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</a:rPr>
              <a:t>I</a:t>
            </a:r>
            <a:r>
              <a:rPr lang="en-US" sz="2000" dirty="0" smtClean="0">
                <a:solidFill>
                  <a:srgbClr val="000000"/>
                </a:solidFill>
              </a:rPr>
              <a:t>mproved resolution of pseudo-proper decay length with new ITS by factor ~ 3</a:t>
            </a:r>
          </a:p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Statistical error on J/</a:t>
            </a:r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 sz="2000" dirty="0" smtClean="0">
                <a:solidFill>
                  <a:srgbClr val="000000"/>
                </a:solidFill>
              </a:rPr>
              <a:t> from B ~ few %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August 21 2013, ALICE Ugrade Programme,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140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44824"/>
            <a:ext cx="4559943" cy="3997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636" y="1844824"/>
            <a:ext cx="4243852" cy="39675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05640" y="992922"/>
            <a:ext cx="3490058" cy="707886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Distribution of pseudo-proper</a:t>
            </a:r>
          </a:p>
          <a:p>
            <a:r>
              <a:rPr lang="en-US" sz="2000" dirty="0">
                <a:solidFill>
                  <a:srgbClr val="000000"/>
                </a:solidFill>
              </a:rPr>
              <a:t>d</a:t>
            </a:r>
            <a:r>
              <a:rPr lang="en-US" sz="2000" dirty="0" smtClean="0">
                <a:solidFill>
                  <a:srgbClr val="000000"/>
                </a:solidFill>
              </a:rPr>
              <a:t>ecay length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3" y="908720"/>
            <a:ext cx="5276547" cy="491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1"/>
            <a:ext cx="7772400" cy="646973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lvl="1">
              <a:lnSpc>
                <a:spcPct val="100000"/>
              </a:lnSpc>
            </a:pPr>
            <a:r>
              <a:rPr lang="en-US" dirty="0" err="1">
                <a:latin typeface="Symbol" pitchFamily="18" charset="2"/>
              </a:rPr>
              <a:t>L</a:t>
            </a:r>
            <a:r>
              <a:rPr lang="en-US" baseline="-25000" dirty="0" err="1"/>
              <a:t>c</a:t>
            </a:r>
            <a:r>
              <a:rPr lang="en-US" dirty="0"/>
              <a:t> → </a:t>
            </a:r>
            <a:r>
              <a:rPr lang="en-US" dirty="0" err="1"/>
              <a:t>pK</a:t>
            </a:r>
            <a:r>
              <a:rPr lang="en-US" baseline="30000" dirty="0"/>
              <a:t>-</a:t>
            </a:r>
            <a:r>
              <a:rPr lang="en-US" dirty="0">
                <a:latin typeface="Symbol" pitchFamily="18" charset="2"/>
              </a:rPr>
              <a:t>p</a:t>
            </a:r>
            <a:r>
              <a:rPr lang="en-US" baseline="30000" dirty="0" smtClean="0"/>
              <a:t>+</a:t>
            </a:r>
            <a:endParaRPr lang="en-US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632266" y="5345921"/>
            <a:ext cx="8044190" cy="1323439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0000FF"/>
                </a:solidFill>
              </a:rPr>
              <a:t>W</a:t>
            </a:r>
            <a:r>
              <a:rPr lang="en-US" sz="2000" dirty="0" smtClean="0">
                <a:solidFill>
                  <a:srgbClr val="0000FF"/>
                </a:solidFill>
              </a:rPr>
              <a:t>ith new ITS: </a:t>
            </a:r>
            <a:r>
              <a:rPr lang="en-US" sz="2000" dirty="0" smtClean="0">
                <a:solidFill>
                  <a:srgbClr val="000000"/>
                </a:solidFill>
              </a:rPr>
              <a:t>signal-to-background ratio improved by more than two </a:t>
            </a:r>
          </a:p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orders of magnitude! </a:t>
            </a:r>
          </a:p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significance improvement ~ </a:t>
            </a:r>
            <a:r>
              <a:rPr lang="en-US" sz="2000" dirty="0">
                <a:solidFill>
                  <a:srgbClr val="000000"/>
                </a:solidFill>
              </a:rPr>
              <a:t>o</a:t>
            </a:r>
            <a:r>
              <a:rPr lang="en-US" sz="2000" dirty="0" smtClean="0">
                <a:solidFill>
                  <a:srgbClr val="000000"/>
                </a:solidFill>
              </a:rPr>
              <a:t>ne order, statistics bring another order</a:t>
            </a:r>
          </a:p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For </a:t>
            </a:r>
            <a:r>
              <a:rPr lang="en-US" sz="2000" dirty="0" err="1" smtClean="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c</a:t>
            </a:r>
            <a:r>
              <a:rPr lang="en-US" sz="2000" dirty="0" smtClean="0">
                <a:solidFill>
                  <a:srgbClr val="000000"/>
                </a:solidFill>
              </a:rPr>
              <a:t>-baryon measurement – high statistics necessary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1" y="1509151"/>
            <a:ext cx="9093833" cy="379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8695" y="1052736"/>
            <a:ext cx="3191900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Signal-to-background ratio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30779" y="1052736"/>
            <a:ext cx="3594254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Significance (multiply by ~10</a:t>
            </a:r>
            <a:r>
              <a:rPr lang="en-US" sz="2000" baseline="30000" dirty="0" smtClean="0">
                <a:solidFill>
                  <a:srgbClr val="000000"/>
                </a:solidFill>
              </a:rPr>
              <a:t>5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  <a:endParaRPr lang="en-GB" sz="2000" dirty="0">
              <a:solidFill>
                <a:srgbClr val="00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427984" y="1556792"/>
            <a:ext cx="4582413" cy="3744416"/>
            <a:chOff x="2411760" y="2511620"/>
            <a:chExt cx="4794814" cy="4200144"/>
          </a:xfrm>
        </p:grpSpPr>
        <p:pic>
          <p:nvPicPr>
            <p:cNvPr id="12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59"/>
            <a:stretch>
              <a:fillRect/>
            </a:stretch>
          </p:blipFill>
          <p:spPr bwMode="auto">
            <a:xfrm>
              <a:off x="2411760" y="2511620"/>
              <a:ext cx="4794814" cy="4200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Straight Arrow Connector 12"/>
            <p:cNvCxnSpPr/>
            <p:nvPr/>
          </p:nvCxnSpPr>
          <p:spPr bwMode="auto">
            <a:xfrm>
              <a:off x="4353744" y="4320000"/>
              <a:ext cx="0" cy="414000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4353744" y="4725144"/>
              <a:ext cx="0" cy="612000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4355976" y="4283804"/>
              <a:ext cx="1031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n</a:t>
              </a:r>
              <a:r>
                <a:rPr lang="en-US" dirty="0" smtClean="0">
                  <a:solidFill>
                    <a:srgbClr val="0000FF"/>
                  </a:solidFill>
                </a:rPr>
                <a:t>ew ITS</a:t>
              </a:r>
              <a:endParaRPr lang="en-GB" dirty="0">
                <a:solidFill>
                  <a:srgbClr val="0000FF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73627" y="4869160"/>
              <a:ext cx="10823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h</a:t>
              </a:r>
              <a:r>
                <a:rPr lang="en-US" dirty="0" smtClean="0">
                  <a:solidFill>
                    <a:srgbClr val="FF0000"/>
                  </a:solidFill>
                </a:rPr>
                <a:t>igh rate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August 21 2013, ALICE Ugrade Programme,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141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1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008" y="88695"/>
            <a:ext cx="7772400" cy="708528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cap="none" dirty="0" smtClean="0"/>
              <a:t>Heavy-flavour “results”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142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August 21 2013, ALICE Ugrade Programme,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192" y="1052736"/>
            <a:ext cx="8471280" cy="1323439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B</a:t>
            </a:r>
            <a:r>
              <a:rPr lang="en-US" sz="2000" dirty="0" smtClean="0">
                <a:solidFill>
                  <a:srgbClr val="0000FF"/>
                </a:solidFill>
              </a:rPr>
              <a:t>eauty </a:t>
            </a:r>
            <a:r>
              <a:rPr lang="en-US" sz="2000" dirty="0">
                <a:solidFill>
                  <a:srgbClr val="0000FF"/>
                </a:solidFill>
              </a:rPr>
              <a:t>via non-prompt </a:t>
            </a:r>
            <a:r>
              <a:rPr lang="en-US" sz="2000" dirty="0" smtClean="0">
                <a:solidFill>
                  <a:srgbClr val="0000FF"/>
                </a:solidFill>
              </a:rPr>
              <a:t>D</a:t>
            </a:r>
            <a:r>
              <a:rPr lang="en-US" sz="2000" baseline="30000" dirty="0" smtClean="0">
                <a:solidFill>
                  <a:srgbClr val="0000FF"/>
                </a:solidFill>
              </a:rPr>
              <a:t>0</a:t>
            </a:r>
            <a:r>
              <a:rPr lang="en-US" sz="2000" dirty="0" smtClean="0">
                <a:solidFill>
                  <a:srgbClr val="0000FF"/>
                </a:solidFill>
              </a:rPr>
              <a:t> -&gt; </a:t>
            </a:r>
            <a:r>
              <a:rPr lang="en-US" sz="2000" dirty="0" err="1" smtClean="0">
                <a:solidFill>
                  <a:srgbClr val="0000FF"/>
                </a:solidFill>
              </a:rPr>
              <a:t>K</a:t>
            </a:r>
            <a:r>
              <a:rPr lang="en-US" sz="2000" dirty="0" err="1" smtClean="0">
                <a:solidFill>
                  <a:srgbClr val="0000FF"/>
                </a:solidFill>
                <a:latin typeface="Symbol" pitchFamily="18" charset="2"/>
              </a:rPr>
              <a:t>p</a:t>
            </a:r>
            <a:r>
              <a:rPr lang="en-US" sz="2000" dirty="0" smtClean="0">
                <a:solidFill>
                  <a:srgbClr val="0000FF"/>
                </a:solidFill>
              </a:rPr>
              <a:t>  </a:t>
            </a:r>
            <a:r>
              <a:rPr lang="en-US" sz="2000" dirty="0" smtClean="0">
                <a:solidFill>
                  <a:srgbClr val="FF0000"/>
                </a:solidFill>
              </a:rPr>
              <a:t>– mass </a:t>
            </a:r>
            <a:r>
              <a:rPr lang="en-US" sz="2000" dirty="0">
                <a:solidFill>
                  <a:srgbClr val="FF0000"/>
                </a:solidFill>
              </a:rPr>
              <a:t>dependence of energy </a:t>
            </a:r>
            <a:r>
              <a:rPr lang="en-US" sz="2000" dirty="0" smtClean="0">
                <a:solidFill>
                  <a:srgbClr val="FF0000"/>
                </a:solidFill>
              </a:rPr>
              <a:t>loss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needs precision of the new ITS</a:t>
            </a:r>
            <a:endParaRPr lang="en-US" sz="2000" dirty="0">
              <a:solidFill>
                <a:srgbClr val="000000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000" dirty="0" err="1">
                <a:solidFill>
                  <a:srgbClr val="0000FF"/>
                </a:solidFill>
                <a:latin typeface="Symbol" pitchFamily="18" charset="2"/>
              </a:rPr>
              <a:t>L</a:t>
            </a:r>
            <a:r>
              <a:rPr lang="en-US" sz="2000" baseline="-25000" dirty="0" err="1">
                <a:solidFill>
                  <a:srgbClr val="0000FF"/>
                </a:solidFill>
              </a:rPr>
              <a:t>c</a:t>
            </a:r>
            <a:r>
              <a:rPr lang="en-US" sz="2000" dirty="0">
                <a:solidFill>
                  <a:srgbClr val="0000FF"/>
                </a:solidFill>
              </a:rPr>
              <a:t>  </a:t>
            </a:r>
            <a:r>
              <a:rPr lang="en-US" sz="2000" dirty="0" smtClean="0">
                <a:solidFill>
                  <a:srgbClr val="FF0000"/>
                </a:solidFill>
              </a:rPr>
              <a:t>– charm </a:t>
            </a:r>
            <a:r>
              <a:rPr lang="en-US" sz="2000" dirty="0">
                <a:solidFill>
                  <a:srgbClr val="FF0000"/>
                </a:solidFill>
              </a:rPr>
              <a:t>in-medium hadronization, </a:t>
            </a:r>
            <a:r>
              <a:rPr lang="en-US" sz="2000" dirty="0" smtClean="0">
                <a:solidFill>
                  <a:srgbClr val="FF0000"/>
                </a:solidFill>
              </a:rPr>
              <a:t>baryon-to-meson ratio</a:t>
            </a: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needs both: new ITS and luminosity ~ 10 nb</a:t>
            </a:r>
            <a:r>
              <a:rPr lang="en-US" sz="2000" baseline="30000" dirty="0" smtClean="0">
                <a:solidFill>
                  <a:srgbClr val="000000"/>
                </a:solidFill>
              </a:rPr>
              <a:t>-1</a:t>
            </a:r>
            <a:endParaRPr lang="en-US" sz="2000" baseline="30000" dirty="0">
              <a:solidFill>
                <a:srgbClr val="000000"/>
              </a:solidFill>
            </a:endParaRPr>
          </a:p>
        </p:txBody>
      </p:sp>
      <p:pic>
        <p:nvPicPr>
          <p:cNvPr id="7" name="Picture 10" descr="RBD_central_1e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48744"/>
            <a:ext cx="389255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210623" y="2708920"/>
            <a:ext cx="2541273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b="0" dirty="0" smtClean="0">
                <a:solidFill>
                  <a:srgbClr val="000000"/>
                </a:solidFill>
              </a:rPr>
              <a:t>B/D </a:t>
            </a:r>
            <a:r>
              <a:rPr lang="en-US" sz="2000" b="0" i="1" dirty="0">
                <a:solidFill>
                  <a:srgbClr val="000000"/>
                </a:solidFill>
              </a:rPr>
              <a:t>R</a:t>
            </a:r>
            <a:r>
              <a:rPr lang="en-US" sz="2000" b="0" baseline="-25000" dirty="0">
                <a:solidFill>
                  <a:srgbClr val="000000"/>
                </a:solidFill>
              </a:rPr>
              <a:t>AA</a:t>
            </a:r>
            <a:r>
              <a:rPr lang="en-US" sz="2000" b="0" dirty="0">
                <a:solidFill>
                  <a:srgbClr val="000000"/>
                </a:solidFill>
              </a:rPr>
              <a:t> suppression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" t="764" r="655" b="721"/>
          <a:stretch/>
        </p:blipFill>
        <p:spPr bwMode="auto">
          <a:xfrm>
            <a:off x="4860000" y="3281744"/>
            <a:ext cx="3862800" cy="32436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5652120" y="2708920"/>
            <a:ext cx="2326278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b="0" dirty="0" err="1" smtClean="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en-US" sz="2000" b="0" baseline="-25000" dirty="0" err="1" smtClean="0">
                <a:solidFill>
                  <a:srgbClr val="000000"/>
                </a:solidFill>
              </a:rPr>
              <a:t>c</a:t>
            </a:r>
            <a:r>
              <a:rPr lang="en-US" sz="2000" b="0" dirty="0" smtClean="0">
                <a:solidFill>
                  <a:srgbClr val="000000"/>
                </a:solidFill>
              </a:rPr>
              <a:t>/D </a:t>
            </a:r>
            <a:r>
              <a:rPr lang="en-US" sz="2000" b="0" dirty="0">
                <a:solidFill>
                  <a:srgbClr val="000000"/>
                </a:solidFill>
              </a:rPr>
              <a:t>enhancement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4179" y="5354632"/>
            <a:ext cx="1667444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      </a:t>
            </a:r>
            <a:r>
              <a:rPr lang="en-US" sz="1400" dirty="0" err="1" smtClean="0">
                <a:solidFill>
                  <a:srgbClr val="000000"/>
                </a:solidFill>
              </a:rPr>
              <a:t>Pb</a:t>
            </a:r>
            <a:r>
              <a:rPr lang="en-US" sz="1400" dirty="0" smtClean="0">
                <a:solidFill>
                  <a:srgbClr val="000000"/>
                </a:solidFill>
              </a:rPr>
              <a:t>–</a:t>
            </a:r>
            <a:r>
              <a:rPr lang="en-US" sz="1400" dirty="0" err="1" smtClean="0">
                <a:solidFill>
                  <a:srgbClr val="000000"/>
                </a:solidFill>
              </a:rPr>
              <a:t>Pb</a:t>
            </a:r>
            <a:r>
              <a:rPr lang="en-US" sz="1400" dirty="0" smtClean="0">
                <a:solidFill>
                  <a:srgbClr val="000000"/>
                </a:solidFill>
              </a:rPr>
              <a:t>     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10</a:t>
            </a:r>
            <a:r>
              <a:rPr lang="en-US" sz="1400" baseline="30000" dirty="0" smtClean="0">
                <a:solidFill>
                  <a:srgbClr val="000000"/>
                </a:solidFill>
              </a:rPr>
              <a:t>9</a:t>
            </a:r>
            <a:r>
              <a:rPr lang="en-US" sz="1400" dirty="0" smtClean="0">
                <a:solidFill>
                  <a:srgbClr val="000000"/>
                </a:solidFill>
              </a:rPr>
              <a:t> central events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New ITS </a:t>
            </a:r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502000" y="3789040"/>
            <a:ext cx="1586685" cy="648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11200" y="3789040"/>
            <a:ext cx="1681871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      </a:t>
            </a:r>
            <a:r>
              <a:rPr lang="en-US" sz="1400" dirty="0" err="1" smtClean="0">
                <a:solidFill>
                  <a:srgbClr val="000000"/>
                </a:solidFill>
              </a:rPr>
              <a:t>Pb</a:t>
            </a:r>
            <a:r>
              <a:rPr lang="en-US" sz="1400" dirty="0" smtClean="0">
                <a:solidFill>
                  <a:srgbClr val="000000"/>
                </a:solidFill>
              </a:rPr>
              <a:t>–</a:t>
            </a:r>
            <a:r>
              <a:rPr lang="en-US" sz="1400" dirty="0" err="1" smtClean="0">
                <a:solidFill>
                  <a:srgbClr val="000000"/>
                </a:solidFill>
              </a:rPr>
              <a:t>Pb</a:t>
            </a:r>
            <a:r>
              <a:rPr lang="en-US" sz="1400" dirty="0" smtClean="0">
                <a:solidFill>
                  <a:srgbClr val="000000"/>
                </a:solidFill>
              </a:rPr>
              <a:t>     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10</a:t>
            </a:r>
            <a:r>
              <a:rPr lang="en-US" sz="1400" baseline="30000" dirty="0" smtClean="0">
                <a:solidFill>
                  <a:srgbClr val="000000"/>
                </a:solidFill>
              </a:rPr>
              <a:t>10</a:t>
            </a:r>
            <a:r>
              <a:rPr lang="en-US" sz="1400" dirty="0" smtClean="0">
                <a:solidFill>
                  <a:srgbClr val="000000"/>
                </a:solidFill>
              </a:rPr>
              <a:t> central events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New ITS </a:t>
            </a:r>
            <a:endParaRPr lang="en-GB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96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168"/>
            <a:ext cx="7772400" cy="901017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cap="none" dirty="0" smtClean="0"/>
              <a:t>Heavy-flavour e(</a:t>
            </a:r>
            <a:r>
              <a:rPr lang="en-US" cap="none" dirty="0" smtClean="0">
                <a:latin typeface="Symbol" pitchFamily="18" charset="2"/>
              </a:rPr>
              <a:t>m</a:t>
            </a:r>
            <a:r>
              <a:rPr lang="en-US" cap="none" dirty="0" smtClean="0"/>
              <a:t>) </a:t>
            </a:r>
            <a:r>
              <a:rPr lang="en-US" i="1" cap="none" dirty="0" smtClean="0"/>
              <a:t>R</a:t>
            </a:r>
            <a:r>
              <a:rPr lang="en-US" cap="none" baseline="-25000" dirty="0" smtClean="0"/>
              <a:t>AA</a:t>
            </a:r>
            <a:r>
              <a:rPr lang="en-US" cap="none" dirty="0" smtClean="0"/>
              <a:t> &amp; </a:t>
            </a:r>
            <a:r>
              <a:rPr lang="en-US" i="1" cap="none" dirty="0" smtClean="0"/>
              <a:t>v</a:t>
            </a:r>
            <a:r>
              <a:rPr lang="en-US" cap="none" baseline="-25000" dirty="0" smtClean="0"/>
              <a:t>2</a:t>
            </a:r>
            <a:endParaRPr lang="en-US" cap="none" baseline="-25000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13 August 2012    Overview of ALICE 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484784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1052736"/>
            <a:ext cx="8964488" cy="43188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5373216"/>
            <a:ext cx="8136904" cy="92333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000000"/>
                </a:solidFill>
              </a:rPr>
              <a:t>Strong suppression of heavy-flavour e up to </a:t>
            </a:r>
            <a:r>
              <a:rPr lang="en-US" i="1" dirty="0" err="1" smtClean="0">
                <a:solidFill>
                  <a:srgbClr val="000000"/>
                </a:solidFill>
              </a:rPr>
              <a:t>p</a:t>
            </a:r>
            <a:r>
              <a:rPr lang="en-US" baseline="-25000" dirty="0" err="1" smtClean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 18 </a:t>
            </a:r>
            <a:r>
              <a:rPr lang="en-US" dirty="0" err="1" smtClean="0">
                <a:solidFill>
                  <a:srgbClr val="000000"/>
                </a:solidFill>
              </a:rPr>
              <a:t>GeV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i="1" dirty="0" smtClean="0">
                <a:solidFill>
                  <a:srgbClr val="000000"/>
                </a:solidFill>
              </a:rPr>
              <a:t>c</a:t>
            </a:r>
            <a:r>
              <a:rPr lang="en-US" dirty="0" smtClean="0">
                <a:solidFill>
                  <a:srgbClr val="000000"/>
                </a:solidFill>
              </a:rPr>
              <a:t> in 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0–10% centrality and non-zero </a:t>
            </a:r>
            <a:r>
              <a:rPr lang="en-US" i="1" dirty="0" smtClean="0">
                <a:solidFill>
                  <a:srgbClr val="000000"/>
                </a:solidFill>
              </a:rPr>
              <a:t>v</a:t>
            </a:r>
            <a:r>
              <a:rPr lang="en-US" baseline="-25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 in 20–40% centrality class 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Ongoing effort to separate beauty contribution…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9552" y="6309320"/>
            <a:ext cx="8136904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000000"/>
                </a:solidFill>
              </a:rPr>
              <a:t>Suppression of heavy-flavour 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dirty="0" smtClean="0">
                <a:solidFill>
                  <a:srgbClr val="000000"/>
                </a:solidFill>
              </a:rPr>
              <a:t> in forward region very similar to that of e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143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1124743"/>
            <a:ext cx="4355976" cy="416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1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51719"/>
            <a:ext cx="7772400" cy="901017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cap="none" dirty="0" smtClean="0"/>
              <a:t>Heavy- flavour </a:t>
            </a:r>
            <a:r>
              <a:rPr lang="en-US" i="1" cap="none" dirty="0" smtClean="0"/>
              <a:t>R</a:t>
            </a:r>
            <a:r>
              <a:rPr lang="en-US" cap="none" baseline="-25000" dirty="0" smtClean="0"/>
              <a:t>AA</a:t>
            </a:r>
            <a:r>
              <a:rPr lang="en-US" cap="none" dirty="0" smtClean="0"/>
              <a:t>: D, e, </a:t>
            </a:r>
            <a:r>
              <a:rPr lang="en-US" cap="none" dirty="0" smtClean="0">
                <a:latin typeface="Symbol" pitchFamily="18" charset="2"/>
              </a:rPr>
              <a:t>m</a:t>
            </a:r>
            <a:endParaRPr lang="en-US" cap="none" dirty="0">
              <a:latin typeface="Symbol" pitchFamily="18" charset="2"/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13 August 2012    Overview of ALICE 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484784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1340768"/>
            <a:ext cx="4897330" cy="468052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144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8152" y="3212976"/>
            <a:ext cx="3634328" cy="1477328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000000"/>
                </a:solidFill>
              </a:rPr>
              <a:t>Comparison of heavy-flavour </a:t>
            </a:r>
            <a:r>
              <a:rPr lang="en-US" i="1" dirty="0" smtClean="0">
                <a:solidFill>
                  <a:srgbClr val="000000"/>
                </a:solidFill>
              </a:rPr>
              <a:t>R</a:t>
            </a:r>
            <a:r>
              <a:rPr lang="en-US" baseline="-25000" dirty="0" smtClean="0">
                <a:solidFill>
                  <a:srgbClr val="000000"/>
                </a:solidFill>
              </a:rPr>
              <a:t>AA</a:t>
            </a:r>
            <a:r>
              <a:rPr lang="en-US" dirty="0" smtClean="0">
                <a:solidFill>
                  <a:srgbClr val="000000"/>
                </a:solidFill>
              </a:rPr>
              <a:t>: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– </a:t>
            </a:r>
            <a:r>
              <a:rPr lang="en-US" i="1" dirty="0" err="1" smtClean="0">
                <a:solidFill>
                  <a:srgbClr val="000000"/>
                </a:solidFill>
              </a:rPr>
              <a:t>p</a:t>
            </a:r>
            <a:r>
              <a:rPr lang="en-US" baseline="-25000" dirty="0" err="1" smtClean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 &lt; 8 </a:t>
            </a:r>
            <a:r>
              <a:rPr lang="en-US" dirty="0" err="1" smtClean="0">
                <a:solidFill>
                  <a:srgbClr val="000000"/>
                </a:solidFill>
              </a:rPr>
              <a:t>GeV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i="1" dirty="0" smtClean="0">
                <a:solidFill>
                  <a:srgbClr val="000000"/>
                </a:solidFill>
              </a:rPr>
              <a:t>c</a:t>
            </a:r>
            <a:r>
              <a:rPr lang="en-US" dirty="0" smtClean="0">
                <a:solidFill>
                  <a:srgbClr val="000000"/>
                </a:solidFill>
              </a:rPr>
              <a:t> all measurements</a:t>
            </a:r>
          </a:p>
          <a:p>
            <a:pPr algn="l"/>
            <a:r>
              <a:rPr lang="en-US" dirty="0">
                <a:solidFill>
                  <a:srgbClr val="000000"/>
                </a:solidFill>
              </a:rPr>
              <a:t>c</a:t>
            </a:r>
            <a:r>
              <a:rPr lang="en-US" dirty="0" smtClean="0">
                <a:solidFill>
                  <a:srgbClr val="000000"/>
                </a:solidFill>
              </a:rPr>
              <a:t>lose together</a:t>
            </a:r>
          </a:p>
          <a:p>
            <a:pPr algn="l"/>
            <a:r>
              <a:rPr lang="en-US" dirty="0">
                <a:solidFill>
                  <a:srgbClr val="000000"/>
                </a:solidFill>
              </a:rPr>
              <a:t>– </a:t>
            </a:r>
            <a:r>
              <a:rPr lang="en-US" i="1" dirty="0" err="1">
                <a:solidFill>
                  <a:srgbClr val="000000"/>
                </a:solidFill>
              </a:rPr>
              <a:t>p</a:t>
            </a:r>
            <a:r>
              <a:rPr lang="en-US" baseline="-25000" dirty="0" err="1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&gt; 8 </a:t>
            </a:r>
            <a:r>
              <a:rPr lang="en-US" dirty="0" err="1" smtClean="0">
                <a:solidFill>
                  <a:srgbClr val="000000"/>
                </a:solidFill>
              </a:rPr>
              <a:t>GeV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i="1" dirty="0" smtClean="0">
                <a:solidFill>
                  <a:srgbClr val="000000"/>
                </a:solidFill>
              </a:rPr>
              <a:t>c </a:t>
            </a:r>
            <a:r>
              <a:rPr lang="en-US" dirty="0" smtClean="0">
                <a:solidFill>
                  <a:srgbClr val="000000"/>
                </a:solidFill>
              </a:rPr>
              <a:t>heavy-flavour e 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systematically above D meson</a:t>
            </a:r>
          </a:p>
        </p:txBody>
      </p:sp>
    </p:spTree>
    <p:extLst>
      <p:ext uri="{BB962C8B-B14F-4D97-AF65-F5344CB8AC3E}">
        <p14:creationId xmlns:p14="http://schemas.microsoft.com/office/powerpoint/2010/main" val="416851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008" y="88695"/>
            <a:ext cx="7772400" cy="708528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cap="none" dirty="0"/>
              <a:t>c</a:t>
            </a:r>
            <a:r>
              <a:rPr lang="en-US" cap="none" dirty="0" smtClean="0"/>
              <a:t>, b via </a:t>
            </a:r>
            <a:r>
              <a:rPr lang="en-US" cap="none" dirty="0" smtClean="0">
                <a:latin typeface="Symbol" pitchFamily="18" charset="2"/>
              </a:rPr>
              <a:t>m</a:t>
            </a:r>
            <a:r>
              <a:rPr lang="en-US" cap="none" dirty="0" smtClean="0"/>
              <a:t> decays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145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August 21 2013, ALICE Ugrade Programme,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192" y="1062118"/>
            <a:ext cx="8471280" cy="1323439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MC templates for impact parameter distribution in </a:t>
            </a:r>
            <a:r>
              <a:rPr lang="en-US" sz="2000" i="1" dirty="0" err="1" smtClean="0">
                <a:solidFill>
                  <a:srgbClr val="0000FF"/>
                </a:solidFill>
              </a:rPr>
              <a:t>p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T</a:t>
            </a:r>
            <a:r>
              <a:rPr lang="en-US" sz="2000" dirty="0" smtClean="0">
                <a:solidFill>
                  <a:srgbClr val="0000FF"/>
                </a:solidFill>
              </a:rPr>
              <a:t> bins of </a:t>
            </a:r>
          </a:p>
          <a:p>
            <a:pPr lvl="1" algn="l"/>
            <a:r>
              <a:rPr lang="en-US" sz="2000" dirty="0" smtClean="0">
                <a:solidFill>
                  <a:srgbClr val="0000FF"/>
                </a:solidFill>
              </a:rPr>
              <a:t> – </a:t>
            </a:r>
            <a:r>
              <a:rPr lang="en-US" sz="2000" dirty="0" err="1" smtClean="0">
                <a:solidFill>
                  <a:srgbClr val="00AE00"/>
                </a:solidFill>
                <a:latin typeface="Symbol" pitchFamily="18" charset="2"/>
              </a:rPr>
              <a:t>m</a:t>
            </a:r>
            <a:r>
              <a:rPr lang="en-US" sz="2000" dirty="0" err="1" smtClean="0">
                <a:solidFill>
                  <a:srgbClr val="00AE00"/>
                </a:solidFill>
              </a:rPr>
              <a:t>←c</a:t>
            </a:r>
            <a:r>
              <a:rPr lang="en-US" sz="2000" dirty="0" smtClean="0">
                <a:solidFill>
                  <a:srgbClr val="00AE00"/>
                </a:solidFill>
              </a:rPr>
              <a:t>   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en-US" sz="2000" dirty="0" err="1" smtClean="0">
                <a:solidFill>
                  <a:srgbClr val="0000FF"/>
                </a:solidFill>
              </a:rPr>
              <a:t>←b</a:t>
            </a:r>
            <a:r>
              <a:rPr lang="en-US" sz="2000" dirty="0" smtClean="0">
                <a:solidFill>
                  <a:srgbClr val="0000FF"/>
                </a:solidFill>
              </a:rPr>
              <a:t>   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2000" dirty="0" smtClean="0">
                <a:solidFill>
                  <a:srgbClr val="000000"/>
                </a:solidFill>
              </a:rPr>
              <a:t>–background</a:t>
            </a:r>
          </a:p>
          <a:p>
            <a:pPr lvl="1" algn="l"/>
            <a:endParaRPr lang="en-US" sz="2000" dirty="0">
              <a:solidFill>
                <a:srgbClr val="000000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Arial"/>
              </a:rPr>
              <a:t>Fit templates to data </a:t>
            </a:r>
            <a:endParaRPr lang="en-US" sz="2000" baseline="30000" dirty="0">
              <a:solidFill>
                <a:srgbClr val="0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3" y="2492896"/>
            <a:ext cx="2953891" cy="283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886" y="2492896"/>
            <a:ext cx="2953892" cy="283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492896"/>
            <a:ext cx="2953891" cy="283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84680" y="2708920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total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84680" y="2933328"/>
            <a:ext cx="1255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background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84680" y="3156302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AE00"/>
                </a:solidFill>
              </a:rPr>
              <a:t>charm</a:t>
            </a:r>
            <a:endParaRPr lang="en-GB" sz="1600" dirty="0">
              <a:solidFill>
                <a:srgbClr val="00AE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84680" y="337847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beauty</a:t>
            </a:r>
            <a:endParaRPr lang="en-GB" sz="1600" dirty="0">
              <a:solidFill>
                <a:srgbClr val="0000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4512824" y="3573016"/>
            <a:ext cx="203192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4499992" y="3356992"/>
            <a:ext cx="203192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4499992" y="3140968"/>
            <a:ext cx="203192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4499992" y="2924944"/>
            <a:ext cx="203192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6" name="Group 15"/>
          <p:cNvGrpSpPr/>
          <p:nvPr/>
        </p:nvGrpSpPr>
        <p:grpSpPr>
          <a:xfrm>
            <a:off x="3731" y="2420888"/>
            <a:ext cx="9104773" cy="3096344"/>
            <a:chOff x="3731" y="2420888"/>
            <a:chExt cx="9104773" cy="3096344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1" y="2420888"/>
              <a:ext cx="4568269" cy="3096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0236" y="2420888"/>
              <a:ext cx="4568268" cy="3096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"/>
            <p:cNvSpPr txBox="1">
              <a:spLocks noChangeArrowheads="1"/>
            </p:cNvSpPr>
            <p:nvPr/>
          </p:nvSpPr>
          <p:spPr bwMode="auto">
            <a:xfrm>
              <a:off x="3347864" y="2924944"/>
              <a:ext cx="896399" cy="400110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 w="25400">
              <a:solidFill>
                <a:srgbClr val="0000FF"/>
              </a:solidFill>
            </a:ln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2000" b="0" dirty="0" smtClean="0">
                  <a:solidFill>
                    <a:srgbClr val="000000"/>
                  </a:solidFill>
                </a:rPr>
                <a:t>charm</a:t>
              </a:r>
              <a:endParaRPr lang="en-US" sz="2000" b="0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Box 8"/>
            <p:cNvSpPr txBox="1">
              <a:spLocks noChangeArrowheads="1"/>
            </p:cNvSpPr>
            <p:nvPr/>
          </p:nvSpPr>
          <p:spPr bwMode="auto">
            <a:xfrm>
              <a:off x="7740352" y="2924944"/>
              <a:ext cx="954108" cy="400110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 w="25400">
              <a:solidFill>
                <a:srgbClr val="0000FF"/>
              </a:solidFill>
            </a:ln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sz="2000" b="0" dirty="0" smtClean="0">
                  <a:solidFill>
                    <a:srgbClr val="000000"/>
                  </a:solidFill>
                  <a:latin typeface="Arial"/>
                </a:rPr>
                <a:t>beauty</a:t>
              </a:r>
              <a:endParaRPr lang="en-US" sz="2000" b="0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95536" y="5765194"/>
            <a:ext cx="6415987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0000FF"/>
                </a:solidFill>
              </a:rPr>
              <a:t>W</a:t>
            </a:r>
            <a:r>
              <a:rPr lang="en-US" sz="2000" dirty="0" smtClean="0">
                <a:solidFill>
                  <a:srgbClr val="0000FF"/>
                </a:solidFill>
              </a:rPr>
              <a:t>ith new MFT: </a:t>
            </a:r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impact parameter resolution ~ 60 </a:t>
            </a:r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2000" dirty="0" smtClean="0">
                <a:solidFill>
                  <a:srgbClr val="00000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1063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539552" y="44624"/>
            <a:ext cx="7632700" cy="591573"/>
          </a:xfrm>
          <a:solidFill>
            <a:schemeClr val="accent5">
              <a:alpha val="49000"/>
            </a:schemeClr>
          </a:solidFill>
          <a:ln w="25400">
            <a:solidFill>
              <a:srgbClr val="0000FF"/>
            </a:solidFill>
          </a:ln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Motivation for elliptic flow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3200400" y="980728"/>
            <a:ext cx="5943600" cy="5029200"/>
          </a:xfrm>
        </p:spPr>
        <p:txBody>
          <a:bodyPr/>
          <a:lstStyle/>
          <a:p>
            <a:r>
              <a:rPr lang="en-US" b="0" dirty="0" smtClean="0">
                <a:ea typeface="ＭＳ Ｐゴシック" pitchFamily="34" charset="-128"/>
              </a:rPr>
              <a:t>HF elliptic flow (</a:t>
            </a:r>
            <a:r>
              <a:rPr lang="en-US" b="0" i="1" dirty="0" smtClean="0">
                <a:ea typeface="ＭＳ Ｐゴシック" pitchFamily="34" charset="-128"/>
              </a:rPr>
              <a:t>v</a:t>
            </a:r>
            <a:r>
              <a:rPr lang="en-US" b="0" baseline="-25000" dirty="0" smtClean="0">
                <a:ea typeface="ＭＳ Ｐゴシック" pitchFamily="34" charset="-128"/>
              </a:rPr>
              <a:t>2</a:t>
            </a:r>
            <a:r>
              <a:rPr lang="en-US" b="0" dirty="0" smtClean="0">
                <a:ea typeface="ＭＳ Ｐゴシック" pitchFamily="34" charset="-128"/>
              </a:rPr>
              <a:t>) sensitive to:</a:t>
            </a:r>
          </a:p>
          <a:p>
            <a:pPr lvl="1"/>
            <a:r>
              <a:rPr lang="en-US" b="0" dirty="0" smtClean="0">
                <a:ea typeface="ＭＳ Ｐゴシック" pitchFamily="34" charset="-128"/>
              </a:rPr>
              <a:t>Thermalization of c and b quarks in the QGP</a:t>
            </a:r>
          </a:p>
          <a:p>
            <a:pPr lvl="1"/>
            <a:r>
              <a:rPr lang="en-US" b="0" dirty="0" smtClean="0">
                <a:ea typeface="ＭＳ Ｐゴシック" pitchFamily="34" charset="-128"/>
              </a:rPr>
              <a:t>Heavy-quark diffusion coefficient of the QGP, which characterizes its coupling strength, and is related to its </a:t>
            </a:r>
            <a:r>
              <a:rPr lang="en-US" b="0" dirty="0" smtClean="0">
                <a:latin typeface="Symbol" pitchFamily="18" charset="2"/>
                <a:ea typeface="ＭＳ Ｐゴシック" pitchFamily="34" charset="-128"/>
              </a:rPr>
              <a:t>h</a:t>
            </a:r>
            <a:r>
              <a:rPr lang="en-US" b="0" dirty="0" smtClean="0">
                <a:ea typeface="ＭＳ Ｐゴシック" pitchFamily="34" charset="-128"/>
              </a:rPr>
              <a:t>/s (viscosity/entropy-density) </a:t>
            </a:r>
          </a:p>
        </p:txBody>
      </p:sp>
      <p:pic>
        <p:nvPicPr>
          <p:cNvPr id="2867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143000"/>
            <a:ext cx="3221038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12976"/>
            <a:ext cx="8915400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Box 9"/>
          <p:cNvSpPr txBox="1">
            <a:spLocks noChangeArrowheads="1"/>
          </p:cNvSpPr>
          <p:nvPr/>
        </p:nvSpPr>
        <p:spPr bwMode="auto">
          <a:xfrm>
            <a:off x="98425" y="6299473"/>
            <a:ext cx="3414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b="0" dirty="0">
                <a:solidFill>
                  <a:srgbClr val="000000"/>
                </a:solidFill>
              </a:rPr>
              <a:t>J. </a:t>
            </a:r>
            <a:r>
              <a:rPr lang="en-US" sz="1800" b="0" dirty="0" err="1">
                <a:solidFill>
                  <a:srgbClr val="000000"/>
                </a:solidFill>
              </a:rPr>
              <a:t>Uphoff</a:t>
            </a:r>
            <a:r>
              <a:rPr lang="en-US" sz="1800" b="0" dirty="0">
                <a:solidFill>
                  <a:srgbClr val="000000"/>
                </a:solidFill>
              </a:rPr>
              <a:t> et al. arXiv:1205.4945</a:t>
            </a:r>
          </a:p>
        </p:txBody>
      </p:sp>
      <p:sp>
        <p:nvSpPr>
          <p:cNvPr id="28680" name="TextBox 10"/>
          <p:cNvSpPr txBox="1">
            <a:spLocks noChangeArrowheads="1"/>
          </p:cNvSpPr>
          <p:nvPr/>
        </p:nvSpPr>
        <p:spPr bwMode="auto">
          <a:xfrm>
            <a:off x="4876800" y="6299472"/>
            <a:ext cx="3778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b="0" dirty="0">
                <a:solidFill>
                  <a:srgbClr val="000000"/>
                </a:solidFill>
              </a:rPr>
              <a:t>J. </a:t>
            </a:r>
            <a:r>
              <a:rPr lang="en-US" sz="1800" b="0" dirty="0" err="1">
                <a:solidFill>
                  <a:srgbClr val="000000"/>
                </a:solidFill>
              </a:rPr>
              <a:t>Aichelin</a:t>
            </a:r>
            <a:r>
              <a:rPr lang="en-US" sz="1800" b="0" dirty="0">
                <a:solidFill>
                  <a:srgbClr val="000000"/>
                </a:solidFill>
              </a:rPr>
              <a:t> et al. in arXiv:1201:4192</a:t>
            </a:r>
          </a:p>
        </p:txBody>
      </p:sp>
      <p:pic>
        <p:nvPicPr>
          <p:cNvPr id="2868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76600"/>
            <a:ext cx="4343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2" name="Up-Down Arrow 2"/>
          <p:cNvSpPr>
            <a:spLocks noChangeArrowheads="1"/>
          </p:cNvSpPr>
          <p:nvPr/>
        </p:nvSpPr>
        <p:spPr bwMode="auto">
          <a:xfrm>
            <a:off x="1676400" y="3962400"/>
            <a:ext cx="228600" cy="1066800"/>
          </a:xfrm>
          <a:prstGeom prst="upDownArrow">
            <a:avLst>
              <a:gd name="adj1" fmla="val 50000"/>
              <a:gd name="adj2" fmla="val 49994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683" name="Up-Down Arrow 11"/>
          <p:cNvSpPr>
            <a:spLocks noChangeArrowheads="1"/>
          </p:cNvSpPr>
          <p:nvPr/>
        </p:nvSpPr>
        <p:spPr bwMode="auto">
          <a:xfrm>
            <a:off x="6096000" y="4572000"/>
            <a:ext cx="228600" cy="533400"/>
          </a:xfrm>
          <a:prstGeom prst="upDownArrow">
            <a:avLst>
              <a:gd name="adj1" fmla="val 50000"/>
              <a:gd name="adj2" fmla="val 50005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899" y="764704"/>
            <a:ext cx="177490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 Dainese slide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67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5181600" y="1219200"/>
            <a:ext cx="3962400" cy="5029200"/>
          </a:xfrm>
        </p:spPr>
        <p:txBody>
          <a:bodyPr/>
          <a:lstStyle/>
          <a:p>
            <a:r>
              <a:rPr lang="en-US" sz="2200" b="0" dirty="0" smtClean="0">
                <a:ea typeface="ＭＳ Ｐゴシック" pitchFamily="34" charset="-128"/>
              </a:rPr>
              <a:t>New: ALICE preliminary results with full 2011 sample (10</a:t>
            </a:r>
            <a:r>
              <a:rPr lang="en-US" sz="2200" b="0" baseline="30000" dirty="0" smtClean="0">
                <a:ea typeface="ＭＳ Ｐゴシック" pitchFamily="34" charset="-128"/>
              </a:rPr>
              <a:t>7</a:t>
            </a:r>
            <a:r>
              <a:rPr lang="en-US" sz="2200" b="0" dirty="0" smtClean="0">
                <a:ea typeface="ＭＳ Ｐゴシック" pitchFamily="34" charset="-128"/>
              </a:rPr>
              <a:t> events in 30-50%)</a:t>
            </a:r>
          </a:p>
          <a:p>
            <a:r>
              <a:rPr lang="en-US" sz="2200" b="0" dirty="0" smtClean="0">
                <a:ea typeface="ＭＳ Ｐゴシック" pitchFamily="34" charset="-128"/>
              </a:rPr>
              <a:t>Indication of non-zero v</a:t>
            </a:r>
            <a:r>
              <a:rPr lang="en-US" sz="2200" b="0" baseline="-25000" dirty="0" smtClean="0">
                <a:ea typeface="ＭＳ Ｐゴシック" pitchFamily="34" charset="-128"/>
              </a:rPr>
              <a:t>2</a:t>
            </a:r>
          </a:p>
          <a:p>
            <a:r>
              <a:rPr lang="en-US" sz="2200" b="0" dirty="0" smtClean="0">
                <a:ea typeface="ＭＳ Ｐゴシック" pitchFamily="34" charset="-128"/>
              </a:rPr>
              <a:t>But uncertainties are substantial</a:t>
            </a:r>
          </a:p>
          <a:p>
            <a:r>
              <a:rPr lang="en-US" sz="2200" b="0" dirty="0" smtClean="0">
                <a:ea typeface="ＭＳ Ｐゴシック" pitchFamily="34" charset="-128"/>
              </a:rPr>
              <a:t>Factor 3 larger statistics 2015-16 data?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512" y="5013176"/>
            <a:ext cx="8861425" cy="1200329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marL="342900" indent="-342900">
              <a:buFont typeface="Wingdings" charset="0"/>
              <a:buChar char="à"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Wingdings"/>
              </a:rPr>
              <a:t>Need precise measurement of v</a:t>
            </a:r>
            <a:r>
              <a:rPr lang="en-US" baseline="-25000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Wingdings"/>
              </a:rPr>
              <a:t>2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Wingdings"/>
              </a:rPr>
              <a:t> of D and B mesons to answer these questions: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Wingdings"/>
              </a:rPr>
              <a:t>    - is v</a:t>
            </a:r>
            <a:r>
              <a:rPr lang="en-US" baseline="-25000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Wingdings"/>
              </a:rPr>
              <a:t>2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Wingdings"/>
              </a:rPr>
              <a:t> of charm the same as of </a:t>
            </a:r>
            <a:r>
              <a:rPr lang="en-US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Wingdings"/>
              </a:rPr>
              <a:t>pions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Wingdings"/>
              </a:rPr>
              <a:t>?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Wingdings"/>
              </a:rPr>
              <a:t>    - is v</a:t>
            </a:r>
            <a:r>
              <a:rPr lang="en-US" baseline="-25000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Wingdings"/>
              </a:rPr>
              <a:t>2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Wingdings"/>
              </a:rPr>
              <a:t> of beauty smaller than of charm?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Wingdings"/>
              </a:rPr>
              <a:t>    - comparison with models  HQ transport coefficient of QGP</a:t>
            </a:r>
            <a:endParaRPr lang="en-US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3072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4495800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727" name="Straight Connector 10"/>
          <p:cNvCxnSpPr>
            <a:cxnSpLocks noChangeShapeType="1"/>
          </p:cNvCxnSpPr>
          <p:nvPr/>
        </p:nvCxnSpPr>
        <p:spPr bwMode="auto">
          <a:xfrm>
            <a:off x="925513" y="3087688"/>
            <a:ext cx="3810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107504" y="6381328"/>
            <a:ext cx="177490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 Dainese slide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39552" y="116632"/>
            <a:ext cx="7632700" cy="591573"/>
          </a:xfrm>
          <a:prstGeom prst="rect">
            <a:avLst/>
          </a:prstGeom>
          <a:solidFill>
            <a:schemeClr val="accent5">
              <a:alpha val="49000"/>
            </a:schemeClr>
          </a:solidFill>
          <a:ln w="254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</a:defRPr>
            </a:lvl2pPr>
            <a:lvl3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</a:defRPr>
            </a:lvl3pPr>
            <a:lvl4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</a:defRPr>
            </a:lvl4pPr>
            <a:lvl5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Arial" charset="0"/>
              </a:defRPr>
            </a:lvl9pPr>
          </a:lstStyle>
          <a:p>
            <a:r>
              <a:rPr lang="en-US" kern="0" smtClean="0">
                <a:ea typeface="ＭＳ Ｐゴシック" pitchFamily="34" charset="-128"/>
              </a:rPr>
              <a:t>Motivation for elliptic flow</a:t>
            </a:r>
            <a:endParaRPr lang="en-US" kern="0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23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4624"/>
            <a:ext cx="7772400" cy="646973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3600" cap="none" dirty="0" smtClean="0"/>
              <a:t>Heavy-flavour </a:t>
            </a:r>
            <a:r>
              <a:rPr lang="en-US" sz="3600" i="1" cap="none" dirty="0"/>
              <a:t>v</a:t>
            </a:r>
            <a:r>
              <a:rPr lang="en-US" sz="3600" cap="none" baseline="-25000" dirty="0"/>
              <a:t>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148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August 21 2013, ALICE Ugrade Programme,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5961474"/>
            <a:ext cx="8422913" cy="707886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need </a:t>
            </a:r>
            <a:r>
              <a:rPr lang="en-US" sz="2000" dirty="0" smtClean="0">
                <a:solidFill>
                  <a:srgbClr val="0000FF"/>
                </a:solidFill>
              </a:rPr>
              <a:t>high statistics </a:t>
            </a:r>
            <a:r>
              <a:rPr lang="en-US" sz="2000" dirty="0">
                <a:solidFill>
                  <a:srgbClr val="0000FF"/>
                </a:solidFill>
              </a:rPr>
              <a:t>for precise measurement of </a:t>
            </a:r>
            <a:r>
              <a:rPr lang="en-US" sz="2000" dirty="0" smtClean="0">
                <a:solidFill>
                  <a:srgbClr val="0000FF"/>
                </a:solidFill>
              </a:rPr>
              <a:t>charm and beauty </a:t>
            </a:r>
            <a:r>
              <a:rPr lang="en-US" sz="2000" i="1" dirty="0">
                <a:solidFill>
                  <a:srgbClr val="0000FF"/>
                </a:solidFill>
              </a:rPr>
              <a:t>v</a:t>
            </a:r>
            <a:r>
              <a:rPr lang="en-US" sz="2000" baseline="-25000" dirty="0">
                <a:solidFill>
                  <a:srgbClr val="0000FF"/>
                </a:solidFill>
              </a:rPr>
              <a:t>2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systematic </a:t>
            </a:r>
            <a:r>
              <a:rPr lang="en-US" sz="2000" dirty="0">
                <a:solidFill>
                  <a:srgbClr val="0000FF"/>
                </a:solidFill>
              </a:rPr>
              <a:t>uncertainties </a:t>
            </a:r>
            <a:r>
              <a:rPr lang="en-US" sz="2000" dirty="0" smtClean="0">
                <a:solidFill>
                  <a:srgbClr val="0000FF"/>
                </a:solidFill>
              </a:rPr>
              <a:t>and corrections mostly </a:t>
            </a:r>
            <a:r>
              <a:rPr lang="en-US" sz="2000" dirty="0">
                <a:solidFill>
                  <a:srgbClr val="0000FF"/>
                </a:solidFill>
              </a:rPr>
              <a:t>cancel </a:t>
            </a:r>
            <a:r>
              <a:rPr lang="en-US" sz="2000" dirty="0" smtClean="0">
                <a:solidFill>
                  <a:srgbClr val="0000FF"/>
                </a:solidFill>
              </a:rPr>
              <a:t>in </a:t>
            </a:r>
            <a:r>
              <a:rPr lang="en-US" sz="2000" i="1" dirty="0" smtClean="0">
                <a:solidFill>
                  <a:srgbClr val="0000FF"/>
                </a:solidFill>
              </a:rPr>
              <a:t>v</a:t>
            </a:r>
            <a:r>
              <a:rPr lang="en-US" sz="2000" baseline="-25000" dirty="0" smtClean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95200" y="3532946"/>
            <a:ext cx="269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ˆ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1383630"/>
            <a:ext cx="9144000" cy="456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16609" y="1444714"/>
            <a:ext cx="2616422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0000"/>
                </a:solidFill>
              </a:rPr>
              <a:t>v</a:t>
            </a:r>
            <a:r>
              <a:rPr lang="en-US" sz="2000" baseline="-25000" dirty="0" smtClean="0">
                <a:solidFill>
                  <a:srgbClr val="000000"/>
                </a:solidFill>
              </a:rPr>
              <a:t>2</a:t>
            </a:r>
            <a:r>
              <a:rPr lang="en-US" sz="2000" dirty="0" smtClean="0">
                <a:solidFill>
                  <a:srgbClr val="000000"/>
                </a:solidFill>
              </a:rPr>
              <a:t> D</a:t>
            </a:r>
            <a:r>
              <a:rPr lang="en-US" sz="2000" baseline="30000" dirty="0" smtClean="0">
                <a:solidFill>
                  <a:srgbClr val="000000"/>
                </a:solidFill>
              </a:rPr>
              <a:t>0</a:t>
            </a:r>
            <a:r>
              <a:rPr lang="en-US" sz="2000" dirty="0" smtClean="0">
                <a:solidFill>
                  <a:srgbClr val="000000"/>
                </a:solidFill>
              </a:rPr>
              <a:t> and B→D</a:t>
            </a:r>
            <a:r>
              <a:rPr lang="en-US" sz="2000" baseline="30000" dirty="0" smtClean="0">
                <a:solidFill>
                  <a:srgbClr val="000000"/>
                </a:solidFill>
              </a:rPr>
              <a:t>0</a:t>
            </a:r>
            <a:r>
              <a:rPr lang="en-US" sz="2000" dirty="0" smtClean="0">
                <a:solidFill>
                  <a:srgbClr val="000000"/>
                </a:solidFill>
              </a:rPr>
              <a:t> + </a:t>
            </a:r>
            <a:r>
              <a:rPr lang="en-US" sz="2000" i="1" dirty="0" smtClean="0">
                <a:solidFill>
                  <a:srgbClr val="000000"/>
                </a:solidFill>
              </a:rPr>
              <a:t>X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57253" y="764704"/>
            <a:ext cx="3887603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Thermalization</a:t>
            </a:r>
            <a:r>
              <a:rPr lang="en-US" sz="2000" dirty="0" smtClean="0">
                <a:solidFill>
                  <a:srgbClr val="FF0000"/>
                </a:solidFill>
              </a:rPr>
              <a:t> of heavy quarks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6136" y="1444714"/>
            <a:ext cx="2448272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0000"/>
                </a:solidFill>
              </a:rPr>
              <a:t>v</a:t>
            </a:r>
            <a:r>
              <a:rPr lang="en-US" sz="2000" baseline="-25000" dirty="0" smtClean="0">
                <a:solidFill>
                  <a:srgbClr val="000000"/>
                </a:solidFill>
              </a:rPr>
              <a:t>2</a:t>
            </a:r>
            <a:r>
              <a:rPr lang="en-US" sz="2000" dirty="0" smtClean="0">
                <a:solidFill>
                  <a:srgbClr val="000000"/>
                </a:solidFill>
              </a:rPr>
              <a:t> D</a:t>
            </a:r>
            <a:r>
              <a:rPr lang="en-US" sz="2000" baseline="-25000" dirty="0" smtClean="0">
                <a:solidFill>
                  <a:srgbClr val="000000"/>
                </a:solidFill>
              </a:rPr>
              <a:t>s</a:t>
            </a:r>
            <a:r>
              <a:rPr lang="en-US" sz="2000" baseline="30000" dirty="0" smtClean="0">
                <a:solidFill>
                  <a:srgbClr val="000000"/>
                </a:solidFill>
              </a:rPr>
              <a:t>+</a:t>
            </a:r>
            <a:endParaRPr lang="en-GB" sz="20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672" y="1844824"/>
            <a:ext cx="4595840" cy="4085989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0" name="Group 9"/>
          <p:cNvGrpSpPr/>
          <p:nvPr/>
        </p:nvGrpSpPr>
        <p:grpSpPr>
          <a:xfrm>
            <a:off x="2483768" y="1412776"/>
            <a:ext cx="4682444" cy="4536503"/>
            <a:chOff x="2483768" y="1412776"/>
            <a:chExt cx="4682444" cy="453650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3768" y="1844824"/>
              <a:ext cx="4682444" cy="410445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740678" y="1412776"/>
              <a:ext cx="2502609" cy="40011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i="1" dirty="0" smtClean="0">
                  <a:solidFill>
                    <a:srgbClr val="000000"/>
                  </a:solidFill>
                </a:rPr>
                <a:t>v</a:t>
              </a:r>
              <a:r>
                <a:rPr lang="en-US" sz="2000" baseline="-25000" dirty="0" smtClean="0">
                  <a:solidFill>
                    <a:srgbClr val="000000"/>
                  </a:solidFill>
                </a:rPr>
                <a:t>2</a:t>
              </a:r>
              <a:r>
                <a:rPr lang="en-US" sz="2000" dirty="0" smtClean="0">
                  <a:solidFill>
                    <a:srgbClr val="000000"/>
                  </a:solidFill>
                </a:rPr>
                <a:t> B→J/</a:t>
              </a:r>
              <a:r>
                <a:rPr lang="en-US" sz="2000" dirty="0" smtClean="0">
                  <a:solidFill>
                    <a:srgbClr val="000000"/>
                  </a:solidFill>
                  <a:latin typeface="Symbol" pitchFamily="18" charset="2"/>
                </a:rPr>
                <a:t>y</a:t>
              </a:r>
              <a:r>
                <a:rPr lang="en-US" sz="2000" dirty="0" smtClean="0">
                  <a:solidFill>
                    <a:srgbClr val="000000"/>
                  </a:solidFill>
                </a:rPr>
                <a:t>(</a:t>
              </a:r>
              <a:r>
                <a:rPr lang="en-US" sz="2000" dirty="0" err="1" smtClean="0">
                  <a:solidFill>
                    <a:srgbClr val="000000"/>
                  </a:solidFill>
                </a:rPr>
                <a:t>e</a:t>
              </a:r>
              <a:r>
                <a:rPr lang="en-US" sz="2000" baseline="30000" dirty="0" err="1" smtClean="0">
                  <a:solidFill>
                    <a:srgbClr val="000000"/>
                  </a:solidFill>
                </a:rPr>
                <a:t>+</a:t>
              </a:r>
              <a:r>
                <a:rPr lang="en-US" sz="2000" dirty="0" err="1" smtClean="0">
                  <a:solidFill>
                    <a:srgbClr val="000000"/>
                  </a:solidFill>
                </a:rPr>
                <a:t>e</a:t>
              </a:r>
              <a:r>
                <a:rPr lang="en-US" sz="2000" baseline="30000" dirty="0" smtClean="0">
                  <a:solidFill>
                    <a:srgbClr val="000000"/>
                  </a:solidFill>
                </a:rPr>
                <a:t>-</a:t>
              </a:r>
              <a:r>
                <a:rPr lang="en-US" sz="2000" dirty="0" smtClean="0">
                  <a:solidFill>
                    <a:srgbClr val="000000"/>
                  </a:solidFill>
                </a:rPr>
                <a:t>) + </a:t>
              </a:r>
              <a:r>
                <a:rPr lang="en-US" sz="2000" i="1" dirty="0" smtClean="0">
                  <a:solidFill>
                    <a:srgbClr val="000000"/>
                  </a:solidFill>
                </a:rPr>
                <a:t>X</a:t>
              </a:r>
              <a:r>
                <a:rPr lang="en-US" sz="2000" dirty="0" smtClean="0">
                  <a:solidFill>
                    <a:srgbClr val="000000"/>
                  </a:solidFill>
                </a:rPr>
                <a:t> </a:t>
              </a:r>
              <a:endParaRPr lang="en-GB" sz="20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994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772400" cy="708528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cap="none" dirty="0"/>
              <a:t>P</a:t>
            </a:r>
            <a:r>
              <a:rPr lang="en-US" cap="none" dirty="0" smtClean="0"/>
              <a:t>roduction of quarkonia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1414512"/>
            <a:ext cx="8352928" cy="446276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000000"/>
                </a:solidFill>
              </a:rPr>
              <a:t>Measurement proposed: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high-statistics measurement of J/</a:t>
            </a:r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 sz="2000" dirty="0" smtClean="0">
                <a:solidFill>
                  <a:srgbClr val="000000"/>
                </a:solidFill>
              </a:rPr>
              <a:t> in wide rapidity range</a:t>
            </a:r>
          </a:p>
          <a:p>
            <a:pPr marL="1257300" lvl="2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nuclear modification factor </a:t>
            </a:r>
            <a:r>
              <a:rPr lang="en-US" sz="2000" i="1" dirty="0" smtClean="0">
                <a:solidFill>
                  <a:srgbClr val="000000"/>
                </a:solidFill>
              </a:rPr>
              <a:t>R</a:t>
            </a:r>
            <a:r>
              <a:rPr lang="en-US" sz="2000" baseline="-25000" dirty="0" smtClean="0">
                <a:solidFill>
                  <a:srgbClr val="000000"/>
                </a:solidFill>
              </a:rPr>
              <a:t>AA</a:t>
            </a:r>
          </a:p>
          <a:p>
            <a:pPr marL="1257300" lvl="2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azimuthal anisotropy </a:t>
            </a:r>
            <a:r>
              <a:rPr lang="en-US" sz="2000" i="1" dirty="0" smtClean="0">
                <a:solidFill>
                  <a:srgbClr val="000000"/>
                </a:solidFill>
              </a:rPr>
              <a:t>v</a:t>
            </a:r>
            <a:r>
              <a:rPr lang="en-US" sz="2000" baseline="-25000" dirty="0" smtClean="0">
                <a:solidFill>
                  <a:srgbClr val="000000"/>
                </a:solidFill>
              </a:rPr>
              <a:t>2</a:t>
            </a:r>
          </a:p>
          <a:p>
            <a:pPr marL="1257300" lvl="2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dissociation (re)generation ?</a:t>
            </a:r>
          </a:p>
          <a:p>
            <a:pPr marL="1257300" lvl="2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J/</a:t>
            </a:r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 sz="2000" dirty="0" smtClean="0">
                <a:solidFill>
                  <a:srgbClr val="000000"/>
                </a:solidFill>
              </a:rPr>
              <a:t> polarization</a:t>
            </a:r>
          </a:p>
          <a:p>
            <a:pPr marL="1257300" lvl="2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low-</a:t>
            </a:r>
            <a:r>
              <a:rPr lang="en-US" sz="2000" i="1" dirty="0" err="1" smtClean="0">
                <a:solidFill>
                  <a:srgbClr val="000000"/>
                </a:solidFill>
              </a:rPr>
              <a:t>p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T</a:t>
            </a:r>
            <a:r>
              <a:rPr lang="en-US" sz="2000" dirty="0" smtClean="0">
                <a:solidFill>
                  <a:srgbClr val="000000"/>
                </a:solidFill>
              </a:rPr>
              <a:t> J/</a:t>
            </a:r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 sz="2000" dirty="0" smtClean="0">
                <a:solidFill>
                  <a:srgbClr val="000000"/>
                </a:solidFill>
              </a:rPr>
              <a:t> excess 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 sz="2000" dirty="0" smtClean="0">
                <a:solidFill>
                  <a:srgbClr val="000000"/>
                </a:solidFill>
              </a:rPr>
              <a:t>(2S) production – nuclear modification factor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access to </a:t>
            </a:r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</a:rPr>
              <a:t>c</a:t>
            </a:r>
            <a:r>
              <a:rPr lang="en-US" sz="2000" baseline="-25000" dirty="0" smtClean="0">
                <a:solidFill>
                  <a:srgbClr val="000000"/>
                </a:solidFill>
              </a:rPr>
              <a:t>c</a:t>
            </a:r>
            <a:r>
              <a:rPr lang="en-US" sz="2000" dirty="0" smtClean="0">
                <a:solidFill>
                  <a:srgbClr val="000000"/>
                </a:solidFill>
              </a:rPr>
              <a:t> under study</a:t>
            </a:r>
          </a:p>
          <a:p>
            <a:pPr marL="1257300" lvl="2" indent="-342900" algn="l">
              <a:buFont typeface="Arial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Measurement both in </a:t>
            </a:r>
            <a:r>
              <a:rPr lang="en-US" sz="2000" dirty="0" err="1" smtClean="0">
                <a:solidFill>
                  <a:srgbClr val="000000"/>
                </a:solidFill>
              </a:rPr>
              <a:t>e</a:t>
            </a:r>
            <a:r>
              <a:rPr lang="en-US" sz="2000" baseline="30000" dirty="0" err="1" smtClean="0">
                <a:solidFill>
                  <a:srgbClr val="000000"/>
                </a:solidFill>
              </a:rPr>
              <a:t>+</a:t>
            </a:r>
            <a:r>
              <a:rPr lang="en-US" sz="2000" dirty="0" err="1" smtClean="0">
                <a:solidFill>
                  <a:srgbClr val="000000"/>
                </a:solidFill>
              </a:rPr>
              <a:t>e</a:t>
            </a:r>
            <a:r>
              <a:rPr lang="en-US" sz="2000" baseline="30000" dirty="0" smtClean="0">
                <a:solidFill>
                  <a:srgbClr val="000000"/>
                </a:solidFill>
              </a:rPr>
              <a:t>-</a:t>
            </a:r>
            <a:r>
              <a:rPr lang="en-US" sz="2000" dirty="0" smtClean="0">
                <a:solidFill>
                  <a:srgbClr val="000000"/>
                </a:solidFill>
              </a:rPr>
              <a:t> (barrel) and in</a:t>
            </a:r>
          </a:p>
          <a:p>
            <a:pPr algn="l"/>
            <a:r>
              <a:rPr lang="en-US" sz="2000" dirty="0" err="1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2000" baseline="30000" dirty="0" err="1" smtClean="0">
                <a:solidFill>
                  <a:srgbClr val="000000"/>
                </a:solidFill>
              </a:rPr>
              <a:t>+</a:t>
            </a:r>
            <a:r>
              <a:rPr lang="en-US" sz="2000" dirty="0" err="1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2000" baseline="30000" dirty="0" smtClean="0">
                <a:solidFill>
                  <a:srgbClr val="000000"/>
                </a:solidFill>
              </a:rPr>
              <a:t>-</a:t>
            </a:r>
            <a:r>
              <a:rPr lang="en-US" sz="2000" dirty="0" smtClean="0">
                <a:solidFill>
                  <a:srgbClr val="000000"/>
                </a:solidFill>
              </a:rPr>
              <a:t> (forward </a:t>
            </a:r>
            <a:r>
              <a:rPr lang="en-US" sz="2000" dirty="0" err="1" smtClean="0">
                <a:solidFill>
                  <a:srgbClr val="000000"/>
                </a:solidFill>
              </a:rPr>
              <a:t>muon</a:t>
            </a:r>
            <a:r>
              <a:rPr lang="en-US" sz="2000" dirty="0" smtClean="0">
                <a:solidFill>
                  <a:srgbClr val="000000"/>
                </a:solidFill>
              </a:rPr>
              <a:t> spectrometer) channels</a:t>
            </a:r>
          </a:p>
          <a:p>
            <a:pPr algn="l"/>
            <a:endParaRPr lang="en-US" sz="2000" dirty="0">
              <a:solidFill>
                <a:srgbClr val="000000"/>
              </a:solidFill>
            </a:endParaRPr>
          </a:p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Complementary measurement of </a:t>
            </a:r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</a:rPr>
              <a:t>U</a:t>
            </a:r>
            <a:r>
              <a:rPr lang="en-US" sz="2000" dirty="0" smtClean="0">
                <a:solidFill>
                  <a:srgbClr val="000000"/>
                </a:solidFill>
              </a:rPr>
              <a:t> family in forward region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August 21 2013, ALICE Ugrade Programme,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149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38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D7589-E50F-43F9-82A6-D18E053C74CC}" type="slidenum">
              <a:rPr lang="en-US"/>
              <a:pPr/>
              <a:t>15</a:t>
            </a:fld>
            <a:endParaRPr lang="en-US"/>
          </a:p>
        </p:txBody>
      </p:sp>
      <p:sp>
        <p:nvSpPr>
          <p:cNvPr id="1086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Confinement restoration</a:t>
            </a:r>
          </a:p>
        </p:txBody>
      </p:sp>
      <p:sp>
        <p:nvSpPr>
          <p:cNvPr id="1086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68413"/>
            <a:ext cx="8382000" cy="5056187"/>
          </a:xfrm>
        </p:spPr>
        <p:txBody>
          <a:bodyPr/>
          <a:lstStyle/>
          <a:p>
            <a:r>
              <a:rPr lang="en-US"/>
              <a:t>When we try to drop m</a:t>
            </a:r>
            <a:r>
              <a:rPr lang="en-US" baseline="-25000"/>
              <a:t>q</a:t>
            </a:r>
            <a:r>
              <a:rPr lang="en-US"/>
              <a:t> from infinity down its bare (small) value what happen will depend on temperature</a:t>
            </a:r>
          </a:p>
          <a:p>
            <a:pPr lvl="1"/>
            <a:r>
              <a:rPr lang="en-US"/>
              <a:t>at low temperature m</a:t>
            </a:r>
            <a:r>
              <a:rPr lang="en-US" baseline="-25000"/>
              <a:t>q</a:t>
            </a:r>
            <a:r>
              <a:rPr lang="en-US"/>
              <a:t> will effectively stop decreasing when we go below quark dynamic mass M</a:t>
            </a:r>
            <a:r>
              <a:rPr lang="en-US" baseline="-25000"/>
              <a:t>q</a:t>
            </a:r>
            <a:r>
              <a:rPr lang="en-US"/>
              <a:t> ≈ 350 MeV because chiral symmetry is broken</a:t>
            </a:r>
          </a:p>
          <a:p>
            <a:pPr lvl="1"/>
            <a:endParaRPr lang="en-US"/>
          </a:p>
          <a:p>
            <a:pPr lvl="1"/>
            <a:r>
              <a:rPr lang="en-US"/>
              <a:t>Z</a:t>
            </a:r>
            <a:r>
              <a:rPr lang="en-US" baseline="-25000"/>
              <a:t>3</a:t>
            </a:r>
            <a:r>
              <a:rPr lang="en-US"/>
              <a:t> symmetry remains an approximate symmetry at low temperature even after this severe explicit breaking attempt</a:t>
            </a:r>
          </a:p>
          <a:p>
            <a:pPr lvl="1"/>
            <a:endParaRPr lang="en-US"/>
          </a:p>
          <a:p>
            <a:pPr lvl="1"/>
            <a:r>
              <a:rPr lang="en-US"/>
              <a:t>chiral symmetry breaking effectively increases quark masses and therefore drives the Z</a:t>
            </a:r>
            <a:r>
              <a:rPr lang="en-US" baseline="-25000"/>
              <a:t>3</a:t>
            </a:r>
            <a:r>
              <a:rPr lang="en-US"/>
              <a:t> symmetry restoration</a:t>
            </a:r>
          </a:p>
          <a:p>
            <a:pPr lvl="1"/>
            <a:endParaRPr lang="en-US"/>
          </a:p>
          <a:p>
            <a:pPr lvl="1"/>
            <a:r>
              <a:rPr lang="en-US"/>
              <a:t>this is an argument that the two phase transition might occur at the same point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21790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08439"/>
            <a:ext cx="7772400" cy="1016305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cap="none" dirty="0" smtClean="0"/>
              <a:t>J/</a:t>
            </a:r>
            <a:r>
              <a:rPr lang="en-US" cap="none" dirty="0" smtClean="0">
                <a:latin typeface="Symbol" pitchFamily="18" charset="2"/>
              </a:rPr>
              <a:t>y</a:t>
            </a:r>
            <a:r>
              <a:rPr lang="en-US" cap="none" dirty="0" smtClean="0"/>
              <a:t> </a:t>
            </a:r>
            <a:r>
              <a:rPr lang="en-US" i="1" cap="none" dirty="0" smtClean="0"/>
              <a:t>R</a:t>
            </a:r>
            <a:r>
              <a:rPr lang="en-US" cap="none" baseline="-25000" dirty="0" smtClean="0"/>
              <a:t>AA</a:t>
            </a:r>
            <a:r>
              <a:rPr lang="en-US" cap="none" dirty="0" smtClean="0"/>
              <a:t> centrality dependence </a:t>
            </a:r>
            <a:endParaRPr lang="en-US" cap="none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 Sept 2013  Soft Physics in HI collisions  K.Safarik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484784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 smtClean="0"/>
          </a:p>
        </p:txBody>
      </p:sp>
      <p:pic>
        <p:nvPicPr>
          <p:cNvPr id="7" name="Picture 2" descr="C:\Users\Enrico\Documents\Work\QM2012\RAA_fw_midyNew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" y="1340768"/>
            <a:ext cx="4443922" cy="322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572000" y="1340768"/>
            <a:ext cx="4511936" cy="3227485"/>
            <a:chOff x="-774" y="1524000"/>
            <a:chExt cx="5563374" cy="3993244"/>
          </a:xfrm>
        </p:grpSpPr>
        <p:pic>
          <p:nvPicPr>
            <p:cNvPr id="11" name="Picture 2" descr="C:\Users\Roberta\Application Data\SSH\temp\RAA_vs_NPart_PtBins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9"/>
            <a:stretch/>
          </p:blipFill>
          <p:spPr bwMode="auto">
            <a:xfrm>
              <a:off x="-774" y="1524000"/>
              <a:ext cx="5563374" cy="3993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538425" y="2603417"/>
              <a:ext cx="16882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0&lt;</a:t>
              </a:r>
              <a:r>
                <a:rPr lang="en-US" sz="1600" dirty="0" err="1" smtClean="0">
                  <a:solidFill>
                    <a:srgbClr val="0000FF"/>
                  </a:solidFill>
                </a:rPr>
                <a:t>p</a:t>
              </a:r>
              <a:r>
                <a:rPr lang="en-US" sz="1600" baseline="-25000" dirty="0" err="1" smtClean="0">
                  <a:solidFill>
                    <a:srgbClr val="0000FF"/>
                  </a:solidFill>
                </a:rPr>
                <a:t>T</a:t>
              </a:r>
              <a:r>
                <a:rPr lang="en-US" sz="1600" dirty="0" smtClean="0">
                  <a:solidFill>
                    <a:srgbClr val="0000FF"/>
                  </a:solidFill>
                </a:rPr>
                <a:t>&lt;2 </a:t>
              </a:r>
              <a:r>
                <a:rPr lang="en-US" sz="1600" dirty="0" err="1" smtClean="0">
                  <a:solidFill>
                    <a:srgbClr val="0000FF"/>
                  </a:solidFill>
                </a:rPr>
                <a:t>GeV</a:t>
              </a:r>
              <a:r>
                <a:rPr lang="en-US" sz="1600" dirty="0" smtClean="0">
                  <a:solidFill>
                    <a:srgbClr val="0000FF"/>
                  </a:solidFill>
                </a:rPr>
                <a:t>/c</a:t>
              </a:r>
            </a:p>
            <a:p>
              <a:endParaRPr lang="en-US" sz="400" dirty="0" smtClean="0">
                <a:solidFill>
                  <a:srgbClr val="0000FF"/>
                </a:solidFill>
              </a:endParaRPr>
            </a:p>
            <a:p>
              <a:r>
                <a:rPr lang="en-US" sz="1600" dirty="0" smtClean="0">
                  <a:solidFill>
                    <a:srgbClr val="FF0000"/>
                  </a:solidFill>
                </a:rPr>
                <a:t>5&lt;</a:t>
              </a:r>
              <a:r>
                <a:rPr lang="en-US" sz="1600" dirty="0" err="1" smtClean="0">
                  <a:solidFill>
                    <a:srgbClr val="FF0000"/>
                  </a:solidFill>
                </a:rPr>
                <a:t>p</a:t>
              </a:r>
              <a:r>
                <a:rPr lang="en-US" sz="1600" baseline="-25000" dirty="0" err="1" smtClean="0">
                  <a:solidFill>
                    <a:srgbClr val="FF0000"/>
                  </a:solidFill>
                </a:rPr>
                <a:t>T</a:t>
              </a:r>
              <a:r>
                <a:rPr lang="en-US" sz="1600" dirty="0" smtClean="0">
                  <a:solidFill>
                    <a:srgbClr val="FF0000"/>
                  </a:solidFill>
                </a:rPr>
                <a:t>&lt;8 </a:t>
              </a:r>
              <a:r>
                <a:rPr lang="en-US" sz="1600" dirty="0" err="1" smtClean="0">
                  <a:solidFill>
                    <a:srgbClr val="FF0000"/>
                  </a:solidFill>
                </a:rPr>
                <a:t>GeV</a:t>
              </a:r>
              <a:r>
                <a:rPr lang="en-US" sz="1600" dirty="0" smtClean="0">
                  <a:solidFill>
                    <a:srgbClr val="FF0000"/>
                  </a:solidFill>
                </a:rPr>
                <a:t>/c</a:t>
              </a:r>
              <a:endParaRPr lang="it-IT" sz="1600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03445" y="2153660"/>
              <a:ext cx="1368703" cy="415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/>
              <a:pPr/>
              <a:t>150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0036" y="4653136"/>
            <a:ext cx="7041736" cy="2031325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J/</a:t>
            </a:r>
            <a:r>
              <a:rPr lang="en-US" dirty="0" smtClean="0">
                <a:latin typeface="Symbol" pitchFamily="18" charset="2"/>
              </a:rPr>
              <a:t>y</a:t>
            </a:r>
            <a:r>
              <a:rPr lang="en-US" dirty="0" smtClean="0"/>
              <a:t> suppression measurements both in central and forward regions</a:t>
            </a:r>
          </a:p>
          <a:p>
            <a:pPr algn="l"/>
            <a:r>
              <a:rPr lang="en-US" dirty="0" smtClean="0"/>
              <a:t>– from </a:t>
            </a:r>
            <a:r>
              <a:rPr lang="en-US" i="1" dirty="0" err="1" smtClean="0"/>
              <a:t>N</a:t>
            </a:r>
            <a:r>
              <a:rPr lang="en-US" baseline="-25000" dirty="0" err="1" smtClean="0"/>
              <a:t>part</a:t>
            </a:r>
            <a:r>
              <a:rPr lang="en-US" dirty="0" smtClean="0"/>
              <a:t> &gt; 100 suppression independent of centrality</a:t>
            </a:r>
          </a:p>
          <a:p>
            <a:pPr algn="l"/>
            <a:r>
              <a:rPr lang="en-US" dirty="0" smtClean="0"/>
              <a:t>– </a:t>
            </a:r>
            <a:r>
              <a:rPr lang="en-US" dirty="0"/>
              <a:t>in central </a:t>
            </a:r>
            <a:r>
              <a:rPr lang="en-US" dirty="0" smtClean="0"/>
              <a:t>collisions, less suppression than at RHIC </a:t>
            </a:r>
          </a:p>
          <a:p>
            <a:pPr algn="l"/>
            <a:r>
              <a:rPr lang="en-US" dirty="0" smtClean="0"/>
              <a:t>– at low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(&lt; 2 </a:t>
            </a:r>
            <a:r>
              <a:rPr lang="en-US" dirty="0" err="1" smtClean="0"/>
              <a:t>GeV</a:t>
            </a:r>
            <a:r>
              <a:rPr lang="en-US" dirty="0" smtClean="0"/>
              <a:t>/</a:t>
            </a:r>
            <a:r>
              <a:rPr lang="en-US" i="1" dirty="0" smtClean="0"/>
              <a:t>c</a:t>
            </a:r>
            <a:r>
              <a:rPr lang="en-US" dirty="0" smtClean="0"/>
              <a:t>) less suppression than at high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, especially </a:t>
            </a:r>
          </a:p>
          <a:p>
            <a:pPr algn="l"/>
            <a:r>
              <a:rPr lang="en-US" dirty="0" smtClean="0"/>
              <a:t>in more central collisions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Indication of J/</a:t>
            </a:r>
            <a:r>
              <a:rPr lang="en-US" dirty="0" smtClean="0">
                <a:latin typeface="Symbol" pitchFamily="18" charset="2"/>
              </a:rPr>
              <a:t>y</a:t>
            </a:r>
            <a:r>
              <a:rPr lang="en-US" dirty="0" smtClean="0"/>
              <a:t> regeneration at low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?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936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16" y="44624"/>
            <a:ext cx="7772400" cy="814591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cap="none" dirty="0" smtClean="0"/>
              <a:t>J/</a:t>
            </a:r>
            <a:r>
              <a:rPr lang="en-US" cap="none" dirty="0" smtClean="0">
                <a:latin typeface="Symbol" pitchFamily="18" charset="2"/>
              </a:rPr>
              <a:t>y</a:t>
            </a:r>
            <a:r>
              <a:rPr lang="en-US" cap="none" dirty="0" smtClean="0"/>
              <a:t> </a:t>
            </a:r>
            <a:r>
              <a:rPr lang="en-US" i="1" cap="none" dirty="0" smtClean="0"/>
              <a:t>R</a:t>
            </a:r>
            <a:r>
              <a:rPr lang="en-US" cap="none" baseline="-25000" dirty="0" smtClean="0"/>
              <a:t>AA</a:t>
            </a:r>
            <a:r>
              <a:rPr lang="en-US" cap="none" dirty="0" smtClean="0"/>
              <a:t> vs. centrality and </a:t>
            </a:r>
            <a:r>
              <a:rPr lang="en-US" i="1" cap="none" dirty="0" err="1" smtClean="0"/>
              <a:t>p</a:t>
            </a:r>
            <a:r>
              <a:rPr lang="en-US" cap="none" baseline="-25000" dirty="0" err="1" smtClean="0"/>
              <a:t>T</a:t>
            </a:r>
            <a:r>
              <a:rPr lang="en-US" cap="none" dirty="0" smtClean="0"/>
              <a:t> </a:t>
            </a:r>
            <a:endParaRPr lang="en-US" cap="none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August 21 2013, ALICE Ugrade Programme,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484784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151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908720"/>
            <a:ext cx="4572000" cy="3314700"/>
            <a:chOff x="0" y="1194420"/>
            <a:chExt cx="4572000" cy="331470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94420"/>
              <a:ext cx="4572000" cy="33147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295876" y="3492000"/>
              <a:ext cx="10438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</a:rPr>
                <a:t>regeneration</a:t>
              </a:r>
              <a:endParaRPr lang="it-IT" sz="1200" dirty="0">
                <a:solidFill>
                  <a:srgbClr val="0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96561" y="2636912"/>
              <a:ext cx="4748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</a:rPr>
                <a:t>total</a:t>
              </a:r>
              <a:endParaRPr lang="it-IT" sz="1200" dirty="0">
                <a:solidFill>
                  <a:srgbClr val="0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55435" y="3152001"/>
              <a:ext cx="8563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</a:rPr>
                <a:t>primordial</a:t>
              </a:r>
              <a:endParaRPr lang="it-IT" sz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72000" y="908720"/>
            <a:ext cx="4572000" cy="3314700"/>
            <a:chOff x="4572000" y="1194420"/>
            <a:chExt cx="4572000" cy="33147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194420"/>
              <a:ext cx="4572000" cy="331470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560571" y="3728065"/>
              <a:ext cx="10438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</a:rPr>
                <a:t>regeneration</a:t>
              </a:r>
              <a:endParaRPr lang="it-IT" sz="1200" dirty="0">
                <a:solidFill>
                  <a:srgbClr val="000000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 bwMode="auto">
            <a:xfrm>
              <a:off x="8532440" y="3866565"/>
              <a:ext cx="176115" cy="13849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7884368" y="3152001"/>
              <a:ext cx="4748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</a:rPr>
                <a:t>total</a:t>
              </a:r>
              <a:endParaRPr lang="it-IT" sz="1200" dirty="0">
                <a:solidFill>
                  <a:srgbClr val="000000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>
              <a:off x="8316416" y="3284984"/>
              <a:ext cx="176115" cy="13849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7964147" y="3512041"/>
              <a:ext cx="8563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</a:rPr>
                <a:t>primordial</a:t>
              </a:r>
              <a:endParaRPr lang="it-IT" sz="1200" dirty="0">
                <a:solidFill>
                  <a:srgbClr val="000000"/>
                </a:solidFill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 bwMode="auto">
            <a:xfrm flipV="1">
              <a:off x="8748464" y="3600000"/>
              <a:ext cx="216024" cy="54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7" name="Group 6"/>
          <p:cNvGrpSpPr/>
          <p:nvPr/>
        </p:nvGrpSpPr>
        <p:grpSpPr>
          <a:xfrm>
            <a:off x="35496" y="3469947"/>
            <a:ext cx="4608512" cy="3343429"/>
            <a:chOff x="35496" y="3901995"/>
            <a:chExt cx="4608512" cy="3343429"/>
          </a:xfrm>
        </p:grpSpPr>
        <p:pic>
          <p:nvPicPr>
            <p:cNvPr id="24" name="Picture 5" descr="C:\Users\Roberta\Application Data\SSH\temp\RAA_vs_PT_Centr_Models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3901995"/>
              <a:ext cx="4608512" cy="3343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3161087" y="5456257"/>
              <a:ext cx="4748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</a:rPr>
                <a:t>total</a:t>
              </a:r>
              <a:endParaRPr lang="it-IT" sz="1200" dirty="0">
                <a:solidFill>
                  <a:srgbClr val="00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848961" y="5805264"/>
              <a:ext cx="4748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</a:rPr>
                <a:t>total</a:t>
              </a:r>
              <a:endParaRPr lang="it-IT" sz="1200" dirty="0">
                <a:solidFill>
                  <a:srgbClr val="00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55576" y="6104329"/>
              <a:ext cx="10438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</a:rPr>
                <a:t>regeneration</a:t>
              </a:r>
              <a:endParaRPr lang="it-IT" sz="1200" dirty="0">
                <a:solidFill>
                  <a:srgbClr val="000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59435" y="4941168"/>
              <a:ext cx="6607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</a:rPr>
                <a:t>0–20%</a:t>
              </a:r>
              <a:endParaRPr lang="it-IT" sz="1200" dirty="0">
                <a:solidFill>
                  <a:srgbClr val="0000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11560" y="5589240"/>
              <a:ext cx="7457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</a:rPr>
                <a:t>40–90%</a:t>
              </a:r>
              <a:endParaRPr lang="it-IT" sz="1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535488" y="4452788"/>
            <a:ext cx="4608512" cy="2000548"/>
          </a:xfrm>
          <a:prstGeom prst="rect">
            <a:avLst/>
          </a:prstGeom>
          <a:solidFill>
            <a:schemeClr val="accent5">
              <a:alpha val="49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000000"/>
                </a:solidFill>
              </a:rPr>
              <a:t>Comparison to regeneration model:</a:t>
            </a:r>
          </a:p>
          <a:p>
            <a:pPr algn="l"/>
            <a:r>
              <a:rPr lang="en-US" sz="1600" i="1" dirty="0" err="1">
                <a:solidFill>
                  <a:srgbClr val="000000"/>
                </a:solidFill>
              </a:rPr>
              <a:t>X.Zhao</a:t>
            </a:r>
            <a:r>
              <a:rPr lang="en-US" sz="1600" i="1" dirty="0">
                <a:solidFill>
                  <a:srgbClr val="000000"/>
                </a:solidFill>
              </a:rPr>
              <a:t>, </a:t>
            </a:r>
            <a:r>
              <a:rPr lang="en-US" sz="1600" i="1" dirty="0" err="1">
                <a:solidFill>
                  <a:srgbClr val="000000"/>
                </a:solidFill>
              </a:rPr>
              <a:t>R.Rapp</a:t>
            </a:r>
            <a:r>
              <a:rPr lang="en-US" sz="1600" i="1" dirty="0">
                <a:solidFill>
                  <a:srgbClr val="000000"/>
                </a:solidFill>
              </a:rPr>
              <a:t> NPA 859 </a:t>
            </a:r>
            <a:r>
              <a:rPr lang="en-US" sz="1600" i="1" dirty="0" smtClean="0">
                <a:solidFill>
                  <a:srgbClr val="000000"/>
                </a:solidFill>
              </a:rPr>
              <a:t>114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Different suppression pattern at low/high-</a:t>
            </a:r>
            <a:r>
              <a:rPr lang="en-US" i="1" dirty="0" err="1" smtClean="0">
                <a:solidFill>
                  <a:srgbClr val="000000"/>
                </a:solidFill>
              </a:rPr>
              <a:t>p</a:t>
            </a:r>
            <a:r>
              <a:rPr lang="en-US" baseline="-25000" dirty="0" err="1" smtClean="0">
                <a:solidFill>
                  <a:srgbClr val="000000"/>
                </a:solidFill>
              </a:rPr>
              <a:t>T</a:t>
            </a:r>
            <a:endParaRPr lang="en-US" baseline="-25000" dirty="0" smtClean="0">
              <a:solidFill>
                <a:srgbClr val="000000"/>
              </a:solidFill>
            </a:endParaRP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At low </a:t>
            </a:r>
            <a:r>
              <a:rPr lang="en-US" i="1" dirty="0" err="1" smtClean="0">
                <a:solidFill>
                  <a:srgbClr val="000000"/>
                </a:solidFill>
              </a:rPr>
              <a:t>p</a:t>
            </a:r>
            <a:r>
              <a:rPr lang="en-US" baseline="-25000" dirty="0" err="1" smtClean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 ~50% J/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 dirty="0" smtClean="0">
                <a:solidFill>
                  <a:srgbClr val="000000"/>
                </a:solidFill>
              </a:rPr>
              <a:t> from recombination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Fair agreement for different centralities</a:t>
            </a:r>
            <a:endParaRPr lang="en-US" dirty="0">
              <a:solidFill>
                <a:srgbClr val="000000"/>
              </a:solidFill>
            </a:endParaRP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Statistical hadronization model also </a:t>
            </a:r>
          </a:p>
          <a:p>
            <a:pPr algn="l"/>
            <a:r>
              <a:rPr lang="en-US" dirty="0">
                <a:solidFill>
                  <a:srgbClr val="000000"/>
                </a:solidFill>
              </a:rPr>
              <a:t>d</a:t>
            </a:r>
            <a:r>
              <a:rPr lang="en-US" dirty="0" smtClean="0">
                <a:solidFill>
                  <a:srgbClr val="000000"/>
                </a:solidFill>
              </a:rPr>
              <a:t>escribes the data: </a:t>
            </a:r>
            <a:r>
              <a:rPr lang="en-US" sz="1600" i="1" dirty="0" err="1" smtClean="0">
                <a:solidFill>
                  <a:srgbClr val="000000"/>
                </a:solidFill>
              </a:rPr>
              <a:t>P.Braun-Munzinger</a:t>
            </a:r>
            <a:r>
              <a:rPr lang="en-US" sz="1600" i="1" dirty="0" smtClean="0">
                <a:solidFill>
                  <a:srgbClr val="000000"/>
                </a:solidFill>
              </a:rPr>
              <a:t> et al.</a:t>
            </a:r>
            <a:endParaRPr lang="en-GB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11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772400" cy="708528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cap="none" dirty="0" smtClean="0"/>
              <a:t>J/</a:t>
            </a:r>
            <a:r>
              <a:rPr lang="en-US" cap="none" dirty="0" smtClean="0">
                <a:latin typeface="Symbol" pitchFamily="18" charset="2"/>
              </a:rPr>
              <a:t>y</a:t>
            </a:r>
            <a:r>
              <a:rPr lang="en-US" cap="none" dirty="0" smtClean="0"/>
              <a:t> → </a:t>
            </a:r>
            <a:r>
              <a:rPr lang="en-US" cap="none" dirty="0" err="1" smtClean="0"/>
              <a:t>e</a:t>
            </a:r>
            <a:r>
              <a:rPr lang="en-US" cap="none" baseline="30000" dirty="0" err="1" smtClean="0"/>
              <a:t>+</a:t>
            </a:r>
            <a:r>
              <a:rPr lang="en-US" cap="none" dirty="0" err="1" smtClean="0"/>
              <a:t>e</a:t>
            </a:r>
            <a:r>
              <a:rPr lang="en-US" cap="none" baseline="30000" dirty="0" smtClean="0"/>
              <a:t>-</a:t>
            </a:r>
            <a:r>
              <a:rPr lang="en-US" cap="none" dirty="0" smtClean="0"/>
              <a:t> (barrel)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32040" y="3225170"/>
            <a:ext cx="3456384" cy="707886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High-rate – significant improvement at high </a:t>
            </a:r>
            <a:r>
              <a:rPr lang="en-US" sz="2000" i="1" dirty="0" err="1" smtClean="0">
                <a:solidFill>
                  <a:srgbClr val="000000"/>
                </a:solidFill>
              </a:rPr>
              <a:t>p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T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36" y="980728"/>
            <a:ext cx="4035048" cy="570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August 21 2013, ALICE Ugrade Programme,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152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97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38" y="44624"/>
            <a:ext cx="7772400" cy="899673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cap="none" dirty="0" smtClean="0"/>
              <a:t>J/</a:t>
            </a:r>
            <a:r>
              <a:rPr lang="en-US" cap="none" dirty="0" smtClean="0">
                <a:latin typeface="Symbol" pitchFamily="18" charset="2"/>
              </a:rPr>
              <a:t>y</a:t>
            </a:r>
            <a:r>
              <a:rPr lang="en-US" cap="none" dirty="0" smtClean="0"/>
              <a:t> elliptic flow</a:t>
            </a:r>
            <a:endParaRPr lang="en-US" cap="none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August 21 2013, ALICE Ugrade Programme,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484784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42214"/>
            <a:ext cx="4644008" cy="33669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142214"/>
            <a:ext cx="4644009" cy="3366906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153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6072" y="4759984"/>
            <a:ext cx="7268336" cy="1477328"/>
          </a:xfrm>
          <a:prstGeom prst="rect">
            <a:avLst/>
          </a:prstGeom>
          <a:solidFill>
            <a:schemeClr val="accent5">
              <a:alpha val="49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000000"/>
                </a:solidFill>
              </a:rPr>
              <a:t>J/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 dirty="0" smtClean="0">
                <a:solidFill>
                  <a:srgbClr val="000000"/>
                </a:solidFill>
              </a:rPr>
              <a:t> produced by recombination of  thermalized c-quarks should have 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non-zero elliptic flow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– measurements give a hint </a:t>
            </a:r>
            <a:r>
              <a:rPr lang="en-US" dirty="0">
                <a:solidFill>
                  <a:srgbClr val="000000"/>
                </a:solidFill>
              </a:rPr>
              <a:t>for non-zero </a:t>
            </a:r>
            <a:r>
              <a:rPr lang="en-US" i="1" dirty="0">
                <a:solidFill>
                  <a:srgbClr val="000000"/>
                </a:solidFill>
              </a:rPr>
              <a:t>v</a:t>
            </a:r>
            <a:r>
              <a:rPr lang="en-US" baseline="-25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– qualitative </a:t>
            </a:r>
            <a:r>
              <a:rPr lang="en-US" dirty="0">
                <a:solidFill>
                  <a:srgbClr val="000000"/>
                </a:solidFill>
              </a:rPr>
              <a:t>agreement with transport </a:t>
            </a:r>
            <a:r>
              <a:rPr lang="en-US" dirty="0" smtClean="0">
                <a:solidFill>
                  <a:srgbClr val="000000"/>
                </a:solidFill>
              </a:rPr>
              <a:t>models, </a:t>
            </a:r>
            <a:r>
              <a:rPr lang="en-US" dirty="0">
                <a:solidFill>
                  <a:srgbClr val="000000"/>
                </a:solidFill>
              </a:rPr>
              <a:t>including </a:t>
            </a:r>
            <a:r>
              <a:rPr lang="en-US" dirty="0" smtClean="0">
                <a:solidFill>
                  <a:srgbClr val="000000"/>
                </a:solidFill>
              </a:rPr>
              <a:t>regeneration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– complementary to </a:t>
            </a:r>
            <a:r>
              <a:rPr lang="en-US" dirty="0">
                <a:solidFill>
                  <a:srgbClr val="000000"/>
                </a:solidFill>
              </a:rPr>
              <a:t>indications obtained from </a:t>
            </a:r>
            <a:r>
              <a:rPr lang="en-US" dirty="0" smtClean="0">
                <a:solidFill>
                  <a:srgbClr val="000000"/>
                </a:solidFill>
              </a:rPr>
              <a:t>J/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i="1" dirty="0" smtClean="0">
                <a:solidFill>
                  <a:srgbClr val="000000"/>
                </a:solidFill>
              </a:rPr>
              <a:t>R</a:t>
            </a:r>
            <a:r>
              <a:rPr lang="en-US" baseline="-25000" dirty="0" smtClean="0">
                <a:solidFill>
                  <a:srgbClr val="000000"/>
                </a:solidFill>
              </a:rPr>
              <a:t>AA</a:t>
            </a:r>
            <a:r>
              <a:rPr lang="en-US" dirty="0" smtClean="0">
                <a:solidFill>
                  <a:srgbClr val="000000"/>
                </a:solidFill>
              </a:rPr>
              <a:t> studies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09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1197"/>
            <a:ext cx="7772400" cy="646973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lvl="1">
              <a:lnSpc>
                <a:spcPct val="100000"/>
              </a:lnSpc>
            </a:pPr>
            <a:r>
              <a:rPr lang="en-US" dirty="0"/>
              <a:t>J/</a:t>
            </a:r>
            <a:r>
              <a:rPr lang="en-US" dirty="0">
                <a:latin typeface="Symbol" pitchFamily="18" charset="2"/>
              </a:rPr>
              <a:t>y</a:t>
            </a:r>
            <a:r>
              <a:rPr lang="en-US" dirty="0"/>
              <a:t> </a:t>
            </a:r>
            <a:r>
              <a:rPr lang="en-US" dirty="0" smtClean="0"/>
              <a:t>elliptic flow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188868" y="1331476"/>
            <a:ext cx="4291559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J/</a:t>
            </a:r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 sz="2000" dirty="0" smtClean="0">
                <a:solidFill>
                  <a:srgbClr val="000000"/>
                </a:solidFill>
              </a:rPr>
              <a:t> in </a:t>
            </a:r>
            <a:r>
              <a:rPr lang="en-US" sz="2000" dirty="0" err="1" smtClean="0">
                <a:solidFill>
                  <a:srgbClr val="000000"/>
                </a:solidFill>
              </a:rPr>
              <a:t>muon</a:t>
            </a:r>
            <a:r>
              <a:rPr lang="en-US" sz="2000" dirty="0" smtClean="0">
                <a:solidFill>
                  <a:srgbClr val="000000"/>
                </a:solidFill>
              </a:rPr>
              <a:t> channel, forward region</a:t>
            </a:r>
            <a:endParaRPr lang="en-GB" sz="2000" baseline="300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9155" y="1340768"/>
            <a:ext cx="4477508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J/</a:t>
            </a:r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 sz="2000" dirty="0" smtClean="0">
                <a:solidFill>
                  <a:srgbClr val="000000"/>
                </a:solidFill>
              </a:rPr>
              <a:t> in electron channel, central region</a:t>
            </a:r>
            <a:endParaRPr lang="en-GB" sz="2000" baseline="300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5522" y="5981218"/>
            <a:ext cx="7774885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Azimuthal anisotropy – even more demand for high-rate upgrade…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5"/>
            <a:ext cx="8928992" cy="3968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August 21 2013, ALICE Ugrade Programme,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154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75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1197"/>
            <a:ext cx="7772400" cy="646973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lvl="1">
              <a:lnSpc>
                <a:spcPct val="100000"/>
              </a:lnSpc>
            </a:pPr>
            <a:r>
              <a:rPr lang="en-US" dirty="0"/>
              <a:t>J/</a:t>
            </a:r>
            <a:r>
              <a:rPr lang="en-US" dirty="0">
                <a:latin typeface="Symbol" pitchFamily="18" charset="2"/>
              </a:rPr>
              <a:t>y</a:t>
            </a:r>
            <a:r>
              <a:rPr lang="en-US" dirty="0"/>
              <a:t> </a:t>
            </a:r>
            <a:r>
              <a:rPr lang="en-US" dirty="0" smtClean="0"/>
              <a:t>polarization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870945" y="1331476"/>
            <a:ext cx="2927404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J/</a:t>
            </a:r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 sz="2000" dirty="0" smtClean="0">
                <a:solidFill>
                  <a:srgbClr val="000000"/>
                </a:solidFill>
              </a:rPr>
              <a:t> in </a:t>
            </a:r>
            <a:r>
              <a:rPr lang="en-US" sz="2000" dirty="0" err="1" smtClean="0">
                <a:solidFill>
                  <a:srgbClr val="000000"/>
                </a:solidFill>
              </a:rPr>
              <a:t>muon</a:t>
            </a:r>
            <a:r>
              <a:rPr lang="en-US" sz="2000" dirty="0" smtClean="0">
                <a:solidFill>
                  <a:srgbClr val="000000"/>
                </a:solidFill>
              </a:rPr>
              <a:t> channel, </a:t>
            </a:r>
            <a:r>
              <a:rPr lang="en-US" sz="2000" dirty="0" err="1" smtClean="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en-US" sz="2000" baseline="-25000" dirty="0" err="1" smtClean="0">
                <a:solidFill>
                  <a:srgbClr val="000000"/>
                </a:solidFill>
                <a:latin typeface="Symbol" pitchFamily="18" charset="2"/>
              </a:rPr>
              <a:t>q</a:t>
            </a:r>
            <a:endParaRPr lang="en-GB" sz="2000" baseline="-25000" dirty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64205" y="1340768"/>
            <a:ext cx="2927404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J/</a:t>
            </a:r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 sz="2000" dirty="0" smtClean="0">
                <a:solidFill>
                  <a:srgbClr val="000000"/>
                </a:solidFill>
              </a:rPr>
              <a:t> in </a:t>
            </a:r>
            <a:r>
              <a:rPr lang="en-US" sz="2000" dirty="0" err="1" smtClean="0">
                <a:solidFill>
                  <a:srgbClr val="000000"/>
                </a:solidFill>
              </a:rPr>
              <a:t>muon</a:t>
            </a:r>
            <a:r>
              <a:rPr lang="en-US" sz="2000" dirty="0" smtClean="0">
                <a:solidFill>
                  <a:srgbClr val="000000"/>
                </a:solidFill>
              </a:rPr>
              <a:t> channel, </a:t>
            </a:r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en-US" sz="2000" baseline="-25000" dirty="0" smtClean="0">
                <a:solidFill>
                  <a:srgbClr val="000000"/>
                </a:solidFill>
                <a:latin typeface="Symbol" pitchFamily="18" charset="2"/>
              </a:rPr>
              <a:t>f</a:t>
            </a:r>
            <a:endParaRPr lang="en-GB" sz="2000" baseline="-25000" dirty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5877272"/>
            <a:ext cx="8743099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Polarization parameters – factor 3–4 improvement with high-rate upgrade…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1" y="2238374"/>
            <a:ext cx="8962001" cy="325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August 21 2013, ALICE Ugrade Programme,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155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66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371557"/>
            <a:ext cx="4996740" cy="47937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88115"/>
            <a:ext cx="7772400" cy="1016305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cap="none" dirty="0" smtClean="0">
                <a:latin typeface="Symbol" pitchFamily="18" charset="2"/>
              </a:rPr>
              <a:t>y</a:t>
            </a:r>
            <a:r>
              <a:rPr lang="en-US" cap="none" dirty="0" smtClean="0"/>
              <a:t>(2S) to J/</a:t>
            </a:r>
            <a:r>
              <a:rPr lang="en-US" cap="none" dirty="0" smtClean="0">
                <a:latin typeface="Symbol" pitchFamily="18" charset="2"/>
              </a:rPr>
              <a:t>y</a:t>
            </a:r>
            <a:r>
              <a:rPr lang="en-US" cap="none" dirty="0" smtClean="0"/>
              <a:t> double ratio</a:t>
            </a:r>
            <a:endParaRPr lang="en-US" cap="none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August 21 2013, ALICE Ugrade Programme,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484784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2040" y="2405787"/>
            <a:ext cx="4190571" cy="2585323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000000"/>
                </a:solidFill>
              </a:rPr>
              <a:t>No firm conclusion on 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 dirty="0" smtClean="0">
                <a:solidFill>
                  <a:srgbClr val="000000"/>
                </a:solidFill>
              </a:rPr>
              <a:t>’ enhancement</a:t>
            </a:r>
          </a:p>
          <a:p>
            <a:pPr algn="l"/>
            <a:r>
              <a:rPr lang="en-US" dirty="0">
                <a:solidFill>
                  <a:srgbClr val="000000"/>
                </a:solidFill>
              </a:rPr>
              <a:t>o</a:t>
            </a:r>
            <a:r>
              <a:rPr lang="en-US" dirty="0" smtClean="0">
                <a:solidFill>
                  <a:srgbClr val="000000"/>
                </a:solidFill>
              </a:rPr>
              <a:t>r suppression with centrality within </a:t>
            </a:r>
          </a:p>
          <a:p>
            <a:pPr algn="l"/>
            <a:r>
              <a:rPr lang="en-US" dirty="0">
                <a:solidFill>
                  <a:srgbClr val="000000"/>
                </a:solidFill>
              </a:rPr>
              <a:t>c</a:t>
            </a:r>
            <a:r>
              <a:rPr lang="en-US" dirty="0" smtClean="0">
                <a:solidFill>
                  <a:srgbClr val="000000"/>
                </a:solidFill>
              </a:rPr>
              <a:t>urrent </a:t>
            </a:r>
            <a:r>
              <a:rPr lang="en-US" i="1" dirty="0" smtClean="0">
                <a:solidFill>
                  <a:srgbClr val="000000"/>
                </a:solidFill>
              </a:rPr>
              <a:t>stat.</a:t>
            </a:r>
            <a:r>
              <a:rPr lang="en-US" dirty="0" smtClean="0">
                <a:solidFill>
                  <a:srgbClr val="000000"/>
                </a:solidFill>
              </a:rPr>
              <a:t> and </a:t>
            </a:r>
            <a:r>
              <a:rPr lang="en-US" i="1" dirty="0" smtClean="0">
                <a:solidFill>
                  <a:srgbClr val="000000"/>
                </a:solidFill>
              </a:rPr>
              <a:t>syst.</a:t>
            </a:r>
            <a:r>
              <a:rPr lang="en-US" dirty="0" smtClean="0">
                <a:solidFill>
                  <a:srgbClr val="000000"/>
                </a:solidFill>
              </a:rPr>
              <a:t> uncertainties</a:t>
            </a:r>
          </a:p>
          <a:p>
            <a:pPr algn="l"/>
            <a:endParaRPr lang="en-US" dirty="0">
              <a:solidFill>
                <a:srgbClr val="000000"/>
              </a:solidFill>
            </a:endParaRP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Large 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 dirty="0" smtClean="0">
                <a:solidFill>
                  <a:srgbClr val="000000"/>
                </a:solidFill>
              </a:rPr>
              <a:t>(2S) enhancement with respect</a:t>
            </a:r>
          </a:p>
          <a:p>
            <a:pPr algn="l"/>
            <a:r>
              <a:rPr lang="en-US" dirty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o J/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 dirty="0" smtClean="0">
                <a:solidFill>
                  <a:srgbClr val="000000"/>
                </a:solidFill>
              </a:rPr>
              <a:t> reported by CMS at </a:t>
            </a:r>
            <a:r>
              <a:rPr lang="en-US" i="1" dirty="0" err="1" smtClean="0">
                <a:solidFill>
                  <a:srgbClr val="000000"/>
                </a:solidFill>
              </a:rPr>
              <a:t>p</a:t>
            </a:r>
            <a:r>
              <a:rPr lang="en-US" baseline="-25000" dirty="0" err="1" smtClean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 above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3 </a:t>
            </a:r>
            <a:r>
              <a:rPr lang="en-US" dirty="0" err="1" smtClean="0">
                <a:solidFill>
                  <a:srgbClr val="000000"/>
                </a:solidFill>
              </a:rPr>
              <a:t>GeV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i="1" dirty="0" smtClean="0">
                <a:solidFill>
                  <a:srgbClr val="000000"/>
                </a:solidFill>
              </a:rPr>
              <a:t>c</a:t>
            </a:r>
            <a:r>
              <a:rPr lang="en-US" dirty="0" smtClean="0">
                <a:solidFill>
                  <a:srgbClr val="000000"/>
                </a:solidFill>
              </a:rPr>
              <a:t> not confirmed</a:t>
            </a:r>
          </a:p>
          <a:p>
            <a:pPr algn="l"/>
            <a:endParaRPr lang="en-US" dirty="0">
              <a:solidFill>
                <a:srgbClr val="000000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Is this a tension ?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156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4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1197"/>
            <a:ext cx="7772400" cy="646973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lvl="1">
              <a:lnSpc>
                <a:spcPct val="100000"/>
              </a:lnSpc>
            </a:pPr>
            <a:r>
              <a:rPr lang="en-US" dirty="0" smtClean="0">
                <a:latin typeface="Symbol" pitchFamily="18" charset="2"/>
              </a:rPr>
              <a:t>y</a:t>
            </a:r>
            <a:r>
              <a:rPr lang="en-US" dirty="0" smtClean="0"/>
              <a:t>(2S) in </a:t>
            </a:r>
            <a:r>
              <a:rPr lang="en-US" dirty="0" err="1" smtClean="0"/>
              <a:t>muon</a:t>
            </a:r>
            <a:r>
              <a:rPr lang="en-US" dirty="0" smtClean="0"/>
              <a:t> channel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1124744"/>
            <a:ext cx="3223959" cy="707886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 sz="2000" dirty="0" smtClean="0">
                <a:solidFill>
                  <a:srgbClr val="000000"/>
                </a:solidFill>
              </a:rPr>
              <a:t>(2S) according statistical 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model prediction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03112" y="1124744"/>
            <a:ext cx="3249608" cy="707886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 sz="2000" dirty="0" smtClean="0">
                <a:solidFill>
                  <a:srgbClr val="000000"/>
                </a:solidFill>
              </a:rPr>
              <a:t>(2S)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according to </a:t>
            </a:r>
            <a:r>
              <a:rPr lang="en-US" sz="2000" dirty="0" err="1" smtClean="0">
                <a:solidFill>
                  <a:srgbClr val="000000"/>
                </a:solidFill>
              </a:rPr>
              <a:t>pp</a:t>
            </a:r>
            <a:r>
              <a:rPr lang="en-US" sz="2000" dirty="0" smtClean="0">
                <a:solidFill>
                  <a:srgbClr val="000000"/>
                </a:solidFill>
              </a:rPr>
              <a:t> rate 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with </a:t>
            </a:r>
            <a:r>
              <a:rPr lang="en-US" sz="2000" dirty="0" err="1" smtClean="0">
                <a:solidFill>
                  <a:srgbClr val="000000"/>
                </a:solidFill>
              </a:rPr>
              <a:t>N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coll</a:t>
            </a:r>
            <a:r>
              <a:rPr lang="en-US" sz="2000" dirty="0" smtClean="0">
                <a:solidFill>
                  <a:srgbClr val="000000"/>
                </a:solidFill>
              </a:rPr>
              <a:t> scaling</a:t>
            </a:r>
            <a:endParaRPr lang="en-GB" sz="2000" baseline="300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5522" y="6197242"/>
            <a:ext cx="8098692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 sz="2000" dirty="0" smtClean="0">
                <a:solidFill>
                  <a:srgbClr val="000000"/>
                </a:solidFill>
              </a:rPr>
              <a:t>(2S) statistical error – factor 3 improvement with high-rate upgrade…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23" y="1901824"/>
            <a:ext cx="8892540" cy="422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August 21 2013, ALICE Ugrade Programme,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157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27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1197"/>
            <a:ext cx="7772400" cy="646973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lvl="1">
              <a:lnSpc>
                <a:spcPct val="100000"/>
              </a:lnSpc>
            </a:pPr>
            <a:r>
              <a:rPr lang="en-US" dirty="0" smtClean="0">
                <a:latin typeface="Symbol" pitchFamily="18" charset="2"/>
              </a:rPr>
              <a:t>y</a:t>
            </a:r>
            <a:r>
              <a:rPr lang="en-US" dirty="0" smtClean="0"/>
              <a:t>(2S) in </a:t>
            </a:r>
            <a:r>
              <a:rPr lang="en-US" dirty="0" err="1" smtClean="0"/>
              <a:t>muon</a:t>
            </a:r>
            <a:r>
              <a:rPr lang="en-US" dirty="0" smtClean="0"/>
              <a:t> channel with MFT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1204414" y="1124744"/>
            <a:ext cx="2326278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 sz="2000" dirty="0" smtClean="0">
                <a:solidFill>
                  <a:srgbClr val="000000"/>
                </a:solidFill>
              </a:rPr>
              <a:t>(2S) without MFT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42709" y="1124744"/>
            <a:ext cx="1970412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 sz="2000" dirty="0" smtClean="0">
                <a:solidFill>
                  <a:srgbClr val="000000"/>
                </a:solidFill>
              </a:rPr>
              <a:t>(2S) with MFT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5522" y="6165304"/>
            <a:ext cx="7674088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 sz="2000" dirty="0" smtClean="0">
                <a:solidFill>
                  <a:srgbClr val="000000"/>
                </a:solidFill>
              </a:rPr>
              <a:t>(2S) statistical and systematic error large improvement with MFT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August 21 2013, ALICE Ugrade Programme,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158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637964" cy="41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22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1197"/>
            <a:ext cx="7772400" cy="646973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lvl="1">
              <a:lnSpc>
                <a:spcPct val="100000"/>
              </a:lnSpc>
            </a:pPr>
            <a:r>
              <a:rPr lang="en-US" dirty="0" smtClean="0">
                <a:latin typeface="Symbol" pitchFamily="18" charset="2"/>
              </a:rPr>
              <a:t>y</a:t>
            </a:r>
            <a:r>
              <a:rPr lang="en-US" dirty="0" smtClean="0"/>
              <a:t>(2S) in electron channel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444714"/>
            <a:ext cx="3736921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 sz="2000" dirty="0" smtClean="0">
                <a:solidFill>
                  <a:srgbClr val="000000"/>
                </a:solidFill>
              </a:rPr>
              <a:t>(2S) according two scenarios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27984" y="1444714"/>
            <a:ext cx="4617226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 sz="2000" dirty="0" smtClean="0">
                <a:solidFill>
                  <a:srgbClr val="000000"/>
                </a:solidFill>
              </a:rPr>
              <a:t>(2S)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to J/</a:t>
            </a:r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 sz="2000" dirty="0" smtClean="0">
                <a:solidFill>
                  <a:srgbClr val="000000"/>
                </a:solidFill>
              </a:rPr>
              <a:t> RAA ratio (or double ratio)</a:t>
            </a:r>
            <a:endParaRPr lang="en-GB" sz="2000" baseline="300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5522" y="6197242"/>
            <a:ext cx="8255978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000000"/>
                </a:solidFill>
                <a:latin typeface="Arial"/>
              </a:rPr>
              <a:t>W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ith high-rate upgrade – good discrimination power for different models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057400"/>
            <a:ext cx="9092042" cy="37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August 21 2013, ALICE Ugrade Programme,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159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1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Bag Model</a:t>
            </a:r>
          </a:p>
        </p:txBody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smtClean="0"/>
              <a:t>Due to the non-abelian nature of QCD and to the large value of the QCD coupling, the QCD vacuum is a rather complex object, behaving practically as a liquid</a:t>
            </a:r>
          </a:p>
          <a:p>
            <a:endParaRPr lang="en-US" sz="2000" smtClean="0"/>
          </a:p>
          <a:p>
            <a:r>
              <a:rPr lang="en-US" sz="2000" smtClean="0"/>
              <a:t>The MIT bag model describes the essential phenomenology of confinement by assuming that quarks are confined within bubbles (bags) of perturbative ( = empty) vacuum of radius </a:t>
            </a:r>
            <a:r>
              <a:rPr lang="en-US" sz="2000" i="1" smtClean="0"/>
              <a:t>R</a:t>
            </a:r>
            <a:r>
              <a:rPr lang="en-US" sz="2000" smtClean="0"/>
              <a:t> upon which the QCD vacuum exerts a confining pressure </a:t>
            </a:r>
            <a:r>
              <a:rPr lang="en-US" sz="2000" i="1" smtClean="0"/>
              <a:t>B</a:t>
            </a:r>
            <a:endParaRPr lang="en-US" sz="2000" smtClean="0"/>
          </a:p>
          <a:p>
            <a:endParaRPr lang="en-US" sz="2000" smtClean="0"/>
          </a:p>
        </p:txBody>
      </p:sp>
      <p:sp>
        <p:nvSpPr>
          <p:cNvPr id="51204" name="Text Box 5"/>
          <p:cNvSpPr txBox="1">
            <a:spLocks noChangeArrowheads="1"/>
          </p:cNvSpPr>
          <p:nvPr/>
        </p:nvSpPr>
        <p:spPr bwMode="auto">
          <a:xfrm>
            <a:off x="4572000" y="6491288"/>
            <a:ext cx="3651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800" u="none">
                <a:latin typeface="Times New Roman" pitchFamily="18" charset="0"/>
              </a:rPr>
              <a:t>[see e.g. Gottfried-Weisskopf, p. 399]</a:t>
            </a:r>
            <a:endParaRPr lang="en-US" sz="2400" u="none">
              <a:latin typeface="Times New Roman" pitchFamily="18" charset="0"/>
            </a:endParaRPr>
          </a:p>
        </p:txBody>
      </p:sp>
      <p:pic>
        <p:nvPicPr>
          <p:cNvPr id="51205" name="Picture 6" descr="scan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933825"/>
            <a:ext cx="5976938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9BA1B0C-498B-4308-BFAA-067BE7FA0C16}" type="slidenum">
              <a:rPr lang="en-GB" b="0" u="none">
                <a:latin typeface="Comic Sans MS" pitchFamily="66" charset="0"/>
              </a:rPr>
              <a:pPr/>
              <a:t>16</a:t>
            </a:fld>
            <a:endParaRPr lang="en-GB" b="0" u="none"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3233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772400" cy="708528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cap="none" dirty="0" smtClean="0"/>
              <a:t>Low-mass </a:t>
            </a:r>
            <a:r>
              <a:rPr lang="en-US" cap="none" dirty="0" err="1" smtClean="0"/>
              <a:t>dileptons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1268760"/>
            <a:ext cx="8568952" cy="4832092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One of the most fundamental (and difficult) measurements, potentially giving access to: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chiral-symmetry breaking mechanism by modification of </a:t>
            </a:r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</a:rPr>
              <a:t>r</a:t>
            </a:r>
            <a:r>
              <a:rPr lang="en-US" sz="2000" dirty="0" smtClean="0">
                <a:solidFill>
                  <a:srgbClr val="000000"/>
                </a:solidFill>
              </a:rPr>
              <a:t>-meson spectral function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direct photon thermal emission extrapolating to zero </a:t>
            </a:r>
            <a:r>
              <a:rPr lang="en-US" sz="2000" dirty="0" err="1" smtClean="0">
                <a:solidFill>
                  <a:srgbClr val="000000"/>
                </a:solidFill>
              </a:rPr>
              <a:t>dilepton</a:t>
            </a:r>
            <a:r>
              <a:rPr lang="en-US" sz="2000" dirty="0" smtClean="0">
                <a:solidFill>
                  <a:srgbClr val="000000"/>
                </a:solidFill>
              </a:rPr>
              <a:t> mass 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partonic equation of state studying space–time evolution with invariant-mass and </a:t>
            </a:r>
            <a:r>
              <a:rPr lang="en-US" sz="2000" i="1" dirty="0" err="1" smtClean="0">
                <a:solidFill>
                  <a:srgbClr val="000000"/>
                </a:solidFill>
              </a:rPr>
              <a:t>p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T</a:t>
            </a:r>
            <a:r>
              <a:rPr lang="en-US" sz="2000" dirty="0" smtClean="0">
                <a:solidFill>
                  <a:srgbClr val="000000"/>
                </a:solidFill>
              </a:rPr>
              <a:t> distributions of </a:t>
            </a:r>
            <a:r>
              <a:rPr lang="en-US" sz="2000" dirty="0" err="1" smtClean="0">
                <a:solidFill>
                  <a:srgbClr val="000000"/>
                </a:solidFill>
              </a:rPr>
              <a:t>dileptons</a:t>
            </a:r>
            <a:endParaRPr lang="en-US" sz="2000" baseline="-25000" dirty="0" smtClean="0">
              <a:solidFill>
                <a:srgbClr val="000000"/>
              </a:solidFill>
            </a:endParaRPr>
          </a:p>
          <a:p>
            <a:pPr marL="1257300" lvl="2" indent="-342900" algn="l">
              <a:buFont typeface="Arial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algn="l"/>
            <a:r>
              <a:rPr lang="en-US" sz="2000" dirty="0" smtClean="0">
                <a:solidFill>
                  <a:srgbClr val="0000FF"/>
                </a:solidFill>
              </a:rPr>
              <a:t>Measurements to be done: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mapping of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</a:rPr>
              <a:t>dilepton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 yields in invariant mass and </a:t>
            </a:r>
            <a:r>
              <a:rPr lang="en-US" sz="2000" i="1" dirty="0" err="1" smtClean="0">
                <a:solidFill>
                  <a:srgbClr val="000000"/>
                </a:solidFill>
                <a:latin typeface="Arial"/>
              </a:rPr>
              <a:t>p</a:t>
            </a:r>
            <a:r>
              <a:rPr lang="en-US" sz="2000" baseline="-25000" dirty="0" err="1" smtClean="0">
                <a:solidFill>
                  <a:srgbClr val="000000"/>
                </a:solidFill>
                <a:latin typeface="Arial"/>
              </a:rPr>
              <a:t>T</a:t>
            </a:r>
            <a:endParaRPr lang="en-US" sz="2000" baseline="-25000" dirty="0" smtClean="0">
              <a:solidFill>
                <a:srgbClr val="000000"/>
              </a:solidFill>
              <a:latin typeface="Arial"/>
            </a:endParaRP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elliptic flow of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</a:rPr>
              <a:t>dileptons</a:t>
            </a:r>
            <a:endParaRPr lang="en-US" sz="2000" dirty="0" smtClean="0">
              <a:solidFill>
                <a:srgbClr val="000000"/>
              </a:solidFill>
              <a:latin typeface="Arial"/>
            </a:endParaRP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(after experimentally driven subtraction of all backgrounds…)</a:t>
            </a:r>
          </a:p>
          <a:p>
            <a:pPr algn="l"/>
            <a:endParaRPr lang="en-US" sz="2000" dirty="0">
              <a:solidFill>
                <a:srgbClr val="000000"/>
              </a:solidFill>
            </a:endParaRPr>
          </a:p>
          <a:p>
            <a:pPr algn="l"/>
            <a:r>
              <a:rPr lang="en-US" sz="2000" dirty="0" smtClean="0">
                <a:solidFill>
                  <a:srgbClr val="FF0000"/>
                </a:solidFill>
              </a:rPr>
              <a:t>Need for special run at lower magnetic field (B = 0.2T) to enhance acceptance at low </a:t>
            </a:r>
            <a:r>
              <a:rPr lang="en-US" sz="2000" i="1" dirty="0" err="1" smtClean="0">
                <a:solidFill>
                  <a:srgbClr val="FF0000"/>
                </a:solidFill>
              </a:rPr>
              <a:t>p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T</a:t>
            </a:r>
            <a:r>
              <a:rPr lang="en-US" sz="2000" dirty="0" smtClean="0">
                <a:solidFill>
                  <a:srgbClr val="FF0000"/>
                </a:solidFill>
              </a:rPr>
              <a:t>, thus integrated luminosity of 3 nb</a:t>
            </a:r>
            <a:r>
              <a:rPr lang="en-US" sz="2000" baseline="30000" dirty="0" smtClean="0">
                <a:solidFill>
                  <a:srgbClr val="FF0000"/>
                </a:solidFill>
              </a:rPr>
              <a:t>-1</a:t>
            </a:r>
            <a:r>
              <a:rPr lang="en-US" sz="2000" dirty="0" smtClean="0">
                <a:solidFill>
                  <a:srgbClr val="FF0000"/>
                </a:solidFill>
              </a:rPr>
              <a:t> assumed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August 21 2013, ALICE Ugrade Programme,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160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33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7562"/>
            <a:ext cx="7772400" cy="955174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cap="none" dirty="0" smtClean="0"/>
              <a:t>Direct photon production</a:t>
            </a:r>
            <a:endParaRPr lang="en-US" cap="none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 Sept 2013  Soft Physics in HI collisions  K.Safarik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484784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268760"/>
            <a:ext cx="5508104" cy="38384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0" y="2830899"/>
            <a:ext cx="5508104" cy="38384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9224" y="5253007"/>
            <a:ext cx="3501176" cy="1200329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&lt; 2 </a:t>
            </a:r>
            <a:r>
              <a:rPr lang="en-US" dirty="0" err="1" smtClean="0"/>
              <a:t>GeV</a:t>
            </a:r>
            <a:r>
              <a:rPr lang="en-US" dirty="0" smtClean="0"/>
              <a:t>/</a:t>
            </a:r>
            <a:r>
              <a:rPr lang="en-US" i="1" dirty="0" smtClean="0"/>
              <a:t>c</a:t>
            </a:r>
            <a:r>
              <a:rPr lang="en-US" dirty="0" smtClean="0"/>
              <a:t> </a:t>
            </a:r>
          </a:p>
          <a:p>
            <a:pPr algn="l"/>
            <a:r>
              <a:rPr lang="en-US" dirty="0" smtClean="0"/>
              <a:t>~20% excess of direct photons</a:t>
            </a:r>
          </a:p>
          <a:p>
            <a:pPr algn="l"/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&gt; 4 </a:t>
            </a:r>
            <a:r>
              <a:rPr lang="en-US" dirty="0" err="1" smtClean="0"/>
              <a:t>GeV</a:t>
            </a:r>
            <a:r>
              <a:rPr lang="en-US" dirty="0" smtClean="0"/>
              <a:t>/</a:t>
            </a:r>
            <a:r>
              <a:rPr lang="en-US" i="1" dirty="0" smtClean="0"/>
              <a:t>c</a:t>
            </a:r>
            <a:r>
              <a:rPr lang="en-US" dirty="0" smtClean="0"/>
              <a:t> </a:t>
            </a:r>
          </a:p>
          <a:p>
            <a:pPr algn="l"/>
            <a:r>
              <a:rPr lang="en-US" dirty="0" smtClean="0"/>
              <a:t>agreement with </a:t>
            </a:r>
            <a:r>
              <a:rPr lang="en-GB" i="1" dirty="0" err="1" smtClean="0"/>
              <a:t>N</a:t>
            </a:r>
            <a:r>
              <a:rPr lang="en-GB" baseline="-25000" dirty="0" err="1" smtClean="0"/>
              <a:t>coll</a:t>
            </a:r>
            <a:r>
              <a:rPr lang="en-GB" dirty="0" smtClean="0"/>
              <a:t>-scaled NLO</a:t>
            </a:r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5543600" y="1268760"/>
            <a:ext cx="3564904" cy="1477328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Exponential fit for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&lt; 2.2 </a:t>
            </a:r>
            <a:r>
              <a:rPr lang="en-US" dirty="0" err="1" smtClean="0"/>
              <a:t>GeV</a:t>
            </a:r>
            <a:r>
              <a:rPr lang="en-US" dirty="0" smtClean="0"/>
              <a:t>/</a:t>
            </a:r>
            <a:r>
              <a:rPr lang="en-US" i="1" dirty="0" smtClean="0"/>
              <a:t>c</a:t>
            </a:r>
            <a:r>
              <a:rPr lang="en-US" dirty="0" smtClean="0"/>
              <a:t> </a:t>
            </a:r>
          </a:p>
          <a:p>
            <a:pPr algn="l"/>
            <a:r>
              <a:rPr lang="en-US" dirty="0"/>
              <a:t>i</a:t>
            </a:r>
            <a:r>
              <a:rPr lang="en-US" dirty="0" smtClean="0"/>
              <a:t>nv. slope </a:t>
            </a:r>
            <a:r>
              <a:rPr lang="en-US" i="1" dirty="0" smtClean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 = 304±51 MeV</a:t>
            </a:r>
          </a:p>
          <a:p>
            <a:pPr algn="l"/>
            <a:r>
              <a:rPr lang="en-US" dirty="0"/>
              <a:t>f</a:t>
            </a:r>
            <a:r>
              <a:rPr lang="en-US" dirty="0" smtClean="0"/>
              <a:t>or 0–40% </a:t>
            </a:r>
            <a:r>
              <a:rPr lang="en-US" dirty="0" err="1" smtClean="0"/>
              <a:t>Pb</a:t>
            </a:r>
            <a:r>
              <a:rPr lang="en-US" dirty="0" smtClean="0"/>
              <a:t>–</a:t>
            </a:r>
            <a:r>
              <a:rPr lang="en-US" dirty="0" err="1" smtClean="0"/>
              <a:t>Pb</a:t>
            </a:r>
            <a:r>
              <a:rPr lang="en-US" dirty="0" smtClean="0"/>
              <a:t> at √</a:t>
            </a:r>
            <a:r>
              <a:rPr lang="en-US" i="1" dirty="0" smtClean="0"/>
              <a:t>s</a:t>
            </a:r>
            <a:r>
              <a:rPr lang="en-US" dirty="0" smtClean="0"/>
              <a:t> 2.76 </a:t>
            </a:r>
            <a:r>
              <a:rPr lang="en-US" dirty="0" err="1" smtClean="0"/>
              <a:t>TeV</a:t>
            </a:r>
            <a:endParaRPr lang="en-US" dirty="0" smtClean="0"/>
          </a:p>
          <a:p>
            <a:pPr algn="l"/>
            <a:r>
              <a:rPr lang="en-US" dirty="0" smtClean="0"/>
              <a:t>PHENIX: </a:t>
            </a:r>
            <a:r>
              <a:rPr lang="en-US" i="1" dirty="0">
                <a:solidFill>
                  <a:srgbClr val="0000FF"/>
                </a:solidFill>
              </a:rPr>
              <a:t>T</a:t>
            </a:r>
            <a:r>
              <a:rPr lang="en-US" dirty="0">
                <a:solidFill>
                  <a:srgbClr val="0000FF"/>
                </a:solidFill>
              </a:rPr>
              <a:t> = </a:t>
            </a:r>
            <a:r>
              <a:rPr lang="en-US" dirty="0" smtClean="0">
                <a:solidFill>
                  <a:srgbClr val="0000FF"/>
                </a:solidFill>
              </a:rPr>
              <a:t>221±19±19 MeV</a:t>
            </a:r>
          </a:p>
          <a:p>
            <a:pPr algn="l"/>
            <a:r>
              <a:rPr lang="en-US" dirty="0"/>
              <a:t>f</a:t>
            </a:r>
            <a:r>
              <a:rPr lang="en-US" dirty="0" smtClean="0"/>
              <a:t>or 0–20% Au–Au at √</a:t>
            </a:r>
            <a:r>
              <a:rPr lang="en-US" i="1" dirty="0" smtClean="0"/>
              <a:t>s</a:t>
            </a:r>
            <a:r>
              <a:rPr lang="en-US" dirty="0" smtClean="0"/>
              <a:t> 200 </a:t>
            </a:r>
            <a:r>
              <a:rPr lang="en-US" dirty="0" err="1" smtClean="0"/>
              <a:t>GeV</a:t>
            </a:r>
            <a:endParaRPr lang="en-US" dirty="0" smtClean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/>
              <a:pPr/>
              <a:t>161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19877946">
            <a:off x="-173434" y="3679246"/>
            <a:ext cx="9533444" cy="369332"/>
          </a:xfrm>
          <a:prstGeom prst="rect">
            <a:avLst/>
          </a:prstGeom>
          <a:solidFill>
            <a:srgbClr val="00FFFF"/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http://www.guinnessworldrecords.com/world-records/10000/highest-man-made-temperature</a:t>
            </a:r>
          </a:p>
        </p:txBody>
      </p:sp>
    </p:spTree>
    <p:extLst>
      <p:ext uri="{BB962C8B-B14F-4D97-AF65-F5344CB8AC3E}">
        <p14:creationId xmlns:p14="http://schemas.microsoft.com/office/powerpoint/2010/main" val="408593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4" grpId="1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7731"/>
            <a:ext cx="7772400" cy="646973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3600" cap="none" dirty="0" smtClean="0"/>
              <a:t>NA60 </a:t>
            </a:r>
            <a:r>
              <a:rPr lang="en-US" sz="3600" cap="none" dirty="0" err="1" smtClean="0"/>
              <a:t>dimuon</a:t>
            </a:r>
            <a:r>
              <a:rPr lang="en-US" sz="3600" cap="none" dirty="0" smtClean="0"/>
              <a:t> measurement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162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August 21 2013, ALICE Ugrade Programme,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5805264"/>
            <a:ext cx="8422913" cy="707886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… but at quite high baryon density … 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measurements at RHIC still in tension…</a:t>
            </a:r>
            <a:endParaRPr lang="en-US" sz="2000" baseline="-25000" dirty="0" smtClean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96821" y="868650"/>
            <a:ext cx="5208477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… probably the best </a:t>
            </a:r>
            <a:r>
              <a:rPr lang="en-US" sz="2000" dirty="0" err="1" smtClean="0">
                <a:solidFill>
                  <a:srgbClr val="FF0000"/>
                </a:solidFill>
              </a:rPr>
              <a:t>dilepton</a:t>
            </a:r>
            <a:r>
              <a:rPr lang="en-US" sz="2000" dirty="0" smtClean="0">
                <a:solidFill>
                  <a:srgbClr val="FF0000"/>
                </a:solidFill>
              </a:rPr>
              <a:t> result to date…</a:t>
            </a:r>
            <a:endParaRPr lang="en-GB" sz="2000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40768"/>
            <a:ext cx="5926439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528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847" y="116632"/>
            <a:ext cx="7772400" cy="752018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lvl="1">
              <a:lnSpc>
                <a:spcPct val="100000"/>
              </a:lnSpc>
            </a:pPr>
            <a:r>
              <a:rPr lang="en-US" dirty="0" smtClean="0"/>
              <a:t>Signal and Background(s)…</a:t>
            </a:r>
            <a:r>
              <a:rPr lang="en-US" sz="5400" cap="none" dirty="0" smtClean="0"/>
              <a:t> 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2915816" y="1012666"/>
            <a:ext cx="2890535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Signal-to-background ratio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78131" y="1012666"/>
            <a:ext cx="3230373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Significance: multiply by ~10</a:t>
            </a:r>
            <a:r>
              <a:rPr lang="en-US" baseline="30000" dirty="0" smtClean="0">
                <a:solidFill>
                  <a:srgbClr val="000000"/>
                </a:solidFill>
              </a:rPr>
              <a:t>5</a:t>
            </a:r>
            <a:endParaRPr lang="en-GB" baseline="30000" dirty="0">
              <a:solidFill>
                <a:srgbClr val="00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23987"/>
            <a:ext cx="7488832" cy="489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0353" y="1007239"/>
            <a:ext cx="2313455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Signal &amp; background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4115" y="6309320"/>
            <a:ext cx="7877478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In general: new ITS helps to suppress background by a factor  of ~2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6784" y="298766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0–10%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03648" y="5579948"/>
            <a:ext cx="1031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40–60%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August 21 2013, ALICE Ugrade Programme,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163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82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772400" cy="646973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lvl="1">
              <a:lnSpc>
                <a:spcPct val="100000"/>
              </a:lnSpc>
            </a:pPr>
            <a:r>
              <a:rPr lang="en-US" dirty="0" smtClean="0"/>
              <a:t>ALICE </a:t>
            </a:r>
            <a:r>
              <a:rPr lang="en-US" dirty="0" err="1" smtClean="0"/>
              <a:t>dielectrons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1156682"/>
            <a:ext cx="4160113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i</a:t>
            </a:r>
            <a:r>
              <a:rPr lang="en-US" sz="2000" dirty="0" smtClean="0">
                <a:solidFill>
                  <a:srgbClr val="000000"/>
                </a:solidFill>
              </a:rPr>
              <a:t>nclusive </a:t>
            </a:r>
            <a:r>
              <a:rPr lang="en-US" sz="2000" dirty="0" err="1" smtClean="0">
                <a:solidFill>
                  <a:srgbClr val="000000"/>
                </a:solidFill>
              </a:rPr>
              <a:t>dielectron</a:t>
            </a:r>
            <a:r>
              <a:rPr lang="en-US" sz="2000" dirty="0" smtClean="0">
                <a:solidFill>
                  <a:srgbClr val="000000"/>
                </a:solidFill>
              </a:rPr>
              <a:t> invariant mass </a:t>
            </a:r>
            <a:endParaRPr lang="en-GB" sz="2000" baseline="300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64088" y="1156682"/>
            <a:ext cx="3215945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… excess after subtraction</a:t>
            </a:r>
            <a:endParaRPr lang="en-GB" sz="2000" baseline="300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6093296"/>
            <a:ext cx="6742551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current ITS and event rate, no cut on impact parameter…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663030"/>
            <a:ext cx="874395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August 21 2013, ALICE Ugrade Programme,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164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96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772400" cy="646973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lvl="1">
              <a:lnSpc>
                <a:spcPct val="100000"/>
              </a:lnSpc>
            </a:pPr>
            <a:r>
              <a:rPr lang="en-US" dirty="0" smtClean="0"/>
              <a:t>ALICE </a:t>
            </a:r>
            <a:r>
              <a:rPr lang="en-US" dirty="0" err="1" smtClean="0"/>
              <a:t>dielectrons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1156682"/>
            <a:ext cx="4160113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i</a:t>
            </a:r>
            <a:r>
              <a:rPr lang="en-US" sz="2000" dirty="0" smtClean="0">
                <a:solidFill>
                  <a:srgbClr val="000000"/>
                </a:solidFill>
              </a:rPr>
              <a:t>nclusive </a:t>
            </a:r>
            <a:r>
              <a:rPr lang="en-US" sz="2000" dirty="0" err="1" smtClean="0">
                <a:solidFill>
                  <a:srgbClr val="000000"/>
                </a:solidFill>
              </a:rPr>
              <a:t>dielectron</a:t>
            </a:r>
            <a:r>
              <a:rPr lang="en-US" sz="2000" dirty="0" smtClean="0">
                <a:solidFill>
                  <a:srgbClr val="000000"/>
                </a:solidFill>
              </a:rPr>
              <a:t> invariant mass </a:t>
            </a:r>
            <a:endParaRPr lang="en-GB" sz="2000" baseline="300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64088" y="1156682"/>
            <a:ext cx="3215945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… excess after subtraction</a:t>
            </a:r>
            <a:endParaRPr lang="en-GB" sz="2000" baseline="300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6093296"/>
            <a:ext cx="7771679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new ITS and high-rate upgrade, with “tight” impact parameter cut…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682080"/>
            <a:ext cx="878205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August 21 2013, ALICE Ugrade Programme,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165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30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772400" cy="646973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lvl="1">
              <a:lnSpc>
                <a:spcPct val="100000"/>
              </a:lnSpc>
            </a:pPr>
            <a:r>
              <a:rPr lang="en-US" dirty="0" err="1" smtClean="0"/>
              <a:t>Dielectron</a:t>
            </a:r>
            <a:r>
              <a:rPr lang="en-US" dirty="0" smtClean="0"/>
              <a:t> </a:t>
            </a:r>
            <a:r>
              <a:rPr lang="en-US" i="1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spectra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238830" y="1156682"/>
            <a:ext cx="4041492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current ITS, no </a:t>
            </a:r>
            <a:r>
              <a:rPr lang="en-US" sz="2000" dirty="0" err="1" smtClean="0">
                <a:solidFill>
                  <a:srgbClr val="000000"/>
                </a:solidFill>
              </a:rPr>
              <a:t>hight</a:t>
            </a:r>
            <a:r>
              <a:rPr lang="en-US" sz="2000" dirty="0" smtClean="0">
                <a:solidFill>
                  <a:srgbClr val="000000"/>
                </a:solidFill>
              </a:rPr>
              <a:t>-rate upgrade</a:t>
            </a:r>
            <a:endParaRPr lang="en-GB" sz="2000" baseline="300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64088" y="1156682"/>
            <a:ext cx="3289683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new ITS, high-rate upgrade</a:t>
            </a:r>
            <a:endParaRPr lang="en-GB" sz="2000" baseline="300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6093296"/>
            <a:ext cx="5796780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new ITS and high-rate: significant improvement…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657697"/>
            <a:ext cx="8734425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August 21 2013, ALICE Ugrade Programme,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166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2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772400" cy="646973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lvl="1">
              <a:lnSpc>
                <a:spcPct val="100000"/>
              </a:lnSpc>
            </a:pPr>
            <a:r>
              <a:rPr lang="en-US" dirty="0" err="1" smtClean="0"/>
              <a:t>Dielectron</a:t>
            </a:r>
            <a:r>
              <a:rPr lang="en-US" dirty="0"/>
              <a:t> </a:t>
            </a:r>
            <a:r>
              <a:rPr lang="en-US" i="1" dirty="0" smtClean="0"/>
              <a:t>v</a:t>
            </a:r>
            <a:r>
              <a:rPr lang="en-US" baseline="-25000" dirty="0" smtClean="0"/>
              <a:t>2</a:t>
            </a:r>
            <a:endParaRPr lang="en-US" sz="5400" baseline="-25000" dirty="0"/>
          </a:p>
        </p:txBody>
      </p:sp>
      <p:sp>
        <p:nvSpPr>
          <p:cNvPr id="3" name="TextBox 2"/>
          <p:cNvSpPr txBox="1"/>
          <p:nvPr/>
        </p:nvSpPr>
        <p:spPr>
          <a:xfrm>
            <a:off x="238830" y="1156682"/>
            <a:ext cx="4041492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current ITS, no </a:t>
            </a:r>
            <a:r>
              <a:rPr lang="en-US" sz="2000" dirty="0" err="1" smtClean="0">
                <a:solidFill>
                  <a:srgbClr val="000000"/>
                </a:solidFill>
              </a:rPr>
              <a:t>hight</a:t>
            </a:r>
            <a:r>
              <a:rPr lang="en-US" sz="2000" dirty="0" smtClean="0">
                <a:solidFill>
                  <a:srgbClr val="000000"/>
                </a:solidFill>
              </a:rPr>
              <a:t>-rate upgrade</a:t>
            </a:r>
            <a:endParaRPr lang="en-GB" sz="2000" baseline="300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64088" y="1156682"/>
            <a:ext cx="3289683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new ITS, high-rate upgrade</a:t>
            </a:r>
            <a:endParaRPr lang="en-GB" sz="2000" baseline="300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6093296"/>
            <a:ext cx="8614859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new ITS and high-rate: significant improvement (one order of magnitude)…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682080"/>
            <a:ext cx="878205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August 21 2013, ALICE Ugrade Programme,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167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0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772400" cy="646973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lvl="1">
              <a:lnSpc>
                <a:spcPct val="100000"/>
              </a:lnSpc>
            </a:pPr>
            <a:r>
              <a:rPr lang="en-US" dirty="0" smtClean="0"/>
              <a:t>Temperature from </a:t>
            </a:r>
            <a:r>
              <a:rPr lang="en-US" dirty="0" err="1" smtClean="0"/>
              <a:t>dielectrons</a:t>
            </a:r>
            <a:r>
              <a:rPr lang="en-US" dirty="0" smtClean="0"/>
              <a:t>…</a:t>
            </a:r>
            <a:endParaRPr lang="en-US" sz="5400" baseline="-25000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6197242"/>
            <a:ext cx="7165744" cy="40011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new ITS and high-rate: significant improvement in precision…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11967"/>
            <a:ext cx="5177954" cy="510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August 21 2013, ALICE Ugrade Programme,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168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22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772400" cy="811158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cap="none" dirty="0" smtClean="0"/>
              <a:t>Summary</a:t>
            </a:r>
            <a:endParaRPr lang="en-US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13 August 2012    Overview of ALICE   K.Safarik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1124744"/>
            <a:ext cx="8208912" cy="5324535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LHC heavy-ion programme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is obtaining a wealth of physics results from the </a:t>
            </a:r>
            <a:r>
              <a:rPr lang="en-US" sz="2400" dirty="0">
                <a:solidFill>
                  <a:srgbClr val="FF0000"/>
                </a:solidFill>
              </a:rPr>
              <a:t>first two LHC </a:t>
            </a:r>
            <a:r>
              <a:rPr lang="en-US" sz="2400" dirty="0" smtClean="0">
                <a:solidFill>
                  <a:srgbClr val="FF0000"/>
                </a:solidFill>
              </a:rPr>
              <a:t>heavy-ion runs: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2000" dirty="0"/>
              <a:t>b</a:t>
            </a:r>
            <a:r>
              <a:rPr lang="en-US" sz="2000" dirty="0" smtClean="0"/>
              <a:t>ulk, soft probes:</a:t>
            </a:r>
          </a:p>
          <a:p>
            <a:pPr marL="1257300" lvl="2" indent="-342900" algn="l">
              <a:buFont typeface="Arial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s</a:t>
            </a:r>
            <a:r>
              <a:rPr lang="en-US" sz="2000" dirty="0" smtClean="0">
                <a:solidFill>
                  <a:srgbClr val="0000FF"/>
                </a:solidFill>
              </a:rPr>
              <a:t>pectra and flow of identified particles, thermal photons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2000" dirty="0"/>
              <a:t>h</a:t>
            </a:r>
            <a:r>
              <a:rPr lang="en-US" sz="2000" dirty="0" smtClean="0"/>
              <a:t>igh-</a:t>
            </a:r>
            <a:r>
              <a:rPr lang="en-US" sz="2000" i="1" dirty="0" err="1" smtClean="0"/>
              <a:t>p</a:t>
            </a:r>
            <a:r>
              <a:rPr lang="en-US" sz="2000" baseline="-25000" dirty="0" err="1" smtClean="0"/>
              <a:t>T</a:t>
            </a:r>
            <a:r>
              <a:rPr lang="en-US" sz="2000" dirty="0" smtClean="0"/>
              <a:t> probes:</a:t>
            </a:r>
          </a:p>
          <a:p>
            <a:pPr marL="1257300" lvl="2" indent="-342900" algn="l">
              <a:buFont typeface="Arial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j</a:t>
            </a:r>
            <a:r>
              <a:rPr lang="en-US" sz="2000" dirty="0" smtClean="0">
                <a:solidFill>
                  <a:srgbClr val="0000FF"/>
                </a:solidFill>
              </a:rPr>
              <a:t>et quenching and fragmentation, particle-type dependent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2000" dirty="0"/>
              <a:t>h</a:t>
            </a:r>
            <a:r>
              <a:rPr lang="en-US" sz="2000" dirty="0" smtClean="0"/>
              <a:t>eavy-flavour physics:</a:t>
            </a:r>
          </a:p>
          <a:p>
            <a:pPr marL="1257300" lvl="2" indent="-342900" algn="l">
              <a:buFont typeface="Arial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s</a:t>
            </a:r>
            <a:r>
              <a:rPr lang="en-US" sz="2000" dirty="0" smtClean="0">
                <a:solidFill>
                  <a:srgbClr val="0000FF"/>
                </a:solidFill>
              </a:rPr>
              <a:t>uppression and flow of D mesons, leptons, J/</a:t>
            </a:r>
            <a:r>
              <a:rPr lang="en-US" sz="2000" dirty="0" smtClean="0">
                <a:solidFill>
                  <a:srgbClr val="0000FF"/>
                </a:solidFill>
                <a:latin typeface="Symbol" pitchFamily="18" charset="2"/>
              </a:rPr>
              <a:t>y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Entering the precision measurement era – charmed era of the QGP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2000" dirty="0" smtClean="0"/>
              <a:t>before LS2 (2018): p–</a:t>
            </a:r>
            <a:r>
              <a:rPr lang="en-US" sz="2000" dirty="0" err="1" smtClean="0"/>
              <a:t>Pb</a:t>
            </a:r>
            <a:r>
              <a:rPr lang="en-US" sz="2000" dirty="0" smtClean="0"/>
              <a:t> and </a:t>
            </a:r>
            <a:r>
              <a:rPr lang="en-US" sz="2000" dirty="0" err="1" smtClean="0"/>
              <a:t>Pb</a:t>
            </a:r>
            <a:r>
              <a:rPr lang="en-US" sz="2000" dirty="0" smtClean="0"/>
              <a:t>–</a:t>
            </a:r>
            <a:r>
              <a:rPr lang="en-US" sz="2000" dirty="0" err="1" smtClean="0"/>
              <a:t>Pb</a:t>
            </a:r>
            <a:r>
              <a:rPr lang="en-US" sz="2000" dirty="0" smtClean="0"/>
              <a:t>, higher energy and complete approved ALICE detector</a:t>
            </a:r>
            <a:endParaRPr lang="en-US" sz="2400" dirty="0" smtClean="0"/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Long-term upgrade for high-luminosity LHC based on: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2000" dirty="0"/>
              <a:t>a</a:t>
            </a:r>
            <a:r>
              <a:rPr lang="en-US" sz="2000" dirty="0" smtClean="0"/>
              <a:t>mbitious physics programme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2000" dirty="0" smtClean="0"/>
              <a:t>clear detector upgrade plan for improved vertexing and tracking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2000" dirty="0" smtClean="0"/>
              <a:t>high-rate capability of all </a:t>
            </a:r>
            <a:r>
              <a:rPr lang="en-US" sz="2000" dirty="0" err="1" smtClean="0"/>
              <a:t>subdetectors</a:t>
            </a:r>
            <a:endParaRPr lang="en-US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/>
              <a:pPr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25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91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1557338"/>
            <a:ext cx="4376738" cy="5256212"/>
          </a:xfrm>
        </p:spPr>
        <p:txBody>
          <a:bodyPr/>
          <a:lstStyle/>
          <a:p>
            <a:r>
              <a:rPr lang="en-US" sz="2000" smtClean="0"/>
              <a:t>The bubble radius </a:t>
            </a:r>
            <a:r>
              <a:rPr lang="en-US" sz="2000" i="1" smtClean="0"/>
              <a:t>R</a:t>
            </a:r>
            <a:r>
              <a:rPr lang="en-US" sz="2000" smtClean="0"/>
              <a:t> is determined by the balance between the vacuum pressure </a:t>
            </a:r>
            <a:r>
              <a:rPr lang="en-US" sz="2000" i="1" smtClean="0"/>
              <a:t>B</a:t>
            </a:r>
            <a:r>
              <a:rPr lang="en-US" sz="2000" smtClean="0"/>
              <a:t> and the outward kinetic pressure exerted by the quarks</a:t>
            </a:r>
          </a:p>
          <a:p>
            <a:endParaRPr lang="en-US" sz="2000" smtClean="0"/>
          </a:p>
          <a:p>
            <a:r>
              <a:rPr lang="en-US" sz="2000" smtClean="0"/>
              <a:t>From hadron spectra: </a:t>
            </a:r>
          </a:p>
          <a:p>
            <a:pPr>
              <a:buFont typeface="Wingdings" pitchFamily="2" charset="2"/>
              <a:buNone/>
            </a:pPr>
            <a:r>
              <a:rPr lang="en-US" sz="2000" i="1" smtClean="0"/>
              <a:t>	B</a:t>
            </a:r>
            <a:r>
              <a:rPr lang="en-US" sz="2000" smtClean="0"/>
              <a:t> ~ (200 MeV)</a:t>
            </a:r>
            <a:r>
              <a:rPr lang="en-US" sz="2000" baseline="30000" smtClean="0"/>
              <a:t>4</a:t>
            </a:r>
            <a:r>
              <a:rPr lang="en-US" smtClean="0"/>
              <a:t> </a:t>
            </a:r>
          </a:p>
          <a:p>
            <a:endParaRPr lang="en-US" smtClean="0"/>
          </a:p>
          <a:p>
            <a:endParaRPr lang="en-US" sz="2000" smtClean="0"/>
          </a:p>
        </p:txBody>
      </p:sp>
      <p:grpSp>
        <p:nvGrpSpPr>
          <p:cNvPr id="52228" name="Group 4"/>
          <p:cNvGrpSpPr>
            <a:grpSpLocks/>
          </p:cNvGrpSpPr>
          <p:nvPr/>
        </p:nvGrpSpPr>
        <p:grpSpPr bwMode="auto">
          <a:xfrm>
            <a:off x="4257675" y="1600200"/>
            <a:ext cx="4268788" cy="4619625"/>
            <a:chOff x="750" y="1339"/>
            <a:chExt cx="2689" cy="2910"/>
          </a:xfrm>
        </p:grpSpPr>
        <p:grpSp>
          <p:nvGrpSpPr>
            <p:cNvPr id="52231" name="Group 5"/>
            <p:cNvGrpSpPr>
              <a:grpSpLocks/>
            </p:cNvGrpSpPr>
            <p:nvPr/>
          </p:nvGrpSpPr>
          <p:grpSpPr bwMode="auto">
            <a:xfrm>
              <a:off x="750" y="1561"/>
              <a:ext cx="2689" cy="2160"/>
              <a:chOff x="750" y="1561"/>
              <a:chExt cx="2689" cy="2160"/>
            </a:xfrm>
          </p:grpSpPr>
          <p:sp>
            <p:nvSpPr>
              <p:cNvPr id="52240" name="AutoShape 6"/>
              <p:cNvSpPr>
                <a:spLocks noChangeArrowheads="1"/>
              </p:cNvSpPr>
              <p:nvPr/>
            </p:nvSpPr>
            <p:spPr bwMode="auto">
              <a:xfrm>
                <a:off x="1110" y="1561"/>
                <a:ext cx="1932" cy="1789"/>
              </a:xfrm>
              <a:prstGeom prst="roundRect">
                <a:avLst>
                  <a:gd name="adj" fmla="val 25000"/>
                </a:avLst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241" name="Oval 7"/>
              <p:cNvSpPr>
                <a:spLocks noChangeArrowheads="1"/>
              </p:cNvSpPr>
              <p:nvPr/>
            </p:nvSpPr>
            <p:spPr bwMode="auto">
              <a:xfrm>
                <a:off x="1806" y="2275"/>
                <a:ext cx="582" cy="588"/>
              </a:xfrm>
              <a:prstGeom prst="ellipse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242" name="Oval 8"/>
              <p:cNvSpPr>
                <a:spLocks noChangeArrowheads="1"/>
              </p:cNvSpPr>
              <p:nvPr/>
            </p:nvSpPr>
            <p:spPr bwMode="auto">
              <a:xfrm>
                <a:off x="2028" y="2407"/>
                <a:ext cx="84" cy="84"/>
              </a:xfrm>
              <a:prstGeom prst="ellipse">
                <a:avLst/>
              </a:prstGeom>
              <a:solidFill>
                <a:srgbClr val="FF000C"/>
              </a:solidFill>
              <a:ln w="19050">
                <a:solidFill>
                  <a:srgbClr val="FF000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243" name="Oval 9"/>
              <p:cNvSpPr>
                <a:spLocks noChangeArrowheads="1"/>
              </p:cNvSpPr>
              <p:nvPr/>
            </p:nvSpPr>
            <p:spPr bwMode="auto">
              <a:xfrm>
                <a:off x="1938" y="2611"/>
                <a:ext cx="84" cy="84"/>
              </a:xfrm>
              <a:prstGeom prst="ellipse">
                <a:avLst/>
              </a:prstGeom>
              <a:solidFill>
                <a:srgbClr val="2BFF00"/>
              </a:solidFill>
              <a:ln w="19050">
                <a:solidFill>
                  <a:srgbClr val="2B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244" name="Oval 10"/>
              <p:cNvSpPr>
                <a:spLocks noChangeArrowheads="1"/>
              </p:cNvSpPr>
              <p:nvPr/>
            </p:nvSpPr>
            <p:spPr bwMode="auto">
              <a:xfrm>
                <a:off x="2214" y="2599"/>
                <a:ext cx="84" cy="84"/>
              </a:xfrm>
              <a:prstGeom prst="ellipse">
                <a:avLst/>
              </a:prstGeom>
              <a:solidFill>
                <a:srgbClr val="004EFF"/>
              </a:solidFill>
              <a:ln w="19050">
                <a:solidFill>
                  <a:srgbClr val="004E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245" name="Arc 11"/>
              <p:cNvSpPr>
                <a:spLocks/>
              </p:cNvSpPr>
              <p:nvPr/>
            </p:nvSpPr>
            <p:spPr bwMode="auto">
              <a:xfrm>
                <a:off x="2064" y="2095"/>
                <a:ext cx="84" cy="156"/>
              </a:xfrm>
              <a:custGeom>
                <a:avLst/>
                <a:gdLst>
                  <a:gd name="T0" fmla="*/ 0 w 11696"/>
                  <a:gd name="T1" fmla="*/ 0 h 21600"/>
                  <a:gd name="T2" fmla="*/ 0 w 11696"/>
                  <a:gd name="T3" fmla="*/ 0 h 21600"/>
                  <a:gd name="T4" fmla="*/ 0 w 1169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1696"/>
                  <a:gd name="T10" fmla="*/ 0 h 21600"/>
                  <a:gd name="T11" fmla="*/ 11696 w 1169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696" h="21600" fill="none" extrusionOk="0">
                    <a:moveTo>
                      <a:pt x="-1" y="806"/>
                    </a:moveTo>
                    <a:cubicBezTo>
                      <a:pt x="1903" y="271"/>
                      <a:pt x="3870" y="-1"/>
                      <a:pt x="5848" y="0"/>
                    </a:cubicBezTo>
                    <a:cubicBezTo>
                      <a:pt x="7825" y="0"/>
                      <a:pt x="9792" y="271"/>
                      <a:pt x="11696" y="806"/>
                    </a:cubicBezTo>
                  </a:path>
                  <a:path w="11696" h="21600" stroke="0" extrusionOk="0">
                    <a:moveTo>
                      <a:pt x="-1" y="806"/>
                    </a:moveTo>
                    <a:cubicBezTo>
                      <a:pt x="1903" y="271"/>
                      <a:pt x="3870" y="-1"/>
                      <a:pt x="5848" y="0"/>
                    </a:cubicBezTo>
                    <a:cubicBezTo>
                      <a:pt x="7825" y="0"/>
                      <a:pt x="9792" y="271"/>
                      <a:pt x="11696" y="806"/>
                    </a:cubicBezTo>
                    <a:lnTo>
                      <a:pt x="5848" y="21600"/>
                    </a:lnTo>
                    <a:lnTo>
                      <a:pt x="-1" y="80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246" name="Line 12"/>
              <p:cNvSpPr>
                <a:spLocks noChangeShapeType="1"/>
              </p:cNvSpPr>
              <p:nvPr/>
            </p:nvSpPr>
            <p:spPr bwMode="auto">
              <a:xfrm>
                <a:off x="2106" y="1891"/>
                <a:ext cx="1" cy="246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247" name="Arc 13"/>
              <p:cNvSpPr>
                <a:spLocks/>
              </p:cNvSpPr>
              <p:nvPr/>
            </p:nvSpPr>
            <p:spPr bwMode="auto">
              <a:xfrm>
                <a:off x="2418" y="2514"/>
                <a:ext cx="138" cy="75"/>
              </a:xfrm>
              <a:custGeom>
                <a:avLst/>
                <a:gdLst>
                  <a:gd name="T0" fmla="*/ 0 w 21600"/>
                  <a:gd name="T1" fmla="*/ 0 h 11696"/>
                  <a:gd name="T2" fmla="*/ 0 w 21600"/>
                  <a:gd name="T3" fmla="*/ 0 h 11696"/>
                  <a:gd name="T4" fmla="*/ 0 w 21600"/>
                  <a:gd name="T5" fmla="*/ 0 h 1169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11696"/>
                  <a:gd name="T11" fmla="*/ 21600 w 21600"/>
                  <a:gd name="T12" fmla="*/ 11696 h 116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11696" fill="none" extrusionOk="0">
                    <a:moveTo>
                      <a:pt x="20793" y="-1"/>
                    </a:moveTo>
                    <a:cubicBezTo>
                      <a:pt x="21328" y="1903"/>
                      <a:pt x="21600" y="3870"/>
                      <a:pt x="21600" y="5848"/>
                    </a:cubicBezTo>
                    <a:cubicBezTo>
                      <a:pt x="21600" y="7825"/>
                      <a:pt x="21328" y="9792"/>
                      <a:pt x="20793" y="11696"/>
                    </a:cubicBezTo>
                  </a:path>
                  <a:path w="21600" h="11696" stroke="0" extrusionOk="0">
                    <a:moveTo>
                      <a:pt x="20793" y="-1"/>
                    </a:moveTo>
                    <a:cubicBezTo>
                      <a:pt x="21328" y="1903"/>
                      <a:pt x="21600" y="3870"/>
                      <a:pt x="21600" y="5848"/>
                    </a:cubicBezTo>
                    <a:cubicBezTo>
                      <a:pt x="21600" y="7825"/>
                      <a:pt x="21328" y="9792"/>
                      <a:pt x="20793" y="11696"/>
                    </a:cubicBezTo>
                    <a:lnTo>
                      <a:pt x="0" y="5848"/>
                    </a:lnTo>
                    <a:lnTo>
                      <a:pt x="20793" y="-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248" name="Line 14"/>
              <p:cNvSpPr>
                <a:spLocks noChangeShapeType="1"/>
              </p:cNvSpPr>
              <p:nvPr/>
            </p:nvSpPr>
            <p:spPr bwMode="auto">
              <a:xfrm>
                <a:off x="2520" y="2551"/>
                <a:ext cx="180" cy="1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249" name="Arc 15"/>
              <p:cNvSpPr>
                <a:spLocks/>
              </p:cNvSpPr>
              <p:nvPr/>
            </p:nvSpPr>
            <p:spPr bwMode="auto">
              <a:xfrm>
                <a:off x="2061" y="2917"/>
                <a:ext cx="91" cy="168"/>
              </a:xfrm>
              <a:custGeom>
                <a:avLst/>
                <a:gdLst>
                  <a:gd name="T0" fmla="*/ 0 w 11678"/>
                  <a:gd name="T1" fmla="*/ 0 h 21600"/>
                  <a:gd name="T2" fmla="*/ 0 w 11678"/>
                  <a:gd name="T3" fmla="*/ 0 h 21600"/>
                  <a:gd name="T4" fmla="*/ 0 w 11678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11678"/>
                  <a:gd name="T10" fmla="*/ 0 h 21600"/>
                  <a:gd name="T11" fmla="*/ 11678 w 1167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678" h="21600" fill="none" extrusionOk="0">
                    <a:moveTo>
                      <a:pt x="11677" y="20795"/>
                    </a:moveTo>
                    <a:cubicBezTo>
                      <a:pt x="9777" y="21329"/>
                      <a:pt x="7812" y="21599"/>
                      <a:pt x="5839" y="21600"/>
                    </a:cubicBezTo>
                    <a:cubicBezTo>
                      <a:pt x="3865" y="21600"/>
                      <a:pt x="1900" y="21329"/>
                      <a:pt x="0" y="20795"/>
                    </a:cubicBezTo>
                  </a:path>
                  <a:path w="11678" h="21600" stroke="0" extrusionOk="0">
                    <a:moveTo>
                      <a:pt x="11677" y="20795"/>
                    </a:moveTo>
                    <a:cubicBezTo>
                      <a:pt x="9777" y="21329"/>
                      <a:pt x="7812" y="21599"/>
                      <a:pt x="5839" y="21600"/>
                    </a:cubicBezTo>
                    <a:cubicBezTo>
                      <a:pt x="3865" y="21600"/>
                      <a:pt x="1900" y="21329"/>
                      <a:pt x="0" y="20795"/>
                    </a:cubicBezTo>
                    <a:lnTo>
                      <a:pt x="5839" y="0"/>
                    </a:lnTo>
                    <a:lnTo>
                      <a:pt x="11677" y="2079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250" name="Line 16"/>
              <p:cNvSpPr>
                <a:spLocks noChangeShapeType="1"/>
              </p:cNvSpPr>
              <p:nvPr/>
            </p:nvSpPr>
            <p:spPr bwMode="auto">
              <a:xfrm>
                <a:off x="2106" y="3043"/>
                <a:ext cx="1" cy="211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251" name="Arc 17"/>
              <p:cNvSpPr>
                <a:spLocks/>
              </p:cNvSpPr>
              <p:nvPr/>
            </p:nvSpPr>
            <p:spPr bwMode="auto">
              <a:xfrm>
                <a:off x="1554" y="2513"/>
                <a:ext cx="186" cy="101"/>
              </a:xfrm>
              <a:custGeom>
                <a:avLst/>
                <a:gdLst>
                  <a:gd name="T0" fmla="*/ 0 w 21600"/>
                  <a:gd name="T1" fmla="*/ 0 h 11696"/>
                  <a:gd name="T2" fmla="*/ 0 w 21600"/>
                  <a:gd name="T3" fmla="*/ 0 h 11696"/>
                  <a:gd name="T4" fmla="*/ 0 w 21600"/>
                  <a:gd name="T5" fmla="*/ 0 h 1169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11696"/>
                  <a:gd name="T11" fmla="*/ 21600 w 21600"/>
                  <a:gd name="T12" fmla="*/ 11696 h 116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11696" fill="none" extrusionOk="0">
                    <a:moveTo>
                      <a:pt x="806" y="11696"/>
                    </a:moveTo>
                    <a:cubicBezTo>
                      <a:pt x="271" y="9792"/>
                      <a:pt x="0" y="7825"/>
                      <a:pt x="0" y="5848"/>
                    </a:cubicBezTo>
                    <a:cubicBezTo>
                      <a:pt x="-1" y="3870"/>
                      <a:pt x="271" y="1903"/>
                      <a:pt x="806" y="-1"/>
                    </a:cubicBezTo>
                  </a:path>
                  <a:path w="21600" h="11696" stroke="0" extrusionOk="0">
                    <a:moveTo>
                      <a:pt x="806" y="11696"/>
                    </a:moveTo>
                    <a:cubicBezTo>
                      <a:pt x="271" y="9792"/>
                      <a:pt x="0" y="7825"/>
                      <a:pt x="0" y="5848"/>
                    </a:cubicBezTo>
                    <a:cubicBezTo>
                      <a:pt x="-1" y="3870"/>
                      <a:pt x="271" y="1903"/>
                      <a:pt x="806" y="-1"/>
                    </a:cubicBezTo>
                    <a:lnTo>
                      <a:pt x="21600" y="5848"/>
                    </a:lnTo>
                    <a:lnTo>
                      <a:pt x="806" y="1169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252" name="Line 18"/>
              <p:cNvSpPr>
                <a:spLocks noChangeShapeType="1"/>
              </p:cNvSpPr>
              <p:nvPr/>
            </p:nvSpPr>
            <p:spPr bwMode="auto">
              <a:xfrm flipH="1">
                <a:off x="1362" y="2563"/>
                <a:ext cx="240" cy="1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253" name="Arc 19"/>
              <p:cNvSpPr>
                <a:spLocks/>
              </p:cNvSpPr>
              <p:nvPr/>
            </p:nvSpPr>
            <p:spPr bwMode="auto">
              <a:xfrm>
                <a:off x="1710" y="2189"/>
                <a:ext cx="144" cy="140"/>
              </a:xfrm>
              <a:custGeom>
                <a:avLst/>
                <a:gdLst>
                  <a:gd name="T0" fmla="*/ 0 w 19142"/>
                  <a:gd name="T1" fmla="*/ 0 h 18673"/>
                  <a:gd name="T2" fmla="*/ 0 w 19142"/>
                  <a:gd name="T3" fmla="*/ 0 h 18673"/>
                  <a:gd name="T4" fmla="*/ 0 w 19142"/>
                  <a:gd name="T5" fmla="*/ 0 h 18673"/>
                  <a:gd name="T6" fmla="*/ 0 60000 65536"/>
                  <a:gd name="T7" fmla="*/ 0 60000 65536"/>
                  <a:gd name="T8" fmla="*/ 0 60000 65536"/>
                  <a:gd name="T9" fmla="*/ 0 w 19142"/>
                  <a:gd name="T10" fmla="*/ 0 h 18673"/>
                  <a:gd name="T11" fmla="*/ 19142 w 19142"/>
                  <a:gd name="T12" fmla="*/ 18673 h 1867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142" h="18673" fill="none" extrusionOk="0">
                    <a:moveTo>
                      <a:pt x="-1" y="8666"/>
                    </a:moveTo>
                    <a:cubicBezTo>
                      <a:pt x="1888" y="5053"/>
                      <a:pt x="4760" y="2049"/>
                      <a:pt x="8284" y="-1"/>
                    </a:cubicBezTo>
                  </a:path>
                  <a:path w="19142" h="18673" stroke="0" extrusionOk="0">
                    <a:moveTo>
                      <a:pt x="-1" y="8666"/>
                    </a:moveTo>
                    <a:cubicBezTo>
                      <a:pt x="1888" y="5053"/>
                      <a:pt x="4760" y="2049"/>
                      <a:pt x="8284" y="-1"/>
                    </a:cubicBezTo>
                    <a:lnTo>
                      <a:pt x="19142" y="18673"/>
                    </a:lnTo>
                    <a:lnTo>
                      <a:pt x="-1" y="866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254" name="Line 20"/>
              <p:cNvSpPr>
                <a:spLocks noChangeShapeType="1"/>
              </p:cNvSpPr>
              <p:nvPr/>
            </p:nvSpPr>
            <p:spPr bwMode="auto">
              <a:xfrm flipH="1" flipV="1">
                <a:off x="1524" y="2011"/>
                <a:ext cx="210" cy="204"/>
              </a:xfrm>
              <a:prstGeom prst="line">
                <a:avLst/>
              </a:prstGeom>
              <a:noFill/>
              <a:ln w="666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255" name="Arc 21"/>
              <p:cNvSpPr>
                <a:spLocks/>
              </p:cNvSpPr>
              <p:nvPr/>
            </p:nvSpPr>
            <p:spPr bwMode="auto">
              <a:xfrm>
                <a:off x="2340" y="2179"/>
                <a:ext cx="126" cy="126"/>
              </a:xfrm>
              <a:custGeom>
                <a:avLst/>
                <a:gdLst>
                  <a:gd name="T0" fmla="*/ 0 w 18912"/>
                  <a:gd name="T1" fmla="*/ 0 h 18912"/>
                  <a:gd name="T2" fmla="*/ 0 w 18912"/>
                  <a:gd name="T3" fmla="*/ 0 h 18912"/>
                  <a:gd name="T4" fmla="*/ 0 w 18912"/>
                  <a:gd name="T5" fmla="*/ 0 h 18912"/>
                  <a:gd name="T6" fmla="*/ 0 60000 65536"/>
                  <a:gd name="T7" fmla="*/ 0 60000 65536"/>
                  <a:gd name="T8" fmla="*/ 0 60000 65536"/>
                  <a:gd name="T9" fmla="*/ 0 w 18912"/>
                  <a:gd name="T10" fmla="*/ 0 h 18912"/>
                  <a:gd name="T11" fmla="*/ 18912 w 18912"/>
                  <a:gd name="T12" fmla="*/ 18912 h 189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912" h="18912" fill="none" extrusionOk="0">
                    <a:moveTo>
                      <a:pt x="10434" y="-1"/>
                    </a:moveTo>
                    <a:cubicBezTo>
                      <a:pt x="14003" y="1968"/>
                      <a:pt x="16943" y="4908"/>
                      <a:pt x="18912" y="8477"/>
                    </a:cubicBezTo>
                  </a:path>
                  <a:path w="18912" h="18912" stroke="0" extrusionOk="0">
                    <a:moveTo>
                      <a:pt x="10434" y="-1"/>
                    </a:moveTo>
                    <a:cubicBezTo>
                      <a:pt x="14003" y="1968"/>
                      <a:pt x="16943" y="4908"/>
                      <a:pt x="18912" y="8477"/>
                    </a:cubicBezTo>
                    <a:lnTo>
                      <a:pt x="0" y="18912"/>
                    </a:lnTo>
                    <a:lnTo>
                      <a:pt x="10434" y="-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256" name="Line 22"/>
              <p:cNvSpPr>
                <a:spLocks noChangeShapeType="1"/>
              </p:cNvSpPr>
              <p:nvPr/>
            </p:nvSpPr>
            <p:spPr bwMode="auto">
              <a:xfrm flipV="1">
                <a:off x="2448" y="2011"/>
                <a:ext cx="186" cy="186"/>
              </a:xfrm>
              <a:prstGeom prst="line">
                <a:avLst/>
              </a:prstGeom>
              <a:noFill/>
              <a:ln w="666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257" name="Arc 23"/>
              <p:cNvSpPr>
                <a:spLocks/>
              </p:cNvSpPr>
              <p:nvPr/>
            </p:nvSpPr>
            <p:spPr bwMode="auto">
              <a:xfrm>
                <a:off x="2352" y="2821"/>
                <a:ext cx="123" cy="129"/>
              </a:xfrm>
              <a:custGeom>
                <a:avLst/>
                <a:gdLst>
                  <a:gd name="T0" fmla="*/ 0 w 18506"/>
                  <a:gd name="T1" fmla="*/ 0 h 19283"/>
                  <a:gd name="T2" fmla="*/ 0 w 18506"/>
                  <a:gd name="T3" fmla="*/ 0 h 19283"/>
                  <a:gd name="T4" fmla="*/ 0 w 18506"/>
                  <a:gd name="T5" fmla="*/ 0 h 19283"/>
                  <a:gd name="T6" fmla="*/ 0 60000 65536"/>
                  <a:gd name="T7" fmla="*/ 0 60000 65536"/>
                  <a:gd name="T8" fmla="*/ 0 60000 65536"/>
                  <a:gd name="T9" fmla="*/ 0 w 18506"/>
                  <a:gd name="T10" fmla="*/ 0 h 19283"/>
                  <a:gd name="T11" fmla="*/ 18506 w 18506"/>
                  <a:gd name="T12" fmla="*/ 19283 h 1928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506" h="19283" fill="none" extrusionOk="0">
                    <a:moveTo>
                      <a:pt x="18505" y="11139"/>
                    </a:moveTo>
                    <a:cubicBezTo>
                      <a:pt x="16406" y="14626"/>
                      <a:pt x="13365" y="17449"/>
                      <a:pt x="9732" y="19283"/>
                    </a:cubicBezTo>
                  </a:path>
                  <a:path w="18506" h="19283" stroke="0" extrusionOk="0">
                    <a:moveTo>
                      <a:pt x="18505" y="11139"/>
                    </a:moveTo>
                    <a:cubicBezTo>
                      <a:pt x="16406" y="14626"/>
                      <a:pt x="13365" y="17449"/>
                      <a:pt x="9732" y="19283"/>
                    </a:cubicBezTo>
                    <a:lnTo>
                      <a:pt x="0" y="0"/>
                    </a:lnTo>
                    <a:lnTo>
                      <a:pt x="18505" y="111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258" name="Line 24"/>
              <p:cNvSpPr>
                <a:spLocks noChangeShapeType="1"/>
              </p:cNvSpPr>
              <p:nvPr/>
            </p:nvSpPr>
            <p:spPr bwMode="auto">
              <a:xfrm>
                <a:off x="2448" y="2929"/>
                <a:ext cx="174" cy="180"/>
              </a:xfrm>
              <a:prstGeom prst="line">
                <a:avLst/>
              </a:prstGeom>
              <a:noFill/>
              <a:ln w="666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259" name="Arc 25"/>
              <p:cNvSpPr>
                <a:spLocks/>
              </p:cNvSpPr>
              <p:nvPr/>
            </p:nvSpPr>
            <p:spPr bwMode="auto">
              <a:xfrm>
                <a:off x="1695" y="2803"/>
                <a:ext cx="129" cy="124"/>
              </a:xfrm>
              <a:custGeom>
                <a:avLst/>
                <a:gdLst>
                  <a:gd name="T0" fmla="*/ 0 w 19276"/>
                  <a:gd name="T1" fmla="*/ 0 h 18531"/>
                  <a:gd name="T2" fmla="*/ 0 w 19276"/>
                  <a:gd name="T3" fmla="*/ 0 h 18531"/>
                  <a:gd name="T4" fmla="*/ 0 w 19276"/>
                  <a:gd name="T5" fmla="*/ 0 h 18531"/>
                  <a:gd name="T6" fmla="*/ 0 60000 65536"/>
                  <a:gd name="T7" fmla="*/ 0 60000 65536"/>
                  <a:gd name="T8" fmla="*/ 0 60000 65536"/>
                  <a:gd name="T9" fmla="*/ 0 w 19276"/>
                  <a:gd name="T10" fmla="*/ 0 h 18531"/>
                  <a:gd name="T11" fmla="*/ 19276 w 19276"/>
                  <a:gd name="T12" fmla="*/ 18531 h 1853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76" h="18531" fill="none" extrusionOk="0">
                    <a:moveTo>
                      <a:pt x="8178" y="18531"/>
                    </a:moveTo>
                    <a:cubicBezTo>
                      <a:pt x="4677" y="16434"/>
                      <a:pt x="1841" y="13388"/>
                      <a:pt x="-1" y="9746"/>
                    </a:cubicBezTo>
                  </a:path>
                  <a:path w="19276" h="18531" stroke="0" extrusionOk="0">
                    <a:moveTo>
                      <a:pt x="8178" y="18531"/>
                    </a:moveTo>
                    <a:cubicBezTo>
                      <a:pt x="4677" y="16434"/>
                      <a:pt x="1841" y="13388"/>
                      <a:pt x="-1" y="9746"/>
                    </a:cubicBezTo>
                    <a:lnTo>
                      <a:pt x="19276" y="0"/>
                    </a:lnTo>
                    <a:lnTo>
                      <a:pt x="8178" y="1853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260" name="Line 26"/>
              <p:cNvSpPr>
                <a:spLocks noChangeShapeType="1"/>
              </p:cNvSpPr>
              <p:nvPr/>
            </p:nvSpPr>
            <p:spPr bwMode="auto">
              <a:xfrm flipH="1">
                <a:off x="1536" y="2899"/>
                <a:ext cx="180" cy="174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261" name="Rectangle 27"/>
              <p:cNvSpPr>
                <a:spLocks noChangeArrowheads="1"/>
              </p:cNvSpPr>
              <p:nvPr/>
            </p:nvSpPr>
            <p:spPr bwMode="auto">
              <a:xfrm>
                <a:off x="750" y="3536"/>
                <a:ext cx="1048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 u="none" dirty="0">
                    <a:solidFill>
                      <a:schemeClr val="bg2"/>
                    </a:solidFill>
                    <a:latin typeface="Helvetica" pitchFamily="34" charset="0"/>
                  </a:rPr>
                  <a:t>"empty" vacuum</a:t>
                </a:r>
                <a:endParaRPr lang="en-US" sz="2400" u="none" dirty="0">
                  <a:solidFill>
                    <a:schemeClr val="bg2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2262" name="Rectangle 28"/>
              <p:cNvSpPr>
                <a:spLocks noChangeArrowheads="1"/>
              </p:cNvSpPr>
              <p:nvPr/>
            </p:nvSpPr>
            <p:spPr bwMode="auto">
              <a:xfrm>
                <a:off x="2088" y="3548"/>
                <a:ext cx="1351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 u="none" dirty="0">
                    <a:solidFill>
                      <a:schemeClr val="bg2"/>
                    </a:solidFill>
                    <a:latin typeface="Helvetica" pitchFamily="34" charset="0"/>
                  </a:rPr>
                  <a:t>"true" (QCD) vacuum</a:t>
                </a:r>
                <a:endParaRPr lang="en-US" sz="2400" u="none" dirty="0">
                  <a:solidFill>
                    <a:schemeClr val="bg2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52263" name="Rectangle 29"/>
              <p:cNvSpPr>
                <a:spLocks noChangeArrowheads="1"/>
              </p:cNvSpPr>
              <p:nvPr/>
            </p:nvSpPr>
            <p:spPr bwMode="auto">
              <a:xfrm>
                <a:off x="1596" y="1663"/>
                <a:ext cx="68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800" u="none">
                    <a:solidFill>
                      <a:srgbClr val="000000"/>
                    </a:solidFill>
                    <a:latin typeface="Helvetica" pitchFamily="34" charset="0"/>
                  </a:rPr>
                  <a:t>pressure =</a:t>
                </a:r>
                <a:endParaRPr lang="en-US" sz="2400" u="none">
                  <a:latin typeface="Times New Roman" pitchFamily="18" charset="0"/>
                </a:endParaRPr>
              </a:p>
            </p:txBody>
          </p:sp>
          <p:sp>
            <p:nvSpPr>
              <p:cNvPr id="52264" name="Rectangle 30"/>
              <p:cNvSpPr>
                <a:spLocks noChangeArrowheads="1"/>
              </p:cNvSpPr>
              <p:nvPr/>
            </p:nvSpPr>
            <p:spPr bwMode="auto">
              <a:xfrm>
                <a:off x="2280" y="1621"/>
                <a:ext cx="51" cy="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300" u="none">
                    <a:solidFill>
                      <a:srgbClr val="004EFF"/>
                    </a:solidFill>
                    <a:latin typeface="Helvetica" pitchFamily="34" charset="0"/>
                  </a:rPr>
                  <a:t> </a:t>
                </a:r>
                <a:endParaRPr lang="en-US" sz="2400" u="none">
                  <a:latin typeface="Times New Roman" pitchFamily="18" charset="0"/>
                </a:endParaRPr>
              </a:p>
            </p:txBody>
          </p:sp>
          <p:sp>
            <p:nvSpPr>
              <p:cNvPr id="52265" name="Rectangle 31"/>
              <p:cNvSpPr>
                <a:spLocks noChangeArrowheads="1"/>
              </p:cNvSpPr>
              <p:nvPr/>
            </p:nvSpPr>
            <p:spPr bwMode="auto">
              <a:xfrm>
                <a:off x="2328" y="1621"/>
                <a:ext cx="123" cy="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300" u="none">
                    <a:solidFill>
                      <a:srgbClr val="FF000C"/>
                    </a:solidFill>
                    <a:latin typeface="Helvetica" pitchFamily="34" charset="0"/>
                  </a:rPr>
                  <a:t>B</a:t>
                </a:r>
                <a:endParaRPr lang="en-US" sz="2400" u="none">
                  <a:latin typeface="Times New Roman" pitchFamily="18" charset="0"/>
                </a:endParaRPr>
              </a:p>
            </p:txBody>
          </p:sp>
          <p:sp>
            <p:nvSpPr>
              <p:cNvPr id="52266" name="Arc 32"/>
              <p:cNvSpPr>
                <a:spLocks/>
              </p:cNvSpPr>
              <p:nvPr/>
            </p:nvSpPr>
            <p:spPr bwMode="auto">
              <a:xfrm>
                <a:off x="2031" y="2695"/>
                <a:ext cx="93" cy="96"/>
              </a:xfrm>
              <a:custGeom>
                <a:avLst/>
                <a:gdLst>
                  <a:gd name="T0" fmla="*/ 0 w 18673"/>
                  <a:gd name="T1" fmla="*/ 0 h 19150"/>
                  <a:gd name="T2" fmla="*/ 0 w 18673"/>
                  <a:gd name="T3" fmla="*/ 0 h 19150"/>
                  <a:gd name="T4" fmla="*/ 0 w 18673"/>
                  <a:gd name="T5" fmla="*/ 0 h 19150"/>
                  <a:gd name="T6" fmla="*/ 0 60000 65536"/>
                  <a:gd name="T7" fmla="*/ 0 60000 65536"/>
                  <a:gd name="T8" fmla="*/ 0 60000 65536"/>
                  <a:gd name="T9" fmla="*/ 0 w 18673"/>
                  <a:gd name="T10" fmla="*/ 0 h 19150"/>
                  <a:gd name="T11" fmla="*/ 18673 w 18673"/>
                  <a:gd name="T12" fmla="*/ 19150 h 1915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673" h="19150" fill="none" extrusionOk="0">
                    <a:moveTo>
                      <a:pt x="8681" y="19150"/>
                    </a:moveTo>
                    <a:cubicBezTo>
                      <a:pt x="5062" y="17261"/>
                      <a:pt x="2051" y="14386"/>
                      <a:pt x="-1" y="10857"/>
                    </a:cubicBezTo>
                  </a:path>
                  <a:path w="18673" h="19150" stroke="0" extrusionOk="0">
                    <a:moveTo>
                      <a:pt x="8681" y="19150"/>
                    </a:moveTo>
                    <a:cubicBezTo>
                      <a:pt x="5062" y="17261"/>
                      <a:pt x="2051" y="14386"/>
                      <a:pt x="-1" y="10857"/>
                    </a:cubicBezTo>
                    <a:lnTo>
                      <a:pt x="18673" y="0"/>
                    </a:lnTo>
                    <a:lnTo>
                      <a:pt x="8681" y="191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267" name="Line 33"/>
              <p:cNvSpPr>
                <a:spLocks noChangeShapeType="1"/>
              </p:cNvSpPr>
              <p:nvPr/>
            </p:nvSpPr>
            <p:spPr bwMode="auto">
              <a:xfrm flipH="1">
                <a:off x="1284" y="2773"/>
                <a:ext cx="768" cy="79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268" name="Arc 34"/>
              <p:cNvSpPr>
                <a:spLocks/>
              </p:cNvSpPr>
              <p:nvPr/>
            </p:nvSpPr>
            <p:spPr bwMode="auto">
              <a:xfrm>
                <a:off x="2364" y="3062"/>
                <a:ext cx="74" cy="107"/>
              </a:xfrm>
              <a:custGeom>
                <a:avLst/>
                <a:gdLst>
                  <a:gd name="T0" fmla="*/ 0 w 14759"/>
                  <a:gd name="T1" fmla="*/ 0 h 21202"/>
                  <a:gd name="T2" fmla="*/ 0 w 14759"/>
                  <a:gd name="T3" fmla="*/ 0 h 21202"/>
                  <a:gd name="T4" fmla="*/ 0 w 14759"/>
                  <a:gd name="T5" fmla="*/ 0 h 21202"/>
                  <a:gd name="T6" fmla="*/ 0 60000 65536"/>
                  <a:gd name="T7" fmla="*/ 0 60000 65536"/>
                  <a:gd name="T8" fmla="*/ 0 60000 65536"/>
                  <a:gd name="T9" fmla="*/ 0 w 14759"/>
                  <a:gd name="T10" fmla="*/ 0 h 21202"/>
                  <a:gd name="T11" fmla="*/ 14759 w 14759"/>
                  <a:gd name="T12" fmla="*/ 21202 h 212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759" h="21202" fill="none" extrusionOk="0">
                    <a:moveTo>
                      <a:pt x="14759" y="15771"/>
                    </a:moveTo>
                    <a:cubicBezTo>
                      <a:pt x="11796" y="18543"/>
                      <a:pt x="8112" y="20425"/>
                      <a:pt x="4129" y="21201"/>
                    </a:cubicBezTo>
                  </a:path>
                  <a:path w="14759" h="21202" stroke="0" extrusionOk="0">
                    <a:moveTo>
                      <a:pt x="14759" y="15771"/>
                    </a:moveTo>
                    <a:cubicBezTo>
                      <a:pt x="11796" y="18543"/>
                      <a:pt x="8112" y="20425"/>
                      <a:pt x="4129" y="21201"/>
                    </a:cubicBezTo>
                    <a:lnTo>
                      <a:pt x="0" y="0"/>
                    </a:lnTo>
                    <a:lnTo>
                      <a:pt x="14759" y="1577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269" name="Line 35"/>
              <p:cNvSpPr>
                <a:spLocks noChangeShapeType="1"/>
              </p:cNvSpPr>
              <p:nvPr/>
            </p:nvSpPr>
            <p:spPr bwMode="auto">
              <a:xfrm>
                <a:off x="2400" y="3140"/>
                <a:ext cx="204" cy="3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52232" name="Rectangle 36"/>
            <p:cNvSpPr>
              <a:spLocks noChangeArrowheads="1"/>
            </p:cNvSpPr>
            <p:nvPr/>
          </p:nvSpPr>
          <p:spPr bwMode="auto">
            <a:xfrm>
              <a:off x="1308" y="1339"/>
              <a:ext cx="14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u="none" dirty="0">
                  <a:solidFill>
                    <a:schemeClr val="bg2"/>
                  </a:solidFill>
                  <a:latin typeface="Helvetica" pitchFamily="34" charset="0"/>
                </a:rPr>
                <a:t>Bag model of a hadron:</a:t>
              </a:r>
              <a:endParaRPr lang="en-US" sz="2400" u="none" dirty="0">
                <a:solidFill>
                  <a:schemeClr val="bg2"/>
                </a:solidFill>
                <a:latin typeface="Times New Roman" pitchFamily="18" charset="0"/>
              </a:endParaRPr>
            </a:p>
          </p:txBody>
        </p:sp>
        <p:sp>
          <p:nvSpPr>
            <p:cNvPr id="52233" name="Rectangle 37"/>
            <p:cNvSpPr>
              <a:spLocks noChangeArrowheads="1"/>
            </p:cNvSpPr>
            <p:nvPr/>
          </p:nvSpPr>
          <p:spPr bwMode="auto">
            <a:xfrm>
              <a:off x="756" y="4028"/>
              <a:ext cx="123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300" u="none">
                  <a:solidFill>
                    <a:srgbClr val="FF000C"/>
                  </a:solidFill>
                  <a:latin typeface="Helvetica" pitchFamily="34" charset="0"/>
                </a:rPr>
                <a:t>B</a:t>
              </a:r>
              <a:endParaRPr lang="en-US" sz="2400" u="none">
                <a:latin typeface="Times New Roman" pitchFamily="18" charset="0"/>
              </a:endParaRPr>
            </a:p>
          </p:txBody>
        </p:sp>
        <p:sp>
          <p:nvSpPr>
            <p:cNvPr id="52234" name="Rectangle 38"/>
            <p:cNvSpPr>
              <a:spLocks noChangeArrowheads="1"/>
            </p:cNvSpPr>
            <p:nvPr/>
          </p:nvSpPr>
          <p:spPr bwMode="auto">
            <a:xfrm>
              <a:off x="876" y="4070"/>
              <a:ext cx="137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u="none" dirty="0">
                  <a:solidFill>
                    <a:schemeClr val="bg2"/>
                  </a:solidFill>
                  <a:latin typeface="Helvetica" pitchFamily="34" charset="0"/>
                </a:rPr>
                <a:t> = "bag constant"       </a:t>
              </a:r>
              <a:endParaRPr lang="en-US" sz="2400" u="none" dirty="0">
                <a:solidFill>
                  <a:schemeClr val="bg2"/>
                </a:solidFill>
                <a:latin typeface="Times New Roman" pitchFamily="18" charset="0"/>
              </a:endParaRPr>
            </a:p>
          </p:txBody>
        </p:sp>
        <p:sp>
          <p:nvSpPr>
            <p:cNvPr id="52235" name="Rectangle 39"/>
            <p:cNvSpPr>
              <a:spLocks noChangeArrowheads="1"/>
            </p:cNvSpPr>
            <p:nvPr/>
          </p:nvSpPr>
          <p:spPr bwMode="auto">
            <a:xfrm>
              <a:off x="2244" y="4028"/>
              <a:ext cx="123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300" u="none">
                  <a:solidFill>
                    <a:srgbClr val="FF000C"/>
                  </a:solidFill>
                  <a:latin typeface="Helvetica" pitchFamily="34" charset="0"/>
                </a:rPr>
                <a:t>B</a:t>
              </a:r>
              <a:endParaRPr lang="en-US" sz="2400" u="none">
                <a:latin typeface="Times New Roman" pitchFamily="18" charset="0"/>
              </a:endParaRPr>
            </a:p>
          </p:txBody>
        </p:sp>
        <p:sp>
          <p:nvSpPr>
            <p:cNvPr id="52236" name="Rectangle 40"/>
            <p:cNvSpPr>
              <a:spLocks noChangeArrowheads="1"/>
            </p:cNvSpPr>
            <p:nvPr/>
          </p:nvSpPr>
          <p:spPr bwMode="auto">
            <a:xfrm>
              <a:off x="2364" y="4010"/>
              <a:ext cx="17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u="none" dirty="0">
                  <a:solidFill>
                    <a:schemeClr val="bg2"/>
                  </a:solidFill>
                  <a:latin typeface="Helvetica" pitchFamily="34" charset="0"/>
                </a:rPr>
                <a:t>1/4</a:t>
              </a:r>
              <a:endParaRPr lang="en-US" sz="2400" u="none" dirty="0">
                <a:solidFill>
                  <a:schemeClr val="bg2"/>
                </a:solidFill>
                <a:latin typeface="Times New Roman" pitchFamily="18" charset="0"/>
              </a:endParaRPr>
            </a:p>
          </p:txBody>
        </p:sp>
        <p:sp>
          <p:nvSpPr>
            <p:cNvPr id="52237" name="Rectangle 41"/>
            <p:cNvSpPr>
              <a:spLocks noChangeArrowheads="1"/>
            </p:cNvSpPr>
            <p:nvPr/>
          </p:nvSpPr>
          <p:spPr bwMode="auto">
            <a:xfrm>
              <a:off x="2538" y="4070"/>
              <a:ext cx="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u="none">
                  <a:solidFill>
                    <a:srgbClr val="FF000C"/>
                  </a:solidFill>
                  <a:latin typeface="Helvetica" pitchFamily="34" charset="0"/>
                </a:rPr>
                <a:t> </a:t>
              </a:r>
              <a:endParaRPr lang="en-US" sz="2400" u="none">
                <a:latin typeface="Times New Roman" pitchFamily="18" charset="0"/>
              </a:endParaRPr>
            </a:p>
          </p:txBody>
        </p:sp>
        <p:sp>
          <p:nvSpPr>
            <p:cNvPr id="52238" name="Rectangle 42"/>
            <p:cNvSpPr>
              <a:spLocks noChangeArrowheads="1"/>
            </p:cNvSpPr>
            <p:nvPr/>
          </p:nvSpPr>
          <p:spPr bwMode="auto">
            <a:xfrm>
              <a:off x="2580" y="4070"/>
              <a:ext cx="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u="none" dirty="0">
                  <a:solidFill>
                    <a:schemeClr val="bg2"/>
                  </a:solidFill>
                  <a:latin typeface="Helvetica" pitchFamily="34" charset="0"/>
                </a:rPr>
                <a:t>~</a:t>
              </a:r>
              <a:endParaRPr lang="en-US" sz="2400" u="none" dirty="0">
                <a:solidFill>
                  <a:schemeClr val="bg2"/>
                </a:solidFill>
                <a:latin typeface="Times New Roman" pitchFamily="18" charset="0"/>
              </a:endParaRPr>
            </a:p>
          </p:txBody>
        </p:sp>
        <p:sp>
          <p:nvSpPr>
            <p:cNvPr id="52239" name="Rectangle 43"/>
            <p:cNvSpPr>
              <a:spLocks noChangeArrowheads="1"/>
            </p:cNvSpPr>
            <p:nvPr/>
          </p:nvSpPr>
          <p:spPr bwMode="auto">
            <a:xfrm>
              <a:off x="2664" y="4070"/>
              <a:ext cx="6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u="none" dirty="0">
                  <a:solidFill>
                    <a:srgbClr val="FF000C"/>
                  </a:solidFill>
                  <a:latin typeface="Helvetica" pitchFamily="34" charset="0"/>
                </a:rPr>
                <a:t> 200 MeV</a:t>
              </a:r>
              <a:endParaRPr lang="en-US" sz="2400" u="none" dirty="0">
                <a:latin typeface="Times New Roman" pitchFamily="18" charset="0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D686AF6-04F4-4570-99DA-86A4A264E4C7}" type="slidenum">
              <a:rPr lang="en-GB" sz="1000" b="0" u="none"/>
              <a:pPr/>
              <a:t>17</a:t>
            </a:fld>
            <a:endParaRPr lang="en-GB" sz="1000" b="0" u="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2 Sept 2013  Soft Physics in HI collisions  K.Safarik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2300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Deconfinement</a:t>
            </a:r>
          </a:p>
        </p:txBody>
      </p:sp>
      <p:sp>
        <p:nvSpPr>
          <p:cNvPr id="487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What if we compress/heat matter so much that the individual hadrons start to interpenetrate?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4716463" y="2309813"/>
            <a:ext cx="3733800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u="none" dirty="0">
                <a:solidFill>
                  <a:schemeClr val="bg2"/>
                </a:solidFill>
                <a:latin typeface="+mn-lt"/>
              </a:rPr>
              <a:t>Lattice QCD predicts that if a system of hadrons is brought to sufficiently large density and/or temperature a </a:t>
            </a:r>
            <a:r>
              <a:rPr lang="en-US" sz="2000" u="none" dirty="0">
                <a:solidFill>
                  <a:srgbClr val="FF0000"/>
                </a:solidFill>
                <a:latin typeface="+mn-lt"/>
              </a:rPr>
              <a:t>deconfinement</a:t>
            </a:r>
            <a:r>
              <a:rPr lang="en-US" sz="2000" u="none" dirty="0">
                <a:solidFill>
                  <a:schemeClr val="bg2"/>
                </a:solidFill>
                <a:latin typeface="+mn-lt"/>
              </a:rPr>
              <a:t> phase transition should occur</a:t>
            </a:r>
          </a:p>
          <a:p>
            <a:endParaRPr lang="en-US" sz="2000" u="none" dirty="0">
              <a:solidFill>
                <a:schemeClr val="bg2"/>
              </a:solidFill>
              <a:latin typeface="+mn-lt"/>
            </a:endParaRPr>
          </a:p>
          <a:p>
            <a:r>
              <a:rPr lang="en-US" sz="2000" u="none" dirty="0">
                <a:solidFill>
                  <a:schemeClr val="bg2"/>
                </a:solidFill>
                <a:latin typeface="+mn-lt"/>
              </a:rPr>
              <a:t>In the new phase, called </a:t>
            </a:r>
            <a:r>
              <a:rPr lang="en-US" sz="2000" u="none" dirty="0">
                <a:solidFill>
                  <a:srgbClr val="FF0000"/>
                </a:solidFill>
                <a:latin typeface="+mn-lt"/>
              </a:rPr>
              <a:t>Quark-Gluon Plasma </a:t>
            </a:r>
            <a:r>
              <a:rPr lang="en-US" sz="2000" u="none" dirty="0">
                <a:solidFill>
                  <a:schemeClr val="bg2"/>
                </a:solidFill>
                <a:latin typeface="+mn-lt"/>
              </a:rPr>
              <a:t>(QGP), quarks and gluons are no longer confined within individual hadrons, but are free to move around over a larger volume</a:t>
            </a:r>
          </a:p>
        </p:txBody>
      </p:sp>
      <p:pic>
        <p:nvPicPr>
          <p:cNvPr id="53253" name="Picture 5" descr="RiscaldaComprimi_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38" y="2133600"/>
            <a:ext cx="343693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665281C-FF55-4A7A-8317-EEC290F53988}" type="slidenum">
              <a:rPr lang="en-GB" b="0" u="none">
                <a:latin typeface="Comic Sans MS" pitchFamily="66" charset="0"/>
              </a:rPr>
              <a:pPr/>
              <a:t>18</a:t>
            </a:fld>
            <a:endParaRPr lang="en-GB" b="0" u="none"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18578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Deconfinement</a:t>
            </a:r>
            <a:r>
              <a:rPr lang="en-US" dirty="0"/>
              <a:t>: a toy model</a:t>
            </a:r>
          </a:p>
        </p:txBody>
      </p:sp>
      <p:grpSp>
        <p:nvGrpSpPr>
          <p:cNvPr id="54275" name="Group 379"/>
          <p:cNvGrpSpPr>
            <a:grpSpLocks/>
          </p:cNvGrpSpPr>
          <p:nvPr/>
        </p:nvGrpSpPr>
        <p:grpSpPr bwMode="auto">
          <a:xfrm>
            <a:off x="5149850" y="1341438"/>
            <a:ext cx="3382963" cy="3097212"/>
            <a:chOff x="3244" y="845"/>
            <a:chExt cx="2131" cy="1951"/>
          </a:xfrm>
        </p:grpSpPr>
        <p:sp>
          <p:nvSpPr>
            <p:cNvPr id="54350" name="Rectangle 369"/>
            <p:cNvSpPr>
              <a:spLocks noChangeArrowheads="1"/>
            </p:cNvSpPr>
            <p:nvPr/>
          </p:nvSpPr>
          <p:spPr bwMode="auto">
            <a:xfrm>
              <a:off x="3244" y="845"/>
              <a:ext cx="2131" cy="195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4351" name="Oval 375"/>
            <p:cNvSpPr>
              <a:spLocks noChangeArrowheads="1"/>
            </p:cNvSpPr>
            <p:nvPr/>
          </p:nvSpPr>
          <p:spPr bwMode="auto">
            <a:xfrm>
              <a:off x="3424" y="891"/>
              <a:ext cx="1814" cy="17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4352" name="Oval 5"/>
            <p:cNvSpPr>
              <a:spLocks noChangeArrowheads="1"/>
            </p:cNvSpPr>
            <p:nvPr/>
          </p:nvSpPr>
          <p:spPr bwMode="auto">
            <a:xfrm>
              <a:off x="4377" y="1393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g</a:t>
              </a:r>
            </a:p>
          </p:txBody>
        </p:sp>
        <p:sp>
          <p:nvSpPr>
            <p:cNvPr id="54353" name="Oval 6"/>
            <p:cNvSpPr>
              <a:spLocks noChangeArrowheads="1"/>
            </p:cNvSpPr>
            <p:nvPr/>
          </p:nvSpPr>
          <p:spPr bwMode="auto">
            <a:xfrm>
              <a:off x="4468" y="1076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u</a:t>
              </a:r>
            </a:p>
          </p:txBody>
        </p:sp>
        <p:grpSp>
          <p:nvGrpSpPr>
            <p:cNvPr id="54354" name="Group 10"/>
            <p:cNvGrpSpPr>
              <a:grpSpLocks/>
            </p:cNvGrpSpPr>
            <p:nvPr/>
          </p:nvGrpSpPr>
          <p:grpSpPr bwMode="auto">
            <a:xfrm>
              <a:off x="4513" y="1212"/>
              <a:ext cx="136" cy="136"/>
              <a:chOff x="2971" y="1978"/>
              <a:chExt cx="136" cy="136"/>
            </a:xfrm>
          </p:grpSpPr>
          <p:sp>
            <p:nvSpPr>
              <p:cNvPr id="54437" name="Oval 11"/>
              <p:cNvSpPr>
                <a:spLocks noChangeArrowheads="1"/>
              </p:cNvSpPr>
              <p:nvPr/>
            </p:nvSpPr>
            <p:spPr bwMode="auto">
              <a:xfrm>
                <a:off x="2971" y="1978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d</a:t>
                </a:r>
              </a:p>
            </p:txBody>
          </p:sp>
          <p:sp>
            <p:nvSpPr>
              <p:cNvPr id="54438" name="Line 12"/>
              <p:cNvSpPr>
                <a:spLocks noChangeShapeType="1"/>
              </p:cNvSpPr>
              <p:nvPr/>
            </p:nvSpPr>
            <p:spPr bwMode="auto">
              <a:xfrm>
                <a:off x="3016" y="1995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4355" name="Group 13"/>
            <p:cNvGrpSpPr>
              <a:grpSpLocks/>
            </p:cNvGrpSpPr>
            <p:nvPr/>
          </p:nvGrpSpPr>
          <p:grpSpPr bwMode="auto">
            <a:xfrm>
              <a:off x="3878" y="1620"/>
              <a:ext cx="136" cy="136"/>
              <a:chOff x="3107" y="2114"/>
              <a:chExt cx="136" cy="136"/>
            </a:xfrm>
          </p:grpSpPr>
          <p:sp>
            <p:nvSpPr>
              <p:cNvPr id="54435" name="Oval 14"/>
              <p:cNvSpPr>
                <a:spLocks noChangeArrowheads="1"/>
              </p:cNvSpPr>
              <p:nvPr/>
            </p:nvSpPr>
            <p:spPr bwMode="auto">
              <a:xfrm>
                <a:off x="3107" y="2114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4436" name="Line 15"/>
              <p:cNvSpPr>
                <a:spLocks noChangeShapeType="1"/>
              </p:cNvSpPr>
              <p:nvPr/>
            </p:nvSpPr>
            <p:spPr bwMode="auto">
              <a:xfrm>
                <a:off x="3152" y="2150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54356" name="Oval 16"/>
            <p:cNvSpPr>
              <a:spLocks noChangeArrowheads="1"/>
            </p:cNvSpPr>
            <p:nvPr/>
          </p:nvSpPr>
          <p:spPr bwMode="auto">
            <a:xfrm>
              <a:off x="4059" y="1620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d</a:t>
              </a:r>
            </a:p>
          </p:txBody>
        </p:sp>
        <p:sp>
          <p:nvSpPr>
            <p:cNvPr id="54357" name="Oval 17"/>
            <p:cNvSpPr>
              <a:spLocks noChangeArrowheads="1"/>
            </p:cNvSpPr>
            <p:nvPr/>
          </p:nvSpPr>
          <p:spPr bwMode="auto">
            <a:xfrm>
              <a:off x="3969" y="1847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u</a:t>
              </a:r>
            </a:p>
          </p:txBody>
        </p:sp>
        <p:sp>
          <p:nvSpPr>
            <p:cNvPr id="54358" name="Oval 18"/>
            <p:cNvSpPr>
              <a:spLocks noChangeArrowheads="1"/>
            </p:cNvSpPr>
            <p:nvPr/>
          </p:nvSpPr>
          <p:spPr bwMode="auto">
            <a:xfrm>
              <a:off x="4059" y="1302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u</a:t>
              </a:r>
            </a:p>
          </p:txBody>
        </p:sp>
        <p:sp>
          <p:nvSpPr>
            <p:cNvPr id="54359" name="Oval 19"/>
            <p:cNvSpPr>
              <a:spLocks noChangeArrowheads="1"/>
            </p:cNvSpPr>
            <p:nvPr/>
          </p:nvSpPr>
          <p:spPr bwMode="auto">
            <a:xfrm>
              <a:off x="4740" y="1711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u</a:t>
              </a:r>
            </a:p>
          </p:txBody>
        </p:sp>
        <p:sp>
          <p:nvSpPr>
            <p:cNvPr id="54360" name="Oval 20"/>
            <p:cNvSpPr>
              <a:spLocks noChangeArrowheads="1"/>
            </p:cNvSpPr>
            <p:nvPr/>
          </p:nvSpPr>
          <p:spPr bwMode="auto">
            <a:xfrm>
              <a:off x="4695" y="1212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u</a:t>
              </a:r>
            </a:p>
          </p:txBody>
        </p:sp>
        <p:sp>
          <p:nvSpPr>
            <p:cNvPr id="54361" name="Oval 22"/>
            <p:cNvSpPr>
              <a:spLocks noChangeArrowheads="1"/>
            </p:cNvSpPr>
            <p:nvPr/>
          </p:nvSpPr>
          <p:spPr bwMode="auto">
            <a:xfrm>
              <a:off x="4195" y="1846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u</a:t>
              </a:r>
            </a:p>
          </p:txBody>
        </p:sp>
        <p:sp>
          <p:nvSpPr>
            <p:cNvPr id="54362" name="Oval 23"/>
            <p:cNvSpPr>
              <a:spLocks noChangeArrowheads="1"/>
            </p:cNvSpPr>
            <p:nvPr/>
          </p:nvSpPr>
          <p:spPr bwMode="auto">
            <a:xfrm>
              <a:off x="4810" y="2012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u</a:t>
              </a:r>
            </a:p>
          </p:txBody>
        </p:sp>
        <p:sp>
          <p:nvSpPr>
            <p:cNvPr id="54363" name="Oval 24"/>
            <p:cNvSpPr>
              <a:spLocks noChangeArrowheads="1"/>
            </p:cNvSpPr>
            <p:nvPr/>
          </p:nvSpPr>
          <p:spPr bwMode="auto">
            <a:xfrm>
              <a:off x="4669" y="1020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u</a:t>
              </a:r>
            </a:p>
          </p:txBody>
        </p:sp>
        <p:sp>
          <p:nvSpPr>
            <p:cNvPr id="54364" name="Oval 25"/>
            <p:cNvSpPr>
              <a:spLocks noChangeArrowheads="1"/>
            </p:cNvSpPr>
            <p:nvPr/>
          </p:nvSpPr>
          <p:spPr bwMode="auto">
            <a:xfrm>
              <a:off x="4195" y="1752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u</a:t>
              </a:r>
            </a:p>
          </p:txBody>
        </p:sp>
        <p:sp>
          <p:nvSpPr>
            <p:cNvPr id="54365" name="Oval 26"/>
            <p:cNvSpPr>
              <a:spLocks noChangeArrowheads="1"/>
            </p:cNvSpPr>
            <p:nvPr/>
          </p:nvSpPr>
          <p:spPr bwMode="auto">
            <a:xfrm>
              <a:off x="4059" y="2028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u</a:t>
              </a:r>
            </a:p>
          </p:txBody>
        </p:sp>
        <p:sp>
          <p:nvSpPr>
            <p:cNvPr id="54366" name="Oval 27"/>
            <p:cNvSpPr>
              <a:spLocks noChangeArrowheads="1"/>
            </p:cNvSpPr>
            <p:nvPr/>
          </p:nvSpPr>
          <p:spPr bwMode="auto">
            <a:xfrm>
              <a:off x="4241" y="1439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u</a:t>
              </a:r>
            </a:p>
          </p:txBody>
        </p:sp>
        <p:sp>
          <p:nvSpPr>
            <p:cNvPr id="54367" name="Oval 28"/>
            <p:cNvSpPr>
              <a:spLocks noChangeArrowheads="1"/>
            </p:cNvSpPr>
            <p:nvPr/>
          </p:nvSpPr>
          <p:spPr bwMode="auto">
            <a:xfrm>
              <a:off x="4468" y="1802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u</a:t>
              </a:r>
            </a:p>
          </p:txBody>
        </p:sp>
        <p:sp>
          <p:nvSpPr>
            <p:cNvPr id="54368" name="Oval 29"/>
            <p:cNvSpPr>
              <a:spLocks noChangeArrowheads="1"/>
            </p:cNvSpPr>
            <p:nvPr/>
          </p:nvSpPr>
          <p:spPr bwMode="auto">
            <a:xfrm>
              <a:off x="4951" y="1989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u</a:t>
              </a:r>
            </a:p>
          </p:txBody>
        </p:sp>
        <p:sp>
          <p:nvSpPr>
            <p:cNvPr id="54369" name="Oval 30"/>
            <p:cNvSpPr>
              <a:spLocks noChangeArrowheads="1"/>
            </p:cNvSpPr>
            <p:nvPr/>
          </p:nvSpPr>
          <p:spPr bwMode="auto">
            <a:xfrm>
              <a:off x="4014" y="1842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u</a:t>
              </a:r>
            </a:p>
          </p:txBody>
        </p:sp>
        <p:sp>
          <p:nvSpPr>
            <p:cNvPr id="54370" name="Oval 31"/>
            <p:cNvSpPr>
              <a:spLocks noChangeArrowheads="1"/>
            </p:cNvSpPr>
            <p:nvPr/>
          </p:nvSpPr>
          <p:spPr bwMode="auto">
            <a:xfrm>
              <a:off x="3833" y="1889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d</a:t>
              </a:r>
            </a:p>
          </p:txBody>
        </p:sp>
        <p:sp>
          <p:nvSpPr>
            <p:cNvPr id="54371" name="Oval 32"/>
            <p:cNvSpPr>
              <a:spLocks noChangeArrowheads="1"/>
            </p:cNvSpPr>
            <p:nvPr/>
          </p:nvSpPr>
          <p:spPr bwMode="auto">
            <a:xfrm>
              <a:off x="3560" y="1390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d</a:t>
              </a:r>
            </a:p>
          </p:txBody>
        </p:sp>
        <p:sp>
          <p:nvSpPr>
            <p:cNvPr id="54372" name="Oval 33"/>
            <p:cNvSpPr>
              <a:spLocks noChangeArrowheads="1"/>
            </p:cNvSpPr>
            <p:nvPr/>
          </p:nvSpPr>
          <p:spPr bwMode="auto">
            <a:xfrm>
              <a:off x="3851" y="1303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d</a:t>
              </a:r>
            </a:p>
          </p:txBody>
        </p:sp>
        <p:sp>
          <p:nvSpPr>
            <p:cNvPr id="54373" name="Oval 34"/>
            <p:cNvSpPr>
              <a:spLocks noChangeArrowheads="1"/>
            </p:cNvSpPr>
            <p:nvPr/>
          </p:nvSpPr>
          <p:spPr bwMode="auto">
            <a:xfrm>
              <a:off x="4558" y="1620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d</a:t>
              </a:r>
            </a:p>
          </p:txBody>
        </p:sp>
        <p:sp>
          <p:nvSpPr>
            <p:cNvPr id="54374" name="Oval 35"/>
            <p:cNvSpPr>
              <a:spLocks noChangeArrowheads="1"/>
            </p:cNvSpPr>
            <p:nvPr/>
          </p:nvSpPr>
          <p:spPr bwMode="auto">
            <a:xfrm>
              <a:off x="4332" y="940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d</a:t>
              </a:r>
            </a:p>
          </p:txBody>
        </p:sp>
        <p:sp>
          <p:nvSpPr>
            <p:cNvPr id="54375" name="Oval 36"/>
            <p:cNvSpPr>
              <a:spLocks noChangeArrowheads="1"/>
            </p:cNvSpPr>
            <p:nvPr/>
          </p:nvSpPr>
          <p:spPr bwMode="auto">
            <a:xfrm>
              <a:off x="4921" y="1511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d</a:t>
              </a:r>
            </a:p>
          </p:txBody>
        </p:sp>
        <p:sp>
          <p:nvSpPr>
            <p:cNvPr id="54376" name="Oval 37"/>
            <p:cNvSpPr>
              <a:spLocks noChangeArrowheads="1"/>
            </p:cNvSpPr>
            <p:nvPr/>
          </p:nvSpPr>
          <p:spPr bwMode="auto">
            <a:xfrm>
              <a:off x="4105" y="985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d</a:t>
              </a:r>
            </a:p>
          </p:txBody>
        </p:sp>
        <p:sp>
          <p:nvSpPr>
            <p:cNvPr id="54377" name="Oval 38"/>
            <p:cNvSpPr>
              <a:spLocks noChangeArrowheads="1"/>
            </p:cNvSpPr>
            <p:nvPr/>
          </p:nvSpPr>
          <p:spPr bwMode="auto">
            <a:xfrm>
              <a:off x="4377" y="1620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d</a:t>
              </a:r>
            </a:p>
          </p:txBody>
        </p:sp>
        <p:sp>
          <p:nvSpPr>
            <p:cNvPr id="54378" name="Oval 39"/>
            <p:cNvSpPr>
              <a:spLocks noChangeArrowheads="1"/>
            </p:cNvSpPr>
            <p:nvPr/>
          </p:nvSpPr>
          <p:spPr bwMode="auto">
            <a:xfrm>
              <a:off x="4513" y="1348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d</a:t>
              </a:r>
            </a:p>
          </p:txBody>
        </p:sp>
        <p:sp>
          <p:nvSpPr>
            <p:cNvPr id="54379" name="Oval 40"/>
            <p:cNvSpPr>
              <a:spLocks noChangeArrowheads="1"/>
            </p:cNvSpPr>
            <p:nvPr/>
          </p:nvSpPr>
          <p:spPr bwMode="auto">
            <a:xfrm>
              <a:off x="4740" y="1348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d</a:t>
              </a:r>
            </a:p>
          </p:txBody>
        </p:sp>
        <p:sp>
          <p:nvSpPr>
            <p:cNvPr id="54380" name="Oval 41"/>
            <p:cNvSpPr>
              <a:spLocks noChangeArrowheads="1"/>
            </p:cNvSpPr>
            <p:nvPr/>
          </p:nvSpPr>
          <p:spPr bwMode="auto">
            <a:xfrm>
              <a:off x="4286" y="1166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d</a:t>
              </a:r>
            </a:p>
          </p:txBody>
        </p:sp>
        <p:sp>
          <p:nvSpPr>
            <p:cNvPr id="54381" name="Oval 42"/>
            <p:cNvSpPr>
              <a:spLocks noChangeArrowheads="1"/>
            </p:cNvSpPr>
            <p:nvPr/>
          </p:nvSpPr>
          <p:spPr bwMode="auto">
            <a:xfrm>
              <a:off x="4604" y="2024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d</a:t>
              </a:r>
            </a:p>
          </p:txBody>
        </p:sp>
        <p:sp>
          <p:nvSpPr>
            <p:cNvPr id="54382" name="Oval 43"/>
            <p:cNvSpPr>
              <a:spLocks noChangeArrowheads="1"/>
            </p:cNvSpPr>
            <p:nvPr/>
          </p:nvSpPr>
          <p:spPr bwMode="auto">
            <a:xfrm>
              <a:off x="4422" y="2074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d</a:t>
              </a:r>
            </a:p>
          </p:txBody>
        </p:sp>
        <p:sp>
          <p:nvSpPr>
            <p:cNvPr id="54383" name="Oval 44"/>
            <p:cNvSpPr>
              <a:spLocks noChangeArrowheads="1"/>
            </p:cNvSpPr>
            <p:nvPr/>
          </p:nvSpPr>
          <p:spPr bwMode="auto">
            <a:xfrm>
              <a:off x="3560" y="1616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d</a:t>
              </a:r>
            </a:p>
          </p:txBody>
        </p:sp>
        <p:sp>
          <p:nvSpPr>
            <p:cNvPr id="54384" name="Oval 45"/>
            <p:cNvSpPr>
              <a:spLocks noChangeArrowheads="1"/>
            </p:cNvSpPr>
            <p:nvPr/>
          </p:nvSpPr>
          <p:spPr bwMode="auto">
            <a:xfrm>
              <a:off x="3606" y="1889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g</a:t>
              </a:r>
            </a:p>
          </p:txBody>
        </p:sp>
        <p:sp>
          <p:nvSpPr>
            <p:cNvPr id="54385" name="Oval 46"/>
            <p:cNvSpPr>
              <a:spLocks noChangeArrowheads="1"/>
            </p:cNvSpPr>
            <p:nvPr/>
          </p:nvSpPr>
          <p:spPr bwMode="auto">
            <a:xfrm>
              <a:off x="4604" y="1797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g</a:t>
              </a:r>
            </a:p>
          </p:txBody>
        </p:sp>
        <p:sp>
          <p:nvSpPr>
            <p:cNvPr id="54386" name="Oval 47"/>
            <p:cNvSpPr>
              <a:spLocks noChangeArrowheads="1"/>
            </p:cNvSpPr>
            <p:nvPr/>
          </p:nvSpPr>
          <p:spPr bwMode="auto">
            <a:xfrm>
              <a:off x="3787" y="1439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g</a:t>
              </a:r>
            </a:p>
          </p:txBody>
        </p:sp>
        <p:sp>
          <p:nvSpPr>
            <p:cNvPr id="54387" name="Oval 48"/>
            <p:cNvSpPr>
              <a:spLocks noChangeArrowheads="1"/>
            </p:cNvSpPr>
            <p:nvPr/>
          </p:nvSpPr>
          <p:spPr bwMode="auto">
            <a:xfrm>
              <a:off x="3927" y="1439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g</a:t>
              </a:r>
            </a:p>
          </p:txBody>
        </p:sp>
        <p:sp>
          <p:nvSpPr>
            <p:cNvPr id="54388" name="Oval 49"/>
            <p:cNvSpPr>
              <a:spLocks noChangeArrowheads="1"/>
            </p:cNvSpPr>
            <p:nvPr/>
          </p:nvSpPr>
          <p:spPr bwMode="auto">
            <a:xfrm>
              <a:off x="3651" y="2115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g</a:t>
              </a:r>
            </a:p>
          </p:txBody>
        </p:sp>
        <p:sp>
          <p:nvSpPr>
            <p:cNvPr id="54389" name="Oval 50"/>
            <p:cNvSpPr>
              <a:spLocks noChangeArrowheads="1"/>
            </p:cNvSpPr>
            <p:nvPr/>
          </p:nvSpPr>
          <p:spPr bwMode="auto">
            <a:xfrm>
              <a:off x="4921" y="1711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g</a:t>
              </a:r>
            </a:p>
          </p:txBody>
        </p:sp>
        <p:sp>
          <p:nvSpPr>
            <p:cNvPr id="54390" name="Oval 51"/>
            <p:cNvSpPr>
              <a:spLocks noChangeArrowheads="1"/>
            </p:cNvSpPr>
            <p:nvPr/>
          </p:nvSpPr>
          <p:spPr bwMode="auto">
            <a:xfrm>
              <a:off x="3878" y="2115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g</a:t>
              </a:r>
            </a:p>
          </p:txBody>
        </p:sp>
        <p:grpSp>
          <p:nvGrpSpPr>
            <p:cNvPr id="54391" name="Group 76"/>
            <p:cNvGrpSpPr>
              <a:grpSpLocks/>
            </p:cNvGrpSpPr>
            <p:nvPr/>
          </p:nvGrpSpPr>
          <p:grpSpPr bwMode="auto">
            <a:xfrm>
              <a:off x="4831" y="1847"/>
              <a:ext cx="136" cy="136"/>
              <a:chOff x="2971" y="1978"/>
              <a:chExt cx="136" cy="136"/>
            </a:xfrm>
          </p:grpSpPr>
          <p:sp>
            <p:nvSpPr>
              <p:cNvPr id="54433" name="Oval 77"/>
              <p:cNvSpPr>
                <a:spLocks noChangeArrowheads="1"/>
              </p:cNvSpPr>
              <p:nvPr/>
            </p:nvSpPr>
            <p:spPr bwMode="auto">
              <a:xfrm>
                <a:off x="2971" y="1978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d</a:t>
                </a:r>
              </a:p>
            </p:txBody>
          </p:sp>
          <p:sp>
            <p:nvSpPr>
              <p:cNvPr id="54434" name="Line 78"/>
              <p:cNvSpPr>
                <a:spLocks noChangeShapeType="1"/>
              </p:cNvSpPr>
              <p:nvPr/>
            </p:nvSpPr>
            <p:spPr bwMode="auto">
              <a:xfrm>
                <a:off x="3016" y="1995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4392" name="Group 79"/>
            <p:cNvGrpSpPr>
              <a:grpSpLocks/>
            </p:cNvGrpSpPr>
            <p:nvPr/>
          </p:nvGrpSpPr>
          <p:grpSpPr bwMode="auto">
            <a:xfrm>
              <a:off x="4241" y="1303"/>
              <a:ext cx="136" cy="136"/>
              <a:chOff x="2971" y="1978"/>
              <a:chExt cx="136" cy="136"/>
            </a:xfrm>
          </p:grpSpPr>
          <p:sp>
            <p:nvSpPr>
              <p:cNvPr id="54431" name="Oval 80"/>
              <p:cNvSpPr>
                <a:spLocks noChangeArrowheads="1"/>
              </p:cNvSpPr>
              <p:nvPr/>
            </p:nvSpPr>
            <p:spPr bwMode="auto">
              <a:xfrm>
                <a:off x="2971" y="1978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d</a:t>
                </a:r>
              </a:p>
            </p:txBody>
          </p:sp>
          <p:sp>
            <p:nvSpPr>
              <p:cNvPr id="54432" name="Line 81"/>
              <p:cNvSpPr>
                <a:spLocks noChangeShapeType="1"/>
              </p:cNvSpPr>
              <p:nvPr/>
            </p:nvSpPr>
            <p:spPr bwMode="auto">
              <a:xfrm>
                <a:off x="3016" y="1995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4393" name="Group 82"/>
            <p:cNvGrpSpPr>
              <a:grpSpLocks/>
            </p:cNvGrpSpPr>
            <p:nvPr/>
          </p:nvGrpSpPr>
          <p:grpSpPr bwMode="auto">
            <a:xfrm>
              <a:off x="4059" y="1484"/>
              <a:ext cx="136" cy="136"/>
              <a:chOff x="2971" y="1978"/>
              <a:chExt cx="136" cy="136"/>
            </a:xfrm>
          </p:grpSpPr>
          <p:sp>
            <p:nvSpPr>
              <p:cNvPr id="54429" name="Oval 83"/>
              <p:cNvSpPr>
                <a:spLocks noChangeArrowheads="1"/>
              </p:cNvSpPr>
              <p:nvPr/>
            </p:nvSpPr>
            <p:spPr bwMode="auto">
              <a:xfrm>
                <a:off x="2971" y="1978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d</a:t>
                </a:r>
              </a:p>
            </p:txBody>
          </p:sp>
          <p:sp>
            <p:nvSpPr>
              <p:cNvPr id="54430" name="Line 84"/>
              <p:cNvSpPr>
                <a:spLocks noChangeShapeType="1"/>
              </p:cNvSpPr>
              <p:nvPr/>
            </p:nvSpPr>
            <p:spPr bwMode="auto">
              <a:xfrm>
                <a:off x="3016" y="1995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4394" name="Group 91"/>
            <p:cNvGrpSpPr>
              <a:grpSpLocks/>
            </p:cNvGrpSpPr>
            <p:nvPr/>
          </p:nvGrpSpPr>
          <p:grpSpPr bwMode="auto">
            <a:xfrm>
              <a:off x="4241" y="1665"/>
              <a:ext cx="136" cy="136"/>
              <a:chOff x="2971" y="1978"/>
              <a:chExt cx="136" cy="136"/>
            </a:xfrm>
          </p:grpSpPr>
          <p:sp>
            <p:nvSpPr>
              <p:cNvPr id="54427" name="Oval 92"/>
              <p:cNvSpPr>
                <a:spLocks noChangeArrowheads="1"/>
              </p:cNvSpPr>
              <p:nvPr/>
            </p:nvSpPr>
            <p:spPr bwMode="auto">
              <a:xfrm>
                <a:off x="2971" y="1978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d</a:t>
                </a:r>
              </a:p>
            </p:txBody>
          </p:sp>
          <p:sp>
            <p:nvSpPr>
              <p:cNvPr id="54428" name="Line 93"/>
              <p:cNvSpPr>
                <a:spLocks noChangeShapeType="1"/>
              </p:cNvSpPr>
              <p:nvPr/>
            </p:nvSpPr>
            <p:spPr bwMode="auto">
              <a:xfrm>
                <a:off x="3016" y="1995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4395" name="Group 94"/>
            <p:cNvGrpSpPr>
              <a:grpSpLocks/>
            </p:cNvGrpSpPr>
            <p:nvPr/>
          </p:nvGrpSpPr>
          <p:grpSpPr bwMode="auto">
            <a:xfrm>
              <a:off x="3696" y="1208"/>
              <a:ext cx="136" cy="136"/>
              <a:chOff x="3107" y="2114"/>
              <a:chExt cx="136" cy="136"/>
            </a:xfrm>
          </p:grpSpPr>
          <p:sp>
            <p:nvSpPr>
              <p:cNvPr id="54425" name="Oval 95"/>
              <p:cNvSpPr>
                <a:spLocks noChangeArrowheads="1"/>
              </p:cNvSpPr>
              <p:nvPr/>
            </p:nvSpPr>
            <p:spPr bwMode="auto">
              <a:xfrm>
                <a:off x="3107" y="2114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4426" name="Line 96"/>
              <p:cNvSpPr>
                <a:spLocks noChangeShapeType="1"/>
              </p:cNvSpPr>
              <p:nvPr/>
            </p:nvSpPr>
            <p:spPr bwMode="auto">
              <a:xfrm>
                <a:off x="3152" y="2150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4396" name="Group 97"/>
            <p:cNvGrpSpPr>
              <a:grpSpLocks/>
            </p:cNvGrpSpPr>
            <p:nvPr/>
          </p:nvGrpSpPr>
          <p:grpSpPr bwMode="auto">
            <a:xfrm>
              <a:off x="4513" y="1706"/>
              <a:ext cx="136" cy="136"/>
              <a:chOff x="3107" y="2114"/>
              <a:chExt cx="136" cy="136"/>
            </a:xfrm>
          </p:grpSpPr>
          <p:sp>
            <p:nvSpPr>
              <p:cNvPr id="54423" name="Oval 98"/>
              <p:cNvSpPr>
                <a:spLocks noChangeArrowheads="1"/>
              </p:cNvSpPr>
              <p:nvPr/>
            </p:nvSpPr>
            <p:spPr bwMode="auto">
              <a:xfrm>
                <a:off x="3107" y="2114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4424" name="Line 99"/>
              <p:cNvSpPr>
                <a:spLocks noChangeShapeType="1"/>
              </p:cNvSpPr>
              <p:nvPr/>
            </p:nvSpPr>
            <p:spPr bwMode="auto">
              <a:xfrm>
                <a:off x="3152" y="2150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4397" name="Group 100"/>
            <p:cNvGrpSpPr>
              <a:grpSpLocks/>
            </p:cNvGrpSpPr>
            <p:nvPr/>
          </p:nvGrpSpPr>
          <p:grpSpPr bwMode="auto">
            <a:xfrm>
              <a:off x="4377" y="1797"/>
              <a:ext cx="136" cy="136"/>
              <a:chOff x="3107" y="2114"/>
              <a:chExt cx="136" cy="136"/>
            </a:xfrm>
          </p:grpSpPr>
          <p:sp>
            <p:nvSpPr>
              <p:cNvPr id="54421" name="Oval 101"/>
              <p:cNvSpPr>
                <a:spLocks noChangeArrowheads="1"/>
              </p:cNvSpPr>
              <p:nvPr/>
            </p:nvSpPr>
            <p:spPr bwMode="auto">
              <a:xfrm>
                <a:off x="3107" y="2114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4422" name="Line 102"/>
              <p:cNvSpPr>
                <a:spLocks noChangeShapeType="1"/>
              </p:cNvSpPr>
              <p:nvPr/>
            </p:nvSpPr>
            <p:spPr bwMode="auto">
              <a:xfrm>
                <a:off x="3152" y="2150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4398" name="Group 103"/>
            <p:cNvGrpSpPr>
              <a:grpSpLocks/>
            </p:cNvGrpSpPr>
            <p:nvPr/>
          </p:nvGrpSpPr>
          <p:grpSpPr bwMode="auto">
            <a:xfrm>
              <a:off x="4105" y="1570"/>
              <a:ext cx="136" cy="136"/>
              <a:chOff x="3107" y="2114"/>
              <a:chExt cx="136" cy="136"/>
            </a:xfrm>
          </p:grpSpPr>
          <p:sp>
            <p:nvSpPr>
              <p:cNvPr id="54419" name="Oval 104"/>
              <p:cNvSpPr>
                <a:spLocks noChangeArrowheads="1"/>
              </p:cNvSpPr>
              <p:nvPr/>
            </p:nvSpPr>
            <p:spPr bwMode="auto">
              <a:xfrm>
                <a:off x="3107" y="2114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4420" name="Line 105"/>
              <p:cNvSpPr>
                <a:spLocks noChangeShapeType="1"/>
              </p:cNvSpPr>
              <p:nvPr/>
            </p:nvSpPr>
            <p:spPr bwMode="auto">
              <a:xfrm>
                <a:off x="3152" y="2150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4399" name="Group 106"/>
            <p:cNvGrpSpPr>
              <a:grpSpLocks/>
            </p:cNvGrpSpPr>
            <p:nvPr/>
          </p:nvGrpSpPr>
          <p:grpSpPr bwMode="auto">
            <a:xfrm>
              <a:off x="4921" y="1360"/>
              <a:ext cx="136" cy="136"/>
              <a:chOff x="3107" y="2114"/>
              <a:chExt cx="136" cy="136"/>
            </a:xfrm>
          </p:grpSpPr>
          <p:sp>
            <p:nvSpPr>
              <p:cNvPr id="54417" name="Oval 107"/>
              <p:cNvSpPr>
                <a:spLocks noChangeArrowheads="1"/>
              </p:cNvSpPr>
              <p:nvPr/>
            </p:nvSpPr>
            <p:spPr bwMode="auto">
              <a:xfrm>
                <a:off x="3107" y="2114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4418" name="Line 108"/>
              <p:cNvSpPr>
                <a:spLocks noChangeShapeType="1"/>
              </p:cNvSpPr>
              <p:nvPr/>
            </p:nvSpPr>
            <p:spPr bwMode="auto">
              <a:xfrm>
                <a:off x="3152" y="2150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4400" name="Group 109"/>
            <p:cNvGrpSpPr>
              <a:grpSpLocks/>
            </p:cNvGrpSpPr>
            <p:nvPr/>
          </p:nvGrpSpPr>
          <p:grpSpPr bwMode="auto">
            <a:xfrm>
              <a:off x="4105" y="1167"/>
              <a:ext cx="136" cy="136"/>
              <a:chOff x="3107" y="2114"/>
              <a:chExt cx="136" cy="136"/>
            </a:xfrm>
          </p:grpSpPr>
          <p:sp>
            <p:nvSpPr>
              <p:cNvPr id="54415" name="Oval 110"/>
              <p:cNvSpPr>
                <a:spLocks noChangeArrowheads="1"/>
              </p:cNvSpPr>
              <p:nvPr/>
            </p:nvSpPr>
            <p:spPr bwMode="auto">
              <a:xfrm>
                <a:off x="3107" y="2114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4416" name="Line 111"/>
              <p:cNvSpPr>
                <a:spLocks noChangeShapeType="1"/>
              </p:cNvSpPr>
              <p:nvPr/>
            </p:nvSpPr>
            <p:spPr bwMode="auto">
              <a:xfrm>
                <a:off x="3152" y="2150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4401" name="Group 112"/>
            <p:cNvGrpSpPr>
              <a:grpSpLocks/>
            </p:cNvGrpSpPr>
            <p:nvPr/>
          </p:nvGrpSpPr>
          <p:grpSpPr bwMode="auto">
            <a:xfrm>
              <a:off x="3923" y="1121"/>
              <a:ext cx="136" cy="136"/>
              <a:chOff x="3107" y="2114"/>
              <a:chExt cx="136" cy="136"/>
            </a:xfrm>
          </p:grpSpPr>
          <p:sp>
            <p:nvSpPr>
              <p:cNvPr id="54413" name="Oval 113"/>
              <p:cNvSpPr>
                <a:spLocks noChangeArrowheads="1"/>
              </p:cNvSpPr>
              <p:nvPr/>
            </p:nvSpPr>
            <p:spPr bwMode="auto">
              <a:xfrm>
                <a:off x="3107" y="2114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4414" name="Line 114"/>
              <p:cNvSpPr>
                <a:spLocks noChangeShapeType="1"/>
              </p:cNvSpPr>
              <p:nvPr/>
            </p:nvSpPr>
            <p:spPr bwMode="auto">
              <a:xfrm>
                <a:off x="3152" y="2150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54402" name="Oval 115"/>
            <p:cNvSpPr>
              <a:spLocks noChangeArrowheads="1"/>
            </p:cNvSpPr>
            <p:nvPr/>
          </p:nvSpPr>
          <p:spPr bwMode="auto">
            <a:xfrm>
              <a:off x="4332" y="1117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u</a:t>
              </a:r>
            </a:p>
          </p:txBody>
        </p:sp>
        <p:sp>
          <p:nvSpPr>
            <p:cNvPr id="54403" name="Oval 116"/>
            <p:cNvSpPr>
              <a:spLocks noChangeArrowheads="1"/>
            </p:cNvSpPr>
            <p:nvPr/>
          </p:nvSpPr>
          <p:spPr bwMode="auto">
            <a:xfrm>
              <a:off x="4195" y="2119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d</a:t>
              </a:r>
            </a:p>
          </p:txBody>
        </p:sp>
        <p:sp>
          <p:nvSpPr>
            <p:cNvPr id="54404" name="Oval 126"/>
            <p:cNvSpPr>
              <a:spLocks noChangeArrowheads="1"/>
            </p:cNvSpPr>
            <p:nvPr/>
          </p:nvSpPr>
          <p:spPr bwMode="auto">
            <a:xfrm>
              <a:off x="3742" y="1525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u</a:t>
              </a:r>
            </a:p>
          </p:txBody>
        </p:sp>
        <p:sp>
          <p:nvSpPr>
            <p:cNvPr id="54405" name="Oval 363"/>
            <p:cNvSpPr>
              <a:spLocks noChangeArrowheads="1"/>
            </p:cNvSpPr>
            <p:nvPr/>
          </p:nvSpPr>
          <p:spPr bwMode="auto">
            <a:xfrm>
              <a:off x="4785" y="1208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g</a:t>
              </a:r>
            </a:p>
          </p:txBody>
        </p:sp>
        <p:sp>
          <p:nvSpPr>
            <p:cNvPr id="54406" name="Oval 364"/>
            <p:cNvSpPr>
              <a:spLocks noChangeArrowheads="1"/>
            </p:cNvSpPr>
            <p:nvPr/>
          </p:nvSpPr>
          <p:spPr bwMode="auto">
            <a:xfrm>
              <a:off x="4649" y="1480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g</a:t>
              </a:r>
            </a:p>
          </p:txBody>
        </p:sp>
        <p:sp>
          <p:nvSpPr>
            <p:cNvPr id="54407" name="Oval 365"/>
            <p:cNvSpPr>
              <a:spLocks noChangeArrowheads="1"/>
            </p:cNvSpPr>
            <p:nvPr/>
          </p:nvSpPr>
          <p:spPr bwMode="auto">
            <a:xfrm>
              <a:off x="4604" y="1934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800" u="none"/>
                <a:t>g</a:t>
              </a:r>
            </a:p>
          </p:txBody>
        </p:sp>
        <p:sp>
          <p:nvSpPr>
            <p:cNvPr id="54408" name="Oval 366"/>
            <p:cNvSpPr>
              <a:spLocks noChangeArrowheads="1"/>
            </p:cNvSpPr>
            <p:nvPr/>
          </p:nvSpPr>
          <p:spPr bwMode="auto">
            <a:xfrm>
              <a:off x="3651" y="1707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g</a:t>
              </a:r>
            </a:p>
          </p:txBody>
        </p:sp>
        <p:sp>
          <p:nvSpPr>
            <p:cNvPr id="54409" name="Oval 367"/>
            <p:cNvSpPr>
              <a:spLocks noChangeArrowheads="1"/>
            </p:cNvSpPr>
            <p:nvPr/>
          </p:nvSpPr>
          <p:spPr bwMode="auto">
            <a:xfrm>
              <a:off x="4785" y="1797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g</a:t>
              </a:r>
            </a:p>
          </p:txBody>
        </p:sp>
        <p:sp>
          <p:nvSpPr>
            <p:cNvPr id="54410" name="Oval 368"/>
            <p:cNvSpPr>
              <a:spLocks noChangeArrowheads="1"/>
            </p:cNvSpPr>
            <p:nvPr/>
          </p:nvSpPr>
          <p:spPr bwMode="auto">
            <a:xfrm>
              <a:off x="3787" y="1979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g</a:t>
              </a:r>
            </a:p>
          </p:txBody>
        </p:sp>
        <p:sp>
          <p:nvSpPr>
            <p:cNvPr id="54411" name="Text Box 376"/>
            <p:cNvSpPr txBox="1">
              <a:spLocks noChangeArrowheads="1"/>
            </p:cNvSpPr>
            <p:nvPr/>
          </p:nvSpPr>
          <p:spPr bwMode="auto">
            <a:xfrm>
              <a:off x="3666" y="2217"/>
              <a:ext cx="134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600" u="none">
                  <a:latin typeface="Comic Sans MS" pitchFamily="66" charset="0"/>
                </a:rPr>
                <a:t>perturbative vacuum</a:t>
              </a:r>
            </a:p>
          </p:txBody>
        </p:sp>
        <p:sp>
          <p:nvSpPr>
            <p:cNvPr id="54412" name="Text Box 377"/>
            <p:cNvSpPr txBox="1">
              <a:spLocks noChangeArrowheads="1"/>
            </p:cNvSpPr>
            <p:nvPr/>
          </p:nvSpPr>
          <p:spPr bwMode="auto">
            <a:xfrm>
              <a:off x="3334" y="2583"/>
              <a:ext cx="86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600" u="none">
                  <a:latin typeface="Comic Sans MS" pitchFamily="66" charset="0"/>
                </a:rPr>
                <a:t>QCD vacuum</a:t>
              </a:r>
            </a:p>
          </p:txBody>
        </p:sp>
      </p:grpSp>
      <p:grpSp>
        <p:nvGrpSpPr>
          <p:cNvPr id="54276" name="Group 380"/>
          <p:cNvGrpSpPr>
            <a:grpSpLocks/>
          </p:cNvGrpSpPr>
          <p:nvPr/>
        </p:nvGrpSpPr>
        <p:grpSpPr bwMode="auto">
          <a:xfrm>
            <a:off x="541338" y="1341438"/>
            <a:ext cx="3382962" cy="3097212"/>
            <a:chOff x="341" y="799"/>
            <a:chExt cx="2131" cy="1951"/>
          </a:xfrm>
        </p:grpSpPr>
        <p:sp>
          <p:nvSpPr>
            <p:cNvPr id="54283" name="Rectangle 300"/>
            <p:cNvSpPr>
              <a:spLocks noChangeArrowheads="1"/>
            </p:cNvSpPr>
            <p:nvPr/>
          </p:nvSpPr>
          <p:spPr bwMode="auto">
            <a:xfrm>
              <a:off x="341" y="799"/>
              <a:ext cx="2131" cy="195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54284" name="Group 301"/>
            <p:cNvGrpSpPr>
              <a:grpSpLocks/>
            </p:cNvGrpSpPr>
            <p:nvPr/>
          </p:nvGrpSpPr>
          <p:grpSpPr bwMode="auto">
            <a:xfrm>
              <a:off x="1791" y="1162"/>
              <a:ext cx="317" cy="317"/>
              <a:chOff x="2835" y="1298"/>
              <a:chExt cx="317" cy="317"/>
            </a:xfrm>
          </p:grpSpPr>
          <p:sp>
            <p:nvSpPr>
              <p:cNvPr id="54346" name="Oval 287"/>
              <p:cNvSpPr>
                <a:spLocks noChangeArrowheads="1"/>
              </p:cNvSpPr>
              <p:nvPr/>
            </p:nvSpPr>
            <p:spPr bwMode="auto">
              <a:xfrm>
                <a:off x="2835" y="1298"/>
                <a:ext cx="317" cy="31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4347" name="Oval 286"/>
              <p:cNvSpPr>
                <a:spLocks noChangeArrowheads="1"/>
              </p:cNvSpPr>
              <p:nvPr/>
            </p:nvSpPr>
            <p:spPr bwMode="auto">
              <a:xfrm>
                <a:off x="2926" y="1323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4348" name="Oval 289"/>
              <p:cNvSpPr>
                <a:spLocks noChangeArrowheads="1"/>
              </p:cNvSpPr>
              <p:nvPr/>
            </p:nvSpPr>
            <p:spPr bwMode="auto">
              <a:xfrm>
                <a:off x="2926" y="1461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4349" name="Line 290"/>
              <p:cNvSpPr>
                <a:spLocks noChangeShapeType="1"/>
              </p:cNvSpPr>
              <p:nvPr/>
            </p:nvSpPr>
            <p:spPr bwMode="auto">
              <a:xfrm>
                <a:off x="2971" y="1478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4285" name="Group 302"/>
            <p:cNvGrpSpPr>
              <a:grpSpLocks/>
            </p:cNvGrpSpPr>
            <p:nvPr/>
          </p:nvGrpSpPr>
          <p:grpSpPr bwMode="auto">
            <a:xfrm>
              <a:off x="1020" y="1162"/>
              <a:ext cx="317" cy="317"/>
              <a:chOff x="2835" y="1298"/>
              <a:chExt cx="317" cy="317"/>
            </a:xfrm>
          </p:grpSpPr>
          <p:sp>
            <p:nvSpPr>
              <p:cNvPr id="54342" name="Oval 303"/>
              <p:cNvSpPr>
                <a:spLocks noChangeArrowheads="1"/>
              </p:cNvSpPr>
              <p:nvPr/>
            </p:nvSpPr>
            <p:spPr bwMode="auto">
              <a:xfrm>
                <a:off x="2835" y="1298"/>
                <a:ext cx="317" cy="31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4343" name="Oval 304"/>
              <p:cNvSpPr>
                <a:spLocks noChangeArrowheads="1"/>
              </p:cNvSpPr>
              <p:nvPr/>
            </p:nvSpPr>
            <p:spPr bwMode="auto">
              <a:xfrm>
                <a:off x="2926" y="1323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4344" name="Oval 305"/>
              <p:cNvSpPr>
                <a:spLocks noChangeArrowheads="1"/>
              </p:cNvSpPr>
              <p:nvPr/>
            </p:nvSpPr>
            <p:spPr bwMode="auto">
              <a:xfrm>
                <a:off x="2926" y="1461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d</a:t>
                </a:r>
              </a:p>
            </p:txBody>
          </p:sp>
          <p:sp>
            <p:nvSpPr>
              <p:cNvPr id="54345" name="Line 306"/>
              <p:cNvSpPr>
                <a:spLocks noChangeShapeType="1"/>
              </p:cNvSpPr>
              <p:nvPr/>
            </p:nvSpPr>
            <p:spPr bwMode="auto">
              <a:xfrm>
                <a:off x="2971" y="1478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4286" name="Group 307"/>
            <p:cNvGrpSpPr>
              <a:grpSpLocks/>
            </p:cNvGrpSpPr>
            <p:nvPr/>
          </p:nvGrpSpPr>
          <p:grpSpPr bwMode="auto">
            <a:xfrm>
              <a:off x="1383" y="1344"/>
              <a:ext cx="317" cy="317"/>
              <a:chOff x="2835" y="1298"/>
              <a:chExt cx="317" cy="317"/>
            </a:xfrm>
          </p:grpSpPr>
          <p:sp>
            <p:nvSpPr>
              <p:cNvPr id="54338" name="Oval 308"/>
              <p:cNvSpPr>
                <a:spLocks noChangeArrowheads="1"/>
              </p:cNvSpPr>
              <p:nvPr/>
            </p:nvSpPr>
            <p:spPr bwMode="auto">
              <a:xfrm>
                <a:off x="2835" y="1298"/>
                <a:ext cx="317" cy="31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4339" name="Oval 309"/>
              <p:cNvSpPr>
                <a:spLocks noChangeArrowheads="1"/>
              </p:cNvSpPr>
              <p:nvPr/>
            </p:nvSpPr>
            <p:spPr bwMode="auto">
              <a:xfrm>
                <a:off x="2926" y="1323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d</a:t>
                </a:r>
              </a:p>
            </p:txBody>
          </p:sp>
          <p:sp>
            <p:nvSpPr>
              <p:cNvPr id="54340" name="Oval 310"/>
              <p:cNvSpPr>
                <a:spLocks noChangeArrowheads="1"/>
              </p:cNvSpPr>
              <p:nvPr/>
            </p:nvSpPr>
            <p:spPr bwMode="auto">
              <a:xfrm>
                <a:off x="2926" y="1461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d</a:t>
                </a:r>
              </a:p>
            </p:txBody>
          </p:sp>
          <p:sp>
            <p:nvSpPr>
              <p:cNvPr id="54341" name="Line 311"/>
              <p:cNvSpPr>
                <a:spLocks noChangeShapeType="1"/>
              </p:cNvSpPr>
              <p:nvPr/>
            </p:nvSpPr>
            <p:spPr bwMode="auto">
              <a:xfrm>
                <a:off x="2971" y="1478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4287" name="Group 312"/>
            <p:cNvGrpSpPr>
              <a:grpSpLocks/>
            </p:cNvGrpSpPr>
            <p:nvPr/>
          </p:nvGrpSpPr>
          <p:grpSpPr bwMode="auto">
            <a:xfrm>
              <a:off x="1610" y="1616"/>
              <a:ext cx="317" cy="317"/>
              <a:chOff x="2835" y="1298"/>
              <a:chExt cx="317" cy="317"/>
            </a:xfrm>
          </p:grpSpPr>
          <p:sp>
            <p:nvSpPr>
              <p:cNvPr id="54334" name="Oval 313"/>
              <p:cNvSpPr>
                <a:spLocks noChangeArrowheads="1"/>
              </p:cNvSpPr>
              <p:nvPr/>
            </p:nvSpPr>
            <p:spPr bwMode="auto">
              <a:xfrm>
                <a:off x="2835" y="1298"/>
                <a:ext cx="317" cy="31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4335" name="Oval 314"/>
              <p:cNvSpPr>
                <a:spLocks noChangeArrowheads="1"/>
              </p:cNvSpPr>
              <p:nvPr/>
            </p:nvSpPr>
            <p:spPr bwMode="auto">
              <a:xfrm>
                <a:off x="2926" y="1323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d</a:t>
                </a:r>
              </a:p>
            </p:txBody>
          </p:sp>
          <p:sp>
            <p:nvSpPr>
              <p:cNvPr id="54336" name="Oval 315"/>
              <p:cNvSpPr>
                <a:spLocks noChangeArrowheads="1"/>
              </p:cNvSpPr>
              <p:nvPr/>
            </p:nvSpPr>
            <p:spPr bwMode="auto">
              <a:xfrm>
                <a:off x="2926" y="1461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4337" name="Line 316"/>
              <p:cNvSpPr>
                <a:spLocks noChangeShapeType="1"/>
              </p:cNvSpPr>
              <p:nvPr/>
            </p:nvSpPr>
            <p:spPr bwMode="auto">
              <a:xfrm>
                <a:off x="2971" y="1478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4288" name="Group 317"/>
            <p:cNvGrpSpPr>
              <a:grpSpLocks/>
            </p:cNvGrpSpPr>
            <p:nvPr/>
          </p:nvGrpSpPr>
          <p:grpSpPr bwMode="auto">
            <a:xfrm>
              <a:off x="1928" y="1842"/>
              <a:ext cx="317" cy="317"/>
              <a:chOff x="2835" y="1298"/>
              <a:chExt cx="317" cy="317"/>
            </a:xfrm>
          </p:grpSpPr>
          <p:sp>
            <p:nvSpPr>
              <p:cNvPr id="54330" name="Oval 318"/>
              <p:cNvSpPr>
                <a:spLocks noChangeArrowheads="1"/>
              </p:cNvSpPr>
              <p:nvPr/>
            </p:nvSpPr>
            <p:spPr bwMode="auto">
              <a:xfrm>
                <a:off x="2835" y="1298"/>
                <a:ext cx="317" cy="31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4331" name="Oval 319"/>
              <p:cNvSpPr>
                <a:spLocks noChangeArrowheads="1"/>
              </p:cNvSpPr>
              <p:nvPr/>
            </p:nvSpPr>
            <p:spPr bwMode="auto">
              <a:xfrm>
                <a:off x="2926" y="1323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d</a:t>
                </a:r>
              </a:p>
            </p:txBody>
          </p:sp>
          <p:sp>
            <p:nvSpPr>
              <p:cNvPr id="54332" name="Oval 320"/>
              <p:cNvSpPr>
                <a:spLocks noChangeArrowheads="1"/>
              </p:cNvSpPr>
              <p:nvPr/>
            </p:nvSpPr>
            <p:spPr bwMode="auto">
              <a:xfrm>
                <a:off x="2926" y="1461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4333" name="Line 321"/>
              <p:cNvSpPr>
                <a:spLocks noChangeShapeType="1"/>
              </p:cNvSpPr>
              <p:nvPr/>
            </p:nvSpPr>
            <p:spPr bwMode="auto">
              <a:xfrm>
                <a:off x="2971" y="1478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4289" name="Group 322"/>
            <p:cNvGrpSpPr>
              <a:grpSpLocks/>
            </p:cNvGrpSpPr>
            <p:nvPr/>
          </p:nvGrpSpPr>
          <p:grpSpPr bwMode="auto">
            <a:xfrm>
              <a:off x="1202" y="1979"/>
              <a:ext cx="317" cy="317"/>
              <a:chOff x="2835" y="1298"/>
              <a:chExt cx="317" cy="317"/>
            </a:xfrm>
          </p:grpSpPr>
          <p:sp>
            <p:nvSpPr>
              <p:cNvPr id="54326" name="Oval 323"/>
              <p:cNvSpPr>
                <a:spLocks noChangeArrowheads="1"/>
              </p:cNvSpPr>
              <p:nvPr/>
            </p:nvSpPr>
            <p:spPr bwMode="auto">
              <a:xfrm>
                <a:off x="2835" y="1298"/>
                <a:ext cx="317" cy="31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4327" name="Oval 324"/>
              <p:cNvSpPr>
                <a:spLocks noChangeArrowheads="1"/>
              </p:cNvSpPr>
              <p:nvPr/>
            </p:nvSpPr>
            <p:spPr bwMode="auto">
              <a:xfrm>
                <a:off x="2926" y="1323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4328" name="Oval 325"/>
              <p:cNvSpPr>
                <a:spLocks noChangeArrowheads="1"/>
              </p:cNvSpPr>
              <p:nvPr/>
            </p:nvSpPr>
            <p:spPr bwMode="auto">
              <a:xfrm>
                <a:off x="2926" y="1461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d</a:t>
                </a:r>
              </a:p>
            </p:txBody>
          </p:sp>
          <p:sp>
            <p:nvSpPr>
              <p:cNvPr id="54329" name="Line 326"/>
              <p:cNvSpPr>
                <a:spLocks noChangeShapeType="1"/>
              </p:cNvSpPr>
              <p:nvPr/>
            </p:nvSpPr>
            <p:spPr bwMode="auto">
              <a:xfrm>
                <a:off x="2971" y="1478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4290" name="Group 327"/>
            <p:cNvGrpSpPr>
              <a:grpSpLocks/>
            </p:cNvGrpSpPr>
            <p:nvPr/>
          </p:nvGrpSpPr>
          <p:grpSpPr bwMode="auto">
            <a:xfrm>
              <a:off x="521" y="981"/>
              <a:ext cx="317" cy="317"/>
              <a:chOff x="2835" y="1298"/>
              <a:chExt cx="317" cy="317"/>
            </a:xfrm>
          </p:grpSpPr>
          <p:sp>
            <p:nvSpPr>
              <p:cNvPr id="54322" name="Oval 328"/>
              <p:cNvSpPr>
                <a:spLocks noChangeArrowheads="1"/>
              </p:cNvSpPr>
              <p:nvPr/>
            </p:nvSpPr>
            <p:spPr bwMode="auto">
              <a:xfrm>
                <a:off x="2835" y="1298"/>
                <a:ext cx="317" cy="31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4323" name="Oval 329"/>
              <p:cNvSpPr>
                <a:spLocks noChangeArrowheads="1"/>
              </p:cNvSpPr>
              <p:nvPr/>
            </p:nvSpPr>
            <p:spPr bwMode="auto">
              <a:xfrm>
                <a:off x="2926" y="1323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4324" name="Oval 330"/>
              <p:cNvSpPr>
                <a:spLocks noChangeArrowheads="1"/>
              </p:cNvSpPr>
              <p:nvPr/>
            </p:nvSpPr>
            <p:spPr bwMode="auto">
              <a:xfrm>
                <a:off x="2926" y="1461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4325" name="Line 331"/>
              <p:cNvSpPr>
                <a:spLocks noChangeShapeType="1"/>
              </p:cNvSpPr>
              <p:nvPr/>
            </p:nvSpPr>
            <p:spPr bwMode="auto">
              <a:xfrm>
                <a:off x="2971" y="1478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4291" name="Group 337"/>
            <p:cNvGrpSpPr>
              <a:grpSpLocks/>
            </p:cNvGrpSpPr>
            <p:nvPr/>
          </p:nvGrpSpPr>
          <p:grpSpPr bwMode="auto">
            <a:xfrm>
              <a:off x="612" y="1798"/>
              <a:ext cx="317" cy="317"/>
              <a:chOff x="2835" y="1298"/>
              <a:chExt cx="317" cy="317"/>
            </a:xfrm>
          </p:grpSpPr>
          <p:sp>
            <p:nvSpPr>
              <p:cNvPr id="54318" name="Oval 338"/>
              <p:cNvSpPr>
                <a:spLocks noChangeArrowheads="1"/>
              </p:cNvSpPr>
              <p:nvPr/>
            </p:nvSpPr>
            <p:spPr bwMode="auto">
              <a:xfrm>
                <a:off x="2835" y="1298"/>
                <a:ext cx="317" cy="31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4319" name="Oval 339"/>
              <p:cNvSpPr>
                <a:spLocks noChangeArrowheads="1"/>
              </p:cNvSpPr>
              <p:nvPr/>
            </p:nvSpPr>
            <p:spPr bwMode="auto">
              <a:xfrm>
                <a:off x="2926" y="1323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4320" name="Oval 340"/>
              <p:cNvSpPr>
                <a:spLocks noChangeArrowheads="1"/>
              </p:cNvSpPr>
              <p:nvPr/>
            </p:nvSpPr>
            <p:spPr bwMode="auto">
              <a:xfrm>
                <a:off x="2926" y="1461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d</a:t>
                </a:r>
              </a:p>
            </p:txBody>
          </p:sp>
          <p:sp>
            <p:nvSpPr>
              <p:cNvPr id="54321" name="Line 341"/>
              <p:cNvSpPr>
                <a:spLocks noChangeShapeType="1"/>
              </p:cNvSpPr>
              <p:nvPr/>
            </p:nvSpPr>
            <p:spPr bwMode="auto">
              <a:xfrm>
                <a:off x="2971" y="1478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4292" name="Group 342"/>
            <p:cNvGrpSpPr>
              <a:grpSpLocks/>
            </p:cNvGrpSpPr>
            <p:nvPr/>
          </p:nvGrpSpPr>
          <p:grpSpPr bwMode="auto">
            <a:xfrm>
              <a:off x="1383" y="935"/>
              <a:ext cx="317" cy="317"/>
              <a:chOff x="2835" y="1298"/>
              <a:chExt cx="317" cy="317"/>
            </a:xfrm>
          </p:grpSpPr>
          <p:sp>
            <p:nvSpPr>
              <p:cNvPr id="54314" name="Oval 343"/>
              <p:cNvSpPr>
                <a:spLocks noChangeArrowheads="1"/>
              </p:cNvSpPr>
              <p:nvPr/>
            </p:nvSpPr>
            <p:spPr bwMode="auto">
              <a:xfrm>
                <a:off x="2835" y="1298"/>
                <a:ext cx="317" cy="31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4315" name="Oval 344"/>
              <p:cNvSpPr>
                <a:spLocks noChangeArrowheads="1"/>
              </p:cNvSpPr>
              <p:nvPr/>
            </p:nvSpPr>
            <p:spPr bwMode="auto">
              <a:xfrm>
                <a:off x="2926" y="1323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d</a:t>
                </a:r>
              </a:p>
            </p:txBody>
          </p:sp>
          <p:sp>
            <p:nvSpPr>
              <p:cNvPr id="54316" name="Oval 345"/>
              <p:cNvSpPr>
                <a:spLocks noChangeArrowheads="1"/>
              </p:cNvSpPr>
              <p:nvPr/>
            </p:nvSpPr>
            <p:spPr bwMode="auto">
              <a:xfrm>
                <a:off x="2926" y="1461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4317" name="Line 346"/>
              <p:cNvSpPr>
                <a:spLocks noChangeShapeType="1"/>
              </p:cNvSpPr>
              <p:nvPr/>
            </p:nvSpPr>
            <p:spPr bwMode="auto">
              <a:xfrm>
                <a:off x="2971" y="1478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4293" name="Group 347"/>
            <p:cNvGrpSpPr>
              <a:grpSpLocks/>
            </p:cNvGrpSpPr>
            <p:nvPr/>
          </p:nvGrpSpPr>
          <p:grpSpPr bwMode="auto">
            <a:xfrm>
              <a:off x="703" y="1434"/>
              <a:ext cx="317" cy="317"/>
              <a:chOff x="2835" y="1298"/>
              <a:chExt cx="317" cy="317"/>
            </a:xfrm>
          </p:grpSpPr>
          <p:sp>
            <p:nvSpPr>
              <p:cNvPr id="54310" name="Oval 348"/>
              <p:cNvSpPr>
                <a:spLocks noChangeArrowheads="1"/>
              </p:cNvSpPr>
              <p:nvPr/>
            </p:nvSpPr>
            <p:spPr bwMode="auto">
              <a:xfrm>
                <a:off x="2835" y="1298"/>
                <a:ext cx="317" cy="31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4311" name="Oval 349"/>
              <p:cNvSpPr>
                <a:spLocks noChangeArrowheads="1"/>
              </p:cNvSpPr>
              <p:nvPr/>
            </p:nvSpPr>
            <p:spPr bwMode="auto">
              <a:xfrm>
                <a:off x="2926" y="1323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d</a:t>
                </a:r>
              </a:p>
            </p:txBody>
          </p:sp>
          <p:sp>
            <p:nvSpPr>
              <p:cNvPr id="54312" name="Oval 350"/>
              <p:cNvSpPr>
                <a:spLocks noChangeArrowheads="1"/>
              </p:cNvSpPr>
              <p:nvPr/>
            </p:nvSpPr>
            <p:spPr bwMode="auto">
              <a:xfrm>
                <a:off x="2926" y="1461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d</a:t>
                </a:r>
              </a:p>
            </p:txBody>
          </p:sp>
          <p:sp>
            <p:nvSpPr>
              <p:cNvPr id="54313" name="Line 351"/>
              <p:cNvSpPr>
                <a:spLocks noChangeShapeType="1"/>
              </p:cNvSpPr>
              <p:nvPr/>
            </p:nvSpPr>
            <p:spPr bwMode="auto">
              <a:xfrm>
                <a:off x="2971" y="1478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4294" name="Group 352"/>
            <p:cNvGrpSpPr>
              <a:grpSpLocks/>
            </p:cNvGrpSpPr>
            <p:nvPr/>
          </p:nvGrpSpPr>
          <p:grpSpPr bwMode="auto">
            <a:xfrm>
              <a:off x="1066" y="1616"/>
              <a:ext cx="317" cy="317"/>
              <a:chOff x="2835" y="1298"/>
              <a:chExt cx="317" cy="317"/>
            </a:xfrm>
          </p:grpSpPr>
          <p:sp>
            <p:nvSpPr>
              <p:cNvPr id="54306" name="Oval 353"/>
              <p:cNvSpPr>
                <a:spLocks noChangeArrowheads="1"/>
              </p:cNvSpPr>
              <p:nvPr/>
            </p:nvSpPr>
            <p:spPr bwMode="auto">
              <a:xfrm>
                <a:off x="2835" y="1298"/>
                <a:ext cx="317" cy="31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4307" name="Oval 354"/>
              <p:cNvSpPr>
                <a:spLocks noChangeArrowheads="1"/>
              </p:cNvSpPr>
              <p:nvPr/>
            </p:nvSpPr>
            <p:spPr bwMode="auto">
              <a:xfrm>
                <a:off x="2926" y="1323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4308" name="Oval 355"/>
              <p:cNvSpPr>
                <a:spLocks noChangeArrowheads="1"/>
              </p:cNvSpPr>
              <p:nvPr/>
            </p:nvSpPr>
            <p:spPr bwMode="auto">
              <a:xfrm>
                <a:off x="2926" y="1461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d</a:t>
                </a:r>
              </a:p>
            </p:txBody>
          </p:sp>
          <p:sp>
            <p:nvSpPr>
              <p:cNvPr id="54309" name="Line 356"/>
              <p:cNvSpPr>
                <a:spLocks noChangeShapeType="1"/>
              </p:cNvSpPr>
              <p:nvPr/>
            </p:nvSpPr>
            <p:spPr bwMode="auto">
              <a:xfrm>
                <a:off x="2971" y="1478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4295" name="Group 357"/>
            <p:cNvGrpSpPr>
              <a:grpSpLocks/>
            </p:cNvGrpSpPr>
            <p:nvPr/>
          </p:nvGrpSpPr>
          <p:grpSpPr bwMode="auto">
            <a:xfrm>
              <a:off x="1565" y="2024"/>
              <a:ext cx="317" cy="317"/>
              <a:chOff x="2835" y="1298"/>
              <a:chExt cx="317" cy="317"/>
            </a:xfrm>
          </p:grpSpPr>
          <p:sp>
            <p:nvSpPr>
              <p:cNvPr id="54302" name="Oval 358"/>
              <p:cNvSpPr>
                <a:spLocks noChangeArrowheads="1"/>
              </p:cNvSpPr>
              <p:nvPr/>
            </p:nvSpPr>
            <p:spPr bwMode="auto">
              <a:xfrm>
                <a:off x="2835" y="1298"/>
                <a:ext cx="317" cy="31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4303" name="Oval 359"/>
              <p:cNvSpPr>
                <a:spLocks noChangeArrowheads="1"/>
              </p:cNvSpPr>
              <p:nvPr/>
            </p:nvSpPr>
            <p:spPr bwMode="auto">
              <a:xfrm>
                <a:off x="2926" y="1323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4304" name="Oval 360"/>
              <p:cNvSpPr>
                <a:spLocks noChangeArrowheads="1"/>
              </p:cNvSpPr>
              <p:nvPr/>
            </p:nvSpPr>
            <p:spPr bwMode="auto">
              <a:xfrm>
                <a:off x="2926" y="1461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d</a:t>
                </a:r>
              </a:p>
            </p:txBody>
          </p:sp>
          <p:sp>
            <p:nvSpPr>
              <p:cNvPr id="54305" name="Line 361"/>
              <p:cNvSpPr>
                <a:spLocks noChangeShapeType="1"/>
              </p:cNvSpPr>
              <p:nvPr/>
            </p:nvSpPr>
            <p:spPr bwMode="auto">
              <a:xfrm>
                <a:off x="2971" y="1478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4296" name="Group 370"/>
            <p:cNvGrpSpPr>
              <a:grpSpLocks/>
            </p:cNvGrpSpPr>
            <p:nvPr/>
          </p:nvGrpSpPr>
          <p:grpSpPr bwMode="auto">
            <a:xfrm>
              <a:off x="839" y="2069"/>
              <a:ext cx="317" cy="317"/>
              <a:chOff x="2835" y="1298"/>
              <a:chExt cx="317" cy="317"/>
            </a:xfrm>
          </p:grpSpPr>
          <p:sp>
            <p:nvSpPr>
              <p:cNvPr id="54298" name="Oval 371"/>
              <p:cNvSpPr>
                <a:spLocks noChangeArrowheads="1"/>
              </p:cNvSpPr>
              <p:nvPr/>
            </p:nvSpPr>
            <p:spPr bwMode="auto">
              <a:xfrm>
                <a:off x="2835" y="1298"/>
                <a:ext cx="317" cy="31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4299" name="Oval 372"/>
              <p:cNvSpPr>
                <a:spLocks noChangeArrowheads="1"/>
              </p:cNvSpPr>
              <p:nvPr/>
            </p:nvSpPr>
            <p:spPr bwMode="auto">
              <a:xfrm>
                <a:off x="2926" y="1323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4300" name="Oval 373"/>
              <p:cNvSpPr>
                <a:spLocks noChangeArrowheads="1"/>
              </p:cNvSpPr>
              <p:nvPr/>
            </p:nvSpPr>
            <p:spPr bwMode="auto">
              <a:xfrm>
                <a:off x="2926" y="1461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d</a:t>
                </a:r>
              </a:p>
            </p:txBody>
          </p:sp>
          <p:sp>
            <p:nvSpPr>
              <p:cNvPr id="54301" name="Line 374"/>
              <p:cNvSpPr>
                <a:spLocks noChangeShapeType="1"/>
              </p:cNvSpPr>
              <p:nvPr/>
            </p:nvSpPr>
            <p:spPr bwMode="auto">
              <a:xfrm>
                <a:off x="2971" y="1478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54297" name="Text Box 378"/>
            <p:cNvSpPr txBox="1">
              <a:spLocks noChangeArrowheads="1"/>
            </p:cNvSpPr>
            <p:nvPr/>
          </p:nvSpPr>
          <p:spPr bwMode="auto">
            <a:xfrm>
              <a:off x="930" y="2492"/>
              <a:ext cx="86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600" u="none">
                  <a:latin typeface="Comic Sans MS" pitchFamily="66" charset="0"/>
                </a:rPr>
                <a:t>QCD vacuum</a:t>
              </a:r>
            </a:p>
          </p:txBody>
        </p:sp>
      </p:grpSp>
      <p:sp>
        <p:nvSpPr>
          <p:cNvPr id="54277" name="Text Box 381"/>
          <p:cNvSpPr txBox="1">
            <a:spLocks noChangeArrowheads="1"/>
          </p:cNvSpPr>
          <p:nvPr/>
        </p:nvSpPr>
        <p:spPr bwMode="auto">
          <a:xfrm>
            <a:off x="1050173" y="908050"/>
            <a:ext cx="24208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000" u="none" dirty="0">
                <a:solidFill>
                  <a:schemeClr val="bg2"/>
                </a:solidFill>
                <a:latin typeface="+mn-lt"/>
              </a:rPr>
              <a:t>Hadron (pion) Gas</a:t>
            </a:r>
          </a:p>
        </p:txBody>
      </p:sp>
      <p:sp>
        <p:nvSpPr>
          <p:cNvPr id="54278" name="Text Box 382"/>
          <p:cNvSpPr txBox="1">
            <a:spLocks noChangeArrowheads="1"/>
          </p:cNvSpPr>
          <p:nvPr/>
        </p:nvSpPr>
        <p:spPr bwMode="auto">
          <a:xfrm>
            <a:off x="5546118" y="908050"/>
            <a:ext cx="27190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000" u="none" dirty="0">
                <a:solidFill>
                  <a:schemeClr val="bg2"/>
                </a:solidFill>
                <a:latin typeface="+mn-lt"/>
              </a:rPr>
              <a:t>Quark-Gluon Plasma</a:t>
            </a:r>
          </a:p>
        </p:txBody>
      </p:sp>
      <p:graphicFrame>
        <p:nvGraphicFramePr>
          <p:cNvPr id="54279" name="Object 2"/>
          <p:cNvGraphicFramePr>
            <a:graphicFrameLocks noChangeAspect="1"/>
          </p:cNvGraphicFramePr>
          <p:nvPr/>
        </p:nvGraphicFramePr>
        <p:xfrm>
          <a:off x="4195763" y="5084763"/>
          <a:ext cx="3905250" cy="10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8" name="Equation" r:id="rId3" imgW="1473200" imgH="406400" progId="Equation.3">
                  <p:embed/>
                </p:oleObj>
              </mc:Choice>
              <mc:Fallback>
                <p:oleObj name="Equation" r:id="rId3" imgW="14732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5763" y="5084763"/>
                        <a:ext cx="3905250" cy="1077912"/>
                      </a:xfrm>
                      <a:prstGeom prst="rect">
                        <a:avLst/>
                      </a:prstGeom>
                      <a:solidFill>
                        <a:srgbClr val="35EAFD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2912" name="Rectangle 384"/>
          <p:cNvSpPr>
            <a:spLocks noGrp="1" noChangeArrowheads="1"/>
          </p:cNvSpPr>
          <p:nvPr>
            <p:ph type="body" idx="1"/>
          </p:nvPr>
        </p:nvSpPr>
        <p:spPr>
          <a:xfrm>
            <a:off x="107950" y="4652963"/>
            <a:ext cx="8928100" cy="1871662"/>
          </a:xfrm>
        </p:spPr>
        <p:txBody>
          <a:bodyPr/>
          <a:lstStyle/>
          <a:p>
            <a:r>
              <a:rPr lang="en-US" sz="2000" smtClean="0"/>
              <a:t>Gibbs’ criterion:the stable phase is the one with the largest pressure </a:t>
            </a:r>
          </a:p>
          <a:p>
            <a:endParaRPr lang="en-US" sz="2000" smtClean="0"/>
          </a:p>
          <a:p>
            <a:r>
              <a:rPr lang="en-US" sz="2000" smtClean="0"/>
              <a:t>From statistical mechanics:</a:t>
            </a:r>
          </a:p>
          <a:p>
            <a:pPr>
              <a:buFont typeface="Wingdings" pitchFamily="2" charset="2"/>
              <a:buNone/>
            </a:pPr>
            <a:r>
              <a:rPr lang="en-US" sz="2000" smtClean="0"/>
              <a:t>	(for an ideal gas)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22924DB-2F3D-4199-8B3C-0321E4ED67F0}" type="slidenum">
              <a:rPr lang="en-GB" b="0" u="none">
                <a:latin typeface="Comic Sans MS" pitchFamily="66" charset="0"/>
              </a:rPr>
              <a:pPr/>
              <a:t>19</a:t>
            </a:fld>
            <a:endParaRPr lang="en-GB" b="0" u="none"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94147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82AE-245D-41E4-A405-F48272476E97}" type="slidenum">
              <a:rPr lang="en-US"/>
              <a:pPr/>
              <a:t>2</a:t>
            </a:fld>
            <a:endParaRPr lang="en-US"/>
          </a:p>
        </p:txBody>
      </p:sp>
      <p:sp>
        <p:nvSpPr>
          <p:cNvPr id="1078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sp>
        <p:nvSpPr>
          <p:cNvPr id="1078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36712"/>
            <a:ext cx="8382000" cy="5760640"/>
          </a:xfrm>
        </p:spPr>
        <p:txBody>
          <a:bodyPr/>
          <a:lstStyle/>
          <a:p>
            <a:r>
              <a:rPr lang="en-US" sz="2000" dirty="0" smtClean="0">
                <a:sym typeface="Symbol" pitchFamily="18" charset="2"/>
              </a:rPr>
              <a:t>Motivation for Heavy-Ion Collisions</a:t>
            </a:r>
          </a:p>
          <a:p>
            <a:pPr lvl="1"/>
            <a:r>
              <a:rPr lang="en-US" sz="1600" dirty="0" smtClean="0">
                <a:sym typeface="Symbol" pitchFamily="18" charset="2"/>
              </a:rPr>
              <a:t>Hadron masses</a:t>
            </a:r>
          </a:p>
          <a:p>
            <a:pPr lvl="1"/>
            <a:r>
              <a:rPr lang="en-US" sz="1600" dirty="0" smtClean="0">
                <a:sym typeface="Symbol" pitchFamily="18" charset="2"/>
              </a:rPr>
              <a:t>QCD phase transitions</a:t>
            </a:r>
          </a:p>
          <a:p>
            <a:r>
              <a:rPr lang="en-US" sz="2000" dirty="0" smtClean="0">
                <a:sym typeface="Symbol" pitchFamily="18" charset="2"/>
              </a:rPr>
              <a:t>Centrality determination</a:t>
            </a:r>
          </a:p>
          <a:p>
            <a:r>
              <a:rPr lang="en-US" sz="2000" dirty="0" smtClean="0">
                <a:sym typeface="Symbol" pitchFamily="18" charset="2"/>
              </a:rPr>
              <a:t>History, from SPS to RHIC and to LHC</a:t>
            </a:r>
          </a:p>
          <a:p>
            <a:pPr lvl="1"/>
            <a:r>
              <a:rPr lang="en-US" sz="1600" dirty="0" smtClean="0">
                <a:sym typeface="Symbol" pitchFamily="18" charset="2"/>
              </a:rPr>
              <a:t>First observables: strangeness enhancement, J/</a:t>
            </a:r>
            <a:r>
              <a:rPr lang="en-US" sz="1600" dirty="0" smtClean="0">
                <a:latin typeface="Symbol" pitchFamily="18" charset="2"/>
                <a:sym typeface="Symbol" pitchFamily="18" charset="2"/>
              </a:rPr>
              <a:t>y</a:t>
            </a:r>
            <a:r>
              <a:rPr lang="en-US" sz="1600" dirty="0" smtClean="0">
                <a:sym typeface="Symbol" pitchFamily="18" charset="2"/>
              </a:rPr>
              <a:t> suppression</a:t>
            </a:r>
          </a:p>
          <a:p>
            <a:r>
              <a:rPr lang="en-US" sz="2000" dirty="0" smtClean="0">
                <a:sym typeface="Symbol" pitchFamily="18" charset="2"/>
              </a:rPr>
              <a:t>Particle spectra and yields</a:t>
            </a:r>
          </a:p>
          <a:p>
            <a:pPr lvl="1"/>
            <a:r>
              <a:rPr lang="en-US" sz="1600" dirty="0" smtClean="0">
                <a:sym typeface="Symbol" pitchFamily="18" charset="2"/>
              </a:rPr>
              <a:t>Statistical thermalization</a:t>
            </a:r>
          </a:p>
          <a:p>
            <a:pPr lvl="1"/>
            <a:r>
              <a:rPr lang="en-US" sz="1600" dirty="0" smtClean="0">
                <a:sym typeface="Symbol" pitchFamily="18" charset="2"/>
              </a:rPr>
              <a:t>Strangeness measurement</a:t>
            </a:r>
          </a:p>
          <a:p>
            <a:pPr lvl="1"/>
            <a:r>
              <a:rPr lang="en-US" sz="1600" dirty="0" smtClean="0">
                <a:sym typeface="Symbol" pitchFamily="18" charset="2"/>
              </a:rPr>
              <a:t>Baryon anomaly </a:t>
            </a:r>
          </a:p>
          <a:p>
            <a:pPr lvl="1"/>
            <a:r>
              <a:rPr lang="en-US" sz="1600" dirty="0" smtClean="0">
                <a:sym typeface="Symbol" pitchFamily="18" charset="2"/>
              </a:rPr>
              <a:t>Radial flow</a:t>
            </a:r>
          </a:p>
          <a:p>
            <a:r>
              <a:rPr lang="en-US" sz="2000" dirty="0" smtClean="0">
                <a:sym typeface="Symbol" pitchFamily="18" charset="2"/>
              </a:rPr>
              <a:t>Azimuthal anisotropy</a:t>
            </a:r>
          </a:p>
          <a:p>
            <a:pPr lvl="1"/>
            <a:r>
              <a:rPr lang="en-US" sz="1600" dirty="0" smtClean="0">
                <a:sym typeface="Symbol" pitchFamily="18" charset="2"/>
              </a:rPr>
              <a:t>Elliptic flow, directed flow</a:t>
            </a:r>
          </a:p>
          <a:p>
            <a:pPr lvl="1"/>
            <a:r>
              <a:rPr lang="en-US" sz="1600" dirty="0" smtClean="0">
                <a:sym typeface="Symbol" pitchFamily="18" charset="2"/>
              </a:rPr>
              <a:t>Higher harmonics</a:t>
            </a:r>
          </a:p>
          <a:p>
            <a:pPr lvl="1"/>
            <a:r>
              <a:rPr lang="en-US" sz="1600" dirty="0" smtClean="0">
                <a:sym typeface="Symbol" pitchFamily="18" charset="2"/>
              </a:rPr>
              <a:t>Event engineering</a:t>
            </a:r>
          </a:p>
          <a:p>
            <a:pPr lvl="1"/>
            <a:r>
              <a:rPr lang="en-US" sz="1600" dirty="0" smtClean="0">
                <a:sym typeface="Symbol" pitchFamily="18" charset="2"/>
              </a:rPr>
              <a:t>Chiral magnetic effects</a:t>
            </a:r>
          </a:p>
          <a:p>
            <a:r>
              <a:rPr lang="en-US" sz="2200" dirty="0" smtClean="0">
                <a:sym typeface="Symbol" pitchFamily="18" charset="2"/>
              </a:rPr>
              <a:t>Future </a:t>
            </a:r>
          </a:p>
          <a:p>
            <a:pPr lvl="1"/>
            <a:r>
              <a:rPr lang="en-US" sz="1600" dirty="0" smtClean="0">
                <a:sym typeface="Symbol" pitchFamily="18" charset="2"/>
              </a:rPr>
              <a:t>Heavy-flavour production, quarkonia production</a:t>
            </a:r>
          </a:p>
          <a:p>
            <a:pPr lvl="1"/>
            <a:r>
              <a:rPr lang="en-US" sz="1600" dirty="0" smtClean="0">
                <a:sym typeface="Symbol" pitchFamily="18" charset="2"/>
              </a:rPr>
              <a:t>Low-mass </a:t>
            </a:r>
            <a:r>
              <a:rPr lang="en-US" sz="1600" dirty="0" err="1" smtClean="0">
                <a:sym typeface="Symbol" pitchFamily="18" charset="2"/>
              </a:rPr>
              <a:t>dilepton</a:t>
            </a:r>
            <a:r>
              <a:rPr lang="en-US" sz="1600" dirty="0" smtClean="0">
                <a:sym typeface="Symbol" pitchFamily="18" charset="2"/>
              </a:rPr>
              <a:t> production</a:t>
            </a:r>
            <a:endParaRPr lang="en-US" sz="1600" dirty="0">
              <a:sym typeface="Symbol" pitchFamily="18" charset="2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49474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724744"/>
            <a:ext cx="8382000" cy="4800600"/>
          </a:xfrm>
        </p:spPr>
        <p:txBody>
          <a:bodyPr/>
          <a:lstStyle/>
          <a:p>
            <a:endParaRPr lang="en-US" dirty="0" smtClean="0"/>
          </a:p>
        </p:txBody>
      </p:sp>
      <p:grpSp>
        <p:nvGrpSpPr>
          <p:cNvPr id="55300" name="Group 4"/>
          <p:cNvGrpSpPr>
            <a:grpSpLocks/>
          </p:cNvGrpSpPr>
          <p:nvPr/>
        </p:nvGrpSpPr>
        <p:grpSpPr bwMode="auto">
          <a:xfrm>
            <a:off x="5365750" y="623888"/>
            <a:ext cx="3382963" cy="3097212"/>
            <a:chOff x="3244" y="845"/>
            <a:chExt cx="2131" cy="1951"/>
          </a:xfrm>
        </p:grpSpPr>
        <p:sp>
          <p:nvSpPr>
            <p:cNvPr id="55379" name="Rectangle 5"/>
            <p:cNvSpPr>
              <a:spLocks noChangeArrowheads="1"/>
            </p:cNvSpPr>
            <p:nvPr/>
          </p:nvSpPr>
          <p:spPr bwMode="auto">
            <a:xfrm>
              <a:off x="3244" y="845"/>
              <a:ext cx="2131" cy="195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5380" name="Oval 6"/>
            <p:cNvSpPr>
              <a:spLocks noChangeArrowheads="1"/>
            </p:cNvSpPr>
            <p:nvPr/>
          </p:nvSpPr>
          <p:spPr bwMode="auto">
            <a:xfrm>
              <a:off x="3424" y="891"/>
              <a:ext cx="1814" cy="17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5381" name="Oval 7"/>
            <p:cNvSpPr>
              <a:spLocks noChangeArrowheads="1"/>
            </p:cNvSpPr>
            <p:nvPr/>
          </p:nvSpPr>
          <p:spPr bwMode="auto">
            <a:xfrm>
              <a:off x="4377" y="1393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g</a:t>
              </a:r>
            </a:p>
          </p:txBody>
        </p:sp>
        <p:sp>
          <p:nvSpPr>
            <p:cNvPr id="55382" name="Oval 8"/>
            <p:cNvSpPr>
              <a:spLocks noChangeArrowheads="1"/>
            </p:cNvSpPr>
            <p:nvPr/>
          </p:nvSpPr>
          <p:spPr bwMode="auto">
            <a:xfrm>
              <a:off x="4468" y="1076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u</a:t>
              </a:r>
            </a:p>
          </p:txBody>
        </p:sp>
        <p:grpSp>
          <p:nvGrpSpPr>
            <p:cNvPr id="55383" name="Group 9"/>
            <p:cNvGrpSpPr>
              <a:grpSpLocks/>
            </p:cNvGrpSpPr>
            <p:nvPr/>
          </p:nvGrpSpPr>
          <p:grpSpPr bwMode="auto">
            <a:xfrm>
              <a:off x="4513" y="1212"/>
              <a:ext cx="136" cy="136"/>
              <a:chOff x="2971" y="1978"/>
              <a:chExt cx="136" cy="136"/>
            </a:xfrm>
          </p:grpSpPr>
          <p:sp>
            <p:nvSpPr>
              <p:cNvPr id="55466" name="Oval 10"/>
              <p:cNvSpPr>
                <a:spLocks noChangeArrowheads="1"/>
              </p:cNvSpPr>
              <p:nvPr/>
            </p:nvSpPr>
            <p:spPr bwMode="auto">
              <a:xfrm>
                <a:off x="2971" y="1978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d</a:t>
                </a:r>
              </a:p>
            </p:txBody>
          </p:sp>
          <p:sp>
            <p:nvSpPr>
              <p:cNvPr id="55467" name="Line 11"/>
              <p:cNvSpPr>
                <a:spLocks noChangeShapeType="1"/>
              </p:cNvSpPr>
              <p:nvPr/>
            </p:nvSpPr>
            <p:spPr bwMode="auto">
              <a:xfrm>
                <a:off x="3016" y="1995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5384" name="Group 12"/>
            <p:cNvGrpSpPr>
              <a:grpSpLocks/>
            </p:cNvGrpSpPr>
            <p:nvPr/>
          </p:nvGrpSpPr>
          <p:grpSpPr bwMode="auto">
            <a:xfrm>
              <a:off x="3878" y="1620"/>
              <a:ext cx="136" cy="136"/>
              <a:chOff x="3107" y="2114"/>
              <a:chExt cx="136" cy="136"/>
            </a:xfrm>
          </p:grpSpPr>
          <p:sp>
            <p:nvSpPr>
              <p:cNvPr id="55464" name="Oval 13"/>
              <p:cNvSpPr>
                <a:spLocks noChangeArrowheads="1"/>
              </p:cNvSpPr>
              <p:nvPr/>
            </p:nvSpPr>
            <p:spPr bwMode="auto">
              <a:xfrm>
                <a:off x="3107" y="2114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5465" name="Line 14"/>
              <p:cNvSpPr>
                <a:spLocks noChangeShapeType="1"/>
              </p:cNvSpPr>
              <p:nvPr/>
            </p:nvSpPr>
            <p:spPr bwMode="auto">
              <a:xfrm>
                <a:off x="3152" y="2150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55385" name="Oval 15"/>
            <p:cNvSpPr>
              <a:spLocks noChangeArrowheads="1"/>
            </p:cNvSpPr>
            <p:nvPr/>
          </p:nvSpPr>
          <p:spPr bwMode="auto">
            <a:xfrm>
              <a:off x="4059" y="1620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d</a:t>
              </a:r>
            </a:p>
          </p:txBody>
        </p:sp>
        <p:sp>
          <p:nvSpPr>
            <p:cNvPr id="55386" name="Oval 16"/>
            <p:cNvSpPr>
              <a:spLocks noChangeArrowheads="1"/>
            </p:cNvSpPr>
            <p:nvPr/>
          </p:nvSpPr>
          <p:spPr bwMode="auto">
            <a:xfrm>
              <a:off x="3969" y="1847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u</a:t>
              </a:r>
            </a:p>
          </p:txBody>
        </p:sp>
        <p:sp>
          <p:nvSpPr>
            <p:cNvPr id="55387" name="Oval 17"/>
            <p:cNvSpPr>
              <a:spLocks noChangeArrowheads="1"/>
            </p:cNvSpPr>
            <p:nvPr/>
          </p:nvSpPr>
          <p:spPr bwMode="auto">
            <a:xfrm>
              <a:off x="4059" y="1302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u</a:t>
              </a:r>
            </a:p>
          </p:txBody>
        </p:sp>
        <p:sp>
          <p:nvSpPr>
            <p:cNvPr id="55388" name="Oval 18"/>
            <p:cNvSpPr>
              <a:spLocks noChangeArrowheads="1"/>
            </p:cNvSpPr>
            <p:nvPr/>
          </p:nvSpPr>
          <p:spPr bwMode="auto">
            <a:xfrm>
              <a:off x="4740" y="1711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u</a:t>
              </a:r>
            </a:p>
          </p:txBody>
        </p:sp>
        <p:sp>
          <p:nvSpPr>
            <p:cNvPr id="55389" name="Oval 19"/>
            <p:cNvSpPr>
              <a:spLocks noChangeArrowheads="1"/>
            </p:cNvSpPr>
            <p:nvPr/>
          </p:nvSpPr>
          <p:spPr bwMode="auto">
            <a:xfrm>
              <a:off x="4695" y="1212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u</a:t>
              </a:r>
            </a:p>
          </p:txBody>
        </p:sp>
        <p:sp>
          <p:nvSpPr>
            <p:cNvPr id="55390" name="Oval 20"/>
            <p:cNvSpPr>
              <a:spLocks noChangeArrowheads="1"/>
            </p:cNvSpPr>
            <p:nvPr/>
          </p:nvSpPr>
          <p:spPr bwMode="auto">
            <a:xfrm>
              <a:off x="4195" y="1846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u</a:t>
              </a:r>
            </a:p>
          </p:txBody>
        </p:sp>
        <p:sp>
          <p:nvSpPr>
            <p:cNvPr id="55391" name="Oval 21"/>
            <p:cNvSpPr>
              <a:spLocks noChangeArrowheads="1"/>
            </p:cNvSpPr>
            <p:nvPr/>
          </p:nvSpPr>
          <p:spPr bwMode="auto">
            <a:xfrm>
              <a:off x="4810" y="2012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u</a:t>
              </a:r>
            </a:p>
          </p:txBody>
        </p:sp>
        <p:sp>
          <p:nvSpPr>
            <p:cNvPr id="55392" name="Oval 22"/>
            <p:cNvSpPr>
              <a:spLocks noChangeArrowheads="1"/>
            </p:cNvSpPr>
            <p:nvPr/>
          </p:nvSpPr>
          <p:spPr bwMode="auto">
            <a:xfrm>
              <a:off x="4669" y="1020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u</a:t>
              </a:r>
            </a:p>
          </p:txBody>
        </p:sp>
        <p:sp>
          <p:nvSpPr>
            <p:cNvPr id="55393" name="Oval 23"/>
            <p:cNvSpPr>
              <a:spLocks noChangeArrowheads="1"/>
            </p:cNvSpPr>
            <p:nvPr/>
          </p:nvSpPr>
          <p:spPr bwMode="auto">
            <a:xfrm>
              <a:off x="4195" y="1752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u</a:t>
              </a:r>
            </a:p>
          </p:txBody>
        </p:sp>
        <p:sp>
          <p:nvSpPr>
            <p:cNvPr id="55394" name="Oval 24"/>
            <p:cNvSpPr>
              <a:spLocks noChangeArrowheads="1"/>
            </p:cNvSpPr>
            <p:nvPr/>
          </p:nvSpPr>
          <p:spPr bwMode="auto">
            <a:xfrm>
              <a:off x="4059" y="2028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u</a:t>
              </a:r>
            </a:p>
          </p:txBody>
        </p:sp>
        <p:sp>
          <p:nvSpPr>
            <p:cNvPr id="55395" name="Oval 25"/>
            <p:cNvSpPr>
              <a:spLocks noChangeArrowheads="1"/>
            </p:cNvSpPr>
            <p:nvPr/>
          </p:nvSpPr>
          <p:spPr bwMode="auto">
            <a:xfrm>
              <a:off x="4241" y="1439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u</a:t>
              </a:r>
            </a:p>
          </p:txBody>
        </p:sp>
        <p:sp>
          <p:nvSpPr>
            <p:cNvPr id="55396" name="Oval 26"/>
            <p:cNvSpPr>
              <a:spLocks noChangeArrowheads="1"/>
            </p:cNvSpPr>
            <p:nvPr/>
          </p:nvSpPr>
          <p:spPr bwMode="auto">
            <a:xfrm>
              <a:off x="4468" y="1802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u</a:t>
              </a:r>
            </a:p>
          </p:txBody>
        </p:sp>
        <p:sp>
          <p:nvSpPr>
            <p:cNvPr id="55397" name="Oval 27"/>
            <p:cNvSpPr>
              <a:spLocks noChangeArrowheads="1"/>
            </p:cNvSpPr>
            <p:nvPr/>
          </p:nvSpPr>
          <p:spPr bwMode="auto">
            <a:xfrm>
              <a:off x="4951" y="1989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u</a:t>
              </a:r>
            </a:p>
          </p:txBody>
        </p:sp>
        <p:sp>
          <p:nvSpPr>
            <p:cNvPr id="55398" name="Oval 28"/>
            <p:cNvSpPr>
              <a:spLocks noChangeArrowheads="1"/>
            </p:cNvSpPr>
            <p:nvPr/>
          </p:nvSpPr>
          <p:spPr bwMode="auto">
            <a:xfrm>
              <a:off x="4014" y="1842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u</a:t>
              </a:r>
            </a:p>
          </p:txBody>
        </p:sp>
        <p:sp>
          <p:nvSpPr>
            <p:cNvPr id="55399" name="Oval 29"/>
            <p:cNvSpPr>
              <a:spLocks noChangeArrowheads="1"/>
            </p:cNvSpPr>
            <p:nvPr/>
          </p:nvSpPr>
          <p:spPr bwMode="auto">
            <a:xfrm>
              <a:off x="3833" y="1889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d</a:t>
              </a:r>
            </a:p>
          </p:txBody>
        </p:sp>
        <p:sp>
          <p:nvSpPr>
            <p:cNvPr id="55400" name="Oval 30"/>
            <p:cNvSpPr>
              <a:spLocks noChangeArrowheads="1"/>
            </p:cNvSpPr>
            <p:nvPr/>
          </p:nvSpPr>
          <p:spPr bwMode="auto">
            <a:xfrm>
              <a:off x="3560" y="1390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d</a:t>
              </a:r>
            </a:p>
          </p:txBody>
        </p:sp>
        <p:sp>
          <p:nvSpPr>
            <p:cNvPr id="55401" name="Oval 31"/>
            <p:cNvSpPr>
              <a:spLocks noChangeArrowheads="1"/>
            </p:cNvSpPr>
            <p:nvPr/>
          </p:nvSpPr>
          <p:spPr bwMode="auto">
            <a:xfrm>
              <a:off x="3851" y="1303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d</a:t>
              </a:r>
            </a:p>
          </p:txBody>
        </p:sp>
        <p:sp>
          <p:nvSpPr>
            <p:cNvPr id="55402" name="Oval 32"/>
            <p:cNvSpPr>
              <a:spLocks noChangeArrowheads="1"/>
            </p:cNvSpPr>
            <p:nvPr/>
          </p:nvSpPr>
          <p:spPr bwMode="auto">
            <a:xfrm>
              <a:off x="4558" y="1620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d</a:t>
              </a:r>
            </a:p>
          </p:txBody>
        </p:sp>
        <p:sp>
          <p:nvSpPr>
            <p:cNvPr id="55403" name="Oval 33"/>
            <p:cNvSpPr>
              <a:spLocks noChangeArrowheads="1"/>
            </p:cNvSpPr>
            <p:nvPr/>
          </p:nvSpPr>
          <p:spPr bwMode="auto">
            <a:xfrm>
              <a:off x="4332" y="940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d</a:t>
              </a:r>
            </a:p>
          </p:txBody>
        </p:sp>
        <p:sp>
          <p:nvSpPr>
            <p:cNvPr id="55404" name="Oval 34"/>
            <p:cNvSpPr>
              <a:spLocks noChangeArrowheads="1"/>
            </p:cNvSpPr>
            <p:nvPr/>
          </p:nvSpPr>
          <p:spPr bwMode="auto">
            <a:xfrm>
              <a:off x="4921" y="1511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d</a:t>
              </a:r>
            </a:p>
          </p:txBody>
        </p:sp>
        <p:sp>
          <p:nvSpPr>
            <p:cNvPr id="55405" name="Oval 35"/>
            <p:cNvSpPr>
              <a:spLocks noChangeArrowheads="1"/>
            </p:cNvSpPr>
            <p:nvPr/>
          </p:nvSpPr>
          <p:spPr bwMode="auto">
            <a:xfrm>
              <a:off x="4105" y="985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d</a:t>
              </a:r>
            </a:p>
          </p:txBody>
        </p:sp>
        <p:sp>
          <p:nvSpPr>
            <p:cNvPr id="55406" name="Oval 36"/>
            <p:cNvSpPr>
              <a:spLocks noChangeArrowheads="1"/>
            </p:cNvSpPr>
            <p:nvPr/>
          </p:nvSpPr>
          <p:spPr bwMode="auto">
            <a:xfrm>
              <a:off x="4377" y="1620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d</a:t>
              </a:r>
            </a:p>
          </p:txBody>
        </p:sp>
        <p:sp>
          <p:nvSpPr>
            <p:cNvPr id="55407" name="Oval 37"/>
            <p:cNvSpPr>
              <a:spLocks noChangeArrowheads="1"/>
            </p:cNvSpPr>
            <p:nvPr/>
          </p:nvSpPr>
          <p:spPr bwMode="auto">
            <a:xfrm>
              <a:off x="4513" y="1348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d</a:t>
              </a:r>
            </a:p>
          </p:txBody>
        </p:sp>
        <p:sp>
          <p:nvSpPr>
            <p:cNvPr id="55408" name="Oval 38"/>
            <p:cNvSpPr>
              <a:spLocks noChangeArrowheads="1"/>
            </p:cNvSpPr>
            <p:nvPr/>
          </p:nvSpPr>
          <p:spPr bwMode="auto">
            <a:xfrm>
              <a:off x="4740" y="1348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d</a:t>
              </a:r>
            </a:p>
          </p:txBody>
        </p:sp>
        <p:sp>
          <p:nvSpPr>
            <p:cNvPr id="55409" name="Oval 39"/>
            <p:cNvSpPr>
              <a:spLocks noChangeArrowheads="1"/>
            </p:cNvSpPr>
            <p:nvPr/>
          </p:nvSpPr>
          <p:spPr bwMode="auto">
            <a:xfrm>
              <a:off x="4286" y="1166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d</a:t>
              </a:r>
            </a:p>
          </p:txBody>
        </p:sp>
        <p:sp>
          <p:nvSpPr>
            <p:cNvPr id="55410" name="Oval 40"/>
            <p:cNvSpPr>
              <a:spLocks noChangeArrowheads="1"/>
            </p:cNvSpPr>
            <p:nvPr/>
          </p:nvSpPr>
          <p:spPr bwMode="auto">
            <a:xfrm>
              <a:off x="4604" y="2024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d</a:t>
              </a:r>
            </a:p>
          </p:txBody>
        </p:sp>
        <p:sp>
          <p:nvSpPr>
            <p:cNvPr id="55411" name="Oval 41"/>
            <p:cNvSpPr>
              <a:spLocks noChangeArrowheads="1"/>
            </p:cNvSpPr>
            <p:nvPr/>
          </p:nvSpPr>
          <p:spPr bwMode="auto">
            <a:xfrm>
              <a:off x="4422" y="2074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d</a:t>
              </a:r>
            </a:p>
          </p:txBody>
        </p:sp>
        <p:sp>
          <p:nvSpPr>
            <p:cNvPr id="55412" name="Oval 42"/>
            <p:cNvSpPr>
              <a:spLocks noChangeArrowheads="1"/>
            </p:cNvSpPr>
            <p:nvPr/>
          </p:nvSpPr>
          <p:spPr bwMode="auto">
            <a:xfrm>
              <a:off x="3560" y="1616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d</a:t>
              </a:r>
            </a:p>
          </p:txBody>
        </p:sp>
        <p:sp>
          <p:nvSpPr>
            <p:cNvPr id="55413" name="Oval 43"/>
            <p:cNvSpPr>
              <a:spLocks noChangeArrowheads="1"/>
            </p:cNvSpPr>
            <p:nvPr/>
          </p:nvSpPr>
          <p:spPr bwMode="auto">
            <a:xfrm>
              <a:off x="3606" y="1889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g</a:t>
              </a:r>
            </a:p>
          </p:txBody>
        </p:sp>
        <p:sp>
          <p:nvSpPr>
            <p:cNvPr id="55414" name="Oval 44"/>
            <p:cNvSpPr>
              <a:spLocks noChangeArrowheads="1"/>
            </p:cNvSpPr>
            <p:nvPr/>
          </p:nvSpPr>
          <p:spPr bwMode="auto">
            <a:xfrm>
              <a:off x="4604" y="1797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g</a:t>
              </a:r>
            </a:p>
          </p:txBody>
        </p:sp>
        <p:sp>
          <p:nvSpPr>
            <p:cNvPr id="55415" name="Oval 45"/>
            <p:cNvSpPr>
              <a:spLocks noChangeArrowheads="1"/>
            </p:cNvSpPr>
            <p:nvPr/>
          </p:nvSpPr>
          <p:spPr bwMode="auto">
            <a:xfrm>
              <a:off x="3787" y="1439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g</a:t>
              </a:r>
            </a:p>
          </p:txBody>
        </p:sp>
        <p:sp>
          <p:nvSpPr>
            <p:cNvPr id="55416" name="Oval 46"/>
            <p:cNvSpPr>
              <a:spLocks noChangeArrowheads="1"/>
            </p:cNvSpPr>
            <p:nvPr/>
          </p:nvSpPr>
          <p:spPr bwMode="auto">
            <a:xfrm>
              <a:off x="3927" y="1439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g</a:t>
              </a:r>
            </a:p>
          </p:txBody>
        </p:sp>
        <p:sp>
          <p:nvSpPr>
            <p:cNvPr id="55417" name="Oval 47"/>
            <p:cNvSpPr>
              <a:spLocks noChangeArrowheads="1"/>
            </p:cNvSpPr>
            <p:nvPr/>
          </p:nvSpPr>
          <p:spPr bwMode="auto">
            <a:xfrm>
              <a:off x="3651" y="2115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g</a:t>
              </a:r>
            </a:p>
          </p:txBody>
        </p:sp>
        <p:sp>
          <p:nvSpPr>
            <p:cNvPr id="55418" name="Oval 48"/>
            <p:cNvSpPr>
              <a:spLocks noChangeArrowheads="1"/>
            </p:cNvSpPr>
            <p:nvPr/>
          </p:nvSpPr>
          <p:spPr bwMode="auto">
            <a:xfrm>
              <a:off x="4921" y="1711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g</a:t>
              </a:r>
            </a:p>
          </p:txBody>
        </p:sp>
        <p:sp>
          <p:nvSpPr>
            <p:cNvPr id="55419" name="Oval 49"/>
            <p:cNvSpPr>
              <a:spLocks noChangeArrowheads="1"/>
            </p:cNvSpPr>
            <p:nvPr/>
          </p:nvSpPr>
          <p:spPr bwMode="auto">
            <a:xfrm>
              <a:off x="3878" y="2115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g</a:t>
              </a:r>
            </a:p>
          </p:txBody>
        </p:sp>
        <p:grpSp>
          <p:nvGrpSpPr>
            <p:cNvPr id="55420" name="Group 50"/>
            <p:cNvGrpSpPr>
              <a:grpSpLocks/>
            </p:cNvGrpSpPr>
            <p:nvPr/>
          </p:nvGrpSpPr>
          <p:grpSpPr bwMode="auto">
            <a:xfrm>
              <a:off x="4831" y="1847"/>
              <a:ext cx="136" cy="136"/>
              <a:chOff x="2971" y="1978"/>
              <a:chExt cx="136" cy="136"/>
            </a:xfrm>
          </p:grpSpPr>
          <p:sp>
            <p:nvSpPr>
              <p:cNvPr id="55462" name="Oval 51"/>
              <p:cNvSpPr>
                <a:spLocks noChangeArrowheads="1"/>
              </p:cNvSpPr>
              <p:nvPr/>
            </p:nvSpPr>
            <p:spPr bwMode="auto">
              <a:xfrm>
                <a:off x="2971" y="1978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d</a:t>
                </a:r>
              </a:p>
            </p:txBody>
          </p:sp>
          <p:sp>
            <p:nvSpPr>
              <p:cNvPr id="55463" name="Line 52"/>
              <p:cNvSpPr>
                <a:spLocks noChangeShapeType="1"/>
              </p:cNvSpPr>
              <p:nvPr/>
            </p:nvSpPr>
            <p:spPr bwMode="auto">
              <a:xfrm>
                <a:off x="3016" y="1995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5421" name="Group 53"/>
            <p:cNvGrpSpPr>
              <a:grpSpLocks/>
            </p:cNvGrpSpPr>
            <p:nvPr/>
          </p:nvGrpSpPr>
          <p:grpSpPr bwMode="auto">
            <a:xfrm>
              <a:off x="4241" y="1303"/>
              <a:ext cx="136" cy="136"/>
              <a:chOff x="2971" y="1978"/>
              <a:chExt cx="136" cy="136"/>
            </a:xfrm>
          </p:grpSpPr>
          <p:sp>
            <p:nvSpPr>
              <p:cNvPr id="55460" name="Oval 54"/>
              <p:cNvSpPr>
                <a:spLocks noChangeArrowheads="1"/>
              </p:cNvSpPr>
              <p:nvPr/>
            </p:nvSpPr>
            <p:spPr bwMode="auto">
              <a:xfrm>
                <a:off x="2971" y="1978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d</a:t>
                </a:r>
              </a:p>
            </p:txBody>
          </p:sp>
          <p:sp>
            <p:nvSpPr>
              <p:cNvPr id="55461" name="Line 55"/>
              <p:cNvSpPr>
                <a:spLocks noChangeShapeType="1"/>
              </p:cNvSpPr>
              <p:nvPr/>
            </p:nvSpPr>
            <p:spPr bwMode="auto">
              <a:xfrm>
                <a:off x="3016" y="1995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5422" name="Group 56"/>
            <p:cNvGrpSpPr>
              <a:grpSpLocks/>
            </p:cNvGrpSpPr>
            <p:nvPr/>
          </p:nvGrpSpPr>
          <p:grpSpPr bwMode="auto">
            <a:xfrm>
              <a:off x="4059" y="1484"/>
              <a:ext cx="136" cy="136"/>
              <a:chOff x="2971" y="1978"/>
              <a:chExt cx="136" cy="136"/>
            </a:xfrm>
          </p:grpSpPr>
          <p:sp>
            <p:nvSpPr>
              <p:cNvPr id="55458" name="Oval 57"/>
              <p:cNvSpPr>
                <a:spLocks noChangeArrowheads="1"/>
              </p:cNvSpPr>
              <p:nvPr/>
            </p:nvSpPr>
            <p:spPr bwMode="auto">
              <a:xfrm>
                <a:off x="2971" y="1978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d</a:t>
                </a:r>
              </a:p>
            </p:txBody>
          </p:sp>
          <p:sp>
            <p:nvSpPr>
              <p:cNvPr id="55459" name="Line 58"/>
              <p:cNvSpPr>
                <a:spLocks noChangeShapeType="1"/>
              </p:cNvSpPr>
              <p:nvPr/>
            </p:nvSpPr>
            <p:spPr bwMode="auto">
              <a:xfrm>
                <a:off x="3016" y="1995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5423" name="Group 59"/>
            <p:cNvGrpSpPr>
              <a:grpSpLocks/>
            </p:cNvGrpSpPr>
            <p:nvPr/>
          </p:nvGrpSpPr>
          <p:grpSpPr bwMode="auto">
            <a:xfrm>
              <a:off x="4241" y="1665"/>
              <a:ext cx="136" cy="136"/>
              <a:chOff x="2971" y="1978"/>
              <a:chExt cx="136" cy="136"/>
            </a:xfrm>
          </p:grpSpPr>
          <p:sp>
            <p:nvSpPr>
              <p:cNvPr id="55456" name="Oval 60"/>
              <p:cNvSpPr>
                <a:spLocks noChangeArrowheads="1"/>
              </p:cNvSpPr>
              <p:nvPr/>
            </p:nvSpPr>
            <p:spPr bwMode="auto">
              <a:xfrm>
                <a:off x="2971" y="1978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d</a:t>
                </a:r>
              </a:p>
            </p:txBody>
          </p:sp>
          <p:sp>
            <p:nvSpPr>
              <p:cNvPr id="55457" name="Line 61"/>
              <p:cNvSpPr>
                <a:spLocks noChangeShapeType="1"/>
              </p:cNvSpPr>
              <p:nvPr/>
            </p:nvSpPr>
            <p:spPr bwMode="auto">
              <a:xfrm>
                <a:off x="3016" y="1995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5424" name="Group 62"/>
            <p:cNvGrpSpPr>
              <a:grpSpLocks/>
            </p:cNvGrpSpPr>
            <p:nvPr/>
          </p:nvGrpSpPr>
          <p:grpSpPr bwMode="auto">
            <a:xfrm>
              <a:off x="3696" y="1208"/>
              <a:ext cx="136" cy="136"/>
              <a:chOff x="3107" y="2114"/>
              <a:chExt cx="136" cy="136"/>
            </a:xfrm>
          </p:grpSpPr>
          <p:sp>
            <p:nvSpPr>
              <p:cNvPr id="55454" name="Oval 63"/>
              <p:cNvSpPr>
                <a:spLocks noChangeArrowheads="1"/>
              </p:cNvSpPr>
              <p:nvPr/>
            </p:nvSpPr>
            <p:spPr bwMode="auto">
              <a:xfrm>
                <a:off x="3107" y="2114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5455" name="Line 64"/>
              <p:cNvSpPr>
                <a:spLocks noChangeShapeType="1"/>
              </p:cNvSpPr>
              <p:nvPr/>
            </p:nvSpPr>
            <p:spPr bwMode="auto">
              <a:xfrm>
                <a:off x="3152" y="2150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5425" name="Group 65"/>
            <p:cNvGrpSpPr>
              <a:grpSpLocks/>
            </p:cNvGrpSpPr>
            <p:nvPr/>
          </p:nvGrpSpPr>
          <p:grpSpPr bwMode="auto">
            <a:xfrm>
              <a:off x="4513" y="1706"/>
              <a:ext cx="136" cy="136"/>
              <a:chOff x="3107" y="2114"/>
              <a:chExt cx="136" cy="136"/>
            </a:xfrm>
          </p:grpSpPr>
          <p:sp>
            <p:nvSpPr>
              <p:cNvPr id="55452" name="Oval 66"/>
              <p:cNvSpPr>
                <a:spLocks noChangeArrowheads="1"/>
              </p:cNvSpPr>
              <p:nvPr/>
            </p:nvSpPr>
            <p:spPr bwMode="auto">
              <a:xfrm>
                <a:off x="3107" y="2114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5453" name="Line 67"/>
              <p:cNvSpPr>
                <a:spLocks noChangeShapeType="1"/>
              </p:cNvSpPr>
              <p:nvPr/>
            </p:nvSpPr>
            <p:spPr bwMode="auto">
              <a:xfrm>
                <a:off x="3152" y="2150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5426" name="Group 68"/>
            <p:cNvGrpSpPr>
              <a:grpSpLocks/>
            </p:cNvGrpSpPr>
            <p:nvPr/>
          </p:nvGrpSpPr>
          <p:grpSpPr bwMode="auto">
            <a:xfrm>
              <a:off x="4377" y="1797"/>
              <a:ext cx="136" cy="136"/>
              <a:chOff x="3107" y="2114"/>
              <a:chExt cx="136" cy="136"/>
            </a:xfrm>
          </p:grpSpPr>
          <p:sp>
            <p:nvSpPr>
              <p:cNvPr id="55450" name="Oval 69"/>
              <p:cNvSpPr>
                <a:spLocks noChangeArrowheads="1"/>
              </p:cNvSpPr>
              <p:nvPr/>
            </p:nvSpPr>
            <p:spPr bwMode="auto">
              <a:xfrm>
                <a:off x="3107" y="2114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5451" name="Line 70"/>
              <p:cNvSpPr>
                <a:spLocks noChangeShapeType="1"/>
              </p:cNvSpPr>
              <p:nvPr/>
            </p:nvSpPr>
            <p:spPr bwMode="auto">
              <a:xfrm>
                <a:off x="3152" y="2150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5427" name="Group 71"/>
            <p:cNvGrpSpPr>
              <a:grpSpLocks/>
            </p:cNvGrpSpPr>
            <p:nvPr/>
          </p:nvGrpSpPr>
          <p:grpSpPr bwMode="auto">
            <a:xfrm>
              <a:off x="4105" y="1570"/>
              <a:ext cx="136" cy="136"/>
              <a:chOff x="3107" y="2114"/>
              <a:chExt cx="136" cy="136"/>
            </a:xfrm>
          </p:grpSpPr>
          <p:sp>
            <p:nvSpPr>
              <p:cNvPr id="55448" name="Oval 72"/>
              <p:cNvSpPr>
                <a:spLocks noChangeArrowheads="1"/>
              </p:cNvSpPr>
              <p:nvPr/>
            </p:nvSpPr>
            <p:spPr bwMode="auto">
              <a:xfrm>
                <a:off x="3107" y="2114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5449" name="Line 73"/>
              <p:cNvSpPr>
                <a:spLocks noChangeShapeType="1"/>
              </p:cNvSpPr>
              <p:nvPr/>
            </p:nvSpPr>
            <p:spPr bwMode="auto">
              <a:xfrm>
                <a:off x="3152" y="2150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5428" name="Group 74"/>
            <p:cNvGrpSpPr>
              <a:grpSpLocks/>
            </p:cNvGrpSpPr>
            <p:nvPr/>
          </p:nvGrpSpPr>
          <p:grpSpPr bwMode="auto">
            <a:xfrm>
              <a:off x="4921" y="1360"/>
              <a:ext cx="136" cy="136"/>
              <a:chOff x="3107" y="2114"/>
              <a:chExt cx="136" cy="136"/>
            </a:xfrm>
          </p:grpSpPr>
          <p:sp>
            <p:nvSpPr>
              <p:cNvPr id="55446" name="Oval 75"/>
              <p:cNvSpPr>
                <a:spLocks noChangeArrowheads="1"/>
              </p:cNvSpPr>
              <p:nvPr/>
            </p:nvSpPr>
            <p:spPr bwMode="auto">
              <a:xfrm>
                <a:off x="3107" y="2114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5447" name="Line 76"/>
              <p:cNvSpPr>
                <a:spLocks noChangeShapeType="1"/>
              </p:cNvSpPr>
              <p:nvPr/>
            </p:nvSpPr>
            <p:spPr bwMode="auto">
              <a:xfrm>
                <a:off x="3152" y="2150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5429" name="Group 77"/>
            <p:cNvGrpSpPr>
              <a:grpSpLocks/>
            </p:cNvGrpSpPr>
            <p:nvPr/>
          </p:nvGrpSpPr>
          <p:grpSpPr bwMode="auto">
            <a:xfrm>
              <a:off x="4105" y="1167"/>
              <a:ext cx="136" cy="136"/>
              <a:chOff x="3107" y="2114"/>
              <a:chExt cx="136" cy="136"/>
            </a:xfrm>
          </p:grpSpPr>
          <p:sp>
            <p:nvSpPr>
              <p:cNvPr id="55444" name="Oval 78"/>
              <p:cNvSpPr>
                <a:spLocks noChangeArrowheads="1"/>
              </p:cNvSpPr>
              <p:nvPr/>
            </p:nvSpPr>
            <p:spPr bwMode="auto">
              <a:xfrm>
                <a:off x="3107" y="2114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5445" name="Line 79"/>
              <p:cNvSpPr>
                <a:spLocks noChangeShapeType="1"/>
              </p:cNvSpPr>
              <p:nvPr/>
            </p:nvSpPr>
            <p:spPr bwMode="auto">
              <a:xfrm>
                <a:off x="3152" y="2150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5430" name="Group 80"/>
            <p:cNvGrpSpPr>
              <a:grpSpLocks/>
            </p:cNvGrpSpPr>
            <p:nvPr/>
          </p:nvGrpSpPr>
          <p:grpSpPr bwMode="auto">
            <a:xfrm>
              <a:off x="3923" y="1121"/>
              <a:ext cx="136" cy="136"/>
              <a:chOff x="3107" y="2114"/>
              <a:chExt cx="136" cy="136"/>
            </a:xfrm>
          </p:grpSpPr>
          <p:sp>
            <p:nvSpPr>
              <p:cNvPr id="55442" name="Oval 81"/>
              <p:cNvSpPr>
                <a:spLocks noChangeArrowheads="1"/>
              </p:cNvSpPr>
              <p:nvPr/>
            </p:nvSpPr>
            <p:spPr bwMode="auto">
              <a:xfrm>
                <a:off x="3107" y="2114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5443" name="Line 82"/>
              <p:cNvSpPr>
                <a:spLocks noChangeShapeType="1"/>
              </p:cNvSpPr>
              <p:nvPr/>
            </p:nvSpPr>
            <p:spPr bwMode="auto">
              <a:xfrm>
                <a:off x="3152" y="2150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55431" name="Oval 83"/>
            <p:cNvSpPr>
              <a:spLocks noChangeArrowheads="1"/>
            </p:cNvSpPr>
            <p:nvPr/>
          </p:nvSpPr>
          <p:spPr bwMode="auto">
            <a:xfrm>
              <a:off x="4332" y="1117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u</a:t>
              </a:r>
            </a:p>
          </p:txBody>
        </p:sp>
        <p:sp>
          <p:nvSpPr>
            <p:cNvPr id="55432" name="Oval 84"/>
            <p:cNvSpPr>
              <a:spLocks noChangeArrowheads="1"/>
            </p:cNvSpPr>
            <p:nvPr/>
          </p:nvSpPr>
          <p:spPr bwMode="auto">
            <a:xfrm>
              <a:off x="4195" y="2119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d</a:t>
              </a:r>
            </a:p>
          </p:txBody>
        </p:sp>
        <p:sp>
          <p:nvSpPr>
            <p:cNvPr id="55433" name="Oval 85"/>
            <p:cNvSpPr>
              <a:spLocks noChangeArrowheads="1"/>
            </p:cNvSpPr>
            <p:nvPr/>
          </p:nvSpPr>
          <p:spPr bwMode="auto">
            <a:xfrm>
              <a:off x="3742" y="1525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u</a:t>
              </a:r>
            </a:p>
          </p:txBody>
        </p:sp>
        <p:sp>
          <p:nvSpPr>
            <p:cNvPr id="55434" name="Oval 86"/>
            <p:cNvSpPr>
              <a:spLocks noChangeArrowheads="1"/>
            </p:cNvSpPr>
            <p:nvPr/>
          </p:nvSpPr>
          <p:spPr bwMode="auto">
            <a:xfrm>
              <a:off x="4785" y="1208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g</a:t>
              </a:r>
            </a:p>
          </p:txBody>
        </p:sp>
        <p:sp>
          <p:nvSpPr>
            <p:cNvPr id="55435" name="Oval 87"/>
            <p:cNvSpPr>
              <a:spLocks noChangeArrowheads="1"/>
            </p:cNvSpPr>
            <p:nvPr/>
          </p:nvSpPr>
          <p:spPr bwMode="auto">
            <a:xfrm>
              <a:off x="4649" y="1480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g</a:t>
              </a:r>
            </a:p>
          </p:txBody>
        </p:sp>
        <p:sp>
          <p:nvSpPr>
            <p:cNvPr id="55436" name="Oval 88"/>
            <p:cNvSpPr>
              <a:spLocks noChangeArrowheads="1"/>
            </p:cNvSpPr>
            <p:nvPr/>
          </p:nvSpPr>
          <p:spPr bwMode="auto">
            <a:xfrm>
              <a:off x="4604" y="1934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800" u="none"/>
                <a:t>g</a:t>
              </a:r>
            </a:p>
          </p:txBody>
        </p:sp>
        <p:sp>
          <p:nvSpPr>
            <p:cNvPr id="55437" name="Oval 89"/>
            <p:cNvSpPr>
              <a:spLocks noChangeArrowheads="1"/>
            </p:cNvSpPr>
            <p:nvPr/>
          </p:nvSpPr>
          <p:spPr bwMode="auto">
            <a:xfrm>
              <a:off x="3651" y="1707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g</a:t>
              </a:r>
            </a:p>
          </p:txBody>
        </p:sp>
        <p:sp>
          <p:nvSpPr>
            <p:cNvPr id="55438" name="Oval 90"/>
            <p:cNvSpPr>
              <a:spLocks noChangeArrowheads="1"/>
            </p:cNvSpPr>
            <p:nvPr/>
          </p:nvSpPr>
          <p:spPr bwMode="auto">
            <a:xfrm>
              <a:off x="4785" y="1797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g</a:t>
              </a:r>
            </a:p>
          </p:txBody>
        </p:sp>
        <p:sp>
          <p:nvSpPr>
            <p:cNvPr id="55439" name="Oval 91"/>
            <p:cNvSpPr>
              <a:spLocks noChangeArrowheads="1"/>
            </p:cNvSpPr>
            <p:nvPr/>
          </p:nvSpPr>
          <p:spPr bwMode="auto">
            <a:xfrm>
              <a:off x="3787" y="1979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u="none"/>
                <a:t>g</a:t>
              </a:r>
            </a:p>
          </p:txBody>
        </p:sp>
        <p:sp>
          <p:nvSpPr>
            <p:cNvPr id="55440" name="Text Box 92"/>
            <p:cNvSpPr txBox="1">
              <a:spLocks noChangeArrowheads="1"/>
            </p:cNvSpPr>
            <p:nvPr/>
          </p:nvSpPr>
          <p:spPr bwMode="auto">
            <a:xfrm>
              <a:off x="3666" y="2217"/>
              <a:ext cx="134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600" u="none">
                  <a:latin typeface="Comic Sans MS" pitchFamily="66" charset="0"/>
                </a:rPr>
                <a:t>perturbative vacuum</a:t>
              </a:r>
            </a:p>
          </p:txBody>
        </p:sp>
        <p:sp>
          <p:nvSpPr>
            <p:cNvPr id="55441" name="Text Box 93"/>
            <p:cNvSpPr txBox="1">
              <a:spLocks noChangeArrowheads="1"/>
            </p:cNvSpPr>
            <p:nvPr/>
          </p:nvSpPr>
          <p:spPr bwMode="auto">
            <a:xfrm>
              <a:off x="3334" y="2583"/>
              <a:ext cx="86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600" u="none">
                  <a:latin typeface="Comic Sans MS" pitchFamily="66" charset="0"/>
                </a:rPr>
                <a:t>QCD vacuum</a:t>
              </a:r>
            </a:p>
          </p:txBody>
        </p:sp>
      </p:grpSp>
      <p:grpSp>
        <p:nvGrpSpPr>
          <p:cNvPr id="55301" name="Group 94"/>
          <p:cNvGrpSpPr>
            <a:grpSpLocks/>
          </p:cNvGrpSpPr>
          <p:nvPr/>
        </p:nvGrpSpPr>
        <p:grpSpPr bwMode="auto">
          <a:xfrm>
            <a:off x="757238" y="623888"/>
            <a:ext cx="3382962" cy="3097212"/>
            <a:chOff x="341" y="799"/>
            <a:chExt cx="2131" cy="1951"/>
          </a:xfrm>
        </p:grpSpPr>
        <p:sp>
          <p:nvSpPr>
            <p:cNvPr id="55312" name="Rectangle 95"/>
            <p:cNvSpPr>
              <a:spLocks noChangeArrowheads="1"/>
            </p:cNvSpPr>
            <p:nvPr/>
          </p:nvSpPr>
          <p:spPr bwMode="auto">
            <a:xfrm>
              <a:off x="341" y="799"/>
              <a:ext cx="2131" cy="195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55313" name="Group 96"/>
            <p:cNvGrpSpPr>
              <a:grpSpLocks/>
            </p:cNvGrpSpPr>
            <p:nvPr/>
          </p:nvGrpSpPr>
          <p:grpSpPr bwMode="auto">
            <a:xfrm>
              <a:off x="1791" y="1162"/>
              <a:ext cx="317" cy="317"/>
              <a:chOff x="2835" y="1298"/>
              <a:chExt cx="317" cy="317"/>
            </a:xfrm>
          </p:grpSpPr>
          <p:sp>
            <p:nvSpPr>
              <p:cNvPr id="55375" name="Oval 97"/>
              <p:cNvSpPr>
                <a:spLocks noChangeArrowheads="1"/>
              </p:cNvSpPr>
              <p:nvPr/>
            </p:nvSpPr>
            <p:spPr bwMode="auto">
              <a:xfrm>
                <a:off x="2835" y="1298"/>
                <a:ext cx="317" cy="31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5376" name="Oval 98"/>
              <p:cNvSpPr>
                <a:spLocks noChangeArrowheads="1"/>
              </p:cNvSpPr>
              <p:nvPr/>
            </p:nvSpPr>
            <p:spPr bwMode="auto">
              <a:xfrm>
                <a:off x="2926" y="1323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5377" name="Oval 99"/>
              <p:cNvSpPr>
                <a:spLocks noChangeArrowheads="1"/>
              </p:cNvSpPr>
              <p:nvPr/>
            </p:nvSpPr>
            <p:spPr bwMode="auto">
              <a:xfrm>
                <a:off x="2926" y="1461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5378" name="Line 100"/>
              <p:cNvSpPr>
                <a:spLocks noChangeShapeType="1"/>
              </p:cNvSpPr>
              <p:nvPr/>
            </p:nvSpPr>
            <p:spPr bwMode="auto">
              <a:xfrm>
                <a:off x="2971" y="1478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5314" name="Group 101"/>
            <p:cNvGrpSpPr>
              <a:grpSpLocks/>
            </p:cNvGrpSpPr>
            <p:nvPr/>
          </p:nvGrpSpPr>
          <p:grpSpPr bwMode="auto">
            <a:xfrm>
              <a:off x="1020" y="1162"/>
              <a:ext cx="317" cy="317"/>
              <a:chOff x="2835" y="1298"/>
              <a:chExt cx="317" cy="317"/>
            </a:xfrm>
          </p:grpSpPr>
          <p:sp>
            <p:nvSpPr>
              <p:cNvPr id="55371" name="Oval 102"/>
              <p:cNvSpPr>
                <a:spLocks noChangeArrowheads="1"/>
              </p:cNvSpPr>
              <p:nvPr/>
            </p:nvSpPr>
            <p:spPr bwMode="auto">
              <a:xfrm>
                <a:off x="2835" y="1298"/>
                <a:ext cx="317" cy="31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5372" name="Oval 103"/>
              <p:cNvSpPr>
                <a:spLocks noChangeArrowheads="1"/>
              </p:cNvSpPr>
              <p:nvPr/>
            </p:nvSpPr>
            <p:spPr bwMode="auto">
              <a:xfrm>
                <a:off x="2926" y="1323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5373" name="Oval 104"/>
              <p:cNvSpPr>
                <a:spLocks noChangeArrowheads="1"/>
              </p:cNvSpPr>
              <p:nvPr/>
            </p:nvSpPr>
            <p:spPr bwMode="auto">
              <a:xfrm>
                <a:off x="2926" y="1461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d</a:t>
                </a:r>
              </a:p>
            </p:txBody>
          </p:sp>
          <p:sp>
            <p:nvSpPr>
              <p:cNvPr id="55374" name="Line 105"/>
              <p:cNvSpPr>
                <a:spLocks noChangeShapeType="1"/>
              </p:cNvSpPr>
              <p:nvPr/>
            </p:nvSpPr>
            <p:spPr bwMode="auto">
              <a:xfrm>
                <a:off x="2971" y="1478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5315" name="Group 106"/>
            <p:cNvGrpSpPr>
              <a:grpSpLocks/>
            </p:cNvGrpSpPr>
            <p:nvPr/>
          </p:nvGrpSpPr>
          <p:grpSpPr bwMode="auto">
            <a:xfrm>
              <a:off x="1383" y="1344"/>
              <a:ext cx="317" cy="317"/>
              <a:chOff x="2835" y="1298"/>
              <a:chExt cx="317" cy="317"/>
            </a:xfrm>
          </p:grpSpPr>
          <p:sp>
            <p:nvSpPr>
              <p:cNvPr id="55367" name="Oval 107"/>
              <p:cNvSpPr>
                <a:spLocks noChangeArrowheads="1"/>
              </p:cNvSpPr>
              <p:nvPr/>
            </p:nvSpPr>
            <p:spPr bwMode="auto">
              <a:xfrm>
                <a:off x="2835" y="1298"/>
                <a:ext cx="317" cy="31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5368" name="Oval 108"/>
              <p:cNvSpPr>
                <a:spLocks noChangeArrowheads="1"/>
              </p:cNvSpPr>
              <p:nvPr/>
            </p:nvSpPr>
            <p:spPr bwMode="auto">
              <a:xfrm>
                <a:off x="2926" y="1323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d</a:t>
                </a:r>
              </a:p>
            </p:txBody>
          </p:sp>
          <p:sp>
            <p:nvSpPr>
              <p:cNvPr id="55369" name="Oval 109"/>
              <p:cNvSpPr>
                <a:spLocks noChangeArrowheads="1"/>
              </p:cNvSpPr>
              <p:nvPr/>
            </p:nvSpPr>
            <p:spPr bwMode="auto">
              <a:xfrm>
                <a:off x="2926" y="1461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d</a:t>
                </a:r>
              </a:p>
            </p:txBody>
          </p:sp>
          <p:sp>
            <p:nvSpPr>
              <p:cNvPr id="55370" name="Line 110"/>
              <p:cNvSpPr>
                <a:spLocks noChangeShapeType="1"/>
              </p:cNvSpPr>
              <p:nvPr/>
            </p:nvSpPr>
            <p:spPr bwMode="auto">
              <a:xfrm>
                <a:off x="2971" y="1478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5316" name="Group 111"/>
            <p:cNvGrpSpPr>
              <a:grpSpLocks/>
            </p:cNvGrpSpPr>
            <p:nvPr/>
          </p:nvGrpSpPr>
          <p:grpSpPr bwMode="auto">
            <a:xfrm>
              <a:off x="1610" y="1616"/>
              <a:ext cx="317" cy="317"/>
              <a:chOff x="2835" y="1298"/>
              <a:chExt cx="317" cy="317"/>
            </a:xfrm>
          </p:grpSpPr>
          <p:sp>
            <p:nvSpPr>
              <p:cNvPr id="55363" name="Oval 112"/>
              <p:cNvSpPr>
                <a:spLocks noChangeArrowheads="1"/>
              </p:cNvSpPr>
              <p:nvPr/>
            </p:nvSpPr>
            <p:spPr bwMode="auto">
              <a:xfrm>
                <a:off x="2835" y="1298"/>
                <a:ext cx="317" cy="31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5364" name="Oval 113"/>
              <p:cNvSpPr>
                <a:spLocks noChangeArrowheads="1"/>
              </p:cNvSpPr>
              <p:nvPr/>
            </p:nvSpPr>
            <p:spPr bwMode="auto">
              <a:xfrm>
                <a:off x="2926" y="1323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d</a:t>
                </a:r>
              </a:p>
            </p:txBody>
          </p:sp>
          <p:sp>
            <p:nvSpPr>
              <p:cNvPr id="55365" name="Oval 114"/>
              <p:cNvSpPr>
                <a:spLocks noChangeArrowheads="1"/>
              </p:cNvSpPr>
              <p:nvPr/>
            </p:nvSpPr>
            <p:spPr bwMode="auto">
              <a:xfrm>
                <a:off x="2926" y="1461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5366" name="Line 115"/>
              <p:cNvSpPr>
                <a:spLocks noChangeShapeType="1"/>
              </p:cNvSpPr>
              <p:nvPr/>
            </p:nvSpPr>
            <p:spPr bwMode="auto">
              <a:xfrm>
                <a:off x="2971" y="1478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5317" name="Group 116"/>
            <p:cNvGrpSpPr>
              <a:grpSpLocks/>
            </p:cNvGrpSpPr>
            <p:nvPr/>
          </p:nvGrpSpPr>
          <p:grpSpPr bwMode="auto">
            <a:xfrm>
              <a:off x="1928" y="1842"/>
              <a:ext cx="317" cy="317"/>
              <a:chOff x="2835" y="1298"/>
              <a:chExt cx="317" cy="317"/>
            </a:xfrm>
          </p:grpSpPr>
          <p:sp>
            <p:nvSpPr>
              <p:cNvPr id="55359" name="Oval 117"/>
              <p:cNvSpPr>
                <a:spLocks noChangeArrowheads="1"/>
              </p:cNvSpPr>
              <p:nvPr/>
            </p:nvSpPr>
            <p:spPr bwMode="auto">
              <a:xfrm>
                <a:off x="2835" y="1298"/>
                <a:ext cx="317" cy="31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5360" name="Oval 118"/>
              <p:cNvSpPr>
                <a:spLocks noChangeArrowheads="1"/>
              </p:cNvSpPr>
              <p:nvPr/>
            </p:nvSpPr>
            <p:spPr bwMode="auto">
              <a:xfrm>
                <a:off x="2926" y="1323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d</a:t>
                </a:r>
              </a:p>
            </p:txBody>
          </p:sp>
          <p:sp>
            <p:nvSpPr>
              <p:cNvPr id="55361" name="Oval 119"/>
              <p:cNvSpPr>
                <a:spLocks noChangeArrowheads="1"/>
              </p:cNvSpPr>
              <p:nvPr/>
            </p:nvSpPr>
            <p:spPr bwMode="auto">
              <a:xfrm>
                <a:off x="2926" y="1461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5362" name="Line 120"/>
              <p:cNvSpPr>
                <a:spLocks noChangeShapeType="1"/>
              </p:cNvSpPr>
              <p:nvPr/>
            </p:nvSpPr>
            <p:spPr bwMode="auto">
              <a:xfrm>
                <a:off x="2971" y="1478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5318" name="Group 121"/>
            <p:cNvGrpSpPr>
              <a:grpSpLocks/>
            </p:cNvGrpSpPr>
            <p:nvPr/>
          </p:nvGrpSpPr>
          <p:grpSpPr bwMode="auto">
            <a:xfrm>
              <a:off x="1202" y="1979"/>
              <a:ext cx="317" cy="317"/>
              <a:chOff x="2835" y="1298"/>
              <a:chExt cx="317" cy="317"/>
            </a:xfrm>
          </p:grpSpPr>
          <p:sp>
            <p:nvSpPr>
              <p:cNvPr id="55355" name="Oval 122"/>
              <p:cNvSpPr>
                <a:spLocks noChangeArrowheads="1"/>
              </p:cNvSpPr>
              <p:nvPr/>
            </p:nvSpPr>
            <p:spPr bwMode="auto">
              <a:xfrm>
                <a:off x="2835" y="1298"/>
                <a:ext cx="317" cy="31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5356" name="Oval 123"/>
              <p:cNvSpPr>
                <a:spLocks noChangeArrowheads="1"/>
              </p:cNvSpPr>
              <p:nvPr/>
            </p:nvSpPr>
            <p:spPr bwMode="auto">
              <a:xfrm>
                <a:off x="2926" y="1323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5357" name="Oval 124"/>
              <p:cNvSpPr>
                <a:spLocks noChangeArrowheads="1"/>
              </p:cNvSpPr>
              <p:nvPr/>
            </p:nvSpPr>
            <p:spPr bwMode="auto">
              <a:xfrm>
                <a:off x="2926" y="1461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d</a:t>
                </a:r>
              </a:p>
            </p:txBody>
          </p:sp>
          <p:sp>
            <p:nvSpPr>
              <p:cNvPr id="55358" name="Line 125"/>
              <p:cNvSpPr>
                <a:spLocks noChangeShapeType="1"/>
              </p:cNvSpPr>
              <p:nvPr/>
            </p:nvSpPr>
            <p:spPr bwMode="auto">
              <a:xfrm>
                <a:off x="2971" y="1478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5319" name="Group 126"/>
            <p:cNvGrpSpPr>
              <a:grpSpLocks/>
            </p:cNvGrpSpPr>
            <p:nvPr/>
          </p:nvGrpSpPr>
          <p:grpSpPr bwMode="auto">
            <a:xfrm>
              <a:off x="521" y="981"/>
              <a:ext cx="317" cy="317"/>
              <a:chOff x="2835" y="1298"/>
              <a:chExt cx="317" cy="317"/>
            </a:xfrm>
          </p:grpSpPr>
          <p:sp>
            <p:nvSpPr>
              <p:cNvPr id="55351" name="Oval 127"/>
              <p:cNvSpPr>
                <a:spLocks noChangeArrowheads="1"/>
              </p:cNvSpPr>
              <p:nvPr/>
            </p:nvSpPr>
            <p:spPr bwMode="auto">
              <a:xfrm>
                <a:off x="2835" y="1298"/>
                <a:ext cx="317" cy="31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5352" name="Oval 128"/>
              <p:cNvSpPr>
                <a:spLocks noChangeArrowheads="1"/>
              </p:cNvSpPr>
              <p:nvPr/>
            </p:nvSpPr>
            <p:spPr bwMode="auto">
              <a:xfrm>
                <a:off x="2926" y="1323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5353" name="Oval 129"/>
              <p:cNvSpPr>
                <a:spLocks noChangeArrowheads="1"/>
              </p:cNvSpPr>
              <p:nvPr/>
            </p:nvSpPr>
            <p:spPr bwMode="auto">
              <a:xfrm>
                <a:off x="2926" y="1461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5354" name="Line 130"/>
              <p:cNvSpPr>
                <a:spLocks noChangeShapeType="1"/>
              </p:cNvSpPr>
              <p:nvPr/>
            </p:nvSpPr>
            <p:spPr bwMode="auto">
              <a:xfrm>
                <a:off x="2971" y="1478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5320" name="Group 131"/>
            <p:cNvGrpSpPr>
              <a:grpSpLocks/>
            </p:cNvGrpSpPr>
            <p:nvPr/>
          </p:nvGrpSpPr>
          <p:grpSpPr bwMode="auto">
            <a:xfrm>
              <a:off x="612" y="1798"/>
              <a:ext cx="317" cy="317"/>
              <a:chOff x="2835" y="1298"/>
              <a:chExt cx="317" cy="317"/>
            </a:xfrm>
          </p:grpSpPr>
          <p:sp>
            <p:nvSpPr>
              <p:cNvPr id="55347" name="Oval 132"/>
              <p:cNvSpPr>
                <a:spLocks noChangeArrowheads="1"/>
              </p:cNvSpPr>
              <p:nvPr/>
            </p:nvSpPr>
            <p:spPr bwMode="auto">
              <a:xfrm>
                <a:off x="2835" y="1298"/>
                <a:ext cx="317" cy="31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5348" name="Oval 133"/>
              <p:cNvSpPr>
                <a:spLocks noChangeArrowheads="1"/>
              </p:cNvSpPr>
              <p:nvPr/>
            </p:nvSpPr>
            <p:spPr bwMode="auto">
              <a:xfrm>
                <a:off x="2926" y="1323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5349" name="Oval 134"/>
              <p:cNvSpPr>
                <a:spLocks noChangeArrowheads="1"/>
              </p:cNvSpPr>
              <p:nvPr/>
            </p:nvSpPr>
            <p:spPr bwMode="auto">
              <a:xfrm>
                <a:off x="2926" y="1461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d</a:t>
                </a:r>
              </a:p>
            </p:txBody>
          </p:sp>
          <p:sp>
            <p:nvSpPr>
              <p:cNvPr id="55350" name="Line 135"/>
              <p:cNvSpPr>
                <a:spLocks noChangeShapeType="1"/>
              </p:cNvSpPr>
              <p:nvPr/>
            </p:nvSpPr>
            <p:spPr bwMode="auto">
              <a:xfrm>
                <a:off x="2971" y="1478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5321" name="Group 136"/>
            <p:cNvGrpSpPr>
              <a:grpSpLocks/>
            </p:cNvGrpSpPr>
            <p:nvPr/>
          </p:nvGrpSpPr>
          <p:grpSpPr bwMode="auto">
            <a:xfrm>
              <a:off x="1383" y="935"/>
              <a:ext cx="317" cy="317"/>
              <a:chOff x="2835" y="1298"/>
              <a:chExt cx="317" cy="317"/>
            </a:xfrm>
          </p:grpSpPr>
          <p:sp>
            <p:nvSpPr>
              <p:cNvPr id="55343" name="Oval 137"/>
              <p:cNvSpPr>
                <a:spLocks noChangeArrowheads="1"/>
              </p:cNvSpPr>
              <p:nvPr/>
            </p:nvSpPr>
            <p:spPr bwMode="auto">
              <a:xfrm>
                <a:off x="2835" y="1298"/>
                <a:ext cx="317" cy="31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5344" name="Oval 138"/>
              <p:cNvSpPr>
                <a:spLocks noChangeArrowheads="1"/>
              </p:cNvSpPr>
              <p:nvPr/>
            </p:nvSpPr>
            <p:spPr bwMode="auto">
              <a:xfrm>
                <a:off x="2926" y="1323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d</a:t>
                </a:r>
              </a:p>
            </p:txBody>
          </p:sp>
          <p:sp>
            <p:nvSpPr>
              <p:cNvPr id="55345" name="Oval 139"/>
              <p:cNvSpPr>
                <a:spLocks noChangeArrowheads="1"/>
              </p:cNvSpPr>
              <p:nvPr/>
            </p:nvSpPr>
            <p:spPr bwMode="auto">
              <a:xfrm>
                <a:off x="2926" y="1461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5346" name="Line 140"/>
              <p:cNvSpPr>
                <a:spLocks noChangeShapeType="1"/>
              </p:cNvSpPr>
              <p:nvPr/>
            </p:nvSpPr>
            <p:spPr bwMode="auto">
              <a:xfrm>
                <a:off x="2971" y="1478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5322" name="Group 141"/>
            <p:cNvGrpSpPr>
              <a:grpSpLocks/>
            </p:cNvGrpSpPr>
            <p:nvPr/>
          </p:nvGrpSpPr>
          <p:grpSpPr bwMode="auto">
            <a:xfrm>
              <a:off x="703" y="1434"/>
              <a:ext cx="317" cy="317"/>
              <a:chOff x="2835" y="1298"/>
              <a:chExt cx="317" cy="317"/>
            </a:xfrm>
          </p:grpSpPr>
          <p:sp>
            <p:nvSpPr>
              <p:cNvPr id="55339" name="Oval 142"/>
              <p:cNvSpPr>
                <a:spLocks noChangeArrowheads="1"/>
              </p:cNvSpPr>
              <p:nvPr/>
            </p:nvSpPr>
            <p:spPr bwMode="auto">
              <a:xfrm>
                <a:off x="2835" y="1298"/>
                <a:ext cx="317" cy="31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5340" name="Oval 143"/>
              <p:cNvSpPr>
                <a:spLocks noChangeArrowheads="1"/>
              </p:cNvSpPr>
              <p:nvPr/>
            </p:nvSpPr>
            <p:spPr bwMode="auto">
              <a:xfrm>
                <a:off x="2926" y="1323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d</a:t>
                </a:r>
              </a:p>
            </p:txBody>
          </p:sp>
          <p:sp>
            <p:nvSpPr>
              <p:cNvPr id="55341" name="Oval 144"/>
              <p:cNvSpPr>
                <a:spLocks noChangeArrowheads="1"/>
              </p:cNvSpPr>
              <p:nvPr/>
            </p:nvSpPr>
            <p:spPr bwMode="auto">
              <a:xfrm>
                <a:off x="2926" y="1461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d</a:t>
                </a:r>
              </a:p>
            </p:txBody>
          </p:sp>
          <p:sp>
            <p:nvSpPr>
              <p:cNvPr id="55342" name="Line 145"/>
              <p:cNvSpPr>
                <a:spLocks noChangeShapeType="1"/>
              </p:cNvSpPr>
              <p:nvPr/>
            </p:nvSpPr>
            <p:spPr bwMode="auto">
              <a:xfrm>
                <a:off x="2971" y="1478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5323" name="Group 146"/>
            <p:cNvGrpSpPr>
              <a:grpSpLocks/>
            </p:cNvGrpSpPr>
            <p:nvPr/>
          </p:nvGrpSpPr>
          <p:grpSpPr bwMode="auto">
            <a:xfrm>
              <a:off x="1066" y="1616"/>
              <a:ext cx="317" cy="317"/>
              <a:chOff x="2835" y="1298"/>
              <a:chExt cx="317" cy="317"/>
            </a:xfrm>
          </p:grpSpPr>
          <p:sp>
            <p:nvSpPr>
              <p:cNvPr id="55335" name="Oval 147"/>
              <p:cNvSpPr>
                <a:spLocks noChangeArrowheads="1"/>
              </p:cNvSpPr>
              <p:nvPr/>
            </p:nvSpPr>
            <p:spPr bwMode="auto">
              <a:xfrm>
                <a:off x="2835" y="1298"/>
                <a:ext cx="317" cy="31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5336" name="Oval 148"/>
              <p:cNvSpPr>
                <a:spLocks noChangeArrowheads="1"/>
              </p:cNvSpPr>
              <p:nvPr/>
            </p:nvSpPr>
            <p:spPr bwMode="auto">
              <a:xfrm>
                <a:off x="2926" y="1323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5337" name="Oval 149"/>
              <p:cNvSpPr>
                <a:spLocks noChangeArrowheads="1"/>
              </p:cNvSpPr>
              <p:nvPr/>
            </p:nvSpPr>
            <p:spPr bwMode="auto">
              <a:xfrm>
                <a:off x="2926" y="1461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d</a:t>
                </a:r>
              </a:p>
            </p:txBody>
          </p:sp>
          <p:sp>
            <p:nvSpPr>
              <p:cNvPr id="55338" name="Line 150"/>
              <p:cNvSpPr>
                <a:spLocks noChangeShapeType="1"/>
              </p:cNvSpPr>
              <p:nvPr/>
            </p:nvSpPr>
            <p:spPr bwMode="auto">
              <a:xfrm>
                <a:off x="2971" y="1478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5324" name="Group 151"/>
            <p:cNvGrpSpPr>
              <a:grpSpLocks/>
            </p:cNvGrpSpPr>
            <p:nvPr/>
          </p:nvGrpSpPr>
          <p:grpSpPr bwMode="auto">
            <a:xfrm>
              <a:off x="1565" y="2024"/>
              <a:ext cx="317" cy="317"/>
              <a:chOff x="2835" y="1298"/>
              <a:chExt cx="317" cy="317"/>
            </a:xfrm>
          </p:grpSpPr>
          <p:sp>
            <p:nvSpPr>
              <p:cNvPr id="55331" name="Oval 152"/>
              <p:cNvSpPr>
                <a:spLocks noChangeArrowheads="1"/>
              </p:cNvSpPr>
              <p:nvPr/>
            </p:nvSpPr>
            <p:spPr bwMode="auto">
              <a:xfrm>
                <a:off x="2835" y="1298"/>
                <a:ext cx="317" cy="31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5332" name="Oval 153"/>
              <p:cNvSpPr>
                <a:spLocks noChangeArrowheads="1"/>
              </p:cNvSpPr>
              <p:nvPr/>
            </p:nvSpPr>
            <p:spPr bwMode="auto">
              <a:xfrm>
                <a:off x="2926" y="1323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5333" name="Oval 154"/>
              <p:cNvSpPr>
                <a:spLocks noChangeArrowheads="1"/>
              </p:cNvSpPr>
              <p:nvPr/>
            </p:nvSpPr>
            <p:spPr bwMode="auto">
              <a:xfrm>
                <a:off x="2926" y="1461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d</a:t>
                </a:r>
              </a:p>
            </p:txBody>
          </p:sp>
          <p:sp>
            <p:nvSpPr>
              <p:cNvPr id="55334" name="Line 155"/>
              <p:cNvSpPr>
                <a:spLocks noChangeShapeType="1"/>
              </p:cNvSpPr>
              <p:nvPr/>
            </p:nvSpPr>
            <p:spPr bwMode="auto">
              <a:xfrm>
                <a:off x="2971" y="1478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5325" name="Group 156"/>
            <p:cNvGrpSpPr>
              <a:grpSpLocks/>
            </p:cNvGrpSpPr>
            <p:nvPr/>
          </p:nvGrpSpPr>
          <p:grpSpPr bwMode="auto">
            <a:xfrm>
              <a:off x="839" y="2069"/>
              <a:ext cx="317" cy="317"/>
              <a:chOff x="2835" y="1298"/>
              <a:chExt cx="317" cy="317"/>
            </a:xfrm>
          </p:grpSpPr>
          <p:sp>
            <p:nvSpPr>
              <p:cNvPr id="55327" name="Oval 157"/>
              <p:cNvSpPr>
                <a:spLocks noChangeArrowheads="1"/>
              </p:cNvSpPr>
              <p:nvPr/>
            </p:nvSpPr>
            <p:spPr bwMode="auto">
              <a:xfrm>
                <a:off x="2835" y="1298"/>
                <a:ext cx="317" cy="317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5328" name="Oval 158"/>
              <p:cNvSpPr>
                <a:spLocks noChangeArrowheads="1"/>
              </p:cNvSpPr>
              <p:nvPr/>
            </p:nvSpPr>
            <p:spPr bwMode="auto">
              <a:xfrm>
                <a:off x="2926" y="1323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u</a:t>
                </a:r>
              </a:p>
            </p:txBody>
          </p:sp>
          <p:sp>
            <p:nvSpPr>
              <p:cNvPr id="55329" name="Oval 159"/>
              <p:cNvSpPr>
                <a:spLocks noChangeArrowheads="1"/>
              </p:cNvSpPr>
              <p:nvPr/>
            </p:nvSpPr>
            <p:spPr bwMode="auto">
              <a:xfrm>
                <a:off x="2926" y="1461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GB" sz="1600" u="none"/>
                  <a:t>d</a:t>
                </a:r>
              </a:p>
            </p:txBody>
          </p:sp>
          <p:sp>
            <p:nvSpPr>
              <p:cNvPr id="55330" name="Line 160"/>
              <p:cNvSpPr>
                <a:spLocks noChangeShapeType="1"/>
              </p:cNvSpPr>
              <p:nvPr/>
            </p:nvSpPr>
            <p:spPr bwMode="auto">
              <a:xfrm>
                <a:off x="2971" y="1478"/>
                <a:ext cx="4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55326" name="Text Box 161"/>
            <p:cNvSpPr txBox="1">
              <a:spLocks noChangeArrowheads="1"/>
            </p:cNvSpPr>
            <p:nvPr/>
          </p:nvSpPr>
          <p:spPr bwMode="auto">
            <a:xfrm>
              <a:off x="930" y="2492"/>
              <a:ext cx="86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600" u="none">
                  <a:latin typeface="Comic Sans MS" pitchFamily="66" charset="0"/>
                </a:rPr>
                <a:t>QCD vacuum</a:t>
              </a:r>
            </a:p>
          </p:txBody>
        </p:sp>
      </p:grpSp>
      <p:sp>
        <p:nvSpPr>
          <p:cNvPr id="55302" name="Text Box 162"/>
          <p:cNvSpPr txBox="1">
            <a:spLocks noChangeArrowheads="1"/>
          </p:cNvSpPr>
          <p:nvPr/>
        </p:nvSpPr>
        <p:spPr bwMode="auto">
          <a:xfrm>
            <a:off x="1276493" y="190500"/>
            <a:ext cx="24000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000" u="none" dirty="0">
                <a:solidFill>
                  <a:schemeClr val="bg2"/>
                </a:solidFill>
                <a:latin typeface="+mn-lt"/>
              </a:rPr>
              <a:t>Hadron (pion) Gas</a:t>
            </a:r>
          </a:p>
        </p:txBody>
      </p:sp>
      <p:sp>
        <p:nvSpPr>
          <p:cNvPr id="55303" name="Text Box 163"/>
          <p:cNvSpPr txBox="1">
            <a:spLocks noChangeArrowheads="1"/>
          </p:cNvSpPr>
          <p:nvPr/>
        </p:nvSpPr>
        <p:spPr bwMode="auto">
          <a:xfrm>
            <a:off x="5762018" y="190500"/>
            <a:ext cx="27190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000" u="none" dirty="0">
                <a:solidFill>
                  <a:schemeClr val="bg2"/>
                </a:solidFill>
                <a:latin typeface="+mn-lt"/>
              </a:rPr>
              <a:t>Quark-Gluon Plasma</a:t>
            </a:r>
          </a:p>
        </p:txBody>
      </p:sp>
      <p:graphicFrame>
        <p:nvGraphicFramePr>
          <p:cNvPr id="55304" name="Object 2"/>
          <p:cNvGraphicFramePr>
            <a:graphicFrameLocks noChangeAspect="1"/>
          </p:cNvGraphicFramePr>
          <p:nvPr/>
        </p:nvGraphicFramePr>
        <p:xfrm>
          <a:off x="3276600" y="3789363"/>
          <a:ext cx="2681288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4" name="Equation" r:id="rId3" imgW="1473200" imgH="406400" progId="Equation.3">
                  <p:embed/>
                </p:oleObj>
              </mc:Choice>
              <mc:Fallback>
                <p:oleObj name="Equation" r:id="rId3" imgW="14732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789363"/>
                        <a:ext cx="2681288" cy="739775"/>
                      </a:xfrm>
                      <a:prstGeom prst="rect">
                        <a:avLst/>
                      </a:prstGeom>
                      <a:solidFill>
                        <a:srgbClr val="35EAFD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5" name="Object 3"/>
          <p:cNvGraphicFramePr>
            <a:graphicFrameLocks noChangeAspect="1"/>
          </p:cNvGraphicFramePr>
          <p:nvPr/>
        </p:nvGraphicFramePr>
        <p:xfrm>
          <a:off x="6156325" y="3933825"/>
          <a:ext cx="2027238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5" name="Equation" r:id="rId5" imgW="1016000" imgH="190500" progId="Equation.3">
                  <p:embed/>
                </p:oleObj>
              </mc:Choice>
              <mc:Fallback>
                <p:oleObj name="Equation" r:id="rId5" imgW="10160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3933825"/>
                        <a:ext cx="2027238" cy="381000"/>
                      </a:xfrm>
                      <a:prstGeom prst="rect">
                        <a:avLst/>
                      </a:prstGeom>
                      <a:solidFill>
                        <a:srgbClr val="35EAFD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6" name="Object 4"/>
          <p:cNvGraphicFramePr>
            <a:graphicFrameLocks noChangeAspect="1"/>
          </p:cNvGraphicFramePr>
          <p:nvPr/>
        </p:nvGraphicFramePr>
        <p:xfrm>
          <a:off x="1187450" y="3933825"/>
          <a:ext cx="1798638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6" name="Equation" r:id="rId7" imgW="901309" imgH="190417" progId="Equation.3">
                  <p:embed/>
                </p:oleObj>
              </mc:Choice>
              <mc:Fallback>
                <p:oleObj name="Equation" r:id="rId7" imgW="901309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3933825"/>
                        <a:ext cx="1798638" cy="381000"/>
                      </a:xfrm>
                      <a:prstGeom prst="rect">
                        <a:avLst/>
                      </a:prstGeom>
                      <a:solidFill>
                        <a:srgbClr val="35EAFD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7" name="Object 5"/>
          <p:cNvGraphicFramePr>
            <a:graphicFrameLocks noChangeAspect="1"/>
          </p:cNvGraphicFramePr>
          <p:nvPr/>
        </p:nvGraphicFramePr>
        <p:xfrm>
          <a:off x="1012825" y="4848225"/>
          <a:ext cx="2411413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7" name="Equation" r:id="rId9" imgW="1054100" imgH="393700" progId="Equation.3">
                  <p:embed/>
                </p:oleObj>
              </mc:Choice>
              <mc:Fallback>
                <p:oleObj name="Equation" r:id="rId9" imgW="10541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2825" y="4848225"/>
                        <a:ext cx="2411413" cy="900113"/>
                      </a:xfrm>
                      <a:prstGeom prst="rect">
                        <a:avLst/>
                      </a:prstGeom>
                      <a:solidFill>
                        <a:srgbClr val="35EAFD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8" name="Object 6"/>
          <p:cNvGraphicFramePr>
            <a:graphicFrameLocks noChangeAspect="1"/>
          </p:cNvGraphicFramePr>
          <p:nvPr/>
        </p:nvGraphicFramePr>
        <p:xfrm>
          <a:off x="6170613" y="4854575"/>
          <a:ext cx="1830387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8" name="Equation" r:id="rId11" imgW="799753" imgH="393529" progId="Equation.3">
                  <p:embed/>
                </p:oleObj>
              </mc:Choice>
              <mc:Fallback>
                <p:oleObj name="Equation" r:id="rId11" imgW="799753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0613" y="4854575"/>
                        <a:ext cx="1830387" cy="901700"/>
                      </a:xfrm>
                      <a:prstGeom prst="rect">
                        <a:avLst/>
                      </a:prstGeom>
                      <a:solidFill>
                        <a:srgbClr val="35EAFD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" name="Oval 171"/>
          <p:cNvSpPr>
            <a:spLocks noChangeArrowheads="1"/>
          </p:cNvSpPr>
          <p:nvPr/>
        </p:nvSpPr>
        <p:spPr bwMode="auto">
          <a:xfrm>
            <a:off x="3000375" y="5054600"/>
            <a:ext cx="500063" cy="4730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414CD38-8E82-4165-A295-595686387FBC}" type="slidenum">
              <a:rPr lang="en-GB" b="0" u="none">
                <a:latin typeface="Comic Sans MS" pitchFamily="66" charset="0"/>
              </a:rPr>
              <a:pPr/>
              <a:t>20</a:t>
            </a:fld>
            <a:endParaRPr lang="en-GB" b="0" u="none"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0579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800" dirty="0"/>
              <a:t>At low temperature the </a:t>
            </a:r>
            <a:r>
              <a:rPr lang="en-US" sz="1800" dirty="0" err="1"/>
              <a:t>hadron</a:t>
            </a:r>
            <a:r>
              <a:rPr lang="en-US" sz="1800" dirty="0"/>
              <a:t> gas is the stable phase</a:t>
            </a:r>
          </a:p>
          <a:p>
            <a:pPr>
              <a:defRPr/>
            </a:pPr>
            <a:r>
              <a:rPr lang="en-US" sz="1800" dirty="0"/>
              <a:t>There is a temperature T</a:t>
            </a:r>
            <a:r>
              <a:rPr lang="en-US" sz="1800" baseline="-25000" dirty="0"/>
              <a:t>C</a:t>
            </a:r>
            <a:r>
              <a:rPr lang="en-US" sz="1800" dirty="0"/>
              <a:t> above which the QGP “wins”, thanks to the larger number of degrees of freedom</a:t>
            </a:r>
          </a:p>
        </p:txBody>
      </p:sp>
      <p:graphicFrame>
        <p:nvGraphicFramePr>
          <p:cNvPr id="56324" name="Object 2"/>
          <p:cNvGraphicFramePr>
            <a:graphicFrameLocks noChangeAspect="1"/>
          </p:cNvGraphicFramePr>
          <p:nvPr/>
        </p:nvGraphicFramePr>
        <p:xfrm>
          <a:off x="5572125" y="2143125"/>
          <a:ext cx="2524125" cy="122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6" name="Equation" r:id="rId3" imgW="1358900" imgH="660400" progId="Equation.3">
                  <p:embed/>
                </p:oleObj>
              </mc:Choice>
              <mc:Fallback>
                <p:oleObj name="Equation" r:id="rId3" imgW="1358900" imgH="660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25" y="2143125"/>
                        <a:ext cx="2524125" cy="1228725"/>
                      </a:xfrm>
                      <a:prstGeom prst="rect">
                        <a:avLst/>
                      </a:prstGeom>
                      <a:solidFill>
                        <a:srgbClr val="35EAFD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6325" name="Group 17"/>
          <p:cNvGrpSpPr>
            <a:grpSpLocks/>
          </p:cNvGrpSpPr>
          <p:nvPr/>
        </p:nvGrpSpPr>
        <p:grpSpPr bwMode="auto">
          <a:xfrm>
            <a:off x="285750" y="2428875"/>
            <a:ext cx="4675188" cy="3557588"/>
            <a:chOff x="113" y="2186"/>
            <a:chExt cx="2630" cy="1743"/>
          </a:xfrm>
        </p:grpSpPr>
        <p:grpSp>
          <p:nvGrpSpPr>
            <p:cNvPr id="56330" name="Group 14"/>
            <p:cNvGrpSpPr>
              <a:grpSpLocks/>
            </p:cNvGrpSpPr>
            <p:nvPr/>
          </p:nvGrpSpPr>
          <p:grpSpPr bwMode="auto">
            <a:xfrm>
              <a:off x="113" y="2186"/>
              <a:ext cx="2630" cy="1743"/>
              <a:chOff x="113" y="2186"/>
              <a:chExt cx="2630" cy="1743"/>
            </a:xfrm>
          </p:grpSpPr>
          <p:grpSp>
            <p:nvGrpSpPr>
              <p:cNvPr id="56333" name="Group 11"/>
              <p:cNvGrpSpPr>
                <a:grpSpLocks/>
              </p:cNvGrpSpPr>
              <p:nvPr/>
            </p:nvGrpSpPr>
            <p:grpSpPr bwMode="auto">
              <a:xfrm>
                <a:off x="113" y="2186"/>
                <a:ext cx="2630" cy="1743"/>
                <a:chOff x="113" y="2186"/>
                <a:chExt cx="2630" cy="1743"/>
              </a:xfrm>
            </p:grpSpPr>
            <p:pic>
              <p:nvPicPr>
                <p:cNvPr id="56336" name="Picture 8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8" y="2186"/>
                  <a:ext cx="2585" cy="17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6337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2336" y="3796"/>
                  <a:ext cx="389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r>
                    <a:rPr lang="en-US" sz="1000" u="none">
                      <a:solidFill>
                        <a:schemeClr val="bg1"/>
                      </a:solidFill>
                      <a:latin typeface="Comic Sans MS" pitchFamily="66" charset="0"/>
                    </a:rPr>
                    <a:t>T (MeV)</a:t>
                  </a:r>
                </a:p>
              </p:txBody>
            </p:sp>
            <p:sp>
              <p:nvSpPr>
                <p:cNvPr id="56338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13" y="2187"/>
                  <a:ext cx="407" cy="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r>
                    <a:rPr lang="en-US" sz="1000" u="none">
                      <a:solidFill>
                        <a:schemeClr val="bg1"/>
                      </a:solidFill>
                      <a:latin typeface="Comic Sans MS" pitchFamily="66" charset="0"/>
                    </a:rPr>
                    <a:t>P (MeV</a:t>
                  </a:r>
                  <a:r>
                    <a:rPr lang="en-US" sz="1000" u="none" baseline="30000">
                      <a:solidFill>
                        <a:schemeClr val="bg1"/>
                      </a:solidFill>
                      <a:latin typeface="Comic Sans MS" pitchFamily="66" charset="0"/>
                    </a:rPr>
                    <a:t>4</a:t>
                  </a:r>
                  <a:r>
                    <a:rPr lang="en-US" sz="1000" u="none">
                      <a:solidFill>
                        <a:schemeClr val="bg1"/>
                      </a:solidFill>
                      <a:latin typeface="Comic Sans MS" pitchFamily="66" charset="0"/>
                    </a:rPr>
                    <a:t>)</a:t>
                  </a:r>
                </a:p>
              </p:txBody>
            </p:sp>
          </p:grpSp>
          <p:sp>
            <p:nvSpPr>
              <p:cNvPr id="56334" name="Text Box 12"/>
              <p:cNvSpPr txBox="1">
                <a:spLocks noChangeArrowheads="1"/>
              </p:cNvSpPr>
              <p:nvPr/>
            </p:nvSpPr>
            <p:spPr bwMode="auto">
              <a:xfrm>
                <a:off x="1803" y="3022"/>
                <a:ext cx="435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 b="1" u="sng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1200" b="1" u="sng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1200" b="1" u="sng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1200" b="1" u="sng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1200" b="1" u="sng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u="sng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u="sng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u="sng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u="sng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u="none">
                    <a:solidFill>
                      <a:srgbClr val="FF0000"/>
                    </a:solidFill>
                    <a:latin typeface="Comic Sans MS" pitchFamily="66" charset="0"/>
                  </a:rPr>
                  <a:t>pion gas</a:t>
                </a:r>
              </a:p>
            </p:txBody>
          </p:sp>
          <p:sp>
            <p:nvSpPr>
              <p:cNvPr id="56335" name="Text Box 13"/>
              <p:cNvSpPr txBox="1">
                <a:spLocks noChangeArrowheads="1"/>
              </p:cNvSpPr>
              <p:nvPr/>
            </p:nvSpPr>
            <p:spPr bwMode="auto">
              <a:xfrm>
                <a:off x="1294" y="2750"/>
                <a:ext cx="282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 b="1" u="sng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1200" b="1" u="sng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1200" b="1" u="sng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1200" b="1" u="sng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1200" b="1" u="sng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u="sng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u="sng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u="sng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u="sng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u="none">
                    <a:solidFill>
                      <a:schemeClr val="bg2"/>
                    </a:solidFill>
                    <a:latin typeface="Comic Sans MS" pitchFamily="66" charset="0"/>
                  </a:rPr>
                  <a:t>QGP</a:t>
                </a:r>
              </a:p>
            </p:txBody>
          </p:sp>
        </p:grpSp>
        <p:sp>
          <p:nvSpPr>
            <p:cNvPr id="56331" name="Text Box 15"/>
            <p:cNvSpPr txBox="1">
              <a:spLocks noChangeArrowheads="1"/>
            </p:cNvSpPr>
            <p:nvPr/>
          </p:nvSpPr>
          <p:spPr bwMode="auto">
            <a:xfrm>
              <a:off x="1092" y="3125"/>
              <a:ext cx="20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u="none">
                  <a:solidFill>
                    <a:schemeClr val="bg1"/>
                  </a:solidFill>
                </a:rPr>
                <a:t>Tc</a:t>
              </a:r>
            </a:p>
          </p:txBody>
        </p:sp>
        <p:sp>
          <p:nvSpPr>
            <p:cNvPr id="56332" name="Line 16"/>
            <p:cNvSpPr>
              <a:spLocks noChangeShapeType="1"/>
            </p:cNvSpPr>
            <p:nvPr/>
          </p:nvSpPr>
          <p:spPr bwMode="auto">
            <a:xfrm>
              <a:off x="1214" y="3294"/>
              <a:ext cx="0" cy="2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5072063" y="3500438"/>
            <a:ext cx="4116387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en-US" sz="1800" b="0" u="none" dirty="0">
                <a:solidFill>
                  <a:schemeClr val="bg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rPr>
              <a:t>very simplified calculation…</a:t>
            </a:r>
          </a:p>
          <a:p>
            <a:pPr lvl="1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en-US" sz="1600" b="0" u="none" dirty="0">
                <a:solidFill>
                  <a:schemeClr val="bg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rPr>
              <a:t>more refined estimates: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en-US" sz="2000" b="0" u="none" dirty="0">
                <a:solidFill>
                  <a:schemeClr val="bg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sym typeface="Wingdings" pitchFamily="2" charset="2"/>
              </a:rPr>
              <a:t>	      </a:t>
            </a:r>
            <a:r>
              <a:rPr lang="en-US" sz="2000" b="0" u="none" dirty="0">
                <a:solidFill>
                  <a:schemeClr val="bg2"/>
                </a:solidFill>
                <a:latin typeface="+mn-lt"/>
                <a:sym typeface="Wingdings" pitchFamily="2" charset="2"/>
              </a:rPr>
              <a:t> </a:t>
            </a:r>
            <a:r>
              <a:rPr lang="en-US" sz="2000" b="0" dirty="0" err="1">
                <a:solidFill>
                  <a:schemeClr val="bg2"/>
                </a:solidFill>
                <a:latin typeface="+mn-lt"/>
              </a:rPr>
              <a:t>Tc</a:t>
            </a:r>
            <a:r>
              <a:rPr lang="en-US" sz="2000" b="0" dirty="0">
                <a:solidFill>
                  <a:schemeClr val="bg2"/>
                </a:solidFill>
                <a:latin typeface="+mn-lt"/>
              </a:rPr>
              <a:t> ≈ 170 MeV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75000"/>
            </a:pPr>
            <a:endParaRPr lang="en-US" sz="2000" b="0" dirty="0">
              <a:solidFill>
                <a:schemeClr val="bg2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+mn-lt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5027613" y="4610100"/>
            <a:ext cx="4116387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en-US" sz="1800" b="0" u="none" dirty="0">
                <a:solidFill>
                  <a:schemeClr val="bg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rPr>
              <a:t>170 MeV?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en-US" sz="1800" b="0" u="none" dirty="0">
                <a:solidFill>
                  <a:schemeClr val="bg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rPr>
              <a:t>	recall: </a:t>
            </a:r>
            <a:r>
              <a:rPr lang="en-US" sz="1800" b="0" u="none" dirty="0" err="1">
                <a:solidFill>
                  <a:schemeClr val="bg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rPr>
              <a:t>T</a:t>
            </a:r>
            <a:r>
              <a:rPr lang="en-US" sz="1800" b="0" u="none" baseline="-25000" dirty="0" err="1">
                <a:solidFill>
                  <a:schemeClr val="bg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rPr>
              <a:t>room</a:t>
            </a:r>
            <a:r>
              <a:rPr lang="en-US" sz="1800" b="0" u="none" dirty="0">
                <a:solidFill>
                  <a:schemeClr val="bg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rPr>
              <a:t> (300 K) ~ 25 </a:t>
            </a:r>
            <a:r>
              <a:rPr lang="en-US" sz="1800" b="0" u="none" dirty="0" err="1">
                <a:solidFill>
                  <a:schemeClr val="bg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rPr>
              <a:t>meV</a:t>
            </a:r>
            <a:endParaRPr lang="en-US" sz="1800" b="0" u="none" dirty="0">
              <a:solidFill>
                <a:schemeClr val="bg2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+mn-lt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en-US" sz="1800" b="0" u="none" dirty="0">
                <a:solidFill>
                  <a:schemeClr val="bg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rPr>
              <a:t>	(of course, lowercase m)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endParaRPr lang="en-US" sz="1800" b="0" u="none" dirty="0">
              <a:solidFill>
                <a:schemeClr val="bg2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+mn-lt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à"/>
            </a:pPr>
            <a:r>
              <a:rPr lang="en-US" sz="1800" b="0" u="none" dirty="0" err="1">
                <a:solidFill>
                  <a:schemeClr val="bg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sym typeface="Wingdings" pitchFamily="2" charset="2"/>
              </a:rPr>
              <a:t>Tc</a:t>
            </a:r>
            <a:r>
              <a:rPr lang="en-US" sz="1800" b="0" u="none" dirty="0">
                <a:solidFill>
                  <a:schemeClr val="bg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sym typeface="Wingdings" pitchFamily="2" charset="2"/>
              </a:rPr>
              <a:t> ≈ 170 MeV ≈ 2000 billion K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en-US" sz="1800" b="0" u="none" dirty="0">
                <a:solidFill>
                  <a:schemeClr val="bg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sym typeface="Wingdings" pitchFamily="2" charset="2"/>
              </a:rPr>
              <a:t>	(compare Sun core: 15 million K) </a:t>
            </a:r>
            <a:endParaRPr lang="en-US" sz="1800" b="0" u="none" dirty="0">
              <a:solidFill>
                <a:schemeClr val="bg2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ACDA380-00DE-431E-9210-8E673CA4DDAC}" type="slidenum">
              <a:rPr lang="en-GB" b="0" u="none">
                <a:latin typeface="Comic Sans MS" pitchFamily="66" charset="0"/>
              </a:rPr>
              <a:pPr/>
              <a:t>21</a:t>
            </a:fld>
            <a:endParaRPr lang="en-GB" b="0" u="none"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1994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30A4C-79E8-4004-87D8-DF8665EA1A2C}" type="slidenum">
              <a:rPr lang="en-US"/>
              <a:pPr/>
              <a:t>22</a:t>
            </a:fld>
            <a:endParaRPr lang="en-US"/>
          </a:p>
        </p:txBody>
      </p:sp>
      <p:sp>
        <p:nvSpPr>
          <p:cNvPr id="1088514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0"/>
            <a:ext cx="7442721" cy="1027113"/>
          </a:xfrm>
        </p:spPr>
        <p:txBody>
          <a:bodyPr/>
          <a:lstStyle/>
          <a:p>
            <a:r>
              <a:rPr lang="en-US" dirty="0"/>
              <a:t>QCD Phases – Perturbation Theory</a:t>
            </a:r>
          </a:p>
        </p:txBody>
      </p:sp>
      <p:sp>
        <p:nvSpPr>
          <p:cNvPr id="1088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at non-zero baryon density – first order p-QCD</a:t>
            </a:r>
          </a:p>
          <a:p>
            <a:pPr lvl="1"/>
            <a:endParaRPr lang="en-US"/>
          </a:p>
          <a:p>
            <a:pPr lvl="1">
              <a:buFont typeface="Symbol" pitchFamily="18" charset="2"/>
              <a:buChar char="e"/>
            </a:pPr>
            <a:r>
              <a:rPr lang="en-US" b="0">
                <a:sym typeface="Symbol" pitchFamily="18" charset="2"/>
              </a:rPr>
              <a:t>= [16(1 – 15</a:t>
            </a:r>
            <a:r>
              <a:rPr lang="el-GR" b="0">
                <a:sym typeface="Symbol" pitchFamily="18" charset="2"/>
              </a:rPr>
              <a:t>α</a:t>
            </a:r>
            <a:r>
              <a:rPr lang="en-US" b="0" baseline="-25000">
                <a:sym typeface="Symbol" pitchFamily="18" charset="2"/>
              </a:rPr>
              <a:t>s</a:t>
            </a:r>
            <a:r>
              <a:rPr lang="en-US" b="0">
                <a:sym typeface="Symbol" pitchFamily="18" charset="2"/>
              </a:rPr>
              <a:t>/4</a:t>
            </a:r>
            <a:r>
              <a:rPr lang="el-GR" b="0">
                <a:sym typeface="Symbol" pitchFamily="18" charset="2"/>
              </a:rPr>
              <a:t>π</a:t>
            </a:r>
            <a:r>
              <a:rPr lang="en-US" b="0">
                <a:sym typeface="Symbol" pitchFamily="18" charset="2"/>
              </a:rPr>
              <a:t>) + (7/8)12n</a:t>
            </a:r>
            <a:r>
              <a:rPr lang="en-US" b="0" baseline="-25000">
                <a:sym typeface="Symbol" pitchFamily="18" charset="2"/>
              </a:rPr>
              <a:t>q</a:t>
            </a:r>
            <a:r>
              <a:rPr lang="en-US" b="0">
                <a:sym typeface="Symbol" pitchFamily="18" charset="2"/>
              </a:rPr>
              <a:t>(1 – 50</a:t>
            </a:r>
            <a:r>
              <a:rPr lang="el-GR" b="0">
                <a:sym typeface="Symbol" pitchFamily="18" charset="2"/>
              </a:rPr>
              <a:t>α</a:t>
            </a:r>
            <a:r>
              <a:rPr lang="en-US" b="0" baseline="-25000">
                <a:sym typeface="Symbol" pitchFamily="18" charset="2"/>
              </a:rPr>
              <a:t>s</a:t>
            </a:r>
            <a:r>
              <a:rPr lang="en-US" b="0">
                <a:sym typeface="Symbol" pitchFamily="18" charset="2"/>
              </a:rPr>
              <a:t>/21</a:t>
            </a:r>
            <a:r>
              <a:rPr lang="el-GR" b="0">
                <a:sym typeface="Symbol" pitchFamily="18" charset="2"/>
              </a:rPr>
              <a:t>π</a:t>
            </a:r>
            <a:r>
              <a:rPr lang="en-US" b="0">
                <a:sym typeface="Symbol" pitchFamily="18" charset="2"/>
              </a:rPr>
              <a:t>)] (1/30) </a:t>
            </a:r>
            <a:r>
              <a:rPr lang="el-GR" b="0">
                <a:sym typeface="Symbol" pitchFamily="18" charset="2"/>
              </a:rPr>
              <a:t>π</a:t>
            </a:r>
            <a:r>
              <a:rPr lang="en-US" b="0" baseline="30000">
                <a:sym typeface="Symbol" pitchFamily="18" charset="2"/>
              </a:rPr>
              <a:t>2</a:t>
            </a:r>
            <a:r>
              <a:rPr lang="en-US" b="0">
                <a:sym typeface="Symbol" pitchFamily="18" charset="2"/>
              </a:rPr>
              <a:t>T</a:t>
            </a:r>
            <a:r>
              <a:rPr lang="en-US" b="0" baseline="30000">
                <a:sym typeface="Symbol" pitchFamily="18" charset="2"/>
              </a:rPr>
              <a:t>4</a:t>
            </a:r>
            <a:r>
              <a:rPr lang="en-US" b="0">
                <a:sym typeface="Symbol" pitchFamily="18" charset="2"/>
              </a:rPr>
              <a:t> +</a:t>
            </a:r>
          </a:p>
          <a:p>
            <a:pPr lvl="1" algn="ctr">
              <a:buFont typeface="Symbol" pitchFamily="18" charset="2"/>
              <a:buNone/>
            </a:pPr>
            <a:r>
              <a:rPr lang="en-US" b="0">
                <a:sym typeface="Symbol" pitchFamily="18" charset="2"/>
              </a:rPr>
              <a:t>              + </a:t>
            </a:r>
            <a:r>
              <a:rPr lang="el-GR" b="0">
                <a:sym typeface="Symbol" pitchFamily="18" charset="2"/>
              </a:rPr>
              <a:t>Σ</a:t>
            </a:r>
            <a:r>
              <a:rPr lang="en-US" b="0" baseline="-25000">
                <a:sym typeface="Symbol" pitchFamily="18" charset="2"/>
              </a:rPr>
              <a:t>q</a:t>
            </a:r>
            <a:r>
              <a:rPr lang="en-US" b="0">
                <a:sym typeface="Symbol" pitchFamily="18" charset="2"/>
              </a:rPr>
              <a:t> 16(1 – 15</a:t>
            </a:r>
            <a:r>
              <a:rPr lang="el-GR" b="0">
                <a:sym typeface="Symbol" pitchFamily="18" charset="2"/>
              </a:rPr>
              <a:t>α</a:t>
            </a:r>
            <a:r>
              <a:rPr lang="en-US" b="0" baseline="-25000">
                <a:sym typeface="Symbol" pitchFamily="18" charset="2"/>
              </a:rPr>
              <a:t>s</a:t>
            </a:r>
            <a:r>
              <a:rPr lang="en-US" b="0">
                <a:sym typeface="Symbol" pitchFamily="18" charset="2"/>
              </a:rPr>
              <a:t>/2</a:t>
            </a:r>
            <a:r>
              <a:rPr lang="el-GR" b="0">
                <a:sym typeface="Symbol" pitchFamily="18" charset="2"/>
              </a:rPr>
              <a:t>π</a:t>
            </a:r>
            <a:r>
              <a:rPr lang="en-US" b="0">
                <a:sym typeface="Symbol" pitchFamily="18" charset="2"/>
              </a:rPr>
              <a:t>) (3/ </a:t>
            </a:r>
            <a:r>
              <a:rPr lang="el-GR" b="0">
                <a:sym typeface="Symbol" pitchFamily="18" charset="2"/>
              </a:rPr>
              <a:t>π</a:t>
            </a:r>
            <a:r>
              <a:rPr lang="en-US" b="0" baseline="30000">
                <a:sym typeface="Symbol" pitchFamily="18" charset="2"/>
              </a:rPr>
              <a:t>2</a:t>
            </a:r>
            <a:r>
              <a:rPr lang="en-US" b="0">
                <a:sym typeface="Symbol" pitchFamily="18" charset="2"/>
              </a:rPr>
              <a:t>)</a:t>
            </a:r>
            <a:r>
              <a:rPr lang="el-GR" b="0">
                <a:sym typeface="Symbol" pitchFamily="18" charset="2"/>
              </a:rPr>
              <a:t>μ</a:t>
            </a:r>
            <a:r>
              <a:rPr lang="en-US" b="0" baseline="-25000">
                <a:sym typeface="Symbol" pitchFamily="18" charset="2"/>
              </a:rPr>
              <a:t>q</a:t>
            </a:r>
            <a:r>
              <a:rPr lang="en-US" b="0" baseline="30000">
                <a:sym typeface="Symbol" pitchFamily="18" charset="2"/>
              </a:rPr>
              <a:t>2</a:t>
            </a:r>
            <a:r>
              <a:rPr lang="en-US" b="0">
                <a:sym typeface="Symbol" pitchFamily="18" charset="2"/>
              </a:rPr>
              <a:t>(</a:t>
            </a:r>
            <a:r>
              <a:rPr lang="el-GR" b="0">
                <a:sym typeface="Symbol" pitchFamily="18" charset="2"/>
              </a:rPr>
              <a:t>π</a:t>
            </a:r>
            <a:r>
              <a:rPr lang="en-US" b="0" baseline="30000">
                <a:sym typeface="Symbol" pitchFamily="18" charset="2"/>
              </a:rPr>
              <a:t>2</a:t>
            </a:r>
            <a:r>
              <a:rPr lang="en-US" b="0">
                <a:sym typeface="Symbol" pitchFamily="18" charset="2"/>
              </a:rPr>
              <a:t>T</a:t>
            </a:r>
            <a:r>
              <a:rPr lang="en-US" b="0" baseline="30000">
                <a:sym typeface="Symbol" pitchFamily="18" charset="2"/>
              </a:rPr>
              <a:t>4</a:t>
            </a:r>
            <a:r>
              <a:rPr lang="en-US" b="0">
                <a:sym typeface="Symbol" pitchFamily="18" charset="2"/>
              </a:rPr>
              <a:t> + </a:t>
            </a:r>
            <a:r>
              <a:rPr lang="el-GR" b="0">
                <a:sym typeface="Symbol" pitchFamily="18" charset="2"/>
              </a:rPr>
              <a:t>μ</a:t>
            </a:r>
            <a:r>
              <a:rPr lang="en-US" b="0" baseline="-25000">
                <a:sym typeface="Symbol" pitchFamily="18" charset="2"/>
              </a:rPr>
              <a:t>q</a:t>
            </a:r>
            <a:r>
              <a:rPr lang="en-US" b="0" baseline="30000">
                <a:sym typeface="Symbol" pitchFamily="18" charset="2"/>
              </a:rPr>
              <a:t>2</a:t>
            </a:r>
            <a:r>
              <a:rPr lang="en-US" b="0">
                <a:sym typeface="Symbol" pitchFamily="18" charset="2"/>
              </a:rPr>
              <a:t>( /2)</a:t>
            </a:r>
          </a:p>
          <a:p>
            <a:pPr>
              <a:buFont typeface="Symbol" pitchFamily="18" charset="2"/>
              <a:buChar char="e"/>
            </a:pPr>
            <a:endParaRPr lang="en-US" b="0">
              <a:sym typeface="Symbol" pitchFamily="18" charset="2"/>
            </a:endParaRPr>
          </a:p>
          <a:p>
            <a:pPr lvl="1">
              <a:buFont typeface="Symbol" pitchFamily="18" charset="2"/>
              <a:buNone/>
            </a:pPr>
            <a:r>
              <a:rPr lang="en-US">
                <a:sym typeface="Symbol" pitchFamily="18" charset="2"/>
              </a:rPr>
              <a:t>(for </a:t>
            </a:r>
            <a:r>
              <a:rPr lang="el-GR" b="0">
                <a:sym typeface="Symbol" pitchFamily="18" charset="2"/>
              </a:rPr>
              <a:t>μ</a:t>
            </a:r>
            <a:r>
              <a:rPr lang="en-US" b="0" baseline="-25000">
                <a:sym typeface="Symbol" pitchFamily="18" charset="2"/>
              </a:rPr>
              <a:t>q</a:t>
            </a:r>
            <a:r>
              <a:rPr lang="en-US" b="0">
                <a:sym typeface="Symbol" pitchFamily="18" charset="2"/>
              </a:rPr>
              <a:t> = 0, </a:t>
            </a:r>
            <a:r>
              <a:rPr lang="el-GR" b="0">
                <a:sym typeface="Symbol" pitchFamily="18" charset="2"/>
              </a:rPr>
              <a:t>α</a:t>
            </a:r>
            <a:r>
              <a:rPr lang="en-US" b="0" baseline="-25000">
                <a:sym typeface="Symbol" pitchFamily="18" charset="2"/>
              </a:rPr>
              <a:t>s</a:t>
            </a:r>
            <a:r>
              <a:rPr lang="en-US" b="0">
                <a:sym typeface="Symbol" pitchFamily="18" charset="2"/>
              </a:rPr>
              <a:t> = 0, </a:t>
            </a:r>
            <a:r>
              <a:rPr lang="en-US">
                <a:sym typeface="Symbol" pitchFamily="18" charset="2"/>
              </a:rPr>
              <a:t>and</a:t>
            </a:r>
            <a:r>
              <a:rPr lang="en-US" b="0">
                <a:sym typeface="Symbol" pitchFamily="18" charset="2"/>
              </a:rPr>
              <a:t> n</a:t>
            </a:r>
            <a:r>
              <a:rPr lang="en-US" b="0" baseline="-25000">
                <a:sym typeface="Symbol" pitchFamily="18" charset="2"/>
              </a:rPr>
              <a:t>q </a:t>
            </a:r>
            <a:r>
              <a:rPr lang="en-US" b="0">
                <a:sym typeface="Symbol" pitchFamily="18" charset="2"/>
              </a:rPr>
              <a:t>= 2 </a:t>
            </a:r>
            <a:r>
              <a:rPr lang="en-US">
                <a:sym typeface="Symbol" pitchFamily="18" charset="2"/>
              </a:rPr>
              <a:t>we get our toy model)</a:t>
            </a:r>
          </a:p>
          <a:p>
            <a:pPr lvl="1">
              <a:buFont typeface="Symbol" pitchFamily="18" charset="2"/>
              <a:buNone/>
            </a:pPr>
            <a:endParaRPr lang="en-US">
              <a:sym typeface="Symbol" pitchFamily="18" charset="2"/>
            </a:endParaRPr>
          </a:p>
          <a:p>
            <a:pPr lvl="1">
              <a:buFont typeface="Symbol" pitchFamily="18" charset="2"/>
              <a:buNone/>
            </a:pPr>
            <a:r>
              <a:rPr lang="en-US">
                <a:sym typeface="Symbol" pitchFamily="18" charset="2"/>
              </a:rPr>
              <a:t>using </a:t>
            </a:r>
            <a:r>
              <a:rPr lang="el-GR" b="0">
                <a:sym typeface="Symbol" pitchFamily="18" charset="2"/>
              </a:rPr>
              <a:t>α</a:t>
            </a:r>
            <a:r>
              <a:rPr lang="en-US" b="0" baseline="-25000">
                <a:sym typeface="Symbol" pitchFamily="18" charset="2"/>
              </a:rPr>
              <a:t>s</a:t>
            </a:r>
            <a:r>
              <a:rPr lang="en-US" b="0">
                <a:sym typeface="Symbol" pitchFamily="18" charset="2"/>
              </a:rPr>
              <a:t> = 0.4 </a:t>
            </a:r>
            <a:r>
              <a:rPr lang="en-US">
                <a:sym typeface="Symbol" pitchFamily="18" charset="2"/>
              </a:rPr>
              <a:t> the same way we estimate </a:t>
            </a:r>
            <a:r>
              <a:rPr lang="en-US" b="0">
                <a:sym typeface="Symbol" pitchFamily="18" charset="2"/>
              </a:rPr>
              <a:t>T</a:t>
            </a:r>
            <a:r>
              <a:rPr lang="en-US" b="0" baseline="-25000">
                <a:sym typeface="Symbol" pitchFamily="18" charset="2"/>
              </a:rPr>
              <a:t>c</a:t>
            </a:r>
            <a:r>
              <a:rPr lang="en-US" b="0">
                <a:sym typeface="Symbol" pitchFamily="18" charset="2"/>
              </a:rPr>
              <a:t> = 164 MeV</a:t>
            </a:r>
          </a:p>
          <a:p>
            <a:pPr lvl="1">
              <a:buFont typeface="Symbol" pitchFamily="18" charset="2"/>
              <a:buNone/>
            </a:pPr>
            <a:endParaRPr lang="en-US" b="0">
              <a:sym typeface="Symbol" pitchFamily="18" charset="2"/>
            </a:endParaRPr>
          </a:p>
          <a:p>
            <a:r>
              <a:rPr lang="en-US" b="0">
                <a:sym typeface="Symbol" pitchFamily="18" charset="2"/>
              </a:rPr>
              <a:t>today analytical calculations exist for higher orders</a:t>
            </a:r>
            <a:endParaRPr lang="el-GR" b="0">
              <a:sym typeface="Symbol" pitchFamily="18" charset="2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52585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"/>
            <a:ext cx="7416801" cy="836712"/>
          </a:xfrm>
        </p:spPr>
        <p:txBody>
          <a:bodyPr/>
          <a:lstStyle/>
          <a:p>
            <a:pPr>
              <a:defRPr/>
            </a:pPr>
            <a:r>
              <a:rPr lang="en-US" dirty="0"/>
              <a:t>Lattice QCD</a:t>
            </a:r>
          </a:p>
        </p:txBody>
      </p:sp>
      <p:sp>
        <p:nvSpPr>
          <p:cNvPr id="39833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181600" y="2590800"/>
            <a:ext cx="3810000" cy="4114800"/>
          </a:xfrm>
        </p:spPr>
        <p:txBody>
          <a:bodyPr/>
          <a:lstStyle/>
          <a:p>
            <a:r>
              <a:rPr lang="en-US" sz="1800" smtClean="0"/>
              <a:t>zero baryon density, 3 flavours</a:t>
            </a:r>
            <a:endParaRPr lang="en-US" sz="1800" smtClean="0">
              <a:latin typeface="Symbol" pitchFamily="18" charset="2"/>
            </a:endParaRPr>
          </a:p>
          <a:p>
            <a:endParaRPr lang="en-US" sz="1800" smtClean="0">
              <a:latin typeface="Symbol" pitchFamily="18" charset="2"/>
            </a:endParaRPr>
          </a:p>
          <a:p>
            <a:r>
              <a:rPr lang="en-US" sz="1800" smtClean="0">
                <a:latin typeface="Symbol" pitchFamily="18" charset="2"/>
              </a:rPr>
              <a:t>e</a:t>
            </a:r>
            <a:r>
              <a:rPr lang="en-US" sz="1800" smtClean="0"/>
              <a:t> changes rapidly around </a:t>
            </a:r>
            <a:r>
              <a:rPr lang="en-US" sz="1800" i="1" smtClean="0"/>
              <a:t>T</a:t>
            </a:r>
            <a:r>
              <a:rPr lang="en-US" sz="1800" i="1" baseline="-25000" smtClean="0"/>
              <a:t>c</a:t>
            </a:r>
            <a:endParaRPr lang="en-US" sz="1800" smtClean="0"/>
          </a:p>
          <a:p>
            <a:endParaRPr lang="en-US" sz="1800" smtClean="0"/>
          </a:p>
          <a:p>
            <a:r>
              <a:rPr lang="en-US" sz="1800" i="1" smtClean="0"/>
              <a:t>T</a:t>
            </a:r>
            <a:r>
              <a:rPr lang="en-US" sz="1800" i="1" baseline="-25000" smtClean="0"/>
              <a:t>c</a:t>
            </a:r>
            <a:r>
              <a:rPr lang="en-US" sz="1800" smtClean="0"/>
              <a:t> = 170 MeV:</a:t>
            </a:r>
          </a:p>
          <a:p>
            <a:pPr>
              <a:buFont typeface="Wingdings" pitchFamily="2" charset="2"/>
              <a:buNone/>
            </a:pPr>
            <a:r>
              <a:rPr lang="en-US" sz="1800" smtClean="0"/>
              <a:t>	</a:t>
            </a:r>
            <a:r>
              <a:rPr lang="en-US" sz="1800" smtClean="0">
                <a:sym typeface="Symbol" pitchFamily="18" charset="2"/>
              </a:rPr>
              <a:t> </a:t>
            </a:r>
            <a:r>
              <a:rPr lang="en-US" sz="1800" smtClean="0">
                <a:latin typeface="Symbol" pitchFamily="18" charset="2"/>
              </a:rPr>
              <a:t>e</a:t>
            </a:r>
            <a:r>
              <a:rPr lang="en-US" sz="1800" i="1" baseline="-25000" smtClean="0"/>
              <a:t>c</a:t>
            </a:r>
            <a:r>
              <a:rPr lang="en-US" sz="1800" smtClean="0"/>
              <a:t> = 0.6 GeV/fm</a:t>
            </a:r>
            <a:r>
              <a:rPr lang="en-US" sz="1800" baseline="30000" smtClean="0"/>
              <a:t>3</a:t>
            </a:r>
            <a:endParaRPr lang="en-US" sz="1800" smtClean="0"/>
          </a:p>
          <a:p>
            <a:pPr>
              <a:buFont typeface="Wingdings" pitchFamily="2" charset="2"/>
              <a:buNone/>
            </a:pPr>
            <a:endParaRPr lang="en-US" sz="1800" smtClean="0"/>
          </a:p>
          <a:p>
            <a:r>
              <a:rPr lang="en-US" sz="1800" smtClean="0"/>
              <a:t>at </a:t>
            </a:r>
            <a:r>
              <a:rPr lang="en-US" sz="1800" i="1" smtClean="0"/>
              <a:t>T</a:t>
            </a:r>
            <a:r>
              <a:rPr lang="en-US" sz="1800" smtClean="0"/>
              <a:t>~1.2 </a:t>
            </a:r>
            <a:r>
              <a:rPr lang="en-US" sz="1800" i="1" smtClean="0"/>
              <a:t>T</a:t>
            </a:r>
            <a:r>
              <a:rPr lang="en-US" sz="1800" i="1" baseline="-25000" smtClean="0"/>
              <a:t>c</a:t>
            </a:r>
            <a:r>
              <a:rPr lang="en-US" sz="1800" smtClean="0"/>
              <a:t>   </a:t>
            </a:r>
            <a:r>
              <a:rPr lang="en-US" sz="1800" smtClean="0">
                <a:latin typeface="Symbol" pitchFamily="18" charset="2"/>
              </a:rPr>
              <a:t>e</a:t>
            </a:r>
            <a:r>
              <a:rPr lang="en-US" sz="1800" smtClean="0"/>
              <a:t> settles at about 80%  of the Stefan-Boltzmann value for an ideal gas of q,q g (</a:t>
            </a:r>
            <a:r>
              <a:rPr lang="en-US" sz="1800" smtClean="0">
                <a:latin typeface="Symbol" pitchFamily="18" charset="2"/>
              </a:rPr>
              <a:t>e</a:t>
            </a:r>
            <a:r>
              <a:rPr lang="en-US" sz="1800" baseline="-25000" smtClean="0"/>
              <a:t>SB</a:t>
            </a:r>
            <a:r>
              <a:rPr lang="en-US" sz="1800" smtClean="0"/>
              <a:t>)</a:t>
            </a:r>
          </a:p>
        </p:txBody>
      </p:sp>
      <p:sp>
        <p:nvSpPr>
          <p:cNvPr id="64517" name="Line 5"/>
          <p:cNvSpPr>
            <a:spLocks noChangeShapeType="1"/>
          </p:cNvSpPr>
          <p:nvPr/>
        </p:nvSpPr>
        <p:spPr bwMode="auto">
          <a:xfrm>
            <a:off x="8407400" y="5824538"/>
            <a:ext cx="152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990600" y="2636838"/>
            <a:ext cx="4191000" cy="3317875"/>
            <a:chOff x="672" y="1728"/>
            <a:chExt cx="2640" cy="2090"/>
          </a:xfrm>
        </p:grpSpPr>
        <p:grpSp>
          <p:nvGrpSpPr>
            <p:cNvPr id="43017" name="Group 7"/>
            <p:cNvGrpSpPr>
              <a:grpSpLocks/>
            </p:cNvGrpSpPr>
            <p:nvPr/>
          </p:nvGrpSpPr>
          <p:grpSpPr bwMode="auto">
            <a:xfrm>
              <a:off x="672" y="1728"/>
              <a:ext cx="2640" cy="2090"/>
              <a:chOff x="672" y="1728"/>
              <a:chExt cx="2640" cy="2090"/>
            </a:xfrm>
          </p:grpSpPr>
          <p:pic>
            <p:nvPicPr>
              <p:cNvPr id="43019" name="Picture 8" descr="lattice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1728"/>
                <a:ext cx="2640" cy="20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020" name="Text Box 9"/>
              <p:cNvSpPr txBox="1">
                <a:spLocks noChangeArrowheads="1"/>
              </p:cNvSpPr>
              <p:nvPr/>
            </p:nvSpPr>
            <p:spPr bwMode="auto">
              <a:xfrm>
                <a:off x="2064" y="2976"/>
                <a:ext cx="968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200" b="1" u="sng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 sz="1200" b="1" u="sng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 sz="1200" b="1" u="sng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 sz="1200" b="1" u="sng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 sz="1200" b="1" u="sng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u="sng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u="sng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u="sng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 u="sng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1400" u="none">
                    <a:solidFill>
                      <a:schemeClr val="bg1"/>
                    </a:solidFill>
                    <a:latin typeface="Times New Roman" pitchFamily="18" charset="0"/>
                  </a:rPr>
                  <a:t>3 flavours; (q-q)=0</a:t>
                </a:r>
              </a:p>
            </p:txBody>
          </p:sp>
        </p:grpSp>
        <p:sp>
          <p:nvSpPr>
            <p:cNvPr id="43018" name="Line 10"/>
            <p:cNvSpPr>
              <a:spLocks noChangeShapeType="1"/>
            </p:cNvSpPr>
            <p:nvPr/>
          </p:nvSpPr>
          <p:spPr bwMode="auto">
            <a:xfrm>
              <a:off x="2784" y="3024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98347" name="Rectangle 11"/>
          <p:cNvSpPr>
            <a:spLocks noChangeArrowheads="1"/>
          </p:cNvSpPr>
          <p:nvPr/>
        </p:nvSpPr>
        <p:spPr bwMode="auto">
          <a:xfrm>
            <a:off x="107950" y="1268413"/>
            <a:ext cx="89281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en-US" sz="2000" b="0" u="none" dirty="0">
                <a:solidFill>
                  <a:schemeClr val="bg2"/>
                </a:solidFill>
                <a:latin typeface="+mn-lt"/>
              </a:rPr>
              <a:t>rigorous way of doing calculations in non-</a:t>
            </a:r>
            <a:r>
              <a:rPr lang="en-US" sz="2000" b="0" u="none" dirty="0" err="1">
                <a:solidFill>
                  <a:schemeClr val="bg2"/>
                </a:solidFill>
                <a:latin typeface="+mn-lt"/>
              </a:rPr>
              <a:t>perturbative</a:t>
            </a:r>
            <a:r>
              <a:rPr lang="en-US" sz="2000" b="0" u="none" dirty="0">
                <a:solidFill>
                  <a:schemeClr val="bg2"/>
                </a:solidFill>
                <a:latin typeface="+mn-lt"/>
              </a:rPr>
              <a:t> regime of QCD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en-US" sz="2000" b="0" u="none" dirty="0">
                <a:solidFill>
                  <a:schemeClr val="bg2"/>
                </a:solidFill>
                <a:latin typeface="+mn-lt"/>
              </a:rPr>
              <a:t>discretization on a space-time lattice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en-US" sz="2000" b="0" u="none" dirty="0">
                <a:solidFill>
                  <a:schemeClr val="bg2"/>
                </a:solidFill>
                <a:latin typeface="+mn-lt"/>
                <a:sym typeface="Wingdings" pitchFamily="2" charset="2"/>
              </a:rPr>
              <a:t> </a:t>
            </a:r>
            <a:r>
              <a:rPr lang="en-US" sz="2000" b="0" u="none" dirty="0">
                <a:solidFill>
                  <a:schemeClr val="bg2"/>
                </a:solidFill>
                <a:latin typeface="+mn-lt"/>
              </a:rPr>
              <a:t>ultraviolet (large momentum scale) </a:t>
            </a:r>
            <a:r>
              <a:rPr lang="en-US" sz="2000" b="0" u="none" dirty="0" err="1">
                <a:solidFill>
                  <a:schemeClr val="bg2"/>
                </a:solidFill>
                <a:latin typeface="+mn-lt"/>
              </a:rPr>
              <a:t>divergencies</a:t>
            </a:r>
            <a:r>
              <a:rPr lang="en-US" sz="2000" b="0" u="none" dirty="0">
                <a:solidFill>
                  <a:schemeClr val="bg2"/>
                </a:solidFill>
                <a:latin typeface="+mn-lt"/>
              </a:rPr>
              <a:t> can be avoided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endParaRPr lang="en-US" sz="2000" u="none" dirty="0">
              <a:effectLst>
                <a:outerShdw blurRad="38100" dist="38100" dir="2700000" algn="tl">
                  <a:srgbClr val="010199"/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20A536C-13B9-45CE-9EF5-5DB731744BB4}" type="slidenum">
              <a:rPr lang="en-GB" sz="1000" b="0" u="none"/>
              <a:pPr/>
              <a:t>23</a:t>
            </a:fld>
            <a:endParaRPr lang="en-GB" sz="1000" b="0" u="non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2 Sept 2013  Soft Physics in HI collisions  K.Safarik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4434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339" grpId="0" build="p" autoUpdateAnimBg="0"/>
      <p:bldP spid="645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060432" cy="720080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cap="none" dirty="0" smtClean="0"/>
              <a:t>Lattice QCD at high temperature </a:t>
            </a:r>
            <a:endParaRPr lang="en-US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2483768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 Sept 2013  Soft Physics in HI collisions  K.Safarik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15616" y="4941168"/>
            <a:ext cx="7200800" cy="1631216"/>
          </a:xfrm>
          <a:prstGeom prst="rect">
            <a:avLst/>
          </a:prstGeom>
          <a:solidFill>
            <a:schemeClr val="accent5">
              <a:alpha val="49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Order parameters of QCD phase transitions: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q</a:t>
            </a:r>
            <a:r>
              <a:rPr lang="en-US" sz="2000" dirty="0" smtClean="0">
                <a:solidFill>
                  <a:srgbClr val="0000FF"/>
                </a:solidFill>
              </a:rPr>
              <a:t>uark – antiquark vacuum condensate</a:t>
            </a:r>
          </a:p>
          <a:p>
            <a:pPr marL="1257300" lvl="2" indent="-342900" algn="l">
              <a:buFont typeface="Arial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c</a:t>
            </a:r>
            <a:r>
              <a:rPr lang="en-US" sz="2000" dirty="0" smtClean="0">
                <a:solidFill>
                  <a:srgbClr val="FF0000"/>
                </a:solidFill>
              </a:rPr>
              <a:t>hiral phase transition in limit </a:t>
            </a:r>
            <a:r>
              <a:rPr lang="en-US" sz="2000" i="1" dirty="0" err="1" smtClean="0">
                <a:solidFill>
                  <a:srgbClr val="FF0000"/>
                </a:solidFill>
              </a:rPr>
              <a:t>m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q</a:t>
            </a:r>
            <a:r>
              <a:rPr lang="en-US" sz="2000" dirty="0" smtClean="0">
                <a:solidFill>
                  <a:srgbClr val="FF0000"/>
                </a:solidFill>
              </a:rPr>
              <a:t> → 0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e</a:t>
            </a:r>
            <a:r>
              <a:rPr lang="en-US" sz="2000" dirty="0" smtClean="0">
                <a:solidFill>
                  <a:srgbClr val="0000FF"/>
                </a:solidFill>
              </a:rPr>
              <a:t>xpectation value of </a:t>
            </a:r>
            <a:r>
              <a:rPr lang="en-US" sz="2000" dirty="0" err="1" smtClean="0">
                <a:solidFill>
                  <a:srgbClr val="0000FF"/>
                </a:solidFill>
              </a:rPr>
              <a:t>Polyakov</a:t>
            </a:r>
            <a:r>
              <a:rPr lang="en-US" sz="2000" dirty="0" smtClean="0">
                <a:solidFill>
                  <a:srgbClr val="0000FF"/>
                </a:solidFill>
              </a:rPr>
              <a:t> loop</a:t>
            </a:r>
          </a:p>
          <a:p>
            <a:pPr marL="1257300" lvl="2" indent="-342900" algn="l">
              <a:buFont typeface="Arial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d</a:t>
            </a:r>
            <a:r>
              <a:rPr lang="en-US" sz="2000" dirty="0" smtClean="0">
                <a:solidFill>
                  <a:srgbClr val="FF0000"/>
                </a:solidFill>
              </a:rPr>
              <a:t>econfinement phase transition in limit </a:t>
            </a:r>
            <a:r>
              <a:rPr lang="en-US" sz="2000" i="1" dirty="0" err="1" smtClean="0">
                <a:solidFill>
                  <a:srgbClr val="FF0000"/>
                </a:solidFill>
              </a:rPr>
              <a:t>m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q</a:t>
            </a:r>
            <a:r>
              <a:rPr lang="en-US" sz="2000" dirty="0" smtClean="0">
                <a:solidFill>
                  <a:srgbClr val="FF0000"/>
                </a:solidFill>
              </a:rPr>
              <a:t> → ∞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6" y="1152907"/>
            <a:ext cx="4619652" cy="371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52907"/>
            <a:ext cx="4596339" cy="371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05418-8FAF-4931-A71F-9D2C81A1AAAD}" type="slidenum">
              <a:rPr lang="en-US"/>
              <a:pPr/>
              <a:t>25</a:t>
            </a:fld>
            <a:endParaRPr lang="en-US"/>
          </a:p>
        </p:txBody>
      </p:sp>
      <p:sp>
        <p:nvSpPr>
          <p:cNvPr id="1090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Diagram of QCD</a:t>
            </a:r>
          </a:p>
        </p:txBody>
      </p:sp>
      <p:sp>
        <p:nvSpPr>
          <p:cNvPr id="1090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90564" name="Picture 4" descr="bm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9" b="15987"/>
          <a:stretch>
            <a:fillRect/>
          </a:stretch>
        </p:blipFill>
        <p:spPr bwMode="auto">
          <a:xfrm>
            <a:off x="1676400" y="1066800"/>
            <a:ext cx="57912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66734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82AE-245D-41E4-A405-F48272476E97}" type="slidenum">
              <a:rPr lang="en-US"/>
              <a:pPr/>
              <a:t>26</a:t>
            </a:fld>
            <a:endParaRPr lang="en-US"/>
          </a:p>
        </p:txBody>
      </p:sp>
      <p:sp>
        <p:nvSpPr>
          <p:cNvPr id="1078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78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068960"/>
            <a:ext cx="8382000" cy="302704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 smtClean="0">
                <a:sym typeface="Symbol" pitchFamily="18" charset="2"/>
              </a:rPr>
              <a:t>Heavy-Ion collisions </a:t>
            </a:r>
            <a:endParaRPr lang="en-US" sz="3200" dirty="0">
              <a:sym typeface="Symbol" pitchFamily="18" charset="2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97031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A2F5-7903-40F2-A892-1ADEDC8E073E}" type="slidenum">
              <a:rPr lang="en-US"/>
              <a:pPr/>
              <a:t>27</a:t>
            </a:fld>
            <a:endParaRPr lang="en-US"/>
          </a:p>
        </p:txBody>
      </p:sp>
      <p:sp>
        <p:nvSpPr>
          <p:cNvPr id="1077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transition in early Universe </a:t>
            </a:r>
          </a:p>
        </p:txBody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 flipV="1">
            <a:off x="685800" y="6324600"/>
            <a:ext cx="7772400" cy="76200"/>
          </a:xfrm>
        </p:spPr>
        <p:txBody>
          <a:bodyPr/>
          <a:lstStyle/>
          <a:p>
            <a:endParaRPr lang="en-GB"/>
          </a:p>
        </p:txBody>
      </p:sp>
      <p:grpSp>
        <p:nvGrpSpPr>
          <p:cNvPr id="1077252" name="Group 4"/>
          <p:cNvGrpSpPr>
            <a:grpSpLocks/>
          </p:cNvGrpSpPr>
          <p:nvPr/>
        </p:nvGrpSpPr>
        <p:grpSpPr bwMode="auto">
          <a:xfrm>
            <a:off x="1042988" y="1804988"/>
            <a:ext cx="7086600" cy="4576762"/>
            <a:chOff x="624" y="864"/>
            <a:chExt cx="4464" cy="2883"/>
          </a:xfrm>
        </p:grpSpPr>
        <p:pic>
          <p:nvPicPr>
            <p:cNvPr id="1077253" name="Picture 5" descr="bigba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864"/>
              <a:ext cx="4464" cy="2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7254" name="Text Box 6"/>
            <p:cNvSpPr txBox="1">
              <a:spLocks noChangeArrowheads="1"/>
            </p:cNvSpPr>
            <p:nvPr/>
          </p:nvSpPr>
          <p:spPr bwMode="auto">
            <a:xfrm rot="-5400000">
              <a:off x="3853" y="2001"/>
              <a:ext cx="82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sz="1200" dirty="0">
                  <a:solidFill>
                    <a:schemeClr val="bg2"/>
                  </a:solidFill>
                  <a:latin typeface="Arial Rounded MT Bold" pitchFamily="34" charset="0"/>
                </a:rPr>
                <a:t>SPS            LHC</a:t>
              </a:r>
              <a:endParaRPr lang="en-US" sz="1600" dirty="0">
                <a:solidFill>
                  <a:schemeClr val="bg2"/>
                </a:solidFill>
              </a:endParaRPr>
            </a:p>
          </p:txBody>
        </p:sp>
      </p:grpSp>
      <p:sp>
        <p:nvSpPr>
          <p:cNvPr id="1077255" name="Text Box 7"/>
          <p:cNvSpPr txBox="1">
            <a:spLocks noChangeArrowheads="1"/>
          </p:cNvSpPr>
          <p:nvPr/>
        </p:nvSpPr>
        <p:spPr bwMode="auto">
          <a:xfrm>
            <a:off x="2341009" y="1135063"/>
            <a:ext cx="1394933" cy="369332"/>
          </a:xfrm>
          <a:prstGeom prst="rect">
            <a:avLst/>
          </a:prstGeom>
          <a:solidFill>
            <a:srgbClr val="FFFF00"/>
          </a:solidFill>
          <a:ln w="254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10 – 100 </a:t>
            </a:r>
            <a:r>
              <a:rPr lang="en-GB" dirty="0" err="1">
                <a:solidFill>
                  <a:schemeClr val="bg2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GB" dirty="0" err="1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s</a:t>
            </a:r>
            <a:endParaRPr lang="en-GB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7256" name="Line 8"/>
          <p:cNvSpPr>
            <a:spLocks noChangeShapeType="1"/>
          </p:cNvSpPr>
          <p:nvPr/>
        </p:nvSpPr>
        <p:spPr bwMode="auto">
          <a:xfrm>
            <a:off x="2916238" y="1628775"/>
            <a:ext cx="0" cy="86360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89329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Nucleus-nucleus collisions</a:t>
            </a:r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6227763" cy="52562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How do we test this theory in the lab?</a:t>
            </a:r>
          </a:p>
          <a:p>
            <a:pPr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r>
              <a:rPr lang="en-US" smtClean="0"/>
              <a:t>How can we compress/heat matter to such cosmic energy densities? </a:t>
            </a:r>
          </a:p>
          <a:p>
            <a:pPr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r>
              <a:rPr lang="en-US" smtClean="0"/>
              <a:t>By colliding two heavy nuclei at ultrarelativistic energies we recreate, for a short time span (about 10</a:t>
            </a:r>
            <a:r>
              <a:rPr lang="en-US" baseline="30000" smtClean="0"/>
              <a:t>-23</a:t>
            </a:r>
            <a:r>
              <a:rPr lang="en-US" smtClean="0"/>
              <a:t>s, or a few fm/c) the conditions for deconfinement</a:t>
            </a:r>
          </a:p>
          <a:p>
            <a:pPr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endParaRPr lang="en-US" smtClean="0"/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071563"/>
            <a:ext cx="16446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5B8344E-DFCC-4640-B455-E714DCF3768F}" type="slidenum">
              <a:rPr lang="en-GB" b="0" u="none">
                <a:latin typeface="Comic Sans MS" pitchFamily="66" charset="0"/>
              </a:rPr>
              <a:pPr/>
              <a:t>28</a:t>
            </a:fld>
            <a:endParaRPr lang="en-GB" b="0" u="none"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781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268413"/>
            <a:ext cx="5111750" cy="52562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mtClean="0"/>
              <a:t>as the system expands and cools down it will undergo a phase transition from QGP to hadrons again, like at the beginning of the life of the Universe: we end up with confined matter again</a:t>
            </a:r>
          </a:p>
          <a:p>
            <a:pPr lvl="1">
              <a:lnSpc>
                <a:spcPct val="80000"/>
              </a:lnSpc>
            </a:pPr>
            <a:r>
              <a:rPr lang="en-US" smtClean="0"/>
              <a:t>QGP lifetime ~ a few fm/c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endParaRPr lang="en-US" smtClean="0"/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endParaRPr lang="en-US" smtClean="0"/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endParaRPr lang="en-US" smtClean="0"/>
          </a:p>
          <a:p>
            <a:pPr>
              <a:lnSpc>
                <a:spcPct val="30000"/>
              </a:lnSpc>
            </a:pPr>
            <a:endParaRPr lang="en-US" sz="2000" smtClean="0"/>
          </a:p>
          <a:p>
            <a:pPr>
              <a:lnSpc>
                <a:spcPct val="80000"/>
              </a:lnSpc>
            </a:pPr>
            <a:r>
              <a:rPr lang="en-US" smtClean="0"/>
              <a:t>The properties of the medium must be inferred from the properties of the hadronic final state</a:t>
            </a:r>
          </a:p>
          <a:p>
            <a:pPr>
              <a:lnSpc>
                <a:spcPct val="80000"/>
              </a:lnSpc>
            </a:pPr>
            <a:endParaRPr lang="en-US" sz="2000" smtClean="0"/>
          </a:p>
          <a:p>
            <a:pPr>
              <a:lnSpc>
                <a:spcPct val="80000"/>
              </a:lnSpc>
            </a:pPr>
            <a:endParaRPr lang="en-US" sz="2000" smtClean="0"/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288" y="642938"/>
            <a:ext cx="969962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4" descr="rich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1" r="2440" b="7661"/>
          <a:stretch>
            <a:fillRect/>
          </a:stretch>
        </p:blipFill>
        <p:spPr bwMode="auto">
          <a:xfrm>
            <a:off x="5072063" y="3786188"/>
            <a:ext cx="4095750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70FD104-B86F-4071-BE2C-05049069BB5A}" type="slidenum">
              <a:rPr lang="en-GB" b="0" u="none">
                <a:latin typeface="Comic Sans MS" pitchFamily="66" charset="0"/>
              </a:rPr>
              <a:pPr/>
              <a:t>29</a:t>
            </a:fld>
            <a:endParaRPr lang="en-GB" b="0" u="none"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3534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82AE-245D-41E4-A405-F48272476E97}" type="slidenum">
              <a:rPr lang="en-US"/>
              <a:pPr/>
              <a:t>3</a:t>
            </a:fld>
            <a:endParaRPr lang="en-US"/>
          </a:p>
        </p:txBody>
      </p:sp>
      <p:sp>
        <p:nvSpPr>
          <p:cNvPr id="1078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78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068960"/>
            <a:ext cx="8382000" cy="302704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 smtClean="0">
                <a:sym typeface="Symbol" pitchFamily="18" charset="2"/>
              </a:rPr>
              <a:t>Hadron masses &amp; QCD phase transitions</a:t>
            </a:r>
            <a:endParaRPr lang="en-US" sz="3200" dirty="0">
              <a:sym typeface="Symbol" pitchFamily="18" charset="2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63445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F61C-E993-4B41-8DD2-127197718575}" type="slidenum">
              <a:rPr lang="en-US"/>
              <a:pPr/>
              <a:t>30</a:t>
            </a:fld>
            <a:endParaRPr lang="en-US"/>
          </a:p>
        </p:txBody>
      </p:sp>
      <p:sp>
        <p:nvSpPr>
          <p:cNvPr id="109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 of AA </a:t>
            </a:r>
            <a:r>
              <a:rPr lang="en-US" dirty="0" smtClean="0"/>
              <a:t>collision</a:t>
            </a:r>
            <a:endParaRPr lang="en-US" dirty="0"/>
          </a:p>
        </p:txBody>
      </p:sp>
      <p:sp>
        <p:nvSpPr>
          <p:cNvPr id="1091587" name="Rectangle 3"/>
          <p:cNvSpPr>
            <a:spLocks noGrp="1" noChangeArrowheads="1"/>
          </p:cNvSpPr>
          <p:nvPr>
            <p:ph type="body" idx="1"/>
          </p:nvPr>
        </p:nvSpPr>
        <p:spPr>
          <a:xfrm rot="10800000" flipV="1">
            <a:off x="685800" y="3933056"/>
            <a:ext cx="7772400" cy="2467744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70783"/>
            <a:ext cx="8712968" cy="577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3378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F61C-E993-4B41-8DD2-127197718575}" type="slidenum">
              <a:rPr lang="en-US"/>
              <a:pPr/>
              <a:t>31</a:t>
            </a:fld>
            <a:endParaRPr lang="en-US"/>
          </a:p>
        </p:txBody>
      </p:sp>
      <p:sp>
        <p:nvSpPr>
          <p:cNvPr id="109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Glauber</a:t>
            </a:r>
            <a:r>
              <a:rPr lang="en-US" dirty="0" smtClean="0"/>
              <a:t> Monte Carlo</a:t>
            </a:r>
            <a:endParaRPr lang="en-US" dirty="0"/>
          </a:p>
        </p:txBody>
      </p:sp>
      <p:sp>
        <p:nvSpPr>
          <p:cNvPr id="1091587" name="Rectangle 3"/>
          <p:cNvSpPr>
            <a:spLocks noGrp="1" noChangeArrowheads="1"/>
          </p:cNvSpPr>
          <p:nvPr>
            <p:ph type="body" idx="1"/>
          </p:nvPr>
        </p:nvSpPr>
        <p:spPr>
          <a:xfrm rot="10800000" flipV="1">
            <a:off x="685800" y="3933056"/>
            <a:ext cx="7772400" cy="2467744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08720"/>
            <a:ext cx="9036496" cy="586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57819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F61C-E993-4B41-8DD2-127197718575}" type="slidenum">
              <a:rPr lang="en-US"/>
              <a:pPr/>
              <a:t>32</a:t>
            </a:fld>
            <a:endParaRPr lang="en-US"/>
          </a:p>
        </p:txBody>
      </p:sp>
      <p:sp>
        <p:nvSpPr>
          <p:cNvPr id="109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Centrality experimentally</a:t>
            </a:r>
            <a:endParaRPr lang="en-US" dirty="0"/>
          </a:p>
        </p:txBody>
      </p:sp>
      <p:sp>
        <p:nvSpPr>
          <p:cNvPr id="1091587" name="Rectangle 3"/>
          <p:cNvSpPr>
            <a:spLocks noGrp="1" noChangeArrowheads="1"/>
          </p:cNvSpPr>
          <p:nvPr>
            <p:ph type="body" idx="1"/>
          </p:nvPr>
        </p:nvSpPr>
        <p:spPr>
          <a:xfrm rot="10800000" flipV="1">
            <a:off x="685800" y="3933056"/>
            <a:ext cx="7772400" cy="2467744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88" y="908720"/>
            <a:ext cx="8766700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654084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F61C-E993-4B41-8DD2-127197718575}" type="slidenum">
              <a:rPr lang="en-US"/>
              <a:pPr/>
              <a:t>33</a:t>
            </a:fld>
            <a:endParaRPr lang="en-US"/>
          </a:p>
        </p:txBody>
      </p:sp>
      <p:sp>
        <p:nvSpPr>
          <p:cNvPr id="109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Multiplicity distribution</a:t>
            </a:r>
            <a:endParaRPr lang="en-US" dirty="0"/>
          </a:p>
        </p:txBody>
      </p:sp>
      <p:sp>
        <p:nvSpPr>
          <p:cNvPr id="1091587" name="Rectangle 3"/>
          <p:cNvSpPr>
            <a:spLocks noGrp="1" noChangeArrowheads="1"/>
          </p:cNvSpPr>
          <p:nvPr>
            <p:ph type="body" idx="1"/>
          </p:nvPr>
        </p:nvSpPr>
        <p:spPr>
          <a:xfrm rot="10800000" flipV="1">
            <a:off x="685800" y="3933056"/>
            <a:ext cx="7772400" cy="2467744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3" y="1090237"/>
            <a:ext cx="8788264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71" y="3717032"/>
            <a:ext cx="4883885" cy="30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29278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F61C-E993-4B41-8DD2-127197718575}" type="slidenum">
              <a:rPr lang="en-US"/>
              <a:pPr/>
              <a:t>34</a:t>
            </a:fld>
            <a:endParaRPr lang="en-US"/>
          </a:p>
        </p:txBody>
      </p:sp>
      <p:sp>
        <p:nvSpPr>
          <p:cNvPr id="109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Glauber</a:t>
            </a:r>
            <a:r>
              <a:rPr lang="en-US" dirty="0" smtClean="0"/>
              <a:t> fit</a:t>
            </a:r>
            <a:endParaRPr lang="en-US" dirty="0"/>
          </a:p>
        </p:txBody>
      </p:sp>
      <p:sp>
        <p:nvSpPr>
          <p:cNvPr id="1091587" name="Rectangle 3"/>
          <p:cNvSpPr>
            <a:spLocks noGrp="1" noChangeArrowheads="1"/>
          </p:cNvSpPr>
          <p:nvPr>
            <p:ph type="body" idx="1"/>
          </p:nvPr>
        </p:nvSpPr>
        <p:spPr>
          <a:xfrm rot="10800000" flipV="1">
            <a:off x="685800" y="3933056"/>
            <a:ext cx="7772400" cy="2467744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89" y="908720"/>
            <a:ext cx="8724407" cy="58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7808" y="2564904"/>
            <a:ext cx="5166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chemeClr val="bg2"/>
                </a:solidFill>
              </a:rPr>
              <a:t>P(n,</a:t>
            </a:r>
            <a:r>
              <a:rPr lang="pt-BR" sz="1600" dirty="0">
                <a:solidFill>
                  <a:schemeClr val="bg2"/>
                </a:solidFill>
              </a:rPr>
              <a:t>m</a:t>
            </a:r>
            <a:r>
              <a:rPr lang="pt-BR" sz="1600" b="1" dirty="0">
                <a:solidFill>
                  <a:schemeClr val="bg2"/>
                </a:solidFill>
              </a:rPr>
              <a:t>,k) = </a:t>
            </a:r>
            <a:r>
              <a:rPr lang="pt-BR" sz="1600" dirty="0">
                <a:solidFill>
                  <a:schemeClr val="bg2"/>
                </a:solidFill>
                <a:latin typeface="Symbol" pitchFamily="18" charset="2"/>
              </a:rPr>
              <a:t>G</a:t>
            </a:r>
            <a:r>
              <a:rPr lang="pt-BR" sz="1600" b="1" dirty="0">
                <a:solidFill>
                  <a:schemeClr val="bg2"/>
                </a:solidFill>
              </a:rPr>
              <a:t>(n + k) / (</a:t>
            </a:r>
            <a:r>
              <a:rPr lang="pt-BR" sz="1600" dirty="0">
                <a:solidFill>
                  <a:schemeClr val="bg2"/>
                </a:solidFill>
                <a:latin typeface="Symbol" pitchFamily="18" charset="2"/>
              </a:rPr>
              <a:t>G</a:t>
            </a:r>
            <a:r>
              <a:rPr lang="pt-BR" sz="1600" b="1" dirty="0">
                <a:solidFill>
                  <a:schemeClr val="bg2"/>
                </a:solidFill>
              </a:rPr>
              <a:t>(k) n!) </a:t>
            </a:r>
            <a:r>
              <a:rPr lang="pt-BR" sz="1600" dirty="0">
                <a:solidFill>
                  <a:schemeClr val="bg2"/>
                </a:solidFill>
              </a:rPr>
              <a:t>· </a:t>
            </a:r>
            <a:r>
              <a:rPr lang="pt-BR" sz="1600" b="1" dirty="0">
                <a:solidFill>
                  <a:schemeClr val="bg2"/>
                </a:solidFill>
              </a:rPr>
              <a:t>(</a:t>
            </a:r>
            <a:r>
              <a:rPr lang="pt-BR" sz="1600" dirty="0">
                <a:solidFill>
                  <a:schemeClr val="bg2"/>
                </a:solidFill>
              </a:rPr>
              <a:t>m</a:t>
            </a:r>
            <a:r>
              <a:rPr lang="pt-BR" sz="1600" b="1" dirty="0">
                <a:solidFill>
                  <a:schemeClr val="bg2"/>
                </a:solidFill>
              </a:rPr>
              <a:t>/k)</a:t>
            </a:r>
            <a:r>
              <a:rPr lang="pt-BR" sz="1600" b="1" baseline="30000" dirty="0">
                <a:solidFill>
                  <a:schemeClr val="bg2"/>
                </a:solidFill>
              </a:rPr>
              <a:t>n</a:t>
            </a:r>
            <a:r>
              <a:rPr lang="pt-BR" sz="1600" b="1" dirty="0">
                <a:solidFill>
                  <a:schemeClr val="bg2"/>
                </a:solidFill>
              </a:rPr>
              <a:t> / (1 + </a:t>
            </a:r>
            <a:r>
              <a:rPr lang="pt-BR" sz="1600" dirty="0">
                <a:solidFill>
                  <a:schemeClr val="bg2"/>
                </a:solidFill>
              </a:rPr>
              <a:t>m</a:t>
            </a:r>
            <a:r>
              <a:rPr lang="pt-BR" sz="1600" b="1" dirty="0">
                <a:solidFill>
                  <a:schemeClr val="bg2"/>
                </a:solidFill>
              </a:rPr>
              <a:t>/k)</a:t>
            </a:r>
            <a:r>
              <a:rPr lang="pt-BR" sz="1600" b="1" baseline="30000" dirty="0">
                <a:solidFill>
                  <a:schemeClr val="bg2"/>
                </a:solidFill>
              </a:rPr>
              <a:t>n+k</a:t>
            </a:r>
            <a:endParaRPr lang="en-GB" sz="1600" baseline="30000" dirty="0">
              <a:solidFill>
                <a:schemeClr val="bg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37740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F61C-E993-4B41-8DD2-127197718575}" type="slidenum">
              <a:rPr lang="en-US"/>
              <a:pPr/>
              <a:t>35</a:t>
            </a:fld>
            <a:endParaRPr lang="en-US"/>
          </a:p>
        </p:txBody>
      </p:sp>
      <p:sp>
        <p:nvSpPr>
          <p:cNvPr id="109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Centrality experimentally</a:t>
            </a:r>
            <a:endParaRPr lang="en-US" dirty="0"/>
          </a:p>
        </p:txBody>
      </p:sp>
      <p:sp>
        <p:nvSpPr>
          <p:cNvPr id="1091587" name="Rectangle 3"/>
          <p:cNvSpPr>
            <a:spLocks noGrp="1" noChangeArrowheads="1"/>
          </p:cNvSpPr>
          <p:nvPr>
            <p:ph type="body" idx="1"/>
          </p:nvPr>
        </p:nvSpPr>
        <p:spPr>
          <a:xfrm rot="10800000" flipV="1">
            <a:off x="685800" y="3933056"/>
            <a:ext cx="7772400" cy="2467744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874597" cy="583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092954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DF61C-E993-4B41-8DD2-127197718575}" type="slidenum">
              <a:rPr lang="en-US"/>
              <a:pPr/>
              <a:t>36</a:t>
            </a:fld>
            <a:endParaRPr lang="en-US"/>
          </a:p>
        </p:txBody>
      </p:sp>
      <p:sp>
        <p:nvSpPr>
          <p:cNvPr id="109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ZDC measurement</a:t>
            </a:r>
            <a:endParaRPr lang="en-US" dirty="0"/>
          </a:p>
        </p:txBody>
      </p:sp>
      <p:sp>
        <p:nvSpPr>
          <p:cNvPr id="1091587" name="Rectangle 3"/>
          <p:cNvSpPr>
            <a:spLocks noGrp="1" noChangeArrowheads="1"/>
          </p:cNvSpPr>
          <p:nvPr>
            <p:ph type="body" idx="1"/>
          </p:nvPr>
        </p:nvSpPr>
        <p:spPr>
          <a:xfrm rot="10800000" flipV="1">
            <a:off x="685800" y="3933056"/>
            <a:ext cx="7772400" cy="2467744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71" y="908720"/>
            <a:ext cx="8828225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93107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2800" dirty="0" smtClean="0"/>
              <a:t>Collisions of Heavy Nuclei at SPS and RHIC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80728"/>
            <a:ext cx="8382000" cy="4800600"/>
          </a:xfrm>
        </p:spPr>
        <p:txBody>
          <a:bodyPr/>
          <a:lstStyle/>
          <a:p>
            <a:r>
              <a:rPr lang="en-GB" sz="2000" dirty="0" smtClean="0"/>
              <a:t>Super Proton Synchrotron (SPS) at CERN (Geneva):</a:t>
            </a:r>
          </a:p>
          <a:p>
            <a:pPr lvl="1"/>
            <a:r>
              <a:rPr lang="en-GB" sz="1800" dirty="0" err="1" smtClean="0"/>
              <a:t>Pb-Pb</a:t>
            </a:r>
            <a:r>
              <a:rPr lang="en-GB" sz="1800" dirty="0" smtClean="0"/>
              <a:t> fixed target, p = 158 A </a:t>
            </a:r>
            <a:r>
              <a:rPr lang="en-GB" sz="1800" dirty="0" err="1" smtClean="0"/>
              <a:t>GeV</a:t>
            </a:r>
            <a:r>
              <a:rPr lang="en-GB" sz="1800" dirty="0" smtClean="0"/>
              <a:t> </a:t>
            </a:r>
            <a:r>
              <a:rPr lang="en-GB" sz="1800" dirty="0" smtClean="0">
                <a:sym typeface="Wingdings" pitchFamily="2" charset="2"/>
              </a:rPr>
              <a:t></a:t>
            </a:r>
            <a:r>
              <a:rPr lang="en-GB" sz="1800" u="sng" dirty="0" smtClean="0">
                <a:sym typeface="Symbol" pitchFamily="18" charset="2"/>
              </a:rPr>
              <a:t></a:t>
            </a:r>
            <a:r>
              <a:rPr lang="en-GB" sz="1800" u="sng" dirty="0" smtClean="0">
                <a:sym typeface="Wingdings" pitchFamily="2" charset="2"/>
              </a:rPr>
              <a:t> </a:t>
            </a:r>
            <a:r>
              <a:rPr lang="en-GB" sz="1800" u="sng" dirty="0" err="1" smtClean="0">
                <a:sym typeface="Wingdings" pitchFamily="2" charset="2"/>
              </a:rPr>
              <a:t>s</a:t>
            </a:r>
            <a:r>
              <a:rPr lang="en-GB" sz="1800" u="sng" baseline="-25000" dirty="0" err="1" smtClean="0">
                <a:sym typeface="Wingdings" pitchFamily="2" charset="2"/>
              </a:rPr>
              <a:t>NN</a:t>
            </a:r>
            <a:r>
              <a:rPr lang="en-GB" sz="1800" u="sng" dirty="0" smtClean="0">
                <a:sym typeface="Wingdings" pitchFamily="2" charset="2"/>
              </a:rPr>
              <a:t> = 17.3 </a:t>
            </a:r>
            <a:r>
              <a:rPr lang="en-GB" sz="1800" u="sng" dirty="0" err="1" smtClean="0">
                <a:sym typeface="Wingdings" pitchFamily="2" charset="2"/>
              </a:rPr>
              <a:t>GeV</a:t>
            </a:r>
            <a:r>
              <a:rPr lang="en-GB" sz="1800" u="sng" dirty="0" smtClean="0">
                <a:sym typeface="Wingdings" pitchFamily="2" charset="2"/>
              </a:rPr>
              <a:t> </a:t>
            </a:r>
          </a:p>
          <a:p>
            <a:pPr lvl="1"/>
            <a:r>
              <a:rPr lang="en-GB" sz="1800" dirty="0" smtClean="0"/>
              <a:t>1994 - 2003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9 experiments: </a:t>
            </a:r>
            <a:endParaRPr lang="en-US" dirty="0" smtClean="0"/>
          </a:p>
          <a:p>
            <a:pPr lvl="2">
              <a:lnSpc>
                <a:spcPct val="90000"/>
              </a:lnSpc>
              <a:buClrTx/>
            </a:pPr>
            <a:r>
              <a:rPr lang="en-US" sz="1100" dirty="0" smtClean="0"/>
              <a:t>WA97 (</a:t>
            </a:r>
            <a:r>
              <a:rPr lang="en-US" sz="1100" u="sng" dirty="0" smtClean="0"/>
              <a:t>silicon pixel telescope spectrometer</a:t>
            </a:r>
            <a:r>
              <a:rPr lang="en-US" sz="1100" dirty="0" smtClean="0"/>
              <a:t>: production of strange and multiply strange particles)</a:t>
            </a:r>
          </a:p>
          <a:p>
            <a:pPr lvl="2">
              <a:lnSpc>
                <a:spcPct val="90000"/>
              </a:lnSpc>
              <a:buClrTx/>
            </a:pPr>
            <a:r>
              <a:rPr lang="en-US" sz="1100" dirty="0" smtClean="0"/>
              <a:t>WA98 (</a:t>
            </a:r>
            <a:r>
              <a:rPr lang="en-US" sz="1100" u="sng" dirty="0" smtClean="0"/>
              <a:t>photon and hadron spectrometer</a:t>
            </a:r>
            <a:r>
              <a:rPr lang="en-US" sz="1100" dirty="0" smtClean="0"/>
              <a:t>: photon and </a:t>
            </a:r>
            <a:r>
              <a:rPr lang="en-US" sz="1100" dirty="0" err="1" smtClean="0"/>
              <a:t>hadronn</a:t>
            </a:r>
            <a:r>
              <a:rPr lang="en-US" sz="1100" dirty="0" smtClean="0"/>
              <a:t> production)</a:t>
            </a:r>
            <a:endParaRPr lang="en-GB" sz="1100" dirty="0" smtClean="0"/>
          </a:p>
          <a:p>
            <a:pPr lvl="2">
              <a:lnSpc>
                <a:spcPct val="90000"/>
              </a:lnSpc>
              <a:buClrTx/>
            </a:pPr>
            <a:r>
              <a:rPr lang="en-US" sz="1100" dirty="0" smtClean="0"/>
              <a:t>NA44 (</a:t>
            </a:r>
            <a:r>
              <a:rPr lang="en-US" sz="1100" u="sng" dirty="0" smtClean="0"/>
              <a:t>single arm spectrometer</a:t>
            </a:r>
            <a:r>
              <a:rPr lang="en-US" sz="1100" dirty="0" smtClean="0"/>
              <a:t>: particle spectra, interferometry, particle correlations)</a:t>
            </a:r>
          </a:p>
          <a:p>
            <a:pPr lvl="2">
              <a:lnSpc>
                <a:spcPct val="90000"/>
              </a:lnSpc>
              <a:buClrTx/>
            </a:pPr>
            <a:r>
              <a:rPr lang="en-US" sz="1100" dirty="0" smtClean="0"/>
              <a:t>NA45 (</a:t>
            </a:r>
            <a:r>
              <a:rPr lang="en-US" sz="1100" u="sng" dirty="0" err="1" smtClean="0"/>
              <a:t>e</a:t>
            </a:r>
            <a:r>
              <a:rPr lang="en-US" sz="1100" u="sng" baseline="30000" dirty="0" err="1" smtClean="0"/>
              <a:t>+</a:t>
            </a:r>
            <a:r>
              <a:rPr lang="en-US" sz="1100" u="sng" dirty="0" err="1" smtClean="0"/>
              <a:t>e</a:t>
            </a:r>
            <a:r>
              <a:rPr lang="en-US" sz="1100" u="sng" baseline="30000" dirty="0" smtClean="0"/>
              <a:t>-</a:t>
            </a:r>
            <a:r>
              <a:rPr lang="en-US" sz="1100" u="sng" dirty="0" smtClean="0"/>
              <a:t> spectrometer</a:t>
            </a:r>
            <a:r>
              <a:rPr lang="en-US" sz="1100" dirty="0" smtClean="0"/>
              <a:t>: low mass lepton pairs)</a:t>
            </a:r>
          </a:p>
          <a:p>
            <a:pPr lvl="2">
              <a:lnSpc>
                <a:spcPct val="90000"/>
              </a:lnSpc>
              <a:buClrTx/>
            </a:pPr>
            <a:r>
              <a:rPr lang="en-US" sz="1100" dirty="0" smtClean="0"/>
              <a:t>NA49 (</a:t>
            </a:r>
            <a:r>
              <a:rPr lang="en-US" sz="1100" u="sng" dirty="0" smtClean="0"/>
              <a:t>large acceptance TPC</a:t>
            </a:r>
            <a:r>
              <a:rPr lang="en-US" sz="1100" dirty="0" smtClean="0"/>
              <a:t>: particle spectra, strangeness production, interferometry, event-by-event , …)</a:t>
            </a:r>
          </a:p>
          <a:p>
            <a:pPr lvl="2">
              <a:lnSpc>
                <a:spcPct val="90000"/>
              </a:lnSpc>
              <a:buClrTx/>
            </a:pPr>
            <a:r>
              <a:rPr lang="en-US" sz="1100" dirty="0" smtClean="0"/>
              <a:t>NA50 (</a:t>
            </a:r>
            <a:r>
              <a:rPr lang="en-US" sz="1100" u="sng" dirty="0" err="1" smtClean="0"/>
              <a:t>dimuon</a:t>
            </a:r>
            <a:r>
              <a:rPr lang="en-US" sz="1100" u="sng" dirty="0" smtClean="0"/>
              <a:t> spectrometer</a:t>
            </a:r>
            <a:r>
              <a:rPr lang="en-US" sz="1100" dirty="0" smtClean="0"/>
              <a:t>: high mass lepton pairs, J/</a:t>
            </a:r>
            <a:r>
              <a:rPr lang="en-US" sz="1100" dirty="0" smtClean="0">
                <a:latin typeface="Symbol" pitchFamily="18" charset="2"/>
              </a:rPr>
              <a:t>y</a:t>
            </a:r>
            <a:r>
              <a:rPr lang="en-US" sz="1100" dirty="0" smtClean="0"/>
              <a:t> production)</a:t>
            </a:r>
          </a:p>
          <a:p>
            <a:pPr lvl="2">
              <a:lnSpc>
                <a:spcPct val="90000"/>
              </a:lnSpc>
              <a:buClrTx/>
            </a:pPr>
            <a:r>
              <a:rPr lang="en-US" sz="1100" dirty="0" smtClean="0"/>
              <a:t>NA52 (</a:t>
            </a:r>
            <a:r>
              <a:rPr lang="en-US" sz="1100" u="sng" dirty="0" err="1" smtClean="0"/>
              <a:t>focussing</a:t>
            </a:r>
            <a:r>
              <a:rPr lang="en-US" sz="1100" u="sng" dirty="0" smtClean="0"/>
              <a:t> spectrometer</a:t>
            </a:r>
            <a:r>
              <a:rPr lang="en-US" sz="1100" dirty="0" smtClean="0"/>
              <a:t>: </a:t>
            </a:r>
            <a:r>
              <a:rPr lang="en-US" sz="1100" dirty="0" err="1" smtClean="0"/>
              <a:t>strangelet</a:t>
            </a:r>
            <a:r>
              <a:rPr lang="en-US" sz="1100" dirty="0" smtClean="0"/>
              <a:t> search, particle production)</a:t>
            </a:r>
          </a:p>
          <a:p>
            <a:pPr lvl="2">
              <a:lnSpc>
                <a:spcPct val="90000"/>
              </a:lnSpc>
              <a:buClrTx/>
            </a:pPr>
            <a:r>
              <a:rPr lang="en-US" sz="1100" dirty="0" smtClean="0"/>
              <a:t>NA57 (</a:t>
            </a:r>
            <a:r>
              <a:rPr lang="en-US" sz="1100" u="sng" dirty="0" smtClean="0"/>
              <a:t>silicon pixel telescope spectrometer</a:t>
            </a:r>
            <a:r>
              <a:rPr lang="en-US" sz="1100" dirty="0" smtClean="0"/>
              <a:t>: production of strange and multiply strange particles)</a:t>
            </a:r>
          </a:p>
          <a:p>
            <a:pPr lvl="2">
              <a:lnSpc>
                <a:spcPct val="90000"/>
              </a:lnSpc>
              <a:buClrTx/>
            </a:pPr>
            <a:r>
              <a:rPr lang="en-US" sz="1100" dirty="0" smtClean="0"/>
              <a:t>NA60 (</a:t>
            </a:r>
            <a:r>
              <a:rPr lang="en-US" sz="1100" u="sng" dirty="0" err="1" smtClean="0"/>
              <a:t>dimuon</a:t>
            </a:r>
            <a:r>
              <a:rPr lang="en-US" sz="1100" u="sng" dirty="0" smtClean="0"/>
              <a:t> spectrometer + pixels</a:t>
            </a:r>
            <a:r>
              <a:rPr lang="en-US" sz="1100" dirty="0" smtClean="0"/>
              <a:t>: </a:t>
            </a:r>
            <a:r>
              <a:rPr lang="en-US" sz="1100" dirty="0" err="1" smtClean="0"/>
              <a:t>dileptons</a:t>
            </a:r>
            <a:r>
              <a:rPr lang="en-US" sz="1100" dirty="0" smtClean="0"/>
              <a:t> and charm)</a:t>
            </a:r>
          </a:p>
          <a:p>
            <a:pPr lvl="2">
              <a:lnSpc>
                <a:spcPct val="90000"/>
              </a:lnSpc>
              <a:buClrTx/>
            </a:pPr>
            <a:r>
              <a:rPr lang="en-US" sz="1100" dirty="0" smtClean="0"/>
              <a:t>NA61 (large acceptance TPC, continuation of NA49)</a:t>
            </a:r>
            <a:endParaRPr lang="en-US" sz="1100" dirty="0" smtClean="0"/>
          </a:p>
          <a:p>
            <a:r>
              <a:rPr lang="en-GB" sz="2000" dirty="0" smtClean="0"/>
              <a:t>Relativistic Heavy Ion Collider (RHIC) at BNL (Long Island)</a:t>
            </a:r>
          </a:p>
          <a:p>
            <a:pPr lvl="1"/>
            <a:r>
              <a:rPr lang="en-GB" sz="1600" dirty="0" smtClean="0"/>
              <a:t>Au-Au collider, </a:t>
            </a:r>
            <a:r>
              <a:rPr lang="en-GB" sz="1600" u="sng" dirty="0" smtClean="0">
                <a:sym typeface="Symbol" pitchFamily="18" charset="2"/>
              </a:rPr>
              <a:t></a:t>
            </a:r>
            <a:r>
              <a:rPr lang="en-GB" sz="1600" u="sng" dirty="0" smtClean="0">
                <a:sym typeface="Wingdings" pitchFamily="2" charset="2"/>
              </a:rPr>
              <a:t> </a:t>
            </a:r>
            <a:r>
              <a:rPr lang="en-GB" sz="1600" u="sng" dirty="0" err="1" smtClean="0">
                <a:sym typeface="Wingdings" pitchFamily="2" charset="2"/>
              </a:rPr>
              <a:t>s</a:t>
            </a:r>
            <a:r>
              <a:rPr lang="en-GB" sz="1600" u="sng" baseline="-25000" dirty="0" err="1" smtClean="0">
                <a:sym typeface="Wingdings" pitchFamily="2" charset="2"/>
              </a:rPr>
              <a:t>NN</a:t>
            </a:r>
            <a:r>
              <a:rPr lang="en-GB" sz="1600" u="sng" dirty="0" smtClean="0">
                <a:sym typeface="Wingdings" pitchFamily="2" charset="2"/>
              </a:rPr>
              <a:t> = 200 </a:t>
            </a:r>
            <a:r>
              <a:rPr lang="en-GB" sz="1600" u="sng" dirty="0" err="1" smtClean="0">
                <a:sym typeface="Wingdings" pitchFamily="2" charset="2"/>
              </a:rPr>
              <a:t>GeV</a:t>
            </a:r>
            <a:r>
              <a:rPr lang="en-GB" sz="1600" u="sng" dirty="0" smtClean="0">
                <a:sym typeface="Wingdings" pitchFamily="2" charset="2"/>
              </a:rPr>
              <a:t> </a:t>
            </a:r>
          </a:p>
          <a:p>
            <a:pPr lvl="1"/>
            <a:r>
              <a:rPr lang="en-GB" sz="1600" dirty="0" smtClean="0">
                <a:sym typeface="Wingdings" pitchFamily="2" charset="2"/>
              </a:rPr>
              <a:t>2000 - …</a:t>
            </a:r>
          </a:p>
          <a:p>
            <a:pPr lvl="1"/>
            <a:r>
              <a:rPr lang="en-GB" sz="1600" dirty="0" smtClean="0">
                <a:sym typeface="Wingdings" pitchFamily="2" charset="2"/>
              </a:rPr>
              <a:t>4 experiments:</a:t>
            </a:r>
          </a:p>
          <a:p>
            <a:pPr lvl="2">
              <a:buClrTx/>
            </a:pPr>
            <a:r>
              <a:rPr lang="en-GB" sz="1100" dirty="0" smtClean="0">
                <a:sym typeface="Wingdings" pitchFamily="2" charset="2"/>
              </a:rPr>
              <a:t>STAR (</a:t>
            </a:r>
            <a:r>
              <a:rPr lang="en-GB" sz="1100" u="sng" dirty="0" smtClean="0">
                <a:sym typeface="Wingdings" pitchFamily="2" charset="2"/>
              </a:rPr>
              <a:t>multi-purpose experiment</a:t>
            </a:r>
            <a:r>
              <a:rPr lang="en-GB" sz="1100" dirty="0" smtClean="0">
                <a:sym typeface="Wingdings" pitchFamily="2" charset="2"/>
              </a:rPr>
              <a:t>: focus on hadrons)</a:t>
            </a:r>
          </a:p>
          <a:p>
            <a:pPr lvl="2">
              <a:buClrTx/>
            </a:pPr>
            <a:r>
              <a:rPr lang="en-GB" sz="1100" dirty="0" smtClean="0">
                <a:sym typeface="Wingdings" pitchFamily="2" charset="2"/>
              </a:rPr>
              <a:t>PHENIX (</a:t>
            </a:r>
            <a:r>
              <a:rPr lang="en-GB" sz="1100" u="sng" dirty="0" smtClean="0">
                <a:sym typeface="Wingdings" pitchFamily="2" charset="2"/>
              </a:rPr>
              <a:t>multi-purpose experiment</a:t>
            </a:r>
            <a:r>
              <a:rPr lang="en-GB" sz="1100" dirty="0" smtClean="0">
                <a:sym typeface="Wingdings" pitchFamily="2" charset="2"/>
              </a:rPr>
              <a:t>: focus on leptons, photons)</a:t>
            </a:r>
          </a:p>
          <a:p>
            <a:pPr lvl="2">
              <a:buClrTx/>
            </a:pPr>
            <a:r>
              <a:rPr lang="en-GB" sz="1100" dirty="0" smtClean="0">
                <a:sym typeface="Wingdings" pitchFamily="2" charset="2"/>
              </a:rPr>
              <a:t>BRAHMS (</a:t>
            </a:r>
            <a:r>
              <a:rPr lang="en-GB" sz="1100" u="sng" dirty="0" smtClean="0">
                <a:sym typeface="Wingdings" pitchFamily="2" charset="2"/>
              </a:rPr>
              <a:t>two-arm spectrometer</a:t>
            </a:r>
            <a:r>
              <a:rPr lang="en-GB" sz="1100" dirty="0" smtClean="0">
                <a:sym typeface="Wingdings" pitchFamily="2" charset="2"/>
              </a:rPr>
              <a:t>: particle spectra, forward rapidity)</a:t>
            </a:r>
          </a:p>
          <a:p>
            <a:pPr lvl="2">
              <a:buClrTx/>
            </a:pPr>
            <a:r>
              <a:rPr lang="en-GB" sz="1100" dirty="0" smtClean="0">
                <a:sym typeface="Wingdings" pitchFamily="2" charset="2"/>
              </a:rPr>
              <a:t>PHOBOS (</a:t>
            </a:r>
            <a:r>
              <a:rPr lang="en-GB" sz="1100" u="sng" dirty="0" smtClean="0">
                <a:sym typeface="Wingdings" pitchFamily="2" charset="2"/>
              </a:rPr>
              <a:t>silicon array</a:t>
            </a:r>
            <a:r>
              <a:rPr lang="en-GB" sz="1100" dirty="0" smtClean="0">
                <a:sym typeface="Wingdings" pitchFamily="2" charset="2"/>
              </a:rPr>
              <a:t>: particle spectra)</a:t>
            </a:r>
            <a:endParaRPr lang="en-GB" sz="11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8670F37-FE71-4F59-BD6E-7802AAED4CE1}" type="slidenum">
              <a:rPr lang="en-GB" b="0" u="none">
                <a:latin typeface="Comic Sans MS" pitchFamily="66" charset="0"/>
              </a:rPr>
              <a:pPr/>
              <a:t>37</a:t>
            </a:fld>
            <a:endParaRPr lang="en-GB" b="0" u="none">
              <a:latin typeface="Comic Sans MS" pitchFamily="66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1697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Historic QGP predictions</a:t>
            </a:r>
          </a:p>
        </p:txBody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412875"/>
            <a:ext cx="8928100" cy="5445125"/>
          </a:xfrm>
        </p:spPr>
        <p:txBody>
          <a:bodyPr/>
          <a:lstStyle/>
          <a:p>
            <a:pPr eaLnBrk="1" hangingPunct="1"/>
            <a:r>
              <a:rPr lang="en-GB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restoration of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chiral </a:t>
            </a:r>
            <a:r>
              <a:rPr lang="en-GB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symmetry -&gt; increased production of s</a:t>
            </a:r>
            <a:endParaRPr lang="en-GB" sz="1600" dirty="0" smtClean="0"/>
          </a:p>
          <a:p>
            <a:pPr lvl="1" eaLnBrk="1" hangingPunct="1"/>
            <a:r>
              <a:rPr lang="en-GB" dirty="0" smtClean="0"/>
              <a:t>mass of strange quark in QGP expected to go back to current value</a:t>
            </a:r>
          </a:p>
          <a:p>
            <a:pPr lvl="2" eaLnBrk="1" hangingPunct="1">
              <a:buClrTx/>
            </a:pPr>
            <a:r>
              <a:rPr lang="en-GB" dirty="0" err="1" smtClean="0"/>
              <a:t>m</a:t>
            </a:r>
            <a:r>
              <a:rPr lang="en-GB" baseline="-25000" dirty="0" err="1" smtClean="0"/>
              <a:t>S</a:t>
            </a:r>
            <a:r>
              <a:rPr lang="en-GB" dirty="0" smtClean="0"/>
              <a:t> ~ 150 MeV ~ </a:t>
            </a:r>
            <a:r>
              <a:rPr lang="en-GB" dirty="0" err="1" smtClean="0"/>
              <a:t>Tc</a:t>
            </a:r>
            <a:endParaRPr lang="en-GB" dirty="0" smtClean="0"/>
          </a:p>
          <a:p>
            <a:pPr lvl="1" eaLnBrk="1" hangingPunct="1">
              <a:buFont typeface="Wingdings" pitchFamily="2" charset="2"/>
              <a:buChar char="à"/>
            </a:pPr>
            <a:r>
              <a:rPr lang="en-GB" dirty="0" smtClean="0"/>
              <a:t>copious production of </a:t>
            </a:r>
            <a:r>
              <a:rPr lang="en-GB" dirty="0" err="1" smtClean="0"/>
              <a:t>ss</a:t>
            </a:r>
            <a:r>
              <a:rPr lang="en-GB" dirty="0" smtClean="0"/>
              <a:t> pairs, mostly by </a:t>
            </a:r>
            <a:r>
              <a:rPr lang="en-GB" dirty="0" err="1" smtClean="0"/>
              <a:t>gg</a:t>
            </a:r>
            <a:r>
              <a:rPr lang="en-GB" dirty="0" smtClean="0"/>
              <a:t> fusion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sz="1600" dirty="0" smtClean="0"/>
              <a:t>	[</a:t>
            </a:r>
            <a:r>
              <a:rPr lang="en-US" sz="1600" dirty="0" smtClean="0"/>
              <a:t>Rafelski: Phys. Rep. 88 (1982) 331]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600" dirty="0" smtClean="0"/>
              <a:t>	[Rafelski-Müller: P. R. </a:t>
            </a:r>
            <a:r>
              <a:rPr lang="en-US" sz="1600" dirty="0" err="1" smtClean="0"/>
              <a:t>Lett</a:t>
            </a:r>
            <a:r>
              <a:rPr lang="en-US" sz="1600" dirty="0" smtClean="0"/>
              <a:t>. 48 (1982) 1066</a:t>
            </a:r>
            <a:r>
              <a:rPr lang="en-GB" sz="1600" dirty="0" smtClean="0"/>
              <a:t>]</a:t>
            </a:r>
            <a:endParaRPr lang="en-GB" dirty="0" smtClean="0"/>
          </a:p>
          <a:p>
            <a:pPr lvl="1" eaLnBrk="1" hangingPunct="1">
              <a:buFont typeface="Wingdings" pitchFamily="2" charset="2"/>
              <a:buNone/>
            </a:pPr>
            <a:endParaRPr lang="en-GB" dirty="0" smtClean="0"/>
          </a:p>
          <a:p>
            <a:pPr eaLnBrk="1" hangingPunct="1"/>
            <a:r>
              <a:rPr lang="en-GB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deconfinement </a:t>
            </a:r>
            <a:r>
              <a:rPr lang="en-GB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 </a:t>
            </a:r>
            <a:r>
              <a:rPr lang="en-GB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stronger effect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for multi-strange</a:t>
            </a:r>
            <a:endParaRPr lang="en-GB" sz="2000" dirty="0" smtClean="0"/>
          </a:p>
          <a:p>
            <a:pPr lvl="1" eaLnBrk="1" hangingPunct="1"/>
            <a:r>
              <a:rPr lang="en-GB" dirty="0" smtClean="0"/>
              <a:t>can be built recombining s quarks</a:t>
            </a:r>
          </a:p>
          <a:p>
            <a:pPr lvl="1" eaLnBrk="1" hangingPunct="1">
              <a:buFont typeface="Wingdings" pitchFamily="2" charset="2"/>
              <a:buChar char="à"/>
            </a:pPr>
            <a:r>
              <a:rPr lang="en-GB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strangeness enhancement increasing 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GB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with strangeness </a:t>
            </a:r>
            <a:r>
              <a:rPr lang="en-GB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content</a:t>
            </a:r>
          </a:p>
          <a:p>
            <a:pPr lvl="1" eaLnBrk="1" hangingPunct="1">
              <a:buFont typeface="Wingdings" pitchFamily="2" charset="2"/>
              <a:buNone/>
            </a:pPr>
            <a:endParaRPr lang="en-GB" dirty="0" smtClean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r>
              <a:rPr lang="en-GB" sz="1600" dirty="0" smtClean="0"/>
              <a:t>[Koch, Müller &amp; Rafelski: Phys. Rep. 142 (1986) 167]</a:t>
            </a:r>
            <a:r>
              <a:rPr lang="en-GB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en-GB" dirty="0" smtClean="0"/>
          </a:p>
          <a:p>
            <a:pPr lvl="1" eaLnBrk="1" hangingPunct="1"/>
            <a:endParaRPr lang="en-GB" dirty="0" smtClean="0"/>
          </a:p>
          <a:p>
            <a:pPr lvl="1" eaLnBrk="1" hangingPunct="1"/>
            <a:endParaRPr lang="en-GB" dirty="0" smtClean="0"/>
          </a:p>
        </p:txBody>
      </p:sp>
      <p:sp>
        <p:nvSpPr>
          <p:cNvPr id="550916" name="Line 4"/>
          <p:cNvSpPr>
            <a:spLocks noChangeShapeType="1"/>
          </p:cNvSpPr>
          <p:nvPr/>
        </p:nvSpPr>
        <p:spPr bwMode="auto">
          <a:xfrm>
            <a:off x="3698875" y="2625725"/>
            <a:ext cx="714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219700" y="2708920"/>
            <a:ext cx="3951288" cy="3760787"/>
            <a:chOff x="1565" y="1294"/>
            <a:chExt cx="2489" cy="2369"/>
          </a:xfrm>
        </p:grpSpPr>
        <p:sp>
          <p:nvSpPr>
            <p:cNvPr id="77833" name="Oval 6"/>
            <p:cNvSpPr>
              <a:spLocks noChangeArrowheads="1"/>
            </p:cNvSpPr>
            <p:nvPr/>
          </p:nvSpPr>
          <p:spPr bwMode="auto">
            <a:xfrm>
              <a:off x="2744" y="2069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s</a:t>
              </a:r>
            </a:p>
          </p:txBody>
        </p:sp>
        <p:sp>
          <p:nvSpPr>
            <p:cNvPr id="77834" name="Oval 7"/>
            <p:cNvSpPr>
              <a:spLocks noChangeArrowheads="1"/>
            </p:cNvSpPr>
            <p:nvPr/>
          </p:nvSpPr>
          <p:spPr bwMode="auto">
            <a:xfrm>
              <a:off x="2835" y="1752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u</a:t>
              </a:r>
            </a:p>
          </p:txBody>
        </p:sp>
        <p:grpSp>
          <p:nvGrpSpPr>
            <p:cNvPr id="77835" name="Group 8"/>
            <p:cNvGrpSpPr>
              <a:grpSpLocks/>
            </p:cNvGrpSpPr>
            <p:nvPr/>
          </p:nvGrpSpPr>
          <p:grpSpPr bwMode="auto">
            <a:xfrm>
              <a:off x="2971" y="2614"/>
              <a:ext cx="136" cy="136"/>
              <a:chOff x="3243" y="1525"/>
              <a:chExt cx="136" cy="136"/>
            </a:xfrm>
          </p:grpSpPr>
          <p:sp>
            <p:nvSpPr>
              <p:cNvPr id="77966" name="Oval 9"/>
              <p:cNvSpPr>
                <a:spLocks noChangeArrowheads="1"/>
              </p:cNvSpPr>
              <p:nvPr/>
            </p:nvSpPr>
            <p:spPr bwMode="auto">
              <a:xfrm>
                <a:off x="3243" y="1525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b="0" u="none"/>
                  <a:t>s</a:t>
                </a:r>
              </a:p>
            </p:txBody>
          </p:sp>
          <p:sp>
            <p:nvSpPr>
              <p:cNvPr id="77967" name="Line 10"/>
              <p:cNvSpPr>
                <a:spLocks noChangeShapeType="1"/>
              </p:cNvSpPr>
              <p:nvPr/>
            </p:nvSpPr>
            <p:spPr bwMode="auto">
              <a:xfrm>
                <a:off x="3288" y="1559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77836" name="Group 11"/>
            <p:cNvGrpSpPr>
              <a:grpSpLocks/>
            </p:cNvGrpSpPr>
            <p:nvPr/>
          </p:nvGrpSpPr>
          <p:grpSpPr bwMode="auto">
            <a:xfrm>
              <a:off x="2880" y="1888"/>
              <a:ext cx="136" cy="136"/>
              <a:chOff x="2971" y="1978"/>
              <a:chExt cx="136" cy="136"/>
            </a:xfrm>
          </p:grpSpPr>
          <p:sp>
            <p:nvSpPr>
              <p:cNvPr id="77964" name="Oval 12"/>
              <p:cNvSpPr>
                <a:spLocks noChangeArrowheads="1"/>
              </p:cNvSpPr>
              <p:nvPr/>
            </p:nvSpPr>
            <p:spPr bwMode="auto">
              <a:xfrm>
                <a:off x="2971" y="1978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b="0" u="none"/>
                  <a:t>d</a:t>
                </a:r>
              </a:p>
            </p:txBody>
          </p:sp>
          <p:sp>
            <p:nvSpPr>
              <p:cNvPr id="77965" name="Line 13"/>
              <p:cNvSpPr>
                <a:spLocks noChangeShapeType="1"/>
              </p:cNvSpPr>
              <p:nvPr/>
            </p:nvSpPr>
            <p:spPr bwMode="auto">
              <a:xfrm>
                <a:off x="3016" y="1995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77837" name="Group 14"/>
            <p:cNvGrpSpPr>
              <a:grpSpLocks/>
            </p:cNvGrpSpPr>
            <p:nvPr/>
          </p:nvGrpSpPr>
          <p:grpSpPr bwMode="auto">
            <a:xfrm>
              <a:off x="2245" y="2296"/>
              <a:ext cx="136" cy="136"/>
              <a:chOff x="3107" y="2114"/>
              <a:chExt cx="136" cy="136"/>
            </a:xfrm>
          </p:grpSpPr>
          <p:sp>
            <p:nvSpPr>
              <p:cNvPr id="77962" name="Oval 15"/>
              <p:cNvSpPr>
                <a:spLocks noChangeArrowheads="1"/>
              </p:cNvSpPr>
              <p:nvPr/>
            </p:nvSpPr>
            <p:spPr bwMode="auto">
              <a:xfrm>
                <a:off x="3107" y="2114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b="0" u="none"/>
                  <a:t>u</a:t>
                </a:r>
              </a:p>
            </p:txBody>
          </p:sp>
          <p:sp>
            <p:nvSpPr>
              <p:cNvPr id="77963" name="Line 16"/>
              <p:cNvSpPr>
                <a:spLocks noChangeShapeType="1"/>
              </p:cNvSpPr>
              <p:nvPr/>
            </p:nvSpPr>
            <p:spPr bwMode="auto">
              <a:xfrm>
                <a:off x="3152" y="2150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77838" name="Oval 17"/>
            <p:cNvSpPr>
              <a:spLocks noChangeArrowheads="1"/>
            </p:cNvSpPr>
            <p:nvPr/>
          </p:nvSpPr>
          <p:spPr bwMode="auto">
            <a:xfrm>
              <a:off x="2426" y="2296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d</a:t>
              </a:r>
            </a:p>
          </p:txBody>
        </p:sp>
        <p:sp>
          <p:nvSpPr>
            <p:cNvPr id="77839" name="Oval 18"/>
            <p:cNvSpPr>
              <a:spLocks noChangeArrowheads="1"/>
            </p:cNvSpPr>
            <p:nvPr/>
          </p:nvSpPr>
          <p:spPr bwMode="auto">
            <a:xfrm>
              <a:off x="2336" y="2523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u</a:t>
              </a:r>
            </a:p>
          </p:txBody>
        </p:sp>
        <p:sp>
          <p:nvSpPr>
            <p:cNvPr id="77840" name="Oval 19"/>
            <p:cNvSpPr>
              <a:spLocks noChangeArrowheads="1"/>
            </p:cNvSpPr>
            <p:nvPr/>
          </p:nvSpPr>
          <p:spPr bwMode="auto">
            <a:xfrm>
              <a:off x="2426" y="1978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u</a:t>
              </a:r>
            </a:p>
          </p:txBody>
        </p:sp>
        <p:sp>
          <p:nvSpPr>
            <p:cNvPr id="77841" name="Oval 20"/>
            <p:cNvSpPr>
              <a:spLocks noChangeArrowheads="1"/>
            </p:cNvSpPr>
            <p:nvPr/>
          </p:nvSpPr>
          <p:spPr bwMode="auto">
            <a:xfrm>
              <a:off x="3107" y="2387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u</a:t>
              </a:r>
            </a:p>
          </p:txBody>
        </p:sp>
        <p:sp>
          <p:nvSpPr>
            <p:cNvPr id="77842" name="Oval 21"/>
            <p:cNvSpPr>
              <a:spLocks noChangeArrowheads="1"/>
            </p:cNvSpPr>
            <p:nvPr/>
          </p:nvSpPr>
          <p:spPr bwMode="auto">
            <a:xfrm>
              <a:off x="3062" y="1888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u</a:t>
              </a:r>
            </a:p>
          </p:txBody>
        </p:sp>
        <p:sp>
          <p:nvSpPr>
            <p:cNvPr id="77843" name="Oval 22"/>
            <p:cNvSpPr>
              <a:spLocks noChangeArrowheads="1"/>
            </p:cNvSpPr>
            <p:nvPr/>
          </p:nvSpPr>
          <p:spPr bwMode="auto">
            <a:xfrm>
              <a:off x="2109" y="2386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u</a:t>
              </a:r>
            </a:p>
          </p:txBody>
        </p:sp>
        <p:sp>
          <p:nvSpPr>
            <p:cNvPr id="77844" name="Oval 23"/>
            <p:cNvSpPr>
              <a:spLocks noChangeArrowheads="1"/>
            </p:cNvSpPr>
            <p:nvPr/>
          </p:nvSpPr>
          <p:spPr bwMode="auto">
            <a:xfrm>
              <a:off x="2562" y="2522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u</a:t>
              </a:r>
            </a:p>
          </p:txBody>
        </p:sp>
        <p:sp>
          <p:nvSpPr>
            <p:cNvPr id="77845" name="Oval 24"/>
            <p:cNvSpPr>
              <a:spLocks noChangeArrowheads="1"/>
            </p:cNvSpPr>
            <p:nvPr/>
          </p:nvSpPr>
          <p:spPr bwMode="auto">
            <a:xfrm>
              <a:off x="3177" y="2688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u</a:t>
              </a:r>
            </a:p>
          </p:txBody>
        </p:sp>
        <p:sp>
          <p:nvSpPr>
            <p:cNvPr id="77846" name="Oval 25"/>
            <p:cNvSpPr>
              <a:spLocks noChangeArrowheads="1"/>
            </p:cNvSpPr>
            <p:nvPr/>
          </p:nvSpPr>
          <p:spPr bwMode="auto">
            <a:xfrm>
              <a:off x="3036" y="1696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u</a:t>
              </a:r>
            </a:p>
          </p:txBody>
        </p:sp>
        <p:sp>
          <p:nvSpPr>
            <p:cNvPr id="77847" name="Oval 26"/>
            <p:cNvSpPr>
              <a:spLocks noChangeArrowheads="1"/>
            </p:cNvSpPr>
            <p:nvPr/>
          </p:nvSpPr>
          <p:spPr bwMode="auto">
            <a:xfrm>
              <a:off x="2562" y="2930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u</a:t>
              </a:r>
            </a:p>
          </p:txBody>
        </p:sp>
        <p:sp>
          <p:nvSpPr>
            <p:cNvPr id="77848" name="Oval 27"/>
            <p:cNvSpPr>
              <a:spLocks noChangeArrowheads="1"/>
            </p:cNvSpPr>
            <p:nvPr/>
          </p:nvSpPr>
          <p:spPr bwMode="auto">
            <a:xfrm>
              <a:off x="2426" y="2704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u</a:t>
              </a:r>
            </a:p>
          </p:txBody>
        </p:sp>
        <p:sp>
          <p:nvSpPr>
            <p:cNvPr id="77849" name="Oval 28"/>
            <p:cNvSpPr>
              <a:spLocks noChangeArrowheads="1"/>
            </p:cNvSpPr>
            <p:nvPr/>
          </p:nvSpPr>
          <p:spPr bwMode="auto">
            <a:xfrm>
              <a:off x="2608" y="2115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u</a:t>
              </a:r>
            </a:p>
          </p:txBody>
        </p:sp>
        <p:sp>
          <p:nvSpPr>
            <p:cNvPr id="77850" name="Oval 29"/>
            <p:cNvSpPr>
              <a:spLocks noChangeArrowheads="1"/>
            </p:cNvSpPr>
            <p:nvPr/>
          </p:nvSpPr>
          <p:spPr bwMode="auto">
            <a:xfrm>
              <a:off x="2835" y="2478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u</a:t>
              </a:r>
            </a:p>
          </p:txBody>
        </p:sp>
        <p:sp>
          <p:nvSpPr>
            <p:cNvPr id="77851" name="Oval 30"/>
            <p:cNvSpPr>
              <a:spLocks noChangeArrowheads="1"/>
            </p:cNvSpPr>
            <p:nvPr/>
          </p:nvSpPr>
          <p:spPr bwMode="auto">
            <a:xfrm>
              <a:off x="3318" y="2665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u</a:t>
              </a:r>
            </a:p>
          </p:txBody>
        </p:sp>
        <p:sp>
          <p:nvSpPr>
            <p:cNvPr id="77852" name="Oval 31"/>
            <p:cNvSpPr>
              <a:spLocks noChangeArrowheads="1"/>
            </p:cNvSpPr>
            <p:nvPr/>
          </p:nvSpPr>
          <p:spPr bwMode="auto">
            <a:xfrm>
              <a:off x="2426" y="3339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u</a:t>
              </a:r>
            </a:p>
          </p:txBody>
        </p:sp>
        <p:sp>
          <p:nvSpPr>
            <p:cNvPr id="77853" name="Oval 32"/>
            <p:cNvSpPr>
              <a:spLocks noChangeArrowheads="1"/>
            </p:cNvSpPr>
            <p:nvPr/>
          </p:nvSpPr>
          <p:spPr bwMode="auto">
            <a:xfrm>
              <a:off x="3155" y="3289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d</a:t>
              </a:r>
            </a:p>
          </p:txBody>
        </p:sp>
        <p:sp>
          <p:nvSpPr>
            <p:cNvPr id="77854" name="Oval 33"/>
            <p:cNvSpPr>
              <a:spLocks noChangeArrowheads="1"/>
            </p:cNvSpPr>
            <p:nvPr/>
          </p:nvSpPr>
          <p:spPr bwMode="auto">
            <a:xfrm>
              <a:off x="2789" y="3430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d</a:t>
              </a:r>
            </a:p>
          </p:txBody>
        </p:sp>
        <p:sp>
          <p:nvSpPr>
            <p:cNvPr id="77855" name="Oval 34"/>
            <p:cNvSpPr>
              <a:spLocks noChangeArrowheads="1"/>
            </p:cNvSpPr>
            <p:nvPr/>
          </p:nvSpPr>
          <p:spPr bwMode="auto">
            <a:xfrm>
              <a:off x="2218" y="1979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d</a:t>
              </a:r>
            </a:p>
          </p:txBody>
        </p:sp>
        <p:sp>
          <p:nvSpPr>
            <p:cNvPr id="77856" name="Oval 35"/>
            <p:cNvSpPr>
              <a:spLocks noChangeArrowheads="1"/>
            </p:cNvSpPr>
            <p:nvPr/>
          </p:nvSpPr>
          <p:spPr bwMode="auto">
            <a:xfrm>
              <a:off x="2925" y="2296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d</a:t>
              </a:r>
            </a:p>
          </p:txBody>
        </p:sp>
        <p:sp>
          <p:nvSpPr>
            <p:cNvPr id="77857" name="Oval 36"/>
            <p:cNvSpPr>
              <a:spLocks noChangeArrowheads="1"/>
            </p:cNvSpPr>
            <p:nvPr/>
          </p:nvSpPr>
          <p:spPr bwMode="auto">
            <a:xfrm>
              <a:off x="2699" y="1616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d</a:t>
              </a:r>
            </a:p>
          </p:txBody>
        </p:sp>
        <p:sp>
          <p:nvSpPr>
            <p:cNvPr id="77858" name="Oval 37"/>
            <p:cNvSpPr>
              <a:spLocks noChangeArrowheads="1"/>
            </p:cNvSpPr>
            <p:nvPr/>
          </p:nvSpPr>
          <p:spPr bwMode="auto">
            <a:xfrm>
              <a:off x="3288" y="2187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d</a:t>
              </a:r>
            </a:p>
          </p:txBody>
        </p:sp>
        <p:sp>
          <p:nvSpPr>
            <p:cNvPr id="77859" name="Oval 38"/>
            <p:cNvSpPr>
              <a:spLocks noChangeArrowheads="1"/>
            </p:cNvSpPr>
            <p:nvPr/>
          </p:nvSpPr>
          <p:spPr bwMode="auto">
            <a:xfrm>
              <a:off x="2472" y="1661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d</a:t>
              </a:r>
            </a:p>
          </p:txBody>
        </p:sp>
        <p:sp>
          <p:nvSpPr>
            <p:cNvPr id="77860" name="Oval 39"/>
            <p:cNvSpPr>
              <a:spLocks noChangeArrowheads="1"/>
            </p:cNvSpPr>
            <p:nvPr/>
          </p:nvSpPr>
          <p:spPr bwMode="auto">
            <a:xfrm>
              <a:off x="2744" y="2296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d</a:t>
              </a:r>
            </a:p>
          </p:txBody>
        </p:sp>
        <p:sp>
          <p:nvSpPr>
            <p:cNvPr id="77861" name="Oval 40"/>
            <p:cNvSpPr>
              <a:spLocks noChangeArrowheads="1"/>
            </p:cNvSpPr>
            <p:nvPr/>
          </p:nvSpPr>
          <p:spPr bwMode="auto">
            <a:xfrm>
              <a:off x="2880" y="2024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 dirty="0"/>
                <a:t>d</a:t>
              </a:r>
            </a:p>
          </p:txBody>
        </p:sp>
        <p:sp>
          <p:nvSpPr>
            <p:cNvPr id="77862" name="Oval 41"/>
            <p:cNvSpPr>
              <a:spLocks noChangeArrowheads="1"/>
            </p:cNvSpPr>
            <p:nvPr/>
          </p:nvSpPr>
          <p:spPr bwMode="auto">
            <a:xfrm>
              <a:off x="3107" y="2024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d</a:t>
              </a:r>
            </a:p>
          </p:txBody>
        </p:sp>
        <p:sp>
          <p:nvSpPr>
            <p:cNvPr id="77863" name="Oval 42"/>
            <p:cNvSpPr>
              <a:spLocks noChangeArrowheads="1"/>
            </p:cNvSpPr>
            <p:nvPr/>
          </p:nvSpPr>
          <p:spPr bwMode="auto">
            <a:xfrm>
              <a:off x="2653" y="1842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d</a:t>
              </a:r>
            </a:p>
          </p:txBody>
        </p:sp>
        <p:sp>
          <p:nvSpPr>
            <p:cNvPr id="77864" name="Oval 43"/>
            <p:cNvSpPr>
              <a:spLocks noChangeArrowheads="1"/>
            </p:cNvSpPr>
            <p:nvPr/>
          </p:nvSpPr>
          <p:spPr bwMode="auto">
            <a:xfrm>
              <a:off x="3273" y="2800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d</a:t>
              </a:r>
            </a:p>
          </p:txBody>
        </p:sp>
        <p:sp>
          <p:nvSpPr>
            <p:cNvPr id="77865" name="Oval 44"/>
            <p:cNvSpPr>
              <a:spLocks noChangeArrowheads="1"/>
            </p:cNvSpPr>
            <p:nvPr/>
          </p:nvSpPr>
          <p:spPr bwMode="auto">
            <a:xfrm>
              <a:off x="2789" y="2750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d</a:t>
              </a:r>
            </a:p>
          </p:txBody>
        </p:sp>
        <p:sp>
          <p:nvSpPr>
            <p:cNvPr id="77866" name="Oval 45"/>
            <p:cNvSpPr>
              <a:spLocks noChangeArrowheads="1"/>
            </p:cNvSpPr>
            <p:nvPr/>
          </p:nvSpPr>
          <p:spPr bwMode="auto">
            <a:xfrm>
              <a:off x="2880" y="3203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d</a:t>
              </a:r>
            </a:p>
          </p:txBody>
        </p:sp>
        <p:sp>
          <p:nvSpPr>
            <p:cNvPr id="77867" name="Oval 46"/>
            <p:cNvSpPr>
              <a:spLocks noChangeArrowheads="1"/>
            </p:cNvSpPr>
            <p:nvPr/>
          </p:nvSpPr>
          <p:spPr bwMode="auto">
            <a:xfrm>
              <a:off x="2699" y="3113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s</a:t>
              </a:r>
            </a:p>
          </p:txBody>
        </p:sp>
        <p:sp>
          <p:nvSpPr>
            <p:cNvPr id="77868" name="Oval 47"/>
            <p:cNvSpPr>
              <a:spLocks noChangeArrowheads="1"/>
            </p:cNvSpPr>
            <p:nvPr/>
          </p:nvSpPr>
          <p:spPr bwMode="auto">
            <a:xfrm>
              <a:off x="2971" y="2840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s</a:t>
              </a:r>
            </a:p>
          </p:txBody>
        </p:sp>
        <p:sp>
          <p:nvSpPr>
            <p:cNvPr id="77869" name="Oval 48"/>
            <p:cNvSpPr>
              <a:spLocks noChangeArrowheads="1"/>
            </p:cNvSpPr>
            <p:nvPr/>
          </p:nvSpPr>
          <p:spPr bwMode="auto">
            <a:xfrm>
              <a:off x="2154" y="2115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s</a:t>
              </a:r>
            </a:p>
          </p:txBody>
        </p:sp>
        <p:sp>
          <p:nvSpPr>
            <p:cNvPr id="77870" name="Oval 49"/>
            <p:cNvSpPr>
              <a:spLocks noChangeArrowheads="1"/>
            </p:cNvSpPr>
            <p:nvPr/>
          </p:nvSpPr>
          <p:spPr bwMode="auto">
            <a:xfrm>
              <a:off x="2294" y="2115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s</a:t>
              </a:r>
            </a:p>
          </p:txBody>
        </p:sp>
        <p:sp>
          <p:nvSpPr>
            <p:cNvPr id="77871" name="Oval 50"/>
            <p:cNvSpPr>
              <a:spLocks noChangeArrowheads="1"/>
            </p:cNvSpPr>
            <p:nvPr/>
          </p:nvSpPr>
          <p:spPr bwMode="auto">
            <a:xfrm>
              <a:off x="2971" y="3385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s</a:t>
              </a:r>
            </a:p>
          </p:txBody>
        </p:sp>
        <p:sp>
          <p:nvSpPr>
            <p:cNvPr id="77872" name="Oval 51"/>
            <p:cNvSpPr>
              <a:spLocks noChangeArrowheads="1"/>
            </p:cNvSpPr>
            <p:nvPr/>
          </p:nvSpPr>
          <p:spPr bwMode="auto">
            <a:xfrm>
              <a:off x="3288" y="2387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s</a:t>
              </a:r>
            </a:p>
          </p:txBody>
        </p:sp>
        <p:sp>
          <p:nvSpPr>
            <p:cNvPr id="77873" name="Oval 52"/>
            <p:cNvSpPr>
              <a:spLocks noChangeArrowheads="1"/>
            </p:cNvSpPr>
            <p:nvPr/>
          </p:nvSpPr>
          <p:spPr bwMode="auto">
            <a:xfrm>
              <a:off x="3198" y="3110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s</a:t>
              </a:r>
            </a:p>
          </p:txBody>
        </p:sp>
        <p:grpSp>
          <p:nvGrpSpPr>
            <p:cNvPr id="77874" name="Group 53"/>
            <p:cNvGrpSpPr>
              <a:grpSpLocks/>
            </p:cNvGrpSpPr>
            <p:nvPr/>
          </p:nvGrpSpPr>
          <p:grpSpPr bwMode="auto">
            <a:xfrm>
              <a:off x="2653" y="3430"/>
              <a:ext cx="136" cy="136"/>
              <a:chOff x="3243" y="1525"/>
              <a:chExt cx="136" cy="136"/>
            </a:xfrm>
          </p:grpSpPr>
          <p:sp>
            <p:nvSpPr>
              <p:cNvPr id="77960" name="Oval 54"/>
              <p:cNvSpPr>
                <a:spLocks noChangeArrowheads="1"/>
              </p:cNvSpPr>
              <p:nvPr/>
            </p:nvSpPr>
            <p:spPr bwMode="auto">
              <a:xfrm>
                <a:off x="3243" y="1525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b="0" u="none"/>
                  <a:t>s</a:t>
                </a:r>
              </a:p>
            </p:txBody>
          </p:sp>
          <p:sp>
            <p:nvSpPr>
              <p:cNvPr id="77961" name="Line 55"/>
              <p:cNvSpPr>
                <a:spLocks noChangeShapeType="1"/>
              </p:cNvSpPr>
              <p:nvPr/>
            </p:nvSpPr>
            <p:spPr bwMode="auto">
              <a:xfrm>
                <a:off x="3288" y="1559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77875" name="Group 56"/>
            <p:cNvGrpSpPr>
              <a:grpSpLocks/>
            </p:cNvGrpSpPr>
            <p:nvPr/>
          </p:nvGrpSpPr>
          <p:grpSpPr bwMode="auto">
            <a:xfrm>
              <a:off x="2517" y="3158"/>
              <a:ext cx="136" cy="136"/>
              <a:chOff x="3243" y="1525"/>
              <a:chExt cx="136" cy="136"/>
            </a:xfrm>
          </p:grpSpPr>
          <p:sp>
            <p:nvSpPr>
              <p:cNvPr id="77958" name="Oval 57"/>
              <p:cNvSpPr>
                <a:spLocks noChangeArrowheads="1"/>
              </p:cNvSpPr>
              <p:nvPr/>
            </p:nvSpPr>
            <p:spPr bwMode="auto">
              <a:xfrm>
                <a:off x="3243" y="1525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b="0" u="none"/>
                  <a:t>s</a:t>
                </a:r>
              </a:p>
            </p:txBody>
          </p:sp>
          <p:sp>
            <p:nvSpPr>
              <p:cNvPr id="77959" name="Line 58"/>
              <p:cNvSpPr>
                <a:spLocks noChangeShapeType="1"/>
              </p:cNvSpPr>
              <p:nvPr/>
            </p:nvSpPr>
            <p:spPr bwMode="auto">
              <a:xfrm>
                <a:off x="3288" y="1559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77876" name="Group 59"/>
            <p:cNvGrpSpPr>
              <a:grpSpLocks/>
            </p:cNvGrpSpPr>
            <p:nvPr/>
          </p:nvGrpSpPr>
          <p:grpSpPr bwMode="auto">
            <a:xfrm>
              <a:off x="2925" y="1596"/>
              <a:ext cx="136" cy="136"/>
              <a:chOff x="3243" y="1525"/>
              <a:chExt cx="136" cy="136"/>
            </a:xfrm>
          </p:grpSpPr>
          <p:sp>
            <p:nvSpPr>
              <p:cNvPr id="77956" name="Oval 60"/>
              <p:cNvSpPr>
                <a:spLocks noChangeArrowheads="1"/>
              </p:cNvSpPr>
              <p:nvPr/>
            </p:nvSpPr>
            <p:spPr bwMode="auto">
              <a:xfrm>
                <a:off x="3243" y="1525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b="0" u="none"/>
                  <a:t>s</a:t>
                </a:r>
              </a:p>
            </p:txBody>
          </p:sp>
          <p:sp>
            <p:nvSpPr>
              <p:cNvPr id="77957" name="Line 61"/>
              <p:cNvSpPr>
                <a:spLocks noChangeShapeType="1"/>
              </p:cNvSpPr>
              <p:nvPr/>
            </p:nvSpPr>
            <p:spPr bwMode="auto">
              <a:xfrm>
                <a:off x="3288" y="1559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77877" name="Group 62"/>
            <p:cNvGrpSpPr>
              <a:grpSpLocks/>
            </p:cNvGrpSpPr>
            <p:nvPr/>
          </p:nvGrpSpPr>
          <p:grpSpPr bwMode="auto">
            <a:xfrm>
              <a:off x="2200" y="2916"/>
              <a:ext cx="136" cy="136"/>
              <a:chOff x="3243" y="1525"/>
              <a:chExt cx="136" cy="136"/>
            </a:xfrm>
          </p:grpSpPr>
          <p:sp>
            <p:nvSpPr>
              <p:cNvPr id="77954" name="Oval 63"/>
              <p:cNvSpPr>
                <a:spLocks noChangeArrowheads="1"/>
              </p:cNvSpPr>
              <p:nvPr/>
            </p:nvSpPr>
            <p:spPr bwMode="auto">
              <a:xfrm>
                <a:off x="3243" y="1525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b="0" u="none"/>
                  <a:t>s</a:t>
                </a:r>
              </a:p>
            </p:txBody>
          </p:sp>
          <p:sp>
            <p:nvSpPr>
              <p:cNvPr id="77955" name="Line 64"/>
              <p:cNvSpPr>
                <a:spLocks noChangeShapeType="1"/>
              </p:cNvSpPr>
              <p:nvPr/>
            </p:nvSpPr>
            <p:spPr bwMode="auto">
              <a:xfrm>
                <a:off x="3288" y="1559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77878" name="Group 65"/>
            <p:cNvGrpSpPr>
              <a:grpSpLocks/>
            </p:cNvGrpSpPr>
            <p:nvPr/>
          </p:nvGrpSpPr>
          <p:grpSpPr bwMode="auto">
            <a:xfrm>
              <a:off x="2336" y="2886"/>
              <a:ext cx="136" cy="136"/>
              <a:chOff x="3243" y="1525"/>
              <a:chExt cx="136" cy="136"/>
            </a:xfrm>
          </p:grpSpPr>
          <p:sp>
            <p:nvSpPr>
              <p:cNvPr id="77952" name="Oval 66"/>
              <p:cNvSpPr>
                <a:spLocks noChangeArrowheads="1"/>
              </p:cNvSpPr>
              <p:nvPr/>
            </p:nvSpPr>
            <p:spPr bwMode="auto">
              <a:xfrm>
                <a:off x="3243" y="1525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b="0" u="none"/>
                  <a:t>s</a:t>
                </a:r>
              </a:p>
            </p:txBody>
          </p:sp>
          <p:sp>
            <p:nvSpPr>
              <p:cNvPr id="77953" name="Line 67"/>
              <p:cNvSpPr>
                <a:spLocks noChangeShapeType="1"/>
              </p:cNvSpPr>
              <p:nvPr/>
            </p:nvSpPr>
            <p:spPr bwMode="auto">
              <a:xfrm>
                <a:off x="3288" y="1559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77879" name="Group 68"/>
            <p:cNvGrpSpPr>
              <a:grpSpLocks/>
            </p:cNvGrpSpPr>
            <p:nvPr/>
          </p:nvGrpSpPr>
          <p:grpSpPr bwMode="auto">
            <a:xfrm>
              <a:off x="2220" y="2755"/>
              <a:ext cx="136" cy="136"/>
              <a:chOff x="3243" y="1525"/>
              <a:chExt cx="136" cy="136"/>
            </a:xfrm>
          </p:grpSpPr>
          <p:sp>
            <p:nvSpPr>
              <p:cNvPr id="77950" name="Oval 69"/>
              <p:cNvSpPr>
                <a:spLocks noChangeArrowheads="1"/>
              </p:cNvSpPr>
              <p:nvPr/>
            </p:nvSpPr>
            <p:spPr bwMode="auto">
              <a:xfrm>
                <a:off x="3243" y="1525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b="0" u="none"/>
                  <a:t>s</a:t>
                </a:r>
              </a:p>
            </p:txBody>
          </p:sp>
          <p:sp>
            <p:nvSpPr>
              <p:cNvPr id="77951" name="Line 70"/>
              <p:cNvSpPr>
                <a:spLocks noChangeShapeType="1"/>
              </p:cNvSpPr>
              <p:nvPr/>
            </p:nvSpPr>
            <p:spPr bwMode="auto">
              <a:xfrm>
                <a:off x="3288" y="1559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77880" name="Group 71"/>
            <p:cNvGrpSpPr>
              <a:grpSpLocks/>
            </p:cNvGrpSpPr>
            <p:nvPr/>
          </p:nvGrpSpPr>
          <p:grpSpPr bwMode="auto">
            <a:xfrm>
              <a:off x="2653" y="2659"/>
              <a:ext cx="136" cy="136"/>
              <a:chOff x="3243" y="1525"/>
              <a:chExt cx="136" cy="136"/>
            </a:xfrm>
          </p:grpSpPr>
          <p:sp>
            <p:nvSpPr>
              <p:cNvPr id="77948" name="Oval 72"/>
              <p:cNvSpPr>
                <a:spLocks noChangeArrowheads="1"/>
              </p:cNvSpPr>
              <p:nvPr/>
            </p:nvSpPr>
            <p:spPr bwMode="auto">
              <a:xfrm>
                <a:off x="3243" y="1525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b="0" u="none"/>
                  <a:t>s</a:t>
                </a:r>
              </a:p>
            </p:txBody>
          </p:sp>
          <p:sp>
            <p:nvSpPr>
              <p:cNvPr id="77949" name="Line 73"/>
              <p:cNvSpPr>
                <a:spLocks noChangeShapeType="1"/>
              </p:cNvSpPr>
              <p:nvPr/>
            </p:nvSpPr>
            <p:spPr bwMode="auto">
              <a:xfrm>
                <a:off x="3288" y="1559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77881" name="Group 74"/>
            <p:cNvGrpSpPr>
              <a:grpSpLocks/>
            </p:cNvGrpSpPr>
            <p:nvPr/>
          </p:nvGrpSpPr>
          <p:grpSpPr bwMode="auto">
            <a:xfrm>
              <a:off x="2109" y="2523"/>
              <a:ext cx="136" cy="136"/>
              <a:chOff x="2971" y="1978"/>
              <a:chExt cx="136" cy="136"/>
            </a:xfrm>
          </p:grpSpPr>
          <p:sp>
            <p:nvSpPr>
              <p:cNvPr id="77946" name="Oval 75"/>
              <p:cNvSpPr>
                <a:spLocks noChangeArrowheads="1"/>
              </p:cNvSpPr>
              <p:nvPr/>
            </p:nvSpPr>
            <p:spPr bwMode="auto">
              <a:xfrm>
                <a:off x="2971" y="1978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b="0" u="none"/>
                  <a:t>d</a:t>
                </a:r>
              </a:p>
            </p:txBody>
          </p:sp>
          <p:sp>
            <p:nvSpPr>
              <p:cNvPr id="77947" name="Line 76"/>
              <p:cNvSpPr>
                <a:spLocks noChangeShapeType="1"/>
              </p:cNvSpPr>
              <p:nvPr/>
            </p:nvSpPr>
            <p:spPr bwMode="auto">
              <a:xfrm>
                <a:off x="3016" y="1995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77882" name="Group 77"/>
            <p:cNvGrpSpPr>
              <a:grpSpLocks/>
            </p:cNvGrpSpPr>
            <p:nvPr/>
          </p:nvGrpSpPr>
          <p:grpSpPr bwMode="auto">
            <a:xfrm>
              <a:off x="3198" y="2523"/>
              <a:ext cx="136" cy="136"/>
              <a:chOff x="2971" y="1978"/>
              <a:chExt cx="136" cy="136"/>
            </a:xfrm>
          </p:grpSpPr>
          <p:sp>
            <p:nvSpPr>
              <p:cNvPr id="77944" name="Oval 78"/>
              <p:cNvSpPr>
                <a:spLocks noChangeArrowheads="1"/>
              </p:cNvSpPr>
              <p:nvPr/>
            </p:nvSpPr>
            <p:spPr bwMode="auto">
              <a:xfrm>
                <a:off x="2971" y="1978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b="0" u="none"/>
                  <a:t>d</a:t>
                </a:r>
              </a:p>
            </p:txBody>
          </p:sp>
          <p:sp>
            <p:nvSpPr>
              <p:cNvPr id="77945" name="Line 79"/>
              <p:cNvSpPr>
                <a:spLocks noChangeShapeType="1"/>
              </p:cNvSpPr>
              <p:nvPr/>
            </p:nvSpPr>
            <p:spPr bwMode="auto">
              <a:xfrm>
                <a:off x="3016" y="1995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77883" name="Group 80"/>
            <p:cNvGrpSpPr>
              <a:grpSpLocks/>
            </p:cNvGrpSpPr>
            <p:nvPr/>
          </p:nvGrpSpPr>
          <p:grpSpPr bwMode="auto">
            <a:xfrm>
              <a:off x="2608" y="1979"/>
              <a:ext cx="136" cy="136"/>
              <a:chOff x="2971" y="1978"/>
              <a:chExt cx="136" cy="136"/>
            </a:xfrm>
          </p:grpSpPr>
          <p:sp>
            <p:nvSpPr>
              <p:cNvPr id="77942" name="Oval 81"/>
              <p:cNvSpPr>
                <a:spLocks noChangeArrowheads="1"/>
              </p:cNvSpPr>
              <p:nvPr/>
            </p:nvSpPr>
            <p:spPr bwMode="auto">
              <a:xfrm>
                <a:off x="2971" y="1978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b="0" u="none"/>
                  <a:t>d</a:t>
                </a:r>
              </a:p>
            </p:txBody>
          </p:sp>
          <p:sp>
            <p:nvSpPr>
              <p:cNvPr id="77943" name="Line 82"/>
              <p:cNvSpPr>
                <a:spLocks noChangeShapeType="1"/>
              </p:cNvSpPr>
              <p:nvPr/>
            </p:nvSpPr>
            <p:spPr bwMode="auto">
              <a:xfrm>
                <a:off x="3016" y="1995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77884" name="Group 83"/>
            <p:cNvGrpSpPr>
              <a:grpSpLocks/>
            </p:cNvGrpSpPr>
            <p:nvPr/>
          </p:nvGrpSpPr>
          <p:grpSpPr bwMode="auto">
            <a:xfrm>
              <a:off x="2426" y="2160"/>
              <a:ext cx="136" cy="136"/>
              <a:chOff x="2971" y="1978"/>
              <a:chExt cx="136" cy="136"/>
            </a:xfrm>
          </p:grpSpPr>
          <p:sp>
            <p:nvSpPr>
              <p:cNvPr id="77940" name="Oval 84"/>
              <p:cNvSpPr>
                <a:spLocks noChangeArrowheads="1"/>
              </p:cNvSpPr>
              <p:nvPr/>
            </p:nvSpPr>
            <p:spPr bwMode="auto">
              <a:xfrm>
                <a:off x="2971" y="1978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b="0" u="none"/>
                  <a:t>d</a:t>
                </a:r>
              </a:p>
            </p:txBody>
          </p:sp>
          <p:sp>
            <p:nvSpPr>
              <p:cNvPr id="77941" name="Line 85"/>
              <p:cNvSpPr>
                <a:spLocks noChangeShapeType="1"/>
              </p:cNvSpPr>
              <p:nvPr/>
            </p:nvSpPr>
            <p:spPr bwMode="auto">
              <a:xfrm>
                <a:off x="3016" y="1995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77885" name="Group 86"/>
            <p:cNvGrpSpPr>
              <a:grpSpLocks/>
            </p:cNvGrpSpPr>
            <p:nvPr/>
          </p:nvGrpSpPr>
          <p:grpSpPr bwMode="auto">
            <a:xfrm>
              <a:off x="3152" y="2931"/>
              <a:ext cx="136" cy="136"/>
              <a:chOff x="2971" y="1978"/>
              <a:chExt cx="136" cy="136"/>
            </a:xfrm>
          </p:grpSpPr>
          <p:sp>
            <p:nvSpPr>
              <p:cNvPr id="77938" name="Oval 87"/>
              <p:cNvSpPr>
                <a:spLocks noChangeArrowheads="1"/>
              </p:cNvSpPr>
              <p:nvPr/>
            </p:nvSpPr>
            <p:spPr bwMode="auto">
              <a:xfrm>
                <a:off x="2971" y="1978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b="0" u="none"/>
                  <a:t>d</a:t>
                </a:r>
              </a:p>
            </p:txBody>
          </p:sp>
          <p:sp>
            <p:nvSpPr>
              <p:cNvPr id="77939" name="Line 88"/>
              <p:cNvSpPr>
                <a:spLocks noChangeShapeType="1"/>
              </p:cNvSpPr>
              <p:nvPr/>
            </p:nvSpPr>
            <p:spPr bwMode="auto">
              <a:xfrm>
                <a:off x="3016" y="1995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77886" name="Group 89"/>
            <p:cNvGrpSpPr>
              <a:grpSpLocks/>
            </p:cNvGrpSpPr>
            <p:nvPr/>
          </p:nvGrpSpPr>
          <p:grpSpPr bwMode="auto">
            <a:xfrm>
              <a:off x="3016" y="2160"/>
              <a:ext cx="136" cy="136"/>
              <a:chOff x="2971" y="1978"/>
              <a:chExt cx="136" cy="136"/>
            </a:xfrm>
          </p:grpSpPr>
          <p:sp>
            <p:nvSpPr>
              <p:cNvPr id="77936" name="Oval 90"/>
              <p:cNvSpPr>
                <a:spLocks noChangeArrowheads="1"/>
              </p:cNvSpPr>
              <p:nvPr/>
            </p:nvSpPr>
            <p:spPr bwMode="auto">
              <a:xfrm>
                <a:off x="2971" y="1978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b="0" u="none"/>
                  <a:t>d</a:t>
                </a:r>
              </a:p>
            </p:txBody>
          </p:sp>
          <p:sp>
            <p:nvSpPr>
              <p:cNvPr id="77937" name="Line 91"/>
              <p:cNvSpPr>
                <a:spLocks noChangeShapeType="1"/>
              </p:cNvSpPr>
              <p:nvPr/>
            </p:nvSpPr>
            <p:spPr bwMode="auto">
              <a:xfrm>
                <a:off x="3016" y="1995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77887" name="Group 92"/>
            <p:cNvGrpSpPr>
              <a:grpSpLocks/>
            </p:cNvGrpSpPr>
            <p:nvPr/>
          </p:nvGrpSpPr>
          <p:grpSpPr bwMode="auto">
            <a:xfrm>
              <a:off x="2608" y="2341"/>
              <a:ext cx="136" cy="136"/>
              <a:chOff x="2971" y="1978"/>
              <a:chExt cx="136" cy="136"/>
            </a:xfrm>
          </p:grpSpPr>
          <p:sp>
            <p:nvSpPr>
              <p:cNvPr id="77934" name="Oval 93"/>
              <p:cNvSpPr>
                <a:spLocks noChangeArrowheads="1"/>
              </p:cNvSpPr>
              <p:nvPr/>
            </p:nvSpPr>
            <p:spPr bwMode="auto">
              <a:xfrm>
                <a:off x="2971" y="1978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b="0" u="none"/>
                  <a:t>d</a:t>
                </a:r>
              </a:p>
            </p:txBody>
          </p:sp>
          <p:sp>
            <p:nvSpPr>
              <p:cNvPr id="77935" name="Line 94"/>
              <p:cNvSpPr>
                <a:spLocks noChangeShapeType="1"/>
              </p:cNvSpPr>
              <p:nvPr/>
            </p:nvSpPr>
            <p:spPr bwMode="auto">
              <a:xfrm>
                <a:off x="3016" y="1995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77888" name="Group 95"/>
            <p:cNvGrpSpPr>
              <a:grpSpLocks/>
            </p:cNvGrpSpPr>
            <p:nvPr/>
          </p:nvGrpSpPr>
          <p:grpSpPr bwMode="auto">
            <a:xfrm>
              <a:off x="2653" y="3249"/>
              <a:ext cx="136" cy="136"/>
              <a:chOff x="3107" y="2114"/>
              <a:chExt cx="136" cy="136"/>
            </a:xfrm>
          </p:grpSpPr>
          <p:sp>
            <p:nvSpPr>
              <p:cNvPr id="77932" name="Oval 96"/>
              <p:cNvSpPr>
                <a:spLocks noChangeArrowheads="1"/>
              </p:cNvSpPr>
              <p:nvPr/>
            </p:nvSpPr>
            <p:spPr bwMode="auto">
              <a:xfrm>
                <a:off x="3107" y="2114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b="0" u="none"/>
                  <a:t>u</a:t>
                </a:r>
              </a:p>
            </p:txBody>
          </p:sp>
          <p:sp>
            <p:nvSpPr>
              <p:cNvPr id="77933" name="Line 97"/>
              <p:cNvSpPr>
                <a:spLocks noChangeShapeType="1"/>
              </p:cNvSpPr>
              <p:nvPr/>
            </p:nvSpPr>
            <p:spPr bwMode="auto">
              <a:xfrm>
                <a:off x="3152" y="2150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77889" name="Group 98"/>
            <p:cNvGrpSpPr>
              <a:grpSpLocks/>
            </p:cNvGrpSpPr>
            <p:nvPr/>
          </p:nvGrpSpPr>
          <p:grpSpPr bwMode="auto">
            <a:xfrm>
              <a:off x="2880" y="3022"/>
              <a:ext cx="136" cy="136"/>
              <a:chOff x="3107" y="2114"/>
              <a:chExt cx="136" cy="136"/>
            </a:xfrm>
          </p:grpSpPr>
          <p:sp>
            <p:nvSpPr>
              <p:cNvPr id="77930" name="Oval 99"/>
              <p:cNvSpPr>
                <a:spLocks noChangeArrowheads="1"/>
              </p:cNvSpPr>
              <p:nvPr/>
            </p:nvSpPr>
            <p:spPr bwMode="auto">
              <a:xfrm>
                <a:off x="3107" y="2114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b="0" u="none"/>
                  <a:t>u</a:t>
                </a:r>
              </a:p>
            </p:txBody>
          </p:sp>
          <p:sp>
            <p:nvSpPr>
              <p:cNvPr id="77931" name="Line 100"/>
              <p:cNvSpPr>
                <a:spLocks noChangeShapeType="1"/>
              </p:cNvSpPr>
              <p:nvPr/>
            </p:nvSpPr>
            <p:spPr bwMode="auto">
              <a:xfrm>
                <a:off x="3152" y="2150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77890" name="Group 101"/>
            <p:cNvGrpSpPr>
              <a:grpSpLocks/>
            </p:cNvGrpSpPr>
            <p:nvPr/>
          </p:nvGrpSpPr>
          <p:grpSpPr bwMode="auto">
            <a:xfrm>
              <a:off x="2744" y="2886"/>
              <a:ext cx="136" cy="136"/>
              <a:chOff x="3107" y="2114"/>
              <a:chExt cx="136" cy="136"/>
            </a:xfrm>
          </p:grpSpPr>
          <p:sp>
            <p:nvSpPr>
              <p:cNvPr id="77928" name="Oval 102"/>
              <p:cNvSpPr>
                <a:spLocks noChangeArrowheads="1"/>
              </p:cNvSpPr>
              <p:nvPr/>
            </p:nvSpPr>
            <p:spPr bwMode="auto">
              <a:xfrm>
                <a:off x="3107" y="2114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b="0" u="none"/>
                  <a:t>u</a:t>
                </a:r>
              </a:p>
            </p:txBody>
          </p:sp>
          <p:sp>
            <p:nvSpPr>
              <p:cNvPr id="77929" name="Line 103"/>
              <p:cNvSpPr>
                <a:spLocks noChangeShapeType="1"/>
              </p:cNvSpPr>
              <p:nvPr/>
            </p:nvSpPr>
            <p:spPr bwMode="auto">
              <a:xfrm>
                <a:off x="3152" y="2150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77891" name="Group 104"/>
            <p:cNvGrpSpPr>
              <a:grpSpLocks/>
            </p:cNvGrpSpPr>
            <p:nvPr/>
          </p:nvGrpSpPr>
          <p:grpSpPr bwMode="auto">
            <a:xfrm>
              <a:off x="2699" y="2478"/>
              <a:ext cx="136" cy="136"/>
              <a:chOff x="3107" y="2114"/>
              <a:chExt cx="136" cy="136"/>
            </a:xfrm>
          </p:grpSpPr>
          <p:sp>
            <p:nvSpPr>
              <p:cNvPr id="77926" name="Oval 105"/>
              <p:cNvSpPr>
                <a:spLocks noChangeArrowheads="1"/>
              </p:cNvSpPr>
              <p:nvPr/>
            </p:nvSpPr>
            <p:spPr bwMode="auto">
              <a:xfrm>
                <a:off x="3107" y="2114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b="0" u="none"/>
                  <a:t>u</a:t>
                </a:r>
              </a:p>
            </p:txBody>
          </p:sp>
          <p:sp>
            <p:nvSpPr>
              <p:cNvPr id="77927" name="Line 106"/>
              <p:cNvSpPr>
                <a:spLocks noChangeShapeType="1"/>
              </p:cNvSpPr>
              <p:nvPr/>
            </p:nvSpPr>
            <p:spPr bwMode="auto">
              <a:xfrm>
                <a:off x="3152" y="2150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77892" name="Group 107"/>
            <p:cNvGrpSpPr>
              <a:grpSpLocks/>
            </p:cNvGrpSpPr>
            <p:nvPr/>
          </p:nvGrpSpPr>
          <p:grpSpPr bwMode="auto">
            <a:xfrm>
              <a:off x="3288" y="2036"/>
              <a:ext cx="136" cy="136"/>
              <a:chOff x="3107" y="2114"/>
              <a:chExt cx="136" cy="136"/>
            </a:xfrm>
          </p:grpSpPr>
          <p:sp>
            <p:nvSpPr>
              <p:cNvPr id="77924" name="Oval 108"/>
              <p:cNvSpPr>
                <a:spLocks noChangeArrowheads="1"/>
              </p:cNvSpPr>
              <p:nvPr/>
            </p:nvSpPr>
            <p:spPr bwMode="auto">
              <a:xfrm>
                <a:off x="3107" y="2114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b="0" u="none"/>
                  <a:t>u</a:t>
                </a:r>
              </a:p>
            </p:txBody>
          </p:sp>
          <p:sp>
            <p:nvSpPr>
              <p:cNvPr id="77925" name="Line 109"/>
              <p:cNvSpPr>
                <a:spLocks noChangeShapeType="1"/>
              </p:cNvSpPr>
              <p:nvPr/>
            </p:nvSpPr>
            <p:spPr bwMode="auto">
              <a:xfrm>
                <a:off x="3152" y="2150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77893" name="Group 110"/>
            <p:cNvGrpSpPr>
              <a:grpSpLocks/>
            </p:cNvGrpSpPr>
            <p:nvPr/>
          </p:nvGrpSpPr>
          <p:grpSpPr bwMode="auto">
            <a:xfrm>
              <a:off x="2472" y="1843"/>
              <a:ext cx="136" cy="136"/>
              <a:chOff x="3107" y="2114"/>
              <a:chExt cx="136" cy="136"/>
            </a:xfrm>
          </p:grpSpPr>
          <p:sp>
            <p:nvSpPr>
              <p:cNvPr id="77922" name="Oval 111"/>
              <p:cNvSpPr>
                <a:spLocks noChangeArrowheads="1"/>
              </p:cNvSpPr>
              <p:nvPr/>
            </p:nvSpPr>
            <p:spPr bwMode="auto">
              <a:xfrm>
                <a:off x="3107" y="2114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b="0" u="none"/>
                  <a:t>u</a:t>
                </a:r>
              </a:p>
            </p:txBody>
          </p:sp>
          <p:sp>
            <p:nvSpPr>
              <p:cNvPr id="77923" name="Line 112"/>
              <p:cNvSpPr>
                <a:spLocks noChangeShapeType="1"/>
              </p:cNvSpPr>
              <p:nvPr/>
            </p:nvSpPr>
            <p:spPr bwMode="auto">
              <a:xfrm>
                <a:off x="3152" y="2150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77894" name="Group 113"/>
            <p:cNvGrpSpPr>
              <a:grpSpLocks/>
            </p:cNvGrpSpPr>
            <p:nvPr/>
          </p:nvGrpSpPr>
          <p:grpSpPr bwMode="auto">
            <a:xfrm>
              <a:off x="2290" y="1797"/>
              <a:ext cx="136" cy="136"/>
              <a:chOff x="3107" y="2114"/>
              <a:chExt cx="136" cy="136"/>
            </a:xfrm>
          </p:grpSpPr>
          <p:sp>
            <p:nvSpPr>
              <p:cNvPr id="77920" name="Oval 114"/>
              <p:cNvSpPr>
                <a:spLocks noChangeArrowheads="1"/>
              </p:cNvSpPr>
              <p:nvPr/>
            </p:nvSpPr>
            <p:spPr bwMode="auto">
              <a:xfrm>
                <a:off x="3107" y="2114"/>
                <a:ext cx="136" cy="13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GB" sz="1600" b="0" u="none"/>
                  <a:t>u</a:t>
                </a:r>
              </a:p>
            </p:txBody>
          </p:sp>
          <p:sp>
            <p:nvSpPr>
              <p:cNvPr id="77921" name="Line 115"/>
              <p:cNvSpPr>
                <a:spLocks noChangeShapeType="1"/>
              </p:cNvSpPr>
              <p:nvPr/>
            </p:nvSpPr>
            <p:spPr bwMode="auto">
              <a:xfrm>
                <a:off x="3152" y="2150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77895" name="Oval 116"/>
            <p:cNvSpPr>
              <a:spLocks noChangeArrowheads="1"/>
            </p:cNvSpPr>
            <p:nvPr/>
          </p:nvSpPr>
          <p:spPr bwMode="auto">
            <a:xfrm>
              <a:off x="2290" y="3158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u</a:t>
              </a:r>
            </a:p>
          </p:txBody>
        </p:sp>
        <p:sp>
          <p:nvSpPr>
            <p:cNvPr id="77896" name="Oval 117"/>
            <p:cNvSpPr>
              <a:spLocks noChangeArrowheads="1"/>
            </p:cNvSpPr>
            <p:nvPr/>
          </p:nvSpPr>
          <p:spPr bwMode="auto">
            <a:xfrm>
              <a:off x="2562" y="2795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d</a:t>
              </a:r>
            </a:p>
          </p:txBody>
        </p:sp>
        <p:sp>
          <p:nvSpPr>
            <p:cNvPr id="77897" name="Oval 118"/>
            <p:cNvSpPr>
              <a:spLocks noChangeArrowheads="1"/>
            </p:cNvSpPr>
            <p:nvPr/>
          </p:nvSpPr>
          <p:spPr bwMode="auto">
            <a:xfrm>
              <a:off x="2139" y="2730"/>
              <a:ext cx="363" cy="36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7898" name="Oval 119"/>
            <p:cNvSpPr>
              <a:spLocks noChangeArrowheads="1"/>
            </p:cNvSpPr>
            <p:nvPr/>
          </p:nvSpPr>
          <p:spPr bwMode="auto">
            <a:xfrm>
              <a:off x="2895" y="1551"/>
              <a:ext cx="317" cy="31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7899" name="Oval 120"/>
            <p:cNvSpPr>
              <a:spLocks noChangeArrowheads="1"/>
            </p:cNvSpPr>
            <p:nvPr/>
          </p:nvSpPr>
          <p:spPr bwMode="auto">
            <a:xfrm>
              <a:off x="3152" y="2614"/>
              <a:ext cx="363" cy="363"/>
            </a:xfrm>
            <a:prstGeom prst="ellips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7900" name="Text Box 121"/>
            <p:cNvSpPr txBox="1">
              <a:spLocks noChangeArrowheads="1"/>
            </p:cNvSpPr>
            <p:nvPr/>
          </p:nvSpPr>
          <p:spPr bwMode="auto">
            <a:xfrm>
              <a:off x="3334" y="1294"/>
              <a:ext cx="25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GB" sz="1800" b="0" u="none">
                  <a:solidFill>
                    <a:srgbClr val="FF0000"/>
                  </a:solidFill>
                  <a:latin typeface="Comic Sans MS" pitchFamily="66" charset="0"/>
                </a:rPr>
                <a:t>K</a:t>
              </a:r>
              <a:r>
                <a:rPr lang="en-GB" sz="1800" b="0" u="none" baseline="30000">
                  <a:solidFill>
                    <a:srgbClr val="FF0000"/>
                  </a:solidFill>
                  <a:latin typeface="Comic Sans MS" pitchFamily="66" charset="0"/>
                </a:rPr>
                <a:t>+</a:t>
              </a:r>
            </a:p>
          </p:txBody>
        </p:sp>
        <p:sp>
          <p:nvSpPr>
            <p:cNvPr id="77901" name="Oval 122"/>
            <p:cNvSpPr>
              <a:spLocks noChangeArrowheads="1"/>
            </p:cNvSpPr>
            <p:nvPr/>
          </p:nvSpPr>
          <p:spPr bwMode="auto">
            <a:xfrm>
              <a:off x="2018" y="2361"/>
              <a:ext cx="317" cy="317"/>
            </a:xfrm>
            <a:prstGeom prst="ellips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7902" name="Line 123"/>
            <p:cNvSpPr>
              <a:spLocks noChangeShapeType="1"/>
            </p:cNvSpPr>
            <p:nvPr/>
          </p:nvSpPr>
          <p:spPr bwMode="auto">
            <a:xfrm flipV="1">
              <a:off x="3198" y="1434"/>
              <a:ext cx="181" cy="13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7903" name="Oval 124"/>
            <p:cNvSpPr>
              <a:spLocks noChangeArrowheads="1"/>
            </p:cNvSpPr>
            <p:nvPr/>
          </p:nvSpPr>
          <p:spPr bwMode="auto">
            <a:xfrm>
              <a:off x="3198" y="2024"/>
              <a:ext cx="317" cy="317"/>
            </a:xfrm>
            <a:prstGeom prst="ellips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7904" name="Line 125"/>
            <p:cNvSpPr>
              <a:spLocks noChangeShapeType="1"/>
            </p:cNvSpPr>
            <p:nvPr/>
          </p:nvSpPr>
          <p:spPr bwMode="auto">
            <a:xfrm flipV="1">
              <a:off x="3560" y="2024"/>
              <a:ext cx="273" cy="91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7905" name="Line 126"/>
            <p:cNvSpPr>
              <a:spLocks noChangeShapeType="1"/>
            </p:cNvSpPr>
            <p:nvPr/>
          </p:nvSpPr>
          <p:spPr bwMode="auto">
            <a:xfrm>
              <a:off x="3560" y="2795"/>
              <a:ext cx="182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7906" name="Oval 127"/>
            <p:cNvSpPr>
              <a:spLocks noChangeArrowheads="1"/>
            </p:cNvSpPr>
            <p:nvPr/>
          </p:nvSpPr>
          <p:spPr bwMode="auto">
            <a:xfrm>
              <a:off x="3062" y="3156"/>
              <a:ext cx="136" cy="136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 sz="1600" b="0" u="none"/>
                <a:t>u</a:t>
              </a:r>
            </a:p>
          </p:txBody>
        </p:sp>
        <p:sp>
          <p:nvSpPr>
            <p:cNvPr id="77907" name="Oval 128"/>
            <p:cNvSpPr>
              <a:spLocks noChangeArrowheads="1"/>
            </p:cNvSpPr>
            <p:nvPr/>
          </p:nvSpPr>
          <p:spPr bwMode="auto">
            <a:xfrm>
              <a:off x="3031" y="3073"/>
              <a:ext cx="363" cy="36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7908" name="Text Box 129"/>
            <p:cNvSpPr txBox="1">
              <a:spLocks noChangeArrowheads="1"/>
            </p:cNvSpPr>
            <p:nvPr/>
          </p:nvSpPr>
          <p:spPr bwMode="auto">
            <a:xfrm>
              <a:off x="1689" y="2864"/>
              <a:ext cx="27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GB" sz="1800" b="0" u="none">
                  <a:solidFill>
                    <a:srgbClr val="FF0000"/>
                  </a:solidFill>
                  <a:latin typeface="Symbol" pitchFamily="18" charset="2"/>
                </a:rPr>
                <a:t>W</a:t>
              </a:r>
              <a:r>
                <a:rPr lang="en-GB" sz="1800" b="0" u="none" baseline="30000">
                  <a:solidFill>
                    <a:srgbClr val="FF0000"/>
                  </a:solidFill>
                  <a:latin typeface="Comic Sans MS" pitchFamily="66" charset="0"/>
                </a:rPr>
                <a:t>+</a:t>
              </a:r>
            </a:p>
          </p:txBody>
        </p:sp>
        <p:sp>
          <p:nvSpPr>
            <p:cNvPr id="77909" name="Text Box 130"/>
            <p:cNvSpPr txBox="1">
              <a:spLocks noChangeArrowheads="1"/>
            </p:cNvSpPr>
            <p:nvPr/>
          </p:nvSpPr>
          <p:spPr bwMode="auto">
            <a:xfrm>
              <a:off x="1565" y="2378"/>
              <a:ext cx="24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GB" sz="1800" b="0" u="none" dirty="0">
                  <a:solidFill>
                    <a:schemeClr val="bg2"/>
                  </a:solidFill>
                  <a:latin typeface="Symbol" pitchFamily="18" charset="2"/>
                </a:rPr>
                <a:t>p</a:t>
              </a:r>
              <a:r>
                <a:rPr lang="en-GB" sz="1800" b="0" u="none" baseline="30000" dirty="0">
                  <a:solidFill>
                    <a:schemeClr val="bg2"/>
                  </a:solidFill>
                  <a:latin typeface="Comic Sans MS" pitchFamily="66" charset="0"/>
                </a:rPr>
                <a:t>+</a:t>
              </a:r>
            </a:p>
          </p:txBody>
        </p:sp>
        <p:sp>
          <p:nvSpPr>
            <p:cNvPr id="77910" name="Text Box 131"/>
            <p:cNvSpPr txBox="1">
              <a:spLocks noChangeArrowheads="1"/>
            </p:cNvSpPr>
            <p:nvPr/>
          </p:nvSpPr>
          <p:spPr bwMode="auto">
            <a:xfrm>
              <a:off x="3819" y="1901"/>
              <a:ext cx="2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GB" sz="1800" b="0" u="none" dirty="0">
                  <a:solidFill>
                    <a:schemeClr val="bg2"/>
                  </a:solidFill>
                  <a:latin typeface="Symbol" pitchFamily="18" charset="2"/>
                </a:rPr>
                <a:t>p</a:t>
              </a:r>
              <a:r>
                <a:rPr lang="en-GB" sz="1800" b="0" u="none" baseline="30000" dirty="0">
                  <a:solidFill>
                    <a:schemeClr val="bg2"/>
                  </a:solidFill>
                  <a:latin typeface="Comic Sans MS" pitchFamily="66" charset="0"/>
                </a:rPr>
                <a:t>-</a:t>
              </a:r>
            </a:p>
          </p:txBody>
        </p:sp>
        <p:sp>
          <p:nvSpPr>
            <p:cNvPr id="77911" name="Text Box 132"/>
            <p:cNvSpPr txBox="1">
              <a:spLocks noChangeArrowheads="1"/>
            </p:cNvSpPr>
            <p:nvPr/>
          </p:nvSpPr>
          <p:spPr bwMode="auto">
            <a:xfrm>
              <a:off x="3721" y="2676"/>
              <a:ext cx="19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GB" sz="1800" b="0" u="none" dirty="0">
                  <a:solidFill>
                    <a:schemeClr val="bg2"/>
                  </a:solidFill>
                  <a:latin typeface="Comic Sans MS" pitchFamily="66" charset="0"/>
                </a:rPr>
                <a:t>p</a:t>
              </a:r>
              <a:endParaRPr lang="en-GB" sz="1800" b="0" u="none" baseline="30000" dirty="0">
                <a:solidFill>
                  <a:schemeClr val="bg2"/>
                </a:solidFill>
                <a:latin typeface="Comic Sans MS" pitchFamily="66" charset="0"/>
              </a:endParaRPr>
            </a:p>
          </p:txBody>
        </p:sp>
        <p:sp>
          <p:nvSpPr>
            <p:cNvPr id="77912" name="Text Box 133"/>
            <p:cNvSpPr txBox="1">
              <a:spLocks noChangeArrowheads="1"/>
            </p:cNvSpPr>
            <p:nvPr/>
          </p:nvSpPr>
          <p:spPr bwMode="auto">
            <a:xfrm>
              <a:off x="3471" y="3432"/>
              <a:ext cx="21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GB" sz="1800" b="0" u="none">
                  <a:solidFill>
                    <a:srgbClr val="FF0000"/>
                  </a:solidFill>
                  <a:latin typeface="Symbol" pitchFamily="18" charset="2"/>
                </a:rPr>
                <a:t>L</a:t>
              </a:r>
              <a:endParaRPr lang="en-GB" sz="1800" b="0" u="none" baseline="3000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77913" name="Line 134"/>
            <p:cNvSpPr>
              <a:spLocks noChangeShapeType="1"/>
            </p:cNvSpPr>
            <p:nvPr/>
          </p:nvSpPr>
          <p:spPr bwMode="auto">
            <a:xfrm>
              <a:off x="3379" y="3385"/>
              <a:ext cx="136" cy="13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7914" name="Line 135"/>
            <p:cNvSpPr>
              <a:spLocks noChangeShapeType="1"/>
            </p:cNvSpPr>
            <p:nvPr/>
          </p:nvSpPr>
          <p:spPr bwMode="auto">
            <a:xfrm flipH="1">
              <a:off x="1791" y="2523"/>
              <a:ext cx="182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7915" name="Oval 136"/>
            <p:cNvSpPr>
              <a:spLocks noChangeArrowheads="1"/>
            </p:cNvSpPr>
            <p:nvPr/>
          </p:nvSpPr>
          <p:spPr bwMode="auto">
            <a:xfrm>
              <a:off x="2130" y="1973"/>
              <a:ext cx="317" cy="31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7916" name="Text Box 137"/>
            <p:cNvSpPr txBox="1">
              <a:spLocks noChangeArrowheads="1"/>
            </p:cNvSpPr>
            <p:nvPr/>
          </p:nvSpPr>
          <p:spPr bwMode="auto">
            <a:xfrm>
              <a:off x="1701" y="1888"/>
              <a:ext cx="24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u="sng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GB" sz="1800" b="0" u="none">
                  <a:solidFill>
                    <a:srgbClr val="FF0000"/>
                  </a:solidFill>
                  <a:latin typeface="Symbol" pitchFamily="18" charset="2"/>
                </a:rPr>
                <a:t>X</a:t>
              </a:r>
              <a:r>
                <a:rPr lang="en-GB" sz="1800" b="0" u="none" baseline="30000">
                  <a:solidFill>
                    <a:srgbClr val="FF0000"/>
                  </a:solidFill>
                  <a:latin typeface="Comic Sans MS" pitchFamily="66" charset="0"/>
                </a:rPr>
                <a:t>-</a:t>
              </a:r>
            </a:p>
          </p:txBody>
        </p:sp>
        <p:sp>
          <p:nvSpPr>
            <p:cNvPr id="77917" name="Line 138"/>
            <p:cNvSpPr>
              <a:spLocks noChangeShapeType="1"/>
            </p:cNvSpPr>
            <p:nvPr/>
          </p:nvSpPr>
          <p:spPr bwMode="auto">
            <a:xfrm flipH="1" flipV="1">
              <a:off x="1882" y="2024"/>
              <a:ext cx="227" cy="4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7918" name="Line 139"/>
            <p:cNvSpPr>
              <a:spLocks noChangeShapeType="1"/>
            </p:cNvSpPr>
            <p:nvPr/>
          </p:nvSpPr>
          <p:spPr bwMode="auto">
            <a:xfrm flipH="1">
              <a:off x="1927" y="2931"/>
              <a:ext cx="182" cy="4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7919" name="Line 140"/>
            <p:cNvSpPr>
              <a:spLocks noChangeShapeType="1"/>
            </p:cNvSpPr>
            <p:nvPr/>
          </p:nvSpPr>
          <p:spPr bwMode="auto">
            <a:xfrm>
              <a:off x="1756" y="2921"/>
              <a:ext cx="91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551053" name="Picture 141" descr="Rafelski-Mueller19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705" y="865832"/>
            <a:ext cx="6781800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B1BD6C7-2CC4-4FD5-A272-C4DB9758A8FE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38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66441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51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5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9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 Sept 2013  Soft Physics in HI collisions  K.Safarik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C2CE6-D73A-4C0B-8A2E-2FDB2C66AC88}" type="slidenum">
              <a:rPr lang="en-US"/>
              <a:pPr/>
              <a:t>39</a:t>
            </a:fld>
            <a:endParaRPr lang="en-US"/>
          </a:p>
        </p:txBody>
      </p:sp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Strangeness </a:t>
            </a:r>
            <a:r>
              <a:rPr lang="en-US" dirty="0" smtClean="0"/>
              <a:t>enhancement</a:t>
            </a:r>
            <a:endParaRPr lang="en-US" dirty="0"/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458200" cy="5105400"/>
          </a:xfrm>
        </p:spPr>
        <p:txBody>
          <a:bodyPr/>
          <a:lstStyle/>
          <a:p>
            <a:r>
              <a:rPr lang="en-US" dirty="0"/>
              <a:t>Strangeness enhancement  - among the first signatures proposed for QGP observation</a:t>
            </a:r>
          </a:p>
          <a:p>
            <a:pPr lvl="1"/>
            <a:r>
              <a:rPr lang="en-US" dirty="0"/>
              <a:t>J. Rafelski, R. </a:t>
            </a:r>
            <a:r>
              <a:rPr lang="en-US" dirty="0" err="1"/>
              <a:t>Hagedorn</a:t>
            </a:r>
            <a:r>
              <a:rPr lang="en-US" dirty="0"/>
              <a:t> and B. Müller (‘81 - ‘84)</a:t>
            </a:r>
          </a:p>
          <a:p>
            <a:pPr lvl="1"/>
            <a:endParaRPr lang="en-US" dirty="0"/>
          </a:p>
          <a:p>
            <a:r>
              <a:rPr lang="en-US" dirty="0"/>
              <a:t>At normal conditions strange quark production is suppressed by</a:t>
            </a:r>
          </a:p>
          <a:p>
            <a:pPr lvl="1" algn="ctr">
              <a:buFontTx/>
              <a:buNone/>
            </a:pPr>
            <a:r>
              <a:rPr lang="en-US" dirty="0" err="1">
                <a:latin typeface="Symbol" pitchFamily="18" charset="2"/>
              </a:rPr>
              <a:t>g</a:t>
            </a:r>
            <a:r>
              <a:rPr lang="en-US" baseline="-25000" dirty="0" err="1"/>
              <a:t>s</a:t>
            </a:r>
            <a:r>
              <a:rPr lang="en-US" dirty="0"/>
              <a:t> </a:t>
            </a:r>
            <a:r>
              <a:rPr lang="en-US" dirty="0">
                <a:sym typeface="Symbol" pitchFamily="18" charset="2"/>
              </a:rPr>
              <a:t> </a:t>
            </a:r>
            <a:r>
              <a:rPr lang="en-US" dirty="0" err="1">
                <a:sym typeface="Symbol" pitchFamily="18" charset="2"/>
              </a:rPr>
              <a:t>exp</a:t>
            </a:r>
            <a:r>
              <a:rPr lang="en-US" dirty="0">
                <a:sym typeface="Symbol" pitchFamily="18" charset="2"/>
              </a:rPr>
              <a:t> (m</a:t>
            </a:r>
            <a:r>
              <a:rPr lang="en-US" baseline="-25000" dirty="0">
                <a:sym typeface="Symbol" pitchFamily="18" charset="2"/>
              </a:rPr>
              <a:t>s</a:t>
            </a:r>
            <a:r>
              <a:rPr lang="en-US" baseline="30000" dirty="0">
                <a:sym typeface="Symbol" pitchFamily="18" charset="2"/>
              </a:rPr>
              <a:t>2</a:t>
            </a:r>
            <a:r>
              <a:rPr lang="en-US" dirty="0">
                <a:sym typeface="Symbol" pitchFamily="18" charset="2"/>
              </a:rPr>
              <a:t>+T</a:t>
            </a:r>
            <a:r>
              <a:rPr lang="en-US" baseline="30000" dirty="0">
                <a:sym typeface="Symbol" pitchFamily="18" charset="2"/>
              </a:rPr>
              <a:t>2</a:t>
            </a:r>
            <a:r>
              <a:rPr lang="en-US" dirty="0">
                <a:sym typeface="Symbol" pitchFamily="18" charset="2"/>
              </a:rPr>
              <a:t>/T) / </a:t>
            </a:r>
            <a:r>
              <a:rPr lang="en-US" dirty="0" err="1">
                <a:sym typeface="Symbol" pitchFamily="18" charset="2"/>
              </a:rPr>
              <a:t>exp</a:t>
            </a:r>
            <a:r>
              <a:rPr lang="en-US" dirty="0">
                <a:sym typeface="Symbol" pitchFamily="18" charset="2"/>
              </a:rPr>
              <a:t> (m</a:t>
            </a:r>
            <a:r>
              <a:rPr lang="en-US" baseline="-25000" dirty="0">
                <a:sym typeface="Symbol" pitchFamily="18" charset="2"/>
              </a:rPr>
              <a:t>q</a:t>
            </a:r>
            <a:r>
              <a:rPr lang="en-US" baseline="30000" dirty="0">
                <a:sym typeface="Symbol" pitchFamily="18" charset="2"/>
              </a:rPr>
              <a:t>2</a:t>
            </a:r>
            <a:r>
              <a:rPr lang="en-US" dirty="0">
                <a:sym typeface="Symbol" pitchFamily="18" charset="2"/>
              </a:rPr>
              <a:t>+T</a:t>
            </a:r>
            <a:r>
              <a:rPr lang="en-US" baseline="30000" dirty="0">
                <a:sym typeface="Symbol" pitchFamily="18" charset="2"/>
              </a:rPr>
              <a:t>2</a:t>
            </a:r>
            <a:r>
              <a:rPr lang="en-US" dirty="0">
                <a:sym typeface="Symbol" pitchFamily="18" charset="2"/>
              </a:rPr>
              <a:t>/T) ,</a:t>
            </a:r>
          </a:p>
          <a:p>
            <a:pPr lvl="1">
              <a:buFontTx/>
              <a:buNone/>
            </a:pPr>
            <a:r>
              <a:rPr lang="en-US" dirty="0"/>
              <a:t>for </a:t>
            </a:r>
            <a:r>
              <a:rPr lang="en-US" dirty="0" err="1"/>
              <a:t>m</a:t>
            </a:r>
            <a:r>
              <a:rPr lang="en-US" baseline="-25000" dirty="0" err="1"/>
              <a:t>s</a:t>
            </a:r>
            <a:r>
              <a:rPr lang="en-US" dirty="0"/>
              <a:t> = 500 MeV, </a:t>
            </a:r>
            <a:r>
              <a:rPr lang="en-US" dirty="0" err="1"/>
              <a:t>m</a:t>
            </a:r>
            <a:r>
              <a:rPr lang="en-US" baseline="-25000" dirty="0" err="1"/>
              <a:t>q</a:t>
            </a:r>
            <a:r>
              <a:rPr lang="en-US" dirty="0"/>
              <a:t> = 350 MeV and T = 150 MeV we obtain </a:t>
            </a:r>
            <a:r>
              <a:rPr lang="en-US" dirty="0" err="1">
                <a:latin typeface="Symbol" pitchFamily="18" charset="2"/>
              </a:rPr>
              <a:t>g</a:t>
            </a:r>
            <a:r>
              <a:rPr lang="en-US" baseline="-25000" dirty="0" err="1"/>
              <a:t>s</a:t>
            </a:r>
            <a:r>
              <a:rPr lang="en-US" dirty="0"/>
              <a:t> </a:t>
            </a:r>
            <a:r>
              <a:rPr lang="en-US" dirty="0">
                <a:sym typeface="Symbol" pitchFamily="18" charset="2"/>
              </a:rPr>
              <a:t> </a:t>
            </a:r>
            <a:r>
              <a:rPr lang="en-US" dirty="0" smtClean="0">
                <a:sym typeface="Symbol" pitchFamily="18" charset="2"/>
              </a:rPr>
              <a:t>0.4</a:t>
            </a:r>
          </a:p>
          <a:p>
            <a:pPr lvl="1">
              <a:buFontTx/>
              <a:buNone/>
            </a:pPr>
            <a:endParaRPr lang="en-US" dirty="0">
              <a:sym typeface="Symbol" pitchFamily="18" charset="2"/>
            </a:endParaRPr>
          </a:p>
          <a:p>
            <a:r>
              <a:rPr lang="en-US" dirty="0"/>
              <a:t>In QGP, after chiral symmetry restoration</a:t>
            </a:r>
          </a:p>
          <a:p>
            <a:pPr lvl="1">
              <a:buFontTx/>
              <a:buNone/>
            </a:pPr>
            <a:r>
              <a:rPr lang="en-US" dirty="0"/>
              <a:t>for </a:t>
            </a:r>
            <a:r>
              <a:rPr lang="en-US" dirty="0" err="1"/>
              <a:t>m</a:t>
            </a:r>
            <a:r>
              <a:rPr lang="en-US" baseline="-25000" dirty="0" err="1"/>
              <a:t>s</a:t>
            </a:r>
            <a:r>
              <a:rPr lang="en-US" dirty="0"/>
              <a:t> = 150 MeV, </a:t>
            </a:r>
            <a:r>
              <a:rPr lang="en-US" dirty="0" err="1"/>
              <a:t>m</a:t>
            </a:r>
            <a:r>
              <a:rPr lang="en-US" baseline="-25000" dirty="0" err="1"/>
              <a:t>q</a:t>
            </a:r>
            <a:r>
              <a:rPr lang="en-US" dirty="0"/>
              <a:t> = 0 MeV (and T = 150 MeV) we obtain </a:t>
            </a:r>
            <a:r>
              <a:rPr lang="en-US" dirty="0" err="1">
                <a:latin typeface="Symbol" pitchFamily="18" charset="2"/>
              </a:rPr>
              <a:t>g</a:t>
            </a:r>
            <a:r>
              <a:rPr lang="en-US" baseline="-25000" dirty="0" err="1"/>
              <a:t>s</a:t>
            </a:r>
            <a:r>
              <a:rPr lang="en-US" dirty="0"/>
              <a:t> </a:t>
            </a:r>
            <a:r>
              <a:rPr lang="en-US" dirty="0">
                <a:sym typeface="Symbol" pitchFamily="18" charset="2"/>
              </a:rPr>
              <a:t> 0.8</a:t>
            </a:r>
            <a:endParaRPr lang="en-US" dirty="0"/>
          </a:p>
        </p:txBody>
      </p:sp>
      <p:sp>
        <p:nvSpPr>
          <p:cNvPr id="324612" name="Line 4"/>
          <p:cNvSpPr>
            <a:spLocks noChangeShapeType="1"/>
          </p:cNvSpPr>
          <p:nvPr/>
        </p:nvSpPr>
        <p:spPr bwMode="auto">
          <a:xfrm>
            <a:off x="4017640" y="3212976"/>
            <a:ext cx="9144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4613" name="Line 5"/>
          <p:cNvSpPr>
            <a:spLocks noChangeShapeType="1"/>
          </p:cNvSpPr>
          <p:nvPr/>
        </p:nvSpPr>
        <p:spPr bwMode="auto">
          <a:xfrm>
            <a:off x="5940152" y="3212976"/>
            <a:ext cx="9144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80334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ffectLst/>
              </a:rPr>
              <a:t>Hadron masses</a:t>
            </a:r>
            <a:endParaRPr lang="en-GB" dirty="0">
              <a:solidFill>
                <a:srgbClr val="FF0000"/>
              </a:solidFill>
              <a:effectLst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87A10-2C8A-4766-87AF-F1AC79DD9C7C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77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335" y="1196752"/>
            <a:ext cx="2353097" cy="2779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71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33" y="1127720"/>
            <a:ext cx="5021263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39503" y="4293096"/>
            <a:ext cx="2993127" cy="1446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q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uark masses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~ 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Arial"/>
              </a:rPr>
              <a:t>~ 1 % 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of </a:t>
            </a:r>
            <a:r>
              <a:rPr lang="en-US" sz="2000" dirty="0" err="1" smtClean="0">
                <a:solidFill>
                  <a:srgbClr val="000000"/>
                </a:solidFill>
                <a:latin typeface="Arial"/>
              </a:rPr>
              <a:t>p/n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 mass 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!</a:t>
            </a:r>
          </a:p>
          <a:p>
            <a:endParaRPr lang="en-US" sz="2000" dirty="0">
              <a:solidFill>
                <a:srgbClr val="000000"/>
              </a:solidFill>
              <a:latin typeface="Arial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Arial"/>
              </a:rPr>
              <a:t>Energy of gluon field</a:t>
            </a:r>
            <a:endParaRPr lang="en-US" sz="2400" dirty="0" smtClean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667182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 Sept 2013  Soft Physics in HI collisions  K.Safarik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EBDAC-73C4-4616-B915-08A2D502052E}" type="slidenum">
              <a:rPr lang="en-US"/>
              <a:pPr/>
              <a:t>40</a:t>
            </a:fld>
            <a:endParaRPr lang="en-US"/>
          </a:p>
        </p:txBody>
      </p:sp>
      <p:sp>
        <p:nvSpPr>
          <p:cNvPr id="325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Strangeness </a:t>
            </a:r>
            <a:r>
              <a:rPr lang="en-US" dirty="0" smtClean="0"/>
              <a:t>enhancement</a:t>
            </a:r>
            <a:endParaRPr lang="en-US" dirty="0"/>
          </a:p>
        </p:txBody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ym typeface="Symbol" pitchFamily="18" charset="2"/>
              </a:rPr>
              <a:t>Chiral symmetry restoration - enhancement factor for strange quarks</a:t>
            </a:r>
            <a:r>
              <a:rPr lang="en-US" dirty="0">
                <a:solidFill>
                  <a:schemeClr val="tx2"/>
                </a:solidFill>
                <a:sym typeface="Symbol" pitchFamily="18" charset="2"/>
              </a:rPr>
              <a:t> </a:t>
            </a:r>
            <a:r>
              <a:rPr lang="en-US" dirty="0" err="1">
                <a:solidFill>
                  <a:schemeClr val="bg2"/>
                </a:solidFill>
                <a:sym typeface="Symbol" pitchFamily="18" charset="2"/>
              </a:rPr>
              <a:t>E</a:t>
            </a:r>
            <a:r>
              <a:rPr lang="en-US" baseline="-25000" dirty="0" err="1">
                <a:solidFill>
                  <a:schemeClr val="bg2"/>
                </a:solidFill>
                <a:sym typeface="Symbol" pitchFamily="18" charset="2"/>
              </a:rPr>
              <a:t>s</a:t>
            </a:r>
            <a:r>
              <a:rPr lang="en-US" dirty="0">
                <a:solidFill>
                  <a:schemeClr val="bg2"/>
                </a:solidFill>
                <a:sym typeface="Symbol" pitchFamily="18" charset="2"/>
              </a:rPr>
              <a:t>  2</a:t>
            </a:r>
            <a:endParaRPr lang="en-US" dirty="0">
              <a:solidFill>
                <a:schemeClr val="bg2"/>
              </a:solidFill>
            </a:endParaRPr>
          </a:p>
          <a:p>
            <a:r>
              <a:rPr lang="en-US" dirty="0"/>
              <a:t>In baryon rich environment - further enhancement</a:t>
            </a:r>
          </a:p>
          <a:p>
            <a:pPr lvl="1" algn="ctr">
              <a:buFontTx/>
              <a:buNone/>
            </a:pPr>
            <a:r>
              <a:rPr lang="en-US" sz="2400" dirty="0"/>
              <a:t>E</a:t>
            </a:r>
            <a:r>
              <a:rPr lang="en-US" sz="2400" baseline="-25000" dirty="0"/>
              <a:t>S</a:t>
            </a:r>
            <a:r>
              <a:rPr lang="en-US" sz="2400" dirty="0"/>
              <a:t> </a:t>
            </a:r>
            <a:r>
              <a:rPr lang="en-US" sz="2400" dirty="0">
                <a:sym typeface="Symbol" pitchFamily="18" charset="2"/>
              </a:rPr>
              <a:t> </a:t>
            </a:r>
            <a:r>
              <a:rPr lang="en-US" sz="2400" dirty="0" err="1">
                <a:sym typeface="Symbol" pitchFamily="18" charset="2"/>
              </a:rPr>
              <a:t>exp</a:t>
            </a:r>
            <a:r>
              <a:rPr lang="en-US" sz="2400" dirty="0">
                <a:sym typeface="Symbol" pitchFamily="18" charset="2"/>
              </a:rPr>
              <a:t> (</a:t>
            </a:r>
            <a:r>
              <a:rPr lang="en-US" sz="2400" dirty="0" err="1">
                <a:latin typeface="Symbol" pitchFamily="18" charset="2"/>
                <a:sym typeface="Symbol" pitchFamily="18" charset="2"/>
              </a:rPr>
              <a:t>m</a:t>
            </a:r>
            <a:r>
              <a:rPr lang="en-US" sz="2400" baseline="-25000" dirty="0" err="1">
                <a:sym typeface="Symbol" pitchFamily="18" charset="2"/>
              </a:rPr>
              <a:t>q</a:t>
            </a:r>
            <a:r>
              <a:rPr lang="en-US" sz="2400" dirty="0">
                <a:sym typeface="Symbol" pitchFamily="18" charset="2"/>
              </a:rPr>
              <a:t>/T)</a:t>
            </a:r>
            <a:endParaRPr lang="en-US" dirty="0">
              <a:sym typeface="Symbol" pitchFamily="18" charset="2"/>
            </a:endParaRPr>
          </a:p>
          <a:p>
            <a:pPr lvl="1">
              <a:buFontTx/>
              <a:buNone/>
            </a:pPr>
            <a:r>
              <a:rPr lang="en-US" dirty="0"/>
              <a:t>which gives (</a:t>
            </a:r>
            <a:r>
              <a:rPr lang="en-US" dirty="0" err="1">
                <a:latin typeface="Symbol" pitchFamily="18" charset="2"/>
                <a:sym typeface="Symbol" pitchFamily="18" charset="2"/>
              </a:rPr>
              <a:t>m</a:t>
            </a:r>
            <a:r>
              <a:rPr lang="en-US" baseline="-25000" dirty="0" err="1">
                <a:sym typeface="Symbol" pitchFamily="18" charset="2"/>
              </a:rPr>
              <a:t>q</a:t>
            </a:r>
            <a:r>
              <a:rPr lang="en-US" dirty="0">
                <a:sym typeface="Symbol" pitchFamily="18" charset="2"/>
              </a:rPr>
              <a:t> </a:t>
            </a:r>
            <a:r>
              <a:rPr lang="en-US" dirty="0"/>
              <a:t> 60 MeV at SPS)</a:t>
            </a:r>
          </a:p>
          <a:p>
            <a:pPr lvl="1" algn="ctr">
              <a:buFontTx/>
              <a:buNone/>
            </a:pPr>
            <a:r>
              <a:rPr lang="en-US" sz="2400" dirty="0" err="1">
                <a:sym typeface="Symbol" pitchFamily="18" charset="2"/>
              </a:rPr>
              <a:t>E</a:t>
            </a:r>
            <a:r>
              <a:rPr lang="en-US" sz="2400" baseline="-25000" dirty="0" err="1">
                <a:sym typeface="Symbol" pitchFamily="18" charset="2"/>
              </a:rPr>
              <a:t>s</a:t>
            </a:r>
            <a:r>
              <a:rPr lang="en-US" sz="2400" dirty="0">
                <a:sym typeface="Symbol" pitchFamily="18" charset="2"/>
              </a:rPr>
              <a:t>  2.5 - 3</a:t>
            </a:r>
          </a:p>
          <a:p>
            <a:pPr lvl="1">
              <a:buFontTx/>
              <a:buNone/>
            </a:pPr>
            <a:r>
              <a:rPr lang="en-US" dirty="0"/>
              <a:t>(very rough estimate)</a:t>
            </a:r>
          </a:p>
          <a:p>
            <a:r>
              <a:rPr lang="en-US" dirty="0"/>
              <a:t> </a:t>
            </a:r>
            <a:r>
              <a:rPr lang="en-US" dirty="0">
                <a:latin typeface="Symbol" pitchFamily="18" charset="2"/>
              </a:rPr>
              <a:t>S</a:t>
            </a:r>
            <a:r>
              <a:rPr lang="en-US" dirty="0"/>
              <a:t>: enhancement in QGP due to </a:t>
            </a:r>
            <a:r>
              <a:rPr lang="en-US" dirty="0" err="1"/>
              <a:t>gg</a:t>
            </a:r>
            <a:r>
              <a:rPr lang="en-US" dirty="0"/>
              <a:t> </a:t>
            </a:r>
            <a:r>
              <a:rPr lang="en-US" dirty="0">
                <a:sym typeface="Symbol" pitchFamily="18" charset="2"/>
              </a:rPr>
              <a:t> </a:t>
            </a:r>
            <a:r>
              <a:rPr lang="en-US" dirty="0" err="1">
                <a:sym typeface="Symbol" pitchFamily="18" charset="2"/>
              </a:rPr>
              <a:t>ss</a:t>
            </a:r>
            <a:endParaRPr lang="en-US" dirty="0">
              <a:sym typeface="Symbol" pitchFamily="18" charset="2"/>
            </a:endParaRPr>
          </a:p>
          <a:p>
            <a:pPr lvl="1"/>
            <a:r>
              <a:rPr lang="en-US" dirty="0">
                <a:sym typeface="Symbol" pitchFamily="18" charset="2"/>
              </a:rPr>
              <a:t>s-quark mass will eventually drop to its bare value</a:t>
            </a:r>
          </a:p>
          <a:p>
            <a:pPr lvl="1"/>
            <a:r>
              <a:rPr lang="en-US" dirty="0">
                <a:sym typeface="Symbol" pitchFamily="18" charset="2"/>
              </a:rPr>
              <a:t>in high baryon density additional production of new </a:t>
            </a:r>
            <a:r>
              <a:rPr lang="en-US" dirty="0" err="1">
                <a:sym typeface="Symbol" pitchFamily="18" charset="2"/>
              </a:rPr>
              <a:t>uu</a:t>
            </a:r>
            <a:r>
              <a:rPr lang="en-US" dirty="0">
                <a:sym typeface="Symbol" pitchFamily="18" charset="2"/>
              </a:rPr>
              <a:t> or </a:t>
            </a:r>
            <a:r>
              <a:rPr lang="en-US" dirty="0" err="1">
                <a:sym typeface="Symbol" pitchFamily="18" charset="2"/>
              </a:rPr>
              <a:t>dd</a:t>
            </a:r>
            <a:r>
              <a:rPr lang="en-US" dirty="0">
                <a:sym typeface="Symbol" pitchFamily="18" charset="2"/>
              </a:rPr>
              <a:t> pairs will be suppressed due to Pauli blocking</a:t>
            </a:r>
          </a:p>
        </p:txBody>
      </p:sp>
    </p:spTree>
    <p:extLst>
      <p:ext uri="{BB962C8B-B14F-4D97-AF65-F5344CB8AC3E}">
        <p14:creationId xmlns:p14="http://schemas.microsoft.com/office/powerpoint/2010/main" val="403348313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 Sept 2013  Soft Physics in HI collisions  K.Safarik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675B9-C0DB-4997-BF58-82E6BC24A67F}" type="slidenum">
              <a:rPr lang="en-US"/>
              <a:pPr/>
              <a:t>41</a:t>
            </a:fld>
            <a:endParaRPr lang="en-US"/>
          </a:p>
        </p:txBody>
      </p:sp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Strangeness </a:t>
            </a:r>
            <a:r>
              <a:rPr lang="en-US" dirty="0" smtClean="0"/>
              <a:t>enhancement</a:t>
            </a:r>
            <a:endParaRPr lang="en-US" dirty="0"/>
          </a:p>
        </p:txBody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458200" cy="5257800"/>
          </a:xfrm>
        </p:spPr>
        <p:txBody>
          <a:bodyPr/>
          <a:lstStyle/>
          <a:p>
            <a:r>
              <a:rPr lang="en-US" dirty="0"/>
              <a:t>This will lead to</a:t>
            </a:r>
          </a:p>
          <a:p>
            <a:pPr lvl="1"/>
            <a:r>
              <a:rPr lang="en-US" dirty="0"/>
              <a:t>increase of over-all strangeness production by factor</a:t>
            </a:r>
          </a:p>
          <a:p>
            <a:pPr lvl="1" algn="ctr">
              <a:buFontTx/>
              <a:buNone/>
            </a:pPr>
            <a:r>
              <a:rPr lang="en-US" dirty="0" err="1">
                <a:sym typeface="Symbol" pitchFamily="18" charset="2"/>
              </a:rPr>
              <a:t>E</a:t>
            </a:r>
            <a:r>
              <a:rPr lang="en-US" baseline="-25000" dirty="0" err="1">
                <a:sym typeface="Symbol" pitchFamily="18" charset="2"/>
              </a:rPr>
              <a:t>s</a:t>
            </a:r>
            <a:r>
              <a:rPr lang="en-US" dirty="0">
                <a:sym typeface="Symbol" pitchFamily="18" charset="2"/>
              </a:rPr>
              <a:t>  2.5 - 3</a:t>
            </a:r>
            <a:r>
              <a:rPr lang="en-US" sz="1800" dirty="0"/>
              <a:t> </a:t>
            </a:r>
          </a:p>
          <a:p>
            <a:pPr lvl="1"/>
            <a:r>
              <a:rPr lang="en-US" dirty="0"/>
              <a:t>even larger increase in production of multi-strange baryons (</a:t>
            </a:r>
            <a:r>
              <a:rPr lang="en-US" dirty="0">
                <a:latin typeface="Symbol" pitchFamily="18" charset="2"/>
              </a:rPr>
              <a:t>X </a:t>
            </a:r>
            <a:r>
              <a:rPr lang="en-US" dirty="0"/>
              <a:t>and </a:t>
            </a:r>
            <a:r>
              <a:rPr lang="en-US" dirty="0">
                <a:latin typeface="Symbol" pitchFamily="18" charset="2"/>
              </a:rPr>
              <a:t>W</a:t>
            </a:r>
            <a:r>
              <a:rPr lang="en-US" dirty="0"/>
              <a:t>) and especially anti-baryons</a:t>
            </a:r>
          </a:p>
          <a:p>
            <a:pPr lvl="1" algn="ctr">
              <a:buFontTx/>
              <a:buNone/>
            </a:pPr>
            <a:r>
              <a:rPr lang="en-US" dirty="0">
                <a:latin typeface="Symbol" pitchFamily="18" charset="2"/>
              </a:rPr>
              <a:t>X</a:t>
            </a:r>
            <a:r>
              <a:rPr lang="en-US" dirty="0"/>
              <a:t>:        </a:t>
            </a:r>
            <a:r>
              <a:rPr lang="en-US" dirty="0">
                <a:sym typeface="Symbol" pitchFamily="18" charset="2"/>
              </a:rPr>
              <a:t>E</a:t>
            </a:r>
            <a:r>
              <a:rPr lang="en-US" baseline="-25000" dirty="0">
                <a:sym typeface="Symbol" pitchFamily="18" charset="2"/>
              </a:rPr>
              <a:t>s</a:t>
            </a:r>
            <a:r>
              <a:rPr lang="en-US" baseline="30000" dirty="0">
                <a:sym typeface="Symbol" pitchFamily="18" charset="2"/>
              </a:rPr>
              <a:t>2</a:t>
            </a:r>
            <a:r>
              <a:rPr lang="en-US" dirty="0">
                <a:sym typeface="Symbol" pitchFamily="18" charset="2"/>
              </a:rPr>
              <a:t>    6 -   9</a:t>
            </a:r>
          </a:p>
          <a:p>
            <a:pPr lvl="1" algn="ctr">
              <a:buFontTx/>
              <a:buNone/>
            </a:pPr>
            <a:r>
              <a:rPr lang="en-US" dirty="0">
                <a:latin typeface="Symbol" pitchFamily="18" charset="2"/>
              </a:rPr>
              <a:t>W</a:t>
            </a:r>
            <a:r>
              <a:rPr lang="en-US" dirty="0"/>
              <a:t>:        </a:t>
            </a:r>
            <a:r>
              <a:rPr lang="en-US" dirty="0">
                <a:sym typeface="Symbol" pitchFamily="18" charset="2"/>
              </a:rPr>
              <a:t>E</a:t>
            </a:r>
            <a:r>
              <a:rPr lang="en-US" baseline="-25000" dirty="0">
                <a:sym typeface="Symbol" pitchFamily="18" charset="2"/>
              </a:rPr>
              <a:t>s</a:t>
            </a:r>
            <a:r>
              <a:rPr lang="en-US" baseline="30000" dirty="0">
                <a:sym typeface="Symbol" pitchFamily="18" charset="2"/>
              </a:rPr>
              <a:t>3</a:t>
            </a:r>
            <a:r>
              <a:rPr lang="en-US" dirty="0">
                <a:sym typeface="Symbol" pitchFamily="18" charset="2"/>
              </a:rPr>
              <a:t>  15 - 25</a:t>
            </a:r>
          </a:p>
          <a:p>
            <a:r>
              <a:rPr lang="en-US" dirty="0">
                <a:latin typeface="Symbol" pitchFamily="18" charset="2"/>
                <a:sym typeface="Symbol" pitchFamily="18" charset="2"/>
              </a:rPr>
              <a:t>S</a:t>
            </a:r>
            <a:r>
              <a:rPr lang="en-US" dirty="0">
                <a:sym typeface="Symbol" pitchFamily="18" charset="2"/>
              </a:rPr>
              <a:t>: In  QGP scenario strange particles (</a:t>
            </a:r>
            <a:r>
              <a:rPr lang="en-US" dirty="0">
                <a:solidFill>
                  <a:schemeClr val="bg2"/>
                </a:solidFill>
                <a:sym typeface="Symbol" pitchFamily="18" charset="2"/>
              </a:rPr>
              <a:t>including multi-strange baryons and anti-baryons</a:t>
            </a:r>
            <a:r>
              <a:rPr lang="en-US" dirty="0">
                <a:sym typeface="Symbol" pitchFamily="18" charset="2"/>
              </a:rPr>
              <a:t>) will be driven very quickly near to chemical equilibrium due to abundant production of strange quarks at the early stage</a:t>
            </a:r>
          </a:p>
        </p:txBody>
      </p:sp>
    </p:spTree>
    <p:extLst>
      <p:ext uri="{BB962C8B-B14F-4D97-AF65-F5344CB8AC3E}">
        <p14:creationId xmlns:p14="http://schemas.microsoft.com/office/powerpoint/2010/main" val="146721591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Strangeness enhancement at the SPS</a:t>
            </a:r>
          </a:p>
        </p:txBody>
      </p:sp>
      <p:sp>
        <p:nvSpPr>
          <p:cNvPr id="4587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1268413"/>
            <a:ext cx="6335713" cy="5256212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 smtClean="0"/>
              <a:t>Enhancement in </a:t>
            </a:r>
            <a:r>
              <a:rPr lang="en-US" sz="1800" dirty="0" err="1" smtClean="0"/>
              <a:t>Pb-Pb</a:t>
            </a:r>
            <a:r>
              <a:rPr lang="en-US" sz="1800" dirty="0" smtClean="0"/>
              <a:t> relative to p-Be (WA97/NA57)</a:t>
            </a:r>
          </a:p>
        </p:txBody>
      </p:sp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5791200" y="1752600"/>
            <a:ext cx="3048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800" b="0" u="none" dirty="0">
                <a:solidFill>
                  <a:schemeClr val="bg2"/>
                </a:solidFill>
                <a:latin typeface="+mn-lt"/>
              </a:rPr>
              <a:t>Enhancement is larger for particles of higher strangeness content      (QGP prediction!)</a:t>
            </a:r>
          </a:p>
          <a:p>
            <a:r>
              <a:rPr lang="en-US" sz="1800" b="0" u="none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800" b="0" dirty="0">
                <a:solidFill>
                  <a:srgbClr val="FF0000"/>
                </a:solidFill>
                <a:latin typeface="+mn-lt"/>
              </a:rPr>
              <a:t>up to a factor ~ 20 for </a:t>
            </a:r>
            <a:r>
              <a:rPr lang="en-US" sz="1800" b="0" dirty="0">
                <a:solidFill>
                  <a:srgbClr val="FF0000"/>
                </a:solidFill>
                <a:latin typeface="Symbol" pitchFamily="18" charset="2"/>
              </a:rPr>
              <a:t>W</a:t>
            </a:r>
          </a:p>
          <a:p>
            <a:endParaRPr lang="en-US" sz="1800" b="0" dirty="0">
              <a:solidFill>
                <a:schemeClr val="bg2"/>
              </a:solidFill>
              <a:latin typeface="+mn-lt"/>
            </a:endParaRPr>
          </a:p>
          <a:p>
            <a:r>
              <a:rPr lang="en-US" sz="1800" b="0" u="none" dirty="0">
                <a:solidFill>
                  <a:schemeClr val="bg2"/>
                </a:solidFill>
                <a:latin typeface="+mn-lt"/>
              </a:rPr>
              <a:t>So far, no hadronic model has reproduced these observations (try harder!)</a:t>
            </a:r>
          </a:p>
          <a:p>
            <a:endParaRPr lang="en-US" sz="1800" b="0" u="none" dirty="0">
              <a:solidFill>
                <a:schemeClr val="bg2"/>
              </a:solidFill>
              <a:latin typeface="+mn-lt"/>
            </a:endParaRPr>
          </a:p>
          <a:p>
            <a:r>
              <a:rPr lang="en-US" sz="1800" b="0" u="none" dirty="0">
                <a:solidFill>
                  <a:schemeClr val="bg2"/>
                </a:solidFill>
                <a:latin typeface="+mn-lt"/>
              </a:rPr>
              <a:t>Actually, the most reliable hadronic models predicted an opposite behaviour of enhancement </a:t>
            </a:r>
            <a:r>
              <a:rPr lang="en-US" sz="1800" b="0" u="none" dirty="0" err="1">
                <a:solidFill>
                  <a:schemeClr val="bg2"/>
                </a:solidFill>
                <a:latin typeface="+mn-lt"/>
              </a:rPr>
              <a:t>vs</a:t>
            </a:r>
            <a:r>
              <a:rPr lang="en-US" sz="1800" b="0" u="none" dirty="0">
                <a:solidFill>
                  <a:schemeClr val="bg2"/>
                </a:solidFill>
                <a:latin typeface="+mn-lt"/>
              </a:rPr>
              <a:t> strangeness</a:t>
            </a:r>
          </a:p>
          <a:p>
            <a:endParaRPr lang="en-US" sz="1800" b="0" u="none" dirty="0">
              <a:solidFill>
                <a:schemeClr val="bg2"/>
              </a:solidFill>
              <a:latin typeface="+mn-lt"/>
            </a:endParaRPr>
          </a:p>
          <a:p>
            <a:endParaRPr lang="en-US" sz="1800" b="0" u="none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78853" name="Picture 5"/>
          <p:cNvPicPr>
            <a:picLocks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755775"/>
            <a:ext cx="5535613" cy="418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606AE14-3728-40B8-A16C-8C2F2B744223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42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2429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 Sept 2013  Soft Physics in HI collisions  K.Safarik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2A23E-0F86-440D-872F-DD6624D4BF29}" type="slidenum">
              <a:rPr lang="en-US"/>
              <a:pPr/>
              <a:t>43</a:t>
            </a:fld>
            <a:endParaRPr lang="en-US"/>
          </a:p>
        </p:txBody>
      </p:sp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Debye screening</a:t>
            </a:r>
          </a:p>
        </p:txBody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196975"/>
            <a:ext cx="7993062" cy="5105400"/>
          </a:xfrm>
        </p:spPr>
        <p:txBody>
          <a:bodyPr/>
          <a:lstStyle/>
          <a:p>
            <a:r>
              <a:rPr lang="en-US" sz="2000" dirty="0"/>
              <a:t>In the state with high density of colour charges</a:t>
            </a:r>
          </a:p>
          <a:p>
            <a:pPr lvl="1"/>
            <a:r>
              <a:rPr lang="en-US" sz="1800" dirty="0"/>
              <a:t>attractive potential between two charges screened</a:t>
            </a:r>
          </a:p>
          <a:p>
            <a:pPr lvl="1"/>
            <a:r>
              <a:rPr lang="en-US" sz="1800" dirty="0"/>
              <a:t>confinement forces irrelevant</a:t>
            </a:r>
          </a:p>
          <a:p>
            <a:r>
              <a:rPr lang="en-US" sz="2000" dirty="0"/>
              <a:t>When cc pair produced in </a:t>
            </a:r>
            <a:r>
              <a:rPr lang="en-US" sz="2000" dirty="0" err="1"/>
              <a:t>gg</a:t>
            </a:r>
            <a:r>
              <a:rPr lang="en-US" sz="2000" dirty="0"/>
              <a:t>-&gt;cc (cannot be J/</a:t>
            </a:r>
            <a:r>
              <a:rPr lang="en-US" sz="2000" dirty="0">
                <a:sym typeface="Symbol" pitchFamily="18" charset="2"/>
              </a:rPr>
              <a:t>  1</a:t>
            </a:r>
            <a:r>
              <a:rPr lang="en-US" sz="2000" baseline="30000" dirty="0">
                <a:sym typeface="Symbol" pitchFamily="18" charset="2"/>
              </a:rPr>
              <a:t>--</a:t>
            </a:r>
            <a:r>
              <a:rPr lang="en-US" sz="2000" dirty="0">
                <a:sym typeface="Symbol" pitchFamily="18" charset="2"/>
              </a:rPr>
              <a:t>)</a:t>
            </a:r>
          </a:p>
          <a:p>
            <a:pPr lvl="1"/>
            <a:r>
              <a:rPr lang="en-US" sz="1800" dirty="0"/>
              <a:t>first  (cc)</a:t>
            </a:r>
            <a:r>
              <a:rPr lang="en-US" sz="1800" baseline="-25000" dirty="0"/>
              <a:t>8</a:t>
            </a:r>
            <a:r>
              <a:rPr lang="en-US" sz="1800" dirty="0"/>
              <a:t> which has ~9/4 times the normal J/</a:t>
            </a:r>
            <a:r>
              <a:rPr lang="en-US" sz="1800" dirty="0">
                <a:sym typeface="Symbol" pitchFamily="18" charset="2"/>
              </a:rPr>
              <a:t> cross-section (</a:t>
            </a:r>
            <a:r>
              <a:rPr lang="en-US" sz="1800" dirty="0"/>
              <a:t>J/</a:t>
            </a:r>
            <a:r>
              <a:rPr lang="en-US" sz="1800" dirty="0">
                <a:sym typeface="Symbol" pitchFamily="18" charset="2"/>
              </a:rPr>
              <a:t>N -- 2 - 3 </a:t>
            </a:r>
            <a:r>
              <a:rPr lang="en-US" sz="1800" dirty="0" err="1">
                <a:sym typeface="Symbol" pitchFamily="18" charset="2"/>
              </a:rPr>
              <a:t>mb</a:t>
            </a:r>
            <a:r>
              <a:rPr lang="en-US" sz="1800" dirty="0">
                <a:sym typeface="Symbol" pitchFamily="18" charset="2"/>
              </a:rPr>
              <a:t>, </a:t>
            </a:r>
            <a:r>
              <a:rPr lang="en-US" sz="1800" dirty="0"/>
              <a:t>(cc)</a:t>
            </a:r>
            <a:r>
              <a:rPr lang="en-US" sz="1800" baseline="-25000" dirty="0"/>
              <a:t>8</a:t>
            </a:r>
            <a:r>
              <a:rPr lang="en-US" sz="1800" dirty="0"/>
              <a:t> -- 6 - 7 </a:t>
            </a:r>
            <a:r>
              <a:rPr lang="en-US" sz="1800" dirty="0" err="1"/>
              <a:t>mb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(cc)</a:t>
            </a:r>
            <a:r>
              <a:rPr lang="en-US" sz="1800" baseline="-25000" dirty="0"/>
              <a:t>8 </a:t>
            </a:r>
            <a:r>
              <a:rPr lang="en-US" sz="1800" dirty="0"/>
              <a:t>do not know if </a:t>
            </a:r>
            <a:r>
              <a:rPr lang="en-US" sz="1800" dirty="0" smtClean="0"/>
              <a:t>it will </a:t>
            </a:r>
            <a:r>
              <a:rPr lang="en-US" sz="1800" dirty="0"/>
              <a:t>became J/</a:t>
            </a:r>
            <a:r>
              <a:rPr lang="en-US" sz="1800" dirty="0">
                <a:sym typeface="Symbol" pitchFamily="18" charset="2"/>
              </a:rPr>
              <a:t> ,  </a:t>
            </a:r>
            <a:r>
              <a:rPr lang="en-US" sz="1800" baseline="-25000" dirty="0">
                <a:sym typeface="Symbol" pitchFamily="18" charset="2"/>
              </a:rPr>
              <a:t>c</a:t>
            </a:r>
            <a:r>
              <a:rPr lang="en-US" sz="1800" dirty="0">
                <a:sym typeface="Symbol" pitchFamily="18" charset="2"/>
              </a:rPr>
              <a:t> or </a:t>
            </a:r>
            <a:r>
              <a:rPr lang="en-US" sz="1800" dirty="0"/>
              <a:t>J/</a:t>
            </a:r>
            <a:r>
              <a:rPr lang="en-US" sz="1800" dirty="0">
                <a:sym typeface="Symbol" pitchFamily="18" charset="2"/>
              </a:rPr>
              <a:t>’</a:t>
            </a:r>
          </a:p>
          <a:p>
            <a:r>
              <a:rPr lang="en-US" sz="2000" dirty="0">
                <a:sym typeface="Symbol" pitchFamily="18" charset="2"/>
              </a:rPr>
              <a:t>If there is around deconfined phase (QGP) then the largest i</a:t>
            </a:r>
            <a:r>
              <a:rPr lang="en-US" sz="2000" dirty="0" smtClean="0">
                <a:sym typeface="Symbol" pitchFamily="18" charset="2"/>
              </a:rPr>
              <a:t>s melted first </a:t>
            </a:r>
            <a:r>
              <a:rPr lang="en-US" sz="1800" dirty="0">
                <a:solidFill>
                  <a:schemeClr val="bg2"/>
                </a:solidFill>
                <a:sym typeface="Symbol" pitchFamily="18" charset="2"/>
              </a:rPr>
              <a:t>(’ out)</a:t>
            </a:r>
          </a:p>
          <a:p>
            <a:pPr lvl="1"/>
            <a:r>
              <a:rPr lang="en-US" sz="1800" dirty="0">
                <a:sym typeface="Symbol" pitchFamily="18" charset="2"/>
              </a:rPr>
              <a:t>then goes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800" dirty="0">
                <a:sym typeface="Symbol" pitchFamily="18" charset="2"/>
              </a:rPr>
              <a:t></a:t>
            </a:r>
            <a:r>
              <a:rPr lang="en-US" sz="1800" baseline="-25000" dirty="0">
                <a:sym typeface="Symbol" pitchFamily="18" charset="2"/>
              </a:rPr>
              <a:t>c</a:t>
            </a:r>
            <a:r>
              <a:rPr lang="en-US" sz="1800" dirty="0">
                <a:sym typeface="Symbol" pitchFamily="18" charset="2"/>
              </a:rPr>
              <a:t> (about 40% of </a:t>
            </a:r>
            <a:r>
              <a:rPr lang="en-US" sz="1800" dirty="0"/>
              <a:t>J/</a:t>
            </a:r>
            <a:r>
              <a:rPr lang="en-US" sz="1800" dirty="0">
                <a:sym typeface="Symbol" pitchFamily="18" charset="2"/>
              </a:rPr>
              <a:t> are produced via </a:t>
            </a:r>
            <a:r>
              <a:rPr lang="en-US" sz="1800" baseline="-25000" dirty="0">
                <a:sym typeface="Symbol" pitchFamily="18" charset="2"/>
              </a:rPr>
              <a:t>c</a:t>
            </a:r>
            <a:r>
              <a:rPr lang="en-US" sz="1800" dirty="0">
                <a:sym typeface="Symbol" pitchFamily="18" charset="2"/>
              </a:rPr>
              <a:t> -&gt; </a:t>
            </a:r>
            <a:r>
              <a:rPr lang="en-US" sz="1800" dirty="0"/>
              <a:t>J/</a:t>
            </a:r>
            <a:r>
              <a:rPr lang="en-US" sz="1800" dirty="0">
                <a:sym typeface="Symbol" pitchFamily="18" charset="2"/>
              </a:rPr>
              <a:t> )</a:t>
            </a:r>
          </a:p>
          <a:p>
            <a:pPr lvl="1"/>
            <a:r>
              <a:rPr lang="en-US" sz="1800" dirty="0">
                <a:sym typeface="Symbol" pitchFamily="18" charset="2"/>
              </a:rPr>
              <a:t>only after goes </a:t>
            </a:r>
            <a:r>
              <a:rPr lang="en-US" sz="1800" dirty="0"/>
              <a:t>J/</a:t>
            </a:r>
            <a:r>
              <a:rPr lang="en-US" sz="1800" dirty="0">
                <a:sym typeface="Symbol" pitchFamily="18" charset="2"/>
              </a:rPr>
              <a:t> itself, at T</a:t>
            </a:r>
            <a:r>
              <a:rPr lang="en-US" sz="1800" baseline="-25000" dirty="0">
                <a:sym typeface="Symbol" pitchFamily="18" charset="2"/>
              </a:rPr>
              <a:t>d</a:t>
            </a:r>
            <a:r>
              <a:rPr lang="en-US" sz="1800" dirty="0">
                <a:sym typeface="Symbol" pitchFamily="18" charset="2"/>
              </a:rPr>
              <a:t> = 1.3 </a:t>
            </a:r>
            <a:r>
              <a:rPr lang="en-US" sz="1800" dirty="0" err="1">
                <a:sym typeface="Symbol" pitchFamily="18" charset="2"/>
              </a:rPr>
              <a:t>T</a:t>
            </a:r>
            <a:r>
              <a:rPr lang="en-US" sz="1800" baseline="-25000" dirty="0" err="1">
                <a:sym typeface="Symbol" pitchFamily="18" charset="2"/>
              </a:rPr>
              <a:t>c</a:t>
            </a:r>
            <a:endParaRPr lang="en-US" sz="1800" baseline="-25000" dirty="0">
              <a:sym typeface="Symbol" pitchFamily="18" charset="2"/>
            </a:endParaRPr>
          </a:p>
          <a:p>
            <a:r>
              <a:rPr lang="en-US" sz="2000" dirty="0">
                <a:sym typeface="Symbol" pitchFamily="18" charset="2"/>
              </a:rPr>
              <a:t>Energy density ~ T</a:t>
            </a:r>
            <a:r>
              <a:rPr lang="en-US" sz="2000" baseline="30000" dirty="0">
                <a:sym typeface="Symbol" pitchFamily="18" charset="2"/>
              </a:rPr>
              <a:t>4</a:t>
            </a:r>
            <a:r>
              <a:rPr lang="en-US" sz="2000" dirty="0">
                <a:sym typeface="Symbol" pitchFamily="18" charset="2"/>
              </a:rPr>
              <a:t>, therefore </a:t>
            </a:r>
            <a:r>
              <a:rPr lang="en-US" sz="2000" baseline="-25000" dirty="0">
                <a:sym typeface="Symbol" pitchFamily="18" charset="2"/>
              </a:rPr>
              <a:t>d</a:t>
            </a:r>
            <a:r>
              <a:rPr lang="en-US" sz="2000" dirty="0">
                <a:sym typeface="Symbol" pitchFamily="18" charset="2"/>
              </a:rPr>
              <a:t> = 2.8 </a:t>
            </a:r>
            <a:r>
              <a:rPr lang="en-US" sz="2000" baseline="-25000" dirty="0">
                <a:sym typeface="Symbol" pitchFamily="18" charset="2"/>
              </a:rPr>
              <a:t>c</a:t>
            </a:r>
            <a:endParaRPr lang="en-US" sz="2000" dirty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0460465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 Sept 2013  Soft Physics in HI collisions  K.Safarik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F9F89-A002-4F7A-9D08-CDCD78952BD2}" type="slidenum">
              <a:rPr lang="en-US"/>
              <a:pPr/>
              <a:t>44</a:t>
            </a:fld>
            <a:endParaRPr lang="en-US"/>
          </a:p>
        </p:txBody>
      </p:sp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J/</a:t>
            </a:r>
            <a:r>
              <a:rPr lang="en-US">
                <a:sym typeface="Symbol" pitchFamily="18" charset="2"/>
              </a:rPr>
              <a:t> production</a:t>
            </a:r>
            <a:endParaRPr lang="en-US"/>
          </a:p>
        </p:txBody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Charm quark production</a:t>
            </a:r>
            <a:endParaRPr lang="en-US">
              <a:sym typeface="Symbol" pitchFamily="18" charset="2"/>
            </a:endParaRPr>
          </a:p>
          <a:p>
            <a:endParaRPr lang="en-US">
              <a:sym typeface="Symbol" pitchFamily="18" charset="2"/>
            </a:endParaRPr>
          </a:p>
          <a:p>
            <a:endParaRPr lang="en-US">
              <a:sym typeface="Symbol" pitchFamily="18" charset="2"/>
            </a:endParaRPr>
          </a:p>
          <a:p>
            <a:endParaRPr lang="en-US">
              <a:sym typeface="Symbol" pitchFamily="18" charset="2"/>
            </a:endParaRPr>
          </a:p>
          <a:p>
            <a:endParaRPr lang="en-US">
              <a:sym typeface="Symbol" pitchFamily="18" charset="2"/>
            </a:endParaRPr>
          </a:p>
          <a:p>
            <a:endParaRPr lang="en-US">
              <a:sym typeface="Symbol" pitchFamily="18" charset="2"/>
            </a:endParaRPr>
          </a:p>
          <a:p>
            <a:r>
              <a:rPr lang="en-US">
                <a:sym typeface="Symbol" pitchFamily="18" charset="2"/>
              </a:rPr>
              <a:t>J/ production</a:t>
            </a:r>
          </a:p>
          <a:p>
            <a:endParaRPr lang="en-US"/>
          </a:p>
        </p:txBody>
      </p:sp>
      <p:pic>
        <p:nvPicPr>
          <p:cNvPr id="314372" name="Picture 4" descr="ccprod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90600"/>
            <a:ext cx="3733800" cy="30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373" name="Picture 5" descr="Ccsingl"/>
          <p:cNvPicPr>
            <a:picLocks noChangeAspect="1" noChangeArrowheads="1"/>
          </p:cNvPicPr>
          <p:nvPr/>
        </p:nvPicPr>
        <p:blipFill>
          <a:blip r:embed="rId3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14800"/>
            <a:ext cx="37084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56138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 Sept 2013  Soft Physics in HI collisions  K.Safarik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B0F2-9E50-46D5-A113-BC2AA93DB5AB}" type="slidenum">
              <a:rPr lang="en-US"/>
              <a:pPr/>
              <a:t>45</a:t>
            </a:fld>
            <a:endParaRPr lang="en-US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Debye screening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105400"/>
          </a:xfrm>
        </p:spPr>
        <p:txBody>
          <a:bodyPr/>
          <a:lstStyle/>
          <a:p>
            <a:r>
              <a:rPr lang="en-US" sz="2000">
                <a:sym typeface="Symbol" pitchFamily="18" charset="2"/>
              </a:rPr>
              <a:t>J/ survival probability</a:t>
            </a:r>
          </a:p>
        </p:txBody>
      </p:sp>
      <p:pic>
        <p:nvPicPr>
          <p:cNvPr id="315396" name="Picture 4" descr="psisur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05000"/>
            <a:ext cx="6781800" cy="440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26783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 Sept 2013  Soft Physics in HI collisions  K.Safarik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D75F-955C-4C18-9FBC-9A7EB3067C6F}" type="slidenum">
              <a:rPr lang="en-US"/>
              <a:pPr/>
              <a:t>46</a:t>
            </a:fld>
            <a:endParaRPr lang="en-US"/>
          </a:p>
        </p:txBody>
      </p:sp>
      <p:sp>
        <p:nvSpPr>
          <p:cNvPr id="321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J/</a:t>
            </a:r>
            <a:r>
              <a:rPr lang="en-US">
                <a:sym typeface="Symbol" pitchFamily="18" charset="2"/>
              </a:rPr>
              <a:t> suppression</a:t>
            </a:r>
            <a:endParaRPr lang="en-US"/>
          </a:p>
        </p:txBody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/>
              <a:t>NA38/50</a:t>
            </a:r>
          </a:p>
          <a:p>
            <a:pPr lvl="1"/>
            <a:r>
              <a:rPr lang="en-US" sz="1800"/>
              <a:t>CERN</a:t>
            </a:r>
          </a:p>
        </p:txBody>
      </p:sp>
      <p:pic>
        <p:nvPicPr>
          <p:cNvPr id="321540" name="Picture 4" descr="na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43000"/>
            <a:ext cx="58674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71326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 Sept 2013  Soft Physics in HI collisions  K.Safarik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7FCA4-A7EB-48DE-BB24-D722C9DFF17D}" type="slidenum">
              <a:rPr lang="en-US"/>
              <a:pPr/>
              <a:t>47</a:t>
            </a:fld>
            <a:endParaRPr lang="en-US"/>
          </a:p>
        </p:txBody>
      </p:sp>
      <p:sp>
        <p:nvSpPr>
          <p:cNvPr id="323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en-US">
                <a:sym typeface="Symbol" pitchFamily="18" charset="2"/>
              </a:rPr>
              <a:t></a:t>
            </a:r>
            <a:r>
              <a:rPr lang="en-US"/>
              <a:t>‘ suppression</a:t>
            </a:r>
          </a:p>
        </p:txBody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2133600" cy="5105400"/>
          </a:xfrm>
        </p:spPr>
        <p:txBody>
          <a:bodyPr/>
          <a:lstStyle/>
          <a:p>
            <a:r>
              <a:rPr lang="en-US"/>
              <a:t>NA38 CERN SPS</a:t>
            </a:r>
          </a:p>
        </p:txBody>
      </p:sp>
      <p:pic>
        <p:nvPicPr>
          <p:cNvPr id="323588" name="Picture 4" descr="psiprim"/>
          <p:cNvPicPr>
            <a:picLocks noChangeAspect="1" noChangeArrowheads="1"/>
          </p:cNvPicPr>
          <p:nvPr/>
        </p:nvPicPr>
        <p:blipFill>
          <a:blip r:embed="rId2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28725"/>
            <a:ext cx="62484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08783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63" y="0"/>
            <a:ext cx="8405812" cy="113982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Nucleus-Nucleus collisions at the LHC!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0486999"/>
              </p:ext>
            </p:extLst>
          </p:nvPr>
        </p:nvGraphicFramePr>
        <p:xfrm>
          <a:off x="142875" y="1403350"/>
          <a:ext cx="5000625" cy="1098552"/>
        </p:xfrm>
        <a:graphic>
          <a:graphicData uri="http://schemas.openxmlformats.org/drawingml/2006/table">
            <a:tbl>
              <a:tblPr/>
              <a:tblGrid>
                <a:gridCol w="844550"/>
                <a:gridCol w="1031875"/>
                <a:gridCol w="712788"/>
                <a:gridCol w="930275"/>
                <a:gridCol w="1481137"/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pitchFamily="66" charset="0"/>
                        </a:rPr>
                        <a:t>SPS</a:t>
                      </a: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pitchFamily="66" charset="0"/>
                        </a:rPr>
                        <a:t>RHIC</a:t>
                      </a: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omic Sans MS" pitchFamily="66" charset="0"/>
                        </a:rPr>
                        <a:t>LHC</a:t>
                      </a: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  <a:sym typeface="Symbol" pitchFamily="18" charset="2"/>
                        </a:rPr>
                        <a:t></a:t>
                      </a: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</a:rPr>
                        <a:t>s</a:t>
                      </a:r>
                      <a:r>
                        <a:rPr kumimoji="0" lang="en-GB" sz="1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</a:rPr>
                        <a:t>NN</a:t>
                      </a: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</a:rPr>
                        <a:t>[GeV]</a:t>
                      </a: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</a:rPr>
                        <a:t>17.3</a:t>
                      </a: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</a:rPr>
                        <a:t>200</a:t>
                      </a: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</a:rPr>
                        <a:t>5500</a:t>
                      </a: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</a:rPr>
                        <a:t>dN</a:t>
                      </a:r>
                      <a:r>
                        <a:rPr kumimoji="0" lang="en-GB" sz="1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</a:rPr>
                        <a:t>ch</a:t>
                      </a: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</a:rPr>
                        <a:t>/dy</a:t>
                      </a: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10199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</a:rPr>
                        <a:t>450</a:t>
                      </a: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</a:rPr>
                        <a:t>800</a:t>
                      </a: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</a:rPr>
                        <a:t>1600</a:t>
                      </a: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FFF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</a:rPr>
                        <a:t>ε</a:t>
                      </a:r>
                      <a:endParaRPr kumimoji="0" lang="en-GB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10199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</a:rPr>
                        <a:t>[GeV/fm</a:t>
                      </a:r>
                      <a:r>
                        <a:rPr kumimoji="0" lang="en-GB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</a:rPr>
                        <a:t>3</a:t>
                      </a: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</a:rPr>
                        <a:t>]</a:t>
                      </a: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</a:rPr>
                        <a:t>3</a:t>
                      </a: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</a:rPr>
                        <a:t>5.5</a:t>
                      </a: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10199"/>
                          </a:solidFill>
                          <a:effectLst/>
                          <a:latin typeface="Comic Sans MS" pitchFamily="66" charset="0"/>
                        </a:rPr>
                        <a:t>~ 10</a:t>
                      </a:r>
                    </a:p>
                  </a:txBody>
                  <a:tcPr marT="45692" marB="456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EFF"/>
                    </a:solidFill>
                  </a:tcPr>
                </a:tc>
              </a:tr>
            </a:tbl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07951" y="2636838"/>
            <a:ext cx="5734050" cy="359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en-GB" sz="1800" b="0" u="none" dirty="0">
                <a:solidFill>
                  <a:schemeClr val="bg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rPr>
              <a:t>large </a:t>
            </a:r>
            <a:r>
              <a:rPr lang="el-GR" sz="1800" b="0" u="none" dirty="0">
                <a:solidFill>
                  <a:schemeClr val="bg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rPr>
              <a:t>ε</a:t>
            </a:r>
            <a:r>
              <a:rPr lang="en-GB" sz="1800" b="0" u="none" dirty="0">
                <a:solidFill>
                  <a:schemeClr val="bg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rPr>
              <a:t> </a:t>
            </a:r>
            <a:r>
              <a:rPr lang="en-GB" sz="1800" b="0" u="none" dirty="0">
                <a:solidFill>
                  <a:schemeClr val="bg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sym typeface="Wingdings" pitchFamily="2" charset="2"/>
              </a:rPr>
              <a:t> deeper in deconfinement region </a:t>
            </a:r>
          </a:p>
          <a:p>
            <a:pPr lvl="1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en-GB" sz="1400" b="0" u="none" dirty="0">
                <a:solidFill>
                  <a:schemeClr val="bg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sym typeface="Wingdings" pitchFamily="2" charset="2"/>
              </a:rPr>
              <a:t> closer to “ideal”  behaviour?</a:t>
            </a:r>
          </a:p>
          <a:p>
            <a:pPr lvl="1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</a:pPr>
            <a:endParaRPr lang="en-GB" sz="1400" b="0" u="none" dirty="0">
              <a:solidFill>
                <a:schemeClr val="bg2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+mn-lt"/>
              <a:sym typeface="Wingdings" pitchFamily="2" charset="2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r>
              <a:rPr lang="en-GB" sz="1800" b="0" u="none" dirty="0">
                <a:solidFill>
                  <a:schemeClr val="bg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sym typeface="Wingdings" pitchFamily="2" charset="2"/>
              </a:rPr>
              <a:t>large cross section for “hard probes” !</a:t>
            </a:r>
          </a:p>
          <a:p>
            <a:pPr lvl="1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à"/>
            </a:pPr>
            <a:r>
              <a:rPr lang="en-GB" sz="1800" b="0" u="none" dirty="0">
                <a:solidFill>
                  <a:schemeClr val="bg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sym typeface="Wingdings" pitchFamily="2" charset="2"/>
              </a:rPr>
              <a:t>a new set of tools to probe the medium properties</a:t>
            </a:r>
          </a:p>
          <a:p>
            <a:pPr lvl="1">
              <a:spcBef>
                <a:spcPct val="20000"/>
              </a:spcBef>
              <a:buClr>
                <a:schemeClr val="tx2"/>
              </a:buClr>
              <a:buSzPct val="75000"/>
            </a:pPr>
            <a:r>
              <a:rPr lang="en-GB" sz="1800" b="0" u="none" dirty="0">
                <a:solidFill>
                  <a:schemeClr val="bg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sym typeface="Wingdings" pitchFamily="2" charset="2"/>
              </a:rPr>
              <a:t>	e.g.:</a:t>
            </a:r>
          </a:p>
          <a:p>
            <a:pPr lvl="1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</a:pPr>
            <a:endParaRPr lang="en-GB" sz="1400" b="0" u="none" dirty="0">
              <a:effectLst>
                <a:outerShdw blurRad="38100" dist="38100" dir="2700000" algn="tl">
                  <a:srgbClr val="010199"/>
                </a:outerShdw>
              </a:effectLst>
              <a:latin typeface="+mn-lt"/>
              <a:sym typeface="Wingdings" pitchFamily="2" charset="2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</a:pPr>
            <a:endParaRPr lang="en-GB" sz="1800" b="0" u="none" dirty="0">
              <a:effectLst>
                <a:outerShdw blurRad="38100" dist="38100" dir="2700000" algn="tl">
                  <a:srgbClr val="010199"/>
                </a:outerShdw>
              </a:effectLst>
              <a:latin typeface="+mn-lt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929063" y="2214563"/>
            <a:ext cx="857250" cy="28575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074" y="1268761"/>
            <a:ext cx="370249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26"/>
          <p:cNvGrpSpPr>
            <a:grpSpLocks/>
          </p:cNvGrpSpPr>
          <p:nvPr/>
        </p:nvGrpSpPr>
        <p:grpSpPr bwMode="auto">
          <a:xfrm>
            <a:off x="1042988" y="4508500"/>
            <a:ext cx="7286625" cy="2357438"/>
            <a:chOff x="785786" y="2143116"/>
            <a:chExt cx="7358114" cy="2357454"/>
          </a:xfrm>
        </p:grpSpPr>
        <p:sp>
          <p:nvSpPr>
            <p:cNvPr id="62505" name="Rectangle 125"/>
            <p:cNvSpPr>
              <a:spLocks noChangeArrowheads="1"/>
            </p:cNvSpPr>
            <p:nvPr/>
          </p:nvSpPr>
          <p:spPr bwMode="auto">
            <a:xfrm>
              <a:off x="785786" y="2143116"/>
              <a:ext cx="7358114" cy="2357454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62506" name="Group 5"/>
            <p:cNvGrpSpPr>
              <a:grpSpLocks/>
            </p:cNvGrpSpPr>
            <p:nvPr/>
          </p:nvGrpSpPr>
          <p:grpSpPr bwMode="auto">
            <a:xfrm>
              <a:off x="908050" y="2214565"/>
              <a:ext cx="7145338" cy="2114551"/>
              <a:chOff x="476" y="2691"/>
              <a:chExt cx="4501" cy="1332"/>
            </a:xfrm>
          </p:grpSpPr>
          <p:grpSp>
            <p:nvGrpSpPr>
              <p:cNvPr id="62507" name="Group 6"/>
              <p:cNvGrpSpPr>
                <a:grpSpLocks/>
              </p:cNvGrpSpPr>
              <p:nvPr/>
            </p:nvGrpSpPr>
            <p:grpSpPr bwMode="auto">
              <a:xfrm>
                <a:off x="476" y="2691"/>
                <a:ext cx="944" cy="1212"/>
                <a:chOff x="144" y="505"/>
                <a:chExt cx="1028" cy="1468"/>
              </a:xfrm>
            </p:grpSpPr>
            <p:sp>
              <p:nvSpPr>
                <p:cNvPr id="62536" name="Oval 7"/>
                <p:cNvSpPr>
                  <a:spLocks noChangeArrowheads="1"/>
                </p:cNvSpPr>
                <p:nvPr/>
              </p:nvSpPr>
              <p:spPr bwMode="auto">
                <a:xfrm>
                  <a:off x="239" y="780"/>
                  <a:ext cx="147" cy="1184"/>
                </a:xfrm>
                <a:prstGeom prst="ellipse">
                  <a:avLst/>
                </a:prstGeom>
                <a:solidFill>
                  <a:srgbClr val="00008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 u="none"/>
                </a:p>
              </p:txBody>
            </p:sp>
            <p:sp>
              <p:nvSpPr>
                <p:cNvPr id="62537" name="Oval 8"/>
                <p:cNvSpPr>
                  <a:spLocks noChangeArrowheads="1"/>
                </p:cNvSpPr>
                <p:nvPr/>
              </p:nvSpPr>
              <p:spPr bwMode="auto">
                <a:xfrm>
                  <a:off x="878" y="789"/>
                  <a:ext cx="147" cy="1184"/>
                </a:xfrm>
                <a:prstGeom prst="ellipse">
                  <a:avLst/>
                </a:prstGeom>
                <a:solidFill>
                  <a:srgbClr val="00008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 u="none"/>
                </a:p>
              </p:txBody>
            </p:sp>
            <p:sp>
              <p:nvSpPr>
                <p:cNvPr id="62538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307" y="1368"/>
                  <a:ext cx="278" cy="6"/>
                </a:xfrm>
                <a:prstGeom prst="line">
                  <a:avLst/>
                </a:prstGeom>
                <a:noFill/>
                <a:ln w="38100">
                  <a:solidFill>
                    <a:srgbClr val="00008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539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679" y="1377"/>
                  <a:ext cx="281" cy="1"/>
                </a:xfrm>
                <a:prstGeom prst="line">
                  <a:avLst/>
                </a:prstGeom>
                <a:noFill/>
                <a:ln w="36720">
                  <a:solidFill>
                    <a:srgbClr val="00008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540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44" y="505"/>
                  <a:ext cx="338" cy="3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>
                    <a:lnSpc>
                      <a:spcPct val="97000"/>
                    </a:lnSpc>
                    <a:buClr>
                      <a:srgbClr val="000000"/>
                    </a:buClr>
                    <a:buSzPct val="45000"/>
                    <a:buFont typeface="StarBats" charset="0"/>
                    <a:buNone/>
                  </a:pPr>
                  <a:r>
                    <a:rPr lang="en-GB" sz="3000" u="none">
                      <a:solidFill>
                        <a:srgbClr val="FF00FF"/>
                      </a:solidFill>
                      <a:latin typeface="Helvetica" pitchFamily="34" charset="0"/>
                    </a:rPr>
                    <a:t>Pb</a:t>
                  </a:r>
                </a:p>
              </p:txBody>
            </p:sp>
            <p:sp>
              <p:nvSpPr>
                <p:cNvPr id="62541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834" y="505"/>
                  <a:ext cx="338" cy="3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>
                    <a:lnSpc>
                      <a:spcPct val="97000"/>
                    </a:lnSpc>
                    <a:buClr>
                      <a:srgbClr val="000000"/>
                    </a:buClr>
                    <a:buSzPct val="45000"/>
                    <a:buFont typeface="StarBats" charset="0"/>
                    <a:buNone/>
                  </a:pPr>
                  <a:r>
                    <a:rPr lang="en-GB" sz="3000" u="none">
                      <a:solidFill>
                        <a:srgbClr val="FF00FF"/>
                      </a:solidFill>
                      <a:latin typeface="Helvetica" pitchFamily="34" charset="0"/>
                    </a:rPr>
                    <a:t>Pb</a:t>
                  </a:r>
                </a:p>
              </p:txBody>
            </p:sp>
          </p:grpSp>
          <p:grpSp>
            <p:nvGrpSpPr>
              <p:cNvPr id="62508" name="Group 13"/>
              <p:cNvGrpSpPr>
                <a:grpSpLocks/>
              </p:cNvGrpSpPr>
              <p:nvPr/>
            </p:nvGrpSpPr>
            <p:grpSpPr bwMode="auto">
              <a:xfrm>
                <a:off x="1926" y="2931"/>
                <a:ext cx="710" cy="980"/>
                <a:chOff x="1904" y="797"/>
                <a:chExt cx="773" cy="1185"/>
              </a:xfrm>
            </p:grpSpPr>
            <p:sp>
              <p:nvSpPr>
                <p:cNvPr id="62526" name="Oval 14"/>
                <p:cNvSpPr>
                  <a:spLocks noChangeArrowheads="1"/>
                </p:cNvSpPr>
                <p:nvPr/>
              </p:nvSpPr>
              <p:spPr bwMode="auto">
                <a:xfrm>
                  <a:off x="2160" y="797"/>
                  <a:ext cx="147" cy="1184"/>
                </a:xfrm>
                <a:prstGeom prst="ellipse">
                  <a:avLst/>
                </a:prstGeom>
                <a:solidFill>
                  <a:srgbClr val="00008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 u="none"/>
                </a:p>
              </p:txBody>
            </p:sp>
            <p:sp>
              <p:nvSpPr>
                <p:cNvPr id="62527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2408" y="1385"/>
                  <a:ext cx="269" cy="7"/>
                </a:xfrm>
                <a:prstGeom prst="line">
                  <a:avLst/>
                </a:prstGeom>
                <a:noFill/>
                <a:ln w="36720">
                  <a:solidFill>
                    <a:srgbClr val="00008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528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1904" y="1377"/>
                  <a:ext cx="281" cy="1"/>
                </a:xfrm>
                <a:prstGeom prst="line">
                  <a:avLst/>
                </a:prstGeom>
                <a:noFill/>
                <a:ln w="36720">
                  <a:solidFill>
                    <a:srgbClr val="00008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529" name="Line 17"/>
                <p:cNvSpPr>
                  <a:spLocks noChangeShapeType="1"/>
                </p:cNvSpPr>
                <p:nvPr/>
              </p:nvSpPr>
              <p:spPr bwMode="auto">
                <a:xfrm>
                  <a:off x="2192" y="1146"/>
                  <a:ext cx="94" cy="154"/>
                </a:xfrm>
                <a:prstGeom prst="line">
                  <a:avLst/>
                </a:prstGeom>
                <a:noFill/>
                <a:ln w="28575">
                  <a:solidFill>
                    <a:srgbClr val="808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2530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971" y="999"/>
                  <a:ext cx="118" cy="2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 u="sng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>
                    <a:lnSpc>
                      <a:spcPct val="97000"/>
                    </a:lnSpc>
                    <a:buClr>
                      <a:srgbClr val="000000"/>
                    </a:buClr>
                    <a:buSzPct val="45000"/>
                    <a:buFont typeface="StarBats" charset="0"/>
                    <a:buNone/>
                  </a:pPr>
                  <a:r>
                    <a:rPr lang="en-GB" sz="2400" u="none">
                      <a:solidFill>
                        <a:srgbClr val="000080"/>
                      </a:solidFill>
                      <a:latin typeface="Helvetica" pitchFamily="34" charset="0"/>
                    </a:rPr>
                    <a:t>b</a:t>
                  </a:r>
                </a:p>
              </p:txBody>
            </p:sp>
            <p:grpSp>
              <p:nvGrpSpPr>
                <p:cNvPr id="62531" name="Group 19"/>
                <p:cNvGrpSpPr>
                  <a:grpSpLocks/>
                </p:cNvGrpSpPr>
                <p:nvPr/>
              </p:nvGrpSpPr>
              <p:grpSpPr bwMode="auto">
                <a:xfrm>
                  <a:off x="2439" y="1158"/>
                  <a:ext cx="131" cy="273"/>
                  <a:chOff x="2839" y="1158"/>
                  <a:chExt cx="131" cy="273"/>
                </a:xfrm>
              </p:grpSpPr>
              <p:sp>
                <p:nvSpPr>
                  <p:cNvPr id="62534" name="Text Box 2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39" y="1158"/>
                    <a:ext cx="118" cy="2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1200" b="1" u="sng"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>
                      <a:defRPr sz="1200" b="1" u="sng"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>
                      <a:defRPr sz="1200" b="1" u="sng"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>
                      <a:defRPr sz="1200" b="1" u="sng"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>
                      <a:defRPr sz="1200" b="1" u="sng"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 u="sng"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 u="sng"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 u="sng"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 u="sng"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>
                      <a:lnSpc>
                        <a:spcPct val="97000"/>
                      </a:lnSpc>
                      <a:buClr>
                        <a:srgbClr val="000000"/>
                      </a:buClr>
                      <a:buSzPct val="45000"/>
                      <a:buFont typeface="StarBats" charset="0"/>
                      <a:buNone/>
                    </a:pPr>
                    <a:r>
                      <a:rPr lang="en-GB" sz="2400" u="none">
                        <a:solidFill>
                          <a:srgbClr val="000080"/>
                        </a:solidFill>
                        <a:latin typeface="Helvetica" pitchFamily="34" charset="0"/>
                      </a:rPr>
                      <a:t>b</a:t>
                    </a:r>
                  </a:p>
                </p:txBody>
              </p:sp>
              <p:sp>
                <p:nvSpPr>
                  <p:cNvPr id="62535" name="Line 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50" y="1164"/>
                    <a:ext cx="120" cy="4"/>
                  </a:xfrm>
                  <a:prstGeom prst="line">
                    <a:avLst/>
                  </a:prstGeom>
                  <a:noFill/>
                  <a:ln w="18360">
                    <a:solidFill>
                      <a:srgbClr val="00008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62532" name="Oval 22"/>
                <p:cNvSpPr>
                  <a:spLocks noChangeArrowheads="1"/>
                </p:cNvSpPr>
                <p:nvPr/>
              </p:nvSpPr>
              <p:spPr bwMode="auto">
                <a:xfrm>
                  <a:off x="2262" y="798"/>
                  <a:ext cx="147" cy="1184"/>
                </a:xfrm>
                <a:prstGeom prst="ellipse">
                  <a:avLst/>
                </a:prstGeom>
                <a:solidFill>
                  <a:srgbClr val="00008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 u="none"/>
                </a:p>
              </p:txBody>
            </p:sp>
            <p:sp>
              <p:nvSpPr>
                <p:cNvPr id="62533" name="Line 23"/>
                <p:cNvSpPr>
                  <a:spLocks noChangeShapeType="1"/>
                </p:cNvSpPr>
                <p:nvPr/>
              </p:nvSpPr>
              <p:spPr bwMode="auto">
                <a:xfrm flipH="1" flipV="1">
                  <a:off x="2255" y="1254"/>
                  <a:ext cx="113" cy="43"/>
                </a:xfrm>
                <a:prstGeom prst="line">
                  <a:avLst/>
                </a:prstGeom>
                <a:noFill/>
                <a:ln w="28575">
                  <a:solidFill>
                    <a:srgbClr val="80808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62509" name="Group 24"/>
              <p:cNvGrpSpPr>
                <a:grpSpLocks/>
              </p:cNvGrpSpPr>
              <p:nvPr/>
            </p:nvGrpSpPr>
            <p:grpSpPr bwMode="auto">
              <a:xfrm>
                <a:off x="3024" y="2704"/>
                <a:ext cx="1953" cy="1319"/>
                <a:chOff x="3024" y="2704"/>
                <a:chExt cx="1953" cy="1319"/>
              </a:xfrm>
            </p:grpSpPr>
            <p:grpSp>
              <p:nvGrpSpPr>
                <p:cNvPr id="62510" name="Group 25"/>
                <p:cNvGrpSpPr>
                  <a:grpSpLocks/>
                </p:cNvGrpSpPr>
                <p:nvPr/>
              </p:nvGrpSpPr>
              <p:grpSpPr bwMode="auto">
                <a:xfrm>
                  <a:off x="3024" y="2704"/>
                  <a:ext cx="1953" cy="1319"/>
                  <a:chOff x="3262" y="523"/>
                  <a:chExt cx="2133" cy="1593"/>
                </a:xfrm>
              </p:grpSpPr>
              <p:sp>
                <p:nvSpPr>
                  <p:cNvPr id="62515" name="Text Box 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97" y="523"/>
                    <a:ext cx="118" cy="2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>
                      <a:defRPr sz="1200" b="1" u="sng"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>
                      <a:defRPr sz="1200" b="1" u="sng"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>
                      <a:defRPr sz="1200" b="1" u="sng"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>
                      <a:defRPr sz="1200" b="1" u="sng"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>
                      <a:defRPr sz="1200" b="1" u="sng"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 u="sng"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 u="sng"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 u="sng"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200" b="1" u="sng"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>
                      <a:lnSpc>
                        <a:spcPct val="97000"/>
                      </a:lnSpc>
                      <a:buClr>
                        <a:srgbClr val="000000"/>
                      </a:buClr>
                      <a:buSzPct val="45000"/>
                      <a:buFont typeface="StarBats" charset="0"/>
                      <a:buNone/>
                    </a:pPr>
                    <a:r>
                      <a:rPr lang="en-GB" sz="2400" u="none">
                        <a:solidFill>
                          <a:srgbClr val="000080"/>
                        </a:solidFill>
                        <a:latin typeface="Helvetica" pitchFamily="34" charset="0"/>
                      </a:rPr>
                      <a:t>b</a:t>
                    </a:r>
                  </a:p>
                </p:txBody>
              </p:sp>
              <p:sp>
                <p:nvSpPr>
                  <p:cNvPr id="62516" name="AutoShape 27"/>
                  <p:cNvSpPr>
                    <a:spLocks noChangeArrowheads="1"/>
                  </p:cNvSpPr>
                  <p:nvPr/>
                </p:nvSpPr>
                <p:spPr bwMode="auto">
                  <a:xfrm>
                    <a:off x="3602" y="799"/>
                    <a:ext cx="1478" cy="1157"/>
                  </a:xfrm>
                  <a:prstGeom prst="roundRect">
                    <a:avLst>
                      <a:gd name="adj" fmla="val 83"/>
                    </a:avLst>
                  </a:prstGeom>
                  <a:gradFill rotWithShape="0">
                    <a:gsLst>
                      <a:gs pos="0">
                        <a:srgbClr val="FFF200"/>
                      </a:gs>
                      <a:gs pos="50000">
                        <a:srgbClr val="FF0000"/>
                      </a:gs>
                      <a:gs pos="100000">
                        <a:srgbClr val="FFF200"/>
                      </a:gs>
                    </a:gsLst>
                    <a:lin ang="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 u="none"/>
                  </a:p>
                </p:txBody>
              </p:sp>
              <p:sp>
                <p:nvSpPr>
                  <p:cNvPr id="62517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3518" y="790"/>
                    <a:ext cx="147" cy="1184"/>
                  </a:xfrm>
                  <a:prstGeom prst="ellipse">
                    <a:avLst/>
                  </a:prstGeom>
                  <a:solidFill>
                    <a:srgbClr val="00008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 u="none"/>
                  </a:p>
                </p:txBody>
              </p:sp>
              <p:sp>
                <p:nvSpPr>
                  <p:cNvPr id="62518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5006" y="790"/>
                    <a:ext cx="147" cy="1184"/>
                  </a:xfrm>
                  <a:prstGeom prst="ellipse">
                    <a:avLst/>
                  </a:prstGeom>
                  <a:solidFill>
                    <a:srgbClr val="00008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 u="none"/>
                  </a:p>
                </p:txBody>
              </p:sp>
              <p:sp>
                <p:nvSpPr>
                  <p:cNvPr id="62519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5133" y="1379"/>
                    <a:ext cx="262" cy="3"/>
                  </a:xfrm>
                  <a:prstGeom prst="line">
                    <a:avLst/>
                  </a:prstGeom>
                  <a:noFill/>
                  <a:ln w="36720">
                    <a:solidFill>
                      <a:srgbClr val="00008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520" name="Line 3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262" y="1370"/>
                    <a:ext cx="281" cy="1"/>
                  </a:xfrm>
                  <a:prstGeom prst="line">
                    <a:avLst/>
                  </a:prstGeom>
                  <a:noFill/>
                  <a:ln w="36720">
                    <a:solidFill>
                      <a:srgbClr val="00008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521" name="Line 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54" y="551"/>
                    <a:ext cx="251" cy="797"/>
                  </a:xfrm>
                  <a:prstGeom prst="line">
                    <a:avLst/>
                  </a:prstGeom>
                  <a:noFill/>
                  <a:ln w="28575">
                    <a:solidFill>
                      <a:srgbClr val="80808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522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4367" y="1363"/>
                    <a:ext cx="287" cy="734"/>
                  </a:xfrm>
                  <a:prstGeom prst="line">
                    <a:avLst/>
                  </a:prstGeom>
                  <a:noFill/>
                  <a:ln w="28575">
                    <a:solidFill>
                      <a:srgbClr val="80808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grpSp>
                <p:nvGrpSpPr>
                  <p:cNvPr id="62523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4639" y="1843"/>
                    <a:ext cx="131" cy="273"/>
                    <a:chOff x="5039" y="1843"/>
                    <a:chExt cx="131" cy="273"/>
                  </a:xfrm>
                </p:grpSpPr>
                <p:sp>
                  <p:nvSpPr>
                    <p:cNvPr id="62524" name="Text Box 3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039" y="1843"/>
                      <a:ext cx="118" cy="2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>
                      <a:lvl1pPr>
                        <a:defRPr sz="1200" b="1" u="sng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defRPr sz="1200" b="1" u="sng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defRPr sz="1200" b="1" u="sng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defRPr sz="1200" b="1" u="sng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defRPr sz="1200" b="1" u="sng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 b="1" u="sng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 b="1" u="sng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 b="1" u="sng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200" b="1" u="sng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>
                        <a:lnSpc>
                          <a:spcPct val="97000"/>
                        </a:lnSpc>
                        <a:buClr>
                          <a:srgbClr val="000000"/>
                        </a:buClr>
                        <a:buSzPct val="45000"/>
                        <a:buFont typeface="StarBats" charset="0"/>
                        <a:buNone/>
                      </a:pPr>
                      <a:r>
                        <a:rPr lang="en-GB" sz="2400" u="none">
                          <a:solidFill>
                            <a:srgbClr val="000080"/>
                          </a:solidFill>
                          <a:latin typeface="Helvetica" pitchFamily="34" charset="0"/>
                        </a:rPr>
                        <a:t>b</a:t>
                      </a:r>
                      <a:endParaRPr lang="en-GB" u="none">
                        <a:solidFill>
                          <a:srgbClr val="000080"/>
                        </a:solidFill>
                        <a:latin typeface="Helvetica" pitchFamily="34" charset="0"/>
                      </a:endParaRPr>
                    </a:p>
                  </p:txBody>
                </p:sp>
                <p:sp>
                  <p:nvSpPr>
                    <p:cNvPr id="62525" name="Line 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5050" y="1849"/>
                      <a:ext cx="120" cy="4"/>
                    </a:xfrm>
                    <a:prstGeom prst="line">
                      <a:avLst/>
                    </a:prstGeom>
                    <a:noFill/>
                    <a:ln w="18360">
                      <a:solidFill>
                        <a:srgbClr val="00008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62511" name="Group 37"/>
                <p:cNvGrpSpPr>
                  <a:grpSpLocks/>
                </p:cNvGrpSpPr>
                <p:nvPr/>
              </p:nvGrpSpPr>
              <p:grpSpPr bwMode="auto">
                <a:xfrm>
                  <a:off x="3840" y="2789"/>
                  <a:ext cx="556" cy="1169"/>
                  <a:chOff x="4149" y="624"/>
                  <a:chExt cx="606" cy="1413"/>
                </a:xfrm>
              </p:grpSpPr>
              <p:sp>
                <p:nvSpPr>
                  <p:cNvPr id="62512" name="Freeform 38"/>
                  <p:cNvSpPr>
                    <a:spLocks noChangeArrowheads="1"/>
                  </p:cNvSpPr>
                  <p:nvPr/>
                </p:nvSpPr>
                <p:spPr bwMode="auto">
                  <a:xfrm>
                    <a:off x="4149" y="746"/>
                    <a:ext cx="267" cy="406"/>
                  </a:xfrm>
                  <a:custGeom>
                    <a:avLst/>
                    <a:gdLst>
                      <a:gd name="T0" fmla="*/ 0 w 1179"/>
                      <a:gd name="T1" fmla="*/ 0 h 1792"/>
                      <a:gd name="T2" fmla="*/ 0 w 1179"/>
                      <a:gd name="T3" fmla="*/ 0 h 1792"/>
                      <a:gd name="T4" fmla="*/ 0 w 1179"/>
                      <a:gd name="T5" fmla="*/ 0 h 1792"/>
                      <a:gd name="T6" fmla="*/ 0 w 1179"/>
                      <a:gd name="T7" fmla="*/ 0 h 1792"/>
                      <a:gd name="T8" fmla="*/ 0 w 1179"/>
                      <a:gd name="T9" fmla="*/ 0 h 1792"/>
                      <a:gd name="T10" fmla="*/ 0 w 1179"/>
                      <a:gd name="T11" fmla="*/ 0 h 1792"/>
                      <a:gd name="T12" fmla="*/ 0 w 1179"/>
                      <a:gd name="T13" fmla="*/ 0 h 1792"/>
                      <a:gd name="T14" fmla="*/ 0 w 1179"/>
                      <a:gd name="T15" fmla="*/ 0 h 1792"/>
                      <a:gd name="T16" fmla="*/ 0 w 1179"/>
                      <a:gd name="T17" fmla="*/ 0 h 1792"/>
                      <a:gd name="T18" fmla="*/ 0 w 1179"/>
                      <a:gd name="T19" fmla="*/ 0 h 1792"/>
                      <a:gd name="T20" fmla="*/ 0 w 1179"/>
                      <a:gd name="T21" fmla="*/ 0 h 1792"/>
                      <a:gd name="T22" fmla="*/ 0 w 1179"/>
                      <a:gd name="T23" fmla="*/ 0 h 1792"/>
                      <a:gd name="T24" fmla="*/ 0 w 1179"/>
                      <a:gd name="T25" fmla="*/ 0 h 1792"/>
                      <a:gd name="T26" fmla="*/ 0 w 1179"/>
                      <a:gd name="T27" fmla="*/ 0 h 1792"/>
                      <a:gd name="T28" fmla="*/ 0 w 1179"/>
                      <a:gd name="T29" fmla="*/ 0 h 1792"/>
                      <a:gd name="T30" fmla="*/ 0 w 1179"/>
                      <a:gd name="T31" fmla="*/ 0 h 1792"/>
                      <a:gd name="T32" fmla="*/ 0 w 1179"/>
                      <a:gd name="T33" fmla="*/ 0 h 1792"/>
                      <a:gd name="T34" fmla="*/ 0 w 1179"/>
                      <a:gd name="T35" fmla="*/ 0 h 1792"/>
                      <a:gd name="T36" fmla="*/ 0 w 1179"/>
                      <a:gd name="T37" fmla="*/ 0 h 1792"/>
                      <a:gd name="T38" fmla="*/ 0 w 1179"/>
                      <a:gd name="T39" fmla="*/ 0 h 1792"/>
                      <a:gd name="T40" fmla="*/ 0 w 1179"/>
                      <a:gd name="T41" fmla="*/ 0 h 1792"/>
                      <a:gd name="T42" fmla="*/ 0 w 1179"/>
                      <a:gd name="T43" fmla="*/ 0 h 1792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179"/>
                      <a:gd name="T67" fmla="*/ 0 h 1792"/>
                      <a:gd name="T68" fmla="*/ 1179 w 1179"/>
                      <a:gd name="T69" fmla="*/ 1792 h 1792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179" h="1792">
                        <a:moveTo>
                          <a:pt x="1178" y="1791"/>
                        </a:moveTo>
                        <a:cubicBezTo>
                          <a:pt x="1135" y="1713"/>
                          <a:pt x="1080" y="1641"/>
                          <a:pt x="1020" y="1579"/>
                        </a:cubicBezTo>
                        <a:cubicBezTo>
                          <a:pt x="945" y="1506"/>
                          <a:pt x="803" y="1521"/>
                          <a:pt x="782" y="1627"/>
                        </a:cubicBezTo>
                        <a:cubicBezTo>
                          <a:pt x="754" y="1774"/>
                          <a:pt x="929" y="1744"/>
                          <a:pt x="977" y="1698"/>
                        </a:cubicBezTo>
                        <a:cubicBezTo>
                          <a:pt x="1055" y="1617"/>
                          <a:pt x="984" y="1493"/>
                          <a:pt x="944" y="1404"/>
                        </a:cubicBezTo>
                        <a:cubicBezTo>
                          <a:pt x="903" y="1313"/>
                          <a:pt x="823" y="1234"/>
                          <a:pt x="731" y="1222"/>
                        </a:cubicBezTo>
                        <a:cubicBezTo>
                          <a:pt x="670" y="1213"/>
                          <a:pt x="530" y="1343"/>
                          <a:pt x="682" y="1384"/>
                        </a:cubicBezTo>
                        <a:cubicBezTo>
                          <a:pt x="759" y="1405"/>
                          <a:pt x="871" y="1353"/>
                          <a:pt x="813" y="1236"/>
                        </a:cubicBezTo>
                        <a:cubicBezTo>
                          <a:pt x="770" y="1155"/>
                          <a:pt x="756" y="1056"/>
                          <a:pt x="698" y="983"/>
                        </a:cubicBezTo>
                        <a:cubicBezTo>
                          <a:pt x="640" y="912"/>
                          <a:pt x="515" y="829"/>
                          <a:pt x="457" y="926"/>
                        </a:cubicBezTo>
                        <a:cubicBezTo>
                          <a:pt x="404" y="1019"/>
                          <a:pt x="569" y="1166"/>
                          <a:pt x="619" y="1041"/>
                        </a:cubicBezTo>
                        <a:cubicBezTo>
                          <a:pt x="658" y="940"/>
                          <a:pt x="598" y="838"/>
                          <a:pt x="552" y="751"/>
                        </a:cubicBezTo>
                        <a:cubicBezTo>
                          <a:pt x="508" y="665"/>
                          <a:pt x="433" y="595"/>
                          <a:pt x="352" y="560"/>
                        </a:cubicBezTo>
                        <a:cubicBezTo>
                          <a:pt x="211" y="499"/>
                          <a:pt x="243" y="734"/>
                          <a:pt x="355" y="749"/>
                        </a:cubicBezTo>
                        <a:cubicBezTo>
                          <a:pt x="444" y="761"/>
                          <a:pt x="533" y="677"/>
                          <a:pt x="466" y="571"/>
                        </a:cubicBezTo>
                        <a:cubicBezTo>
                          <a:pt x="418" y="495"/>
                          <a:pt x="407" y="385"/>
                          <a:pt x="340" y="327"/>
                        </a:cubicBezTo>
                        <a:cubicBezTo>
                          <a:pt x="269" y="267"/>
                          <a:pt x="219" y="166"/>
                          <a:pt x="109" y="201"/>
                        </a:cubicBezTo>
                        <a:cubicBezTo>
                          <a:pt x="0" y="235"/>
                          <a:pt x="69" y="385"/>
                          <a:pt x="154" y="400"/>
                        </a:cubicBezTo>
                        <a:cubicBezTo>
                          <a:pt x="270" y="423"/>
                          <a:pt x="284" y="266"/>
                          <a:pt x="242" y="187"/>
                        </a:cubicBezTo>
                        <a:lnTo>
                          <a:pt x="210" y="106"/>
                        </a:lnTo>
                        <a:lnTo>
                          <a:pt x="166" y="22"/>
                        </a:lnTo>
                        <a:lnTo>
                          <a:pt x="152" y="0"/>
                        </a:lnTo>
                      </a:path>
                    </a:pathLst>
                  </a:custGeom>
                  <a:noFill/>
                  <a:ln w="28575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513" name="Freeform 39"/>
                  <p:cNvSpPr>
                    <a:spLocks noChangeArrowheads="1"/>
                  </p:cNvSpPr>
                  <p:nvPr/>
                </p:nvSpPr>
                <p:spPr bwMode="auto">
                  <a:xfrm>
                    <a:off x="4464" y="624"/>
                    <a:ext cx="291" cy="392"/>
                  </a:xfrm>
                  <a:custGeom>
                    <a:avLst/>
                    <a:gdLst>
                      <a:gd name="T0" fmla="*/ 0 w 1282"/>
                      <a:gd name="T1" fmla="*/ 0 h 1730"/>
                      <a:gd name="T2" fmla="*/ 0 w 1282"/>
                      <a:gd name="T3" fmla="*/ 0 h 1730"/>
                      <a:gd name="T4" fmla="*/ 0 w 1282"/>
                      <a:gd name="T5" fmla="*/ 0 h 1730"/>
                      <a:gd name="T6" fmla="*/ 0 w 1282"/>
                      <a:gd name="T7" fmla="*/ 0 h 1730"/>
                      <a:gd name="T8" fmla="*/ 0 w 1282"/>
                      <a:gd name="T9" fmla="*/ 0 h 1730"/>
                      <a:gd name="T10" fmla="*/ 0 w 1282"/>
                      <a:gd name="T11" fmla="*/ 0 h 1730"/>
                      <a:gd name="T12" fmla="*/ 0 w 1282"/>
                      <a:gd name="T13" fmla="*/ 0 h 1730"/>
                      <a:gd name="T14" fmla="*/ 0 w 1282"/>
                      <a:gd name="T15" fmla="*/ 0 h 1730"/>
                      <a:gd name="T16" fmla="*/ 0 w 1282"/>
                      <a:gd name="T17" fmla="*/ 0 h 1730"/>
                      <a:gd name="T18" fmla="*/ 0 w 1282"/>
                      <a:gd name="T19" fmla="*/ 0 h 1730"/>
                      <a:gd name="T20" fmla="*/ 0 w 1282"/>
                      <a:gd name="T21" fmla="*/ 0 h 1730"/>
                      <a:gd name="T22" fmla="*/ 0 w 1282"/>
                      <a:gd name="T23" fmla="*/ 0 h 1730"/>
                      <a:gd name="T24" fmla="*/ 0 w 1282"/>
                      <a:gd name="T25" fmla="*/ 0 h 1730"/>
                      <a:gd name="T26" fmla="*/ 0 w 1282"/>
                      <a:gd name="T27" fmla="*/ 0 h 1730"/>
                      <a:gd name="T28" fmla="*/ 0 w 1282"/>
                      <a:gd name="T29" fmla="*/ 0 h 1730"/>
                      <a:gd name="T30" fmla="*/ 0 w 1282"/>
                      <a:gd name="T31" fmla="*/ 0 h 1730"/>
                      <a:gd name="T32" fmla="*/ 0 w 1282"/>
                      <a:gd name="T33" fmla="*/ 0 h 1730"/>
                      <a:gd name="T34" fmla="*/ 0 w 1282"/>
                      <a:gd name="T35" fmla="*/ 0 h 1730"/>
                      <a:gd name="T36" fmla="*/ 0 w 1282"/>
                      <a:gd name="T37" fmla="*/ 0 h 1730"/>
                      <a:gd name="T38" fmla="*/ 0 w 1282"/>
                      <a:gd name="T39" fmla="*/ 0 h 1730"/>
                      <a:gd name="T40" fmla="*/ 0 w 1282"/>
                      <a:gd name="T41" fmla="*/ 0 h 1730"/>
                      <a:gd name="T42" fmla="*/ 0 w 1282"/>
                      <a:gd name="T43" fmla="*/ 0 h 1730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1282"/>
                      <a:gd name="T67" fmla="*/ 0 h 1730"/>
                      <a:gd name="T68" fmla="*/ 1282 w 1282"/>
                      <a:gd name="T69" fmla="*/ 1730 h 1730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1282" h="1730">
                        <a:moveTo>
                          <a:pt x="56" y="1729"/>
                        </a:moveTo>
                        <a:cubicBezTo>
                          <a:pt x="109" y="1663"/>
                          <a:pt x="156" y="1582"/>
                          <a:pt x="195" y="1496"/>
                        </a:cubicBezTo>
                        <a:cubicBezTo>
                          <a:pt x="240" y="1391"/>
                          <a:pt x="205" y="1215"/>
                          <a:pt x="118" y="1206"/>
                        </a:cubicBezTo>
                        <a:cubicBezTo>
                          <a:pt x="0" y="1195"/>
                          <a:pt x="51" y="1410"/>
                          <a:pt x="96" y="1462"/>
                        </a:cubicBezTo>
                        <a:cubicBezTo>
                          <a:pt x="171" y="1545"/>
                          <a:pt x="256" y="1438"/>
                          <a:pt x="319" y="1373"/>
                        </a:cubicBezTo>
                        <a:cubicBezTo>
                          <a:pt x="382" y="1306"/>
                          <a:pt x="431" y="1193"/>
                          <a:pt x="426" y="1076"/>
                        </a:cubicBezTo>
                        <a:cubicBezTo>
                          <a:pt x="423" y="998"/>
                          <a:pt x="299" y="844"/>
                          <a:pt x="292" y="1042"/>
                        </a:cubicBezTo>
                        <a:cubicBezTo>
                          <a:pt x="288" y="1141"/>
                          <a:pt x="347" y="1273"/>
                          <a:pt x="428" y="1181"/>
                        </a:cubicBezTo>
                        <a:cubicBezTo>
                          <a:pt x="484" y="1114"/>
                          <a:pt x="559" y="1080"/>
                          <a:pt x="606" y="996"/>
                        </a:cubicBezTo>
                        <a:cubicBezTo>
                          <a:pt x="652" y="912"/>
                          <a:pt x="697" y="743"/>
                          <a:pt x="611" y="686"/>
                        </a:cubicBezTo>
                        <a:cubicBezTo>
                          <a:pt x="530" y="634"/>
                          <a:pt x="443" y="864"/>
                          <a:pt x="549" y="906"/>
                        </a:cubicBezTo>
                        <a:cubicBezTo>
                          <a:pt x="633" y="939"/>
                          <a:pt x="702" y="847"/>
                          <a:pt x="763" y="775"/>
                        </a:cubicBezTo>
                        <a:cubicBezTo>
                          <a:pt x="823" y="707"/>
                          <a:pt x="864" y="600"/>
                          <a:pt x="879" y="494"/>
                        </a:cubicBezTo>
                        <a:cubicBezTo>
                          <a:pt x="903" y="307"/>
                          <a:pt x="726" y="386"/>
                          <a:pt x="731" y="528"/>
                        </a:cubicBezTo>
                        <a:cubicBezTo>
                          <a:pt x="737" y="642"/>
                          <a:pt x="817" y="740"/>
                          <a:pt x="889" y="638"/>
                        </a:cubicBezTo>
                        <a:cubicBezTo>
                          <a:pt x="940" y="566"/>
                          <a:pt x="1023" y="533"/>
                          <a:pt x="1058" y="440"/>
                        </a:cubicBezTo>
                        <a:cubicBezTo>
                          <a:pt x="1093" y="341"/>
                          <a:pt x="1164" y="262"/>
                          <a:pt x="1118" y="132"/>
                        </a:cubicBezTo>
                        <a:cubicBezTo>
                          <a:pt x="1074" y="0"/>
                          <a:pt x="969" y="111"/>
                          <a:pt x="970" y="220"/>
                        </a:cubicBezTo>
                        <a:cubicBezTo>
                          <a:pt x="972" y="368"/>
                          <a:pt x="1096" y="361"/>
                          <a:pt x="1151" y="294"/>
                        </a:cubicBezTo>
                        <a:lnTo>
                          <a:pt x="1209" y="241"/>
                        </a:lnTo>
                        <a:lnTo>
                          <a:pt x="1268" y="173"/>
                        </a:lnTo>
                        <a:lnTo>
                          <a:pt x="1281" y="152"/>
                        </a:lnTo>
                      </a:path>
                    </a:pathLst>
                  </a:custGeom>
                  <a:noFill/>
                  <a:ln w="28575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2514" name="Freeform 40"/>
                  <p:cNvSpPr>
                    <a:spLocks noChangeArrowheads="1"/>
                  </p:cNvSpPr>
                  <p:nvPr/>
                </p:nvSpPr>
                <p:spPr bwMode="auto">
                  <a:xfrm>
                    <a:off x="4279" y="1536"/>
                    <a:ext cx="139" cy="501"/>
                  </a:xfrm>
                  <a:custGeom>
                    <a:avLst/>
                    <a:gdLst>
                      <a:gd name="T0" fmla="*/ 0 w 612"/>
                      <a:gd name="T1" fmla="*/ 0 h 2209"/>
                      <a:gd name="T2" fmla="*/ 0 w 612"/>
                      <a:gd name="T3" fmla="*/ 0 h 2209"/>
                      <a:gd name="T4" fmla="*/ 0 w 612"/>
                      <a:gd name="T5" fmla="*/ 0 h 2209"/>
                      <a:gd name="T6" fmla="*/ 0 w 612"/>
                      <a:gd name="T7" fmla="*/ 0 h 2209"/>
                      <a:gd name="T8" fmla="*/ 0 w 612"/>
                      <a:gd name="T9" fmla="*/ 0 h 2209"/>
                      <a:gd name="T10" fmla="*/ 0 w 612"/>
                      <a:gd name="T11" fmla="*/ 0 h 2209"/>
                      <a:gd name="T12" fmla="*/ 0 w 612"/>
                      <a:gd name="T13" fmla="*/ 0 h 2209"/>
                      <a:gd name="T14" fmla="*/ 0 w 612"/>
                      <a:gd name="T15" fmla="*/ 0 h 2209"/>
                      <a:gd name="T16" fmla="*/ 0 w 612"/>
                      <a:gd name="T17" fmla="*/ 0 h 2209"/>
                      <a:gd name="T18" fmla="*/ 0 w 612"/>
                      <a:gd name="T19" fmla="*/ 0 h 2209"/>
                      <a:gd name="T20" fmla="*/ 0 w 612"/>
                      <a:gd name="T21" fmla="*/ 0 h 2209"/>
                      <a:gd name="T22" fmla="*/ 0 w 612"/>
                      <a:gd name="T23" fmla="*/ 0 h 2209"/>
                      <a:gd name="T24" fmla="*/ 0 w 612"/>
                      <a:gd name="T25" fmla="*/ 0 h 2209"/>
                      <a:gd name="T26" fmla="*/ 0 w 612"/>
                      <a:gd name="T27" fmla="*/ 0 h 2209"/>
                      <a:gd name="T28" fmla="*/ 0 w 612"/>
                      <a:gd name="T29" fmla="*/ 0 h 2209"/>
                      <a:gd name="T30" fmla="*/ 0 w 612"/>
                      <a:gd name="T31" fmla="*/ 0 h 2209"/>
                      <a:gd name="T32" fmla="*/ 0 w 612"/>
                      <a:gd name="T33" fmla="*/ 0 h 2209"/>
                      <a:gd name="T34" fmla="*/ 0 w 612"/>
                      <a:gd name="T35" fmla="*/ 0 h 2209"/>
                      <a:gd name="T36" fmla="*/ 0 w 612"/>
                      <a:gd name="T37" fmla="*/ 0 h 2209"/>
                      <a:gd name="T38" fmla="*/ 0 w 612"/>
                      <a:gd name="T39" fmla="*/ 0 h 2209"/>
                      <a:gd name="T40" fmla="*/ 0 w 612"/>
                      <a:gd name="T41" fmla="*/ 0 h 2209"/>
                      <a:gd name="T42" fmla="*/ 0 w 612"/>
                      <a:gd name="T43" fmla="*/ 0 h 2209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612"/>
                      <a:gd name="T67" fmla="*/ 0 h 2209"/>
                      <a:gd name="T68" fmla="*/ 612 w 612"/>
                      <a:gd name="T69" fmla="*/ 2209 h 2209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612" h="2209">
                        <a:moveTo>
                          <a:pt x="430" y="2208"/>
                        </a:moveTo>
                        <a:cubicBezTo>
                          <a:pt x="441" y="2113"/>
                          <a:pt x="434" y="2013"/>
                          <a:pt x="414" y="1915"/>
                        </a:cubicBezTo>
                        <a:cubicBezTo>
                          <a:pt x="388" y="1798"/>
                          <a:pt x="228" y="1692"/>
                          <a:pt x="132" y="1757"/>
                        </a:cubicBezTo>
                        <a:cubicBezTo>
                          <a:pt x="0" y="1844"/>
                          <a:pt x="203" y="1967"/>
                          <a:pt x="286" y="1970"/>
                        </a:cubicBezTo>
                        <a:cubicBezTo>
                          <a:pt x="424" y="1973"/>
                          <a:pt x="437" y="1820"/>
                          <a:pt x="457" y="1720"/>
                        </a:cubicBezTo>
                        <a:cubicBezTo>
                          <a:pt x="478" y="1617"/>
                          <a:pt x="449" y="1491"/>
                          <a:pt x="362" y="1405"/>
                        </a:cubicBezTo>
                        <a:cubicBezTo>
                          <a:pt x="304" y="1348"/>
                          <a:pt x="68" y="1333"/>
                          <a:pt x="199" y="1490"/>
                        </a:cubicBezTo>
                        <a:cubicBezTo>
                          <a:pt x="263" y="1569"/>
                          <a:pt x="417" y="1620"/>
                          <a:pt x="437" y="1484"/>
                        </a:cubicBezTo>
                        <a:cubicBezTo>
                          <a:pt x="449" y="1386"/>
                          <a:pt x="504" y="1300"/>
                          <a:pt x="495" y="1196"/>
                        </a:cubicBezTo>
                        <a:cubicBezTo>
                          <a:pt x="484" y="1095"/>
                          <a:pt x="413" y="928"/>
                          <a:pt x="283" y="955"/>
                        </a:cubicBezTo>
                        <a:cubicBezTo>
                          <a:pt x="162" y="982"/>
                          <a:pt x="231" y="1229"/>
                          <a:pt x="371" y="1176"/>
                        </a:cubicBezTo>
                        <a:cubicBezTo>
                          <a:pt x="483" y="1131"/>
                          <a:pt x="492" y="1003"/>
                          <a:pt x="504" y="900"/>
                        </a:cubicBezTo>
                        <a:cubicBezTo>
                          <a:pt x="520" y="798"/>
                          <a:pt x="487" y="683"/>
                          <a:pt x="429" y="591"/>
                        </a:cubicBezTo>
                        <a:cubicBezTo>
                          <a:pt x="325" y="428"/>
                          <a:pt x="194" y="633"/>
                          <a:pt x="298" y="736"/>
                        </a:cubicBezTo>
                        <a:cubicBezTo>
                          <a:pt x="385" y="820"/>
                          <a:pt x="536" y="828"/>
                          <a:pt x="540" y="692"/>
                        </a:cubicBezTo>
                        <a:cubicBezTo>
                          <a:pt x="544" y="595"/>
                          <a:pt x="608" y="502"/>
                          <a:pt x="579" y="403"/>
                        </a:cubicBezTo>
                        <a:cubicBezTo>
                          <a:pt x="545" y="298"/>
                          <a:pt x="565" y="179"/>
                          <a:pt x="426" y="117"/>
                        </a:cubicBezTo>
                        <a:cubicBezTo>
                          <a:pt x="289" y="54"/>
                          <a:pt x="255" y="223"/>
                          <a:pt x="333" y="307"/>
                        </a:cubicBezTo>
                        <a:cubicBezTo>
                          <a:pt x="438" y="417"/>
                          <a:pt x="564" y="311"/>
                          <a:pt x="574" y="215"/>
                        </a:cubicBezTo>
                        <a:lnTo>
                          <a:pt x="598" y="127"/>
                        </a:lnTo>
                        <a:lnTo>
                          <a:pt x="611" y="27"/>
                        </a:lnTo>
                        <a:lnTo>
                          <a:pt x="611" y="0"/>
                        </a:lnTo>
                      </a:path>
                    </a:pathLst>
                  </a:custGeom>
                  <a:noFill/>
                  <a:ln w="28575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</p:grpSp>
      </p:grp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94665B8-CB5B-45A1-A64C-887E31D3D86A}" type="slidenum">
              <a:rPr lang="en-GB" b="0" u="none">
                <a:latin typeface="Comic Sans MS" pitchFamily="66" charset="0"/>
              </a:rPr>
              <a:pPr/>
              <a:t>48</a:t>
            </a:fld>
            <a:endParaRPr lang="en-GB" b="0" u="none">
              <a:latin typeface="Comic Sans MS" pitchFamily="66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56253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028" descr="0107024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76400"/>
            <a:ext cx="374491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8" name="Picture 1030" descr="0107024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3" t="30956" r="21176" b="16013"/>
          <a:stretch>
            <a:fillRect/>
          </a:stretch>
        </p:blipFill>
        <p:spPr bwMode="auto">
          <a:xfrm>
            <a:off x="5105400" y="1633538"/>
            <a:ext cx="3698875" cy="49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Heavy Ions at CERN</a:t>
            </a:r>
            <a:endParaRPr lang="en-US" dirty="0"/>
          </a:p>
        </p:txBody>
      </p:sp>
      <p:pic>
        <p:nvPicPr>
          <p:cNvPr id="120839" name="Picture 1031" descr="0107024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5" t="56575" r="28235" b="16013"/>
          <a:stretch>
            <a:fillRect/>
          </a:stretch>
        </p:blipFill>
        <p:spPr bwMode="auto">
          <a:xfrm>
            <a:off x="5073650" y="1676400"/>
            <a:ext cx="3775075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79388" y="1412875"/>
            <a:ext cx="4267200" cy="41148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GB" smtClean="0"/>
              <a:t>Acceleration of Pb ions:</a:t>
            </a:r>
          </a:p>
          <a:p>
            <a:pPr lvl="1">
              <a:lnSpc>
                <a:spcPct val="120000"/>
              </a:lnSpc>
            </a:pPr>
            <a:r>
              <a:rPr lang="en-GB" smtClean="0"/>
              <a:t>ECR source: Pb</a:t>
            </a:r>
            <a:r>
              <a:rPr lang="en-GB" baseline="30000" smtClean="0"/>
              <a:t>27+</a:t>
            </a:r>
            <a:r>
              <a:rPr lang="en-GB" smtClean="0"/>
              <a:t> (80 </a:t>
            </a:r>
            <a:r>
              <a:rPr lang="en-GB" smtClean="0">
                <a:latin typeface="Symbol" pitchFamily="18" charset="2"/>
              </a:rPr>
              <a:t>m</a:t>
            </a:r>
            <a:r>
              <a:rPr lang="en-GB" smtClean="0"/>
              <a:t>A)</a:t>
            </a:r>
          </a:p>
          <a:p>
            <a:pPr lvl="1">
              <a:lnSpc>
                <a:spcPct val="120000"/>
              </a:lnSpc>
            </a:pPr>
            <a:r>
              <a:rPr lang="en-GB" smtClean="0"/>
              <a:t>RFQ: Pb</a:t>
            </a:r>
            <a:r>
              <a:rPr lang="en-GB" baseline="30000" smtClean="0"/>
              <a:t>27+</a:t>
            </a:r>
            <a:r>
              <a:rPr lang="en-GB" smtClean="0"/>
              <a:t> to 250 A keV</a:t>
            </a:r>
          </a:p>
          <a:p>
            <a:pPr lvl="1">
              <a:lnSpc>
                <a:spcPct val="120000"/>
              </a:lnSpc>
            </a:pPr>
            <a:r>
              <a:rPr lang="en-GB" smtClean="0"/>
              <a:t>Linac3: Pb</a:t>
            </a:r>
            <a:r>
              <a:rPr lang="en-GB" baseline="30000" smtClean="0"/>
              <a:t>27+</a:t>
            </a:r>
            <a:r>
              <a:rPr lang="en-GB" smtClean="0"/>
              <a:t> to 4.2 A MeV</a:t>
            </a:r>
          </a:p>
          <a:p>
            <a:pPr lvl="1">
              <a:lnSpc>
                <a:spcPct val="120000"/>
              </a:lnSpc>
            </a:pPr>
            <a:r>
              <a:rPr lang="en-GB" smtClean="0"/>
              <a:t>Stripper: Pb</a:t>
            </a:r>
            <a:r>
              <a:rPr lang="en-GB" baseline="30000" smtClean="0"/>
              <a:t>53+</a:t>
            </a:r>
            <a:endParaRPr lang="en-GB" smtClean="0"/>
          </a:p>
          <a:p>
            <a:pPr lvl="1">
              <a:lnSpc>
                <a:spcPct val="120000"/>
              </a:lnSpc>
            </a:pPr>
            <a:r>
              <a:rPr lang="en-GB" smtClean="0"/>
              <a:t>PS Booster: Pb</a:t>
            </a:r>
            <a:r>
              <a:rPr lang="en-GB" baseline="30000" smtClean="0"/>
              <a:t>53+</a:t>
            </a:r>
            <a:r>
              <a:rPr lang="en-GB" smtClean="0"/>
              <a:t> to 95 A MeV</a:t>
            </a:r>
          </a:p>
          <a:p>
            <a:pPr lvl="1">
              <a:lnSpc>
                <a:spcPct val="120000"/>
              </a:lnSpc>
            </a:pPr>
            <a:r>
              <a:rPr lang="en-GB" smtClean="0"/>
              <a:t>PS: Pb</a:t>
            </a:r>
            <a:r>
              <a:rPr lang="en-GB" baseline="30000" smtClean="0"/>
              <a:t>53+</a:t>
            </a:r>
            <a:r>
              <a:rPr lang="en-GB" smtClean="0"/>
              <a:t> to 4.25 A GeV</a:t>
            </a:r>
          </a:p>
          <a:p>
            <a:pPr lvl="1">
              <a:lnSpc>
                <a:spcPct val="120000"/>
              </a:lnSpc>
            </a:pPr>
            <a:r>
              <a:rPr lang="en-GB" smtClean="0"/>
              <a:t>Stripper: Pb</a:t>
            </a:r>
            <a:r>
              <a:rPr lang="en-GB" baseline="30000" smtClean="0"/>
              <a:t>82+</a:t>
            </a:r>
            <a:r>
              <a:rPr lang="en-GB" smtClean="0"/>
              <a:t> (full ionisation)</a:t>
            </a:r>
          </a:p>
          <a:p>
            <a:pPr lvl="1">
              <a:lnSpc>
                <a:spcPct val="120000"/>
              </a:lnSpc>
            </a:pPr>
            <a:r>
              <a:rPr lang="en-GB" smtClean="0"/>
              <a:t>SPS: Pb</a:t>
            </a:r>
            <a:r>
              <a:rPr lang="en-GB" baseline="30000" smtClean="0"/>
              <a:t>82+</a:t>
            </a:r>
            <a:r>
              <a:rPr lang="en-GB" smtClean="0"/>
              <a:t> to 158 A GeV</a:t>
            </a:r>
          </a:p>
          <a:p>
            <a:pPr lvl="1">
              <a:lnSpc>
                <a:spcPct val="120000"/>
              </a:lnSpc>
            </a:pPr>
            <a:r>
              <a:rPr lang="en-GB" smtClean="0"/>
              <a:t>LHC: Pb</a:t>
            </a:r>
            <a:r>
              <a:rPr lang="en-GB" baseline="30000" smtClean="0"/>
              <a:t>82+</a:t>
            </a:r>
            <a:r>
              <a:rPr lang="en-GB" smtClean="0"/>
              <a:t> to 2.76 A TeV)</a:t>
            </a:r>
            <a:endParaRPr lang="en-GB" sz="180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59DDB47-2A44-4DA0-8D2E-1362538E9FEA}" type="slidenum">
              <a:rPr lang="en-GB" b="0" u="none">
                <a:latin typeface="Comic Sans MS" pitchFamily="66" charset="0"/>
              </a:rPr>
              <a:pPr/>
              <a:t>49</a:t>
            </a:fld>
            <a:endParaRPr lang="en-GB" b="0" u="none"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91673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82AE-245D-41E4-A405-F48272476E97}" type="slidenum">
              <a:rPr lang="en-US"/>
              <a:pPr/>
              <a:t>5</a:t>
            </a:fld>
            <a:endParaRPr lang="en-US"/>
          </a:p>
        </p:txBody>
      </p:sp>
      <p:sp>
        <p:nvSpPr>
          <p:cNvPr id="1078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Vacuum</a:t>
            </a:r>
          </a:p>
        </p:txBody>
      </p:sp>
      <p:sp>
        <p:nvSpPr>
          <p:cNvPr id="1078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Energy of pair created from vacuum:</a:t>
            </a:r>
          </a:p>
          <a:p>
            <a:pPr algn="ctr">
              <a:buFontTx/>
              <a:buNone/>
            </a:pPr>
            <a:r>
              <a:rPr lang="en-US" b="0"/>
              <a:t>                    E</a:t>
            </a:r>
            <a:r>
              <a:rPr lang="en-US" b="0" baseline="-25000"/>
              <a:t>kin</a:t>
            </a:r>
            <a:r>
              <a:rPr lang="en-US" b="0"/>
              <a:t> = p ~ 1/r               (p</a:t>
            </a:r>
            <a:r>
              <a:rPr lang="en-US" b="0">
                <a:sym typeface="Symbol" pitchFamily="18" charset="2"/>
              </a:rPr>
              <a:t>r ≥ 1)</a:t>
            </a:r>
          </a:p>
          <a:p>
            <a:pPr algn="ctr">
              <a:buFontTx/>
              <a:buNone/>
            </a:pPr>
            <a:r>
              <a:rPr lang="en-US" b="0">
                <a:sym typeface="Symbol" pitchFamily="18" charset="2"/>
              </a:rPr>
              <a:t>                               E</a:t>
            </a:r>
            <a:r>
              <a:rPr lang="en-US" b="0" baseline="-25000">
                <a:sym typeface="Symbol" pitchFamily="18" charset="2"/>
              </a:rPr>
              <a:t>pot</a:t>
            </a:r>
            <a:r>
              <a:rPr lang="en-US" b="0">
                <a:sym typeface="Symbol" pitchFamily="18" charset="2"/>
              </a:rPr>
              <a:t> = – q</a:t>
            </a:r>
            <a:r>
              <a:rPr lang="en-US" b="0" baseline="30000">
                <a:sym typeface="Symbol" pitchFamily="18" charset="2"/>
              </a:rPr>
              <a:t>2</a:t>
            </a:r>
            <a:r>
              <a:rPr lang="en-US" b="0">
                <a:sym typeface="Symbol" pitchFamily="18" charset="2"/>
              </a:rPr>
              <a:t>/(4</a:t>
            </a:r>
            <a:r>
              <a:rPr lang="el-GR" b="0">
                <a:sym typeface="Symbol" pitchFamily="18" charset="2"/>
              </a:rPr>
              <a:t>π</a:t>
            </a:r>
            <a:r>
              <a:rPr lang="en-US" b="0">
                <a:sym typeface="Symbol" pitchFamily="18" charset="2"/>
              </a:rPr>
              <a:t>r)         (q = e or q = g</a:t>
            </a:r>
            <a:r>
              <a:rPr lang="en-US" b="0" baseline="-25000">
                <a:sym typeface="Symbol" pitchFamily="18" charset="2"/>
              </a:rPr>
              <a:t>s</a:t>
            </a:r>
            <a:r>
              <a:rPr lang="en-US" b="0">
                <a:sym typeface="Symbol" pitchFamily="18" charset="2"/>
              </a:rPr>
              <a:t>)</a:t>
            </a:r>
          </a:p>
          <a:p>
            <a:pPr algn="ctr">
              <a:buFontTx/>
              <a:buNone/>
            </a:pPr>
            <a:endParaRPr lang="en-US" b="0">
              <a:sym typeface="Symbol" pitchFamily="18" charset="2"/>
            </a:endParaRPr>
          </a:p>
          <a:p>
            <a:pPr algn="ctr">
              <a:buFontTx/>
              <a:buNone/>
            </a:pPr>
            <a:r>
              <a:rPr lang="en-US" b="0">
                <a:sym typeface="Symbol" pitchFamily="18" charset="2"/>
              </a:rPr>
              <a:t>E = E</a:t>
            </a:r>
            <a:r>
              <a:rPr lang="en-US" b="0" baseline="-25000">
                <a:sym typeface="Symbol" pitchFamily="18" charset="2"/>
              </a:rPr>
              <a:t>kin</a:t>
            </a:r>
            <a:r>
              <a:rPr lang="en-US" b="0">
                <a:sym typeface="Symbol" pitchFamily="18" charset="2"/>
              </a:rPr>
              <a:t> + E</a:t>
            </a:r>
            <a:r>
              <a:rPr lang="en-US" b="0" baseline="-25000">
                <a:sym typeface="Symbol" pitchFamily="18" charset="2"/>
              </a:rPr>
              <a:t>pot</a:t>
            </a:r>
            <a:r>
              <a:rPr lang="en-US" b="0">
                <a:sym typeface="Symbol" pitchFamily="18" charset="2"/>
              </a:rPr>
              <a:t> = (1/r)(1 – q</a:t>
            </a:r>
            <a:r>
              <a:rPr lang="en-US" b="0" baseline="30000">
                <a:sym typeface="Symbol" pitchFamily="18" charset="2"/>
              </a:rPr>
              <a:t>2</a:t>
            </a:r>
            <a:r>
              <a:rPr lang="en-US" b="0">
                <a:sym typeface="Symbol" pitchFamily="18" charset="2"/>
              </a:rPr>
              <a:t>/4</a:t>
            </a:r>
            <a:r>
              <a:rPr lang="el-GR" b="0">
                <a:sym typeface="Symbol" pitchFamily="18" charset="2"/>
              </a:rPr>
              <a:t>π</a:t>
            </a:r>
            <a:r>
              <a:rPr lang="en-US" b="0">
                <a:sym typeface="Symbol" pitchFamily="18" charset="2"/>
              </a:rPr>
              <a:t>) = (1/r)(1 – </a:t>
            </a:r>
            <a:r>
              <a:rPr lang="en-US" b="0">
                <a:latin typeface="Symbol" pitchFamily="18" charset="2"/>
                <a:sym typeface="Symbol" pitchFamily="18" charset="2"/>
              </a:rPr>
              <a:t>a</a:t>
            </a:r>
            <a:r>
              <a:rPr lang="en-US" b="0" baseline="-25000">
                <a:sym typeface="Symbol" pitchFamily="18" charset="2"/>
              </a:rPr>
              <a:t>em,s</a:t>
            </a:r>
            <a:r>
              <a:rPr lang="en-US" b="0">
                <a:sym typeface="Symbol" pitchFamily="18" charset="2"/>
              </a:rPr>
              <a:t>) </a:t>
            </a:r>
          </a:p>
          <a:p>
            <a:pPr algn="ctr">
              <a:buFontTx/>
              <a:buNone/>
            </a:pPr>
            <a:endParaRPr lang="en-US" b="0">
              <a:sym typeface="Symbol" pitchFamily="18" charset="2"/>
            </a:endParaRPr>
          </a:p>
          <a:p>
            <a:r>
              <a:rPr lang="en-US">
                <a:sym typeface="Symbol" pitchFamily="18" charset="2"/>
              </a:rPr>
              <a:t>in QED this is true for any distance (down to Planck scale 10</a:t>
            </a:r>
            <a:r>
              <a:rPr lang="en-US" baseline="30000">
                <a:sym typeface="Symbol" pitchFamily="18" charset="2"/>
              </a:rPr>
              <a:t>-20</a:t>
            </a:r>
            <a:r>
              <a:rPr lang="en-US">
                <a:sym typeface="Symbol" pitchFamily="18" charset="2"/>
              </a:rPr>
              <a:t> fm)</a:t>
            </a:r>
          </a:p>
          <a:p>
            <a:endParaRPr lang="en-US">
              <a:sym typeface="Symbol" pitchFamily="18" charset="2"/>
            </a:endParaRPr>
          </a:p>
          <a:p>
            <a:r>
              <a:rPr lang="en-US">
                <a:sym typeface="Symbol" pitchFamily="18" charset="2"/>
              </a:rPr>
              <a:t>in QCD it’s restricted to small distances, up to few fm at most</a:t>
            </a:r>
          </a:p>
          <a:p>
            <a:pPr lvl="1"/>
            <a:r>
              <a:rPr lang="en-US">
                <a:sym typeface="Symbol" pitchFamily="18" charset="2"/>
              </a:rPr>
              <a:t>for larger distances the colour field is restricted to a tube…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93070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LHC as a HI accelerator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dirty="0" smtClean="0"/>
              <a:t>Fully ionised </a:t>
            </a:r>
            <a:r>
              <a:rPr lang="en-GB" sz="1800" baseline="30000" dirty="0" smtClean="0"/>
              <a:t>208</a:t>
            </a:r>
            <a:r>
              <a:rPr lang="en-GB" sz="1800" dirty="0" smtClean="0"/>
              <a:t>Pb nucleus accelerated in LHC</a:t>
            </a:r>
          </a:p>
          <a:p>
            <a:pPr>
              <a:buFont typeface="Wingdings" pitchFamily="2" charset="2"/>
              <a:buNone/>
            </a:pPr>
            <a:r>
              <a:rPr lang="en-GB" sz="1800" dirty="0" smtClean="0"/>
              <a:t>	(configuration magnetically identical to that for </a:t>
            </a:r>
            <a:r>
              <a:rPr lang="en-GB" sz="1800" dirty="0" err="1" smtClean="0"/>
              <a:t>pp</a:t>
            </a:r>
            <a:r>
              <a:rPr lang="en-GB" sz="1800" dirty="0" smtClean="0"/>
              <a:t>), e.g. (2011 numbers):</a:t>
            </a:r>
          </a:p>
          <a:p>
            <a:pPr lvl="1"/>
            <a:endParaRPr lang="en-GB" sz="1600" dirty="0" smtClean="0"/>
          </a:p>
          <a:p>
            <a:pPr lvl="1"/>
            <a:endParaRPr lang="en-GB" sz="1600" dirty="0" smtClean="0"/>
          </a:p>
          <a:p>
            <a:pPr lvl="1"/>
            <a:endParaRPr lang="en-GB" sz="1600" dirty="0" smtClean="0"/>
          </a:p>
          <a:p>
            <a:r>
              <a:rPr lang="en-GB" sz="2000" dirty="0" smtClean="0"/>
              <a:t>the relevant figure is </a:t>
            </a:r>
            <a:r>
              <a:rPr lang="en-GB" sz="2000" dirty="0" smtClean="0">
                <a:sym typeface="Symbol" pitchFamily="18" charset="2"/>
              </a:rPr>
              <a:t></a:t>
            </a:r>
            <a:r>
              <a:rPr lang="en-GB" sz="2000" dirty="0" smtClean="0"/>
              <a:t>s per nucleon-nucleon collision: </a:t>
            </a:r>
            <a:r>
              <a:rPr lang="en-GB" sz="2000" dirty="0" smtClean="0">
                <a:sym typeface="Symbol" pitchFamily="18" charset="2"/>
              </a:rPr>
              <a:t></a:t>
            </a:r>
            <a:r>
              <a:rPr lang="en-GB" sz="2000" dirty="0" err="1" smtClean="0"/>
              <a:t>s</a:t>
            </a:r>
            <a:r>
              <a:rPr lang="en-GB" sz="2000" baseline="-25000" dirty="0" err="1" smtClean="0"/>
              <a:t>NN</a:t>
            </a:r>
            <a:endParaRPr lang="en-GB" sz="2000" baseline="-25000" dirty="0" smtClean="0"/>
          </a:p>
          <a:p>
            <a:endParaRPr lang="en-GB" sz="2000" baseline="-25000" dirty="0" smtClean="0"/>
          </a:p>
          <a:p>
            <a:endParaRPr lang="en-GB" sz="2000" baseline="-25000" dirty="0" smtClean="0"/>
          </a:p>
          <a:p>
            <a:endParaRPr lang="en-GB" sz="2000" baseline="-25000" dirty="0" smtClean="0"/>
          </a:p>
          <a:p>
            <a:pPr>
              <a:buFont typeface="Wingdings" pitchFamily="2" charset="2"/>
              <a:buNone/>
            </a:pPr>
            <a:endParaRPr lang="en-GB" sz="2000" baseline="-25000" dirty="0" smtClean="0"/>
          </a:p>
          <a:p>
            <a:r>
              <a:rPr lang="en-GB" sz="1800" dirty="0" smtClean="0"/>
              <a:t>… of course, real life is more complicated…</a:t>
            </a:r>
          </a:p>
          <a:p>
            <a:pPr lvl="1"/>
            <a:r>
              <a:rPr lang="en-GB" sz="1600" dirty="0" smtClean="0"/>
              <a:t>ion collimation</a:t>
            </a:r>
          </a:p>
          <a:p>
            <a:pPr lvl="1"/>
            <a:r>
              <a:rPr lang="en-GB" sz="1600" dirty="0" smtClean="0"/>
              <a:t>sensitivity of LHC instrumentation</a:t>
            </a:r>
          </a:p>
          <a:p>
            <a:pPr lvl="1"/>
            <a:r>
              <a:rPr lang="en-GB" sz="1600" dirty="0" smtClean="0"/>
              <a:t>injection chain</a:t>
            </a:r>
          </a:p>
          <a:p>
            <a:pPr lvl="1"/>
            <a:r>
              <a:rPr lang="en-GB" sz="1600" dirty="0" smtClean="0"/>
              <a:t>…</a:t>
            </a:r>
          </a:p>
          <a:p>
            <a:pPr lvl="1">
              <a:buFont typeface="Wingdings" pitchFamily="2" charset="2"/>
              <a:buNone/>
            </a:pPr>
            <a:endParaRPr lang="en-GB" sz="1600" dirty="0" smtClean="0"/>
          </a:p>
          <a:p>
            <a:pPr>
              <a:buFont typeface="Wingdings" pitchFamily="2" charset="2"/>
              <a:buNone/>
            </a:pPr>
            <a:r>
              <a:rPr lang="en-GB" sz="2000" dirty="0" smtClean="0"/>
              <a:t> 	</a:t>
            </a:r>
          </a:p>
        </p:txBody>
      </p:sp>
      <p:graphicFrame>
        <p:nvGraphicFramePr>
          <p:cNvPr id="6656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43265"/>
              </p:ext>
            </p:extLst>
          </p:nvPr>
        </p:nvGraphicFramePr>
        <p:xfrm>
          <a:off x="554038" y="2401516"/>
          <a:ext cx="3538537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3" name="Equation" r:id="rId3" imgW="2247900" imgH="241300" progId="Equation.3">
                  <p:embed/>
                </p:oleObj>
              </mc:Choice>
              <mc:Fallback>
                <p:oleObj name="Equation" r:id="rId3" imgW="2247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038" y="2401516"/>
                        <a:ext cx="3538537" cy="379412"/>
                      </a:xfrm>
                      <a:prstGeom prst="rect">
                        <a:avLst/>
                      </a:prstGeom>
                      <a:solidFill>
                        <a:srgbClr val="35EAFD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19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5408561"/>
              </p:ext>
            </p:extLst>
          </p:nvPr>
        </p:nvGraphicFramePr>
        <p:xfrm>
          <a:off x="649288" y="3645024"/>
          <a:ext cx="4167187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4" name="Equation" r:id="rId5" imgW="2870200" imgH="393700" progId="Equation.3">
                  <p:embed/>
                </p:oleObj>
              </mc:Choice>
              <mc:Fallback>
                <p:oleObj name="Equation" r:id="rId5" imgW="28702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288" y="3645024"/>
                        <a:ext cx="4167187" cy="571500"/>
                      </a:xfrm>
                      <a:prstGeom prst="rect">
                        <a:avLst/>
                      </a:prstGeom>
                      <a:solidFill>
                        <a:srgbClr val="35EAFD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6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2352213"/>
              </p:ext>
            </p:extLst>
          </p:nvPr>
        </p:nvGraphicFramePr>
        <p:xfrm>
          <a:off x="5370513" y="2360241"/>
          <a:ext cx="2039937" cy="42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5" name="Equation" r:id="rId7" imgW="1294838" imgH="266584" progId="Equation.3">
                  <p:embed/>
                </p:oleObj>
              </mc:Choice>
              <mc:Fallback>
                <p:oleObj name="Equation" r:id="rId7" imgW="1294838" imgH="26658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0513" y="2360241"/>
                        <a:ext cx="2039937" cy="420687"/>
                      </a:xfrm>
                      <a:prstGeom prst="rect">
                        <a:avLst/>
                      </a:prstGeom>
                      <a:solidFill>
                        <a:srgbClr val="35EAFD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6567" name="Straight Arrow Connector 11"/>
          <p:cNvCxnSpPr>
            <a:cxnSpLocks noChangeShapeType="1"/>
          </p:cNvCxnSpPr>
          <p:nvPr/>
        </p:nvCxnSpPr>
        <p:spPr bwMode="auto">
          <a:xfrm>
            <a:off x="4214813" y="2564904"/>
            <a:ext cx="1000125" cy="1588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128B23F-67A8-4A62-A6F8-B33E1A7CE31D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50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0939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 Sept 2013  Soft Physics in HI collisions  K.Safarik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E5E500-8B3F-45E1-BA6D-332C2B340C9B}" type="slidenum">
              <a:rPr lang="en-US"/>
              <a:pPr/>
              <a:t>51</a:t>
            </a:fld>
            <a:endParaRPr lang="en-US"/>
          </a:p>
        </p:txBody>
      </p:sp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88913"/>
            <a:ext cx="7129463" cy="585787"/>
          </a:xfrm>
        </p:spPr>
        <p:txBody>
          <a:bodyPr/>
          <a:lstStyle/>
          <a:p>
            <a:r>
              <a:rPr lang="en-US">
                <a:effectLst/>
              </a:rPr>
              <a:t>LHC Energy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908050"/>
            <a:ext cx="8964612" cy="56451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000" dirty="0"/>
              <a:t>For A-A collisions:</a:t>
            </a:r>
          </a:p>
          <a:p>
            <a:pPr>
              <a:buFont typeface="Wingdings" pitchFamily="2" charset="2"/>
              <a:buNone/>
            </a:pPr>
            <a:r>
              <a:rPr lang="en-US" sz="2000" dirty="0"/>
              <a:t>                      </a:t>
            </a:r>
            <a:r>
              <a:rPr lang="en-US" sz="2000" dirty="0" err="1">
                <a:solidFill>
                  <a:schemeClr val="hlink"/>
                </a:solidFill>
              </a:rPr>
              <a:t>E</a:t>
            </a:r>
            <a:r>
              <a:rPr lang="en-US" sz="2000" baseline="-25000" dirty="0" err="1">
                <a:solidFill>
                  <a:schemeClr val="hlink"/>
                </a:solidFill>
              </a:rPr>
              <a:t>cms</a:t>
            </a:r>
            <a:r>
              <a:rPr lang="en-US" sz="2000" dirty="0">
                <a:solidFill>
                  <a:schemeClr val="hlink"/>
                </a:solidFill>
              </a:rPr>
              <a:t>         = 5500 </a:t>
            </a:r>
            <a:r>
              <a:rPr lang="en-US" sz="2000" i="1" dirty="0">
                <a:solidFill>
                  <a:schemeClr val="hlink"/>
                </a:solidFill>
              </a:rPr>
              <a:t>A</a:t>
            </a:r>
            <a:r>
              <a:rPr lang="en-US" sz="2000" dirty="0">
                <a:solidFill>
                  <a:schemeClr val="hlink"/>
                </a:solidFill>
              </a:rPr>
              <a:t> </a:t>
            </a:r>
            <a:r>
              <a:rPr lang="en-US" sz="2000" dirty="0" err="1">
                <a:solidFill>
                  <a:schemeClr val="hlink"/>
                </a:solidFill>
              </a:rPr>
              <a:t>GeV</a:t>
            </a:r>
            <a:endParaRPr lang="en-US" sz="2000" dirty="0">
              <a:solidFill>
                <a:schemeClr val="hlink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US" sz="2000" dirty="0">
                <a:solidFill>
                  <a:schemeClr val="hlink"/>
                </a:solidFill>
              </a:rPr>
              <a:t>                      </a:t>
            </a:r>
            <a:r>
              <a:rPr lang="en-US" sz="2000" dirty="0" err="1">
                <a:solidFill>
                  <a:schemeClr val="hlink"/>
                </a:solidFill>
              </a:rPr>
              <a:t>E</a:t>
            </a:r>
            <a:r>
              <a:rPr lang="en-US" sz="2000" baseline="-25000" dirty="0" err="1">
                <a:solidFill>
                  <a:schemeClr val="hlink"/>
                </a:solidFill>
              </a:rPr>
              <a:t>lab</a:t>
            </a:r>
            <a:r>
              <a:rPr lang="en-US" sz="2000" dirty="0">
                <a:solidFill>
                  <a:schemeClr val="hlink"/>
                </a:solidFill>
              </a:rPr>
              <a:t>          = E</a:t>
            </a:r>
            <a:r>
              <a:rPr lang="en-US" sz="2000" baseline="-25000" dirty="0">
                <a:solidFill>
                  <a:schemeClr val="hlink"/>
                </a:solidFill>
              </a:rPr>
              <a:t>cms</a:t>
            </a:r>
            <a:r>
              <a:rPr lang="en-US" sz="2000" baseline="40000" dirty="0">
                <a:solidFill>
                  <a:schemeClr val="hlink"/>
                </a:solidFill>
              </a:rPr>
              <a:t>2</a:t>
            </a:r>
            <a:r>
              <a:rPr lang="en-US" sz="2000" dirty="0">
                <a:solidFill>
                  <a:schemeClr val="hlink"/>
                </a:solidFill>
              </a:rPr>
              <a:t> / (2</a:t>
            </a:r>
            <a:r>
              <a:rPr lang="en-US" sz="2000" i="1" dirty="0">
                <a:solidFill>
                  <a:schemeClr val="hlink"/>
                </a:solidFill>
              </a:rPr>
              <a:t>A </a:t>
            </a:r>
            <a:r>
              <a:rPr lang="en-US" sz="2000" dirty="0" err="1">
                <a:solidFill>
                  <a:schemeClr val="hlink"/>
                </a:solidFill>
              </a:rPr>
              <a:t>m</a:t>
            </a:r>
            <a:r>
              <a:rPr lang="en-US" sz="2000" baseline="-25000" dirty="0" err="1">
                <a:solidFill>
                  <a:schemeClr val="hlink"/>
                </a:solidFill>
              </a:rPr>
              <a:t>N</a:t>
            </a:r>
            <a:r>
              <a:rPr lang="en-US" sz="2000" dirty="0">
                <a:solidFill>
                  <a:schemeClr val="hlink"/>
                </a:solidFill>
              </a:rPr>
              <a:t>) = 1.61 </a:t>
            </a:r>
            <a:r>
              <a:rPr lang="en-US" sz="2000" dirty="0">
                <a:solidFill>
                  <a:schemeClr val="hlink"/>
                </a:solidFill>
                <a:sym typeface="Symbol" pitchFamily="18" charset="2"/>
              </a:rPr>
              <a:t></a:t>
            </a:r>
            <a:r>
              <a:rPr lang="en-US" sz="2000" dirty="0">
                <a:solidFill>
                  <a:schemeClr val="hlink"/>
                </a:solidFill>
              </a:rPr>
              <a:t> 10</a:t>
            </a:r>
            <a:r>
              <a:rPr lang="en-US" sz="2000" baseline="40000" dirty="0">
                <a:solidFill>
                  <a:schemeClr val="hlink"/>
                </a:solidFill>
              </a:rPr>
              <a:t>7</a:t>
            </a:r>
            <a:r>
              <a:rPr lang="en-US" sz="2000" dirty="0">
                <a:solidFill>
                  <a:schemeClr val="hlink"/>
                </a:solidFill>
              </a:rPr>
              <a:t> </a:t>
            </a:r>
            <a:r>
              <a:rPr lang="en-US" sz="2000" i="1" dirty="0">
                <a:solidFill>
                  <a:schemeClr val="hlink"/>
                </a:solidFill>
              </a:rPr>
              <a:t>A</a:t>
            </a:r>
            <a:r>
              <a:rPr lang="en-US" sz="2000" dirty="0">
                <a:solidFill>
                  <a:schemeClr val="hlink"/>
                </a:solidFill>
              </a:rPr>
              <a:t> </a:t>
            </a:r>
            <a:r>
              <a:rPr lang="en-US" sz="2000" dirty="0" err="1">
                <a:solidFill>
                  <a:schemeClr val="hlink"/>
                </a:solidFill>
              </a:rPr>
              <a:t>GeV</a:t>
            </a:r>
            <a:endParaRPr lang="en-US" sz="2000" dirty="0">
              <a:solidFill>
                <a:schemeClr val="hlink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US" sz="2000" dirty="0"/>
              <a:t>for lead ions </a:t>
            </a:r>
            <a:r>
              <a:rPr lang="en-US" sz="2000" dirty="0" err="1">
                <a:solidFill>
                  <a:schemeClr val="hlink"/>
                </a:solidFill>
              </a:rPr>
              <a:t>E</a:t>
            </a:r>
            <a:r>
              <a:rPr lang="en-US" sz="2000" baseline="-25000" dirty="0" err="1">
                <a:solidFill>
                  <a:schemeClr val="hlink"/>
                </a:solidFill>
              </a:rPr>
              <a:t>lab</a:t>
            </a:r>
            <a:r>
              <a:rPr lang="en-US" sz="2000" baseline="-25000" dirty="0">
                <a:solidFill>
                  <a:schemeClr val="hlink"/>
                </a:solidFill>
              </a:rPr>
              <a:t> </a:t>
            </a:r>
            <a:r>
              <a:rPr lang="en-US" sz="2000" baseline="-25000" dirty="0" err="1">
                <a:solidFill>
                  <a:schemeClr val="hlink"/>
                </a:solidFill>
              </a:rPr>
              <a:t>Pb-Pb</a:t>
            </a:r>
            <a:r>
              <a:rPr lang="en-US" sz="2000" dirty="0">
                <a:solidFill>
                  <a:schemeClr val="hlink"/>
                </a:solidFill>
              </a:rPr>
              <a:t>  = 3.35 </a:t>
            </a:r>
            <a:r>
              <a:rPr lang="en-US" sz="2000" dirty="0">
                <a:solidFill>
                  <a:schemeClr val="hlink"/>
                </a:solidFill>
                <a:sym typeface="Symbol" pitchFamily="18" charset="2"/>
              </a:rPr>
              <a:t></a:t>
            </a:r>
            <a:r>
              <a:rPr lang="en-US" sz="2000" dirty="0">
                <a:solidFill>
                  <a:schemeClr val="hlink"/>
                </a:solidFill>
              </a:rPr>
              <a:t> 10</a:t>
            </a:r>
            <a:r>
              <a:rPr lang="en-US" sz="2000" baseline="40000" dirty="0">
                <a:solidFill>
                  <a:schemeClr val="hlink"/>
                </a:solidFill>
              </a:rPr>
              <a:t>9</a:t>
            </a:r>
            <a:r>
              <a:rPr lang="en-US" sz="2000" dirty="0">
                <a:solidFill>
                  <a:schemeClr val="hlink"/>
                </a:solidFill>
              </a:rPr>
              <a:t> </a:t>
            </a:r>
            <a:r>
              <a:rPr lang="en-US" sz="2000" dirty="0" err="1">
                <a:solidFill>
                  <a:schemeClr val="hlink"/>
                </a:solidFill>
              </a:rPr>
              <a:t>GeV</a:t>
            </a:r>
            <a:r>
              <a:rPr lang="en-US" sz="2000" dirty="0">
                <a:solidFill>
                  <a:schemeClr val="hlink"/>
                </a:solidFill>
              </a:rPr>
              <a:t> = 3.35 </a:t>
            </a:r>
            <a:r>
              <a:rPr lang="en-US" sz="2000" dirty="0">
                <a:solidFill>
                  <a:schemeClr val="hlink"/>
                </a:solidFill>
                <a:sym typeface="Symbol" pitchFamily="18" charset="2"/>
              </a:rPr>
              <a:t></a:t>
            </a:r>
            <a:r>
              <a:rPr lang="en-US" sz="2000" dirty="0">
                <a:solidFill>
                  <a:schemeClr val="hlink"/>
                </a:solidFill>
              </a:rPr>
              <a:t> 10</a:t>
            </a:r>
            <a:r>
              <a:rPr lang="en-US" sz="2000" baseline="40000" dirty="0">
                <a:solidFill>
                  <a:schemeClr val="hlink"/>
                </a:solidFill>
              </a:rPr>
              <a:t>12</a:t>
            </a:r>
            <a:r>
              <a:rPr lang="en-US" sz="2000" dirty="0">
                <a:solidFill>
                  <a:schemeClr val="hlink"/>
                </a:solidFill>
              </a:rPr>
              <a:t> MeV</a:t>
            </a:r>
            <a:r>
              <a:rPr lang="en-US" sz="2000" dirty="0"/>
              <a:t> </a:t>
            </a:r>
          </a:p>
          <a:p>
            <a:pPr>
              <a:buFont typeface="Wingdings" pitchFamily="2" charset="2"/>
              <a:buNone/>
            </a:pPr>
            <a:endParaRPr lang="en-US" sz="2000" dirty="0"/>
          </a:p>
          <a:p>
            <a:pPr>
              <a:buFont typeface="Wingdings" pitchFamily="2" charset="2"/>
              <a:buNone/>
            </a:pPr>
            <a:r>
              <a:rPr lang="en-US" sz="2000" dirty="0"/>
              <a:t>Further we need </a:t>
            </a:r>
            <a:r>
              <a:rPr lang="en-US" sz="2000" dirty="0">
                <a:solidFill>
                  <a:schemeClr val="bg2"/>
                </a:solidFill>
              </a:rPr>
              <a:t>Harald </a:t>
            </a:r>
            <a:r>
              <a:rPr lang="en-US" sz="2000" dirty="0" err="1">
                <a:solidFill>
                  <a:schemeClr val="bg2"/>
                </a:solidFill>
              </a:rPr>
              <a:t>Fritzsch</a:t>
            </a:r>
            <a:r>
              <a:rPr lang="en-US" sz="2000" dirty="0">
                <a:solidFill>
                  <a:schemeClr val="bg2"/>
                </a:solidFill>
              </a:rPr>
              <a:t> Identity </a:t>
            </a:r>
            <a:r>
              <a:rPr lang="en-US" sz="1600" dirty="0">
                <a:solidFill>
                  <a:srgbClr val="3366FF"/>
                </a:solidFill>
              </a:rPr>
              <a:t>(definition of Anglo-Saxon pound </a:t>
            </a:r>
            <a:r>
              <a:rPr lang="en-US" sz="2000" dirty="0">
                <a:solidFill>
                  <a:schemeClr val="hlink"/>
                </a:solidFill>
                <a:cs typeface="Arial" pitchFamily="34" charset="0"/>
              </a:rPr>
              <a:t>£</a:t>
            </a:r>
            <a:r>
              <a:rPr lang="en-US" sz="2000" baseline="-25000" dirty="0">
                <a:solidFill>
                  <a:schemeClr val="hlink"/>
                </a:solidFill>
                <a:cs typeface="Arial" pitchFamily="34" charset="0"/>
              </a:rPr>
              <a:t>AS</a:t>
            </a:r>
            <a:r>
              <a:rPr lang="en-US" sz="1600" dirty="0">
                <a:solidFill>
                  <a:srgbClr val="3366FF"/>
                </a:solidFill>
              </a:rPr>
              <a:t>)</a:t>
            </a:r>
            <a:r>
              <a:rPr lang="en-US" sz="2000" dirty="0">
                <a:solidFill>
                  <a:srgbClr val="3366FF"/>
                </a:solidFill>
              </a:rPr>
              <a:t> </a:t>
            </a:r>
          </a:p>
          <a:p>
            <a:pPr>
              <a:buFont typeface="Wingdings" pitchFamily="2" charset="2"/>
              <a:buNone/>
            </a:pPr>
            <a:r>
              <a:rPr lang="en-US" sz="2000" dirty="0">
                <a:solidFill>
                  <a:schemeClr val="hlink"/>
                </a:solidFill>
              </a:rPr>
              <a:t>                                   2 </a:t>
            </a:r>
            <a:r>
              <a:rPr lang="en-US" sz="2000" dirty="0">
                <a:solidFill>
                  <a:schemeClr val="hlink"/>
                </a:solidFill>
                <a:sym typeface="Symbol" pitchFamily="18" charset="2"/>
              </a:rPr>
              <a:t></a:t>
            </a:r>
            <a:r>
              <a:rPr lang="en-US" sz="2000" dirty="0">
                <a:solidFill>
                  <a:schemeClr val="hlink"/>
                </a:solidFill>
              </a:rPr>
              <a:t> 10</a:t>
            </a:r>
            <a:r>
              <a:rPr lang="en-US" sz="2000" baseline="40000" dirty="0">
                <a:solidFill>
                  <a:schemeClr val="hlink"/>
                </a:solidFill>
              </a:rPr>
              <a:t>-30</a:t>
            </a:r>
            <a:r>
              <a:rPr lang="en-US" sz="2000" dirty="0">
                <a:solidFill>
                  <a:schemeClr val="hlink"/>
                </a:solidFill>
              </a:rPr>
              <a:t> </a:t>
            </a:r>
            <a:r>
              <a:rPr lang="en-US" sz="2000" dirty="0">
                <a:solidFill>
                  <a:schemeClr val="hlink"/>
                </a:solidFill>
                <a:cs typeface="Arial" pitchFamily="34" charset="0"/>
              </a:rPr>
              <a:t>£</a:t>
            </a:r>
            <a:r>
              <a:rPr lang="en-US" sz="2000" baseline="-25000" dirty="0">
                <a:solidFill>
                  <a:schemeClr val="hlink"/>
                </a:solidFill>
                <a:cs typeface="Arial" pitchFamily="34" charset="0"/>
              </a:rPr>
              <a:t>AS</a:t>
            </a:r>
            <a:r>
              <a:rPr lang="en-US" sz="2000" dirty="0">
                <a:solidFill>
                  <a:schemeClr val="hlink"/>
                </a:solidFill>
              </a:rPr>
              <a:t> </a:t>
            </a:r>
            <a:r>
              <a:rPr lang="en-US" sz="2000" dirty="0">
                <a:solidFill>
                  <a:schemeClr val="hlink"/>
                </a:solidFill>
                <a:cs typeface="Arial" pitchFamily="34" charset="0"/>
              </a:rPr>
              <a:t>= m</a:t>
            </a:r>
            <a:r>
              <a:rPr lang="en-US" sz="2000" baseline="-25000" dirty="0">
                <a:solidFill>
                  <a:schemeClr val="hlink"/>
                </a:solidFill>
                <a:cs typeface="Arial" pitchFamily="34" charset="0"/>
              </a:rPr>
              <a:t>e             </a:t>
            </a:r>
            <a:r>
              <a:rPr lang="en-US" sz="2000" dirty="0">
                <a:cs typeface="Arial" pitchFamily="34" charset="0"/>
              </a:rPr>
              <a:t> (= 0.511 MeV)</a:t>
            </a:r>
          </a:p>
          <a:p>
            <a:pPr>
              <a:buFont typeface="Wingdings" pitchFamily="2" charset="2"/>
              <a:buNone/>
            </a:pPr>
            <a:r>
              <a:rPr lang="en-US" sz="2000" dirty="0">
                <a:cs typeface="Arial" pitchFamily="34" charset="0"/>
              </a:rPr>
              <a:t>and some other definitions </a:t>
            </a:r>
            <a:r>
              <a:rPr lang="en-US" sz="1800" dirty="0">
                <a:cs typeface="Arial" pitchFamily="34" charset="0"/>
              </a:rPr>
              <a:t>(gravitational acceleration </a:t>
            </a:r>
            <a:r>
              <a:rPr lang="en-US" sz="2000" i="1" dirty="0">
                <a:solidFill>
                  <a:schemeClr val="hlink"/>
                </a:solidFill>
                <a:cs typeface="Arial" pitchFamily="34" charset="0"/>
              </a:rPr>
              <a:t>g</a:t>
            </a:r>
            <a:r>
              <a:rPr lang="en-US" sz="1800" dirty="0">
                <a:cs typeface="Arial" pitchFamily="34" charset="0"/>
              </a:rPr>
              <a:t>, </a:t>
            </a:r>
          </a:p>
          <a:p>
            <a:pPr>
              <a:buFont typeface="Wingdings" pitchFamily="2" charset="2"/>
              <a:buNone/>
            </a:pPr>
            <a:r>
              <a:rPr lang="en-US" sz="2000" i="1" dirty="0">
                <a:solidFill>
                  <a:schemeClr val="hlink"/>
                </a:solidFill>
                <a:cs typeface="Arial" pitchFamily="34" charset="0"/>
              </a:rPr>
              <a:t>                                     g</a:t>
            </a:r>
            <a:r>
              <a:rPr lang="en-US" sz="2000" dirty="0">
                <a:solidFill>
                  <a:schemeClr val="hlink"/>
                </a:solidFill>
                <a:cs typeface="Arial" pitchFamily="34" charset="0"/>
              </a:rPr>
              <a:t> = 1 in/tr</a:t>
            </a:r>
            <a:r>
              <a:rPr lang="en-US" sz="2000" baseline="30000" dirty="0">
                <a:solidFill>
                  <a:schemeClr val="hlink"/>
                </a:solidFill>
                <a:cs typeface="Arial" pitchFamily="34" charset="0"/>
              </a:rPr>
              <a:t>2</a:t>
            </a:r>
            <a:r>
              <a:rPr lang="en-US" sz="2000" dirty="0">
                <a:solidFill>
                  <a:schemeClr val="hlink"/>
                </a:solidFill>
                <a:cs typeface="Arial" pitchFamily="34" charset="0"/>
              </a:rPr>
              <a:t>                   </a:t>
            </a:r>
            <a:r>
              <a:rPr lang="en-US" sz="2000" dirty="0">
                <a:solidFill>
                  <a:srgbClr val="3366FF"/>
                </a:solidFill>
                <a:cs typeface="Arial" pitchFamily="34" charset="0"/>
              </a:rPr>
              <a:t>(1 s = 19.65 </a:t>
            </a:r>
            <a:r>
              <a:rPr lang="en-US" sz="2000" dirty="0" err="1">
                <a:solidFill>
                  <a:srgbClr val="3366FF"/>
                </a:solidFill>
                <a:cs typeface="Arial" pitchFamily="34" charset="0"/>
              </a:rPr>
              <a:t>tr</a:t>
            </a:r>
            <a:r>
              <a:rPr lang="en-US" sz="2000" dirty="0">
                <a:solidFill>
                  <a:srgbClr val="3366FF"/>
                </a:solidFill>
                <a:cs typeface="Arial" pitchFamily="34" charset="0"/>
              </a:rPr>
              <a:t>, trice)</a:t>
            </a:r>
          </a:p>
          <a:p>
            <a:pPr>
              <a:buFont typeface="Wingdings" pitchFamily="2" charset="2"/>
              <a:buNone/>
            </a:pPr>
            <a:r>
              <a:rPr lang="en-US" sz="1800" dirty="0">
                <a:cs typeface="Arial" pitchFamily="34" charset="0"/>
              </a:rPr>
              <a:t>(speed of light </a:t>
            </a:r>
            <a:r>
              <a:rPr lang="en-US" sz="2000" i="1" dirty="0">
                <a:solidFill>
                  <a:schemeClr val="hlink"/>
                </a:solidFill>
                <a:cs typeface="Arial" pitchFamily="34" charset="0"/>
              </a:rPr>
              <a:t>c</a:t>
            </a:r>
            <a:r>
              <a:rPr lang="en-US" sz="1800" dirty="0">
                <a:cs typeface="Arial" pitchFamily="34" charset="0"/>
              </a:rPr>
              <a:t>)            </a:t>
            </a:r>
            <a:r>
              <a:rPr lang="en-US" sz="2000" i="1" dirty="0">
                <a:solidFill>
                  <a:schemeClr val="hlink"/>
                </a:solidFill>
                <a:cs typeface="Arial" pitchFamily="34" charset="0"/>
              </a:rPr>
              <a:t>c</a:t>
            </a:r>
            <a:r>
              <a:rPr lang="en-US" sz="2000" dirty="0">
                <a:solidFill>
                  <a:schemeClr val="hlink"/>
                </a:solidFill>
                <a:cs typeface="Arial" pitchFamily="34" charset="0"/>
              </a:rPr>
              <a:t> = 6 </a:t>
            </a:r>
            <a:r>
              <a:rPr lang="en-US" sz="2000" dirty="0">
                <a:solidFill>
                  <a:schemeClr val="hlink"/>
                </a:solidFill>
                <a:sym typeface="Symbol" pitchFamily="18" charset="2"/>
              </a:rPr>
              <a:t></a:t>
            </a:r>
            <a:r>
              <a:rPr lang="en-US" sz="2000" dirty="0">
                <a:solidFill>
                  <a:schemeClr val="hlink"/>
                </a:solidFill>
              </a:rPr>
              <a:t> 10</a:t>
            </a:r>
            <a:r>
              <a:rPr lang="en-US" sz="2000" baseline="40000" dirty="0">
                <a:solidFill>
                  <a:schemeClr val="hlink"/>
                </a:solidFill>
              </a:rPr>
              <a:t>8</a:t>
            </a:r>
            <a:r>
              <a:rPr lang="en-US" sz="2000" dirty="0">
                <a:solidFill>
                  <a:schemeClr val="hlink"/>
                </a:solidFill>
              </a:rPr>
              <a:t> </a:t>
            </a:r>
            <a:r>
              <a:rPr lang="en-US" sz="2000" dirty="0">
                <a:solidFill>
                  <a:schemeClr val="hlink"/>
                </a:solidFill>
                <a:cs typeface="Arial" pitchFamily="34" charset="0"/>
              </a:rPr>
              <a:t>in/</a:t>
            </a:r>
            <a:r>
              <a:rPr lang="en-US" sz="2000" dirty="0" err="1">
                <a:solidFill>
                  <a:schemeClr val="hlink"/>
                </a:solidFill>
                <a:cs typeface="Arial" pitchFamily="34" charset="0"/>
              </a:rPr>
              <a:t>tr</a:t>
            </a:r>
            <a:r>
              <a:rPr lang="en-US" sz="2000" dirty="0">
                <a:solidFill>
                  <a:schemeClr val="hlink"/>
                </a:solidFill>
                <a:cs typeface="Arial" pitchFamily="34" charset="0"/>
              </a:rPr>
              <a:t> </a:t>
            </a:r>
            <a:endParaRPr lang="en-US" sz="2000" dirty="0">
              <a:solidFill>
                <a:srgbClr val="3366FF"/>
              </a:solidFill>
              <a:cs typeface="Arial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en-US" sz="2000" dirty="0">
                <a:solidFill>
                  <a:schemeClr val="hlink"/>
                </a:solidFill>
                <a:cs typeface="Arial" pitchFamily="34" charset="0"/>
              </a:rPr>
              <a:t>                               m</a:t>
            </a:r>
            <a:r>
              <a:rPr lang="en-US" sz="2000" baseline="-25000" dirty="0">
                <a:solidFill>
                  <a:schemeClr val="hlink"/>
                </a:solidFill>
                <a:cs typeface="Arial" pitchFamily="34" charset="0"/>
              </a:rPr>
              <a:t>e</a:t>
            </a:r>
            <a:r>
              <a:rPr lang="en-US" sz="2000" i="1" dirty="0">
                <a:solidFill>
                  <a:schemeClr val="hlink"/>
                </a:solidFill>
                <a:cs typeface="Arial" pitchFamily="34" charset="0"/>
              </a:rPr>
              <a:t>c</a:t>
            </a:r>
            <a:r>
              <a:rPr lang="en-US" sz="2000" baseline="30000" dirty="0">
                <a:solidFill>
                  <a:schemeClr val="hlink"/>
                </a:solidFill>
                <a:cs typeface="Arial" pitchFamily="34" charset="0"/>
              </a:rPr>
              <a:t>2</a:t>
            </a:r>
            <a:r>
              <a:rPr lang="en-US" sz="2000" dirty="0">
                <a:solidFill>
                  <a:schemeClr val="hlink"/>
                </a:solidFill>
                <a:cs typeface="Arial" pitchFamily="34" charset="0"/>
              </a:rPr>
              <a:t> = 72 </a:t>
            </a:r>
            <a:r>
              <a:rPr lang="en-US" sz="2000" dirty="0">
                <a:solidFill>
                  <a:schemeClr val="hlink"/>
                </a:solidFill>
                <a:sym typeface="Symbol" pitchFamily="18" charset="2"/>
              </a:rPr>
              <a:t></a:t>
            </a:r>
            <a:r>
              <a:rPr lang="en-US" sz="2000" dirty="0">
                <a:solidFill>
                  <a:schemeClr val="hlink"/>
                </a:solidFill>
              </a:rPr>
              <a:t> 10</a:t>
            </a:r>
            <a:r>
              <a:rPr lang="en-US" sz="2000" baseline="40000" dirty="0">
                <a:solidFill>
                  <a:schemeClr val="hlink"/>
                </a:solidFill>
              </a:rPr>
              <a:t>-14</a:t>
            </a:r>
            <a:r>
              <a:rPr lang="en-US" sz="2000" dirty="0">
                <a:solidFill>
                  <a:schemeClr val="hlink"/>
                </a:solidFill>
              </a:rPr>
              <a:t> </a:t>
            </a:r>
            <a:r>
              <a:rPr lang="en-US" sz="2000" dirty="0">
                <a:solidFill>
                  <a:schemeClr val="hlink"/>
                </a:solidFill>
                <a:cs typeface="Arial" pitchFamily="34" charset="0"/>
              </a:rPr>
              <a:t>£</a:t>
            </a:r>
            <a:r>
              <a:rPr lang="en-US" sz="2000" baseline="-25000" dirty="0">
                <a:solidFill>
                  <a:schemeClr val="hlink"/>
                </a:solidFill>
                <a:cs typeface="Arial" pitchFamily="34" charset="0"/>
              </a:rPr>
              <a:t>AS</a:t>
            </a:r>
            <a:r>
              <a:rPr lang="en-US" sz="2000" dirty="0">
                <a:solidFill>
                  <a:schemeClr val="hlink"/>
                </a:solidFill>
              </a:rPr>
              <a:t> in    </a:t>
            </a:r>
            <a:r>
              <a:rPr lang="en-US" sz="2000" dirty="0">
                <a:cs typeface="Arial" pitchFamily="34" charset="0"/>
              </a:rPr>
              <a:t>(= 0.511 MeV)</a:t>
            </a:r>
          </a:p>
          <a:p>
            <a:pPr>
              <a:buFont typeface="Wingdings" pitchFamily="2" charset="2"/>
              <a:buNone/>
            </a:pPr>
            <a:endParaRPr lang="en-US" sz="2000" dirty="0">
              <a:cs typeface="Arial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en-US" sz="2000" dirty="0">
                <a:solidFill>
                  <a:schemeClr val="hlink"/>
                </a:solidFill>
                <a:cs typeface="Arial" pitchFamily="34" charset="0"/>
              </a:rPr>
              <a:t>                             1 MeV = 1.41 </a:t>
            </a:r>
            <a:r>
              <a:rPr lang="en-US" sz="2000" dirty="0">
                <a:solidFill>
                  <a:schemeClr val="hlink"/>
                </a:solidFill>
                <a:sym typeface="Symbol" pitchFamily="18" charset="2"/>
              </a:rPr>
              <a:t></a:t>
            </a:r>
            <a:r>
              <a:rPr lang="en-US" sz="2000" dirty="0">
                <a:solidFill>
                  <a:schemeClr val="hlink"/>
                </a:solidFill>
              </a:rPr>
              <a:t> 10</a:t>
            </a:r>
            <a:r>
              <a:rPr lang="en-US" sz="2000" baseline="40000" dirty="0">
                <a:solidFill>
                  <a:schemeClr val="hlink"/>
                </a:solidFill>
              </a:rPr>
              <a:t>-12</a:t>
            </a:r>
            <a:r>
              <a:rPr lang="en-US" sz="2000" dirty="0">
                <a:solidFill>
                  <a:schemeClr val="hlink"/>
                </a:solidFill>
              </a:rPr>
              <a:t> </a:t>
            </a:r>
            <a:r>
              <a:rPr lang="en-US" sz="2000" dirty="0">
                <a:solidFill>
                  <a:schemeClr val="hlink"/>
                </a:solidFill>
                <a:cs typeface="Arial" pitchFamily="34" charset="0"/>
              </a:rPr>
              <a:t>£</a:t>
            </a:r>
            <a:r>
              <a:rPr lang="en-US" sz="2000" baseline="-25000" dirty="0">
                <a:solidFill>
                  <a:schemeClr val="hlink"/>
                </a:solidFill>
                <a:cs typeface="Arial" pitchFamily="34" charset="0"/>
              </a:rPr>
              <a:t>AS</a:t>
            </a:r>
            <a:r>
              <a:rPr lang="en-US" sz="2000" dirty="0">
                <a:solidFill>
                  <a:schemeClr val="hlink"/>
                </a:solidFill>
              </a:rPr>
              <a:t> in </a:t>
            </a:r>
          </a:p>
          <a:p>
            <a:pPr>
              <a:buFont typeface="Wingdings" pitchFamily="2" charset="2"/>
              <a:buNone/>
            </a:pPr>
            <a:r>
              <a:rPr lang="en-US" sz="2000" dirty="0">
                <a:solidFill>
                  <a:srgbClr val="3366FF"/>
                </a:solidFill>
                <a:cs typeface="Arial" pitchFamily="34" charset="0"/>
              </a:rPr>
              <a:t>Finally</a:t>
            </a:r>
          </a:p>
          <a:p>
            <a:pPr>
              <a:buFont typeface="Wingdings" pitchFamily="2" charset="2"/>
              <a:buNone/>
            </a:pPr>
            <a:r>
              <a:rPr lang="en-US" sz="2000" dirty="0"/>
              <a:t>                          </a:t>
            </a:r>
            <a:r>
              <a:rPr lang="en-US" sz="2000" dirty="0" err="1">
                <a:solidFill>
                  <a:schemeClr val="hlink"/>
                </a:solidFill>
              </a:rPr>
              <a:t>E</a:t>
            </a:r>
            <a:r>
              <a:rPr lang="en-US" sz="2000" baseline="-25000" dirty="0" err="1">
                <a:solidFill>
                  <a:schemeClr val="hlink"/>
                </a:solidFill>
              </a:rPr>
              <a:t>lab</a:t>
            </a:r>
            <a:r>
              <a:rPr lang="en-US" sz="2000" baseline="-25000" dirty="0">
                <a:solidFill>
                  <a:schemeClr val="hlink"/>
                </a:solidFill>
              </a:rPr>
              <a:t> </a:t>
            </a:r>
            <a:r>
              <a:rPr lang="en-US" sz="2000" baseline="-25000" dirty="0" err="1">
                <a:solidFill>
                  <a:schemeClr val="hlink"/>
                </a:solidFill>
              </a:rPr>
              <a:t>Pb-Pb</a:t>
            </a:r>
            <a:r>
              <a:rPr lang="en-US" sz="2000" dirty="0">
                <a:solidFill>
                  <a:schemeClr val="hlink"/>
                </a:solidFill>
              </a:rPr>
              <a:t> = 1 </a:t>
            </a:r>
            <a:r>
              <a:rPr lang="en-US" sz="2000" dirty="0">
                <a:solidFill>
                  <a:schemeClr val="hlink"/>
                </a:solidFill>
                <a:cs typeface="Arial" pitchFamily="34" charset="0"/>
              </a:rPr>
              <a:t>£</a:t>
            </a:r>
            <a:r>
              <a:rPr lang="en-US" sz="2000" baseline="-25000" dirty="0">
                <a:solidFill>
                  <a:schemeClr val="hlink"/>
                </a:solidFill>
                <a:cs typeface="Arial" pitchFamily="34" charset="0"/>
              </a:rPr>
              <a:t>AS</a:t>
            </a:r>
            <a:r>
              <a:rPr lang="en-US" sz="2000" dirty="0">
                <a:solidFill>
                  <a:schemeClr val="hlink"/>
                </a:solidFill>
              </a:rPr>
              <a:t> </a:t>
            </a:r>
            <a:r>
              <a:rPr lang="en-US" sz="2000" dirty="0">
                <a:solidFill>
                  <a:schemeClr val="hlink"/>
                </a:solidFill>
                <a:sym typeface="Symbol" pitchFamily="18" charset="2"/>
              </a:rPr>
              <a:t></a:t>
            </a:r>
            <a:r>
              <a:rPr lang="en-US" sz="2000" dirty="0">
                <a:solidFill>
                  <a:schemeClr val="hlink"/>
                </a:solidFill>
              </a:rPr>
              <a:t> 4.7’’</a:t>
            </a:r>
            <a:r>
              <a:rPr lang="en-US" sz="2000" dirty="0"/>
              <a:t> (= 0.45 kg </a:t>
            </a:r>
            <a:r>
              <a:rPr lang="en-US" sz="2000" dirty="0">
                <a:sym typeface="Symbol" pitchFamily="18" charset="2"/>
              </a:rPr>
              <a:t></a:t>
            </a:r>
            <a:r>
              <a:rPr lang="en-US" sz="2000" dirty="0"/>
              <a:t> 12 cm)</a:t>
            </a:r>
          </a:p>
        </p:txBody>
      </p:sp>
    </p:spTree>
    <p:extLst>
      <p:ext uri="{BB962C8B-B14F-4D97-AF65-F5344CB8AC3E}">
        <p14:creationId xmlns:p14="http://schemas.microsoft.com/office/powerpoint/2010/main" val="40201349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1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1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1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1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13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13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13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13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131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5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 Sept 2013  Soft Physics in HI collisions  K.Safarik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3AC9BE-5C42-466F-B9BF-795E133015F0}" type="slidenum">
              <a:rPr lang="en-US"/>
              <a:pPr/>
              <a:t>52</a:t>
            </a:fld>
            <a:endParaRPr lang="en-US"/>
          </a:p>
        </p:txBody>
      </p:sp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88913"/>
            <a:ext cx="7200900" cy="585787"/>
          </a:xfrm>
        </p:spPr>
        <p:txBody>
          <a:bodyPr/>
          <a:lstStyle/>
          <a:p>
            <a:r>
              <a:rPr lang="en-US">
                <a:effectLst/>
              </a:rPr>
              <a:t>LHC</a:t>
            </a:r>
            <a:r>
              <a:rPr lang="en-US"/>
              <a:t> </a:t>
            </a:r>
            <a:r>
              <a:rPr lang="en-US">
                <a:effectLst/>
              </a:rPr>
              <a:t>Energy (cont.)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000" dirty="0"/>
              <a:t>And for </a:t>
            </a:r>
            <a:r>
              <a:rPr lang="en-US" sz="2000" dirty="0" err="1"/>
              <a:t>pp</a:t>
            </a:r>
            <a:r>
              <a:rPr lang="en-US" sz="2000" dirty="0"/>
              <a:t> collisions:</a:t>
            </a:r>
          </a:p>
          <a:p>
            <a:pPr>
              <a:buFont typeface="Wingdings" pitchFamily="2" charset="2"/>
              <a:buNone/>
            </a:pPr>
            <a:r>
              <a:rPr lang="en-US" sz="2000" dirty="0">
                <a:solidFill>
                  <a:schemeClr val="hlink"/>
                </a:solidFill>
              </a:rPr>
              <a:t>           </a:t>
            </a:r>
            <a:r>
              <a:rPr lang="en-US" sz="2000" dirty="0" err="1">
                <a:solidFill>
                  <a:schemeClr val="hlink"/>
                </a:solidFill>
              </a:rPr>
              <a:t>E</a:t>
            </a:r>
            <a:r>
              <a:rPr lang="en-US" sz="2000" baseline="-25000" dirty="0" err="1">
                <a:solidFill>
                  <a:schemeClr val="hlink"/>
                </a:solidFill>
              </a:rPr>
              <a:t>lab</a:t>
            </a:r>
            <a:r>
              <a:rPr lang="en-US" sz="2000" baseline="-25000" dirty="0">
                <a:solidFill>
                  <a:schemeClr val="hlink"/>
                </a:solidFill>
              </a:rPr>
              <a:t> </a:t>
            </a:r>
            <a:r>
              <a:rPr lang="en-US" sz="2000" baseline="-25000" dirty="0" err="1">
                <a:solidFill>
                  <a:schemeClr val="hlink"/>
                </a:solidFill>
              </a:rPr>
              <a:t>pp</a:t>
            </a:r>
            <a:r>
              <a:rPr lang="en-US" sz="2000" baseline="-25000" dirty="0">
                <a:solidFill>
                  <a:schemeClr val="hlink"/>
                </a:solidFill>
              </a:rPr>
              <a:t>(14TeV)</a:t>
            </a:r>
            <a:r>
              <a:rPr lang="en-US" sz="2000" dirty="0"/>
              <a:t> = </a:t>
            </a:r>
            <a:r>
              <a:rPr lang="en-US" sz="2000" dirty="0">
                <a:solidFill>
                  <a:schemeClr val="hlink"/>
                </a:solidFill>
              </a:rPr>
              <a:t>0.15</a:t>
            </a:r>
            <a:r>
              <a:rPr lang="en-US" sz="2000" dirty="0">
                <a:solidFill>
                  <a:schemeClr val="hlink"/>
                </a:solidFill>
                <a:cs typeface="Arial" pitchFamily="34" charset="0"/>
              </a:rPr>
              <a:t> £</a:t>
            </a:r>
            <a:r>
              <a:rPr lang="en-US" sz="2000" baseline="-25000" dirty="0">
                <a:solidFill>
                  <a:schemeClr val="hlink"/>
                </a:solidFill>
                <a:cs typeface="Arial" pitchFamily="34" charset="0"/>
              </a:rPr>
              <a:t>AS</a:t>
            </a:r>
            <a:r>
              <a:rPr lang="en-US" sz="2000" dirty="0">
                <a:solidFill>
                  <a:schemeClr val="hlink"/>
                </a:solidFill>
              </a:rPr>
              <a:t> in</a:t>
            </a:r>
            <a:r>
              <a:rPr lang="en-US" sz="2000" dirty="0"/>
              <a:t> </a:t>
            </a:r>
            <a:r>
              <a:rPr lang="en-US" sz="2000" dirty="0">
                <a:cs typeface="Arial" pitchFamily="34" charset="0"/>
              </a:rPr>
              <a:t>≈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hlink"/>
                </a:solidFill>
                <a:cs typeface="Arial" pitchFamily="34" charset="0"/>
              </a:rPr>
              <a:t>¼ £</a:t>
            </a:r>
            <a:r>
              <a:rPr lang="en-US" sz="2000" baseline="-25000" dirty="0">
                <a:solidFill>
                  <a:schemeClr val="hlink"/>
                </a:solidFill>
                <a:cs typeface="Arial" pitchFamily="34" charset="0"/>
              </a:rPr>
              <a:t>AS</a:t>
            </a:r>
            <a:r>
              <a:rPr lang="en-US" sz="2000" dirty="0">
                <a:solidFill>
                  <a:schemeClr val="hlink"/>
                </a:solidFill>
              </a:rPr>
              <a:t> </a:t>
            </a:r>
            <a:r>
              <a:rPr lang="en-US" sz="2000" dirty="0">
                <a:solidFill>
                  <a:schemeClr val="hlink"/>
                </a:solidFill>
                <a:sym typeface="Symbol" pitchFamily="18" charset="2"/>
              </a:rPr>
              <a:t></a:t>
            </a:r>
            <a:r>
              <a:rPr lang="en-US" sz="2000" dirty="0">
                <a:solidFill>
                  <a:schemeClr val="hlink"/>
                </a:solidFill>
              </a:rPr>
              <a:t> </a:t>
            </a:r>
            <a:r>
              <a:rPr lang="en-US" sz="2000" dirty="0">
                <a:solidFill>
                  <a:schemeClr val="hlink"/>
                </a:solidFill>
                <a:cs typeface="Arial" pitchFamily="34" charset="0"/>
              </a:rPr>
              <a:t>½</a:t>
            </a:r>
            <a:r>
              <a:rPr lang="en-US" sz="2000" dirty="0">
                <a:solidFill>
                  <a:schemeClr val="hlink"/>
                </a:solidFill>
              </a:rPr>
              <a:t>’’</a:t>
            </a:r>
            <a:r>
              <a:rPr lang="en-US" sz="2000" dirty="0"/>
              <a:t> = </a:t>
            </a:r>
            <a:r>
              <a:rPr lang="en-US" sz="2000" dirty="0">
                <a:solidFill>
                  <a:schemeClr val="hlink"/>
                </a:solidFill>
                <a:cs typeface="Arial" pitchFamily="34" charset="0"/>
              </a:rPr>
              <a:t>⅛ £</a:t>
            </a:r>
            <a:r>
              <a:rPr lang="en-US" sz="2000" baseline="-25000" dirty="0">
                <a:solidFill>
                  <a:schemeClr val="hlink"/>
                </a:solidFill>
                <a:cs typeface="Arial" pitchFamily="34" charset="0"/>
              </a:rPr>
              <a:t>AS</a:t>
            </a:r>
            <a:r>
              <a:rPr lang="en-US" sz="2000" dirty="0">
                <a:solidFill>
                  <a:schemeClr val="hlink"/>
                </a:solidFill>
              </a:rPr>
              <a:t> </a:t>
            </a:r>
            <a:r>
              <a:rPr lang="en-US" sz="2000" dirty="0">
                <a:solidFill>
                  <a:schemeClr val="hlink"/>
                </a:solidFill>
                <a:sym typeface="Symbol" pitchFamily="18" charset="2"/>
              </a:rPr>
              <a:t></a:t>
            </a:r>
            <a:r>
              <a:rPr lang="en-US" sz="2000" dirty="0">
                <a:solidFill>
                  <a:schemeClr val="hlink"/>
                </a:solidFill>
              </a:rPr>
              <a:t> 1’’</a:t>
            </a:r>
            <a:r>
              <a:rPr lang="en-US" sz="2000" dirty="0"/>
              <a:t> = </a:t>
            </a:r>
            <a:r>
              <a:rPr lang="en-US" sz="2000" dirty="0">
                <a:solidFill>
                  <a:schemeClr val="hlink"/>
                </a:solidFill>
              </a:rPr>
              <a:t>…</a:t>
            </a:r>
          </a:p>
          <a:p>
            <a:pPr>
              <a:buFont typeface="Wingdings" pitchFamily="2" charset="2"/>
              <a:buNone/>
            </a:pPr>
            <a:endParaRPr lang="en-US" sz="1800" dirty="0"/>
          </a:p>
          <a:p>
            <a:pPr>
              <a:buFont typeface="Wingdings" pitchFamily="2" charset="2"/>
              <a:buNone/>
            </a:pPr>
            <a:r>
              <a:rPr lang="en-US" sz="2000" dirty="0"/>
              <a:t>For those who don’t like to be seated on a lead ion (and to fly inside LHC vacuum pipe)</a:t>
            </a:r>
          </a:p>
          <a:p>
            <a:pPr>
              <a:buFont typeface="Wingdings" pitchFamily="2" charset="2"/>
              <a:buNone/>
            </a:pPr>
            <a:r>
              <a:rPr lang="en-US" sz="2000" dirty="0"/>
              <a:t>                  </a:t>
            </a:r>
            <a:r>
              <a:rPr lang="en-US" sz="2000" dirty="0" err="1">
                <a:solidFill>
                  <a:schemeClr val="hlink"/>
                </a:solidFill>
              </a:rPr>
              <a:t>E</a:t>
            </a:r>
            <a:r>
              <a:rPr lang="en-US" sz="2000" baseline="-25000" dirty="0" err="1">
                <a:solidFill>
                  <a:schemeClr val="hlink"/>
                </a:solidFill>
              </a:rPr>
              <a:t>cms</a:t>
            </a:r>
            <a:r>
              <a:rPr lang="en-US" sz="2000" baseline="-25000" dirty="0">
                <a:solidFill>
                  <a:schemeClr val="hlink"/>
                </a:solidFill>
              </a:rPr>
              <a:t> </a:t>
            </a:r>
            <a:r>
              <a:rPr lang="en-US" sz="2000" baseline="-25000" dirty="0" err="1">
                <a:solidFill>
                  <a:schemeClr val="hlink"/>
                </a:solidFill>
              </a:rPr>
              <a:t>Pb-Pb</a:t>
            </a:r>
            <a:r>
              <a:rPr lang="en-US" sz="2000" dirty="0">
                <a:solidFill>
                  <a:schemeClr val="hlink"/>
                </a:solidFill>
              </a:rPr>
              <a:t> = 5500 </a:t>
            </a:r>
            <a:r>
              <a:rPr lang="en-US" sz="2000" i="1" dirty="0">
                <a:solidFill>
                  <a:schemeClr val="hlink"/>
                </a:solidFill>
              </a:rPr>
              <a:t>A</a:t>
            </a:r>
            <a:r>
              <a:rPr lang="en-US" sz="2000" dirty="0">
                <a:solidFill>
                  <a:schemeClr val="hlink"/>
                </a:solidFill>
              </a:rPr>
              <a:t> </a:t>
            </a:r>
            <a:r>
              <a:rPr lang="en-US" sz="2000" dirty="0" err="1">
                <a:solidFill>
                  <a:schemeClr val="hlink"/>
                </a:solidFill>
              </a:rPr>
              <a:t>GeV</a:t>
            </a:r>
            <a:r>
              <a:rPr lang="en-US" sz="2000" dirty="0">
                <a:solidFill>
                  <a:schemeClr val="hlink"/>
                </a:solidFill>
              </a:rPr>
              <a:t> = 1.14 </a:t>
            </a:r>
            <a:r>
              <a:rPr lang="en-US" sz="2000" dirty="0">
                <a:solidFill>
                  <a:schemeClr val="hlink"/>
                </a:solidFill>
                <a:sym typeface="Symbol" pitchFamily="18" charset="2"/>
              </a:rPr>
              <a:t></a:t>
            </a:r>
            <a:r>
              <a:rPr lang="en-US" sz="2000" dirty="0">
                <a:solidFill>
                  <a:schemeClr val="hlink"/>
                </a:solidFill>
              </a:rPr>
              <a:t> 10</a:t>
            </a:r>
            <a:r>
              <a:rPr lang="en-US" sz="2000" baseline="40000" dirty="0">
                <a:solidFill>
                  <a:schemeClr val="hlink"/>
                </a:solidFill>
              </a:rPr>
              <a:t>9</a:t>
            </a:r>
            <a:r>
              <a:rPr lang="en-US" sz="2000" dirty="0">
                <a:solidFill>
                  <a:schemeClr val="hlink"/>
                </a:solidFill>
              </a:rPr>
              <a:t> MeV</a:t>
            </a:r>
          </a:p>
          <a:p>
            <a:pPr>
              <a:buFont typeface="Wingdings" pitchFamily="2" charset="2"/>
              <a:buNone/>
            </a:pPr>
            <a:r>
              <a:rPr lang="en-US" sz="2000" dirty="0"/>
              <a:t>(</a:t>
            </a:r>
            <a:r>
              <a:rPr lang="en-US" sz="2000" dirty="0">
                <a:solidFill>
                  <a:schemeClr val="accent2"/>
                </a:solidFill>
              </a:rPr>
              <a:t>HFI, etc.</a:t>
            </a:r>
            <a:r>
              <a:rPr lang="en-US" sz="2000" dirty="0"/>
              <a:t>)</a:t>
            </a:r>
          </a:p>
          <a:p>
            <a:pPr>
              <a:buFont typeface="Wingdings" pitchFamily="2" charset="2"/>
              <a:buNone/>
            </a:pPr>
            <a:r>
              <a:rPr lang="en-US" sz="2000" dirty="0"/>
              <a:t>                  </a:t>
            </a:r>
            <a:r>
              <a:rPr lang="en-US" sz="2000" dirty="0" err="1">
                <a:solidFill>
                  <a:schemeClr val="hlink"/>
                </a:solidFill>
              </a:rPr>
              <a:t>E</a:t>
            </a:r>
            <a:r>
              <a:rPr lang="en-US" sz="2000" baseline="-25000" dirty="0" err="1">
                <a:solidFill>
                  <a:schemeClr val="hlink"/>
                </a:solidFill>
              </a:rPr>
              <a:t>cms</a:t>
            </a:r>
            <a:r>
              <a:rPr lang="en-US" sz="2000" baseline="-25000" dirty="0">
                <a:solidFill>
                  <a:schemeClr val="hlink"/>
                </a:solidFill>
              </a:rPr>
              <a:t> </a:t>
            </a:r>
            <a:r>
              <a:rPr lang="en-US" sz="2000" baseline="-25000" dirty="0" err="1">
                <a:solidFill>
                  <a:schemeClr val="hlink"/>
                </a:solidFill>
              </a:rPr>
              <a:t>Pb-Pb</a:t>
            </a:r>
            <a:r>
              <a:rPr lang="en-US" sz="2000" dirty="0">
                <a:solidFill>
                  <a:schemeClr val="hlink"/>
                </a:solidFill>
              </a:rPr>
              <a:t> = 10</a:t>
            </a:r>
            <a:r>
              <a:rPr lang="en-US" sz="2000" baseline="40000" dirty="0">
                <a:solidFill>
                  <a:schemeClr val="hlink"/>
                </a:solidFill>
              </a:rPr>
              <a:t>-3</a:t>
            </a:r>
            <a:r>
              <a:rPr lang="en-US" sz="2000" dirty="0">
                <a:solidFill>
                  <a:schemeClr val="hlink"/>
                </a:solidFill>
              </a:rPr>
              <a:t> </a:t>
            </a:r>
            <a:r>
              <a:rPr lang="en-US" sz="2000" dirty="0">
                <a:solidFill>
                  <a:schemeClr val="hlink"/>
                </a:solidFill>
                <a:cs typeface="Arial" pitchFamily="34" charset="0"/>
              </a:rPr>
              <a:t>£</a:t>
            </a:r>
            <a:r>
              <a:rPr lang="en-US" sz="2000" baseline="-25000" dirty="0">
                <a:solidFill>
                  <a:schemeClr val="hlink"/>
                </a:solidFill>
                <a:cs typeface="Arial" pitchFamily="34" charset="0"/>
              </a:rPr>
              <a:t>AS</a:t>
            </a:r>
            <a:r>
              <a:rPr lang="en-US" sz="2000" dirty="0">
                <a:solidFill>
                  <a:schemeClr val="hlink"/>
                </a:solidFill>
              </a:rPr>
              <a:t> </a:t>
            </a:r>
            <a:r>
              <a:rPr lang="en-US" sz="2000" dirty="0">
                <a:solidFill>
                  <a:schemeClr val="hlink"/>
                </a:solidFill>
                <a:sym typeface="Symbol" pitchFamily="18" charset="2"/>
              </a:rPr>
              <a:t></a:t>
            </a:r>
            <a:r>
              <a:rPr lang="en-US" sz="2000" dirty="0">
                <a:solidFill>
                  <a:schemeClr val="hlink"/>
                </a:solidFill>
              </a:rPr>
              <a:t> 1.6’’</a:t>
            </a:r>
            <a:r>
              <a:rPr lang="en-US" sz="2000" dirty="0"/>
              <a:t> (= 0.45 g </a:t>
            </a:r>
            <a:r>
              <a:rPr lang="en-US" sz="2000" dirty="0">
                <a:sym typeface="Symbol" pitchFamily="18" charset="2"/>
              </a:rPr>
              <a:t></a:t>
            </a:r>
            <a:r>
              <a:rPr lang="en-US" sz="2000" dirty="0"/>
              <a:t> 4 cm)</a:t>
            </a:r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endParaRPr lang="en-US" dirty="0"/>
          </a:p>
          <a:p>
            <a:pPr algn="ctr">
              <a:buFont typeface="Wingdings" pitchFamily="2" charset="2"/>
              <a:buNone/>
            </a:pPr>
            <a:r>
              <a:rPr lang="en-US" dirty="0">
                <a:solidFill>
                  <a:schemeClr val="hlink"/>
                </a:solidFill>
              </a:rPr>
              <a:t>Still, macroscopic energy !!! (one can actually hear it)</a:t>
            </a:r>
          </a:p>
          <a:p>
            <a:pPr>
              <a:buFont typeface="Wingdings" pitchFamily="2" charset="2"/>
              <a:buNone/>
            </a:pPr>
            <a:endParaRPr lang="en-US" dirty="0">
              <a:solidFill>
                <a:schemeClr val="hlink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en-US" dirty="0">
                <a:solidFill>
                  <a:schemeClr val="hlink"/>
                </a:solidFill>
              </a:rPr>
              <a:t>But the size of ions </a:t>
            </a:r>
          </a:p>
          <a:p>
            <a:pPr algn="ctr">
              <a:buFont typeface="Wingdings" pitchFamily="2" charset="2"/>
              <a:buNone/>
            </a:pPr>
            <a:r>
              <a:rPr lang="en-US" dirty="0">
                <a:solidFill>
                  <a:schemeClr val="hlink"/>
                </a:solidFill>
              </a:rPr>
              <a:t>is by factor more than 10</a:t>
            </a:r>
            <a:r>
              <a:rPr lang="en-US" baseline="40000" dirty="0">
                <a:solidFill>
                  <a:schemeClr val="hlink"/>
                </a:solidFill>
              </a:rPr>
              <a:t>-12</a:t>
            </a:r>
            <a:r>
              <a:rPr lang="en-US" dirty="0">
                <a:solidFill>
                  <a:schemeClr val="hlink"/>
                </a:solidFill>
              </a:rPr>
              <a:t> </a:t>
            </a:r>
            <a:r>
              <a:rPr lang="en-US" dirty="0" smtClean="0">
                <a:solidFill>
                  <a:schemeClr val="hlink"/>
                </a:solidFill>
              </a:rPr>
              <a:t>smaller than a coin </a:t>
            </a:r>
            <a:endParaRPr lang="en-US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42986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2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2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2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2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2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23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9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Luminosity limitations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95400"/>
            <a:ext cx="8640960" cy="4800600"/>
          </a:xfrm>
        </p:spPr>
        <p:txBody>
          <a:bodyPr/>
          <a:lstStyle/>
          <a:p>
            <a:r>
              <a:rPr lang="en-GB" sz="1800" dirty="0" smtClean="0"/>
              <a:t>Bound-Free Pair Production (BFPP):</a:t>
            </a:r>
          </a:p>
          <a:p>
            <a:pPr>
              <a:buFont typeface="Wingdings" pitchFamily="2" charset="2"/>
              <a:buNone/>
            </a:pPr>
            <a:endParaRPr lang="en-GB" dirty="0" smtClean="0"/>
          </a:p>
          <a:p>
            <a:pPr>
              <a:buFont typeface="Wingdings" pitchFamily="2" charset="2"/>
              <a:buNone/>
            </a:pPr>
            <a:r>
              <a:rPr lang="en-GB" sz="1800" dirty="0" smtClean="0"/>
              <a:t>	with subsequent loss of the </a:t>
            </a:r>
            <a:r>
              <a:rPr lang="en-GB" sz="1800" baseline="30000" dirty="0" smtClean="0"/>
              <a:t>208</a:t>
            </a:r>
            <a:r>
              <a:rPr lang="en-GB" sz="1800" dirty="0" smtClean="0"/>
              <a:t>Pb</a:t>
            </a:r>
            <a:r>
              <a:rPr lang="en-GB" sz="1800" baseline="30000" dirty="0" smtClean="0"/>
              <a:t>81+</a:t>
            </a:r>
            <a:endParaRPr lang="en-GB" sz="1800" dirty="0" smtClean="0"/>
          </a:p>
          <a:p>
            <a:pPr lvl="1"/>
            <a:r>
              <a:rPr lang="en-GB" sz="1600" dirty="0" smtClean="0"/>
              <a:t>creates a small beam of </a:t>
            </a:r>
            <a:r>
              <a:rPr lang="en-GB" sz="1600" baseline="30000" dirty="0" smtClean="0"/>
              <a:t>208</a:t>
            </a:r>
            <a:r>
              <a:rPr lang="en-GB" sz="1600" dirty="0" smtClean="0"/>
              <a:t>Pb</a:t>
            </a:r>
            <a:r>
              <a:rPr lang="en-GB" sz="1600" baseline="30000" dirty="0" smtClean="0"/>
              <a:t>81+</a:t>
            </a:r>
            <a:r>
              <a:rPr lang="en-GB" sz="1600" dirty="0" smtClean="0"/>
              <a:t>, with an intensity </a:t>
            </a:r>
            <a:r>
              <a:rPr lang="en-GB" sz="1600" dirty="0" smtClean="0">
                <a:sym typeface="Symbol" pitchFamily="18" charset="2"/>
              </a:rPr>
              <a:t> </a:t>
            </a:r>
            <a:r>
              <a:rPr lang="en-GB" sz="1600" dirty="0" smtClean="0"/>
              <a:t>Luminosity</a:t>
            </a:r>
          </a:p>
          <a:p>
            <a:pPr lvl="1"/>
            <a:r>
              <a:rPr lang="en-GB" sz="1600" dirty="0" smtClean="0"/>
              <a:t>impinging on a superconducting dipole (that you don’t want to quench…)</a:t>
            </a:r>
          </a:p>
          <a:p>
            <a:pPr lvl="1"/>
            <a:r>
              <a:rPr lang="en-GB" sz="1600" dirty="0" smtClean="0"/>
              <a:t>cross section </a:t>
            </a:r>
            <a:r>
              <a:rPr lang="en-GB" sz="1600" dirty="0" smtClean="0">
                <a:sym typeface="Symbol" pitchFamily="18" charset="2"/>
              </a:rPr>
              <a:t></a:t>
            </a:r>
            <a:r>
              <a:rPr lang="en-GB" sz="1600" dirty="0" smtClean="0"/>
              <a:t> Z</a:t>
            </a:r>
            <a:r>
              <a:rPr lang="en-GB" sz="1600" baseline="30000" dirty="0" smtClean="0"/>
              <a:t>7</a:t>
            </a:r>
            <a:r>
              <a:rPr lang="en-GB" sz="1600" dirty="0" smtClean="0"/>
              <a:t> (!) ~ 280 b for </a:t>
            </a:r>
            <a:r>
              <a:rPr lang="en-GB" sz="1600" dirty="0" err="1" smtClean="0"/>
              <a:t>PbPb</a:t>
            </a:r>
            <a:r>
              <a:rPr lang="en-GB" sz="1600" dirty="0" smtClean="0"/>
              <a:t> at LHC (hadronic cross section ~ 8 </a:t>
            </a:r>
            <a:r>
              <a:rPr lang="en-GB" sz="1600" dirty="0"/>
              <a:t>b</a:t>
            </a:r>
            <a:r>
              <a:rPr lang="en-GB" sz="1600" dirty="0" smtClean="0"/>
              <a:t>)</a:t>
            </a:r>
            <a:endParaRPr lang="en-GB" sz="1600" dirty="0" smtClean="0"/>
          </a:p>
          <a:p>
            <a:pPr>
              <a:buFont typeface="Wingdings" pitchFamily="2" charset="2"/>
              <a:buNone/>
            </a:pPr>
            <a:endParaRPr lang="en-GB" dirty="0" smtClean="0"/>
          </a:p>
          <a:p>
            <a:r>
              <a:rPr lang="en-GB" sz="1800" dirty="0" smtClean="0"/>
              <a:t>Collimation losses</a:t>
            </a:r>
          </a:p>
          <a:p>
            <a:pPr lvl="1"/>
            <a:r>
              <a:rPr lang="en-GB" sz="1400" dirty="0" smtClean="0"/>
              <a:t>collimation for ions (which can break up into fragments) is harder than for protons</a:t>
            </a:r>
          </a:p>
          <a:p>
            <a:pPr lvl="1"/>
            <a:r>
              <a:rPr lang="en-GB" sz="1400" dirty="0" smtClean="0"/>
              <a:t>limitation on the total intensity</a:t>
            </a:r>
          </a:p>
          <a:p>
            <a:pPr lvl="1"/>
            <a:endParaRPr lang="en-GB" sz="1400" dirty="0" smtClean="0"/>
          </a:p>
          <a:p>
            <a:pPr>
              <a:buFont typeface="Wingdings" pitchFamily="2" charset="2"/>
              <a:buChar char="à"/>
            </a:pPr>
            <a:r>
              <a:rPr lang="en-GB" sz="1800" dirty="0" smtClean="0">
                <a:sym typeface="Wingdings" pitchFamily="2" charset="2"/>
              </a:rPr>
              <a:t>luminosity limited to ~ 10</a:t>
            </a:r>
            <a:r>
              <a:rPr lang="en-GB" sz="1800" baseline="30000" dirty="0" smtClean="0">
                <a:sym typeface="Wingdings" pitchFamily="2" charset="2"/>
              </a:rPr>
              <a:t>27</a:t>
            </a:r>
            <a:r>
              <a:rPr lang="en-GB" sz="1800" dirty="0" smtClean="0">
                <a:sym typeface="Wingdings" pitchFamily="2" charset="2"/>
              </a:rPr>
              <a:t> cm</a:t>
            </a:r>
            <a:r>
              <a:rPr lang="en-GB" sz="1800" baseline="30000" dirty="0" smtClean="0">
                <a:sym typeface="Wingdings" pitchFamily="2" charset="2"/>
              </a:rPr>
              <a:t>-2</a:t>
            </a:r>
            <a:r>
              <a:rPr lang="en-GB" sz="1800" dirty="0" smtClean="0">
                <a:sym typeface="Wingdings" pitchFamily="2" charset="2"/>
              </a:rPr>
              <a:t>s</a:t>
            </a:r>
            <a:r>
              <a:rPr lang="en-GB" sz="1800" baseline="30000" dirty="0" smtClean="0">
                <a:sym typeface="Wingdings" pitchFamily="2" charset="2"/>
              </a:rPr>
              <a:t>-1</a:t>
            </a:r>
            <a:endParaRPr lang="en-GB" baseline="30000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graphicFrame>
        <p:nvGraphicFramePr>
          <p:cNvPr id="67588" name="Object 10"/>
          <p:cNvGraphicFramePr>
            <a:graphicFrameLocks noChangeAspect="1"/>
          </p:cNvGraphicFramePr>
          <p:nvPr/>
        </p:nvGraphicFramePr>
        <p:xfrm>
          <a:off x="600075" y="1706563"/>
          <a:ext cx="3614738" cy="277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3" name="Equation" r:id="rId3" imgW="2641600" imgH="203200" progId="Equation.3">
                  <p:embed/>
                </p:oleObj>
              </mc:Choice>
              <mc:Fallback>
                <p:oleObj name="Equation" r:id="rId3" imgW="2641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075" y="1706563"/>
                        <a:ext cx="3614738" cy="277812"/>
                      </a:xfrm>
                      <a:prstGeom prst="rect">
                        <a:avLst/>
                      </a:prstGeom>
                      <a:solidFill>
                        <a:srgbClr val="35EAFD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7BCC9B5-30CD-495F-A4FA-4FD89441525B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53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25473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err="1" smtClean="0"/>
              <a:t>Pb</a:t>
            </a:r>
            <a:r>
              <a:rPr lang="en-GB" dirty="0" smtClean="0"/>
              <a:t> nuclei in the LHC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1125538"/>
            <a:ext cx="8928100" cy="5256212"/>
          </a:xfrm>
        </p:spPr>
        <p:txBody>
          <a:bodyPr/>
          <a:lstStyle/>
          <a:p>
            <a:r>
              <a:rPr lang="en-GB" dirty="0" smtClean="0">
                <a:sym typeface="Wingdings" pitchFamily="2" charset="2"/>
              </a:rPr>
              <a:t>For 2011 </a:t>
            </a:r>
            <a:r>
              <a:rPr lang="en-GB" dirty="0" err="1" smtClean="0">
                <a:sym typeface="Wingdings" pitchFamily="2" charset="2"/>
              </a:rPr>
              <a:t>Pb-Pb</a:t>
            </a:r>
            <a:r>
              <a:rPr lang="en-GB" dirty="0" smtClean="0">
                <a:sym typeface="Wingdings" pitchFamily="2" charset="2"/>
              </a:rPr>
              <a:t> run:</a:t>
            </a:r>
          </a:p>
          <a:p>
            <a:pPr lvl="1"/>
            <a:r>
              <a:rPr lang="en-GB" dirty="0" smtClean="0">
                <a:ea typeface="SimSun" pitchFamily="2" charset="-122"/>
              </a:rPr>
              <a:t>~ 1.1  10</a:t>
            </a:r>
            <a:r>
              <a:rPr lang="en-GB" baseline="30000" dirty="0" smtClean="0">
                <a:ea typeface="SimSun" pitchFamily="2" charset="-122"/>
              </a:rPr>
              <a:t>8</a:t>
            </a:r>
            <a:r>
              <a:rPr lang="en-GB" dirty="0" smtClean="0">
                <a:ea typeface="SimSun" pitchFamily="2" charset="-122"/>
              </a:rPr>
              <a:t> ions/bunch  </a:t>
            </a:r>
          </a:p>
          <a:p>
            <a:pPr lvl="1"/>
            <a:r>
              <a:rPr lang="en-GB" dirty="0" smtClean="0">
                <a:ea typeface="SimSun" pitchFamily="2" charset="-122"/>
              </a:rPr>
              <a:t>358 bunches  (200 ns basic spacing) </a:t>
            </a:r>
          </a:p>
          <a:p>
            <a:pPr lvl="1"/>
            <a:r>
              <a:rPr lang="en-GB" dirty="0" smtClean="0">
                <a:ea typeface="SimSun" pitchFamily="2" charset="-122"/>
              </a:rPr>
              <a:t>β* = 1 m </a:t>
            </a:r>
          </a:p>
          <a:p>
            <a:pPr lvl="1"/>
            <a:r>
              <a:rPr lang="en-GB" dirty="0" smtClean="0">
                <a:ea typeface="SimSun" pitchFamily="2" charset="-122"/>
              </a:rPr>
              <a:t>L ~ 5 10</a:t>
            </a:r>
            <a:r>
              <a:rPr lang="en-GB" baseline="30000" dirty="0" smtClean="0">
                <a:ea typeface="SimSun" pitchFamily="2" charset="-122"/>
              </a:rPr>
              <a:t>26</a:t>
            </a:r>
            <a:r>
              <a:rPr lang="en-GB" dirty="0" smtClean="0">
                <a:ea typeface="SimSun" pitchFamily="2" charset="-122"/>
              </a:rPr>
              <a:t> cm</a:t>
            </a:r>
            <a:r>
              <a:rPr lang="en-GB" baseline="30000" dirty="0" smtClean="0">
                <a:ea typeface="SimSun" pitchFamily="2" charset="-122"/>
              </a:rPr>
              <a:t>-2</a:t>
            </a:r>
            <a:r>
              <a:rPr lang="en-GB" dirty="0" smtClean="0">
                <a:ea typeface="SimSun" pitchFamily="2" charset="-122"/>
              </a:rPr>
              <a:t>s</a:t>
            </a:r>
            <a:r>
              <a:rPr lang="en-GB" baseline="30000" dirty="0" smtClean="0">
                <a:ea typeface="SimSun" pitchFamily="2" charset="-122"/>
              </a:rPr>
              <a:t>-1</a:t>
            </a:r>
            <a:r>
              <a:rPr lang="en-GB" dirty="0" smtClean="0">
                <a:ea typeface="SimSun" pitchFamily="2" charset="-122"/>
              </a:rPr>
              <a:t> </a:t>
            </a:r>
          </a:p>
          <a:p>
            <a:pPr lvl="1">
              <a:buFont typeface="Wingdings" pitchFamily="2" charset="2"/>
              <a:buChar char="à"/>
            </a:pPr>
            <a:r>
              <a:rPr lang="en-GB" dirty="0" smtClean="0">
                <a:ea typeface="SimSun" pitchFamily="2" charset="-122"/>
              </a:rPr>
              <a:t>~ 4000 Hz interaction rate</a:t>
            </a:r>
          </a:p>
          <a:p>
            <a:endParaRPr lang="en-GB" sz="2000" dirty="0" smtClean="0">
              <a:sym typeface="Wingdings" pitchFamily="2" charset="2"/>
            </a:endParaRPr>
          </a:p>
          <a:p>
            <a:pPr lvl="1">
              <a:buFont typeface="Wingdings" pitchFamily="2" charset="2"/>
              <a:buNone/>
            </a:pPr>
            <a:endParaRPr lang="en-GB" sz="1600" dirty="0" smtClean="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r>
              <a:rPr lang="en-GB" sz="1800" dirty="0" smtClean="0">
                <a:sym typeface="Wingdings" pitchFamily="2" charset="2"/>
              </a:rPr>
              <a:t>one dedicated AA experiment: ALICE</a:t>
            </a:r>
          </a:p>
          <a:p>
            <a:pPr>
              <a:buFont typeface="Wingdings" pitchFamily="2" charset="2"/>
              <a:buNone/>
            </a:pPr>
            <a:r>
              <a:rPr lang="en-GB" sz="1800" dirty="0" smtClean="0">
                <a:sym typeface="Wingdings" pitchFamily="2" charset="2"/>
              </a:rPr>
              <a:t>	and AA capability in ATLAS and </a:t>
            </a:r>
            <a:r>
              <a:rPr lang="en-GB" sz="1800" dirty="0" smtClean="0">
                <a:sym typeface="Wingdings" pitchFamily="2" charset="2"/>
              </a:rPr>
              <a:t>CMS</a:t>
            </a:r>
          </a:p>
          <a:p>
            <a:pPr>
              <a:buFont typeface="Wingdings" pitchFamily="2" charset="2"/>
              <a:buNone/>
            </a:pPr>
            <a:endParaRPr lang="en-US" sz="1800" dirty="0">
              <a:sym typeface="Wingdings" pitchFamily="2" charset="2"/>
            </a:endParaRPr>
          </a:p>
          <a:p>
            <a:r>
              <a:rPr lang="en-US" sz="1800" dirty="0" err="1" smtClean="0">
                <a:sym typeface="Wingdings" pitchFamily="2" charset="2"/>
              </a:rPr>
              <a:t>LHCb</a:t>
            </a:r>
            <a:r>
              <a:rPr lang="en-US" sz="1800" dirty="0" smtClean="0">
                <a:sym typeface="Wingdings" pitchFamily="2" charset="2"/>
              </a:rPr>
              <a:t> joined </a:t>
            </a:r>
            <a:r>
              <a:rPr lang="en-US" sz="1800" dirty="0" err="1" smtClean="0">
                <a:sym typeface="Wingdings" pitchFamily="2" charset="2"/>
              </a:rPr>
              <a:t>pA</a:t>
            </a:r>
            <a:r>
              <a:rPr lang="en-US" sz="1800" dirty="0" smtClean="0">
                <a:sym typeface="Wingdings" pitchFamily="2" charset="2"/>
              </a:rPr>
              <a:t> programme</a:t>
            </a:r>
            <a:endParaRPr lang="en-GB" sz="1800" dirty="0" smtClean="0">
              <a:sym typeface="Wingdings" pitchFamily="2" charset="2"/>
            </a:endParaRPr>
          </a:p>
        </p:txBody>
      </p:sp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1071563"/>
            <a:ext cx="3643312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5875912-0D5E-4AD9-ADF1-DB0D0970259C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54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91841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 </a:t>
            </a:r>
            <a:r>
              <a:rPr lang="en-GB" dirty="0" err="1" smtClean="0"/>
              <a:t>Pb-Pb</a:t>
            </a:r>
            <a:r>
              <a:rPr lang="en-GB" dirty="0" smtClean="0"/>
              <a:t> collision at the LHC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69636" name="Immagine 9" descr="experiment_alice_visuals-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2060575"/>
            <a:ext cx="8501062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1CB6B88-6B9D-4050-95B8-18FC6B9AEC07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55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82318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 sz="quarter"/>
          </p:nvPr>
        </p:nvSpPr>
        <p:spPr>
          <a:xfrm>
            <a:off x="1547665" y="2709416"/>
            <a:ext cx="6408712" cy="1295648"/>
          </a:xfrm>
        </p:spPr>
        <p:txBody>
          <a:bodyPr/>
          <a:lstStyle/>
          <a:p>
            <a:pPr algn="ctr">
              <a:defRPr/>
            </a:pPr>
            <a:r>
              <a:rPr lang="en-GB" dirty="0" smtClean="0"/>
              <a:t>Bulk observables:              multiplicity and volume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790BEF8-1ACE-49D1-A050-7D2B58FC6FA0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56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857554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Particle multiplicity</a:t>
            </a:r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250825" y="1268413"/>
            <a:ext cx="8713663" cy="3600450"/>
          </a:xfrm>
        </p:spPr>
        <p:txBody>
          <a:bodyPr/>
          <a:lstStyle/>
          <a:p>
            <a:pPr>
              <a:buFontTx/>
              <a:buNone/>
            </a:pPr>
            <a:r>
              <a:rPr lang="en-GB" sz="2000" dirty="0" smtClean="0"/>
              <a:t>most central collisions at LHC: ~ 1600 charged particles per unit of </a:t>
            </a:r>
            <a:r>
              <a:rPr lang="el-GR" sz="2000" dirty="0" smtClean="0"/>
              <a:t>η</a:t>
            </a:r>
            <a:endParaRPr lang="en-GB" sz="2000" dirty="0" smtClean="0"/>
          </a:p>
        </p:txBody>
      </p:sp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16113"/>
            <a:ext cx="4824412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7200" y="5229225"/>
            <a:ext cx="8229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marL="341313" indent="-341313">
              <a:spcBef>
                <a:spcPct val="20000"/>
              </a:spcBef>
              <a:defRPr/>
            </a:pPr>
            <a:r>
              <a:rPr lang="en-GB" sz="2000" u="none" kern="0" dirty="0">
                <a:solidFill>
                  <a:schemeClr val="bg2"/>
                </a:solidFill>
                <a:latin typeface="+mn-lt"/>
              </a:rPr>
              <a:t>√</a:t>
            </a:r>
            <a:r>
              <a:rPr lang="en-GB" sz="2000" u="none" kern="0" dirty="0" err="1">
                <a:solidFill>
                  <a:schemeClr val="bg2"/>
                </a:solidFill>
                <a:latin typeface="+mn-lt"/>
              </a:rPr>
              <a:t>s</a:t>
            </a:r>
            <a:r>
              <a:rPr lang="en-GB" sz="2000" u="none" kern="0" baseline="-25000" dirty="0" err="1">
                <a:solidFill>
                  <a:schemeClr val="bg2"/>
                </a:solidFill>
                <a:latin typeface="+mn-lt"/>
              </a:rPr>
              <a:t>NN</a:t>
            </a:r>
            <a:r>
              <a:rPr lang="en-GB" sz="2000" u="none" kern="0" dirty="0">
                <a:solidFill>
                  <a:schemeClr val="bg2"/>
                </a:solidFill>
                <a:latin typeface="+mn-lt"/>
              </a:rPr>
              <a:t>=2.76 </a:t>
            </a:r>
            <a:r>
              <a:rPr lang="en-GB" sz="2000" u="none" kern="0" dirty="0" err="1">
                <a:solidFill>
                  <a:schemeClr val="bg2"/>
                </a:solidFill>
                <a:latin typeface="+mn-lt"/>
              </a:rPr>
              <a:t>TeV</a:t>
            </a:r>
            <a:r>
              <a:rPr lang="en-GB" sz="2000" u="none" kern="0" dirty="0">
                <a:solidFill>
                  <a:schemeClr val="bg2"/>
                </a:solidFill>
                <a:latin typeface="+mn-lt"/>
              </a:rPr>
              <a:t> </a:t>
            </a:r>
            <a:r>
              <a:rPr lang="en-GB" sz="2000" u="none" kern="0" dirty="0" err="1">
                <a:solidFill>
                  <a:schemeClr val="bg2"/>
                </a:solidFill>
                <a:latin typeface="+mn-lt"/>
              </a:rPr>
              <a:t>Pb+Pb</a:t>
            </a:r>
            <a:r>
              <a:rPr lang="en-GB" sz="2000" u="none" kern="0" dirty="0">
                <a:solidFill>
                  <a:schemeClr val="bg2"/>
                </a:solidFill>
                <a:latin typeface="+mn-lt"/>
              </a:rPr>
              <a:t>, 0-5% central, |</a:t>
            </a:r>
            <a:r>
              <a:rPr lang="el-GR" sz="2000" u="none" kern="0" dirty="0">
                <a:solidFill>
                  <a:schemeClr val="bg2"/>
                </a:solidFill>
                <a:latin typeface="+mn-lt"/>
              </a:rPr>
              <a:t>η|&lt;0.5</a:t>
            </a:r>
          </a:p>
          <a:p>
            <a:pPr marL="341313" indent="-341313">
              <a:spcBef>
                <a:spcPct val="20000"/>
              </a:spcBef>
              <a:defRPr/>
            </a:pPr>
            <a:r>
              <a:rPr lang="en-GB" sz="2000" u="none" kern="0" dirty="0" err="1">
                <a:solidFill>
                  <a:srgbClr val="FF0000"/>
                </a:solidFill>
                <a:latin typeface="+mn-lt"/>
              </a:rPr>
              <a:t>dNch</a:t>
            </a:r>
            <a:r>
              <a:rPr lang="en-GB" sz="2000" u="none" kern="0" dirty="0">
                <a:solidFill>
                  <a:srgbClr val="FF0000"/>
                </a:solidFill>
                <a:latin typeface="+mn-lt"/>
              </a:rPr>
              <a:t>/d</a:t>
            </a:r>
            <a:r>
              <a:rPr lang="el-GR" sz="2000" u="none" kern="0" dirty="0">
                <a:solidFill>
                  <a:srgbClr val="FF0000"/>
                </a:solidFill>
                <a:latin typeface="+mn-lt"/>
              </a:rPr>
              <a:t>η / </a:t>
            </a:r>
            <a:r>
              <a:rPr lang="en-GB" sz="2000" u="none" kern="0" dirty="0">
                <a:solidFill>
                  <a:srgbClr val="FF0000"/>
                </a:solidFill>
                <a:latin typeface="+mn-lt"/>
              </a:rPr>
              <a:t>(</a:t>
            </a:r>
            <a:r>
              <a:rPr lang="el-GR" sz="2000" u="none" kern="0" dirty="0">
                <a:solidFill>
                  <a:srgbClr val="FF0000"/>
                </a:solidFill>
                <a:latin typeface="+mn-lt"/>
              </a:rPr>
              <a:t>&lt;</a:t>
            </a:r>
            <a:r>
              <a:rPr lang="en-GB" sz="2000" u="none" kern="0" dirty="0" err="1">
                <a:solidFill>
                  <a:srgbClr val="FF0000"/>
                </a:solidFill>
                <a:latin typeface="+mn-lt"/>
              </a:rPr>
              <a:t>Npart</a:t>
            </a:r>
            <a:r>
              <a:rPr lang="en-GB" sz="2000" u="none" kern="0" dirty="0">
                <a:solidFill>
                  <a:srgbClr val="FF0000"/>
                </a:solidFill>
                <a:latin typeface="+mn-lt"/>
              </a:rPr>
              <a:t>&gt;/2) = 8.3 </a:t>
            </a:r>
            <a:r>
              <a:rPr lang="en-GB" sz="2000" u="none" kern="0" dirty="0">
                <a:solidFill>
                  <a:srgbClr val="FF0000"/>
                </a:solidFill>
                <a:latin typeface="+mn-lt"/>
                <a:sym typeface="Symbol"/>
              </a:rPr>
              <a:t></a:t>
            </a:r>
            <a:r>
              <a:rPr lang="en-GB" sz="2000" u="none" kern="0" dirty="0">
                <a:solidFill>
                  <a:srgbClr val="FF0000"/>
                </a:solidFill>
                <a:latin typeface="+mn-lt"/>
              </a:rPr>
              <a:t> 0.4 (sys.)</a:t>
            </a:r>
          </a:p>
        </p:txBody>
      </p:sp>
      <p:sp>
        <p:nvSpPr>
          <p:cNvPr id="72710" name="TextBox 7"/>
          <p:cNvSpPr txBox="1">
            <a:spLocks noChangeArrowheads="1"/>
          </p:cNvSpPr>
          <p:nvPr/>
        </p:nvSpPr>
        <p:spPr bwMode="auto">
          <a:xfrm>
            <a:off x="1535113" y="1665288"/>
            <a:ext cx="2713037" cy="307975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sz="1400" u="none">
                <a:solidFill>
                  <a:schemeClr val="bg1"/>
                </a:solidFill>
              </a:rPr>
              <a:t>ALICE: PRL105 (2010) 252301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5292725" y="1916113"/>
            <a:ext cx="3743325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/>
            </a:pPr>
            <a:r>
              <a:rPr lang="en-GB" sz="2000" b="0" u="none" kern="0" dirty="0">
                <a:solidFill>
                  <a:schemeClr val="bg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rPr>
              <a:t>log extrapolation:</a:t>
            </a:r>
          </a:p>
          <a:p>
            <a:pPr marL="742950" lvl="1" indent="-285750">
              <a:spcBef>
                <a:spcPct val="20000"/>
              </a:spcBef>
              <a:buSzPct val="75000"/>
              <a:buFont typeface="Wingdings" pitchFamily="2" charset="2"/>
              <a:buChar char="l"/>
              <a:defRPr/>
            </a:pPr>
            <a:r>
              <a:rPr lang="en-GB" sz="1800" b="0" u="none" kern="0" dirty="0">
                <a:solidFill>
                  <a:schemeClr val="bg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rPr>
              <a:t>OK at lower energies</a:t>
            </a:r>
          </a:p>
          <a:p>
            <a:pPr marL="742950" lvl="1" indent="-285750">
              <a:spcBef>
                <a:spcPct val="20000"/>
              </a:spcBef>
              <a:buSzPct val="75000"/>
              <a:buFont typeface="Wingdings" pitchFamily="2" charset="2"/>
              <a:buChar char="l"/>
              <a:defRPr/>
            </a:pPr>
            <a:r>
              <a:rPr lang="en-GB" sz="1800" b="0" u="none" kern="0" dirty="0">
                <a:solidFill>
                  <a:schemeClr val="bg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rPr>
              <a:t>finally fails at the LHC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57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19611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Particle multiplicity</a:t>
            </a:r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250825" y="1268413"/>
            <a:ext cx="8713663" cy="3600450"/>
          </a:xfrm>
        </p:spPr>
        <p:txBody>
          <a:bodyPr/>
          <a:lstStyle/>
          <a:p>
            <a:pPr>
              <a:buFontTx/>
              <a:buNone/>
            </a:pPr>
            <a:r>
              <a:rPr lang="en-GB" sz="2000" dirty="0" smtClean="0"/>
              <a:t>Centrality dependence of </a:t>
            </a:r>
            <a:r>
              <a:rPr lang="en-GB" sz="2000" dirty="0" err="1" smtClean="0"/>
              <a:t>pseudorapidity</a:t>
            </a:r>
            <a:r>
              <a:rPr lang="en-GB" sz="2000" dirty="0" smtClean="0"/>
              <a:t> density: shape very similar to that at RHIC; per </a:t>
            </a:r>
            <a:r>
              <a:rPr lang="en-GB" sz="2000" dirty="0" smtClean="0">
                <a:solidFill>
                  <a:srgbClr val="FF0000"/>
                </a:solidFill>
              </a:rPr>
              <a:t>&lt;</a:t>
            </a:r>
            <a:r>
              <a:rPr lang="en-GB" sz="2000" dirty="0" err="1" smtClean="0">
                <a:solidFill>
                  <a:srgbClr val="FF0000"/>
                </a:solidFill>
              </a:rPr>
              <a:t>Npart</a:t>
            </a:r>
            <a:r>
              <a:rPr lang="en-GB" sz="2000" dirty="0">
                <a:solidFill>
                  <a:srgbClr val="FF0000"/>
                </a:solidFill>
              </a:rPr>
              <a:t>&gt;/2</a:t>
            </a:r>
            <a:r>
              <a:rPr lang="en-GB" sz="2000" dirty="0" smtClean="0"/>
              <a:t> factor  </a:t>
            </a:r>
            <a:r>
              <a:rPr lang="en-GB" sz="2000" dirty="0" smtClean="0"/>
              <a:t>~ </a:t>
            </a:r>
            <a:r>
              <a:rPr lang="en-GB" sz="2000" dirty="0" smtClean="0"/>
              <a:t>2.1 higher</a:t>
            </a:r>
            <a:endParaRPr lang="en-GB" sz="2000" dirty="0" smtClean="0"/>
          </a:p>
        </p:txBody>
      </p:sp>
      <p:sp>
        <p:nvSpPr>
          <p:cNvPr id="72710" name="TextBox 7"/>
          <p:cNvSpPr txBox="1">
            <a:spLocks noChangeArrowheads="1"/>
          </p:cNvSpPr>
          <p:nvPr/>
        </p:nvSpPr>
        <p:spPr bwMode="auto">
          <a:xfrm>
            <a:off x="1535113" y="1896889"/>
            <a:ext cx="2713037" cy="307975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sz="1400" u="none">
                <a:solidFill>
                  <a:schemeClr val="bg1"/>
                </a:solidFill>
              </a:rPr>
              <a:t>ALICE: PRL105 (2010) 252301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58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00" y="2204864"/>
            <a:ext cx="6629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60220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Transverse energy</a:t>
            </a:r>
            <a:endParaRPr lang="en-GB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59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928992" cy="576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0960264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E6D6E-5822-44C6-93EE-3E7D40781593}" type="slidenum">
              <a:rPr lang="en-US"/>
              <a:pPr/>
              <a:t>6</a:t>
            </a:fld>
            <a:endParaRPr lang="en-US"/>
          </a:p>
        </p:txBody>
      </p:sp>
      <p:sp>
        <p:nvSpPr>
          <p:cNvPr id="1079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QED vs. QCD</a:t>
            </a:r>
          </a:p>
        </p:txBody>
      </p:sp>
      <p:sp>
        <p:nvSpPr>
          <p:cNvPr id="1079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2613" y="1190625"/>
            <a:ext cx="8382000" cy="5334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in QED</a:t>
            </a:r>
            <a:endParaRPr lang="en-US" sz="2000" b="0"/>
          </a:p>
          <a:p>
            <a:pPr lvl="1">
              <a:lnSpc>
                <a:spcPct val="80000"/>
              </a:lnSpc>
            </a:pPr>
            <a:r>
              <a:rPr lang="en-US" sz="1800"/>
              <a:t>for large distances     </a:t>
            </a:r>
            <a:r>
              <a:rPr lang="el-GR" b="0">
                <a:solidFill>
                  <a:schemeClr val="bg1"/>
                </a:solidFill>
              </a:rPr>
              <a:t>α</a:t>
            </a:r>
            <a:r>
              <a:rPr lang="en-US" b="0" baseline="-25000">
                <a:solidFill>
                  <a:schemeClr val="bg1"/>
                </a:solidFill>
              </a:rPr>
              <a:t>em</a:t>
            </a:r>
            <a:r>
              <a:rPr lang="en-US" b="0">
                <a:solidFill>
                  <a:schemeClr val="bg1"/>
                </a:solidFill>
              </a:rPr>
              <a:t> = 1/137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at EW scale (r = 2</a:t>
            </a:r>
            <a:r>
              <a:rPr lang="en-US" sz="1800">
                <a:sym typeface="Symbol" pitchFamily="18" charset="2"/>
              </a:rPr>
              <a:t>10</a:t>
            </a:r>
            <a:r>
              <a:rPr lang="en-US" sz="1800" baseline="30000">
                <a:sym typeface="Symbol" pitchFamily="18" charset="2"/>
              </a:rPr>
              <a:t>-3 </a:t>
            </a:r>
            <a:r>
              <a:rPr lang="en-US" sz="1800">
                <a:sym typeface="Symbol" pitchFamily="18" charset="2"/>
              </a:rPr>
              <a:t>fm)    </a:t>
            </a:r>
            <a:r>
              <a:rPr lang="el-GR" b="0">
                <a:solidFill>
                  <a:schemeClr val="bg1"/>
                </a:solidFill>
              </a:rPr>
              <a:t>α</a:t>
            </a:r>
            <a:r>
              <a:rPr lang="en-US" b="0" baseline="-25000">
                <a:solidFill>
                  <a:schemeClr val="bg1"/>
                </a:solidFill>
              </a:rPr>
              <a:t>em</a:t>
            </a:r>
            <a:r>
              <a:rPr lang="en-US" b="0">
                <a:solidFill>
                  <a:schemeClr val="bg1"/>
                </a:solidFill>
              </a:rPr>
              <a:t> = 1/128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at Planck scale (r = </a:t>
            </a:r>
            <a:r>
              <a:rPr lang="en-US" sz="1800">
                <a:sym typeface="Symbol" pitchFamily="18" charset="2"/>
              </a:rPr>
              <a:t>10</a:t>
            </a:r>
            <a:r>
              <a:rPr lang="en-US" sz="1800" baseline="30000">
                <a:sym typeface="Symbol" pitchFamily="18" charset="2"/>
              </a:rPr>
              <a:t>-20 </a:t>
            </a:r>
            <a:r>
              <a:rPr lang="en-US" sz="1800">
                <a:sym typeface="Symbol" pitchFamily="18" charset="2"/>
              </a:rPr>
              <a:t>fm)    </a:t>
            </a:r>
            <a:r>
              <a:rPr lang="el-GR" b="0">
                <a:solidFill>
                  <a:schemeClr val="bg1"/>
                </a:solidFill>
              </a:rPr>
              <a:t>α</a:t>
            </a:r>
            <a:r>
              <a:rPr lang="en-US" b="0" baseline="-25000">
                <a:solidFill>
                  <a:schemeClr val="bg1"/>
                </a:solidFill>
              </a:rPr>
              <a:t>em</a:t>
            </a:r>
            <a:r>
              <a:rPr lang="en-US" b="0">
                <a:solidFill>
                  <a:schemeClr val="bg1"/>
                </a:solidFill>
              </a:rPr>
              <a:t> = 1/76</a:t>
            </a:r>
          </a:p>
          <a:p>
            <a:pPr>
              <a:lnSpc>
                <a:spcPct val="80000"/>
              </a:lnSpc>
            </a:pPr>
            <a:r>
              <a:rPr lang="en-US" sz="2000"/>
              <a:t>numerical factor in energy</a:t>
            </a:r>
            <a:r>
              <a:rPr lang="en-US"/>
              <a:t> </a:t>
            </a:r>
            <a:r>
              <a:rPr lang="en-US" sz="2000" b="0">
                <a:sym typeface="Symbol" pitchFamily="18" charset="2"/>
              </a:rPr>
              <a:t>(1 – </a:t>
            </a:r>
            <a:r>
              <a:rPr lang="en-US" sz="2000" b="0">
                <a:latin typeface="Symbol" pitchFamily="18" charset="2"/>
                <a:sym typeface="Symbol" pitchFamily="18" charset="2"/>
              </a:rPr>
              <a:t>a</a:t>
            </a:r>
            <a:r>
              <a:rPr lang="en-US" sz="2000" b="0" baseline="-25000">
                <a:sym typeface="Symbol" pitchFamily="18" charset="2"/>
              </a:rPr>
              <a:t>em</a:t>
            </a:r>
            <a:r>
              <a:rPr lang="en-US" sz="2000" b="0">
                <a:sym typeface="Symbol" pitchFamily="18" charset="2"/>
              </a:rPr>
              <a:t>) </a:t>
            </a:r>
            <a:r>
              <a:rPr lang="en-US" sz="2000">
                <a:sym typeface="Symbol" pitchFamily="18" charset="2"/>
              </a:rPr>
              <a:t>varies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between 0.987 – 0.993 (i.e. </a:t>
            </a:r>
            <a:r>
              <a:rPr lang="en-US" sz="1800">
                <a:solidFill>
                  <a:schemeClr val="hlink"/>
                </a:solidFill>
              </a:rPr>
              <a:t>0.6%</a:t>
            </a:r>
            <a:r>
              <a:rPr lang="en-US" sz="1800"/>
              <a:t>) changing the pair separation from Planck scale to infinity</a:t>
            </a:r>
          </a:p>
          <a:p>
            <a:pPr>
              <a:lnSpc>
                <a:spcPct val="80000"/>
              </a:lnSpc>
            </a:pPr>
            <a:r>
              <a:rPr lang="en-US" sz="2000"/>
              <a:t>in QCD</a:t>
            </a:r>
          </a:p>
          <a:p>
            <a:pPr lvl="1">
              <a:lnSpc>
                <a:spcPct val="80000"/>
              </a:lnSpc>
            </a:pPr>
            <a:r>
              <a:rPr lang="el-GR" b="0">
                <a:solidFill>
                  <a:schemeClr val="bg1"/>
                </a:solidFill>
              </a:rPr>
              <a:t>α</a:t>
            </a:r>
            <a:r>
              <a:rPr lang="en-US" b="0" baseline="-25000">
                <a:solidFill>
                  <a:schemeClr val="bg1"/>
                </a:solidFill>
              </a:rPr>
              <a:t>s</a:t>
            </a:r>
            <a:r>
              <a:rPr lang="en-US" sz="1800"/>
              <a:t> decreases for small distances (asymptotic freedom)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at </a:t>
            </a:r>
            <a:r>
              <a:rPr lang="en-US" sz="1800">
                <a:latin typeface="Symbol" pitchFamily="18" charset="2"/>
              </a:rPr>
              <a:t>L</a:t>
            </a:r>
            <a:r>
              <a:rPr lang="en-US" sz="1800" baseline="-25000"/>
              <a:t>QCD</a:t>
            </a:r>
            <a:r>
              <a:rPr lang="en-US" sz="1800"/>
              <a:t> ≈ 0.2GeV (r ≈ 1 fm)      </a:t>
            </a:r>
            <a:r>
              <a:rPr lang="el-GR" b="0">
                <a:solidFill>
                  <a:schemeClr val="bg1"/>
                </a:solidFill>
              </a:rPr>
              <a:t>α</a:t>
            </a:r>
            <a:r>
              <a:rPr lang="en-US" b="0" baseline="-25000">
                <a:solidFill>
                  <a:schemeClr val="bg1"/>
                </a:solidFill>
              </a:rPr>
              <a:t>s</a:t>
            </a:r>
            <a:r>
              <a:rPr lang="en-US" b="0">
                <a:solidFill>
                  <a:schemeClr val="bg1"/>
                </a:solidFill>
              </a:rPr>
              <a:t> ≈ 1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at EW scale                              </a:t>
            </a:r>
            <a:r>
              <a:rPr lang="el-GR" b="0">
                <a:solidFill>
                  <a:schemeClr val="bg1"/>
                </a:solidFill>
              </a:rPr>
              <a:t>α</a:t>
            </a:r>
            <a:r>
              <a:rPr lang="en-US" b="0" baseline="-25000">
                <a:solidFill>
                  <a:schemeClr val="bg1"/>
                </a:solidFill>
              </a:rPr>
              <a:t>s</a:t>
            </a:r>
            <a:r>
              <a:rPr lang="en-US" b="0">
                <a:solidFill>
                  <a:schemeClr val="bg1"/>
                </a:solidFill>
              </a:rPr>
              <a:t> = 0.118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at Planck scale                        </a:t>
            </a:r>
            <a:r>
              <a:rPr lang="el-GR" b="0">
                <a:solidFill>
                  <a:schemeClr val="bg1"/>
                </a:solidFill>
              </a:rPr>
              <a:t>α</a:t>
            </a:r>
            <a:r>
              <a:rPr lang="en-US" b="0" baseline="-25000">
                <a:solidFill>
                  <a:schemeClr val="bg1"/>
                </a:solidFill>
              </a:rPr>
              <a:t>s</a:t>
            </a:r>
            <a:r>
              <a:rPr lang="en-US" b="0">
                <a:solidFill>
                  <a:schemeClr val="bg1"/>
                </a:solidFill>
              </a:rPr>
              <a:t> = 0.04</a:t>
            </a:r>
          </a:p>
          <a:p>
            <a:pPr>
              <a:lnSpc>
                <a:spcPct val="80000"/>
              </a:lnSpc>
            </a:pPr>
            <a:r>
              <a:rPr lang="en-US" sz="2000"/>
              <a:t>numerical factor in energy</a:t>
            </a:r>
            <a:r>
              <a:rPr lang="en-US" sz="2000" b="0">
                <a:sym typeface="Symbol" pitchFamily="18" charset="2"/>
              </a:rPr>
              <a:t> (1 – </a:t>
            </a:r>
            <a:r>
              <a:rPr lang="el-GR" sz="2000" b="0"/>
              <a:t>α</a:t>
            </a:r>
            <a:r>
              <a:rPr lang="en-US" sz="2000" b="0" baseline="-25000"/>
              <a:t>s</a:t>
            </a:r>
            <a:r>
              <a:rPr lang="en-US" b="0">
                <a:latin typeface="Symbol" pitchFamily="18" charset="2"/>
              </a:rPr>
              <a:t>)</a:t>
            </a:r>
            <a:endParaRPr lang="en-US" sz="2000">
              <a:latin typeface="Symbol" pitchFamily="18" charset="2"/>
              <a:sym typeface="Symbol" pitchFamily="18" charset="2"/>
            </a:endParaRPr>
          </a:p>
          <a:p>
            <a:pPr lvl="1">
              <a:lnSpc>
                <a:spcPct val="80000"/>
              </a:lnSpc>
            </a:pPr>
            <a:r>
              <a:rPr lang="en-US" sz="1800"/>
              <a:t>decreases with distance, at Planck scale 0.96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however, at </a:t>
            </a:r>
            <a:r>
              <a:rPr lang="en-US" sz="1800">
                <a:solidFill>
                  <a:schemeClr val="hlink"/>
                </a:solidFill>
              </a:rPr>
              <a:t>r ≈ 1 fm</a:t>
            </a:r>
            <a:r>
              <a:rPr lang="en-US" sz="1800"/>
              <a:t> it became negative !</a:t>
            </a:r>
            <a:endParaRPr lang="en-US" b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000"/>
              <a:t>at even larger separation </a:t>
            </a:r>
            <a:r>
              <a:rPr lang="en-US" sz="2000" b="0"/>
              <a:t>  E = </a:t>
            </a:r>
            <a:r>
              <a:rPr lang="el-GR" sz="2000" b="0"/>
              <a:t>σ</a:t>
            </a:r>
            <a:r>
              <a:rPr lang="el-GR" sz="2000" b="0">
                <a:sym typeface="Symbol" pitchFamily="18" charset="2"/>
              </a:rPr>
              <a:t></a:t>
            </a:r>
            <a:r>
              <a:rPr lang="en-US" sz="2000" b="0">
                <a:sym typeface="Symbol" pitchFamily="18" charset="2"/>
              </a:rPr>
              <a:t>r           (</a:t>
            </a:r>
            <a:r>
              <a:rPr lang="el-GR" sz="2000" b="0"/>
              <a:t>σ</a:t>
            </a:r>
            <a:r>
              <a:rPr lang="en-US" sz="2000" b="0"/>
              <a:t> ≈ 1 GeV/fm)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and became again positive</a:t>
            </a:r>
            <a:endParaRPr lang="en-US" b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</a:pP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89103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Bjorken’s formula</a:t>
            </a:r>
          </a:p>
        </p:txBody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125538"/>
            <a:ext cx="8928100" cy="504825"/>
          </a:xfrm>
        </p:spPr>
        <p:txBody>
          <a:bodyPr/>
          <a:lstStyle/>
          <a:p>
            <a:pPr>
              <a:defRPr/>
            </a:pPr>
            <a:r>
              <a:rPr lang="en-US" sz="1800"/>
              <a:t>To evaluate the energy density reached in the collision:</a:t>
            </a:r>
          </a:p>
        </p:txBody>
      </p:sp>
      <p:sp>
        <p:nvSpPr>
          <p:cNvPr id="517135" name="Rectangle 15"/>
          <p:cNvSpPr>
            <a:spLocks noChangeArrowheads="1"/>
          </p:cNvSpPr>
          <p:nvPr/>
        </p:nvSpPr>
        <p:spPr bwMode="auto">
          <a:xfrm>
            <a:off x="395982" y="2941638"/>
            <a:ext cx="633625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/>
            </a:pPr>
            <a:r>
              <a:rPr lang="en-US" sz="1800" u="none" dirty="0">
                <a:solidFill>
                  <a:schemeClr val="bg2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rPr>
              <a:t>for central collisions at LHC:</a:t>
            </a:r>
          </a:p>
        </p:txBody>
      </p:sp>
      <p:graphicFrame>
        <p:nvGraphicFramePr>
          <p:cNvPr id="517136" name="Object 2"/>
          <p:cNvGraphicFramePr>
            <a:graphicFrameLocks noChangeAspect="1"/>
          </p:cNvGraphicFramePr>
          <p:nvPr/>
        </p:nvGraphicFramePr>
        <p:xfrm>
          <a:off x="4303713" y="2708275"/>
          <a:ext cx="207962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2" name="Equation" r:id="rId3" imgW="1269449" imgH="495085" progId="Equation.3">
                  <p:embed/>
                </p:oleObj>
              </mc:Choice>
              <mc:Fallback>
                <p:oleObj name="Equation" r:id="rId3" imgW="1269449" imgH="49508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3713" y="2708275"/>
                        <a:ext cx="2079625" cy="809625"/>
                      </a:xfrm>
                      <a:prstGeom prst="rect">
                        <a:avLst/>
                      </a:prstGeom>
                      <a:solidFill>
                        <a:srgbClr val="35EAFD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7138" name="Object 3"/>
          <p:cNvGraphicFramePr>
            <a:graphicFrameLocks noChangeAspect="1"/>
          </p:cNvGraphicFramePr>
          <p:nvPr/>
        </p:nvGraphicFramePr>
        <p:xfrm>
          <a:off x="768350" y="1628775"/>
          <a:ext cx="1989138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3" name="Equation" r:id="rId5" imgW="1066337" imgH="495085" progId="Equation.3">
                  <p:embed/>
                </p:oleObj>
              </mc:Choice>
              <mc:Fallback>
                <p:oleObj name="Equation" r:id="rId5" imgW="1066337" imgH="49508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350" y="1628775"/>
                        <a:ext cx="1989138" cy="923925"/>
                      </a:xfrm>
                      <a:prstGeom prst="rect">
                        <a:avLst/>
                      </a:prstGeom>
                      <a:solidFill>
                        <a:srgbClr val="35EAFD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7140" name="Rectangle 20"/>
          <p:cNvSpPr>
            <a:spLocks noChangeArrowheads="1"/>
          </p:cNvSpPr>
          <p:nvPr/>
        </p:nvSpPr>
        <p:spPr bwMode="auto">
          <a:xfrm>
            <a:off x="107950" y="3662362"/>
            <a:ext cx="89281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SzPct val="75000"/>
              <a:buFont typeface="Wingdings" pitchFamily="2" charset="2"/>
              <a:buChar char="l"/>
            </a:pPr>
            <a:r>
              <a:rPr lang="en-US" sz="1800" u="none" dirty="0">
                <a:solidFill>
                  <a:schemeClr val="bg2"/>
                </a:solidFill>
                <a:latin typeface="+mn-lt"/>
              </a:rPr>
              <a:t>Initial time t</a:t>
            </a:r>
            <a:r>
              <a:rPr lang="en-US" sz="1800" u="none" baseline="-25000" dirty="0">
                <a:solidFill>
                  <a:schemeClr val="bg2"/>
                </a:solidFill>
                <a:latin typeface="+mn-lt"/>
              </a:rPr>
              <a:t>0</a:t>
            </a:r>
            <a:r>
              <a:rPr lang="en-US" sz="1800" u="none" dirty="0">
                <a:solidFill>
                  <a:schemeClr val="bg2"/>
                </a:solidFill>
                <a:latin typeface="+mn-lt"/>
              </a:rPr>
              <a:t> normally taken to be ~ 1 </a:t>
            </a:r>
            <a:r>
              <a:rPr lang="en-US" sz="1800" u="none" dirty="0" err="1">
                <a:solidFill>
                  <a:schemeClr val="bg2"/>
                </a:solidFill>
                <a:latin typeface="+mn-lt"/>
              </a:rPr>
              <a:t>fm</a:t>
            </a:r>
            <a:r>
              <a:rPr lang="en-US" sz="1800" u="none" dirty="0">
                <a:solidFill>
                  <a:schemeClr val="bg2"/>
                </a:solidFill>
                <a:latin typeface="+mn-lt"/>
              </a:rPr>
              <a:t>/c</a:t>
            </a:r>
          </a:p>
          <a:p>
            <a:pPr marL="742950" lvl="1" indent="-285750" eaLnBrk="1" hangingPunct="1">
              <a:spcBef>
                <a:spcPct val="20000"/>
              </a:spcBef>
              <a:buSzPct val="75000"/>
              <a:buFont typeface="Wingdings" pitchFamily="2" charset="2"/>
              <a:buChar char="l"/>
            </a:pPr>
            <a:r>
              <a:rPr lang="en-US" sz="1600" u="none" dirty="0">
                <a:solidFill>
                  <a:schemeClr val="bg2"/>
                </a:solidFill>
                <a:latin typeface="+mn-lt"/>
              </a:rPr>
              <a:t>i.e. equal to the “formation time”: the time it takes for the energy initially stored in the field to materialize into particles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</a:pPr>
            <a:endParaRPr lang="en-US" sz="1600" u="none" dirty="0">
              <a:latin typeface="Comic Sans MS" pitchFamily="66" charset="0"/>
            </a:endParaRPr>
          </a:p>
        </p:txBody>
      </p:sp>
      <p:sp>
        <p:nvSpPr>
          <p:cNvPr id="517141" name="Rectangle 21"/>
          <p:cNvSpPr>
            <a:spLocks noChangeArrowheads="1"/>
          </p:cNvSpPr>
          <p:nvPr/>
        </p:nvSpPr>
        <p:spPr bwMode="auto">
          <a:xfrm>
            <a:off x="107950" y="4724400"/>
            <a:ext cx="89281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/>
            </a:pPr>
            <a:r>
              <a:rPr lang="en-US" sz="1800" u="none">
                <a:effectLst>
                  <a:outerShdw blurRad="38100" dist="38100" dir="2700000" algn="tl">
                    <a:srgbClr val="010199"/>
                  </a:outerShdw>
                </a:effectLst>
                <a:latin typeface="Comic Sans MS" pitchFamily="66" charset="0"/>
              </a:rPr>
              <a:t>Transverse dimension:</a:t>
            </a:r>
          </a:p>
        </p:txBody>
      </p:sp>
      <p:graphicFrame>
        <p:nvGraphicFramePr>
          <p:cNvPr id="517142" name="Object 4"/>
          <p:cNvGraphicFramePr>
            <a:graphicFrameLocks noChangeAspect="1"/>
          </p:cNvGraphicFramePr>
          <p:nvPr/>
        </p:nvGraphicFramePr>
        <p:xfrm>
          <a:off x="3059113" y="4652963"/>
          <a:ext cx="3902075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4" name="Equation" r:id="rId7" imgW="2044700" imgH="228600" progId="Equation.3">
                  <p:embed/>
                </p:oleObj>
              </mc:Choice>
              <mc:Fallback>
                <p:oleObj name="Equation" r:id="rId7" imgW="2044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4652963"/>
                        <a:ext cx="3902075" cy="436562"/>
                      </a:xfrm>
                      <a:prstGeom prst="rect">
                        <a:avLst/>
                      </a:prstGeom>
                      <a:solidFill>
                        <a:srgbClr val="35EAFD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7143" name="Rectangle 23"/>
          <p:cNvSpPr>
            <a:spLocks noChangeArrowheads="1"/>
          </p:cNvSpPr>
          <p:nvPr/>
        </p:nvSpPr>
        <p:spPr bwMode="auto">
          <a:xfrm>
            <a:off x="107950" y="5435600"/>
            <a:ext cx="89281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</a:pPr>
            <a:r>
              <a:rPr lang="en-US" sz="1800" u="none">
                <a:effectLst>
                  <a:outerShdw blurRad="38100" dist="38100" dir="2700000" algn="tl">
                    <a:srgbClr val="010199"/>
                  </a:outerShdw>
                </a:effectLst>
                <a:latin typeface="Comic Sans MS" pitchFamily="66" charset="0"/>
                <a:sym typeface="Symbol" pitchFamily="18" charset="2"/>
              </a:rPr>
              <a:t></a:t>
            </a:r>
          </a:p>
        </p:txBody>
      </p:sp>
      <p:graphicFrame>
        <p:nvGraphicFramePr>
          <p:cNvPr id="73739" name="Object 5"/>
          <p:cNvGraphicFramePr>
            <a:graphicFrameLocks noChangeAspect="1"/>
          </p:cNvGraphicFramePr>
          <p:nvPr/>
        </p:nvGraphicFramePr>
        <p:xfrm>
          <a:off x="4114800" y="332105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5" name="Equation" r:id="rId9" imgW="391303" imgH="739129" progId="Equation.3">
                  <p:embed/>
                </p:oleObj>
              </mc:Choice>
              <mc:Fallback>
                <p:oleObj name="Equation" r:id="rId9" imgW="391303" imgH="7391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321050"/>
                        <a:ext cx="914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7145" name="Object 6"/>
          <p:cNvGraphicFramePr>
            <a:graphicFrameLocks noChangeAspect="1"/>
          </p:cNvGraphicFramePr>
          <p:nvPr/>
        </p:nvGraphicFramePr>
        <p:xfrm>
          <a:off x="611188" y="5432425"/>
          <a:ext cx="4248150" cy="40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6" name="Equation" r:id="rId11" imgW="2425700" imgH="228600" progId="Equation.3">
                  <p:embed/>
                </p:oleObj>
              </mc:Choice>
              <mc:Fallback>
                <p:oleObj name="Equation" r:id="rId11" imgW="2425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5432425"/>
                        <a:ext cx="4248150" cy="401638"/>
                      </a:xfrm>
                      <a:prstGeom prst="rect">
                        <a:avLst/>
                      </a:prstGeom>
                      <a:solidFill>
                        <a:srgbClr val="35EAFD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7147" name="Rectangle 27"/>
          <p:cNvSpPr>
            <a:spLocks noChangeArrowheads="1"/>
          </p:cNvSpPr>
          <p:nvPr/>
        </p:nvSpPr>
        <p:spPr bwMode="auto">
          <a:xfrm>
            <a:off x="6300788" y="5300662"/>
            <a:ext cx="2303462" cy="144070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en-US" sz="1800" b="0" u="none" dirty="0">
                <a:solidFill>
                  <a:srgbClr val="FF0000"/>
                </a:solidFill>
                <a:latin typeface="+mn-lt"/>
                <a:sym typeface="Symbol" pitchFamily="18" charset="2"/>
              </a:rPr>
              <a:t>More than enough</a:t>
            </a:r>
          </a:p>
          <a:p>
            <a:pPr marL="342900" indent="-342900" algn="ctr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en-US" sz="1800" b="0" u="none" dirty="0">
                <a:solidFill>
                  <a:srgbClr val="FF0000"/>
                </a:solidFill>
                <a:latin typeface="+mn-lt"/>
                <a:sym typeface="Symbol" pitchFamily="18" charset="2"/>
              </a:rPr>
              <a:t>for deconfinement</a:t>
            </a:r>
            <a:r>
              <a:rPr lang="en-US" sz="1800" u="none" dirty="0" smtClean="0">
                <a:solidFill>
                  <a:srgbClr val="FF0000"/>
                </a:solidFill>
                <a:latin typeface="+mn-lt"/>
                <a:sym typeface="Symbol" pitchFamily="18" charset="2"/>
              </a:rPr>
              <a:t>!</a:t>
            </a:r>
          </a:p>
          <a:p>
            <a:pPr marL="342900" indent="-342900" algn="ctr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FF0000"/>
                </a:solidFill>
                <a:latin typeface="+mn-lt"/>
                <a:sym typeface="Symbol" pitchFamily="18" charset="2"/>
              </a:rPr>
              <a:t>Factor ~3 higher</a:t>
            </a:r>
          </a:p>
          <a:p>
            <a:pPr marL="342900" indent="-342900" algn="ctr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en-US" dirty="0">
                <a:solidFill>
                  <a:srgbClr val="FF0000"/>
                </a:solidFill>
                <a:latin typeface="+mn-lt"/>
                <a:sym typeface="Symbol" pitchFamily="18" charset="2"/>
              </a:rPr>
              <a:t>t</a:t>
            </a:r>
            <a:r>
              <a:rPr lang="en-US" sz="1800" u="none" dirty="0" smtClean="0">
                <a:solidFill>
                  <a:srgbClr val="FF0000"/>
                </a:solidFill>
                <a:latin typeface="+mn-lt"/>
                <a:sym typeface="Symbol" pitchFamily="18" charset="2"/>
              </a:rPr>
              <a:t>han on RHIC</a:t>
            </a:r>
            <a:endParaRPr lang="en-US" sz="1800" u="none" dirty="0">
              <a:solidFill>
                <a:srgbClr val="FF0000"/>
              </a:solidFill>
              <a:latin typeface="+mn-lt"/>
              <a:sym typeface="Symbol" pitchFamily="18" charset="2"/>
            </a:endParaRPr>
          </a:p>
        </p:txBody>
      </p:sp>
      <p:graphicFrame>
        <p:nvGraphicFramePr>
          <p:cNvPr id="73742" name="Object 7"/>
          <p:cNvGraphicFramePr>
            <a:graphicFrameLocks noChangeAspect="1"/>
          </p:cNvGraphicFramePr>
          <p:nvPr/>
        </p:nvGraphicFramePr>
        <p:xfrm>
          <a:off x="3492500" y="1730375"/>
          <a:ext cx="3527425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7" name="Equation" r:id="rId13" imgW="1879600" imgH="368300" progId="Equation.3">
                  <p:embed/>
                </p:oleObj>
              </mc:Choice>
              <mc:Fallback>
                <p:oleObj name="Equation" r:id="rId13" imgW="18796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1730375"/>
                        <a:ext cx="3527425" cy="690563"/>
                      </a:xfrm>
                      <a:prstGeom prst="rect">
                        <a:avLst/>
                      </a:prstGeom>
                      <a:solidFill>
                        <a:srgbClr val="35EAFD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>
            <a:off x="5003800" y="5589588"/>
            <a:ext cx="1008063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6496AA3-9236-4D40-9428-BE1F2150493D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60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99042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135" grpId="0"/>
      <p:bldP spid="517140" grpId="0"/>
      <p:bldP spid="517141" grpId="0"/>
      <p:bldP spid="517143" grpId="0"/>
      <p:bldP spid="51714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/>
          <p:cNvSpPr>
            <a:spLocks noGrp="1"/>
          </p:cNvSpPr>
          <p:nvPr>
            <p:ph type="title"/>
          </p:nvPr>
        </p:nvSpPr>
        <p:spPr>
          <a:xfrm>
            <a:off x="755650" y="195263"/>
            <a:ext cx="7777163" cy="857250"/>
          </a:xfrm>
        </p:spPr>
        <p:txBody>
          <a:bodyPr/>
          <a:lstStyle/>
          <a:p>
            <a:pPr>
              <a:defRPr/>
            </a:pPr>
            <a:r>
              <a:rPr lang="en-GB" sz="3200" dirty="0" err="1" smtClean="0"/>
              <a:t>Hanbury</a:t>
            </a:r>
            <a:r>
              <a:rPr lang="en-GB" sz="3200" dirty="0" smtClean="0"/>
              <a:t> Brown - </a:t>
            </a:r>
            <a:r>
              <a:rPr lang="en-GB" sz="3200" dirty="0" err="1" smtClean="0"/>
              <a:t>Twiss</a:t>
            </a:r>
            <a:r>
              <a:rPr lang="en-GB" sz="3200" dirty="0" smtClean="0"/>
              <a:t> </a:t>
            </a:r>
            <a:r>
              <a:rPr lang="en-GB" sz="3200" dirty="0" err="1" smtClean="0"/>
              <a:t>interferometry</a:t>
            </a:r>
            <a:endParaRPr lang="en-GB" sz="3200" dirty="0" smtClean="0"/>
          </a:p>
        </p:txBody>
      </p:sp>
      <p:sp>
        <p:nvSpPr>
          <p:cNvPr id="131075" name="Content Placeholder 2"/>
          <p:cNvSpPr>
            <a:spLocks noGrp="1"/>
          </p:cNvSpPr>
          <p:nvPr>
            <p:ph sz="half" idx="1"/>
          </p:nvPr>
        </p:nvSpPr>
        <p:spPr>
          <a:xfrm>
            <a:off x="107950" y="1268413"/>
            <a:ext cx="4535488" cy="5040312"/>
          </a:xfrm>
        </p:spPr>
        <p:txBody>
          <a:bodyPr/>
          <a:lstStyle/>
          <a:p>
            <a:r>
              <a:rPr lang="en-GB" sz="1800" smtClean="0"/>
              <a:t>quantum phenomenon: enhancement of correlation function for identical bosons</a:t>
            </a:r>
          </a:p>
          <a:p>
            <a:r>
              <a:rPr lang="en-GB" sz="1800" smtClean="0"/>
              <a:t>from Heisenberg’s uncertainty principle:</a:t>
            </a:r>
          </a:p>
          <a:p>
            <a:pPr lvl="1"/>
            <a:r>
              <a:rPr lang="el-GR" sz="1600" smtClean="0"/>
              <a:t>Δ</a:t>
            </a:r>
            <a:r>
              <a:rPr lang="en-GB" sz="1600" smtClean="0"/>
              <a:t>p · </a:t>
            </a:r>
            <a:r>
              <a:rPr lang="el-GR" sz="1600" smtClean="0"/>
              <a:t>Δ</a:t>
            </a:r>
            <a:r>
              <a:rPr lang="en-GB" sz="1600" smtClean="0"/>
              <a:t>x</a:t>
            </a:r>
            <a:r>
              <a:rPr lang="el-GR" sz="1600" smtClean="0"/>
              <a:t> </a:t>
            </a:r>
            <a:r>
              <a:rPr lang="en-GB" sz="1600" smtClean="0"/>
              <a:t>~ ħ </a:t>
            </a:r>
            <a:r>
              <a:rPr lang="en-GB" sz="1400" smtClean="0"/>
              <a:t>(Planck’s constant)</a:t>
            </a:r>
          </a:p>
          <a:p>
            <a:pPr lvl="1">
              <a:buFont typeface="Wingdings" pitchFamily="2" charset="2"/>
              <a:buChar char="à"/>
            </a:pPr>
            <a:r>
              <a:rPr lang="en-GB" sz="1400" smtClean="0"/>
              <a:t>(width of enhancement) · (source size) </a:t>
            </a:r>
            <a:r>
              <a:rPr lang="en-GB" sz="1600" smtClean="0"/>
              <a:t>~ ħ</a:t>
            </a:r>
          </a:p>
          <a:p>
            <a:pPr lvl="1">
              <a:buFont typeface="Wingdings" pitchFamily="2" charset="2"/>
              <a:buChar char="à"/>
            </a:pPr>
            <a:r>
              <a:rPr lang="en-GB" sz="1600" smtClean="0">
                <a:sym typeface="Wingdings" pitchFamily="2" charset="2"/>
              </a:rPr>
              <a:t>extract source size from correlation function</a:t>
            </a:r>
          </a:p>
          <a:p>
            <a:r>
              <a:rPr lang="en-GB" sz="1600" smtClean="0">
                <a:sym typeface="Wingdings" pitchFamily="2" charset="2"/>
              </a:rPr>
              <a:t>first used with photons in the 1950s by astronomers Hanbury Brown and Twiss </a:t>
            </a:r>
          </a:p>
          <a:p>
            <a:pPr lvl="1"/>
            <a:r>
              <a:rPr lang="en-GB" sz="1200" smtClean="0">
                <a:sym typeface="Wingdings" pitchFamily="2" charset="2"/>
              </a:rPr>
              <a:t>measured size of star Sirius by aiming at it two photomultipliers separated by a few metres</a:t>
            </a:r>
          </a:p>
          <a:p>
            <a:r>
              <a:rPr lang="en-GB" sz="1800" smtClean="0"/>
              <a:t>e.g.: three components of correlation function C(q = momentum difference) for pairs of pions for eight intervals of pair transverse momentum (k</a:t>
            </a:r>
            <a:r>
              <a:rPr lang="en-GB" sz="1800" baseline="-25000" smtClean="0"/>
              <a:t>T</a:t>
            </a:r>
            <a:r>
              <a:rPr lang="en-GB" sz="1800" smtClean="0"/>
              <a:t>)</a:t>
            </a:r>
          </a:p>
          <a:p>
            <a:endParaRPr lang="en-GB" sz="2000" smtClean="0">
              <a:sym typeface="Wingdings" pitchFamily="2" charset="2"/>
            </a:endParaRPr>
          </a:p>
        </p:txBody>
      </p:sp>
      <p:pic>
        <p:nvPicPr>
          <p:cNvPr id="747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266825"/>
            <a:ext cx="3760787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4757" name="Straight Arrow Connector 8"/>
          <p:cNvCxnSpPr>
            <a:cxnSpLocks noChangeShapeType="1"/>
          </p:cNvCxnSpPr>
          <p:nvPr/>
        </p:nvCxnSpPr>
        <p:spPr bwMode="auto">
          <a:xfrm rot="5400000" flipH="1" flipV="1">
            <a:off x="4391819" y="4617244"/>
            <a:ext cx="792162" cy="43180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9063F11-D0E5-4326-9DB5-58FFF091AC5D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61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26477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HBT interferometry</a:t>
            </a:r>
          </a:p>
        </p:txBody>
      </p:sp>
      <p:sp>
        <p:nvSpPr>
          <p:cNvPr id="132099" name="Content Placeholder 7"/>
          <p:cNvSpPr>
            <a:spLocks noGrp="1"/>
          </p:cNvSpPr>
          <p:nvPr>
            <p:ph idx="1"/>
          </p:nvPr>
        </p:nvSpPr>
        <p:spPr>
          <a:xfrm>
            <a:off x="3338512" y="1268413"/>
            <a:ext cx="5697983" cy="5040312"/>
          </a:xfrm>
        </p:spPr>
        <p:txBody>
          <a:bodyPr/>
          <a:lstStyle/>
          <a:p>
            <a:pPr>
              <a:buFontTx/>
              <a:buNone/>
            </a:pPr>
            <a:r>
              <a:rPr lang="en-GB" sz="2000" dirty="0" smtClean="0"/>
              <a:t>from RHIC to LHC: </a:t>
            </a:r>
          </a:p>
          <a:p>
            <a:r>
              <a:rPr lang="en-GB" sz="2000" dirty="0" smtClean="0"/>
              <a:t>increase of size in the 3 dimensions</a:t>
            </a:r>
          </a:p>
          <a:p>
            <a:pPr lvl="1"/>
            <a:r>
              <a:rPr lang="en-GB" sz="1600" dirty="0" smtClean="0"/>
              <a:t>out, long, and (finally!) side</a:t>
            </a:r>
            <a:endParaRPr lang="en-GB" dirty="0" smtClean="0"/>
          </a:p>
          <a:p>
            <a:r>
              <a:rPr lang="en-GB" sz="2000" dirty="0" smtClean="0"/>
              <a:t>“homogeneity” volume ~ x 2</a:t>
            </a:r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r>
              <a:rPr lang="en-GB" sz="1800" dirty="0" smtClean="0"/>
              <a:t>for comparison: R(</a:t>
            </a:r>
            <a:r>
              <a:rPr lang="en-GB" sz="1800" dirty="0" err="1" smtClean="0"/>
              <a:t>Pb</a:t>
            </a:r>
            <a:r>
              <a:rPr lang="en-GB" sz="1800" dirty="0" smtClean="0"/>
              <a:t>) ~ 7 </a:t>
            </a:r>
            <a:r>
              <a:rPr lang="en-GB" sz="1800" dirty="0" err="1" smtClean="0"/>
              <a:t>fm</a:t>
            </a:r>
            <a:r>
              <a:rPr lang="en-GB" sz="1800" dirty="0" smtClean="0"/>
              <a:t> </a:t>
            </a:r>
            <a:r>
              <a:rPr lang="en-GB" sz="1800" dirty="0" smtClean="0">
                <a:sym typeface="Wingdings" pitchFamily="2" charset="2"/>
              </a:rPr>
              <a:t> V ~ 1500 fm</a:t>
            </a:r>
            <a:r>
              <a:rPr lang="en-GB" sz="1800" baseline="30000" dirty="0" smtClean="0">
                <a:sym typeface="Wingdings" pitchFamily="2" charset="2"/>
              </a:rPr>
              <a:t>3</a:t>
            </a:r>
          </a:p>
          <a:p>
            <a:pPr>
              <a:buFont typeface="Wingdings" pitchFamily="2" charset="2"/>
              <a:buChar char="à"/>
            </a:pPr>
            <a:r>
              <a:rPr lang="en-GB" sz="1800" dirty="0" smtClean="0">
                <a:sym typeface="Wingdings" pitchFamily="2" charset="2"/>
              </a:rPr>
              <a:t>substantial expansion!</a:t>
            </a:r>
          </a:p>
          <a:p>
            <a:pPr>
              <a:buFont typeface="Wingdings" pitchFamily="2" charset="2"/>
              <a:buChar char="à"/>
            </a:pPr>
            <a:endParaRPr lang="en-GB" sz="1800" dirty="0" smtClean="0"/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93775"/>
            <a:ext cx="2987675" cy="545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TextBox 11"/>
          <p:cNvSpPr txBox="1">
            <a:spLocks noChangeArrowheads="1"/>
          </p:cNvSpPr>
          <p:nvPr/>
        </p:nvSpPr>
        <p:spPr bwMode="auto">
          <a:xfrm>
            <a:off x="2051050" y="2349500"/>
            <a:ext cx="5635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/>
              <a:t>R</a:t>
            </a:r>
            <a:r>
              <a:rPr lang="en-GB" baseline="-25000"/>
              <a:t>out</a:t>
            </a:r>
          </a:p>
        </p:txBody>
      </p:sp>
      <p:sp>
        <p:nvSpPr>
          <p:cNvPr id="75782" name="TextBox 12"/>
          <p:cNvSpPr txBox="1">
            <a:spLocks noChangeArrowheads="1"/>
          </p:cNvSpPr>
          <p:nvPr/>
        </p:nvSpPr>
        <p:spPr bwMode="auto">
          <a:xfrm>
            <a:off x="2051050" y="3924300"/>
            <a:ext cx="631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/>
              <a:t>R</a:t>
            </a:r>
            <a:r>
              <a:rPr lang="en-GB" baseline="-25000"/>
              <a:t>side</a:t>
            </a:r>
          </a:p>
        </p:txBody>
      </p:sp>
      <p:sp>
        <p:nvSpPr>
          <p:cNvPr id="75783" name="TextBox 13"/>
          <p:cNvSpPr txBox="1">
            <a:spLocks noChangeArrowheads="1"/>
          </p:cNvSpPr>
          <p:nvPr/>
        </p:nvSpPr>
        <p:spPr bwMode="auto">
          <a:xfrm>
            <a:off x="2051050" y="5364163"/>
            <a:ext cx="641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/>
              <a:t>R</a:t>
            </a:r>
            <a:r>
              <a:rPr lang="en-GB" baseline="-25000"/>
              <a:t>long</a:t>
            </a:r>
          </a:p>
        </p:txBody>
      </p:sp>
      <p:pic>
        <p:nvPicPr>
          <p:cNvPr id="7578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13" y="2768600"/>
            <a:ext cx="3783012" cy="25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C238CC2-81D8-4E68-8390-E2FC62C3F105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62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71623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Particle identification</a:t>
            </a:r>
            <a:endParaRPr lang="en-GB" dirty="0" smtClean="0"/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250825" y="1268413"/>
            <a:ext cx="8713663" cy="3600450"/>
          </a:xfrm>
        </p:spPr>
        <p:txBody>
          <a:bodyPr/>
          <a:lstStyle/>
          <a:p>
            <a:pPr>
              <a:buFontTx/>
              <a:buNone/>
            </a:pPr>
            <a:endParaRPr lang="en-GB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63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04" y="881063"/>
            <a:ext cx="8344852" cy="579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4714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Particle identification methods</a:t>
            </a:r>
            <a:endParaRPr lang="en-GB" dirty="0" smtClean="0"/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250825" y="1268413"/>
            <a:ext cx="8713663" cy="3600450"/>
          </a:xfrm>
        </p:spPr>
        <p:txBody>
          <a:bodyPr/>
          <a:lstStyle/>
          <a:p>
            <a:pPr>
              <a:buFontTx/>
              <a:buNone/>
            </a:pPr>
            <a:endParaRPr lang="en-GB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64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9" y="1196752"/>
            <a:ext cx="9003902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20515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Transverse momentum spectra</a:t>
            </a:r>
            <a:endParaRPr lang="en-GB" dirty="0" smtClean="0"/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250825" y="1268413"/>
            <a:ext cx="8713663" cy="3600450"/>
          </a:xfrm>
        </p:spPr>
        <p:txBody>
          <a:bodyPr/>
          <a:lstStyle/>
          <a:p>
            <a:pPr>
              <a:buFontTx/>
              <a:buNone/>
            </a:pPr>
            <a:endParaRPr lang="en-GB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65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1136104"/>
            <a:ext cx="89820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96615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Blast wave fits</a:t>
            </a:r>
            <a:endParaRPr lang="en-GB" dirty="0" smtClean="0"/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250825" y="1268413"/>
            <a:ext cx="8713663" cy="3600450"/>
          </a:xfrm>
        </p:spPr>
        <p:txBody>
          <a:bodyPr/>
          <a:lstStyle/>
          <a:p>
            <a:pPr>
              <a:buFontTx/>
              <a:buNone/>
            </a:pPr>
            <a:endParaRPr lang="en-GB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66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8928991" cy="568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52246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Radial flow</a:t>
            </a:r>
            <a:endParaRPr lang="en-GB" dirty="0" smtClean="0"/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250825" y="1268413"/>
            <a:ext cx="8713663" cy="3600450"/>
          </a:xfrm>
        </p:spPr>
        <p:txBody>
          <a:bodyPr/>
          <a:lstStyle/>
          <a:p>
            <a:pPr>
              <a:buFontTx/>
              <a:buNone/>
            </a:pPr>
            <a:endParaRPr lang="en-GB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67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7" y="1268760"/>
            <a:ext cx="8951466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86365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Hydrodynamical models</a:t>
            </a:r>
            <a:endParaRPr lang="en-GB" dirty="0" smtClean="0"/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250825" y="1268413"/>
            <a:ext cx="8713663" cy="360045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dirty="0" err="1" smtClean="0"/>
              <a:t>Pb-Pb</a:t>
            </a:r>
            <a:r>
              <a:rPr lang="en-US" sz="2000" dirty="0" smtClean="0"/>
              <a:t> central collisions 0 – 5 % centrality</a:t>
            </a:r>
            <a:endParaRPr lang="en-GB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68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9" y="1772816"/>
            <a:ext cx="8986262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704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Hydrodynamical models</a:t>
            </a:r>
            <a:endParaRPr lang="en-GB" dirty="0" smtClean="0"/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250825" y="1268413"/>
            <a:ext cx="8713663" cy="3600450"/>
          </a:xfrm>
        </p:spPr>
        <p:txBody>
          <a:bodyPr/>
          <a:lstStyle/>
          <a:p>
            <a:pPr>
              <a:buNone/>
            </a:pPr>
            <a:r>
              <a:rPr lang="en-US" sz="2000" dirty="0" err="1"/>
              <a:t>Pb-Pb</a:t>
            </a:r>
            <a:r>
              <a:rPr lang="en-US" sz="2000" dirty="0"/>
              <a:t> </a:t>
            </a:r>
            <a:r>
              <a:rPr lang="en-US" sz="2000" dirty="0" smtClean="0"/>
              <a:t>peripheral </a:t>
            </a:r>
            <a:r>
              <a:rPr lang="en-US" sz="2000" dirty="0"/>
              <a:t>collisions </a:t>
            </a:r>
            <a:r>
              <a:rPr lang="en-US" sz="2000" dirty="0" smtClean="0"/>
              <a:t>70 </a:t>
            </a:r>
            <a:r>
              <a:rPr lang="en-US" sz="2000" dirty="0"/>
              <a:t>– </a:t>
            </a:r>
            <a:r>
              <a:rPr lang="en-US" sz="2000" dirty="0" smtClean="0"/>
              <a:t>80 </a:t>
            </a:r>
            <a:r>
              <a:rPr lang="en-US" sz="2000" dirty="0"/>
              <a:t>% centrality</a:t>
            </a:r>
            <a:endParaRPr lang="en-GB" sz="2000" dirty="0"/>
          </a:p>
          <a:p>
            <a:pPr>
              <a:buFontTx/>
              <a:buNone/>
            </a:pPr>
            <a:endParaRPr lang="en-GB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69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5" y="1700808"/>
            <a:ext cx="9054789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09683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7950" y="3933825"/>
            <a:ext cx="8928100" cy="129698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 QCD, the field lines are compressed into a “flux tube” (or “string”) of constant cross-section (~fm</a:t>
            </a:r>
            <a:r>
              <a:rPr lang="en-US" baseline="30000" dirty="0" smtClean="0"/>
              <a:t>2</a:t>
            </a:r>
            <a:r>
              <a:rPr lang="en-US" dirty="0" smtClean="0"/>
              <a:t>), leading to a long-distance potential which grows linearly with </a:t>
            </a:r>
            <a:r>
              <a:rPr lang="en-US" i="1" dirty="0"/>
              <a:t>r</a:t>
            </a:r>
            <a:r>
              <a:rPr lang="en-US" dirty="0"/>
              <a:t>: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692275" y="5616575"/>
          <a:ext cx="13684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4" name="Equation" r:id="rId3" imgW="596900" imgH="241300" progId="Equation.3">
                  <p:embed/>
                </p:oleObj>
              </mc:Choice>
              <mc:Fallback>
                <p:oleObj name="Equation" r:id="rId3" imgW="596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5616575"/>
                        <a:ext cx="1368425" cy="549275"/>
                      </a:xfrm>
                      <a:prstGeom prst="rect">
                        <a:avLst/>
                      </a:prstGeom>
                      <a:solidFill>
                        <a:srgbClr val="35EAFD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430378" y="5641975"/>
            <a:ext cx="23086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000" u="none" dirty="0">
                <a:solidFill>
                  <a:schemeClr val="bg2"/>
                </a:solidFill>
                <a:latin typeface="+mn-lt"/>
              </a:rPr>
              <a:t>with </a:t>
            </a:r>
            <a:r>
              <a:rPr lang="en-US" sz="2000" i="1" u="none" dirty="0">
                <a:solidFill>
                  <a:schemeClr val="bg2"/>
                </a:solidFill>
                <a:latin typeface="+mn-lt"/>
              </a:rPr>
              <a:t>k</a:t>
            </a:r>
            <a:r>
              <a:rPr lang="en-US" sz="2000" u="none" dirty="0">
                <a:solidFill>
                  <a:schemeClr val="bg2"/>
                </a:solidFill>
                <a:latin typeface="+mn-lt"/>
              </a:rPr>
              <a:t> ~ 1 </a:t>
            </a:r>
            <a:r>
              <a:rPr lang="en-US" sz="2000" u="none" dirty="0" err="1">
                <a:solidFill>
                  <a:schemeClr val="bg2"/>
                </a:solidFill>
                <a:latin typeface="+mn-lt"/>
              </a:rPr>
              <a:t>GeV</a:t>
            </a:r>
            <a:r>
              <a:rPr lang="en-US" sz="2000" u="none" dirty="0">
                <a:solidFill>
                  <a:schemeClr val="bg2"/>
                </a:solidFill>
                <a:latin typeface="+mn-lt"/>
              </a:rPr>
              <a:t>/</a:t>
            </a:r>
            <a:r>
              <a:rPr lang="en-US" sz="2000" u="none" dirty="0" err="1">
                <a:solidFill>
                  <a:schemeClr val="bg2"/>
                </a:solidFill>
                <a:latin typeface="+mn-lt"/>
              </a:rPr>
              <a:t>fm</a:t>
            </a:r>
            <a:endParaRPr lang="en-US" sz="2400" u="none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386054" name="Text Box 6"/>
          <p:cNvSpPr txBox="1">
            <a:spLocks noGrp="1" noChangeArrowheads="1"/>
          </p:cNvSpPr>
          <p:nvPr>
            <p:ph type="title"/>
          </p:nvPr>
        </p:nvSpPr>
        <p:spPr/>
        <p:txBody>
          <a:bodyPr anchorCtr="0"/>
          <a:lstStyle/>
          <a:p>
            <a:pPr algn="ctr">
              <a:defRPr/>
            </a:pPr>
            <a:r>
              <a:rPr lang="en-US" dirty="0"/>
              <a:t>Confining </a:t>
            </a:r>
            <a:r>
              <a:rPr lang="en-US" dirty="0" smtClean="0"/>
              <a:t>potential in QCD</a:t>
            </a:r>
            <a:endParaRPr lang="en-US" dirty="0"/>
          </a:p>
        </p:txBody>
      </p:sp>
      <p:grpSp>
        <p:nvGrpSpPr>
          <p:cNvPr id="47110" name="Group 9"/>
          <p:cNvGrpSpPr>
            <a:grpSpLocks/>
          </p:cNvGrpSpPr>
          <p:nvPr/>
        </p:nvGrpSpPr>
        <p:grpSpPr bwMode="auto">
          <a:xfrm>
            <a:off x="1127125" y="1268413"/>
            <a:ext cx="6324600" cy="2419350"/>
            <a:chOff x="1008" y="954"/>
            <a:chExt cx="3984" cy="1524"/>
          </a:xfrm>
        </p:grpSpPr>
        <p:pic>
          <p:nvPicPr>
            <p:cNvPr id="47116" name="Picture 5" descr="stri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954"/>
              <a:ext cx="3984" cy="1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7" name="Rectangle 7"/>
            <p:cNvSpPr>
              <a:spLocks noChangeArrowheads="1"/>
            </p:cNvSpPr>
            <p:nvPr/>
          </p:nvSpPr>
          <p:spPr bwMode="auto">
            <a:xfrm>
              <a:off x="1728" y="1040"/>
              <a:ext cx="44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u="none">
                  <a:solidFill>
                    <a:schemeClr val="bg1"/>
                  </a:solidFill>
                  <a:latin typeface="Times New Roman" pitchFamily="18" charset="0"/>
                </a:rPr>
                <a:t>QED</a:t>
              </a:r>
            </a:p>
          </p:txBody>
        </p:sp>
        <p:sp>
          <p:nvSpPr>
            <p:cNvPr id="47118" name="Rectangle 8"/>
            <p:cNvSpPr>
              <a:spLocks noChangeArrowheads="1"/>
            </p:cNvSpPr>
            <p:nvPr/>
          </p:nvSpPr>
          <p:spPr bwMode="auto">
            <a:xfrm>
              <a:off x="3504" y="1184"/>
              <a:ext cx="45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u="none">
                  <a:solidFill>
                    <a:schemeClr val="bg1"/>
                  </a:solidFill>
                  <a:latin typeface="Times New Roman" pitchFamily="18" charset="0"/>
                </a:rPr>
                <a:t>QCD</a:t>
              </a:r>
            </a:p>
          </p:txBody>
        </p:sp>
      </p:grpSp>
      <p:cxnSp>
        <p:nvCxnSpPr>
          <p:cNvPr id="47111" name="Straight Arrow Connector 14"/>
          <p:cNvCxnSpPr>
            <a:cxnSpLocks noChangeShapeType="1"/>
          </p:cNvCxnSpPr>
          <p:nvPr/>
        </p:nvCxnSpPr>
        <p:spPr bwMode="auto">
          <a:xfrm>
            <a:off x="4500563" y="3000375"/>
            <a:ext cx="1928812" cy="1588"/>
          </a:xfrm>
          <a:prstGeom prst="straightConnector1">
            <a:avLst/>
          </a:prstGeom>
          <a:noFill/>
          <a:ln w="28575" algn="ctr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12" name="TextBox 16"/>
          <p:cNvSpPr txBox="1">
            <a:spLocks noChangeArrowheads="1"/>
          </p:cNvSpPr>
          <p:nvPr/>
        </p:nvSpPr>
        <p:spPr bwMode="auto">
          <a:xfrm>
            <a:off x="5332413" y="2643188"/>
            <a:ext cx="2841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sz="2000" i="1" u="none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995936" y="1312863"/>
            <a:ext cx="3286125" cy="2286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0ECCFC7-77C8-4AD1-AFAC-FBCB152B1C03}" type="slidenum">
              <a:rPr lang="en-GB" b="0" u="none">
                <a:latin typeface="Comic Sans MS" pitchFamily="66" charset="0"/>
              </a:rPr>
              <a:pPr/>
              <a:t>7</a:t>
            </a:fld>
            <a:endParaRPr lang="en-GB" b="0" u="none"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3164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050" grpId="0" build="p"/>
      <p:bldP spid="1029" grpId="0"/>
      <p:bldP spid="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4624"/>
            <a:ext cx="7772400" cy="708528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i="1" cap="none" dirty="0" smtClean="0"/>
              <a:t>R</a:t>
            </a:r>
            <a:r>
              <a:rPr lang="en-US" cap="none" baseline="-25000" dirty="0" smtClean="0"/>
              <a:t>AA</a:t>
            </a:r>
            <a:r>
              <a:rPr lang="en-US" cap="none" dirty="0" smtClean="0"/>
              <a:t> </a:t>
            </a:r>
            <a:r>
              <a:rPr lang="en-US" cap="none" dirty="0" smtClean="0"/>
              <a:t>– definition  </a:t>
            </a:r>
            <a:endParaRPr lang="en-US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2483768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971600" y="1390626"/>
                <a:ext cx="6768752" cy="2634183"/>
              </a:xfrm>
              <a:prstGeom prst="rect">
                <a:avLst/>
              </a:prstGeom>
              <a:solidFill>
                <a:schemeClr val="accent5">
                  <a:alpha val="49000"/>
                </a:schemeClr>
              </a:solidFill>
              <a:ln w="25400"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Arial" pitchFamily="34" charset="0"/>
                  <a:buChar char="•"/>
                </a:pPr>
                <a:r>
                  <a:rPr lang="en-US" sz="2000" i="1" dirty="0" smtClean="0">
                    <a:solidFill>
                      <a:srgbClr val="FF0000"/>
                    </a:solidFill>
                  </a:rPr>
                  <a:t>R</a:t>
                </a:r>
                <a:r>
                  <a:rPr lang="en-US" sz="2000" baseline="-25000" dirty="0" smtClean="0">
                    <a:solidFill>
                      <a:srgbClr val="FF0000"/>
                    </a:solidFill>
                  </a:rPr>
                  <a:t>AA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 – ratio of </a:t>
                </a:r>
                <a:r>
                  <a:rPr lang="en-US" sz="2000" i="1" dirty="0" err="1" smtClean="0">
                    <a:solidFill>
                      <a:srgbClr val="0000FF"/>
                    </a:solidFill>
                  </a:rPr>
                  <a:t>p</a:t>
                </a:r>
                <a:r>
                  <a:rPr lang="en-US" sz="2000" baseline="-25000" dirty="0" err="1" smtClean="0">
                    <a:solidFill>
                      <a:srgbClr val="0000FF"/>
                    </a:solidFill>
                  </a:rPr>
                  <a:t>T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 spectrum in AA collisions to that in </a:t>
                </a:r>
                <a:r>
                  <a:rPr lang="en-US" sz="2000" dirty="0" err="1" smtClean="0">
                    <a:solidFill>
                      <a:srgbClr val="0000FF"/>
                    </a:solidFill>
                  </a:rPr>
                  <a:t>pp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              – properly normalized by number of binary collisions</a:t>
                </a:r>
              </a:p>
              <a:p>
                <a:pPr marL="342900" indent="-342900" algn="l">
                  <a:buFont typeface="Arial" pitchFamily="34" charset="0"/>
                  <a:buChar char="•"/>
                </a:pPr>
                <a:endParaRPr lang="en-US" sz="2000" dirty="0" smtClean="0">
                  <a:solidFill>
                    <a:srgbClr val="0000FF"/>
                  </a:solidFill>
                </a:endParaRPr>
              </a:p>
              <a:p>
                <a:pPr lvl="1"/>
                <a:r>
                  <a:rPr lang="en-US" sz="2000" i="1" dirty="0">
                    <a:solidFill>
                      <a:srgbClr val="FF0000"/>
                    </a:solidFill>
                  </a:rPr>
                  <a:t>R</a:t>
                </a:r>
                <a:r>
                  <a:rPr lang="en-US" sz="2000" baseline="-25000" dirty="0" smtClean="0">
                    <a:solidFill>
                      <a:srgbClr val="FF0000"/>
                    </a:solidFill>
                  </a:rPr>
                  <a:t>AA</a:t>
                </a:r>
                <a:r>
                  <a:rPr lang="en-US" sz="2000" baseline="-25000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28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fPr>
                      <m:num>
                        <m:f>
                          <m:fPr>
                            <m:type m:val="lin"/>
                            <m:ctrlPr>
                              <a:rPr lang="en-US" sz="280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800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2800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d</m:t>
                            </m:r>
                            <m:r>
                              <a:rPr lang="en-US" sz="280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800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d</m:t>
                            </m:r>
                            <m:r>
                              <a:rPr lang="en-US" sz="280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𝑝</m:t>
                            </m:r>
                            <m:r>
                              <m:rPr>
                                <m:sty m:val="p"/>
                              </m:rPr>
                              <a:rPr lang="en-US" sz="2800" baseline="-25000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T</m:t>
                            </m:r>
                            <m:r>
                              <a:rPr lang="en-US" sz="2800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)</m:t>
                            </m:r>
                            <m:r>
                              <m:rPr>
                                <m:sty m:val="p"/>
                              </m:rPr>
                              <a:rPr lang="en-US" sz="2800" baseline="-25000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AA</m:t>
                            </m:r>
                          </m:den>
                        </m:f>
                      </m:num>
                      <m:den>
                        <m:f>
                          <m:fPr>
                            <m:type m:val="lin"/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80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𝑁</m:t>
                            </m:r>
                            <m:r>
                              <m:rPr>
                                <m:sty m:val="p"/>
                              </m:rPr>
                              <a:rPr lang="en-US" sz="2800" b="0" i="0" baseline="-25000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coll</m:t>
                            </m:r>
                            <m:r>
                              <a:rPr lang="en-US" sz="280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d</m:t>
                            </m:r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d</m:t>
                            </m:r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𝑝</m:t>
                            </m:r>
                            <m:r>
                              <m:rPr>
                                <m:sty m:val="p"/>
                              </m:rPr>
                              <a:rPr lang="en-US" sz="2800" baseline="-2500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T</m:t>
                            </m:r>
                            <m:r>
                              <a:rPr lang="en-US" sz="280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)</m:t>
                            </m:r>
                            <m:r>
                              <m:rPr>
                                <m:sty m:val="p"/>
                              </m:rPr>
                              <a:rPr lang="en-US" sz="2800" baseline="-25000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pp</m:t>
                            </m:r>
                          </m:den>
                        </m:f>
                      </m:den>
                    </m:f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fPr>
                      <m:num>
                        <m:f>
                          <m:fPr>
                            <m:type m:val="lin"/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80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d</m:t>
                            </m:r>
                            <m:r>
                              <a:rPr lang="en-US" sz="28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𝑁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d</m:t>
                            </m:r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𝑝</m:t>
                            </m:r>
                            <m:r>
                              <m:rPr>
                                <m:sty m:val="p"/>
                              </m:rPr>
                              <a:rPr lang="en-US" sz="2800" baseline="-2500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T</m:t>
                            </m:r>
                            <m:r>
                              <a:rPr lang="en-US" sz="280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)</m:t>
                            </m:r>
                            <m:r>
                              <m:rPr>
                                <m:sty m:val="p"/>
                              </m:rPr>
                              <a:rPr lang="en-US" sz="2800" baseline="-2500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AA</m:t>
                            </m:r>
                          </m:den>
                        </m:f>
                      </m:num>
                      <m:den>
                        <m:f>
                          <m:fPr>
                            <m:type m:val="lin"/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𝑇</m:t>
                            </m:r>
                            <m:r>
                              <m:rPr>
                                <m:sty m:val="p"/>
                              </m:rPr>
                              <a:rPr lang="en-US" sz="2800" b="0" i="0" baseline="-25000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AA</m:t>
                            </m:r>
                            <m:r>
                              <a:rPr lang="en-US" sz="280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d</m:t>
                            </m:r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d</m:t>
                            </m:r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𝑝</m:t>
                            </m:r>
                            <m:r>
                              <m:rPr>
                                <m:sty m:val="p"/>
                              </m:rPr>
                              <a:rPr lang="en-US" sz="2800" baseline="-2500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T</m:t>
                            </m:r>
                            <m:r>
                              <a:rPr lang="en-US" sz="280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)</m:t>
                            </m:r>
                            <m:r>
                              <m:rPr>
                                <m:sty m:val="p"/>
                              </m:rPr>
                              <a:rPr lang="en-US" sz="2800" baseline="-2500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pp</m:t>
                            </m:r>
                          </m:den>
                        </m:f>
                      </m:den>
                    </m:f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/>
                      </a:rPr>
                      <m:t>…</m:t>
                    </m:r>
                  </m:oMath>
                </a14:m>
                <a:endParaRPr lang="en-US" sz="2000" dirty="0" smtClean="0">
                  <a:solidFill>
                    <a:srgbClr val="000000"/>
                  </a:solidFill>
                </a:endParaRPr>
              </a:p>
              <a:p>
                <a:pPr lvl="1" algn="l"/>
                <a:endParaRPr lang="en-US" sz="2000" dirty="0" smtClean="0">
                  <a:solidFill>
                    <a:srgbClr val="000000"/>
                  </a:solidFill>
                </a:endParaRPr>
              </a:p>
              <a:p>
                <a:pPr algn="l"/>
                <a:r>
                  <a:rPr lang="en-US" sz="2000" dirty="0">
                    <a:solidFill>
                      <a:srgbClr val="0000FF"/>
                    </a:solidFill>
                  </a:rPr>
                  <a:t>i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f AA would be just a superposition of </a:t>
                </a:r>
                <a:r>
                  <a:rPr lang="en-US" sz="2000" dirty="0" err="1" smtClean="0">
                    <a:solidFill>
                      <a:srgbClr val="0000FF"/>
                    </a:solidFill>
                  </a:rPr>
                  <a:t>pp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 collisions</a:t>
                </a:r>
                <a:r>
                  <a:rPr lang="en-US" sz="2000" i="1" dirty="0">
                    <a:solidFill>
                      <a:srgbClr val="0000FF"/>
                    </a:solidFill>
                  </a:rPr>
                  <a:t> </a:t>
                </a:r>
                <a:r>
                  <a:rPr lang="en-US" sz="2000" i="1" dirty="0">
                    <a:solidFill>
                      <a:srgbClr val="FF0000"/>
                    </a:solidFill>
                  </a:rPr>
                  <a:t>R</a:t>
                </a:r>
                <a:r>
                  <a:rPr lang="en-US" sz="2000" baseline="-25000" dirty="0">
                    <a:solidFill>
                      <a:srgbClr val="FF0000"/>
                    </a:solidFill>
                  </a:rPr>
                  <a:t>AA</a:t>
                </a:r>
                <a:r>
                  <a:rPr lang="en-US" sz="2000" dirty="0">
                    <a:solidFill>
                      <a:srgbClr val="0000FF"/>
                    </a:solidFill>
                  </a:rPr>
                  <a:t> 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= 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1</a:t>
                </a:r>
              </a:p>
              <a:p>
                <a:pPr algn="l"/>
                <a:r>
                  <a:rPr lang="en-US" sz="2000" dirty="0">
                    <a:solidFill>
                      <a:srgbClr val="0000FF"/>
                    </a:solidFill>
                  </a:rPr>
                  <a:t>f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or “hard probes” (low cross section) </a:t>
                </a:r>
                <a:endParaRPr lang="en-US" sz="2000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1390626"/>
                <a:ext cx="6768752" cy="2634183"/>
              </a:xfrm>
              <a:prstGeom prst="rect">
                <a:avLst/>
              </a:prstGeom>
              <a:blipFill rotWithShape="1">
                <a:blip r:embed="rId3"/>
                <a:stretch>
                  <a:fillRect l="-717" t="-459" b="-2752"/>
                </a:stretch>
              </a:blipFill>
              <a:ln w="2540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70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63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24000" y="1890000"/>
            <a:ext cx="8460480" cy="4058387"/>
            <a:chOff x="359992" y="1890000"/>
            <a:chExt cx="8460480" cy="405838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992" y="1890000"/>
              <a:ext cx="8460480" cy="4058387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4046218" y="2420888"/>
              <a:ext cx="941283" cy="40011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US" sz="2000" b="1" baseline="30000" dirty="0" smtClean="0">
                  <a:solidFill>
                    <a:srgbClr val="000000"/>
                  </a:solidFill>
                </a:rPr>
                <a:t>+</a:t>
              </a:r>
              <a:r>
                <a:rPr lang="en-US" sz="2000" b="1" dirty="0" smtClean="0">
                  <a:solidFill>
                    <a:srgbClr val="000000"/>
                  </a:solidFill>
                </a:rPr>
                <a:t> + </a:t>
              </a:r>
              <a:r>
                <a:rPr lang="en-US" sz="2000" b="1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US" sz="2000" b="1" baseline="30000" dirty="0" smtClean="0">
                  <a:solidFill>
                    <a:srgbClr val="000000"/>
                  </a:solidFill>
                </a:rPr>
                <a:t>-</a:t>
              </a:r>
              <a:endParaRPr lang="en-GB" sz="2000" b="1" baseline="30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24000" y="1890000"/>
            <a:ext cx="8472808" cy="4064301"/>
            <a:chOff x="348015" y="1812971"/>
            <a:chExt cx="8472808" cy="406430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15" y="1812971"/>
              <a:ext cx="8472808" cy="4064301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4039608" y="2303789"/>
              <a:ext cx="1031051" cy="40011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00"/>
                  </a:solidFill>
                </a:rPr>
                <a:t>K</a:t>
              </a:r>
              <a:r>
                <a:rPr lang="en-US" sz="2000" b="1" baseline="30000" dirty="0" smtClean="0">
                  <a:solidFill>
                    <a:srgbClr val="000000"/>
                  </a:solidFill>
                </a:rPr>
                <a:t>+</a:t>
              </a:r>
              <a:r>
                <a:rPr lang="en-US" sz="2000" b="1" dirty="0" smtClean="0">
                  <a:solidFill>
                    <a:srgbClr val="000000"/>
                  </a:solidFill>
                </a:rPr>
                <a:t> + K</a:t>
              </a:r>
              <a:r>
                <a:rPr lang="en-US" sz="2000" b="1" baseline="30000" dirty="0" smtClean="0">
                  <a:solidFill>
                    <a:srgbClr val="000000"/>
                  </a:solidFill>
                </a:rPr>
                <a:t>-</a:t>
              </a:r>
              <a:endParaRPr lang="en-GB" sz="2000" b="1" baseline="30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6660"/>
            <a:ext cx="7772400" cy="1324081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cap="none" dirty="0"/>
              <a:t>Identified particles at</a:t>
            </a:r>
            <a:br>
              <a:rPr lang="en-US" cap="none" dirty="0"/>
            </a:br>
            <a:r>
              <a:rPr lang="en-US" cap="none" dirty="0" smtClean="0"/>
              <a:t>intermediate </a:t>
            </a:r>
            <a:r>
              <a:rPr lang="en-US" cap="none" dirty="0" err="1" smtClean="0"/>
              <a:t>p</a:t>
            </a:r>
            <a:r>
              <a:rPr lang="en-US" cap="none" baseline="-25000" dirty="0" err="1" smtClean="0"/>
              <a:t>T</a:t>
            </a:r>
            <a:endParaRPr lang="en-US" cap="none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13 August 2012    Overview of ALICE 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0880" y="1444714"/>
            <a:ext cx="6817424" cy="400110"/>
          </a:xfrm>
          <a:prstGeom prst="rect">
            <a:avLst/>
          </a:prstGeom>
          <a:solidFill>
            <a:schemeClr val="accent5">
              <a:alpha val="49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● </a:t>
            </a:r>
            <a:r>
              <a:rPr lang="en-US" sz="1600" dirty="0" smtClean="0">
                <a:solidFill>
                  <a:srgbClr val="000000"/>
                </a:solidFill>
              </a:rPr>
              <a:t>charged particles  </a:t>
            </a:r>
            <a:r>
              <a:rPr lang="en-US" sz="2000" dirty="0" smtClean="0">
                <a:solidFill>
                  <a:srgbClr val="C00000"/>
                </a:solidFill>
              </a:rPr>
              <a:t>●</a:t>
            </a:r>
            <a:r>
              <a:rPr lang="en-US" sz="2000" dirty="0" smtClean="0">
                <a:solidFill>
                  <a:srgbClr val="FF9933"/>
                </a:solidFill>
              </a:rPr>
              <a:t>●</a:t>
            </a:r>
            <a:r>
              <a:rPr lang="en-US" sz="2000" dirty="0" smtClean="0">
                <a:solidFill>
                  <a:srgbClr val="EAC900"/>
                </a:solidFill>
              </a:rPr>
              <a:t>●</a:t>
            </a:r>
            <a:r>
              <a:rPr lang="en-US" sz="2000" dirty="0" smtClean="0">
                <a:solidFill>
                  <a:srgbClr val="00AE00"/>
                </a:solidFill>
              </a:rPr>
              <a:t>●</a:t>
            </a:r>
            <a:r>
              <a:rPr lang="en-US" sz="2000" dirty="0" smtClean="0">
                <a:solidFill>
                  <a:srgbClr val="007676"/>
                </a:solidFill>
              </a:rPr>
              <a:t>●</a:t>
            </a:r>
            <a:r>
              <a:rPr lang="en-US" sz="2000" dirty="0" smtClean="0">
                <a:solidFill>
                  <a:srgbClr val="0000FF"/>
                </a:solidFill>
              </a:rPr>
              <a:t>●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different </a:t>
            </a:r>
            <a:r>
              <a:rPr lang="en-US" sz="1600" dirty="0">
                <a:solidFill>
                  <a:srgbClr val="000000"/>
                </a:solidFill>
              </a:rPr>
              <a:t>centralities for identified particles  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9600" y="6011996"/>
            <a:ext cx="6282489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000000"/>
                </a:solidFill>
              </a:rPr>
              <a:t>For </a:t>
            </a:r>
            <a:r>
              <a:rPr lang="en-US" i="1" dirty="0" err="1" smtClean="0">
                <a:solidFill>
                  <a:srgbClr val="000000"/>
                </a:solidFill>
              </a:rPr>
              <a:t>p</a:t>
            </a:r>
            <a:r>
              <a:rPr lang="en-US" baseline="-25000" dirty="0" err="1" smtClean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 below ~ 7 </a:t>
            </a:r>
            <a:r>
              <a:rPr lang="en-US" dirty="0" err="1" smtClean="0">
                <a:solidFill>
                  <a:srgbClr val="000000"/>
                </a:solidFill>
              </a:rPr>
              <a:t>GeV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i="1" dirty="0" smtClean="0">
                <a:solidFill>
                  <a:srgbClr val="000000"/>
                </a:solidFill>
              </a:rPr>
              <a:t>c</a:t>
            </a:r>
            <a:r>
              <a:rPr lang="en-US" dirty="0" smtClean="0">
                <a:solidFill>
                  <a:srgbClr val="000000"/>
                </a:solidFill>
              </a:rPr>
              <a:t>:  </a:t>
            </a:r>
            <a:r>
              <a:rPr lang="en-US" i="1" dirty="0" smtClean="0">
                <a:solidFill>
                  <a:srgbClr val="000000"/>
                </a:solidFill>
              </a:rPr>
              <a:t>R</a:t>
            </a:r>
            <a:r>
              <a:rPr lang="en-US" baseline="-25000" dirty="0" smtClean="0">
                <a:solidFill>
                  <a:srgbClr val="000000"/>
                </a:solidFill>
              </a:rPr>
              <a:t>AA</a:t>
            </a:r>
            <a:r>
              <a:rPr lang="en-US" dirty="0" smtClean="0">
                <a:solidFill>
                  <a:srgbClr val="000000"/>
                </a:solidFill>
              </a:rPr>
              <a:t>(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</a:rPr>
              <a:t>p</a:t>
            </a:r>
            <a:r>
              <a:rPr lang="en-US" dirty="0" smtClean="0">
                <a:solidFill>
                  <a:srgbClr val="000000"/>
                </a:solidFill>
              </a:rPr>
              <a:t>) &lt; </a:t>
            </a:r>
            <a:r>
              <a:rPr lang="en-US" i="1" dirty="0" smtClean="0">
                <a:solidFill>
                  <a:srgbClr val="000000"/>
                </a:solidFill>
              </a:rPr>
              <a:t>R</a:t>
            </a:r>
            <a:r>
              <a:rPr lang="en-US" baseline="-25000" dirty="0" smtClean="0">
                <a:solidFill>
                  <a:srgbClr val="000000"/>
                </a:solidFill>
              </a:rPr>
              <a:t>AA</a:t>
            </a:r>
            <a:r>
              <a:rPr lang="en-US" dirty="0" smtClean="0">
                <a:solidFill>
                  <a:srgbClr val="000000"/>
                </a:solidFill>
              </a:rPr>
              <a:t>(</a:t>
            </a:r>
            <a:r>
              <a:rPr lang="en-US" i="1" dirty="0" smtClean="0">
                <a:solidFill>
                  <a:srgbClr val="000000"/>
                </a:solidFill>
              </a:rPr>
              <a:t>h</a:t>
            </a:r>
            <a:r>
              <a:rPr lang="en-US" baseline="30000" dirty="0">
                <a:solidFill>
                  <a:srgbClr val="000000"/>
                </a:solidFill>
              </a:rPr>
              <a:t>±</a:t>
            </a:r>
            <a:r>
              <a:rPr lang="en-US" dirty="0">
                <a:solidFill>
                  <a:srgbClr val="000000"/>
                </a:solidFill>
              </a:rPr>
              <a:t>)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i="1" dirty="0" smtClean="0">
                <a:solidFill>
                  <a:srgbClr val="000000"/>
                </a:solidFill>
              </a:rPr>
              <a:t>R</a:t>
            </a:r>
            <a:r>
              <a:rPr lang="en-US" baseline="-25000" dirty="0" smtClean="0">
                <a:solidFill>
                  <a:srgbClr val="000000"/>
                </a:solidFill>
              </a:rPr>
              <a:t>AA</a:t>
            </a:r>
            <a:r>
              <a:rPr lang="en-US" dirty="0" smtClean="0">
                <a:solidFill>
                  <a:srgbClr val="000000"/>
                </a:solidFill>
              </a:rPr>
              <a:t>(K) ≈ </a:t>
            </a:r>
            <a:r>
              <a:rPr lang="en-US" i="1" dirty="0" smtClean="0">
                <a:solidFill>
                  <a:srgbClr val="000000"/>
                </a:solidFill>
              </a:rPr>
              <a:t>R</a:t>
            </a:r>
            <a:r>
              <a:rPr lang="en-US" baseline="-25000" dirty="0" smtClean="0">
                <a:solidFill>
                  <a:srgbClr val="000000"/>
                </a:solidFill>
              </a:rPr>
              <a:t>AA</a:t>
            </a:r>
            <a:r>
              <a:rPr lang="en-US" dirty="0" smtClean="0">
                <a:solidFill>
                  <a:srgbClr val="000000"/>
                </a:solidFill>
              </a:rPr>
              <a:t>(</a:t>
            </a:r>
            <a:r>
              <a:rPr lang="en-US" i="1" dirty="0">
                <a:solidFill>
                  <a:srgbClr val="000000"/>
                </a:solidFill>
              </a:rPr>
              <a:t>h</a:t>
            </a:r>
            <a:r>
              <a:rPr lang="en-US" baseline="30000" dirty="0">
                <a:solidFill>
                  <a:srgbClr val="000000"/>
                </a:solidFill>
              </a:rPr>
              <a:t>±</a:t>
            </a:r>
            <a:r>
              <a:rPr lang="en-US" dirty="0">
                <a:solidFill>
                  <a:srgbClr val="000000"/>
                </a:solidFill>
              </a:rPr>
              <a:t>)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880" y="6021288"/>
            <a:ext cx="8113568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000000"/>
                </a:solidFill>
              </a:rPr>
              <a:t>For </a:t>
            </a:r>
            <a:r>
              <a:rPr lang="en-US" i="1" dirty="0" err="1" smtClean="0">
                <a:solidFill>
                  <a:srgbClr val="000000"/>
                </a:solidFill>
              </a:rPr>
              <a:t>p</a:t>
            </a:r>
            <a:r>
              <a:rPr lang="en-US" baseline="-25000" dirty="0" err="1" smtClean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 below ~ 7 </a:t>
            </a:r>
            <a:r>
              <a:rPr lang="en-US" dirty="0" err="1" smtClean="0">
                <a:solidFill>
                  <a:srgbClr val="000000"/>
                </a:solidFill>
              </a:rPr>
              <a:t>GeV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i="1" dirty="0" smtClean="0">
                <a:solidFill>
                  <a:srgbClr val="000000"/>
                </a:solidFill>
              </a:rPr>
              <a:t>c</a:t>
            </a:r>
            <a:r>
              <a:rPr lang="en-US" dirty="0" smtClean="0">
                <a:solidFill>
                  <a:srgbClr val="000000"/>
                </a:solidFill>
              </a:rPr>
              <a:t>:  </a:t>
            </a:r>
            <a:r>
              <a:rPr lang="en-US" i="1" dirty="0" smtClean="0">
                <a:solidFill>
                  <a:srgbClr val="000000"/>
                </a:solidFill>
              </a:rPr>
              <a:t>R</a:t>
            </a:r>
            <a:r>
              <a:rPr lang="en-US" baseline="-25000" dirty="0" smtClean="0">
                <a:solidFill>
                  <a:srgbClr val="000000"/>
                </a:solidFill>
              </a:rPr>
              <a:t>AA</a:t>
            </a:r>
            <a:r>
              <a:rPr lang="en-US" dirty="0" smtClean="0">
                <a:solidFill>
                  <a:srgbClr val="000000"/>
                </a:solidFill>
              </a:rPr>
              <a:t>(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</a:rPr>
              <a:t>p</a:t>
            </a:r>
            <a:r>
              <a:rPr lang="en-US" dirty="0" smtClean="0">
                <a:solidFill>
                  <a:srgbClr val="000000"/>
                </a:solidFill>
              </a:rPr>
              <a:t>) &lt; </a:t>
            </a:r>
            <a:r>
              <a:rPr lang="en-US" i="1" dirty="0" smtClean="0">
                <a:solidFill>
                  <a:srgbClr val="000000"/>
                </a:solidFill>
              </a:rPr>
              <a:t>R</a:t>
            </a:r>
            <a:r>
              <a:rPr lang="en-US" baseline="-25000" dirty="0" smtClean="0">
                <a:solidFill>
                  <a:srgbClr val="000000"/>
                </a:solidFill>
              </a:rPr>
              <a:t>AA</a:t>
            </a:r>
            <a:r>
              <a:rPr lang="en-US" dirty="0" smtClean="0">
                <a:solidFill>
                  <a:srgbClr val="000000"/>
                </a:solidFill>
              </a:rPr>
              <a:t>(</a:t>
            </a:r>
            <a:r>
              <a:rPr lang="en-US" i="1" dirty="0" smtClean="0">
                <a:solidFill>
                  <a:srgbClr val="000000"/>
                </a:solidFill>
              </a:rPr>
              <a:t>h</a:t>
            </a:r>
            <a:r>
              <a:rPr lang="en-US" baseline="30000" dirty="0">
                <a:solidFill>
                  <a:srgbClr val="000000"/>
                </a:solidFill>
              </a:rPr>
              <a:t>±</a:t>
            </a:r>
            <a:r>
              <a:rPr lang="en-US" dirty="0">
                <a:solidFill>
                  <a:srgbClr val="000000"/>
                </a:solidFill>
              </a:rPr>
              <a:t>)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i="1" dirty="0" smtClean="0">
                <a:solidFill>
                  <a:srgbClr val="000000"/>
                </a:solidFill>
              </a:rPr>
              <a:t>R</a:t>
            </a:r>
            <a:r>
              <a:rPr lang="en-US" baseline="-25000" dirty="0" smtClean="0">
                <a:solidFill>
                  <a:srgbClr val="000000"/>
                </a:solidFill>
              </a:rPr>
              <a:t>AA</a:t>
            </a:r>
            <a:r>
              <a:rPr lang="en-US" dirty="0" smtClean="0">
                <a:solidFill>
                  <a:srgbClr val="000000"/>
                </a:solidFill>
              </a:rPr>
              <a:t>(K) ≈ </a:t>
            </a:r>
            <a:r>
              <a:rPr lang="en-US" i="1" dirty="0" smtClean="0">
                <a:solidFill>
                  <a:srgbClr val="000000"/>
                </a:solidFill>
              </a:rPr>
              <a:t>R</a:t>
            </a:r>
            <a:r>
              <a:rPr lang="en-US" baseline="-25000" dirty="0" smtClean="0">
                <a:solidFill>
                  <a:srgbClr val="000000"/>
                </a:solidFill>
              </a:rPr>
              <a:t>AA</a:t>
            </a:r>
            <a:r>
              <a:rPr lang="en-US" dirty="0" smtClean="0">
                <a:solidFill>
                  <a:srgbClr val="000000"/>
                </a:solidFill>
              </a:rPr>
              <a:t>(</a:t>
            </a:r>
            <a:r>
              <a:rPr lang="en-US" i="1" dirty="0">
                <a:solidFill>
                  <a:srgbClr val="000000"/>
                </a:solidFill>
              </a:rPr>
              <a:t>h</a:t>
            </a:r>
            <a:r>
              <a:rPr lang="en-US" baseline="30000" dirty="0">
                <a:solidFill>
                  <a:srgbClr val="000000"/>
                </a:solidFill>
              </a:rPr>
              <a:t>±</a:t>
            </a:r>
            <a:r>
              <a:rPr lang="en-US" dirty="0">
                <a:solidFill>
                  <a:srgbClr val="000000"/>
                </a:solidFill>
              </a:rPr>
              <a:t>)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i="1" dirty="0" smtClean="0">
                <a:solidFill>
                  <a:srgbClr val="000000"/>
                </a:solidFill>
              </a:rPr>
              <a:t>R</a:t>
            </a:r>
            <a:r>
              <a:rPr lang="en-US" baseline="-25000" dirty="0" smtClean="0">
                <a:solidFill>
                  <a:srgbClr val="000000"/>
                </a:solidFill>
              </a:rPr>
              <a:t>AA</a:t>
            </a:r>
            <a:r>
              <a:rPr lang="en-US" dirty="0" smtClean="0">
                <a:solidFill>
                  <a:srgbClr val="000000"/>
                </a:solidFill>
              </a:rPr>
              <a:t>(p) &gt; </a:t>
            </a:r>
            <a:r>
              <a:rPr lang="en-US" i="1" dirty="0" smtClean="0">
                <a:solidFill>
                  <a:srgbClr val="000000"/>
                </a:solidFill>
              </a:rPr>
              <a:t>R</a:t>
            </a:r>
            <a:r>
              <a:rPr lang="en-US" baseline="-25000" dirty="0" smtClean="0">
                <a:solidFill>
                  <a:srgbClr val="000000"/>
                </a:solidFill>
              </a:rPr>
              <a:t>AA</a:t>
            </a:r>
            <a:r>
              <a:rPr lang="en-US" dirty="0" smtClean="0">
                <a:solidFill>
                  <a:srgbClr val="000000"/>
                </a:solidFill>
              </a:rPr>
              <a:t>(</a:t>
            </a:r>
            <a:r>
              <a:rPr lang="en-US" i="1" dirty="0" smtClean="0">
                <a:solidFill>
                  <a:srgbClr val="000000"/>
                </a:solidFill>
              </a:rPr>
              <a:t>h</a:t>
            </a:r>
            <a:r>
              <a:rPr lang="en-US" baseline="30000" dirty="0" smtClean="0">
                <a:solidFill>
                  <a:srgbClr val="000000"/>
                </a:solidFill>
              </a:rPr>
              <a:t>±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9600" y="6022800"/>
            <a:ext cx="4480714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000000"/>
                </a:solidFill>
              </a:rPr>
              <a:t>For </a:t>
            </a:r>
            <a:r>
              <a:rPr lang="en-US" i="1" dirty="0" err="1" smtClean="0">
                <a:solidFill>
                  <a:srgbClr val="000000"/>
                </a:solidFill>
              </a:rPr>
              <a:t>p</a:t>
            </a:r>
            <a:r>
              <a:rPr lang="en-US" baseline="-25000" dirty="0" err="1" smtClean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 below ~ 7 </a:t>
            </a:r>
            <a:r>
              <a:rPr lang="en-US" dirty="0" err="1" smtClean="0">
                <a:solidFill>
                  <a:srgbClr val="000000"/>
                </a:solidFill>
              </a:rPr>
              <a:t>GeV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i="1" dirty="0" smtClean="0">
                <a:solidFill>
                  <a:srgbClr val="000000"/>
                </a:solidFill>
              </a:rPr>
              <a:t>c</a:t>
            </a:r>
            <a:r>
              <a:rPr lang="en-US" dirty="0" smtClean="0">
                <a:solidFill>
                  <a:srgbClr val="000000"/>
                </a:solidFill>
              </a:rPr>
              <a:t>:  </a:t>
            </a:r>
            <a:r>
              <a:rPr lang="en-US" i="1" dirty="0" smtClean="0">
                <a:solidFill>
                  <a:srgbClr val="000000"/>
                </a:solidFill>
              </a:rPr>
              <a:t>R</a:t>
            </a:r>
            <a:r>
              <a:rPr lang="en-US" baseline="-25000" dirty="0" smtClean="0">
                <a:solidFill>
                  <a:srgbClr val="000000"/>
                </a:solidFill>
              </a:rPr>
              <a:t>AA</a:t>
            </a:r>
            <a:r>
              <a:rPr lang="en-US" dirty="0" smtClean="0">
                <a:solidFill>
                  <a:srgbClr val="000000"/>
                </a:solidFill>
              </a:rPr>
              <a:t>(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</a:rPr>
              <a:t>p</a:t>
            </a:r>
            <a:r>
              <a:rPr lang="en-US" dirty="0" smtClean="0">
                <a:solidFill>
                  <a:srgbClr val="000000"/>
                </a:solidFill>
              </a:rPr>
              <a:t>) &lt; </a:t>
            </a:r>
            <a:r>
              <a:rPr lang="en-US" i="1" dirty="0" smtClean="0">
                <a:solidFill>
                  <a:srgbClr val="000000"/>
                </a:solidFill>
              </a:rPr>
              <a:t>R</a:t>
            </a:r>
            <a:r>
              <a:rPr lang="en-US" baseline="-25000" dirty="0" smtClean="0">
                <a:solidFill>
                  <a:srgbClr val="000000"/>
                </a:solidFill>
              </a:rPr>
              <a:t>AA</a:t>
            </a:r>
            <a:r>
              <a:rPr lang="en-US" dirty="0" smtClean="0">
                <a:solidFill>
                  <a:srgbClr val="000000"/>
                </a:solidFill>
              </a:rPr>
              <a:t>(</a:t>
            </a:r>
            <a:r>
              <a:rPr lang="en-US" i="1" dirty="0" smtClean="0">
                <a:solidFill>
                  <a:srgbClr val="000000"/>
                </a:solidFill>
              </a:rPr>
              <a:t>h</a:t>
            </a:r>
            <a:r>
              <a:rPr lang="en-US" baseline="30000" dirty="0">
                <a:solidFill>
                  <a:srgbClr val="000000"/>
                </a:solidFill>
              </a:rPr>
              <a:t>±</a:t>
            </a:r>
            <a:r>
              <a:rPr lang="en-US" dirty="0">
                <a:solidFill>
                  <a:srgbClr val="000000"/>
                </a:solidFill>
              </a:rPr>
              <a:t>)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9600" y="6453336"/>
            <a:ext cx="3525325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000000"/>
                </a:solidFill>
              </a:rPr>
              <a:t>At higher </a:t>
            </a:r>
            <a:r>
              <a:rPr lang="en-US" i="1" dirty="0" err="1" smtClean="0">
                <a:solidFill>
                  <a:srgbClr val="000000"/>
                </a:solidFill>
              </a:rPr>
              <a:t>p</a:t>
            </a:r>
            <a:r>
              <a:rPr lang="en-US" baseline="-25000" dirty="0" err="1" smtClean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: </a:t>
            </a:r>
            <a:r>
              <a:rPr lang="en-US" i="1" dirty="0" smtClean="0">
                <a:solidFill>
                  <a:srgbClr val="000000"/>
                </a:solidFill>
              </a:rPr>
              <a:t>R</a:t>
            </a:r>
            <a:r>
              <a:rPr lang="en-US" baseline="-25000" dirty="0" smtClean="0">
                <a:solidFill>
                  <a:srgbClr val="000000"/>
                </a:solidFill>
              </a:rPr>
              <a:t>AA</a:t>
            </a:r>
            <a:r>
              <a:rPr lang="en-US" dirty="0" smtClean="0">
                <a:solidFill>
                  <a:srgbClr val="000000"/>
                </a:solidFill>
              </a:rPr>
              <a:t> are compatible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71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23528" y="1890000"/>
            <a:ext cx="8472457" cy="4064133"/>
            <a:chOff x="323528" y="3469323"/>
            <a:chExt cx="8472457" cy="406413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3469323"/>
              <a:ext cx="8472457" cy="4064133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4101678" y="3964433"/>
              <a:ext cx="830362" cy="400691"/>
              <a:chOff x="4372403" y="4096913"/>
              <a:chExt cx="788999" cy="400110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4372403" y="4096913"/>
                <a:ext cx="788999" cy="40011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0000"/>
                    </a:solidFill>
                  </a:rPr>
                  <a:t>p + </a:t>
                </a:r>
                <a:r>
                  <a:rPr lang="en-US" sz="2000" b="1" dirty="0">
                    <a:solidFill>
                      <a:srgbClr val="000000"/>
                    </a:solidFill>
                  </a:rPr>
                  <a:t>p</a:t>
                </a:r>
                <a:endParaRPr lang="en-GB" sz="2000" b="1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21" name="Straight Connector 20"/>
              <p:cNvCxnSpPr/>
              <p:nvPr/>
            </p:nvCxnSpPr>
            <p:spPr bwMode="auto">
              <a:xfrm>
                <a:off x="4877634" y="4182356"/>
                <a:ext cx="180000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23" name="TextBox 22"/>
          <p:cNvSpPr txBox="1"/>
          <p:nvPr/>
        </p:nvSpPr>
        <p:spPr>
          <a:xfrm>
            <a:off x="3608019" y="494116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40–60%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43608" y="5013176"/>
            <a:ext cx="1031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20–40%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61229" y="4869160"/>
            <a:ext cx="1031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60–80%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52320" y="2627620"/>
            <a:ext cx="1031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10–20%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17237" y="262762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5</a:t>
            </a:r>
            <a:r>
              <a:rPr lang="en-US" b="1" dirty="0" smtClean="0">
                <a:solidFill>
                  <a:srgbClr val="000000"/>
                </a:solidFill>
              </a:rPr>
              <a:t>–10%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63936" y="263691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0–5%</a:t>
            </a:r>
            <a:endParaRPr lang="en-GB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36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1" grpId="0" animBg="1"/>
      <p:bldP spid="1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Strange particle reconstruction</a:t>
            </a:r>
            <a:endParaRPr lang="en-GB" dirty="0" smtClean="0"/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250825" y="1268413"/>
            <a:ext cx="8713663" cy="3600450"/>
          </a:xfrm>
        </p:spPr>
        <p:txBody>
          <a:bodyPr/>
          <a:lstStyle/>
          <a:p>
            <a:pPr>
              <a:buFontTx/>
              <a:buNone/>
            </a:pPr>
            <a:endParaRPr lang="en-GB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72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26611"/>
            <a:ext cx="8640960" cy="574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0681834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Strange particle reconstruction</a:t>
            </a:r>
            <a:endParaRPr lang="en-GB" dirty="0" smtClean="0"/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250825" y="1268413"/>
            <a:ext cx="8713663" cy="3600450"/>
          </a:xfrm>
        </p:spPr>
        <p:txBody>
          <a:bodyPr/>
          <a:lstStyle/>
          <a:p>
            <a:pPr>
              <a:buFontTx/>
              <a:buNone/>
            </a:pPr>
            <a:endParaRPr lang="en-GB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73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2" y="908720"/>
            <a:ext cx="8667466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316954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Strange particle selection</a:t>
            </a:r>
            <a:endParaRPr lang="en-GB" dirty="0" smtClean="0"/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250825" y="1268413"/>
            <a:ext cx="8713663" cy="3600450"/>
          </a:xfrm>
        </p:spPr>
        <p:txBody>
          <a:bodyPr/>
          <a:lstStyle/>
          <a:p>
            <a:pPr>
              <a:buFontTx/>
              <a:buNone/>
            </a:pPr>
            <a:endParaRPr lang="en-GB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74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1" y="1052736"/>
            <a:ext cx="8973018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87838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Strangeness enhancement</a:t>
            </a:r>
            <a:endParaRPr lang="en-GB" dirty="0" smtClean="0"/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250825" y="1268413"/>
            <a:ext cx="8713663" cy="3600450"/>
          </a:xfrm>
        </p:spPr>
        <p:txBody>
          <a:bodyPr/>
          <a:lstStyle/>
          <a:p>
            <a:pPr>
              <a:buFontTx/>
              <a:buNone/>
            </a:pPr>
            <a:endParaRPr lang="en-GB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75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777" y="966788"/>
            <a:ext cx="6740599" cy="567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39929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Strangeness to pion</a:t>
            </a:r>
            <a:endParaRPr lang="en-GB" dirty="0" smtClean="0"/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250825" y="1268413"/>
            <a:ext cx="8713663" cy="3600450"/>
          </a:xfrm>
        </p:spPr>
        <p:txBody>
          <a:bodyPr/>
          <a:lstStyle/>
          <a:p>
            <a:pPr>
              <a:buFontTx/>
              <a:buNone/>
            </a:pPr>
            <a:endParaRPr lang="en-GB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76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8965385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63223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Strangeness spectra K</a:t>
            </a:r>
            <a:r>
              <a:rPr lang="en-US" baseline="30000" dirty="0" smtClean="0"/>
              <a:t>0</a:t>
            </a:r>
            <a:r>
              <a:rPr lang="en-US" baseline="-25000" dirty="0" smtClean="0"/>
              <a:t>s</a:t>
            </a:r>
            <a:r>
              <a:rPr lang="en-US" dirty="0" smtClean="0"/>
              <a:t> </a:t>
            </a:r>
            <a:r>
              <a:rPr lang="en-US" dirty="0" smtClean="0">
                <a:latin typeface="Symbol" pitchFamily="18" charset="2"/>
              </a:rPr>
              <a:t>L</a:t>
            </a:r>
            <a:endParaRPr lang="en-GB" dirty="0" smtClean="0">
              <a:latin typeface="Symbol" pitchFamily="18" charset="2"/>
            </a:endParaRPr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250825" y="1268413"/>
            <a:ext cx="8713663" cy="3600450"/>
          </a:xfrm>
        </p:spPr>
        <p:txBody>
          <a:bodyPr/>
          <a:lstStyle/>
          <a:p>
            <a:pPr>
              <a:buFontTx/>
              <a:buNone/>
            </a:pPr>
            <a:endParaRPr lang="en-GB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77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683118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956671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Strangeness spectra </a:t>
            </a:r>
            <a:r>
              <a:rPr lang="en-US" dirty="0" smtClean="0">
                <a:latin typeface="Symbol" pitchFamily="18" charset="2"/>
              </a:rPr>
              <a:t>X</a:t>
            </a:r>
            <a:endParaRPr lang="en-GB" dirty="0" smtClean="0">
              <a:latin typeface="Symbol" pitchFamily="18" charset="2"/>
            </a:endParaRPr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250825" y="1268413"/>
            <a:ext cx="8713663" cy="3600450"/>
          </a:xfrm>
        </p:spPr>
        <p:txBody>
          <a:bodyPr/>
          <a:lstStyle/>
          <a:p>
            <a:pPr>
              <a:buFontTx/>
              <a:buNone/>
            </a:pPr>
            <a:endParaRPr lang="en-GB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78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228303"/>
            <a:ext cx="904875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63173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Strangeness spectra </a:t>
            </a:r>
            <a:r>
              <a:rPr lang="en-US" dirty="0" smtClean="0">
                <a:latin typeface="Symbol" pitchFamily="18" charset="2"/>
              </a:rPr>
              <a:t>X W</a:t>
            </a:r>
            <a:endParaRPr lang="en-GB" dirty="0" smtClean="0">
              <a:latin typeface="Symbol" pitchFamily="18" charset="2"/>
            </a:endParaRPr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250825" y="1268413"/>
            <a:ext cx="8713663" cy="3600450"/>
          </a:xfrm>
        </p:spPr>
        <p:txBody>
          <a:bodyPr/>
          <a:lstStyle/>
          <a:p>
            <a:pPr>
              <a:buFontTx/>
              <a:buNone/>
            </a:pPr>
            <a:endParaRPr lang="en-GB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79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1275928"/>
            <a:ext cx="89820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156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String breaking</a:t>
            </a:r>
          </a:p>
        </p:txBody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268413"/>
            <a:ext cx="5253038" cy="5256212"/>
          </a:xfrm>
        </p:spPr>
        <p:txBody>
          <a:bodyPr/>
          <a:lstStyle/>
          <a:p>
            <a:r>
              <a:rPr lang="en-US" smtClean="0"/>
              <a:t>If one tries to pull the string apart, when the energy stored in the string (</a:t>
            </a:r>
            <a:r>
              <a:rPr lang="en-US" i="1" smtClean="0"/>
              <a:t>k r</a:t>
            </a:r>
            <a:r>
              <a:rPr lang="en-US" smtClean="0"/>
              <a:t>) reaches the point where it is energetically favourable to create a qq pair, the string breaks…</a:t>
            </a:r>
          </a:p>
          <a:p>
            <a:endParaRPr lang="en-US" smtClean="0"/>
          </a:p>
          <a:p>
            <a:r>
              <a:rPr lang="en-US" smtClean="0"/>
              <a:t>...and one ends up with two colour-neutral strings (and eventually hadrons)</a:t>
            </a:r>
          </a:p>
          <a:p>
            <a:endParaRPr lang="en-US" smtClean="0"/>
          </a:p>
          <a:p>
            <a:endParaRPr lang="en-US" smtClean="0"/>
          </a:p>
        </p:txBody>
      </p:sp>
      <p:pic>
        <p:nvPicPr>
          <p:cNvPr id="48132" name="Picture 4" descr="stringbrea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76400"/>
            <a:ext cx="2900363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Line 5"/>
          <p:cNvSpPr>
            <a:spLocks noChangeShapeType="1"/>
          </p:cNvSpPr>
          <p:nvPr/>
        </p:nvSpPr>
        <p:spPr bwMode="auto">
          <a:xfrm>
            <a:off x="3979863" y="2852738"/>
            <a:ext cx="152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5898976" y="6248400"/>
            <a:ext cx="24720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 u="none" dirty="0">
                <a:latin typeface="Times New Roman" pitchFamily="18" charset="0"/>
              </a:rPr>
              <a:t>[</a:t>
            </a:r>
            <a:r>
              <a:rPr lang="en-US" sz="1400" u="none" dirty="0">
                <a:solidFill>
                  <a:schemeClr val="bg2"/>
                </a:solidFill>
                <a:latin typeface="Times New Roman" pitchFamily="18" charset="0"/>
              </a:rPr>
              <a:t>illustration from </a:t>
            </a:r>
            <a:r>
              <a:rPr lang="en-US" sz="1400" u="none" dirty="0" smtClean="0">
                <a:solidFill>
                  <a:schemeClr val="bg2"/>
                </a:solidFill>
                <a:latin typeface="Times New Roman" pitchFamily="18" charset="0"/>
              </a:rPr>
              <a:t>H. </a:t>
            </a:r>
            <a:r>
              <a:rPr lang="en-US" sz="1400" dirty="0" err="1" smtClean="0">
                <a:solidFill>
                  <a:schemeClr val="bg2"/>
                </a:solidFill>
                <a:latin typeface="Times New Roman" pitchFamily="18" charset="0"/>
              </a:rPr>
              <a:t>Fritzsch</a:t>
            </a:r>
            <a:r>
              <a:rPr lang="en-US" sz="1400" u="none" dirty="0">
                <a:latin typeface="Times New Roman" pitchFamily="18" charset="0"/>
              </a:rPr>
              <a:t>]</a:t>
            </a:r>
            <a:endParaRPr lang="en-US" sz="2400" u="none" dirty="0">
              <a:latin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E319995-50EA-426B-89A2-82FC18173853}" type="slidenum">
              <a:rPr lang="en-GB" b="0" u="none">
                <a:latin typeface="Comic Sans MS" pitchFamily="66" charset="0"/>
              </a:rPr>
              <a:pPr/>
              <a:t>8</a:t>
            </a:fld>
            <a:endParaRPr lang="en-GB" b="0" u="none" dirty="0"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2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Hadronic</a:t>
            </a:r>
            <a:r>
              <a:rPr lang="en-US" dirty="0" smtClean="0"/>
              <a:t> resonances in </a:t>
            </a:r>
            <a:r>
              <a:rPr lang="en-US" dirty="0" err="1" smtClean="0"/>
              <a:t>Pb-Pb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SQM 2013, M. Ploskon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7883" y="1165455"/>
            <a:ext cx="82027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dirty="0" smtClean="0">
                <a:solidFill>
                  <a:schemeClr val="bg2"/>
                </a:solidFill>
              </a:rPr>
              <a:t>Resonances</a:t>
            </a:r>
            <a:r>
              <a:rPr lang="en-US" dirty="0" smtClean="0"/>
              <a:t>: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dirty="0" smtClean="0">
                <a:solidFill>
                  <a:schemeClr val="bg2"/>
                </a:solidFill>
              </a:rPr>
              <a:t>production/abundance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sensitive to temperature and lifetime of fireball</a:t>
            </a:r>
          </a:p>
          <a:p>
            <a:pPr marL="1200150" lvl="2" indent="-285750" algn="l">
              <a:buFont typeface="Arial"/>
              <a:buChar char="•"/>
            </a:pPr>
            <a:r>
              <a:rPr lang="en-US" dirty="0" smtClean="0">
                <a:solidFill>
                  <a:schemeClr val="bg2"/>
                </a:solidFill>
              </a:rPr>
              <a:t>time between chemical to kinetic freeze-out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dirty="0" smtClean="0">
                <a:solidFill>
                  <a:schemeClr val="bg2"/>
                </a:solidFill>
              </a:rPr>
              <a:t>Mass and width – sensitivity to chiral symmetry restoration</a:t>
            </a:r>
          </a:p>
          <a:p>
            <a:pPr marL="1200150" lvl="2" indent="-285750" algn="l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No modifications seen in the data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89250"/>
            <a:ext cx="5105400" cy="3467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845" y="2889250"/>
            <a:ext cx="4076153" cy="26976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33450" y="5695078"/>
            <a:ext cx="4261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&lt;</a:t>
            </a:r>
            <a:r>
              <a:rPr lang="en-US" sz="2000" b="1" dirty="0" err="1" smtClean="0">
                <a:solidFill>
                  <a:srgbClr val="FF0000"/>
                </a:solidFill>
              </a:rPr>
              <a:t>pT</a:t>
            </a:r>
            <a:r>
              <a:rPr lang="en-US" sz="2000" b="1" dirty="0" smtClean="0">
                <a:solidFill>
                  <a:srgbClr val="FF0000"/>
                </a:solidFill>
              </a:rPr>
              <a:t>&gt; at LHC larger than at RHIC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– consistent with stronger radial flow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53294" y="773668"/>
            <a:ext cx="1118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Knospe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71FEF-89F8-AB40-9AFE-15B535B6C097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1736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Hadronic</a:t>
            </a:r>
            <a:r>
              <a:rPr lang="en-US" dirty="0" smtClean="0"/>
              <a:t> resonances in </a:t>
            </a:r>
            <a:r>
              <a:rPr lang="en-US" dirty="0" err="1" smtClean="0"/>
              <a:t>Pb-Pb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SQM 2013, M. Ploskon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1" y="1165455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dirty="0" smtClean="0">
                <a:solidFill>
                  <a:schemeClr val="bg2"/>
                </a:solidFill>
              </a:rPr>
              <a:t>Ratios: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K*</a:t>
            </a:r>
            <a:r>
              <a:rPr lang="en-US" baseline="30000" dirty="0">
                <a:solidFill>
                  <a:srgbClr val="FF0000"/>
                </a:solidFill>
              </a:rPr>
              <a:t>0</a:t>
            </a:r>
            <a:r>
              <a:rPr lang="en-US" dirty="0">
                <a:solidFill>
                  <a:srgbClr val="FF0000"/>
                </a:solidFill>
              </a:rPr>
              <a:t>/K– decreases for central collisions – signature for re-scattering in central </a:t>
            </a:r>
            <a:r>
              <a:rPr lang="en-US" dirty="0" smtClean="0">
                <a:solidFill>
                  <a:srgbClr val="FF0000"/>
                </a:solidFill>
              </a:rPr>
              <a:t>collisions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dirty="0" err="1" smtClean="0">
                <a:solidFill>
                  <a:schemeClr val="bg2"/>
                </a:solidFill>
              </a:rPr>
              <a:t>φ</a:t>
            </a:r>
            <a:r>
              <a:rPr lang="en-US" dirty="0" smtClean="0">
                <a:solidFill>
                  <a:schemeClr val="bg2"/>
                </a:solidFill>
              </a:rPr>
              <a:t>/</a:t>
            </a:r>
            <a:r>
              <a:rPr lang="en-US" dirty="0">
                <a:solidFill>
                  <a:schemeClr val="bg2"/>
                </a:solidFill>
              </a:rPr>
              <a:t>K independent of energy and system from RHIC to </a:t>
            </a:r>
            <a:r>
              <a:rPr lang="en-US" dirty="0" smtClean="0">
                <a:solidFill>
                  <a:schemeClr val="bg2"/>
                </a:solidFill>
              </a:rPr>
              <a:t>LHC</a:t>
            </a:r>
          </a:p>
          <a:p>
            <a:pPr marL="1200150" lvl="2" indent="-285750" algn="l">
              <a:buFont typeface="Arial"/>
              <a:buChar char="•"/>
            </a:pPr>
            <a:r>
              <a:rPr lang="en-US" dirty="0" err="1" smtClean="0">
                <a:solidFill>
                  <a:srgbClr val="0000FF"/>
                </a:solidFill>
              </a:rPr>
              <a:t>Pb</a:t>
            </a:r>
            <a:r>
              <a:rPr lang="en-US" dirty="0">
                <a:solidFill>
                  <a:srgbClr val="0000FF"/>
                </a:solidFill>
              </a:rPr>
              <a:t>–</a:t>
            </a:r>
            <a:r>
              <a:rPr lang="en-US" dirty="0" err="1" smtClean="0">
                <a:solidFill>
                  <a:srgbClr val="0000FF"/>
                </a:solidFill>
              </a:rPr>
              <a:t>Pb</a:t>
            </a:r>
            <a:r>
              <a:rPr lang="en-US" dirty="0" smtClean="0">
                <a:solidFill>
                  <a:srgbClr val="0000FF"/>
                </a:solidFill>
              </a:rPr>
              <a:t>: </a:t>
            </a:r>
            <a:r>
              <a:rPr lang="en-US" dirty="0">
                <a:solidFill>
                  <a:srgbClr val="0000FF"/>
                </a:solidFill>
              </a:rPr>
              <a:t>consistent with Grand Canonical thermal model </a:t>
            </a:r>
            <a:r>
              <a:rPr lang="en-US" dirty="0" smtClean="0">
                <a:solidFill>
                  <a:srgbClr val="0000FF"/>
                </a:solidFill>
              </a:rPr>
              <a:t>(</a:t>
            </a:r>
            <a:r>
              <a:rPr lang="en-US" dirty="0" err="1">
                <a:solidFill>
                  <a:srgbClr val="0000FF"/>
                </a:solidFill>
              </a:rPr>
              <a:t>Andronic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i="1" dirty="0">
                <a:solidFill>
                  <a:srgbClr val="0000FF"/>
                </a:solidFill>
              </a:rPr>
              <a:t>et al</a:t>
            </a:r>
            <a:r>
              <a:rPr lang="en-US" dirty="0">
                <a:solidFill>
                  <a:srgbClr val="0000FF"/>
                </a:solidFill>
              </a:rPr>
              <a:t>.) </a:t>
            </a:r>
          </a:p>
          <a:p>
            <a:pPr marL="742950" lvl="1" indent="-285750" algn="l">
              <a:buFont typeface="Arial"/>
              <a:buChar char="•"/>
            </a:pP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869702"/>
            <a:ext cx="4752621" cy="33061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252" y="3005356"/>
            <a:ext cx="4594747" cy="30808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53294" y="773668"/>
            <a:ext cx="1118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Knospe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71FEF-89F8-AB40-9AFE-15B535B6C097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6010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Strangeness </a:t>
            </a:r>
            <a:r>
              <a:rPr lang="en-US" i="1" dirty="0" smtClean="0"/>
              <a:t>R</a:t>
            </a:r>
            <a:r>
              <a:rPr lang="en-US" baseline="-25000" dirty="0" smtClean="0"/>
              <a:t>AA</a:t>
            </a:r>
            <a:endParaRPr lang="en-GB" baseline="-25000" dirty="0" smtClean="0"/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250825" y="1268413"/>
            <a:ext cx="8713663" cy="3600450"/>
          </a:xfrm>
        </p:spPr>
        <p:txBody>
          <a:bodyPr/>
          <a:lstStyle/>
          <a:p>
            <a:pPr>
              <a:buFontTx/>
              <a:buNone/>
            </a:pPr>
            <a:endParaRPr lang="en-GB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82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63" y="908720"/>
            <a:ext cx="8810625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76809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4624"/>
            <a:ext cx="7772400" cy="901017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cap="none" dirty="0" smtClean="0"/>
              <a:t>Baryon-to-meson ratio: p/</a:t>
            </a:r>
            <a:r>
              <a:rPr lang="en-US" cap="none" dirty="0" smtClean="0">
                <a:latin typeface="Symbol" pitchFamily="18" charset="2"/>
              </a:rPr>
              <a:t>p</a:t>
            </a:r>
            <a:endParaRPr lang="en-US" cap="none" dirty="0">
              <a:latin typeface="Symbol" pitchFamily="18" charset="2"/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13 August 2012    Overview of ALICE 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484784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05680" y="1412776"/>
            <a:ext cx="8686800" cy="41695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979712" y="980728"/>
            <a:ext cx="5328592" cy="400110"/>
          </a:xfrm>
          <a:prstGeom prst="rect">
            <a:avLst/>
          </a:prstGeom>
          <a:solidFill>
            <a:schemeClr val="accent5">
              <a:alpha val="49000"/>
            </a:schemeClr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● </a:t>
            </a:r>
            <a:r>
              <a:rPr lang="en-US" sz="1600" dirty="0" smtClean="0">
                <a:solidFill>
                  <a:srgbClr val="000000"/>
                </a:solidFill>
              </a:rPr>
              <a:t>proton–proton   </a:t>
            </a:r>
            <a:r>
              <a:rPr lang="en-US" sz="2000" dirty="0" smtClean="0">
                <a:solidFill>
                  <a:srgbClr val="C00000"/>
                </a:solidFill>
              </a:rPr>
              <a:t>●</a:t>
            </a:r>
            <a:r>
              <a:rPr lang="en-US" sz="2000" dirty="0" smtClean="0">
                <a:solidFill>
                  <a:srgbClr val="FF9933"/>
                </a:solidFill>
              </a:rPr>
              <a:t>●</a:t>
            </a:r>
            <a:r>
              <a:rPr lang="en-US" sz="2000" dirty="0" smtClean="0">
                <a:solidFill>
                  <a:srgbClr val="EAC900"/>
                </a:solidFill>
              </a:rPr>
              <a:t>●</a:t>
            </a:r>
            <a:r>
              <a:rPr lang="en-US" sz="2000" dirty="0" smtClean="0">
                <a:solidFill>
                  <a:srgbClr val="00AE00"/>
                </a:solidFill>
              </a:rPr>
              <a:t>●</a:t>
            </a:r>
            <a:r>
              <a:rPr lang="en-US" sz="2000" dirty="0" smtClean="0">
                <a:solidFill>
                  <a:srgbClr val="007676"/>
                </a:solidFill>
              </a:rPr>
              <a:t>●</a:t>
            </a:r>
            <a:r>
              <a:rPr lang="en-US" sz="2000" dirty="0" smtClean="0">
                <a:solidFill>
                  <a:srgbClr val="0000FF"/>
                </a:solidFill>
              </a:rPr>
              <a:t>●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Pb</a:t>
            </a:r>
            <a:r>
              <a:rPr lang="en-US" sz="1600" dirty="0" smtClean="0">
                <a:solidFill>
                  <a:srgbClr val="000000"/>
                </a:solidFill>
              </a:rPr>
              <a:t>–</a:t>
            </a:r>
            <a:r>
              <a:rPr lang="en-US" sz="1600" dirty="0" err="1" smtClean="0">
                <a:solidFill>
                  <a:srgbClr val="000000"/>
                </a:solidFill>
              </a:rPr>
              <a:t>Pb</a:t>
            </a:r>
            <a:r>
              <a:rPr lang="en-US" sz="1600" dirty="0" smtClean="0">
                <a:solidFill>
                  <a:srgbClr val="000000"/>
                </a:solidFill>
              </a:rPr>
              <a:t> different centralities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5680" y="1412776"/>
            <a:ext cx="8686800" cy="41695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41368" y="5589240"/>
            <a:ext cx="8871788" cy="646331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p/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</a:rPr>
              <a:t>p</a:t>
            </a:r>
            <a:r>
              <a:rPr lang="en-US" dirty="0" smtClean="0">
                <a:solidFill>
                  <a:srgbClr val="000000"/>
                </a:solidFill>
              </a:rPr>
              <a:t> ratio at </a:t>
            </a:r>
            <a:r>
              <a:rPr lang="en-US" i="1" dirty="0" err="1" smtClean="0">
                <a:solidFill>
                  <a:srgbClr val="000000"/>
                </a:solidFill>
              </a:rPr>
              <a:t>p</a:t>
            </a:r>
            <a:r>
              <a:rPr lang="en-US" baseline="-25000" dirty="0" err="1" smtClean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 ≈ 3 </a:t>
            </a:r>
            <a:r>
              <a:rPr lang="en-US" dirty="0" err="1" smtClean="0">
                <a:solidFill>
                  <a:srgbClr val="000000"/>
                </a:solidFill>
              </a:rPr>
              <a:t>GeV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i="1" dirty="0" smtClean="0">
                <a:solidFill>
                  <a:srgbClr val="000000"/>
                </a:solidFill>
              </a:rPr>
              <a:t>c</a:t>
            </a:r>
            <a:r>
              <a:rPr lang="en-US" dirty="0" smtClean="0">
                <a:solidFill>
                  <a:srgbClr val="000000"/>
                </a:solidFill>
              </a:rPr>
              <a:t> in 0–5% central </a:t>
            </a:r>
            <a:r>
              <a:rPr lang="en-US" dirty="0" err="1" smtClean="0">
                <a:solidFill>
                  <a:srgbClr val="000000"/>
                </a:solidFill>
              </a:rPr>
              <a:t>Pb</a:t>
            </a:r>
            <a:r>
              <a:rPr lang="en-US" dirty="0" smtClean="0">
                <a:solidFill>
                  <a:srgbClr val="000000"/>
                </a:solidFill>
              </a:rPr>
              <a:t>–</a:t>
            </a:r>
            <a:r>
              <a:rPr lang="en-US" dirty="0" err="1" smtClean="0">
                <a:solidFill>
                  <a:srgbClr val="000000"/>
                </a:solidFill>
              </a:rPr>
              <a:t>Pb</a:t>
            </a:r>
            <a:r>
              <a:rPr lang="en-US" dirty="0" smtClean="0">
                <a:solidFill>
                  <a:srgbClr val="000000"/>
                </a:solidFill>
              </a:rPr>
              <a:t> collisions factor ~ 3 higher than in </a:t>
            </a:r>
            <a:r>
              <a:rPr lang="en-US" dirty="0" err="1" smtClean="0">
                <a:solidFill>
                  <a:srgbClr val="000000"/>
                </a:solidFill>
              </a:rPr>
              <a:t>pp</a:t>
            </a:r>
            <a:endParaRPr lang="en-US" dirty="0" smtClean="0">
              <a:solidFill>
                <a:srgbClr val="000000"/>
              </a:solidFill>
            </a:endParaRPr>
          </a:p>
          <a:p>
            <a:pPr algn="l"/>
            <a:r>
              <a:rPr lang="en-US" dirty="0">
                <a:solidFill>
                  <a:srgbClr val="000000"/>
                </a:solidFill>
              </a:rPr>
              <a:t>a</a:t>
            </a:r>
            <a:r>
              <a:rPr lang="en-US" dirty="0" smtClean="0">
                <a:solidFill>
                  <a:srgbClr val="000000"/>
                </a:solidFill>
              </a:rPr>
              <a:t>t </a:t>
            </a:r>
            <a:r>
              <a:rPr lang="en-US" i="1" dirty="0" err="1" smtClean="0">
                <a:solidFill>
                  <a:srgbClr val="000000"/>
                </a:solidFill>
              </a:rPr>
              <a:t>p</a:t>
            </a:r>
            <a:r>
              <a:rPr lang="en-US" baseline="-25000" dirty="0" err="1" smtClean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 above ~ 10 </a:t>
            </a:r>
            <a:r>
              <a:rPr lang="en-US" dirty="0" err="1" smtClean="0">
                <a:solidFill>
                  <a:srgbClr val="000000"/>
                </a:solidFill>
              </a:rPr>
              <a:t>GeV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r>
              <a:rPr lang="en-US" i="1" dirty="0" smtClean="0">
                <a:solidFill>
                  <a:srgbClr val="000000"/>
                </a:solidFill>
              </a:rPr>
              <a:t>c</a:t>
            </a:r>
            <a:r>
              <a:rPr lang="en-US" dirty="0" smtClean="0">
                <a:solidFill>
                  <a:srgbClr val="000000"/>
                </a:solidFill>
              </a:rPr>
              <a:t> back to the “normal” </a:t>
            </a:r>
            <a:r>
              <a:rPr lang="en-US" dirty="0" err="1" smtClean="0">
                <a:solidFill>
                  <a:srgbClr val="000000"/>
                </a:solidFill>
              </a:rPr>
              <a:t>pp</a:t>
            </a:r>
            <a:r>
              <a:rPr lang="en-US" dirty="0" smtClean="0">
                <a:solidFill>
                  <a:srgbClr val="000000"/>
                </a:solidFill>
              </a:rPr>
              <a:t> value</a:t>
            </a:r>
            <a:endParaRPr lang="en-GB" dirty="0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1278000" y="2250000"/>
            <a:ext cx="0" cy="64800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144000" y="6309320"/>
            <a:ext cx="3121368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</a:t>
            </a:r>
            <a:r>
              <a:rPr lang="en-US" dirty="0" smtClean="0">
                <a:solidFill>
                  <a:srgbClr val="000000"/>
                </a:solidFill>
              </a:rPr>
              <a:t>ecombination – radial flow ?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35896" y="6361583"/>
            <a:ext cx="4161652" cy="307777"/>
          </a:xfrm>
          <a:prstGeom prst="rect">
            <a:avLst/>
          </a:prstGeom>
          <a:solidFill>
            <a:schemeClr val="accent5">
              <a:alpha val="49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i="1" dirty="0" err="1" smtClean="0">
                <a:solidFill>
                  <a:srgbClr val="000000"/>
                </a:solidFill>
              </a:rPr>
              <a:t>R.J.Fries</a:t>
            </a:r>
            <a:r>
              <a:rPr lang="en-GB" sz="1400" i="1" dirty="0" smtClean="0">
                <a:solidFill>
                  <a:srgbClr val="000000"/>
                </a:solidFill>
              </a:rPr>
              <a:t> et al., PRL 90 202303; PR C68 044902</a:t>
            </a:r>
            <a:endParaRPr lang="en-GB" sz="1400" i="1" dirty="0">
              <a:solidFill>
                <a:srgbClr val="000000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83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939050" y="2340169"/>
            <a:ext cx="1471878" cy="584775"/>
            <a:chOff x="1939050" y="2628201"/>
            <a:chExt cx="1471878" cy="584775"/>
          </a:xfrm>
        </p:grpSpPr>
        <p:sp>
          <p:nvSpPr>
            <p:cNvPr id="4" name="TextBox 3"/>
            <p:cNvSpPr txBox="1"/>
            <p:nvPr/>
          </p:nvSpPr>
          <p:spPr>
            <a:xfrm>
              <a:off x="1939050" y="2628201"/>
              <a:ext cx="14718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</a:rPr>
                <a:t>r</a:t>
              </a:r>
              <a:r>
                <a:rPr lang="en-US" sz="1600" dirty="0" smtClean="0">
                  <a:solidFill>
                    <a:srgbClr val="000000"/>
                  </a:solidFill>
                </a:rPr>
                <a:t>ecombination</a:t>
              </a:r>
            </a:p>
            <a:p>
              <a:r>
                <a:rPr lang="en-US" sz="1600" dirty="0" smtClean="0">
                  <a:solidFill>
                    <a:srgbClr val="000000"/>
                  </a:solidFill>
                </a:rPr>
                <a:t>model</a:t>
              </a:r>
              <a:endParaRPr lang="en-GB" sz="1600" dirty="0">
                <a:solidFill>
                  <a:srgbClr val="000000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flipH="1">
              <a:off x="2339752" y="3119482"/>
              <a:ext cx="335236" cy="9349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7" name="TextBox 16"/>
          <p:cNvSpPr txBox="1"/>
          <p:nvPr/>
        </p:nvSpPr>
        <p:spPr>
          <a:xfrm>
            <a:off x="1781205" y="198884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0–5%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60032" y="2051556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5</a:t>
            </a:r>
            <a:r>
              <a:rPr lang="en-US" b="1" dirty="0" smtClean="0">
                <a:solidFill>
                  <a:srgbClr val="000000"/>
                </a:solidFill>
              </a:rPr>
              <a:t>–10%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57372" y="2132856"/>
            <a:ext cx="1031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10–20%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44804" y="3717032"/>
            <a:ext cx="1031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20–40%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37093" y="378904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40–60%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29380" y="3923764"/>
            <a:ext cx="1031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60–80%</a:t>
            </a:r>
            <a:endParaRPr lang="en-GB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59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Baryon-to-meson ratio: </a:t>
            </a:r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/>
              <a:t>/K</a:t>
            </a:r>
            <a:endParaRPr lang="en-GB" dirty="0" smtClean="0"/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250825" y="1268413"/>
            <a:ext cx="8713663" cy="3600450"/>
          </a:xfrm>
        </p:spPr>
        <p:txBody>
          <a:bodyPr/>
          <a:lstStyle/>
          <a:p>
            <a:pPr>
              <a:buFontTx/>
              <a:buNone/>
            </a:pPr>
            <a:endParaRPr lang="en-GB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84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575023"/>
            <a:ext cx="9001125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58418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Baryon-to-meson ratio: </a:t>
            </a:r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/>
              <a:t>/K</a:t>
            </a:r>
            <a:endParaRPr lang="en-GB" dirty="0" smtClean="0"/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250825" y="1268413"/>
            <a:ext cx="8713663" cy="3600450"/>
          </a:xfrm>
        </p:spPr>
        <p:txBody>
          <a:bodyPr/>
          <a:lstStyle/>
          <a:p>
            <a:pPr>
              <a:buFontTx/>
              <a:buNone/>
            </a:pPr>
            <a:endParaRPr lang="en-GB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85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766664"/>
            <a:ext cx="8915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14869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4624"/>
            <a:ext cx="7772400" cy="830228"/>
          </a:xfrm>
          <a:solidFill>
            <a:schemeClr val="accent1">
              <a:lumMod val="40000"/>
              <a:lumOff val="60000"/>
              <a:alpha val="54000"/>
            </a:schemeClr>
          </a:solidFill>
          <a:ln w="31750">
            <a:solidFill>
              <a:srgbClr val="0000FF"/>
            </a:solidFill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cap="none" dirty="0" smtClean="0"/>
              <a:t>PID in jet structures</a:t>
            </a:r>
            <a:endParaRPr lang="en-US" cap="none" dirty="0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>
          <a:xfrm>
            <a:off x="4932363" y="6643688"/>
            <a:ext cx="4095750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13 August 2012    Overview of ALICE   K.Safarik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484784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010" y="979165"/>
            <a:ext cx="4844486" cy="461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90" y="979165"/>
            <a:ext cx="3888854" cy="3901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04459-2F9A-4BAF-B9C7-3EF9FB6AB517}" type="slidenum">
              <a:rPr lang="en-US" smtClean="0">
                <a:solidFill>
                  <a:srgbClr val="000000"/>
                </a:solidFill>
              </a:rPr>
              <a:pPr/>
              <a:t>86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1403648" y="3140968"/>
            <a:ext cx="5112568" cy="136815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1403648" y="3284202"/>
            <a:ext cx="4968552" cy="79287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1403648" y="2204864"/>
            <a:ext cx="4968552" cy="93610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7153406" y="4005064"/>
            <a:ext cx="1235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PYTHIA </a:t>
            </a:r>
            <a:r>
              <a:rPr lang="en-US" sz="1600" b="1" dirty="0" err="1" smtClean="0">
                <a:solidFill>
                  <a:srgbClr val="000000"/>
                </a:solidFill>
              </a:rPr>
              <a:t>pp</a:t>
            </a:r>
            <a:endParaRPr lang="en-GB" sz="1600" b="1" dirty="0">
              <a:solidFill>
                <a:srgbClr val="00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7956376" y="4343618"/>
            <a:ext cx="216024" cy="16550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35496" y="5651956"/>
            <a:ext cx="9070112" cy="923330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N</a:t>
            </a:r>
            <a:r>
              <a:rPr lang="en-US" dirty="0" smtClean="0">
                <a:solidFill>
                  <a:srgbClr val="000000"/>
                </a:solidFill>
              </a:rPr>
              <a:t>ear-side peak (after bulk subtraction): p/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</a:rPr>
              <a:t>p</a:t>
            </a:r>
            <a:r>
              <a:rPr lang="en-US" dirty="0" smtClean="0">
                <a:solidFill>
                  <a:srgbClr val="000000"/>
                </a:solidFill>
              </a:rPr>
              <a:t> ratio compatible with that of </a:t>
            </a:r>
            <a:r>
              <a:rPr lang="en-US" dirty="0" err="1" smtClean="0">
                <a:solidFill>
                  <a:srgbClr val="000000"/>
                </a:solidFill>
              </a:rPr>
              <a:t>pp</a:t>
            </a:r>
            <a:r>
              <a:rPr lang="en-US" dirty="0" smtClean="0">
                <a:solidFill>
                  <a:srgbClr val="000000"/>
                </a:solidFill>
              </a:rPr>
              <a:t> (PYTHIA)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Bulk region: p/</a:t>
            </a:r>
            <a:r>
              <a:rPr lang="en-US" dirty="0" smtClean="0">
                <a:solidFill>
                  <a:srgbClr val="000000"/>
                </a:solidFill>
                <a:latin typeface="Symbol" pitchFamily="18" charset="2"/>
              </a:rPr>
              <a:t>p</a:t>
            </a:r>
            <a:r>
              <a:rPr lang="en-US" dirty="0" smtClean="0">
                <a:solidFill>
                  <a:srgbClr val="000000"/>
                </a:solidFill>
              </a:rPr>
              <a:t> ratio strongly enhanced – compatible with overall baryon enhancement</a:t>
            </a:r>
          </a:p>
          <a:p>
            <a:pPr algn="l"/>
            <a:r>
              <a:rPr lang="en-US" dirty="0" smtClean="0">
                <a:solidFill>
                  <a:srgbClr val="000000"/>
                </a:solidFill>
              </a:rPr>
              <a:t>Jet particle ratios not modified in medium? Could this still be surface bias?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13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Pion/</a:t>
            </a:r>
            <a:r>
              <a:rPr lang="en-US" dirty="0" err="1" smtClean="0"/>
              <a:t>Kaon</a:t>
            </a:r>
            <a:r>
              <a:rPr lang="en-US" dirty="0" smtClean="0"/>
              <a:t>/Proton </a:t>
            </a:r>
            <a:r>
              <a:rPr lang="en-US" dirty="0" smtClean="0"/>
              <a:t>in </a:t>
            </a:r>
            <a:r>
              <a:rPr lang="en-US" dirty="0" err="1" smtClean="0"/>
              <a:t>Pb-Pb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SQM 2013, M. Ploskon</a:t>
            </a:r>
            <a:endParaRPr lang="en-US"/>
          </a:p>
        </p:txBody>
      </p:sp>
      <p:pic>
        <p:nvPicPr>
          <p:cNvPr id="6" name="Picture 5" descr="ParticleSpectr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" y="1477338"/>
            <a:ext cx="9144000" cy="43732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96637" y="1215014"/>
            <a:ext cx="4783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Radial flow (</a:t>
            </a:r>
            <a:r>
              <a:rPr lang="en-US" dirty="0" err="1" smtClean="0"/>
              <a:t>pions</a:t>
            </a:r>
            <a:r>
              <a:rPr lang="en-US" dirty="0" smtClean="0"/>
              <a:t> – protons – mass dependence)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3107" y="5713952"/>
            <a:ext cx="3019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Baryon/meson anomaly</a:t>
            </a:r>
          </a:p>
          <a:p>
            <a:r>
              <a:rPr lang="en-US" dirty="0" smtClean="0"/>
              <a:t>- Radial flow / recombination?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2356109" y="3817875"/>
            <a:ext cx="6590193" cy="2815474"/>
            <a:chOff x="2356109" y="3817875"/>
            <a:chExt cx="6590193" cy="2815474"/>
          </a:xfrm>
        </p:grpSpPr>
        <p:sp>
          <p:nvSpPr>
            <p:cNvPr id="3" name="Rectangle 2"/>
            <p:cNvSpPr/>
            <p:nvPr/>
          </p:nvSpPr>
          <p:spPr>
            <a:xfrm>
              <a:off x="2356109" y="3817875"/>
              <a:ext cx="1069826" cy="1389771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040633" y="3817875"/>
              <a:ext cx="1069826" cy="1389771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761767" y="3817875"/>
              <a:ext cx="1069826" cy="1389771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2675903" y="5423944"/>
              <a:ext cx="726887" cy="7987"/>
            </a:xfrm>
            <a:prstGeom prst="straightConnector1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5360427" y="5415957"/>
              <a:ext cx="726887" cy="7987"/>
            </a:xfrm>
            <a:prstGeom prst="straightConnector1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8058041" y="5407970"/>
              <a:ext cx="726887" cy="7987"/>
            </a:xfrm>
            <a:prstGeom prst="straightConnector1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019799" y="5710019"/>
              <a:ext cx="2926503" cy="923330"/>
            </a:xfrm>
            <a:prstGeom prst="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Jet quenching / modifications of jet </a:t>
              </a:r>
              <a:endParaRPr lang="en-US" dirty="0" smtClean="0">
                <a:solidFill>
                  <a:srgbClr val="FF0000"/>
                </a:solidFill>
              </a:endParaRPr>
            </a:p>
            <a:p>
              <a:r>
                <a:rPr lang="en-US" dirty="0" smtClean="0">
                  <a:solidFill>
                    <a:srgbClr val="FF0000"/>
                  </a:solidFill>
                </a:rPr>
                <a:t>fragmentation</a:t>
              </a:r>
              <a:r>
                <a:rPr lang="en-US" dirty="0" smtClean="0">
                  <a:solidFill>
                    <a:srgbClr val="FF0000"/>
                  </a:solidFill>
                </a:rPr>
                <a:t>?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7612324" y="4978371"/>
              <a:ext cx="619334" cy="73558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5574008" y="4555013"/>
              <a:ext cx="1262189" cy="115500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3065313" y="4978371"/>
              <a:ext cx="2954488" cy="100991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819856" y="980728"/>
            <a:ext cx="6523691" cy="2845134"/>
            <a:chOff x="819856" y="980728"/>
            <a:chExt cx="6523691" cy="2845134"/>
          </a:xfrm>
        </p:grpSpPr>
        <p:sp>
          <p:nvSpPr>
            <p:cNvPr id="21" name="Rectangle 20"/>
            <p:cNvSpPr/>
            <p:nvPr/>
          </p:nvSpPr>
          <p:spPr>
            <a:xfrm>
              <a:off x="819856" y="1733219"/>
              <a:ext cx="1014628" cy="1389771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560294" y="2229068"/>
              <a:ext cx="1014628" cy="1389771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252805" y="2436091"/>
              <a:ext cx="1014628" cy="1389771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025609" y="980728"/>
              <a:ext cx="5317938" cy="646331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4">
                      <a:lumMod val="75000"/>
                    </a:schemeClr>
                  </a:solidFill>
                </a:rPr>
                <a:t>Radial flow (mesons – protons – mass dependence)</a:t>
              </a:r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>
              <a:off x="1513057" y="1584346"/>
              <a:ext cx="1481699" cy="791160"/>
            </a:xfrm>
            <a:prstGeom prst="straightConnector1">
              <a:avLst/>
            </a:prstGeom>
            <a:ln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4225584" y="1584346"/>
              <a:ext cx="349339" cy="851745"/>
            </a:xfrm>
            <a:prstGeom prst="straightConnector1">
              <a:avLst/>
            </a:prstGeom>
            <a:ln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5574008" y="1584346"/>
              <a:ext cx="1171559" cy="1070594"/>
            </a:xfrm>
            <a:prstGeom prst="straightConnector1">
              <a:avLst/>
            </a:prstGeom>
            <a:ln>
              <a:solidFill>
                <a:srgbClr val="66006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583107" y="3033567"/>
            <a:ext cx="7303605" cy="3326716"/>
            <a:chOff x="583107" y="3033567"/>
            <a:chExt cx="7303605" cy="3326716"/>
          </a:xfrm>
        </p:grpSpPr>
        <p:sp>
          <p:nvSpPr>
            <p:cNvPr id="30" name="Rectangle 29"/>
            <p:cNvSpPr/>
            <p:nvPr/>
          </p:nvSpPr>
          <p:spPr>
            <a:xfrm>
              <a:off x="1458183" y="3033567"/>
              <a:ext cx="1086330" cy="1389771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078805" y="3097465"/>
              <a:ext cx="1086330" cy="1389771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800382" y="3240590"/>
              <a:ext cx="1086330" cy="1389771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83107" y="5713952"/>
              <a:ext cx="3019577" cy="64633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Baryon/meson anomaly</a:t>
              </a:r>
            </a:p>
            <a:p>
              <a:r>
                <a:rPr lang="en-US" dirty="0" smtClean="0"/>
                <a:t>- Radial flow / recombination?</a:t>
              </a:r>
              <a:endParaRPr lang="en-US" dirty="0"/>
            </a:p>
          </p:txBody>
        </p:sp>
        <p:cxnSp>
          <p:nvCxnSpPr>
            <p:cNvPr id="34" name="Straight Arrow Connector 33"/>
            <p:cNvCxnSpPr>
              <a:stCxn id="33" idx="0"/>
            </p:cNvCxnSpPr>
            <p:nvPr/>
          </p:nvCxnSpPr>
          <p:spPr>
            <a:xfrm flipH="1" flipV="1">
              <a:off x="1958322" y="4170856"/>
              <a:ext cx="134574" cy="154309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2731356" y="4423338"/>
              <a:ext cx="1682381" cy="129061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3572546" y="4487236"/>
              <a:ext cx="3553718" cy="12267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71FEF-89F8-AB40-9AFE-15B535B6C097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870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What about p-A ?</a:t>
            </a:r>
            <a:endParaRPr lang="en-GB" dirty="0" smtClean="0"/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250825" y="1268413"/>
            <a:ext cx="8713663" cy="3600450"/>
          </a:xfrm>
        </p:spPr>
        <p:txBody>
          <a:bodyPr/>
          <a:lstStyle/>
          <a:p>
            <a:pPr>
              <a:buFontTx/>
              <a:buNone/>
            </a:pPr>
            <a:endParaRPr lang="en-GB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88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" y="1124744"/>
            <a:ext cx="9108882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2503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Intermezzo: p-</a:t>
            </a:r>
            <a:r>
              <a:rPr lang="en-US" dirty="0" err="1" smtClean="0"/>
              <a:t>Pb</a:t>
            </a:r>
            <a:r>
              <a:rPr lang="en-US" dirty="0" smtClean="0"/>
              <a:t> multiplicity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SQM 2013, M. Ploskon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1485900"/>
            <a:ext cx="8051800" cy="387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7790" y="5373216"/>
            <a:ext cx="85397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Much broader correlation between different </a:t>
            </a:r>
            <a:r>
              <a:rPr lang="en-US" sz="2000" dirty="0" err="1" smtClean="0">
                <a:solidFill>
                  <a:schemeClr val="bg2"/>
                </a:solidFill>
              </a:rPr>
              <a:t>multiplictiy</a:t>
            </a:r>
            <a:r>
              <a:rPr lang="en-US" sz="2000" dirty="0" smtClean="0">
                <a:solidFill>
                  <a:schemeClr val="bg2"/>
                </a:solidFill>
              </a:rPr>
              <a:t> (event class) estimators</a:t>
            </a:r>
          </a:p>
          <a:p>
            <a:pPr marL="285750" indent="-285750" algn="ctr">
              <a:buFont typeface="Symbol" charset="0"/>
              <a:buChar char=""/>
            </a:pPr>
            <a:r>
              <a:rPr lang="en-US" sz="2000" dirty="0" smtClean="0">
                <a:solidFill>
                  <a:srgbClr val="FF0000"/>
                </a:solidFill>
              </a:rPr>
              <a:t>expect different sensitivity (bias) to event geometry (</a:t>
            </a:r>
            <a:r>
              <a:rPr lang="en-US" sz="2000" dirty="0" err="1" smtClean="0">
                <a:solidFill>
                  <a:srgbClr val="FF0000"/>
                </a:solidFill>
              </a:rPr>
              <a:t>Glauber</a:t>
            </a:r>
            <a:r>
              <a:rPr lang="en-US" sz="2000" dirty="0" smtClean="0">
                <a:solidFill>
                  <a:srgbClr val="FF0000"/>
                </a:solidFill>
              </a:rPr>
              <a:t>! – </a:t>
            </a:r>
            <a:r>
              <a:rPr lang="en-US" sz="2000" dirty="0" err="1" smtClean="0">
                <a:solidFill>
                  <a:srgbClr val="FF0000"/>
                </a:solidFill>
              </a:rPr>
              <a:t>N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coll</a:t>
            </a:r>
            <a:r>
              <a:rPr lang="en-US" sz="2000" dirty="0" smtClean="0">
                <a:solidFill>
                  <a:srgbClr val="FF0000"/>
                </a:solidFill>
              </a:rPr>
              <a:t> scaling)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-510462" y="2554163"/>
            <a:ext cx="1743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Forward rapidity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70178" y="4835915"/>
            <a:ext cx="1638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Central rapidity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00424" y="4839835"/>
            <a:ext cx="1638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Central rapidity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71FEF-89F8-AB40-9AFE-15B535B6C097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1494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67811-950E-46AE-AC75-9E27D215F39E}" type="slidenum">
              <a:rPr lang="en-US"/>
              <a:pPr/>
              <a:t>9</a:t>
            </a:fld>
            <a:endParaRPr lang="en-US"/>
          </a:p>
        </p:txBody>
      </p:sp>
      <p:sp>
        <p:nvSpPr>
          <p:cNvPr id="108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QED vs. QCD</a:t>
            </a:r>
          </a:p>
        </p:txBody>
      </p:sp>
      <p:grpSp>
        <p:nvGrpSpPr>
          <p:cNvPr id="1081347" name="Group 3"/>
          <p:cNvGrpSpPr>
            <a:grpSpLocks/>
          </p:cNvGrpSpPr>
          <p:nvPr/>
        </p:nvGrpSpPr>
        <p:grpSpPr bwMode="auto">
          <a:xfrm>
            <a:off x="323850" y="1268413"/>
            <a:ext cx="8351838" cy="3608387"/>
            <a:chOff x="204" y="799"/>
            <a:chExt cx="5261" cy="2273"/>
          </a:xfrm>
        </p:grpSpPr>
        <p:pic>
          <p:nvPicPr>
            <p:cNvPr id="1081348" name="Picture 4" descr="ener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799"/>
              <a:ext cx="5261" cy="2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81349" name="Text Box 5"/>
            <p:cNvSpPr txBox="1">
              <a:spLocks noChangeArrowheads="1"/>
            </p:cNvSpPr>
            <p:nvPr/>
          </p:nvSpPr>
          <p:spPr bwMode="auto">
            <a:xfrm>
              <a:off x="1325" y="857"/>
              <a:ext cx="5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 b="1">
                  <a:solidFill>
                    <a:schemeClr val="bg1"/>
                  </a:solidFill>
                  <a:latin typeface="Arial Rounded MT Bold" pitchFamily="34" charset="0"/>
                </a:rPr>
                <a:t>QED</a:t>
              </a:r>
            </a:p>
          </p:txBody>
        </p:sp>
        <p:sp>
          <p:nvSpPr>
            <p:cNvPr id="1081350" name="Text Box 6"/>
            <p:cNvSpPr txBox="1">
              <a:spLocks noChangeArrowheads="1"/>
            </p:cNvSpPr>
            <p:nvPr/>
          </p:nvSpPr>
          <p:spPr bwMode="auto">
            <a:xfrm>
              <a:off x="4183" y="857"/>
              <a:ext cx="54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 b="1">
                  <a:solidFill>
                    <a:schemeClr val="bg1"/>
                  </a:solidFill>
                  <a:latin typeface="Arial Rounded MT Bold" pitchFamily="34" charset="0"/>
                </a:rPr>
                <a:t>QCD</a:t>
              </a:r>
            </a:p>
          </p:txBody>
        </p:sp>
        <p:sp>
          <p:nvSpPr>
            <p:cNvPr id="1081351" name="Text Box 7"/>
            <p:cNvSpPr txBox="1">
              <a:spLocks noChangeArrowheads="1"/>
            </p:cNvSpPr>
            <p:nvPr/>
          </p:nvSpPr>
          <p:spPr bwMode="auto">
            <a:xfrm rot="16200000">
              <a:off x="-186" y="1189"/>
              <a:ext cx="10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solidFill>
                    <a:schemeClr val="hlink"/>
                  </a:solidFill>
                  <a:latin typeface="Arial Rounded MT Bold" pitchFamily="34" charset="0"/>
                </a:rPr>
                <a:t>Energy of pair</a:t>
              </a:r>
            </a:p>
          </p:txBody>
        </p:sp>
        <p:sp>
          <p:nvSpPr>
            <p:cNvPr id="1081352" name="Text Box 8"/>
            <p:cNvSpPr txBox="1">
              <a:spLocks noChangeArrowheads="1"/>
            </p:cNvSpPr>
            <p:nvPr/>
          </p:nvSpPr>
          <p:spPr bwMode="auto">
            <a:xfrm rot="16200000">
              <a:off x="2535" y="1189"/>
              <a:ext cx="10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solidFill>
                    <a:schemeClr val="hlink"/>
                  </a:solidFill>
                  <a:latin typeface="Arial Rounded MT Bold" pitchFamily="34" charset="0"/>
                </a:rPr>
                <a:t>Energy of pair</a:t>
              </a:r>
            </a:p>
          </p:txBody>
        </p:sp>
        <p:sp>
          <p:nvSpPr>
            <p:cNvPr id="1081353" name="Text Box 9"/>
            <p:cNvSpPr txBox="1">
              <a:spLocks noChangeArrowheads="1"/>
            </p:cNvSpPr>
            <p:nvPr/>
          </p:nvSpPr>
          <p:spPr bwMode="auto">
            <a:xfrm>
              <a:off x="1973" y="2296"/>
              <a:ext cx="6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solidFill>
                    <a:schemeClr val="hlink"/>
                  </a:solidFill>
                  <a:latin typeface="Arial Rounded MT Bold" pitchFamily="34" charset="0"/>
                </a:rPr>
                <a:t>Distance</a:t>
              </a:r>
            </a:p>
          </p:txBody>
        </p:sp>
        <p:sp>
          <p:nvSpPr>
            <p:cNvPr id="1081354" name="Text Box 10"/>
            <p:cNvSpPr txBox="1">
              <a:spLocks noChangeArrowheads="1"/>
            </p:cNvSpPr>
            <p:nvPr/>
          </p:nvSpPr>
          <p:spPr bwMode="auto">
            <a:xfrm>
              <a:off x="4785" y="2296"/>
              <a:ext cx="6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solidFill>
                    <a:schemeClr val="hlink"/>
                  </a:solidFill>
                  <a:latin typeface="Arial Rounded MT Bold" pitchFamily="34" charset="0"/>
                </a:rPr>
                <a:t>Distance</a:t>
              </a:r>
            </a:p>
          </p:txBody>
        </p:sp>
        <p:sp>
          <p:nvSpPr>
            <p:cNvPr id="1081355" name="Text Box 11"/>
            <p:cNvSpPr txBox="1">
              <a:spLocks noChangeArrowheads="1"/>
            </p:cNvSpPr>
            <p:nvPr/>
          </p:nvSpPr>
          <p:spPr bwMode="auto">
            <a:xfrm>
              <a:off x="3684" y="2581"/>
              <a:ext cx="5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solidFill>
                    <a:schemeClr val="hlink"/>
                  </a:solidFill>
                  <a:latin typeface="Arial Rounded MT Bold" pitchFamily="34" charset="0"/>
                </a:rPr>
                <a:t>r = 1fm</a:t>
              </a:r>
            </a:p>
          </p:txBody>
        </p:sp>
      </p:grpSp>
      <p:sp>
        <p:nvSpPr>
          <p:cNvPr id="1081356" name="Text Box 12"/>
          <p:cNvSpPr txBox="1">
            <a:spLocks noChangeArrowheads="1"/>
          </p:cNvSpPr>
          <p:nvPr/>
        </p:nvSpPr>
        <p:spPr bwMode="auto">
          <a:xfrm>
            <a:off x="468313" y="5084763"/>
            <a:ext cx="42005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 Rounded MT Bold" pitchFamily="34" charset="0"/>
              </a:rPr>
              <a:t>Kinetic energy always dominates</a:t>
            </a:r>
          </a:p>
          <a:p>
            <a:r>
              <a:rPr lang="en-US" b="1">
                <a:solidFill>
                  <a:schemeClr val="bg1"/>
                </a:solidFill>
                <a:latin typeface="Arial Rounded MT Bold" pitchFamily="34" charset="0"/>
              </a:rPr>
              <a:t>over potential energy (weak field)</a:t>
            </a:r>
          </a:p>
          <a:p>
            <a:r>
              <a:rPr lang="en-US" b="1" i="1">
                <a:solidFill>
                  <a:schemeClr val="hlink"/>
                </a:solidFill>
                <a:latin typeface="Arial Rounded MT Bold" pitchFamily="34" charset="0"/>
              </a:rPr>
              <a:t>virtual pairs</a:t>
            </a:r>
          </a:p>
        </p:txBody>
      </p:sp>
      <p:sp>
        <p:nvSpPr>
          <p:cNvPr id="1081357" name="Text Box 13"/>
          <p:cNvSpPr txBox="1">
            <a:spLocks noChangeArrowheads="1"/>
          </p:cNvSpPr>
          <p:nvPr/>
        </p:nvSpPr>
        <p:spPr bwMode="auto">
          <a:xfrm>
            <a:off x="4954588" y="5084763"/>
            <a:ext cx="418941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b="1">
                <a:solidFill>
                  <a:schemeClr val="bg1"/>
                </a:solidFill>
                <a:latin typeface="Arial Rounded MT Bold" pitchFamily="34" charset="0"/>
              </a:rPr>
              <a:t>Energy stored in field overcomes</a:t>
            </a:r>
          </a:p>
          <a:p>
            <a:pPr algn="l"/>
            <a:r>
              <a:rPr lang="en-US" b="1">
                <a:solidFill>
                  <a:schemeClr val="bg1"/>
                </a:solidFill>
                <a:latin typeface="Arial Rounded MT Bold" pitchFamily="34" charset="0"/>
              </a:rPr>
              <a:t>kinetic energy at some distance</a:t>
            </a:r>
          </a:p>
          <a:p>
            <a:pPr algn="l"/>
            <a:r>
              <a:rPr lang="en-US" b="1" i="1">
                <a:solidFill>
                  <a:schemeClr val="hlink"/>
                </a:solidFill>
                <a:latin typeface="Arial Rounded MT Bold" pitchFamily="34" charset="0"/>
              </a:rPr>
              <a:t>real pairs – vacuum condensate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36963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Symbol" pitchFamily="18" charset="2"/>
              </a:rPr>
              <a:t>p</a:t>
            </a:r>
            <a:r>
              <a:rPr lang="en-US" dirty="0" smtClean="0"/>
              <a:t> K p spectra</a:t>
            </a:r>
            <a:endParaRPr lang="en-GB" dirty="0" smtClean="0"/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250825" y="1268413"/>
            <a:ext cx="8713663" cy="3600450"/>
          </a:xfrm>
        </p:spPr>
        <p:txBody>
          <a:bodyPr/>
          <a:lstStyle/>
          <a:p>
            <a:pPr>
              <a:buFontTx/>
              <a:buNone/>
            </a:pPr>
            <a:endParaRPr lang="en-GB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90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98283"/>
            <a:ext cx="8280920" cy="569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521590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and K</a:t>
            </a:r>
            <a:r>
              <a:rPr lang="en-US" baseline="30000" dirty="0" smtClean="0"/>
              <a:t>0</a:t>
            </a:r>
            <a:r>
              <a:rPr lang="en-US" baseline="-25000" dirty="0" smtClean="0"/>
              <a:t>s</a:t>
            </a:r>
            <a:r>
              <a:rPr lang="en-US" dirty="0" smtClean="0"/>
              <a:t> </a:t>
            </a:r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/>
              <a:t> spectra</a:t>
            </a:r>
            <a:endParaRPr lang="en-GB" dirty="0" smtClean="0"/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250825" y="1268413"/>
            <a:ext cx="8713663" cy="3600450"/>
          </a:xfrm>
        </p:spPr>
        <p:txBody>
          <a:bodyPr/>
          <a:lstStyle/>
          <a:p>
            <a:pPr>
              <a:buFontTx/>
              <a:buNone/>
            </a:pPr>
            <a:endParaRPr lang="en-GB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91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86" y="1015357"/>
            <a:ext cx="8118494" cy="5581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038747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</a:t>
            </a:r>
            <a:r>
              <a:rPr lang="en-US" dirty="0" smtClean="0"/>
              <a:t>-</a:t>
            </a:r>
            <a:r>
              <a:rPr lang="en-US" dirty="0" err="1" smtClean="0"/>
              <a:t>Pb</a:t>
            </a:r>
            <a:r>
              <a:rPr lang="en-US" dirty="0" smtClean="0"/>
              <a:t> Blast-wave analysis</a:t>
            </a:r>
            <a:endParaRPr lang="en-GB" dirty="0" smtClean="0"/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250825" y="1268413"/>
            <a:ext cx="8713663" cy="3600450"/>
          </a:xfrm>
        </p:spPr>
        <p:txBody>
          <a:bodyPr/>
          <a:lstStyle/>
          <a:p>
            <a:pPr>
              <a:buFontTx/>
              <a:buNone/>
            </a:pPr>
            <a:endParaRPr lang="en-GB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92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908720"/>
            <a:ext cx="8810625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791213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Blast-wave in </a:t>
            </a:r>
            <a:r>
              <a:rPr lang="en-US" dirty="0" err="1" smtClean="0"/>
              <a:t>pp</a:t>
            </a:r>
            <a:r>
              <a:rPr lang="en-US" dirty="0" smtClean="0"/>
              <a:t>, </a:t>
            </a:r>
            <a:r>
              <a:rPr lang="en-US" dirty="0" err="1" smtClean="0"/>
              <a:t>pPb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Pb-Pb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SQM 2013, M. Ploskon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05" y="1318072"/>
            <a:ext cx="5346700" cy="3416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5212" y="4978453"/>
            <a:ext cx="8517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2"/>
                </a:solidFill>
              </a:rPr>
              <a:t>Blast-wave fits: similar T </a:t>
            </a:r>
            <a:r>
              <a:rPr lang="en-US" dirty="0" err="1" smtClean="0">
                <a:solidFill>
                  <a:schemeClr val="bg2"/>
                </a:solidFill>
              </a:rPr>
              <a:t>vs</a:t>
            </a:r>
            <a:r>
              <a:rPr lang="en-US" dirty="0" smtClean="0">
                <a:solidFill>
                  <a:schemeClr val="bg2"/>
                </a:solidFill>
              </a:rPr>
              <a:t> Beta trend in p-</a:t>
            </a:r>
            <a:r>
              <a:rPr lang="en-US" dirty="0" err="1" smtClean="0">
                <a:solidFill>
                  <a:schemeClr val="bg2"/>
                </a:solidFill>
              </a:rPr>
              <a:t>Pb</a:t>
            </a:r>
            <a:r>
              <a:rPr lang="en-US" dirty="0" smtClean="0">
                <a:solidFill>
                  <a:schemeClr val="bg2"/>
                </a:solidFill>
              </a:rPr>
              <a:t> and </a:t>
            </a:r>
            <a:r>
              <a:rPr lang="en-US" dirty="0" err="1" smtClean="0">
                <a:solidFill>
                  <a:schemeClr val="bg2"/>
                </a:solidFill>
              </a:rPr>
              <a:t>Pb-Pb</a:t>
            </a:r>
            <a:r>
              <a:rPr lang="en-US" dirty="0" smtClean="0">
                <a:solidFill>
                  <a:schemeClr val="bg2"/>
                </a:solidFill>
              </a:rPr>
              <a:t>;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however, also in </a:t>
            </a:r>
            <a:r>
              <a:rPr lang="en-US" dirty="0" err="1" smtClean="0">
                <a:solidFill>
                  <a:srgbClr val="FF0000"/>
                </a:solidFill>
              </a:rPr>
              <a:t>pp</a:t>
            </a:r>
            <a:r>
              <a:rPr lang="en-US" dirty="0" smtClean="0">
                <a:solidFill>
                  <a:srgbClr val="FF0000"/>
                </a:solidFill>
              </a:rPr>
              <a:t> collisions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Fits (spectra) sensitive not only to a collective </a:t>
            </a:r>
            <a:r>
              <a:rPr lang="en-US" dirty="0" smtClean="0">
                <a:solidFill>
                  <a:srgbClr val="0000FF"/>
                </a:solidFill>
              </a:rPr>
              <a:t>behaviour </a:t>
            </a:r>
            <a:r>
              <a:rPr lang="en-US" dirty="0" smtClean="0">
                <a:solidFill>
                  <a:srgbClr val="0000FF"/>
                </a:solidFill>
              </a:rPr>
              <a:t>(radial flow) but also to other sources of correlations?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2"/>
                </a:solidFill>
              </a:rPr>
              <a:t>-&gt; </a:t>
            </a:r>
            <a:r>
              <a:rPr lang="en-US" dirty="0" err="1" smtClean="0">
                <a:solidFill>
                  <a:schemeClr val="bg2"/>
                </a:solidFill>
              </a:rPr>
              <a:t>pp</a:t>
            </a:r>
            <a:r>
              <a:rPr lang="en-US" dirty="0" smtClean="0">
                <a:solidFill>
                  <a:schemeClr val="bg2"/>
                </a:solidFill>
              </a:rPr>
              <a:t>, </a:t>
            </a:r>
            <a:r>
              <a:rPr lang="en-US" dirty="0" err="1" smtClean="0">
                <a:solidFill>
                  <a:schemeClr val="bg2"/>
                </a:solidFill>
              </a:rPr>
              <a:t>pPb</a:t>
            </a:r>
            <a:r>
              <a:rPr lang="en-US" dirty="0" smtClean="0">
                <a:solidFill>
                  <a:schemeClr val="bg2"/>
                </a:solidFill>
              </a:rPr>
              <a:t> cases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(</a:t>
            </a:r>
            <a:r>
              <a:rPr lang="en-US" b="1" dirty="0" smtClean="0">
                <a:solidFill>
                  <a:srgbClr val="FF0000"/>
                </a:solidFill>
              </a:rPr>
              <a:t>Colour </a:t>
            </a:r>
            <a:r>
              <a:rPr lang="en-US" b="1" dirty="0" smtClean="0">
                <a:solidFill>
                  <a:srgbClr val="FF0000"/>
                </a:solidFill>
              </a:rPr>
              <a:t>Reconnections ?)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622" y="2964486"/>
            <a:ext cx="1323554" cy="18650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9005" y="1133587"/>
            <a:ext cx="1150153" cy="16260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7580" y="2059375"/>
            <a:ext cx="1601726" cy="14005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86661" y="1669910"/>
            <a:ext cx="1540919" cy="369332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Proton-proton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96051" y="2512226"/>
            <a:ext cx="61713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-</a:t>
            </a:r>
            <a:r>
              <a:rPr lang="en-US" dirty="0" err="1" smtClean="0"/>
              <a:t>Pb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88179" y="3715180"/>
            <a:ext cx="73638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Pb-Pb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stCxn id="10" idx="1"/>
          </p:cNvCxnSpPr>
          <p:nvPr/>
        </p:nvCxnSpPr>
        <p:spPr>
          <a:xfrm flipH="1">
            <a:off x="3449457" y="1854576"/>
            <a:ext cx="2137204" cy="33277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1" idx="1"/>
          </p:cNvCxnSpPr>
          <p:nvPr/>
        </p:nvCxnSpPr>
        <p:spPr>
          <a:xfrm flipH="1">
            <a:off x="4374538" y="2696892"/>
            <a:ext cx="3221513" cy="2675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1"/>
          </p:cNvCxnSpPr>
          <p:nvPr/>
        </p:nvCxnSpPr>
        <p:spPr>
          <a:xfrm flipH="1" flipV="1">
            <a:off x="4915476" y="3459954"/>
            <a:ext cx="1672703" cy="4398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71FEF-89F8-AB40-9AFE-15B535B6C097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75095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Comparison with models</a:t>
            </a:r>
            <a:endParaRPr lang="en-GB" dirty="0" smtClean="0"/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250825" y="1268413"/>
            <a:ext cx="8713663" cy="3600450"/>
          </a:xfrm>
        </p:spPr>
        <p:txBody>
          <a:bodyPr/>
          <a:lstStyle/>
          <a:p>
            <a:pPr>
              <a:buFontTx/>
              <a:buNone/>
            </a:pPr>
            <a:endParaRPr lang="en-GB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94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8965233" cy="550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06676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Global event properties: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mean </a:t>
            </a:r>
            <a:r>
              <a:rPr lang="en-US" dirty="0" err="1"/>
              <a:t>pT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smtClean="0"/>
              <a:t>multiplicity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SQM 2013, M. Ploskon</a:t>
            </a:r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529712" y="1688345"/>
            <a:ext cx="0" cy="40116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71FEF-89F8-AB40-9AFE-15B535B6C097}" type="slidenum">
              <a:rPr lang="en-US" smtClean="0"/>
              <a:t>95</a:t>
            </a:fld>
            <a:endParaRPr lang="en-U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65762"/>
            <a:ext cx="8985007" cy="524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576354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Global event properties: </a:t>
            </a:r>
            <a:br>
              <a:rPr lang="en-US" dirty="0" smtClean="0"/>
            </a:br>
            <a:r>
              <a:rPr lang="en-US" dirty="0" smtClean="0"/>
              <a:t>mean </a:t>
            </a:r>
            <a:r>
              <a:rPr lang="en-US" dirty="0" err="1" smtClean="0"/>
              <a:t>pT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multiplicity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SQM 2013, M. Ploskon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71FEF-89F8-AB40-9AFE-15B535B6C097}" type="slidenum">
              <a:rPr lang="en-US" smtClean="0"/>
              <a:t>96</a:t>
            </a:fld>
            <a:endParaRPr lang="en-US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36352"/>
            <a:ext cx="8928992" cy="556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410524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/>
              <a:t>&lt;</a:t>
            </a:r>
            <a:r>
              <a:rPr lang="en-US" sz="3200" dirty="0" err="1" smtClean="0"/>
              <a:t>pT</a:t>
            </a:r>
            <a:r>
              <a:rPr lang="en-US" sz="3200" dirty="0" smtClean="0"/>
              <a:t>&gt; of identified particles</a:t>
            </a:r>
            <a:br>
              <a:rPr lang="en-US" sz="3200" dirty="0" smtClean="0"/>
            </a:br>
            <a:r>
              <a:rPr lang="en-US" sz="3200" dirty="0" err="1" smtClean="0"/>
              <a:t>vs</a:t>
            </a:r>
            <a:r>
              <a:rPr lang="en-US" sz="3200" dirty="0" smtClean="0"/>
              <a:t> multiplicity</a:t>
            </a:r>
            <a:endParaRPr lang="en-GB" sz="3200" dirty="0" smtClean="0"/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250825" y="1268413"/>
            <a:ext cx="8713663" cy="3600450"/>
          </a:xfrm>
        </p:spPr>
        <p:txBody>
          <a:bodyPr/>
          <a:lstStyle/>
          <a:p>
            <a:pPr>
              <a:buFontTx/>
              <a:buNone/>
            </a:pPr>
            <a:endParaRPr lang="en-GB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97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980728"/>
            <a:ext cx="8881608" cy="550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448482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Baryon-to-meson ratio in p-</a:t>
            </a:r>
            <a:r>
              <a:rPr lang="en-US" dirty="0" err="1" smtClean="0"/>
              <a:t>Pb</a:t>
            </a:r>
            <a:endParaRPr lang="en-GB" dirty="0" smtClean="0"/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250825" y="1268413"/>
            <a:ext cx="8713663" cy="3600450"/>
          </a:xfrm>
        </p:spPr>
        <p:txBody>
          <a:bodyPr/>
          <a:lstStyle/>
          <a:p>
            <a:pPr>
              <a:buFontTx/>
              <a:buNone/>
            </a:pPr>
            <a:endParaRPr lang="en-GB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98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885156"/>
            <a:ext cx="904875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753674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Statistical hadronization model</a:t>
            </a:r>
            <a:endParaRPr lang="en-GB" dirty="0" smtClean="0"/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250825" y="1268413"/>
            <a:ext cx="8713663" cy="3600450"/>
          </a:xfrm>
        </p:spPr>
        <p:txBody>
          <a:bodyPr/>
          <a:lstStyle/>
          <a:p>
            <a:pPr>
              <a:buFontTx/>
              <a:buNone/>
            </a:pPr>
            <a:endParaRPr lang="en-GB" sz="20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1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200" b="1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200" b="1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B1DFF974-7549-4567-8171-28B756D69C12}" type="slidenum">
              <a:rPr lang="en-GB" b="0" u="none">
                <a:solidFill>
                  <a:srgbClr val="FFFFFF"/>
                </a:solidFill>
                <a:latin typeface="Comic Sans MS" pitchFamily="66" charset="0"/>
              </a:rPr>
              <a:pPr/>
              <a:t>99</a:t>
            </a:fld>
            <a:endParaRPr lang="en-GB" b="0" u="none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96" y="1005036"/>
            <a:ext cx="88773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2 Sept 2013  Soft Physics in HI collisions  K.Safarik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88456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per Presentation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aper Presentation 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Accelerators">
  <a:themeElements>
    <a:clrScheme name="Accelerator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Accelerato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ccelerator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elerator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Paper Presentation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aper Presentation 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Accelerators">
  <a:themeElements>
    <a:clrScheme name="Accelerator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Accelerato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ccelerator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elerator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9_Accelerators">
  <a:themeElements>
    <a:clrScheme name="Accelerator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Accelerato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ccelerator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elerator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Accelerators">
  <a:themeElements>
    <a:clrScheme name="Accelerator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Accelerato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ccelerator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elerator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Paper Presentation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aper Presentation 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_Paper Presentation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aper Presentation 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_Paper Presentation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aper Presentation 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6_Paper Presentation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aper Presentation 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7_Paper Presentation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aper Presentation 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aper Presentation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aper Presentation 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_Paper Presentation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aper Presentation 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9_Paper Presentation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aper Presentation 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0_Paper Presentation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aper Presentation 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1_Paper Presentation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aper Presentation 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ccelerators">
  <a:themeElements>
    <a:clrScheme name="Accelerator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Accelerato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ccelerator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elerator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Accelerators">
  <a:themeElements>
    <a:clrScheme name="Accelerator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Accelerato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ccelerator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elerator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Accelerators">
  <a:themeElements>
    <a:clrScheme name="Accelerator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Accelerato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ccelerator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elerator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Accelerators">
  <a:themeElements>
    <a:clrScheme name="Accelerator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Accelerato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ccelerator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elerator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Accelerators">
  <a:themeElements>
    <a:clrScheme name="Accelerator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Accelerato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ccelerator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elerator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Accelerators">
  <a:themeElements>
    <a:clrScheme name="Accelerator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Accelerato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ccelerator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elerator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Accelerators">
  <a:themeElements>
    <a:clrScheme name="Accelerator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Accelerato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ccelerator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celerator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celerator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89783</TotalTime>
  <Words>8977</Words>
  <Application>Microsoft Office PowerPoint</Application>
  <PresentationFormat>On-screen Show (4:3)</PresentationFormat>
  <Paragraphs>1741</Paragraphs>
  <Slides>169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23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169</vt:i4>
      </vt:variant>
    </vt:vector>
  </HeadingPairs>
  <TitlesOfParts>
    <vt:vector size="193" baseType="lpstr">
      <vt:lpstr>Paper Presentation 1</vt:lpstr>
      <vt:lpstr>1_Paper Presentation 1</vt:lpstr>
      <vt:lpstr>Accelerators</vt:lpstr>
      <vt:lpstr>1_Accelerators</vt:lpstr>
      <vt:lpstr>2_Accelerators</vt:lpstr>
      <vt:lpstr>3_Accelerators</vt:lpstr>
      <vt:lpstr>4_Accelerators</vt:lpstr>
      <vt:lpstr>5_Accelerators</vt:lpstr>
      <vt:lpstr>6_Accelerators</vt:lpstr>
      <vt:lpstr>7_Accelerators</vt:lpstr>
      <vt:lpstr>2_Paper Presentation 1</vt:lpstr>
      <vt:lpstr>8_Accelerators</vt:lpstr>
      <vt:lpstr>9_Accelerators</vt:lpstr>
      <vt:lpstr>10_Accelerators</vt:lpstr>
      <vt:lpstr>3_Paper Presentation 1</vt:lpstr>
      <vt:lpstr>4_Paper Presentation 1</vt:lpstr>
      <vt:lpstr>5_Paper Presentation 1</vt:lpstr>
      <vt:lpstr>6_Paper Presentation 1</vt:lpstr>
      <vt:lpstr>7_Paper Presentation 1</vt:lpstr>
      <vt:lpstr>8_Paper Presentation 1</vt:lpstr>
      <vt:lpstr>9_Paper Presentation 1</vt:lpstr>
      <vt:lpstr>10_Paper Presentation 1</vt:lpstr>
      <vt:lpstr>11_Paper Presentation 1</vt:lpstr>
      <vt:lpstr>Microsoft Equation 3.0</vt:lpstr>
      <vt:lpstr>Soft Physics in Relativistic  Heavy-ion Collisions</vt:lpstr>
      <vt:lpstr>Outlook</vt:lpstr>
      <vt:lpstr>PowerPoint Presentation</vt:lpstr>
      <vt:lpstr>Hadron masses</vt:lpstr>
      <vt:lpstr>Vacuum</vt:lpstr>
      <vt:lpstr>QED vs. QCD</vt:lpstr>
      <vt:lpstr>Confining potential in QCD</vt:lpstr>
      <vt:lpstr>String breaking</vt:lpstr>
      <vt:lpstr>QED vs. QCD</vt:lpstr>
      <vt:lpstr>QCD vacuum</vt:lpstr>
      <vt:lpstr>QCD symmetries</vt:lpstr>
      <vt:lpstr>Confinement</vt:lpstr>
      <vt:lpstr>Chiral symmetry</vt:lpstr>
      <vt:lpstr>QCD symmetries</vt:lpstr>
      <vt:lpstr>Confinement restoration</vt:lpstr>
      <vt:lpstr>Bag Model</vt:lpstr>
      <vt:lpstr>PowerPoint Presentation</vt:lpstr>
      <vt:lpstr>Deconfinement</vt:lpstr>
      <vt:lpstr>Deconfinement: a toy model</vt:lpstr>
      <vt:lpstr>PowerPoint Presentation</vt:lpstr>
      <vt:lpstr>PowerPoint Presentation</vt:lpstr>
      <vt:lpstr>QCD Phases – Perturbation Theory</vt:lpstr>
      <vt:lpstr>Lattice QCD</vt:lpstr>
      <vt:lpstr>Lattice QCD at high temperature </vt:lpstr>
      <vt:lpstr>Phase Diagram of QCD</vt:lpstr>
      <vt:lpstr>PowerPoint Presentation</vt:lpstr>
      <vt:lpstr>Phase transition in early Universe </vt:lpstr>
      <vt:lpstr>Nucleus-nucleus collisions</vt:lpstr>
      <vt:lpstr>PowerPoint Presentation</vt:lpstr>
      <vt:lpstr>Geometry of AA collision</vt:lpstr>
      <vt:lpstr>Glauber Monte Carlo</vt:lpstr>
      <vt:lpstr>Centrality experimentally</vt:lpstr>
      <vt:lpstr>Multiplicity distribution</vt:lpstr>
      <vt:lpstr>Glauber fit</vt:lpstr>
      <vt:lpstr>Centrality experimentally</vt:lpstr>
      <vt:lpstr>ZDC measurement</vt:lpstr>
      <vt:lpstr>Collisions of Heavy Nuclei at SPS and RHIC</vt:lpstr>
      <vt:lpstr>Historic QGP predictions</vt:lpstr>
      <vt:lpstr>Strangeness enhancement</vt:lpstr>
      <vt:lpstr>Strangeness enhancement</vt:lpstr>
      <vt:lpstr>Strangeness enhancement</vt:lpstr>
      <vt:lpstr>Strangeness enhancement at the SPS</vt:lpstr>
      <vt:lpstr>Debye screening</vt:lpstr>
      <vt:lpstr>J/ production</vt:lpstr>
      <vt:lpstr>Debye screening</vt:lpstr>
      <vt:lpstr>J/ suppression</vt:lpstr>
      <vt:lpstr> ‘ suppression</vt:lpstr>
      <vt:lpstr>Nucleus-Nucleus collisions at the LHC!</vt:lpstr>
      <vt:lpstr>Heavy Ions at CERN</vt:lpstr>
      <vt:lpstr>LHC as a HI accelerator</vt:lpstr>
      <vt:lpstr>LHC Energy</vt:lpstr>
      <vt:lpstr>LHC Energy (cont.)</vt:lpstr>
      <vt:lpstr>Luminosity limitations</vt:lpstr>
      <vt:lpstr>Pb nuclei in the LHC</vt:lpstr>
      <vt:lpstr>A Pb-Pb collision at the LHC</vt:lpstr>
      <vt:lpstr>Bulk observables:              multiplicity and volume</vt:lpstr>
      <vt:lpstr>Particle multiplicity</vt:lpstr>
      <vt:lpstr>Particle multiplicity</vt:lpstr>
      <vt:lpstr>Transverse energy</vt:lpstr>
      <vt:lpstr>Bjorken’s formula</vt:lpstr>
      <vt:lpstr>Hanbury Brown - Twiss interferometry</vt:lpstr>
      <vt:lpstr>HBT interferometry</vt:lpstr>
      <vt:lpstr>Particle identification</vt:lpstr>
      <vt:lpstr>Particle identification methods</vt:lpstr>
      <vt:lpstr>Transverse momentum spectra</vt:lpstr>
      <vt:lpstr>Blast wave fits</vt:lpstr>
      <vt:lpstr>Radial flow</vt:lpstr>
      <vt:lpstr>Hydrodynamical models</vt:lpstr>
      <vt:lpstr>Hydrodynamical models</vt:lpstr>
      <vt:lpstr>RAA – definition  </vt:lpstr>
      <vt:lpstr>Identified particles at intermediate pT</vt:lpstr>
      <vt:lpstr>Strange particle reconstruction</vt:lpstr>
      <vt:lpstr>Strange particle reconstruction</vt:lpstr>
      <vt:lpstr>Strange particle selection</vt:lpstr>
      <vt:lpstr>Strangeness enhancement</vt:lpstr>
      <vt:lpstr>Strangeness to pion</vt:lpstr>
      <vt:lpstr>Strangeness spectra K0s L</vt:lpstr>
      <vt:lpstr>Strangeness spectra X</vt:lpstr>
      <vt:lpstr>Strangeness spectra X W</vt:lpstr>
      <vt:lpstr>Hadronic resonances in Pb-Pb</vt:lpstr>
      <vt:lpstr>Hadronic resonances in Pb-Pb</vt:lpstr>
      <vt:lpstr>Strangeness RAA</vt:lpstr>
      <vt:lpstr>Baryon-to-meson ratio: p/p</vt:lpstr>
      <vt:lpstr>Baryon-to-meson ratio: L/K</vt:lpstr>
      <vt:lpstr>Baryon-to-meson ratio: L/K</vt:lpstr>
      <vt:lpstr>PID in jet structures</vt:lpstr>
      <vt:lpstr>Pion/Kaon/Proton in Pb-Pb</vt:lpstr>
      <vt:lpstr>What about p-A ?</vt:lpstr>
      <vt:lpstr>Intermezzo: p-Pb multiplicity</vt:lpstr>
      <vt:lpstr>p K p spectra</vt:lpstr>
      <vt:lpstr>and K0s L spectra</vt:lpstr>
      <vt:lpstr>p-Pb Blast-wave analysis</vt:lpstr>
      <vt:lpstr>Blast-wave in pp, pPb and Pb-Pb</vt:lpstr>
      <vt:lpstr>Comparison with models</vt:lpstr>
      <vt:lpstr>Global event properties:  mean pT vs multiplicity</vt:lpstr>
      <vt:lpstr>Global event properties:  mean pT vs multiplicity</vt:lpstr>
      <vt:lpstr>&lt;pT&gt; of identified particles vs multiplicity</vt:lpstr>
      <vt:lpstr>Baryon-to-meson ratio in p-Pb</vt:lpstr>
      <vt:lpstr>Statistical hadronization model</vt:lpstr>
      <vt:lpstr>Thermal fit to all ALICE data</vt:lpstr>
      <vt:lpstr>Thermal fit excluding protons</vt:lpstr>
      <vt:lpstr>Thermal fits</vt:lpstr>
      <vt:lpstr>Possible explanations</vt:lpstr>
      <vt:lpstr>Thermal non-equilibrium fit </vt:lpstr>
      <vt:lpstr> </vt:lpstr>
      <vt:lpstr>vn – definition  </vt:lpstr>
      <vt:lpstr>Elliptic Flow</vt:lpstr>
      <vt:lpstr>Azimuthal Asymmetry</vt:lpstr>
      <vt:lpstr>v2 at the LHC</vt:lpstr>
      <vt:lpstr>Mach cone?</vt:lpstr>
      <vt:lpstr>Fluctuations  v3</vt:lpstr>
      <vt:lpstr>Long-η-range correlations</vt:lpstr>
      <vt:lpstr>Directed flow v1</vt:lpstr>
      <vt:lpstr>Directed flow pT dependence</vt:lpstr>
      <vt:lpstr>Identified-particle v2</vt:lpstr>
      <vt:lpstr>nq(mT) scaling violation</vt:lpstr>
      <vt:lpstr>v2 and v3 versus h</vt:lpstr>
      <vt:lpstr>v2 , v3, v4 versus pT</vt:lpstr>
      <vt:lpstr>Elliptic flow fluctuations</vt:lpstr>
      <vt:lpstr>Event Shape Engineering </vt:lpstr>
      <vt:lpstr>Symmetry plane correlations</vt:lpstr>
      <vt:lpstr>Chiral Magnetic Effects (CME)</vt:lpstr>
      <vt:lpstr>Search for CME</vt:lpstr>
      <vt:lpstr>Double ridge in p-Pb</vt:lpstr>
      <vt:lpstr>Double ridge in p-Pb: v2 v3</vt:lpstr>
      <vt:lpstr>p-Pb correlations with PID</vt:lpstr>
      <vt:lpstr>p-Pb v2 v3 with PID</vt:lpstr>
      <vt:lpstr>v2 mass splitting in p-Pb</vt:lpstr>
      <vt:lpstr> </vt:lpstr>
      <vt:lpstr>Future plans </vt:lpstr>
      <vt:lpstr>… and more</vt:lpstr>
      <vt:lpstr>ALICE Upgrade – build on demonstrated strengths…</vt:lpstr>
      <vt:lpstr>ALICE Upgrade strategy</vt:lpstr>
      <vt:lpstr>Heavy-flavour production </vt:lpstr>
      <vt:lpstr>D meson RAA</vt:lpstr>
      <vt:lpstr>D0 → K-p+ </vt:lpstr>
      <vt:lpstr>Systemic uncertainties: D0 → K-p+ </vt:lpstr>
      <vt:lpstr> Ds+ → K+K-p+</vt:lpstr>
      <vt:lpstr>B → D0 (→ K-p+) + X</vt:lpstr>
      <vt:lpstr>B → J/y (→ e+e-) + X</vt:lpstr>
      <vt:lpstr>Lc → pK-p+</vt:lpstr>
      <vt:lpstr>Heavy-flavour “results”</vt:lpstr>
      <vt:lpstr>Heavy-flavour e(m) RAA &amp; v2</vt:lpstr>
      <vt:lpstr>Heavy- flavour RAA: D, e, m</vt:lpstr>
      <vt:lpstr>c, b via m decays</vt:lpstr>
      <vt:lpstr>Motivation for elliptic flow</vt:lpstr>
      <vt:lpstr>PowerPoint Presentation</vt:lpstr>
      <vt:lpstr>Heavy-flavour v2</vt:lpstr>
      <vt:lpstr>Production of quarkonia</vt:lpstr>
      <vt:lpstr>J/y RAA centrality dependence </vt:lpstr>
      <vt:lpstr>J/y RAA vs. centrality and pT </vt:lpstr>
      <vt:lpstr>J/y → e+e- (barrel)</vt:lpstr>
      <vt:lpstr>J/y elliptic flow</vt:lpstr>
      <vt:lpstr>J/y elliptic flow</vt:lpstr>
      <vt:lpstr>J/y polarization</vt:lpstr>
      <vt:lpstr>y(2S) to J/y double ratio</vt:lpstr>
      <vt:lpstr>y(2S) in muon channel</vt:lpstr>
      <vt:lpstr>y(2S) in muon channel with MFT</vt:lpstr>
      <vt:lpstr>y(2S) in electron channel</vt:lpstr>
      <vt:lpstr>Low-mass dileptons</vt:lpstr>
      <vt:lpstr>Direct photon production</vt:lpstr>
      <vt:lpstr>NA60 dimuon measurement</vt:lpstr>
      <vt:lpstr>Signal and Background(s)… </vt:lpstr>
      <vt:lpstr>ALICE dielectrons</vt:lpstr>
      <vt:lpstr>ALICE dielectrons</vt:lpstr>
      <vt:lpstr>Dielectron pT spectra</vt:lpstr>
      <vt:lpstr>Dielectron v2</vt:lpstr>
      <vt:lpstr>Temperature from dielectrons…</vt:lpstr>
      <vt:lpstr>Summary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ALICE Experiment</dc:title>
  <dc:creator>Karel Safarik</dc:creator>
  <cp:lastModifiedBy>karel</cp:lastModifiedBy>
  <cp:revision>410</cp:revision>
  <dcterms:created xsi:type="dcterms:W3CDTF">2003-02-25T13:39:16Z</dcterms:created>
  <dcterms:modified xsi:type="dcterms:W3CDTF">2013-09-05T09:03:01Z</dcterms:modified>
</cp:coreProperties>
</file>