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762" r:id="rId2"/>
    <p:sldId id="769" r:id="rId3"/>
    <p:sldId id="771" r:id="rId4"/>
    <p:sldId id="819" r:id="rId5"/>
    <p:sldId id="662" r:id="rId6"/>
    <p:sldId id="639" r:id="rId7"/>
    <p:sldId id="727" r:id="rId8"/>
    <p:sldId id="730" r:id="rId9"/>
    <p:sldId id="647" r:id="rId10"/>
    <p:sldId id="650" r:id="rId11"/>
    <p:sldId id="651" r:id="rId12"/>
    <p:sldId id="664" r:id="rId13"/>
    <p:sldId id="707" r:id="rId14"/>
    <p:sldId id="833" r:id="rId15"/>
    <p:sldId id="788" r:id="rId16"/>
    <p:sldId id="789" r:id="rId17"/>
    <p:sldId id="790" r:id="rId18"/>
    <p:sldId id="791" r:id="rId19"/>
    <p:sldId id="818" r:id="rId20"/>
    <p:sldId id="809" r:id="rId21"/>
    <p:sldId id="810" r:id="rId22"/>
    <p:sldId id="811" r:id="rId23"/>
    <p:sldId id="812" r:id="rId24"/>
    <p:sldId id="813" r:id="rId25"/>
    <p:sldId id="814" r:id="rId26"/>
    <p:sldId id="815" r:id="rId27"/>
    <p:sldId id="816" r:id="rId28"/>
    <p:sldId id="817" r:id="rId29"/>
    <p:sldId id="820" r:id="rId30"/>
    <p:sldId id="821" r:id="rId31"/>
    <p:sldId id="822" r:id="rId32"/>
    <p:sldId id="823" r:id="rId33"/>
    <p:sldId id="824" r:id="rId34"/>
    <p:sldId id="825" r:id="rId35"/>
    <p:sldId id="826" r:id="rId36"/>
    <p:sldId id="830" r:id="rId37"/>
    <p:sldId id="831" r:id="rId38"/>
    <p:sldId id="832" r:id="rId39"/>
    <p:sldId id="834" r:id="rId40"/>
    <p:sldId id="835" r:id="rId41"/>
    <p:sldId id="837" r:id="rId42"/>
    <p:sldId id="836" r:id="rId4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36E03"/>
    <a:srgbClr val="9EFFCC"/>
    <a:srgbClr val="215511"/>
    <a:srgbClr val="5FF4FD"/>
    <a:srgbClr val="EAFDE3"/>
    <a:srgbClr val="3DFDEE"/>
    <a:srgbClr val="DBFFF6"/>
    <a:srgbClr val="D3FCFF"/>
    <a:srgbClr val="239B0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2" y="-88"/>
      </p:cViewPr>
      <p:guideLst>
        <p:guide orient="horz" pos="3072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1" Type="http://schemas.openxmlformats.org/officeDocument/2006/relationships/image" Target="../media/image81.emf"/><Relationship Id="rId2" Type="http://schemas.openxmlformats.org/officeDocument/2006/relationships/image" Target="../media/image8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4BE70C55-68A5-9742-A53E-B21F60187C4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7531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5EA66B7-002E-C94E-A5D4-1E67069A3563}" type="slidenum">
              <a:rPr lang="en-US" sz="1200" b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8D5A883B-8E8D-B745-897D-E280CB2873A0}" type="slidenum">
              <a:rPr lang="it-IT" sz="1200" b="0">
                <a:latin typeface="Arial" charset="0"/>
              </a:rPr>
              <a:pPr/>
              <a:t>13</a:t>
            </a:fld>
            <a:endParaRPr lang="it-IT" sz="1200" b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0A5AF824-BD63-1F4A-BBC8-752508AB3AD0}" type="slidenum">
              <a:rPr lang="en-US" sz="1200" b="0">
                <a:latin typeface="Arial" charset="0"/>
              </a:rPr>
              <a:pPr/>
              <a:t>29</a:t>
            </a:fld>
            <a:endParaRPr lang="en-US" sz="1200" b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5D6E41FB-CB52-2141-B1DC-41566EC35B09}" type="slidenum">
              <a:rPr lang="en-US" sz="1200" b="0">
                <a:latin typeface="Arial" charset="0"/>
              </a:rPr>
              <a:pPr/>
              <a:t>2</a:t>
            </a:fld>
            <a:endParaRPr lang="en-US" sz="1200" b="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3BFA18ED-2E33-A642-BD26-CC78F78174CE}" type="slidenum">
              <a:rPr lang="en-US" sz="1200" b="0">
                <a:latin typeface="Arial" charset="0"/>
              </a:rPr>
              <a:pPr/>
              <a:t>4</a:t>
            </a:fld>
            <a:endParaRPr lang="en-US" sz="1200" b="0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376DED5F-34CA-BB47-BA8D-2F353510B775}" type="slidenum">
              <a:rPr lang="it-IT" sz="1200" b="0">
                <a:latin typeface="Arial" charset="0"/>
              </a:rPr>
              <a:pPr/>
              <a:t>5</a:t>
            </a:fld>
            <a:endParaRPr lang="it-IT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982A2FD6-A230-5C4A-8AEF-93588D2E3E52}" type="slidenum">
              <a:rPr lang="en-US" sz="1200" b="0">
                <a:latin typeface="Arial" charset="0"/>
              </a:rPr>
              <a:pPr/>
              <a:t>7</a:t>
            </a:fld>
            <a:endParaRPr lang="en-US" sz="1200" b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AA95E0F-9752-7946-BF9E-6258AD728F0A}" type="slidenum">
              <a:rPr lang="en-US" sz="1200" b="0">
                <a:latin typeface="Arial" charset="0"/>
              </a:rPr>
              <a:pPr/>
              <a:t>8</a:t>
            </a:fld>
            <a:endParaRPr lang="en-US" sz="1200" b="0"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85919611-1402-D84D-97A7-A1CD503AD800}" type="slidenum">
              <a:rPr lang="it-IT" sz="1200" b="0">
                <a:latin typeface="Arial" charset="0"/>
              </a:rPr>
              <a:pPr/>
              <a:t>10</a:t>
            </a:fld>
            <a:endParaRPr lang="it-IT" sz="1200" b="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D31D2354-77B4-494D-8276-42AC9EBB5AED}" type="slidenum">
              <a:rPr lang="it-IT" sz="1200" b="0">
                <a:latin typeface="Arial" charset="0"/>
              </a:rPr>
              <a:pPr/>
              <a:t>11</a:t>
            </a:fld>
            <a:endParaRPr lang="it-IT" sz="1200" b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65F453D1-3976-FC42-B262-043B132061B2}" type="slidenum">
              <a:rPr lang="it-IT" sz="1200" b="0">
                <a:latin typeface="Arial" charset="0"/>
              </a:rPr>
              <a:pPr/>
              <a:t>12</a:t>
            </a:fld>
            <a:endParaRPr lang="it-IT" sz="1200" b="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55E91-D840-8946-8188-7757668B435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630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7F96E-DA72-3A4E-A040-94CD11104AF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939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3ADDC3-D838-BC49-AB4D-7EC8396E288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1352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8BE18-B611-1444-996D-983C138D27B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673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5F7B76-BCEE-C14F-961A-CDB384587B7F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999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E1366-21B5-8547-9DC5-CAD796491A0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394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BA475-CBDB-9C4E-B001-2355E83151C2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003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3222B-B922-1146-8033-91649F8D7646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103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DB94D8-3ECA-CC45-A049-4459649FDC7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394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74EF4-D2F5-BC47-BEBD-EE39842F1EBA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104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DAC074-BBB6-7F4E-8517-7BE1E29C60B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158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5F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Arial" charset="0"/>
              </a:defRPr>
            </a:lvl1pPr>
          </a:lstStyle>
          <a:p>
            <a:fld id="{0E47AE00-FBF7-DD46-BC58-E6E372D44CD8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9" Type="http://schemas.openxmlformats.org/officeDocument/2006/relationships/image" Target="../media/image65.emf"/><Relationship Id="rId10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emf"/><Relationship Id="rId12" Type="http://schemas.openxmlformats.org/officeDocument/2006/relationships/image" Target="../media/image8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85.png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oleObject2.bin"/><Relationship Id="rId7" Type="http://schemas.openxmlformats.org/officeDocument/2006/relationships/image" Target="../media/image86.png"/><Relationship Id="rId8" Type="http://schemas.openxmlformats.org/officeDocument/2006/relationships/oleObject" Target="../embeddings/Microsoft_Equation3.bin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Equation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emf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1071563"/>
            <a:ext cx="9144000" cy="5927777"/>
          </a:xfrm>
          <a:prstGeom prst="rect">
            <a:avLst/>
          </a:prstGeom>
          <a:solidFill>
            <a:srgbClr val="3DFDEE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endParaRPr lang="en-US" sz="2400" dirty="0">
              <a:solidFill>
                <a:srgbClr val="901832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901832"/>
                </a:solidFill>
                <a:latin typeface="Comic Sans MS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Hypernuclear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spectroscopy in Hall A</a:t>
            </a:r>
            <a:endParaRPr lang="en-US" sz="2400" i="1" dirty="0">
              <a:solidFill>
                <a:srgbClr val="FF0000"/>
              </a:solidFill>
              <a:latin typeface="Comic Sans MS" charset="0"/>
            </a:endParaRP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000" baseline="30000" dirty="0">
                <a:solidFill>
                  <a:srgbClr val="FF0000"/>
                </a:solidFill>
                <a:latin typeface="Comic Sans MS" charset="0"/>
              </a:rPr>
              <a:t>12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C, 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</a:rPr>
              <a:t>16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O, </a:t>
            </a:r>
            <a:r>
              <a:rPr lang="en-US" sz="2000" baseline="30000" dirty="0">
                <a:solidFill>
                  <a:srgbClr val="FF0000"/>
                </a:solidFill>
                <a:latin typeface="Comic Sans MS" charset="0"/>
              </a:rPr>
              <a:t>9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Be, 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</a:rPr>
              <a:t>H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000" dirty="0">
                <a:solidFill>
                  <a:srgbClr val="215511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mic Sans MS" charset="0"/>
                <a:cs typeface="Comic Sans MS" charset="0"/>
              </a:rPr>
              <a:t>E-07-012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000" dirty="0">
              <a:solidFill>
                <a:srgbClr val="008000"/>
              </a:solidFill>
              <a:latin typeface="Comic Sans MS" charset="0"/>
              <a:cs typeface="Comic Sans MS" charset="0"/>
            </a:endParaRP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000" dirty="0">
              <a:solidFill>
                <a:srgbClr val="008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b="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Experimental issues</a:t>
            </a:r>
          </a:p>
          <a:p>
            <a:pPr lvl="2"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>
              <a:solidFill>
                <a:srgbClr val="901832"/>
              </a:solidFill>
              <a:latin typeface="Comic Sans MS" charset="0"/>
            </a:endParaRPr>
          </a:p>
          <a:p>
            <a:pPr lvl="2"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>
              <a:solidFill>
                <a:srgbClr val="901832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Blip>
                <a:blip r:embed="rId3"/>
              </a:buBlip>
            </a:pPr>
            <a:r>
              <a:rPr lang="en-US" sz="2400" dirty="0">
                <a:solidFill>
                  <a:srgbClr val="901832"/>
                </a:solidFill>
                <a:latin typeface="Comic Sans MS" charset="0"/>
              </a:rPr>
              <a:t> </a:t>
            </a:r>
            <a:r>
              <a:rPr lang="en-US" sz="2400" dirty="0" err="1" smtClean="0">
                <a:solidFill>
                  <a:srgbClr val="39961C"/>
                </a:solidFill>
                <a:latin typeface="Comic Sans MS" charset="0"/>
              </a:rPr>
              <a:t>Prospectives</a:t>
            </a:r>
            <a:r>
              <a:rPr lang="en-US" sz="2400" dirty="0" smtClean="0">
                <a:solidFill>
                  <a:srgbClr val="39961C"/>
                </a:solidFill>
                <a:latin typeface="Comic Sans MS" charset="0"/>
              </a:rPr>
              <a:t>: </a:t>
            </a:r>
            <a:r>
              <a:rPr lang="en-US" altLang="ja-JP" sz="2400" baseline="30000" dirty="0" smtClean="0">
                <a:solidFill>
                  <a:srgbClr val="239B0C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altLang="ja-JP" sz="2400" dirty="0" smtClean="0">
                <a:solidFill>
                  <a:srgbClr val="239B0C"/>
                </a:solidFill>
                <a:latin typeface="Comic Sans MS" charset="0"/>
                <a:cs typeface="Comic Sans MS" charset="0"/>
              </a:rPr>
              <a:t>(e,e’K+)</a:t>
            </a:r>
            <a:r>
              <a:rPr lang="en-US" altLang="ja-JP" sz="2400" baseline="30000" dirty="0" smtClean="0">
                <a:solidFill>
                  <a:srgbClr val="239B0C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altLang="ja-JP" sz="2400" baseline="-25000" dirty="0" smtClean="0">
                <a:solidFill>
                  <a:srgbClr val="239B0C"/>
                </a:solidFill>
                <a:cs typeface="Symbol" charset="0"/>
              </a:rPr>
              <a:t>L</a:t>
            </a:r>
            <a:r>
              <a:rPr lang="en-US" altLang="ja-JP" sz="2400" dirty="0" smtClean="0">
                <a:solidFill>
                  <a:srgbClr val="239B0C"/>
                </a:solidFill>
                <a:latin typeface="Comic Sans MS" charset="0"/>
                <a:cs typeface="Comic Sans MS" charset="0"/>
              </a:rPr>
              <a:t>Ti</a:t>
            </a:r>
            <a:endParaRPr lang="en-US" altLang="ja-JP" sz="2400" dirty="0" smtClean="0">
              <a:solidFill>
                <a:srgbClr val="239B0C"/>
              </a:solidFill>
            </a:endParaRP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Blip>
                <a:blip r:embed="rId3"/>
              </a:buBlip>
            </a:pPr>
            <a:r>
              <a:rPr lang="en-US" sz="1600" dirty="0" smtClean="0">
                <a:solidFill>
                  <a:srgbClr val="239B0C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PID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Target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Counting rates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endParaRPr lang="en-US" sz="1600" dirty="0">
              <a:solidFill>
                <a:srgbClr val="39961C"/>
              </a:solidFill>
              <a:latin typeface="Comic Sans MS" charset="0"/>
            </a:endParaRP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it-IT" sz="800" dirty="0">
              <a:solidFill>
                <a:srgbClr val="800000"/>
              </a:solidFill>
              <a:latin typeface="Comic Sans MS" charset="0"/>
            </a:endParaRPr>
          </a:p>
          <a:p>
            <a:pPr algn="just">
              <a:spcBef>
                <a:spcPct val="50000"/>
              </a:spcBef>
            </a:pPr>
            <a:endParaRPr lang="en-US" sz="2400" b="0" dirty="0">
              <a:latin typeface="Arial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4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High-Resolution</a:t>
            </a:r>
            <a:r>
              <a:rPr lang="it-IT" sz="24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Hypernuclear</a:t>
            </a:r>
            <a:r>
              <a:rPr lang="it-IT" sz="24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Spectroscopy</a:t>
            </a:r>
            <a:r>
              <a:rPr lang="it-IT" sz="24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JLab</a:t>
            </a:r>
            <a:r>
              <a:rPr lang="it-IT" sz="24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, Hall A. </a:t>
            </a:r>
            <a:r>
              <a:rPr lang="it-IT" sz="24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Results</a:t>
            </a:r>
            <a:r>
              <a:rPr lang="it-IT" sz="24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and </a:t>
            </a:r>
            <a:r>
              <a:rPr lang="it-IT" sz="24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perspectives</a:t>
            </a:r>
            <a:endParaRPr lang="it-IT" sz="2400" dirty="0">
              <a:solidFill>
                <a:srgbClr val="FFFF00"/>
              </a:solidFill>
              <a:latin typeface="Comic Sans MS" charset="0"/>
              <a:cs typeface="Comic Sans MS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F. Garibaldi </a:t>
            </a:r>
            <a:r>
              <a:rPr lang="it-IT" sz="1200" dirty="0" err="1">
                <a:solidFill>
                  <a:schemeClr val="bg1"/>
                </a:solidFill>
                <a:latin typeface="Comic Sans MS" charset="0"/>
                <a:cs typeface="Comic Sans MS" charset="0"/>
              </a:rPr>
              <a:t>–</a:t>
            </a:r>
            <a:r>
              <a:rPr lang="en-US" sz="12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  SPHERE </a:t>
            </a:r>
            <a:r>
              <a:rPr lang="en-US" sz="1200" dirty="0" smtClean="0">
                <a:solidFill>
                  <a:schemeClr val="bg1"/>
                </a:solidFill>
                <a:latin typeface="Comic Sans MS" charset="0"/>
                <a:cs typeface="Comic Sans MS" charset="0"/>
              </a:rPr>
              <a:t>meeting </a:t>
            </a:r>
            <a:r>
              <a:rPr lang="en-US" sz="12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- Prague September 9 – 2014</a:t>
            </a:r>
            <a:endParaRPr lang="en-US" sz="1600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914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00400"/>
            <a:ext cx="9874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15240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kaon_logo cop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160" t="13396" r="16483" b="16483"/>
          <a:stretch>
            <a:fillRect/>
          </a:stretch>
        </p:blipFill>
        <p:spPr bwMode="auto">
          <a:xfrm>
            <a:off x="8372475" y="457200"/>
            <a:ext cx="6286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8019" t="16750" r="7443" b="14514"/>
          <a:stretch>
            <a:fillRect/>
          </a:stretch>
        </p:blipFill>
        <p:spPr bwMode="auto">
          <a:xfrm>
            <a:off x="5105400" y="4876800"/>
            <a:ext cx="1760537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969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28783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5205413" y="1981200"/>
            <a:ext cx="1430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800">
                <a:latin typeface="Comic Sans MS" charset="0"/>
                <a:cs typeface="Comic Sans MS" charset="0"/>
              </a:rPr>
              <a:t>Be windows</a:t>
            </a:r>
          </a:p>
        </p:txBody>
      </p:sp>
      <p:sp>
        <p:nvSpPr>
          <p:cNvPr id="29701" name="Line 20"/>
          <p:cNvSpPr>
            <a:spLocks noChangeShapeType="1"/>
          </p:cNvSpPr>
          <p:nvPr/>
        </p:nvSpPr>
        <p:spPr bwMode="auto">
          <a:xfrm>
            <a:off x="5486400" y="2362200"/>
            <a:ext cx="21113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21"/>
          <p:cNvSpPr>
            <a:spLocks noChangeShapeType="1"/>
          </p:cNvSpPr>
          <p:nvPr/>
        </p:nvSpPr>
        <p:spPr bwMode="auto">
          <a:xfrm>
            <a:off x="7104063" y="2895600"/>
            <a:ext cx="49212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Line 22"/>
          <p:cNvSpPr>
            <a:spLocks noChangeShapeType="1"/>
          </p:cNvSpPr>
          <p:nvPr/>
        </p:nvSpPr>
        <p:spPr bwMode="auto">
          <a:xfrm>
            <a:off x="5486400" y="2362200"/>
            <a:ext cx="1195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23"/>
          <p:cNvSpPr>
            <a:spLocks noChangeShapeType="1"/>
          </p:cNvSpPr>
          <p:nvPr/>
        </p:nvSpPr>
        <p:spPr bwMode="auto">
          <a:xfrm>
            <a:off x="6694488" y="2755900"/>
            <a:ext cx="420687" cy="1270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24"/>
          <p:cNvSpPr>
            <a:spLocks noChangeArrowheads="1"/>
          </p:cNvSpPr>
          <p:nvPr/>
        </p:nvSpPr>
        <p:spPr bwMode="auto">
          <a:xfrm>
            <a:off x="6891338" y="1879600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latin typeface="Comic Sans MS" charset="0"/>
                <a:cs typeface="Comic Sans MS" charset="0"/>
              </a:rPr>
              <a:t>H</a:t>
            </a:r>
            <a:r>
              <a:rPr lang="it-IT" sz="1800" baseline="-25000">
                <a:latin typeface="Comic Sans MS" charset="0"/>
                <a:cs typeface="Comic Sans MS" charset="0"/>
              </a:rPr>
              <a:t>2</a:t>
            </a:r>
            <a:r>
              <a:rPr lang="it-IT" sz="1800">
                <a:latin typeface="Comic Sans MS" charset="0"/>
                <a:cs typeface="Comic Sans MS" charset="0"/>
              </a:rPr>
              <a:t>O “foil”</a:t>
            </a:r>
          </a:p>
        </p:txBody>
      </p:sp>
      <p:sp>
        <p:nvSpPr>
          <p:cNvPr id="29706" name="Rectangle 25"/>
          <p:cNvSpPr>
            <a:spLocks noChangeArrowheads="1"/>
          </p:cNvSpPr>
          <p:nvPr/>
        </p:nvSpPr>
        <p:spPr bwMode="auto">
          <a:xfrm>
            <a:off x="6400800" y="4267200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/>
              <a:t>H</a:t>
            </a:r>
            <a:r>
              <a:rPr lang="it-IT" sz="1800" baseline="-25000"/>
              <a:t>2</a:t>
            </a:r>
            <a:r>
              <a:rPr lang="it-IT" sz="1800"/>
              <a:t>O “</a:t>
            </a:r>
            <a:r>
              <a:rPr lang="it-IT" sz="1800">
                <a:latin typeface="Comic Sans MS" charset="0"/>
                <a:cs typeface="Comic Sans MS" charset="0"/>
              </a:rPr>
              <a:t>foil</a:t>
            </a:r>
            <a:r>
              <a:rPr lang="it-IT" sz="1800"/>
              <a:t>”</a:t>
            </a:r>
          </a:p>
        </p:txBody>
      </p:sp>
      <p:pic>
        <p:nvPicPr>
          <p:cNvPr id="2970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2125" y="1447800"/>
            <a:ext cx="328771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0" name="Text Box 30"/>
          <p:cNvSpPr txBox="1">
            <a:spLocks noChangeArrowheads="1"/>
          </p:cNvSpPr>
          <p:nvPr/>
        </p:nvSpPr>
        <p:spPr bwMode="auto">
          <a:xfrm>
            <a:off x="222250" y="127000"/>
            <a:ext cx="82296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>
                <a:solidFill>
                  <a:srgbClr val="3366FF"/>
                </a:solidFill>
                <a:latin typeface="Comic Sans MS" charset="0"/>
                <a:cs typeface="Comic Sans MS" charset="0"/>
              </a:rPr>
              <a:t>The</a:t>
            </a:r>
            <a:r>
              <a:rPr lang="en-US" sz="2400">
                <a:latin typeface="Comic Sans MS" charset="0"/>
                <a:cs typeface="Comic Sans MS" charset="0"/>
              </a:rPr>
              <a:t> </a:t>
            </a:r>
            <a:r>
              <a:rPr lang="en-US" sz="2400">
                <a:solidFill>
                  <a:srgbClr val="991F2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Comic Sans MS" charset="0"/>
              </a:rPr>
              <a:t>WATERFALL</a:t>
            </a:r>
            <a:r>
              <a:rPr lang="en-US" sz="2400">
                <a:latin typeface="Comic Sans MS" charset="0"/>
                <a:cs typeface="Comic Sans MS" charset="0"/>
              </a:rPr>
              <a:t> </a:t>
            </a:r>
            <a:r>
              <a:rPr lang="en-US" sz="2400">
                <a:solidFill>
                  <a:srgbClr val="3366FF"/>
                </a:solidFill>
                <a:latin typeface="Comic Sans MS" charset="0"/>
                <a:cs typeface="Comic Sans MS" charset="0"/>
              </a:rPr>
              <a:t>target: reactions on </a:t>
            </a:r>
            <a:r>
              <a:rPr lang="en-US" sz="2000" baseline="30000">
                <a:solidFill>
                  <a:srgbClr val="3366FF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O and </a:t>
            </a:r>
            <a:r>
              <a:rPr lang="en-US" sz="2000" baseline="30000">
                <a:solidFill>
                  <a:srgbClr val="3366FF"/>
                </a:solidFill>
                <a:latin typeface="Comic Sans MS" charset="0"/>
                <a:cs typeface="Comic Sans MS" charset="0"/>
              </a:rPr>
              <a:t>1</a:t>
            </a:r>
            <a:r>
              <a:rPr lang="en-US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H nuclei</a:t>
            </a:r>
            <a:endParaRPr lang="it-IT" sz="2000">
              <a:solidFill>
                <a:srgbClr val="3366FF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1747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52988" y="3276600"/>
            <a:ext cx="41497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2425" y="838200"/>
            <a:ext cx="4143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844550" y="1143000"/>
            <a:ext cx="1620838" cy="400050"/>
          </a:xfrm>
          <a:prstGeom prst="rect">
            <a:avLst/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H</a:t>
            </a:r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(e,e’K)</a:t>
            </a:r>
            <a:r>
              <a:rPr lang="it-IT" sz="2000">
                <a:solidFill>
                  <a:srgbClr val="000000"/>
                </a:solidFill>
              </a:rPr>
              <a:t>L</a:t>
            </a:r>
            <a:endParaRPr lang="it-IT" sz="18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844550" y="3657600"/>
            <a:ext cx="2025650" cy="369888"/>
          </a:xfrm>
          <a:prstGeom prst="rect">
            <a:avLst/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16</a:t>
            </a:r>
            <a:r>
              <a:rPr lang="en-US" sz="1800">
                <a:solidFill>
                  <a:srgbClr val="000000"/>
                </a:solidFill>
                <a:latin typeface="Verdana" charset="0"/>
              </a:rPr>
              <a:t>O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(e,e’K)</a:t>
            </a:r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16</a:t>
            </a:r>
            <a:r>
              <a:rPr lang="en-US" sz="1800">
                <a:solidFill>
                  <a:srgbClr val="000000"/>
                </a:solidFill>
                <a:latin typeface="Verdana" charset="0"/>
              </a:rPr>
              <a:t>N</a:t>
            </a:r>
            <a:r>
              <a:rPr lang="it-IT" sz="2000" baseline="-25000">
                <a:solidFill>
                  <a:srgbClr val="000000"/>
                </a:solidFill>
              </a:rPr>
              <a:t>L</a:t>
            </a:r>
          </a:p>
        </p:txBody>
      </p:sp>
      <p:pic>
        <p:nvPicPr>
          <p:cNvPr id="31751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83138" y="762000"/>
            <a:ext cx="42195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59" name="Text Box 31"/>
          <p:cNvSpPr txBox="1">
            <a:spLocks noChangeArrowheads="1"/>
          </p:cNvSpPr>
          <p:nvPr/>
        </p:nvSpPr>
        <p:spPr bwMode="auto">
          <a:xfrm>
            <a:off x="5194300" y="1143000"/>
            <a:ext cx="1827213" cy="400050"/>
          </a:xfrm>
          <a:prstGeom prst="rect">
            <a:avLst/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H</a:t>
            </a:r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(e,e’K)</a:t>
            </a:r>
            <a:r>
              <a:rPr lang="it-IT" sz="2000">
                <a:solidFill>
                  <a:srgbClr val="000000"/>
                </a:solidFill>
              </a:rPr>
              <a:t>L,S</a:t>
            </a:r>
            <a:endParaRPr lang="it-IT" sz="18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31753" name="Rectangle 32"/>
          <p:cNvSpPr>
            <a:spLocks noChangeArrowheads="1"/>
          </p:cNvSpPr>
          <p:nvPr/>
        </p:nvSpPr>
        <p:spPr bwMode="auto">
          <a:xfrm>
            <a:off x="6823075" y="1676400"/>
            <a:ext cx="376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000000"/>
                </a:solidFill>
              </a:rPr>
              <a:t>L</a:t>
            </a:r>
          </a:p>
        </p:txBody>
      </p:sp>
      <p:sp>
        <p:nvSpPr>
          <p:cNvPr id="31754" name="Rectangle 33"/>
          <p:cNvSpPr>
            <a:spLocks noChangeArrowheads="1"/>
          </p:cNvSpPr>
          <p:nvPr/>
        </p:nvSpPr>
        <p:spPr bwMode="auto">
          <a:xfrm>
            <a:off x="7900988" y="22352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31755" name="Text Box 34"/>
          <p:cNvSpPr txBox="1">
            <a:spLocks noChangeArrowheads="1"/>
          </p:cNvSpPr>
          <p:nvPr/>
        </p:nvSpPr>
        <p:spPr bwMode="auto">
          <a:xfrm rot="-1327319">
            <a:off x="4757738" y="2206625"/>
            <a:ext cx="219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latin typeface="Comic Sans MS" charset="0"/>
                <a:cs typeface="Comic Sans MS" charset="0"/>
              </a:rPr>
              <a:t>Energy Calibration Run</a:t>
            </a:r>
            <a:endParaRPr lang="it-IT" sz="1800">
              <a:latin typeface="Comic Sans MS" charset="0"/>
              <a:cs typeface="Comic Sans MS" charset="0"/>
            </a:endParaRPr>
          </a:p>
        </p:txBody>
      </p:sp>
      <p:sp>
        <p:nvSpPr>
          <p:cNvPr id="31756" name="Line 35"/>
          <p:cNvSpPr>
            <a:spLocks noChangeShapeType="1"/>
          </p:cNvSpPr>
          <p:nvPr/>
        </p:nvSpPr>
        <p:spPr bwMode="auto">
          <a:xfrm flipV="1">
            <a:off x="2813050" y="4572000"/>
            <a:ext cx="2743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Text Box 37"/>
          <p:cNvSpPr txBox="1">
            <a:spLocks noChangeArrowheads="1"/>
          </p:cNvSpPr>
          <p:nvPr/>
        </p:nvSpPr>
        <p:spPr bwMode="auto">
          <a:xfrm>
            <a:off x="304800" y="152400"/>
            <a:ext cx="6305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Results on the </a:t>
            </a:r>
            <a:r>
              <a:rPr lang="en-US" sz="2000">
                <a:solidFill>
                  <a:srgbClr val="991F24"/>
                </a:solidFill>
                <a:latin typeface="Comic Sans MS" charset="0"/>
                <a:cs typeface="Comic Sans MS" charset="0"/>
              </a:rPr>
              <a:t>WATERFALL</a:t>
            </a:r>
            <a:r>
              <a:rPr lang="en-US" sz="2000">
                <a:latin typeface="Comic Sans MS" charset="0"/>
                <a:cs typeface="Comic Sans MS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target</a:t>
            </a:r>
            <a:r>
              <a:rPr lang="en-US" sz="2000">
                <a:latin typeface="Comic Sans MS" charset="0"/>
                <a:cs typeface="Comic Sans MS" charset="0"/>
              </a:rPr>
              <a:t> - </a:t>
            </a:r>
            <a:r>
              <a:rPr lang="en-US" sz="20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O</a:t>
            </a:r>
            <a:r>
              <a:rPr lang="en-US" sz="2000">
                <a:latin typeface="Comic Sans MS" charset="0"/>
                <a:cs typeface="Comic Sans MS" charset="0"/>
              </a:rPr>
              <a:t> and </a:t>
            </a:r>
            <a:r>
              <a:rPr lang="en-US" sz="20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</a:t>
            </a:r>
            <a:r>
              <a:rPr lang="en-US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H</a:t>
            </a:r>
            <a:endParaRPr lang="it-IT" sz="20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1758" name="Rectangle 16"/>
          <p:cNvSpPr>
            <a:spLocks noChangeArrowheads="1"/>
          </p:cNvSpPr>
          <p:nvPr/>
        </p:nvSpPr>
        <p:spPr bwMode="auto">
          <a:xfrm>
            <a:off x="141288" y="5867400"/>
            <a:ext cx="9002712" cy="900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71475" indent="-371475" algn="just">
              <a:lnSpc>
                <a:spcPct val="110000"/>
              </a:lnSpc>
              <a:buFont typeface="Wingdings" charset="0"/>
              <a:buChar char="Ø"/>
            </a:pPr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Water </a:t>
            </a:r>
            <a:r>
              <a:rPr lang="en-US" sz="1600">
                <a:solidFill>
                  <a:srgbClr val="B21D1C"/>
                </a:solidFill>
                <a:latin typeface="Comic Sans MS" charset="0"/>
                <a:cs typeface="Comic Sans MS" charset="0"/>
              </a:rPr>
              <a:t>thickness</a:t>
            </a:r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from elastic </a:t>
            </a:r>
            <a:r>
              <a:rPr lang="en-US" sz="1600">
                <a:solidFill>
                  <a:srgbClr val="B21D1C"/>
                </a:solidFill>
                <a:latin typeface="Comic Sans MS" charset="0"/>
                <a:cs typeface="Comic Sans MS" charset="0"/>
              </a:rPr>
              <a:t>cross section on H</a:t>
            </a:r>
            <a:endParaRPr lang="en-US" sz="1600">
              <a:solidFill>
                <a:schemeClr val="accent2"/>
              </a:solidFill>
              <a:latin typeface="Comic Sans MS" charset="0"/>
              <a:cs typeface="Comic Sans MS" charset="0"/>
            </a:endParaRPr>
          </a:p>
          <a:p>
            <a:pPr marL="371475" indent="-371475" algn="just">
              <a:lnSpc>
                <a:spcPct val="110000"/>
              </a:lnSpc>
              <a:buFont typeface="Wingdings" charset="0"/>
              <a:buChar char="Ø"/>
            </a:pPr>
            <a:r>
              <a:rPr lang="en-US" sz="1600">
                <a:solidFill>
                  <a:srgbClr val="B21D1C"/>
                </a:solidFill>
                <a:latin typeface="Comic Sans MS" charset="0"/>
                <a:cs typeface="Comic Sans MS" charset="0"/>
              </a:rPr>
              <a:t>Precise determination</a:t>
            </a:r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of the </a:t>
            </a:r>
            <a:r>
              <a:rPr lang="en-US" sz="1600">
                <a:solidFill>
                  <a:srgbClr val="B21D1C"/>
                </a:solidFill>
                <a:latin typeface="Comic Sans MS" charset="0"/>
                <a:cs typeface="Comic Sans MS" charset="0"/>
              </a:rPr>
              <a:t>particle momenta</a:t>
            </a:r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and </a:t>
            </a:r>
            <a:r>
              <a:rPr lang="en-US" sz="1600">
                <a:solidFill>
                  <a:srgbClr val="B21D1C"/>
                </a:solidFill>
                <a:latin typeface="Comic Sans MS" charset="0"/>
                <a:cs typeface="Comic Sans MS" charset="0"/>
              </a:rPr>
              <a:t>beam energy</a:t>
            </a:r>
          </a:p>
          <a:p>
            <a:pPr marL="371475" indent="-371475" algn="just">
              <a:lnSpc>
                <a:spcPct val="110000"/>
              </a:lnSpc>
            </a:pPr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   </a:t>
            </a:r>
            <a:r>
              <a:rPr lang="it-IT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using the </a:t>
            </a:r>
            <a:r>
              <a:rPr lang="it-IT" sz="1600">
                <a:solidFill>
                  <a:srgbClr val="B21D1C"/>
                </a:solidFill>
                <a:latin typeface="Comic Sans MS" charset="0"/>
                <a:cs typeface="Comic Sans MS" charset="0"/>
              </a:rPr>
              <a:t>Lambda and Sigma peak reconstruction</a:t>
            </a:r>
            <a:r>
              <a:rPr lang="it-IT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(energy scale calibration</a:t>
            </a:r>
            <a:r>
              <a:rPr lang="it-IT" sz="1600">
                <a:latin typeface="Comic Sans MS" charset="0"/>
                <a:cs typeface="Comic Sans MS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71" name="Picture 15" descr="FigSpectrum_Oxy_paper"/>
          <p:cNvPicPr>
            <a:picLocks noChangeAspect="1" noChangeArrowheads="1"/>
          </p:cNvPicPr>
          <p:nvPr/>
        </p:nvPicPr>
        <p:blipFill>
          <a:blip r:embed="rId3"/>
          <a:srcRect l="1570" t="3638" r="2618" b="6419"/>
          <a:stretch>
            <a:fillRect/>
          </a:stretch>
        </p:blipFill>
        <p:spPr bwMode="auto">
          <a:xfrm>
            <a:off x="141288" y="838200"/>
            <a:ext cx="4289425" cy="3140075"/>
          </a:xfrm>
          <a:prstGeom prst="rect">
            <a:avLst/>
          </a:prstGeom>
          <a:noFill/>
          <a:effectLst>
            <a:outerShdw blurRad="1270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33795" name="Picture 16" descr="Table1_Oxy_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1274"/>
          <a:stretch>
            <a:fillRect/>
          </a:stretch>
        </p:blipFill>
        <p:spPr bwMode="auto">
          <a:xfrm>
            <a:off x="352425" y="4051300"/>
            <a:ext cx="84391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19"/>
          <p:cNvSpPr>
            <a:spLocks noChangeArrowheads="1"/>
          </p:cNvSpPr>
          <p:nvPr/>
        </p:nvSpPr>
        <p:spPr bwMode="auto">
          <a:xfrm>
            <a:off x="855663" y="914400"/>
            <a:ext cx="3306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omic Sans MS" charset="0"/>
                <a:cs typeface="Comic Sans MS" charset="0"/>
              </a:rPr>
              <a:t>Fit 4 regions with 4 Voigt functions</a:t>
            </a:r>
          </a:p>
          <a:p>
            <a:r>
              <a:rPr lang="en-US">
                <a:solidFill>
                  <a:srgbClr val="FF0000"/>
                </a:solidFill>
                <a:cs typeface="Symbol" charset="0"/>
              </a:rPr>
              <a:t>c</a:t>
            </a:r>
            <a:r>
              <a:rPr lang="en-US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2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  <a:cs typeface="Comic Sans MS" charset="0"/>
              </a:rPr>
              <a:t>/ndf</a:t>
            </a:r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 = 1.19</a:t>
            </a:r>
          </a:p>
        </p:txBody>
      </p:sp>
      <p:sp>
        <p:nvSpPr>
          <p:cNvPr id="33797" name="Rectangle 21"/>
          <p:cNvSpPr>
            <a:spLocks noChangeArrowheads="1"/>
          </p:cNvSpPr>
          <p:nvPr/>
        </p:nvSpPr>
        <p:spPr bwMode="auto">
          <a:xfrm>
            <a:off x="468313" y="4546600"/>
            <a:ext cx="587375" cy="190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3798" name="Text Box 20"/>
          <p:cNvSpPr txBox="1">
            <a:spLocks noChangeArrowheads="1"/>
          </p:cNvSpPr>
          <p:nvPr/>
        </p:nvSpPr>
        <p:spPr bwMode="auto">
          <a:xfrm>
            <a:off x="422275" y="44958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/>
              <a:t>0.0/13.760.16</a:t>
            </a:r>
          </a:p>
        </p:txBody>
      </p:sp>
      <p:sp>
        <p:nvSpPr>
          <p:cNvPr id="33799" name="Oval 22"/>
          <p:cNvSpPr>
            <a:spLocks noChangeArrowheads="1"/>
          </p:cNvSpPr>
          <p:nvPr/>
        </p:nvSpPr>
        <p:spPr bwMode="auto">
          <a:xfrm>
            <a:off x="352425" y="4432300"/>
            <a:ext cx="1335088" cy="457200"/>
          </a:xfrm>
          <a:prstGeom prst="ellipse">
            <a:avLst/>
          </a:prstGeom>
          <a:noFill/>
          <a:ln w="28575">
            <a:solidFill>
              <a:srgbClr val="991F24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800" name="Rectangle 2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3801" name="Text Box 17"/>
          <p:cNvSpPr txBox="1">
            <a:spLocks noChangeArrowheads="1"/>
          </p:cNvSpPr>
          <p:nvPr/>
        </p:nvSpPr>
        <p:spPr bwMode="auto">
          <a:xfrm>
            <a:off x="84138" y="0"/>
            <a:ext cx="89074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>
                <a:latin typeface="Verdana" charset="0"/>
              </a:rPr>
              <a:t>   </a:t>
            </a:r>
            <a:r>
              <a:rPr lang="en-US" sz="2800">
                <a:solidFill>
                  <a:srgbClr val="0000FF"/>
                </a:solidFill>
                <a:latin typeface="Comic Sans MS" charset="0"/>
                <a:cs typeface="Comic Sans MS" charset="0"/>
              </a:rPr>
              <a:t>R</a:t>
            </a:r>
            <a:r>
              <a:rPr lang="en-US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esults on </a:t>
            </a:r>
            <a:r>
              <a:rPr lang="en-US" sz="24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O</a:t>
            </a:r>
            <a:r>
              <a:rPr lang="en-US" sz="2400">
                <a:solidFill>
                  <a:srgbClr val="99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target – Hypernuclear Spectrum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of </a:t>
            </a:r>
            <a:r>
              <a:rPr lang="it-IT" sz="24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N</a:t>
            </a:r>
            <a:r>
              <a:rPr lang="it-IT" sz="2800" baseline="-25000">
                <a:solidFill>
                  <a:srgbClr val="FF0000"/>
                </a:solidFill>
                <a:cs typeface="Symbol" charset="0"/>
              </a:rPr>
              <a:t>L</a:t>
            </a:r>
            <a:r>
              <a:rPr lang="it-IT" sz="2400"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33802" name="Rectangle 14"/>
          <p:cNvSpPr>
            <a:spLocks noChangeArrowheads="1"/>
          </p:cNvSpPr>
          <p:nvPr/>
        </p:nvSpPr>
        <p:spPr bwMode="auto">
          <a:xfrm>
            <a:off x="4572000" y="838200"/>
            <a:ext cx="4495800" cy="30781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71475" indent="-371475" algn="just">
              <a:buFont typeface="Wingdings" charset="0"/>
              <a:buNone/>
            </a:pP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Theoretical model based on :</a:t>
            </a:r>
          </a:p>
          <a:p>
            <a:pPr marL="371475" indent="-371475" algn="just">
              <a:buFont typeface="Wingdings" charset="0"/>
              <a:buNone/>
            </a:pP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SLA p(e,e</a:t>
            </a:r>
            <a:r>
              <a:rPr lang="ja-JP" alt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K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)(elementary process)</a:t>
            </a:r>
          </a:p>
          <a:p>
            <a:pPr marL="371475" indent="-371475" algn="just">
              <a:buFont typeface="Wingdings" charset="0"/>
              <a:buNone/>
            </a:pP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N interaction fixed parameters from KEK and BNL 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1800" baseline="-25000">
                <a:solidFill>
                  <a:srgbClr val="0000FF"/>
                </a:solidFill>
                <a:latin typeface="Comic Sans MS" charset="0"/>
                <a:cs typeface="Comic Sans MS" charset="0"/>
              </a:rPr>
              <a:t></a:t>
            </a: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O spectra</a:t>
            </a:r>
          </a:p>
          <a:p>
            <a:pPr marL="371475" indent="-371475">
              <a:lnSpc>
                <a:spcPct val="120000"/>
              </a:lnSpc>
              <a:buFont typeface="Times" charset="0"/>
              <a:buChar char="•"/>
            </a:pPr>
            <a:r>
              <a:rPr lang="en-US" sz="1800">
                <a:solidFill>
                  <a:srgbClr val="FF6600"/>
                </a:solidFill>
                <a:latin typeface="Comic Sans MS" charset="0"/>
                <a:cs typeface="Comic Sans MS" charset="0"/>
              </a:rPr>
              <a:t>Four peaks reproduced by theory</a:t>
            </a:r>
          </a:p>
          <a:p>
            <a:pPr marL="371475" indent="-371475">
              <a:lnSpc>
                <a:spcPct val="120000"/>
              </a:lnSpc>
              <a:buFont typeface="Times" charset="0"/>
              <a:buChar char="•"/>
            </a:pP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sz="1800">
                <a:solidFill>
                  <a:srgbClr val="008000"/>
                </a:solidFill>
                <a:latin typeface="Comic Sans MS" charset="0"/>
                <a:cs typeface="Comic Sans MS" charset="0"/>
              </a:rPr>
              <a:t>fourth peak </a:t>
            </a: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( in p state) </a:t>
            </a:r>
            <a:r>
              <a:rPr lang="en-US" sz="1800">
                <a:solidFill>
                  <a:srgbClr val="215511"/>
                </a:solidFill>
                <a:latin typeface="Comic Sans MS" charset="0"/>
                <a:cs typeface="Comic Sans MS" charset="0"/>
              </a:rPr>
              <a:t>position disagrees </a:t>
            </a:r>
            <a:r>
              <a:rPr lang="en-US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with theory. 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This </a:t>
            </a:r>
            <a:r>
              <a:rPr lang="en-US" sz="1800">
                <a:solidFill>
                  <a:srgbClr val="215511"/>
                </a:solidFill>
                <a:latin typeface="Comic Sans MS" charset="0"/>
                <a:cs typeface="Comic Sans MS" charset="0"/>
              </a:rPr>
              <a:t>might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 be an </a:t>
            </a:r>
            <a:r>
              <a:rPr lang="en-US" sz="1800">
                <a:solidFill>
                  <a:srgbClr val="215511"/>
                </a:solidFill>
                <a:latin typeface="Comic Sans MS" charset="0"/>
                <a:cs typeface="Comic Sans MS" charset="0"/>
              </a:rPr>
              <a:t>indication</a:t>
            </a:r>
            <a:r>
              <a:rPr lang="en-US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 of a </a:t>
            </a:r>
            <a:r>
              <a:rPr lang="en-US" sz="1800">
                <a:solidFill>
                  <a:srgbClr val="800000"/>
                </a:solidFill>
                <a:latin typeface="Comic Sans MS" charset="0"/>
                <a:cs typeface="Comic Sans MS" charset="0"/>
              </a:rPr>
              <a:t>large spin-orbit term S</a:t>
            </a:r>
            <a:r>
              <a:rPr lang="en-US" sz="1800" baseline="-25000">
                <a:solidFill>
                  <a:srgbClr val="FF0000"/>
                </a:solidFill>
                <a:latin typeface="Comic Sans MS" charset="0"/>
                <a:cs typeface="Comic Sans MS" charset="0"/>
              </a:rPr>
              <a:t></a:t>
            </a:r>
          </a:p>
          <a:p>
            <a:pPr marL="371475" indent="-371475">
              <a:lnSpc>
                <a:spcPct val="120000"/>
              </a:lnSpc>
            </a:pPr>
            <a:endParaRPr lang="en-US" sz="1800" baseline="-2500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marL="371475" indent="-371475">
              <a:lnSpc>
                <a:spcPct val="120000"/>
              </a:lnSpc>
            </a:pPr>
            <a:endParaRPr lang="it-IT">
              <a:solidFill>
                <a:srgbClr val="FF0000"/>
              </a:solidFill>
              <a:latin typeface="Verdana" charset="0"/>
            </a:endParaRPr>
          </a:p>
        </p:txBody>
      </p:sp>
      <p:cxnSp>
        <p:nvCxnSpPr>
          <p:cNvPr id="12" name="Connettore 2 11"/>
          <p:cNvCxnSpPr>
            <a:cxnSpLocks noChangeShapeType="1"/>
          </p:cNvCxnSpPr>
          <p:nvPr/>
        </p:nvCxnSpPr>
        <p:spPr bwMode="auto">
          <a:xfrm>
            <a:off x="4419600" y="3200400"/>
            <a:ext cx="609600" cy="1588"/>
          </a:xfrm>
          <a:prstGeom prst="straightConnector1">
            <a:avLst/>
          </a:prstGeom>
          <a:noFill/>
          <a:ln w="88900">
            <a:solidFill>
              <a:srgbClr val="00009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71" name="Picture 15" descr="FigSpectrum_Oxy_paper"/>
          <p:cNvPicPr>
            <a:picLocks noChangeAspect="1" noChangeArrowheads="1"/>
          </p:cNvPicPr>
          <p:nvPr/>
        </p:nvPicPr>
        <p:blipFill>
          <a:blip r:embed="rId3"/>
          <a:srcRect l="1570" t="3638" r="2618" b="6419"/>
          <a:stretch>
            <a:fillRect/>
          </a:stretch>
        </p:blipFill>
        <p:spPr bwMode="auto">
          <a:xfrm>
            <a:off x="141288" y="838200"/>
            <a:ext cx="4289425" cy="3140075"/>
          </a:xfrm>
          <a:prstGeom prst="rect">
            <a:avLst/>
          </a:prstGeom>
          <a:noFill/>
          <a:effectLst>
            <a:outerShdw blurRad="1270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35843" name="Picture 16" descr="Table1_Oxy_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1274"/>
          <a:stretch>
            <a:fillRect/>
          </a:stretch>
        </p:blipFill>
        <p:spPr bwMode="auto">
          <a:xfrm>
            <a:off x="352425" y="4051300"/>
            <a:ext cx="84391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19"/>
          <p:cNvSpPr>
            <a:spLocks noChangeArrowheads="1"/>
          </p:cNvSpPr>
          <p:nvPr/>
        </p:nvSpPr>
        <p:spPr bwMode="auto">
          <a:xfrm>
            <a:off x="855663" y="914400"/>
            <a:ext cx="3306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omic Sans MS" charset="0"/>
                <a:cs typeface="Comic Sans MS" charset="0"/>
              </a:rPr>
              <a:t>Fit 4 regions with 4 Voigt functions</a:t>
            </a:r>
          </a:p>
          <a:p>
            <a:r>
              <a:rPr lang="en-US">
                <a:solidFill>
                  <a:srgbClr val="FF0000"/>
                </a:solidFill>
                <a:cs typeface="Symbol" charset="0"/>
              </a:rPr>
              <a:t>c</a:t>
            </a:r>
            <a:r>
              <a:rPr lang="en-US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2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  <a:cs typeface="Comic Sans MS" charset="0"/>
              </a:rPr>
              <a:t>/ndf</a:t>
            </a:r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 = 1.19</a:t>
            </a:r>
          </a:p>
        </p:txBody>
      </p:sp>
      <p:sp>
        <p:nvSpPr>
          <p:cNvPr id="35845" name="Rectangle 21"/>
          <p:cNvSpPr>
            <a:spLocks noChangeArrowheads="1"/>
          </p:cNvSpPr>
          <p:nvPr/>
        </p:nvSpPr>
        <p:spPr bwMode="auto">
          <a:xfrm>
            <a:off x="468313" y="4546600"/>
            <a:ext cx="587375" cy="190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5846" name="Text Box 20"/>
          <p:cNvSpPr txBox="1">
            <a:spLocks noChangeArrowheads="1"/>
          </p:cNvSpPr>
          <p:nvPr/>
        </p:nvSpPr>
        <p:spPr bwMode="auto">
          <a:xfrm>
            <a:off x="422275" y="44958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/>
              <a:t>0.0/13.760.16</a:t>
            </a:r>
          </a:p>
        </p:txBody>
      </p:sp>
      <p:sp>
        <p:nvSpPr>
          <p:cNvPr id="35847" name="Oval 22"/>
          <p:cNvSpPr>
            <a:spLocks noChangeArrowheads="1"/>
          </p:cNvSpPr>
          <p:nvPr/>
        </p:nvSpPr>
        <p:spPr bwMode="auto">
          <a:xfrm>
            <a:off x="352425" y="4432300"/>
            <a:ext cx="1335088" cy="457200"/>
          </a:xfrm>
          <a:prstGeom prst="ellipse">
            <a:avLst/>
          </a:prstGeom>
          <a:noFill/>
          <a:ln w="28575">
            <a:solidFill>
              <a:srgbClr val="991F24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993" name="Rectangle 23"/>
          <p:cNvSpPr>
            <a:spLocks noChangeArrowheads="1"/>
          </p:cNvSpPr>
          <p:nvPr/>
        </p:nvSpPr>
        <p:spPr bwMode="auto">
          <a:xfrm>
            <a:off x="4724400" y="914400"/>
            <a:ext cx="372745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991F24"/>
                </a:solidFill>
                <a:latin typeface="Comic Sans MS" charset="0"/>
                <a:cs typeface="Comic Sans MS" charset="0"/>
              </a:rPr>
              <a:t>Binding Energy B</a:t>
            </a:r>
            <a:r>
              <a:rPr lang="en-US" sz="1600" baseline="-25000">
                <a:solidFill>
                  <a:srgbClr val="991F24"/>
                </a:solidFill>
                <a:latin typeface="Comic Sans MS" charset="0"/>
                <a:cs typeface="Comic Sans MS" charset="0"/>
              </a:rPr>
              <a:t>L</a:t>
            </a:r>
            <a:r>
              <a:rPr lang="en-US" sz="1600">
                <a:solidFill>
                  <a:srgbClr val="991F24"/>
                </a:solidFill>
                <a:latin typeface="Comic Sans MS" charset="0"/>
                <a:cs typeface="Comic Sans MS" charset="0"/>
              </a:rPr>
              <a:t>=13.76±0.16 MeV</a:t>
            </a:r>
          </a:p>
          <a:p>
            <a:r>
              <a:rPr lang="en-US" sz="1600">
                <a:solidFill>
                  <a:srgbClr val="991F24"/>
                </a:solidFill>
                <a:latin typeface="Comic Sans MS" charset="0"/>
                <a:cs typeface="Comic Sans MS" charset="0"/>
              </a:rPr>
              <a:t>Measured for the first time with this level of accuracy</a:t>
            </a:r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</a:t>
            </a:r>
          </a:p>
          <a:p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(ambiguous interpretation from emulsion data; interaction involving </a:t>
            </a:r>
            <a:r>
              <a:rPr lang="en-US" sz="1600">
                <a:solidFill>
                  <a:schemeClr val="accent2"/>
                </a:solidFill>
                <a:cs typeface="Comic Sans MS" charset="0"/>
              </a:rPr>
              <a:t>L</a:t>
            </a:r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production on </a:t>
            </a:r>
            <a:r>
              <a:rPr lang="en-US" sz="1600" i="1">
                <a:solidFill>
                  <a:schemeClr val="accent2"/>
                </a:solidFill>
                <a:latin typeface="Comic Sans MS" charset="0"/>
                <a:cs typeface="Comic Sans MS" charset="0"/>
              </a:rPr>
              <a:t>n</a:t>
            </a:r>
            <a:r>
              <a:rPr lang="en-US" sz="16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more difficult to normalize</a:t>
            </a:r>
            <a:r>
              <a:rPr lang="en-US">
                <a:solidFill>
                  <a:schemeClr val="accent2"/>
                </a:solidFill>
              </a:rPr>
              <a:t>) </a:t>
            </a:r>
            <a:endParaRPr lang="it-IT">
              <a:solidFill>
                <a:schemeClr val="accent2"/>
              </a:solidFill>
            </a:endParaRPr>
          </a:p>
        </p:txBody>
      </p:sp>
      <p:sp>
        <p:nvSpPr>
          <p:cNvPr id="249880" name="CasellaDiTesto 7"/>
          <p:cNvSpPr txBox="1">
            <a:spLocks noChangeArrowheads="1"/>
          </p:cNvSpPr>
          <p:nvPr/>
        </p:nvSpPr>
        <p:spPr bwMode="auto">
          <a:xfrm>
            <a:off x="4641850" y="2743200"/>
            <a:ext cx="4149725" cy="13239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600" u="sng">
                <a:solidFill>
                  <a:srgbClr val="800000"/>
                </a:solidFill>
                <a:latin typeface="Comic Sans MS" charset="0"/>
                <a:cs typeface="Comic Sans MS" charset="0"/>
              </a:rPr>
              <a:t>Within errors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, the 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binding energy 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and the 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excited levels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 of the </a:t>
            </a:r>
            <a:r>
              <a:rPr lang="it-IT" sz="1600">
                <a:solidFill>
                  <a:srgbClr val="800000"/>
                </a:solidFill>
                <a:latin typeface="Comic Sans MS" charset="0"/>
                <a:cs typeface="Comic Sans MS" charset="0"/>
              </a:rPr>
              <a:t>mirror hypernuclei </a:t>
            </a:r>
            <a:r>
              <a:rPr lang="it-IT" sz="1600" baseline="30000">
                <a:solidFill>
                  <a:srgbClr val="800000"/>
                </a:solidFill>
                <a:latin typeface="Comic Sans MS" charset="0"/>
                <a:cs typeface="Comic Sans MS" charset="0"/>
              </a:rPr>
              <a:t>16</a:t>
            </a:r>
            <a:r>
              <a:rPr lang="it-IT" sz="1600">
                <a:solidFill>
                  <a:srgbClr val="800000"/>
                </a:solidFill>
                <a:latin typeface="Comic Sans MS" charset="0"/>
                <a:cs typeface="Comic Sans MS" charset="0"/>
              </a:rPr>
              <a:t>O</a:t>
            </a:r>
            <a:r>
              <a:rPr lang="it-IT" sz="1600" baseline="-25000">
                <a:solidFill>
                  <a:srgbClr val="800000"/>
                </a:solidFill>
                <a:latin typeface="Comic Sans MS" charset="0"/>
                <a:cs typeface="Comic Sans MS" charset="0"/>
              </a:rPr>
              <a:t>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 and </a:t>
            </a:r>
            <a:r>
              <a:rPr lang="it-IT" sz="1600" baseline="30000">
                <a:solidFill>
                  <a:srgbClr val="800000"/>
                </a:solidFill>
                <a:latin typeface="Comic Sans MS" charset="0"/>
                <a:cs typeface="Comic Sans MS" charset="0"/>
              </a:rPr>
              <a:t>16</a:t>
            </a:r>
            <a:r>
              <a:rPr lang="it-IT" sz="1600">
                <a:solidFill>
                  <a:srgbClr val="800000"/>
                </a:solidFill>
                <a:latin typeface="Comic Sans MS" charset="0"/>
                <a:cs typeface="Comic Sans MS" charset="0"/>
              </a:rPr>
              <a:t>N</a:t>
            </a:r>
            <a:r>
              <a:rPr lang="it-IT" sz="1600" baseline="-25000">
                <a:solidFill>
                  <a:srgbClr val="800000"/>
                </a:solidFill>
                <a:latin typeface="Comic Sans MS" charset="0"/>
                <a:cs typeface="Comic Sans MS" charset="0"/>
              </a:rPr>
              <a:t>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 (this experiment) are in agreement, giving </a:t>
            </a:r>
            <a:r>
              <a:rPr lang="it-IT" sz="1600" u="sng">
                <a:solidFill>
                  <a:srgbClr val="800000"/>
                </a:solidFill>
                <a:latin typeface="Comic Sans MS" charset="0"/>
                <a:cs typeface="Comic Sans MS" charset="0"/>
              </a:rPr>
              <a:t>no strong evidence of charge-dependent effects</a:t>
            </a:r>
          </a:p>
        </p:txBody>
      </p:sp>
      <p:sp>
        <p:nvSpPr>
          <p:cNvPr id="35850" name="Rectangle 2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84138" y="0"/>
            <a:ext cx="89074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>
                <a:latin typeface="Verdana" charset="0"/>
              </a:rPr>
              <a:t>   </a:t>
            </a:r>
            <a:r>
              <a:rPr lang="en-US" sz="2800">
                <a:solidFill>
                  <a:srgbClr val="0000FF"/>
                </a:solidFill>
                <a:latin typeface="Comic Sans MS" charset="0"/>
                <a:cs typeface="Comic Sans MS" charset="0"/>
              </a:rPr>
              <a:t>R</a:t>
            </a:r>
            <a:r>
              <a:rPr lang="en-US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esults on </a:t>
            </a:r>
            <a:r>
              <a:rPr lang="en-US" sz="24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O</a:t>
            </a:r>
            <a:r>
              <a:rPr lang="en-US" sz="2400">
                <a:solidFill>
                  <a:srgbClr val="99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target – Hypernuclear Spectrum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of </a:t>
            </a:r>
            <a:r>
              <a:rPr lang="it-IT" sz="24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N</a:t>
            </a:r>
            <a:r>
              <a:rPr lang="it-IT" sz="2800" baseline="-25000">
                <a:solidFill>
                  <a:srgbClr val="FF0000"/>
                </a:solidFill>
                <a:cs typeface="Symbol" charset="0"/>
              </a:rPr>
              <a:t>L</a:t>
            </a:r>
            <a:r>
              <a:rPr lang="it-IT" sz="2400">
                <a:latin typeface="Comic Sans MS" charset="0"/>
                <a:cs typeface="Comic Sans MS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 animBg="1"/>
      <p:bldP spid="2498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5" descr="model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0"/>
            <a:ext cx="4959350" cy="30956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b="0">
                <a:latin typeface="Arial" charset="0"/>
              </a:rPr>
              <a:t>10/13/09</a:t>
            </a:r>
          </a:p>
        </p:txBody>
      </p:sp>
      <p:sp>
        <p:nvSpPr>
          <p:cNvPr id="37892" name="Rectangle 1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t="6136" r="7672"/>
          <a:stretch>
            <a:fillRect/>
          </a:stretch>
        </p:blipFill>
        <p:spPr bwMode="auto">
          <a:xfrm>
            <a:off x="533400" y="914400"/>
            <a:ext cx="36576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990600" y="990600"/>
            <a:ext cx="295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991F24"/>
                </a:solidFill>
                <a:latin typeface="Comic Sans MS" charset="0"/>
                <a:cs typeface="Comic Sans MS" charset="0"/>
              </a:rPr>
              <a:t>p(e,e'K</a:t>
            </a:r>
            <a:r>
              <a:rPr lang="it-IT" baseline="30000">
                <a:solidFill>
                  <a:srgbClr val="991F24"/>
                </a:solidFill>
                <a:latin typeface="Comic Sans MS" charset="0"/>
                <a:cs typeface="Comic Sans MS" charset="0"/>
              </a:rPr>
              <a:t>+</a:t>
            </a:r>
            <a:r>
              <a:rPr lang="it-IT">
                <a:solidFill>
                  <a:srgbClr val="991F24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>
                <a:solidFill>
                  <a:srgbClr val="991F24"/>
                </a:solidFill>
                <a:cs typeface="Symbol" charset="0"/>
              </a:rPr>
              <a:t>L</a:t>
            </a:r>
            <a:r>
              <a:rPr lang="it-IT">
                <a:solidFill>
                  <a:srgbClr val="991F24"/>
                </a:solidFill>
                <a:latin typeface="Comic Sans MS" charset="0"/>
                <a:cs typeface="Comic Sans MS" charset="0"/>
              </a:rPr>
              <a:t> on Waterfall</a:t>
            </a:r>
          </a:p>
          <a:p>
            <a:r>
              <a:rPr lang="it-IT">
                <a:solidFill>
                  <a:srgbClr val="991F24"/>
                </a:solidFill>
                <a:latin typeface="Comic Sans MS" charset="0"/>
                <a:cs typeface="Comic Sans MS" charset="0"/>
              </a:rPr>
              <a:t>Production run</a:t>
            </a:r>
            <a:endParaRPr lang="it-IT" sz="1800">
              <a:latin typeface="Comic Sans MS" charset="0"/>
              <a:cs typeface="Comic Sans MS" charset="0"/>
            </a:endParaRPr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372745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Line 11"/>
          <p:cNvSpPr>
            <a:spLocks noChangeShapeType="1"/>
          </p:cNvSpPr>
          <p:nvPr/>
        </p:nvSpPr>
        <p:spPr bwMode="auto">
          <a:xfrm flipH="1" flipV="1">
            <a:off x="5029200" y="2971800"/>
            <a:ext cx="1312863" cy="2133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4184650" y="4337050"/>
            <a:ext cx="4965700" cy="1077913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600">
                <a:solidFill>
                  <a:srgbClr val="215511"/>
                </a:solidFill>
                <a:latin typeface="Comic Sans MS" charset="0"/>
                <a:cs typeface="Comic Sans MS" charset="0"/>
              </a:rPr>
              <a:t>Expected data from </a:t>
            </a:r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E07-012</a:t>
            </a:r>
            <a:r>
              <a:rPr lang="en-US" sz="1600">
                <a:solidFill>
                  <a:srgbClr val="215511"/>
                </a:solidFill>
                <a:latin typeface="Comic Sans MS" charset="0"/>
                <a:cs typeface="Comic Sans MS" charset="0"/>
              </a:rPr>
              <a:t>, study the </a:t>
            </a:r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angular dependence </a:t>
            </a:r>
            <a:r>
              <a:rPr lang="en-US" sz="1600">
                <a:solidFill>
                  <a:srgbClr val="215511"/>
                </a:solidFill>
                <a:latin typeface="Comic Sans MS" charset="0"/>
                <a:cs typeface="Comic Sans MS" charset="0"/>
              </a:rPr>
              <a:t>of </a:t>
            </a:r>
          </a:p>
          <a:p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p(e,e</a:t>
            </a:r>
            <a:r>
              <a:rPr lang="ja-JP" alt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K)</a:t>
            </a:r>
            <a:r>
              <a:rPr lang="en-US" sz="1600">
                <a:solidFill>
                  <a:srgbClr val="FF0000"/>
                </a:solidFill>
                <a:cs typeface="Symbol" charset="0"/>
              </a:rPr>
              <a:t>L</a:t>
            </a:r>
            <a:r>
              <a:rPr lang="en-US" sz="1600">
                <a:solidFill>
                  <a:srgbClr val="215511"/>
                </a:solidFill>
                <a:cs typeface="Symbol" charset="0"/>
              </a:rPr>
              <a:t> </a:t>
            </a:r>
            <a:r>
              <a:rPr lang="en-US" sz="1600">
                <a:solidFill>
                  <a:srgbClr val="215511"/>
                </a:solidFill>
                <a:latin typeface="Comic Sans MS" charset="0"/>
                <a:cs typeface="Comic Sans MS" charset="0"/>
              </a:rPr>
              <a:t>and </a:t>
            </a:r>
            <a:r>
              <a:rPr lang="en-US" sz="16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O(e,e</a:t>
            </a:r>
            <a:r>
              <a:rPr lang="ja-JP" alt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K)</a:t>
            </a:r>
            <a:r>
              <a:rPr lang="en-US" sz="16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N</a:t>
            </a:r>
            <a:r>
              <a:rPr lang="en-US" sz="1600" baseline="-25000">
                <a:solidFill>
                  <a:srgbClr val="FF0000"/>
                </a:solidFill>
                <a:cs typeface="Symbol" charset="0"/>
              </a:rPr>
              <a:t>L</a:t>
            </a:r>
            <a:r>
              <a:rPr lang="en-US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  <a:p>
            <a:r>
              <a:rPr lang="en-US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at low Q</a:t>
            </a:r>
            <a:r>
              <a:rPr lang="en-US" sz="1600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2</a:t>
            </a:r>
            <a:endParaRPr lang="en-US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7898" name="Oval 13"/>
          <p:cNvSpPr>
            <a:spLocks noChangeArrowheads="1"/>
          </p:cNvSpPr>
          <p:nvPr/>
        </p:nvSpPr>
        <p:spPr bwMode="auto">
          <a:xfrm>
            <a:off x="4618038" y="2743200"/>
            <a:ext cx="773112" cy="228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899" name="Text Box 15"/>
          <p:cNvSpPr txBox="1">
            <a:spLocks noChangeArrowheads="1"/>
          </p:cNvSpPr>
          <p:nvPr/>
        </p:nvSpPr>
        <p:spPr bwMode="auto">
          <a:xfrm>
            <a:off x="20638" y="15875"/>
            <a:ext cx="9123362" cy="6461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en-US" sz="2800">
                <a:latin typeface="Comic Sans MS" charset="0"/>
                <a:cs typeface="Comic Sans MS" charset="0"/>
              </a:rPr>
              <a:t>     R</a:t>
            </a:r>
            <a:r>
              <a:rPr lang="en-US" sz="2400">
                <a:latin typeface="Comic Sans MS" charset="0"/>
                <a:cs typeface="Comic Sans MS" charset="0"/>
              </a:rPr>
              <a:t>esults on </a:t>
            </a:r>
            <a:r>
              <a:rPr lang="en-US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H </a:t>
            </a:r>
            <a:r>
              <a:rPr lang="en-US" sz="2400">
                <a:latin typeface="Comic Sans MS" charset="0"/>
                <a:cs typeface="Comic Sans MS" charset="0"/>
              </a:rPr>
              <a:t>target – The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p(e,e’K)</a:t>
            </a:r>
            <a:r>
              <a:rPr lang="it-IT" sz="2400">
                <a:solidFill>
                  <a:srgbClr val="800000"/>
                </a:solidFill>
                <a:cs typeface="Symbol" charset="0"/>
              </a:rPr>
              <a:t>L</a:t>
            </a:r>
            <a:r>
              <a:rPr lang="it-IT" sz="3600">
                <a:solidFill>
                  <a:srgbClr val="800000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sz="3200">
                <a:latin typeface="Comic Sans MS" charset="0"/>
                <a:cs typeface="Comic Sans MS" charset="0"/>
              </a:rPr>
              <a:t>C</a:t>
            </a:r>
            <a:r>
              <a:rPr lang="en-US" sz="2400">
                <a:latin typeface="Comic Sans MS" charset="0"/>
                <a:cs typeface="Comic Sans MS" charset="0"/>
              </a:rPr>
              <a:t>ross </a:t>
            </a:r>
            <a:r>
              <a:rPr lang="en-US" sz="3200">
                <a:latin typeface="Comic Sans MS" charset="0"/>
                <a:cs typeface="Comic Sans MS" charset="0"/>
              </a:rPr>
              <a:t>S</a:t>
            </a:r>
            <a:r>
              <a:rPr lang="en-US" sz="2400">
                <a:latin typeface="Comic Sans MS" charset="0"/>
                <a:cs typeface="Comic Sans MS" charset="0"/>
              </a:rPr>
              <a:t>ection</a:t>
            </a:r>
            <a:endParaRPr lang="it-IT" sz="2400">
              <a:latin typeface="Comic Sans MS" charset="0"/>
              <a:cs typeface="Comic Sans MS" charset="0"/>
            </a:endParaRPr>
          </a:p>
        </p:txBody>
      </p:sp>
      <p:sp>
        <p:nvSpPr>
          <p:cNvPr id="37900" name="Rectangle 17"/>
          <p:cNvSpPr>
            <a:spLocks noChangeArrowheads="1"/>
          </p:cNvSpPr>
          <p:nvPr/>
        </p:nvSpPr>
        <p:spPr bwMode="auto">
          <a:xfrm>
            <a:off x="838200" y="4114800"/>
            <a:ext cx="2954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p(e,e'K</a:t>
            </a:r>
            <a:r>
              <a:rPr lang="it-IT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>
                <a:solidFill>
                  <a:srgbClr val="0000FF"/>
                </a:solidFill>
                <a:cs typeface="Comic Sans MS" charset="0"/>
              </a:rPr>
              <a:t>L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 on LH</a:t>
            </a:r>
            <a:r>
              <a:rPr lang="it-IT" baseline="-25000">
                <a:solidFill>
                  <a:srgbClr val="0000FF"/>
                </a:solidFill>
                <a:latin typeface="Comic Sans MS" charset="0"/>
                <a:cs typeface="Comic Sans MS" charset="0"/>
              </a:rPr>
              <a:t>2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 Cryo Target</a:t>
            </a:r>
          </a:p>
          <a:p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Calibration run</a:t>
            </a:r>
            <a:endParaRPr lang="it-IT" sz="18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7901" name="Rectangle 11"/>
          <p:cNvSpPr>
            <a:spLocks noChangeArrowheads="1"/>
          </p:cNvSpPr>
          <p:nvPr/>
        </p:nvSpPr>
        <p:spPr bwMode="auto">
          <a:xfrm>
            <a:off x="4191000" y="5397500"/>
            <a:ext cx="4953000" cy="14779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Wingdings" charset="0"/>
                <a:cs typeface="Wingdings" charset="0"/>
              </a:rPr>
              <a:t></a:t>
            </a:r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>
                <a:solidFill>
                  <a:srgbClr val="0000FF"/>
                </a:solidFill>
                <a:latin typeface="Comic Sans MS" charset="0"/>
                <a:cs typeface="Comic Sans MS" charset="0"/>
              </a:rPr>
              <a:t>None of the models is able to describe the data over the entire range</a:t>
            </a:r>
          </a:p>
          <a:p>
            <a:r>
              <a:rPr lang="en-US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</a:p>
          <a:p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>
                <a:solidFill>
                  <a:srgbClr val="FF0000"/>
                </a:solidFill>
                <a:latin typeface="Wingdings" charset="0"/>
                <a:cs typeface="Wingdings" charset="0"/>
              </a:rPr>
              <a:t> </a:t>
            </a:r>
            <a:r>
              <a:rPr lang="en-US">
                <a:solidFill>
                  <a:srgbClr val="0000FF"/>
                </a:solidFill>
                <a:latin typeface="Comic Sans MS" charset="0"/>
                <a:cs typeface="Comic Sans MS" charset="0"/>
              </a:rPr>
              <a:t>New data is electroproduction – could longitudinal amplitudes dominate?</a:t>
            </a:r>
          </a:p>
        </p:txBody>
      </p:sp>
      <p:sp>
        <p:nvSpPr>
          <p:cNvPr id="37902" name="CasellaDiTesto 13"/>
          <p:cNvSpPr txBox="1">
            <a:spLocks noChangeArrowheads="1"/>
          </p:cNvSpPr>
          <p:nvPr/>
        </p:nvSpPr>
        <p:spPr bwMode="auto">
          <a:xfrm>
            <a:off x="5181600" y="16764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latin typeface="Comic Sans MS" charset="0"/>
                <a:cs typeface="Comic Sans MS" charset="0"/>
              </a:rPr>
              <a:t>W</a:t>
            </a:r>
            <a:r>
              <a:rPr lang="it-IT"/>
              <a:t>=2.2 </a:t>
            </a:r>
            <a:r>
              <a:rPr lang="it-IT">
                <a:latin typeface="Comic Sans MS" charset="0"/>
                <a:cs typeface="Comic Sans MS" charset="0"/>
              </a:rPr>
              <a:t>GeV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10075" y="838200"/>
            <a:ext cx="442912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454025" y="3135313"/>
            <a:ext cx="3233738" cy="2808287"/>
          </a:xfrm>
        </p:spPr>
      </p:pic>
      <p:pic>
        <p:nvPicPr>
          <p:cNvPr id="3891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52425"/>
            <a:ext cx="38258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0"/>
            <a:ext cx="30194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CasellaDiTesto 10"/>
          <p:cNvSpPr txBox="1">
            <a:spLocks noChangeArrowheads="1"/>
          </p:cNvSpPr>
          <p:nvPr/>
        </p:nvSpPr>
        <p:spPr bwMode="auto">
          <a:xfrm>
            <a:off x="1198563" y="-123825"/>
            <a:ext cx="6858000" cy="7381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800" baseline="30000">
                <a:solidFill>
                  <a:srgbClr val="D3FCFF"/>
                </a:solidFill>
                <a:latin typeface="Comic Sans MS" charset="0"/>
                <a:cs typeface="Comic Sans MS" charset="0"/>
              </a:rPr>
              <a:t>9</a:t>
            </a:r>
            <a:r>
              <a:rPr lang="it-IT" sz="2800">
                <a:solidFill>
                  <a:srgbClr val="D3FCFF"/>
                </a:solidFill>
                <a:latin typeface="Comic Sans MS" charset="0"/>
                <a:cs typeface="Comic Sans MS" charset="0"/>
              </a:rPr>
              <a:t>Be(e,e’K)</a:t>
            </a:r>
            <a:r>
              <a:rPr lang="it-IT" sz="2800" baseline="30000">
                <a:solidFill>
                  <a:srgbClr val="3DFDEE"/>
                </a:solidFill>
                <a:latin typeface="Comic Sans MS" charset="0"/>
                <a:cs typeface="Comic Sans MS" charset="0"/>
              </a:rPr>
              <a:t>9</a:t>
            </a:r>
            <a:r>
              <a:rPr lang="it-IT" sz="2800">
                <a:solidFill>
                  <a:srgbClr val="3DFDEE"/>
                </a:solidFill>
                <a:latin typeface="Comic Sans MS" charset="0"/>
                <a:cs typeface="Comic Sans MS" charset="0"/>
              </a:rPr>
              <a:t>Li</a:t>
            </a:r>
            <a:r>
              <a:rPr lang="it-IT" sz="2800" baseline="-25000">
                <a:solidFill>
                  <a:srgbClr val="3DFDEE"/>
                </a:solidFill>
                <a:cs typeface="Symbol" charset="0"/>
              </a:rPr>
              <a:t>L      </a:t>
            </a:r>
            <a:r>
              <a:rPr lang="it-IT">
                <a:solidFill>
                  <a:srgbClr val="D3FCFF"/>
                </a:solidFill>
                <a:latin typeface="Comic Sans MS" charset="0"/>
                <a:cs typeface="Symbol" charset="0"/>
              </a:rPr>
              <a:t>(G.M. Urciuoli et al. Submitted to PHYS REV C)</a:t>
            </a:r>
            <a:r>
              <a:rPr lang="it-IT" baseline="-25000">
                <a:solidFill>
                  <a:srgbClr val="3DFDEE"/>
                </a:solidFill>
                <a:cs typeface="Symbol" charset="0"/>
              </a:rPr>
              <a:t> </a:t>
            </a:r>
            <a:endParaRPr lang="it-IT"/>
          </a:p>
        </p:txBody>
      </p:sp>
      <p:sp>
        <p:nvSpPr>
          <p:cNvPr id="38918" name="Rettangolo 7"/>
          <p:cNvSpPr>
            <a:spLocks noChangeArrowheads="1"/>
          </p:cNvSpPr>
          <p:nvPr/>
        </p:nvSpPr>
        <p:spPr bwMode="auto">
          <a:xfrm>
            <a:off x="0" y="5929313"/>
            <a:ext cx="4627563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dirty="0" err="1">
                <a:solidFill>
                  <a:srgbClr val="3366FF"/>
                </a:solidFill>
                <a:latin typeface="Comic Sans MS" charset="0"/>
                <a:cs typeface="Comic Sans MS" charset="0"/>
              </a:rPr>
              <a:t>Experimental</a:t>
            </a:r>
            <a:r>
              <a:rPr 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3366FF"/>
                </a:solidFill>
                <a:latin typeface="Comic Sans MS" charset="0"/>
                <a:cs typeface="Comic Sans MS" charset="0"/>
              </a:rPr>
              <a:t>excitation</a:t>
            </a:r>
            <a:r>
              <a:rPr 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3366FF"/>
                </a:solidFill>
                <a:latin typeface="Comic Sans MS" charset="0"/>
                <a:cs typeface="Comic Sans MS" charset="0"/>
              </a:rPr>
              <a:t>energy</a:t>
            </a:r>
            <a:r>
              <a:rPr 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 vs Monte Carlo Data </a:t>
            </a:r>
            <a:r>
              <a:rPr lang="it-IT" dirty="0" smtClean="0">
                <a:solidFill>
                  <a:srgbClr val="3366FF"/>
                </a:solidFill>
                <a:latin typeface="Comic Sans MS" charset="0"/>
                <a:cs typeface="Comic Sans MS" charset="0"/>
              </a:rPr>
              <a:t>  (</a:t>
            </a:r>
            <a:r>
              <a:rPr lang="it-IT" dirty="0" err="1">
                <a:solidFill>
                  <a:srgbClr val="3366FF"/>
                </a:solidFill>
                <a:latin typeface="Comic Sans MS" charset="0"/>
                <a:cs typeface="Comic Sans MS" charset="0"/>
              </a:rPr>
              <a:t>red</a:t>
            </a:r>
            <a:r>
              <a:rPr 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 curve) and vs Monte Carlo data </a:t>
            </a:r>
            <a:r>
              <a:rPr lang="it-IT" dirty="0" err="1">
                <a:solidFill>
                  <a:srgbClr val="3366FF"/>
                </a:solidFill>
                <a:latin typeface="Comic Sans MS" charset="0"/>
                <a:cs typeface="Comic Sans MS" charset="0"/>
              </a:rPr>
              <a:t>with</a:t>
            </a:r>
            <a:r>
              <a:rPr 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 radiative</a:t>
            </a:r>
            <a:r>
              <a:rPr lang="it-IT" dirty="0" smtClean="0">
                <a:solidFill>
                  <a:srgbClr val="3366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 charset="0"/>
                <a:cs typeface="Comic Sans MS" charset="0"/>
              </a:rPr>
              <a:t>effects</a:t>
            </a:r>
            <a:r>
              <a:rPr lang="it-IT" dirty="0" smtClean="0">
                <a:solidFill>
                  <a:srgbClr val="3366FF"/>
                </a:solidFill>
                <a:latin typeface="Comic Sans MS" charset="0"/>
                <a:cs typeface="Comic Sans MS" charset="0"/>
              </a:rPr>
              <a:t> </a:t>
            </a:r>
            <a:r>
              <a:rPr lang="ja-JP" alt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“</a:t>
            </a:r>
            <a:r>
              <a:rPr lang="it-IT" dirty="0" err="1">
                <a:solidFill>
                  <a:srgbClr val="3366FF"/>
                </a:solidFill>
                <a:latin typeface="Comic Sans MS" charset="0"/>
                <a:cs typeface="Comic Sans MS" charset="0"/>
              </a:rPr>
              <a:t>turned</a:t>
            </a:r>
            <a:r>
              <a:rPr 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 off</a:t>
            </a:r>
            <a:r>
              <a:rPr lang="ja-JP" alt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”</a:t>
            </a:r>
            <a:r>
              <a:rPr 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 (</a:t>
            </a:r>
            <a:r>
              <a:rPr lang="it-IT" dirty="0" err="1">
                <a:solidFill>
                  <a:srgbClr val="3366FF"/>
                </a:solidFill>
                <a:latin typeface="Comic Sans MS" charset="0"/>
                <a:cs typeface="Comic Sans MS" charset="0"/>
              </a:rPr>
              <a:t>blue</a:t>
            </a:r>
            <a:r>
              <a:rPr lang="it-IT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 curve) </a:t>
            </a:r>
          </a:p>
        </p:txBody>
      </p:sp>
      <p:sp>
        <p:nvSpPr>
          <p:cNvPr id="38919" name="Rettangolo 6"/>
          <p:cNvSpPr>
            <a:spLocks noChangeArrowheads="1"/>
          </p:cNvSpPr>
          <p:nvPr/>
        </p:nvSpPr>
        <p:spPr bwMode="auto">
          <a:xfrm>
            <a:off x="4743450" y="5867400"/>
            <a:ext cx="432435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Radiative corrected experimental excitation energy vs theoretical data (thin green curve). Thick curve: four gaussian fits of the radiative corrected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-63500" y="4268788"/>
            <a:ext cx="9359900" cy="1979612"/>
          </a:xfrm>
        </p:spPr>
      </p:pic>
      <p:pic>
        <p:nvPicPr>
          <p:cNvPr id="3993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9375" y="490538"/>
            <a:ext cx="9064625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/>
          <p:nvPr/>
        </p:nvCxnSpPr>
        <p:spPr bwMode="auto">
          <a:xfrm>
            <a:off x="1447800" y="4648200"/>
            <a:ext cx="8382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ttore 1 5"/>
          <p:cNvCxnSpPr/>
          <p:nvPr/>
        </p:nvCxnSpPr>
        <p:spPr bwMode="auto">
          <a:xfrm>
            <a:off x="5867400" y="4648200"/>
            <a:ext cx="8382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nettore 1 6"/>
          <p:cNvCxnSpPr/>
          <p:nvPr/>
        </p:nvCxnSpPr>
        <p:spPr bwMode="auto">
          <a:xfrm>
            <a:off x="457200" y="5029200"/>
            <a:ext cx="17526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ttore 1 8"/>
          <p:cNvCxnSpPr/>
          <p:nvPr/>
        </p:nvCxnSpPr>
        <p:spPr bwMode="auto">
          <a:xfrm>
            <a:off x="2743200" y="5029200"/>
            <a:ext cx="22860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ttore 1 11"/>
          <p:cNvCxnSpPr/>
          <p:nvPr/>
        </p:nvCxnSpPr>
        <p:spPr bwMode="auto">
          <a:xfrm>
            <a:off x="6705600" y="5029200"/>
            <a:ext cx="1981200" cy="1588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/>
          <p:cNvCxnSpPr/>
          <p:nvPr/>
        </p:nvCxnSpPr>
        <p:spPr bwMode="auto">
          <a:xfrm>
            <a:off x="990600" y="5410200"/>
            <a:ext cx="3962400" cy="1588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ttore 1 15"/>
          <p:cNvCxnSpPr/>
          <p:nvPr/>
        </p:nvCxnSpPr>
        <p:spPr bwMode="auto">
          <a:xfrm>
            <a:off x="5562600" y="5410200"/>
            <a:ext cx="3352800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136E0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/>
          <p:cNvCxnSpPr/>
          <p:nvPr/>
        </p:nvCxnSpPr>
        <p:spPr bwMode="auto">
          <a:xfrm>
            <a:off x="2819400" y="5791200"/>
            <a:ext cx="3352800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136E0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628650" y="4611688"/>
            <a:ext cx="2365375" cy="2243137"/>
          </a:xfrm>
        </p:spPr>
      </p:pic>
      <p:sp>
        <p:nvSpPr>
          <p:cNvPr id="40963" name="Rettangolo 8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Radiative corrections do not depend on the hypothesis on the peak structure producing the experimental data </a:t>
            </a:r>
          </a:p>
        </p:txBody>
      </p:sp>
      <p:pic>
        <p:nvPicPr>
          <p:cNvPr id="40964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65250"/>
            <a:ext cx="4056063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381125"/>
            <a:ext cx="415448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ttangolo 7"/>
          <p:cNvSpPr>
            <a:spLocks noChangeArrowheads="1"/>
          </p:cNvSpPr>
          <p:nvPr/>
        </p:nvSpPr>
        <p:spPr bwMode="auto">
          <a:xfrm>
            <a:off x="252413" y="4156075"/>
            <a:ext cx="2954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Non radiative corrected spectra</a:t>
            </a:r>
          </a:p>
        </p:txBody>
      </p:sp>
      <p:sp>
        <p:nvSpPr>
          <p:cNvPr id="40967" name="Rettangolo 8"/>
          <p:cNvSpPr>
            <a:spLocks noChangeArrowheads="1"/>
          </p:cNvSpPr>
          <p:nvPr/>
        </p:nvSpPr>
        <p:spPr bwMode="auto">
          <a:xfrm>
            <a:off x="5480050" y="4175125"/>
            <a:ext cx="2586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Radiative corrected spectra</a:t>
            </a:r>
          </a:p>
        </p:txBody>
      </p:sp>
      <p:pic>
        <p:nvPicPr>
          <p:cNvPr id="40968" name="Segnaposto contenut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83025" y="4560888"/>
            <a:ext cx="487838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2051050" y="1828800"/>
            <a:ext cx="3657600" cy="550863"/>
          </a:xfrm>
        </p:spPr>
      </p:pic>
      <p:pic>
        <p:nvPicPr>
          <p:cNvPr id="41987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70175"/>
            <a:ext cx="24193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23129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67000"/>
            <a:ext cx="1168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24213"/>
            <a:ext cx="2201862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46375" y="3198813"/>
            <a:ext cx="272097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32425" y="3224213"/>
            <a:ext cx="28289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Immagin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7525" y="3937000"/>
            <a:ext cx="21494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Immagin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960813"/>
            <a:ext cx="233838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Immagin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19550"/>
            <a:ext cx="1141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oppia parentesi quadra 19"/>
          <p:cNvSpPr/>
          <p:nvPr/>
        </p:nvSpPr>
        <p:spPr>
          <a:xfrm>
            <a:off x="503238" y="5092700"/>
            <a:ext cx="6081712" cy="85407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it-IT">
              <a:sym typeface="Symbol" pitchFamily="-84" charset="2"/>
            </a:endParaRPr>
          </a:p>
        </p:txBody>
      </p:sp>
      <p:pic>
        <p:nvPicPr>
          <p:cNvPr id="41997" name="Immagin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68738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Rettangolo 24"/>
          <p:cNvSpPr>
            <a:spLocks noChangeArrowheads="1"/>
          </p:cNvSpPr>
          <p:nvPr/>
        </p:nvSpPr>
        <p:spPr bwMode="auto">
          <a:xfrm>
            <a:off x="990600" y="5105400"/>
            <a:ext cx="81534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Is equal to a shift that is equal for all the targets + a small term that depends unphysically on scattering coordinates </a:t>
            </a:r>
          </a:p>
        </p:txBody>
      </p:sp>
      <p:sp>
        <p:nvSpPr>
          <p:cNvPr id="41999" name="CasellaDiTesto 16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Binding energy difficult to determine because of the incertainties on the values of the incident beam energy and of the central momenta and angles of the HRS spectrometers</a:t>
            </a:r>
          </a:p>
          <a:p>
            <a:endParaRPr lang="it-IT" sz="18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  d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etermined calibrating the spectrum with </a:t>
            </a:r>
            <a:r>
              <a:rPr lang="it-IT" sz="24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sz="2400" baseline="-25000">
                <a:solidFill>
                  <a:srgbClr val="FF0000"/>
                </a:solidFill>
                <a:cs typeface="Symbol" charset="0"/>
              </a:rPr>
              <a:t>L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26"/>
          <a:stretch>
            <a:fillRect/>
          </a:stretch>
        </p:blipFill>
        <p:spPr bwMode="auto">
          <a:xfrm>
            <a:off x="0" y="0"/>
            <a:ext cx="91440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Ovale 2"/>
          <p:cNvSpPr>
            <a:spLocks noChangeArrowheads="1"/>
          </p:cNvSpPr>
          <p:nvPr/>
        </p:nvSpPr>
        <p:spPr bwMode="auto">
          <a:xfrm>
            <a:off x="3505200" y="4219575"/>
            <a:ext cx="4267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" name="Ovale 3"/>
          <p:cNvSpPr/>
          <p:nvPr/>
        </p:nvSpPr>
        <p:spPr bwMode="auto">
          <a:xfrm>
            <a:off x="533400" y="2667000"/>
            <a:ext cx="5535613" cy="1954213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Symbol" pitchFamily="-83" charset="2"/>
              <a:ea typeface="ＭＳ Ｐゴシック" pitchFamily="-83" charset="-128"/>
              <a:cs typeface="ＭＳ Ｐゴシック" pitchFamily="-83" charset="-128"/>
              <a:sym typeface="Symbol" pitchFamily="-83" charset="2"/>
            </a:endParaRPr>
          </a:p>
        </p:txBody>
      </p:sp>
      <p:sp>
        <p:nvSpPr>
          <p:cNvPr id="43013" name="Ovale 4"/>
          <p:cNvSpPr>
            <a:spLocks noChangeArrowheads="1"/>
          </p:cNvSpPr>
          <p:nvPr/>
        </p:nvSpPr>
        <p:spPr bwMode="auto">
          <a:xfrm>
            <a:off x="5638800" y="2209800"/>
            <a:ext cx="28956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5FF4FD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179512" y="1789113"/>
            <a:ext cx="5297487" cy="603250"/>
            <a:chOff x="1179445" y="1789043"/>
            <a:chExt cx="5009320" cy="602734"/>
          </a:xfrm>
          <a:solidFill>
            <a:schemeClr val="bg1"/>
          </a:solidFill>
        </p:grpSpPr>
        <p:cxnSp>
          <p:nvCxnSpPr>
            <p:cNvPr id="9" name="Straight Arrow Connector 43"/>
            <p:cNvCxnSpPr/>
            <p:nvPr/>
          </p:nvCxnSpPr>
          <p:spPr>
            <a:xfrm flipV="1">
              <a:off x="1179445" y="1789043"/>
              <a:ext cx="5009320" cy="0"/>
            </a:xfrm>
            <a:prstGeom prst="straightConnector1">
              <a:avLst/>
            </a:prstGeom>
            <a:grpFill/>
            <a:ln w="762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47"/>
            <p:cNvSpPr txBox="1"/>
            <p:nvPr/>
          </p:nvSpPr>
          <p:spPr>
            <a:xfrm>
              <a:off x="1365210" y="1868350"/>
              <a:ext cx="4704475" cy="523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latin typeface="Comic Sans MS"/>
                  <a:ea typeface="+mn-ea"/>
                  <a:cs typeface="Comic Sans MS"/>
                  <a:sym typeface="Symbol" pitchFamily="-65" charset="2"/>
                </a:rPr>
                <a:t>Future mass spectroscopy</a:t>
              </a:r>
            </a:p>
          </p:txBody>
        </p:sp>
      </p:grpSp>
      <p:sp>
        <p:nvSpPr>
          <p:cNvPr id="43015" name="CasellaDiTesto 10"/>
          <p:cNvSpPr txBox="1">
            <a:spLocks noChangeArrowheads="1"/>
          </p:cNvSpPr>
          <p:nvPr/>
        </p:nvSpPr>
        <p:spPr bwMode="auto">
          <a:xfrm>
            <a:off x="0" y="3175"/>
            <a:ext cx="9144000" cy="7381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800">
                <a:solidFill>
                  <a:schemeClr val="bg1"/>
                </a:solidFill>
                <a:latin typeface="Comic Sans MS" charset="0"/>
                <a:cs typeface="Comic Sans MS" charset="0"/>
              </a:rPr>
              <a:t>Hypernuclear spectroscopy prospectives at Jlab</a:t>
            </a:r>
          </a:p>
          <a:p>
            <a:r>
              <a:rPr lang="it-IT">
                <a:solidFill>
                  <a:srgbClr val="FFFF00"/>
                </a:solidFill>
                <a:latin typeface="Comic Sans MS" charset="0"/>
                <a:cs typeface="Comic Sans MS" charset="0"/>
              </a:rPr>
              <a:t>Collaboration meeting - F. Garibaldi – Jlab 13 December 2011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6164263"/>
            <a:ext cx="9144000" cy="7096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Decay Pion Spectroscopy to Study -Hypernuclei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ro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224" b="22223"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733800" y="24384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3505200" y="8382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3505200" y="4267200"/>
            <a:ext cx="838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057400" y="64770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276600" y="6172200"/>
            <a:ext cx="99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1639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397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16429" name="Picture 19" descr="BNL12Cpik"/>
            <p:cNvPicPr>
              <a:picLocks noChangeAspect="1" noChangeArrowheads="1"/>
            </p:cNvPicPr>
            <p:nvPr/>
          </p:nvPicPr>
          <p:blipFill>
            <a:blip r:embed="rId4">
              <a:lum bright="-18000" contrast="3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3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16398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16425" name="Picture 22" descr="c12csfit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1642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2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16399" name="Rectangle 26"/>
          <p:cNvSpPr>
            <a:spLocks noChangeArrowheads="1"/>
          </p:cNvSpPr>
          <p:nvPr/>
        </p:nvSpPr>
        <p:spPr bwMode="auto">
          <a:xfrm>
            <a:off x="1524000" y="6172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400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1642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2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16401" name="Oval 31"/>
          <p:cNvSpPr>
            <a:spLocks noChangeArrowheads="1"/>
          </p:cNvSpPr>
          <p:nvPr/>
        </p:nvSpPr>
        <p:spPr bwMode="auto">
          <a:xfrm>
            <a:off x="228600" y="25146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02" name="Oval 32"/>
          <p:cNvSpPr>
            <a:spLocks noChangeArrowheads="1"/>
          </p:cNvSpPr>
          <p:nvPr/>
        </p:nvSpPr>
        <p:spPr bwMode="auto">
          <a:xfrm>
            <a:off x="228600" y="838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03" name="Oval 33"/>
          <p:cNvSpPr>
            <a:spLocks noChangeArrowheads="1"/>
          </p:cNvSpPr>
          <p:nvPr/>
        </p:nvSpPr>
        <p:spPr bwMode="auto">
          <a:xfrm>
            <a:off x="241300" y="4267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404" name="Group 34"/>
          <p:cNvGrpSpPr>
            <a:grpSpLocks/>
          </p:cNvGrpSpPr>
          <p:nvPr/>
        </p:nvGrpSpPr>
        <p:grpSpPr bwMode="auto">
          <a:xfrm>
            <a:off x="0" y="5410200"/>
            <a:ext cx="4419600" cy="1335088"/>
            <a:chOff x="0" y="3408"/>
            <a:chExt cx="2784" cy="841"/>
          </a:xfrm>
        </p:grpSpPr>
        <p:sp>
          <p:nvSpPr>
            <p:cNvPr id="16419" name="Text Box 35"/>
            <p:cNvSpPr txBox="1">
              <a:spLocks noChangeArrowheads="1"/>
            </p:cNvSpPr>
            <p:nvPr/>
          </p:nvSpPr>
          <p:spPr bwMode="auto">
            <a:xfrm>
              <a:off x="0" y="3408"/>
              <a:ext cx="2784" cy="25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800">
                  <a:solidFill>
                    <a:srgbClr val="FDEF43"/>
                  </a:solidFill>
                  <a:latin typeface="Comic Sans MS" charset="0"/>
                </a:rPr>
                <a:t>new aspects of hyernuclear structure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0" y="37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production of </a:t>
              </a:r>
              <a:r>
                <a:rPr lang="it-IT" sz="1600">
                  <a:solidFill>
                    <a:srgbClr val="FF0000"/>
                  </a:solidFill>
                  <a:latin typeface="Comic Sans MS" charset="0"/>
                </a:rPr>
                <a:t>mirror</a:t>
              </a: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 hypernuclei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16421" name="Text Box 37"/>
            <p:cNvSpPr txBox="1">
              <a:spLocks noChangeArrowheads="1"/>
            </p:cNvSpPr>
            <p:nvPr/>
          </p:nvSpPr>
          <p:spPr bwMode="auto">
            <a:xfrm>
              <a:off x="0" y="40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energy resolution </a:t>
              </a:r>
              <a:r>
                <a:rPr lang="it-IT" sz="1600">
                  <a:solidFill>
                    <a:schemeClr val="bg1"/>
                  </a:solidFill>
                  <a:latin typeface="Geneva CY" charset="0"/>
                </a:rPr>
                <a:t>~ </a:t>
              </a: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500 KeV</a:t>
              </a:r>
              <a:endParaRPr lang="it-IT" sz="2400" b="0">
                <a:latin typeface="Arial" charset="0"/>
              </a:endParaRPr>
            </a:p>
          </p:txBody>
        </p:sp>
      </p:grpSp>
      <p:sp>
        <p:nvSpPr>
          <p:cNvPr id="16405" name="Oval 38"/>
          <p:cNvSpPr>
            <a:spLocks noChangeArrowheads="1"/>
          </p:cNvSpPr>
          <p:nvPr/>
        </p:nvSpPr>
        <p:spPr bwMode="auto">
          <a:xfrm>
            <a:off x="990600" y="3048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06" name="Oval 39"/>
          <p:cNvSpPr>
            <a:spLocks noChangeArrowheads="1"/>
          </p:cNvSpPr>
          <p:nvPr/>
        </p:nvSpPr>
        <p:spPr bwMode="auto">
          <a:xfrm>
            <a:off x="1460500" y="19431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07" name="Oval 40"/>
          <p:cNvSpPr>
            <a:spLocks noChangeArrowheads="1"/>
          </p:cNvSpPr>
          <p:nvPr/>
        </p:nvSpPr>
        <p:spPr bwMode="auto">
          <a:xfrm>
            <a:off x="1485900" y="35814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408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1641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41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16417" name="Picture 42" descr="Presentatio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1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5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>
                  <a:solidFill>
                    <a:srgbClr val="DA271A"/>
                  </a:solidFill>
                  <a:latin typeface="Comic Sans MS" charset="0"/>
                </a:rPr>
                <a:t>635 KeV</a:t>
              </a:r>
              <a:endParaRPr lang="en-US" sz="120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16409" name="Oval 40"/>
          <p:cNvSpPr>
            <a:spLocks noChangeArrowheads="1"/>
          </p:cNvSpPr>
          <p:nvPr/>
        </p:nvSpPr>
        <p:spPr bwMode="auto">
          <a:xfrm>
            <a:off x="1803400" y="3670300"/>
            <a:ext cx="2921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10" name="Oval 40"/>
          <p:cNvSpPr>
            <a:spLocks noChangeArrowheads="1"/>
          </p:cNvSpPr>
          <p:nvPr/>
        </p:nvSpPr>
        <p:spPr bwMode="auto">
          <a:xfrm>
            <a:off x="1828800" y="2019300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16411" name="Connettore 7 43"/>
          <p:cNvCxnSpPr>
            <a:cxnSpLocks noChangeShapeType="1"/>
          </p:cNvCxnSpPr>
          <p:nvPr/>
        </p:nvCxnSpPr>
        <p:spPr bwMode="auto">
          <a:xfrm rot="16200000" flipH="1">
            <a:off x="1314450" y="3022600"/>
            <a:ext cx="1530350" cy="44450"/>
          </a:xfrm>
          <a:prstGeom prst="curvedConnector3">
            <a:avLst>
              <a:gd name="adj1" fmla="val 50829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16412" name="Connettore 1 45"/>
          <p:cNvCxnSpPr>
            <a:cxnSpLocks noChangeShapeType="1"/>
          </p:cNvCxnSpPr>
          <p:nvPr/>
        </p:nvCxnSpPr>
        <p:spPr bwMode="auto">
          <a:xfrm>
            <a:off x="3733800" y="677863"/>
            <a:ext cx="5334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16413" name="Connettore 1 46"/>
          <p:cNvCxnSpPr>
            <a:cxnSpLocks noChangeShapeType="1"/>
          </p:cNvCxnSpPr>
          <p:nvPr/>
        </p:nvCxnSpPr>
        <p:spPr bwMode="auto">
          <a:xfrm>
            <a:off x="3868738" y="4095750"/>
            <a:ext cx="53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16414" name="Connettore 1 47"/>
          <p:cNvCxnSpPr>
            <a:cxnSpLocks noChangeShapeType="1"/>
          </p:cNvCxnSpPr>
          <p:nvPr/>
        </p:nvCxnSpPr>
        <p:spPr bwMode="auto">
          <a:xfrm flipV="1">
            <a:off x="3040063" y="2252663"/>
            <a:ext cx="838200" cy="14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sellaDiTesto 1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3600">
                <a:solidFill>
                  <a:srgbClr val="FFFF00"/>
                </a:solidFill>
                <a:latin typeface="Comic Sans MS" charset="0"/>
                <a:cs typeface="Comic Sans MS" charset="0"/>
              </a:rPr>
              <a:t>Goals</a:t>
            </a:r>
          </a:p>
        </p:txBody>
      </p:sp>
      <p:sp>
        <p:nvSpPr>
          <p:cNvPr id="44035" name="CasellaDiTesto 2"/>
          <p:cNvSpPr txBox="1">
            <a:spLocks noChangeArrowheads="1"/>
          </p:cNvSpPr>
          <p:nvPr/>
        </p:nvSpPr>
        <p:spPr bwMode="auto">
          <a:xfrm>
            <a:off x="0" y="844550"/>
            <a:ext cx="9144000" cy="5632450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  <a:t>. Elementary kaon electroproduction</a:t>
            </a:r>
          </a:p>
          <a:p>
            <a:pPr algn="just"/>
            <a: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b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</a:br>
            <a: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  <a:t>. Spectroscopy of light Λ-Hypernuclei </a:t>
            </a:r>
          </a:p>
          <a:p>
            <a:pPr algn="just"/>
            <a: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  <a:t/>
            </a:r>
            <a:b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</a:br>
            <a: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  <a:t>. Spectroscopy of medium-heavy Λ-Hypernuclei </a:t>
            </a:r>
          </a:p>
          <a:p>
            <a:pPr algn="just"/>
            <a:endParaRPr lang="it-IT" sz="36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  <a:t>. </a:t>
            </a:r>
            <a:r>
              <a:rPr lang="it-IT" sz="3600">
                <a:solidFill>
                  <a:srgbClr val="FF0000"/>
                </a:solidFill>
                <a:latin typeface="Comic Sans MS" charset="0"/>
                <a:cs typeface="Comic Sans MS" charset="0"/>
              </a:rPr>
              <a:t>Spectroscopy of </a:t>
            </a:r>
            <a:r>
              <a:rPr lang="en-US" sz="36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sz="3600">
                <a:solidFill>
                  <a:srgbClr val="FF0000"/>
                </a:solidFill>
                <a:latin typeface="Comic Sans MS" charset="0"/>
                <a:cs typeface="Comic Sans MS" charset="0"/>
              </a:rPr>
              <a:t>Pb</a:t>
            </a:r>
            <a:endParaRPr lang="it-IT" sz="360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just"/>
            <a:endParaRPr lang="it-IT" sz="36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3600">
                <a:solidFill>
                  <a:srgbClr val="0000FF"/>
                </a:solidFill>
                <a:latin typeface="Comic Sans MS" charset="0"/>
                <a:cs typeface="Comic Sans MS" charset="0"/>
              </a:rPr>
              <a:t>. Pion decay spectroscopy </a:t>
            </a:r>
          </a:p>
        </p:txBody>
      </p:sp>
      <p:sp>
        <p:nvSpPr>
          <p:cNvPr id="4403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DB4FA260-0E32-244C-8666-572242E761A3}" type="slidenum">
              <a:rPr lang="en-US" b="0">
                <a:latin typeface="Arial" charset="0"/>
              </a:rPr>
              <a:pPr/>
              <a:t>20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5400">
                <a:solidFill>
                  <a:srgbClr val="FFFF00"/>
                </a:solidFill>
                <a:latin typeface="Comic Sans MS" charset="0"/>
                <a:cs typeface="Comic Sans MS" charset="0"/>
              </a:rPr>
              <a:t>Medium heavy hypernuclei </a:t>
            </a:r>
          </a:p>
        </p:txBody>
      </p:sp>
      <p:sp>
        <p:nvSpPr>
          <p:cNvPr id="45059" name="CasellaDiTesto 6"/>
          <p:cNvSpPr txBox="1">
            <a:spLocks noChangeArrowheads="1"/>
          </p:cNvSpPr>
          <p:nvPr/>
        </p:nvSpPr>
        <p:spPr bwMode="auto">
          <a:xfrm>
            <a:off x="0" y="949325"/>
            <a:ext cx="9144000" cy="590867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2400">
                <a:solidFill>
                  <a:srgbClr val="FF0000"/>
                </a:solidFill>
                <a:latin typeface="Wingdings" charset="0"/>
                <a:cs typeface="Wingdings" charset="0"/>
              </a:rPr>
              <a:t>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to what extent does a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Λ hyperon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 keep its identity as a baryon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inside a nucleus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? </a:t>
            </a:r>
          </a:p>
          <a:p>
            <a:pPr algn="just"/>
            <a:endParaRPr lang="it-IT" sz="24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2400">
                <a:solidFill>
                  <a:srgbClr val="FF0000"/>
                </a:solidFill>
                <a:latin typeface="Wingdings" charset="0"/>
                <a:cs typeface="Wingdings" charset="0"/>
              </a:rPr>
              <a:t>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mean-field approximation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 and the role that the sub-structure of nucleons plays in the nucleus. </a:t>
            </a:r>
          </a:p>
          <a:p>
            <a:pPr algn="just"/>
            <a:endParaRPr lang="it-IT" sz="24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2400">
                <a:solidFill>
                  <a:srgbClr val="FF0000"/>
                </a:solidFill>
                <a:latin typeface="Wingdings" charset="0"/>
                <a:cs typeface="Wingdings" charset="0"/>
              </a:rPr>
              <a:t></a:t>
            </a:r>
            <a:r>
              <a:rPr lang="it-IT" sz="2400">
                <a:solidFill>
                  <a:srgbClr val="0000FF"/>
                </a:solidFill>
                <a:latin typeface="Wingdings" charset="0"/>
                <a:cs typeface="Wingdings" charset="0"/>
              </a:rPr>
              <a:t>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existing data from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(π+,K+) reactions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 obtained at KEK,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do not resolve the fine structure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in the missing mass spectra due to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limited energy resolution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 (a few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MeV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), and theoretical analyses suffer from those uncertainties</a:t>
            </a:r>
          </a:p>
          <a:p>
            <a:pPr algn="just"/>
            <a:endParaRPr lang="it-IT" sz="24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2400">
                <a:solidFill>
                  <a:srgbClr val="FF0000"/>
                </a:solidFill>
                <a:latin typeface="Wingdings" charset="0"/>
                <a:cs typeface="Wingdings" charset="0"/>
              </a:rPr>
              <a:t>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improved energy resolution (~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500 - 800 keV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) of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(e,e’K) hypernuclear spectroscopy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, which is comparable to the spreading widths of the excited hypernuclear states, will provide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important information </a:t>
            </a:r>
          </a:p>
          <a:p>
            <a:pPr algn="just"/>
            <a:endParaRPr lang="it-IT" sz="18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5060" name="Segnaposto numero diapositiva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7C40E3D4-3B25-9F47-A648-E9FD6E8CCCDE}" type="slidenum">
              <a:rPr lang="en-US" b="0">
                <a:latin typeface="Arial" charset="0"/>
              </a:rPr>
              <a:pPr/>
              <a:t>21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  <a:cs typeface="Symbol" charset="0"/>
              </a:rPr>
              <a:t>L</a:t>
            </a:r>
            <a:r>
              <a:rPr lang="en-US" altLang="ja-JP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ja-JP" sz="28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Hyperon</a:t>
            </a:r>
            <a:r>
              <a:rPr lang="en-US" altLang="ja-JP" sz="28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in heavier nuclei </a:t>
            </a:r>
            <a:r>
              <a:rPr lang="en-US" altLang="ja-JP" sz="28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– </a:t>
            </a:r>
            <a:r>
              <a:rPr lang="en-US" altLang="ja-JP" sz="2800" baseline="30000" dirty="0">
                <a:solidFill>
                  <a:srgbClr val="CCFFCC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altLang="ja-JP" sz="2800" dirty="0">
                <a:solidFill>
                  <a:srgbClr val="CCFFCC"/>
                </a:solidFill>
                <a:latin typeface="Comic Sans MS" charset="0"/>
                <a:cs typeface="Comic Sans MS" charset="0"/>
              </a:rPr>
              <a:t>(e,e’K+)</a:t>
            </a:r>
            <a:r>
              <a:rPr lang="en-US" altLang="ja-JP" sz="2800" baseline="30000" dirty="0">
                <a:solidFill>
                  <a:srgbClr val="CCFFCC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altLang="ja-JP" sz="2800" baseline="-25000" dirty="0">
                <a:solidFill>
                  <a:srgbClr val="CCFFCC"/>
                </a:solidFill>
                <a:cs typeface="Symbol" charset="0"/>
              </a:rPr>
              <a:t>L</a:t>
            </a:r>
            <a:r>
              <a:rPr lang="en-US" altLang="ja-JP" sz="2800" dirty="0">
                <a:solidFill>
                  <a:srgbClr val="CCFFCC"/>
                </a:solidFill>
                <a:latin typeface="Comic Sans MS" charset="0"/>
                <a:cs typeface="Comic Sans MS" charset="0"/>
              </a:rPr>
              <a:t>Ti</a:t>
            </a:r>
            <a:endParaRPr lang="en-US" sz="2800" dirty="0">
              <a:solidFill>
                <a:srgbClr val="CCFFCC"/>
              </a:solidFill>
            </a:endParaRPr>
          </a:p>
        </p:txBody>
      </p:sp>
      <p:sp>
        <p:nvSpPr>
          <p:cNvPr id="46083" name="CasellaDiTesto 4"/>
          <p:cNvSpPr txBox="1">
            <a:spLocks noChangeArrowheads="1"/>
          </p:cNvSpPr>
          <p:nvPr/>
        </p:nvSpPr>
        <p:spPr bwMode="auto">
          <a:xfrm>
            <a:off x="0" y="685800"/>
            <a:ext cx="9144000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2400">
                <a:solidFill>
                  <a:srgbClr val="0000FF"/>
                </a:solidFill>
                <a:latin typeface="Zapf Dingbats" charset="0"/>
                <a:cs typeface="Zapf Dingbats" charset="0"/>
              </a:rPr>
              <a:t>✔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A range of the mass spectroscopy to its extreme</a:t>
            </a:r>
          </a:p>
        </p:txBody>
      </p:sp>
      <p:sp>
        <p:nvSpPr>
          <p:cNvPr id="46084" name="CasellaDiTesto 5"/>
          <p:cNvSpPr txBox="1">
            <a:spLocks noChangeArrowheads="1"/>
          </p:cNvSpPr>
          <p:nvPr/>
        </p:nvSpPr>
        <p:spPr bwMode="auto">
          <a:xfrm>
            <a:off x="0" y="6319838"/>
            <a:ext cx="9144000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2400">
                <a:solidFill>
                  <a:srgbClr val="0000FF"/>
                </a:solidFill>
                <a:latin typeface="Zapf Dingbats" charset="0"/>
                <a:cs typeface="Zapf Dingbats" charset="0"/>
              </a:rPr>
              <a:t>✔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distinguishability of the hyperon in the nuclear medium</a:t>
            </a:r>
          </a:p>
        </p:txBody>
      </p:sp>
      <p:sp>
        <p:nvSpPr>
          <p:cNvPr id="46085" name="CasellaDiTesto 7"/>
          <p:cNvSpPr txBox="1">
            <a:spLocks noChangeArrowheads="1"/>
          </p:cNvSpPr>
          <p:nvPr/>
        </p:nvSpPr>
        <p:spPr bwMode="auto">
          <a:xfrm>
            <a:off x="0" y="1303338"/>
            <a:ext cx="9144000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2400">
                <a:solidFill>
                  <a:srgbClr val="0000FF"/>
                </a:solidFill>
                <a:latin typeface="Zapf Dingbats" charset="0"/>
                <a:cs typeface="Zapf Dingbats" charset="0"/>
              </a:rPr>
              <a:t>✔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Studied with (</a:t>
            </a:r>
            <a:r>
              <a:rPr lang="it-IT" sz="2400">
                <a:solidFill>
                  <a:srgbClr val="0000FF"/>
                </a:solidFill>
                <a:cs typeface="Symbol" charset="0"/>
              </a:rPr>
              <a:t>p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,k) reaction, levels barely visible (poor energy resolution) </a:t>
            </a:r>
          </a:p>
        </p:txBody>
      </p:sp>
      <p:sp>
        <p:nvSpPr>
          <p:cNvPr id="46086" name="CasellaDiTesto 8"/>
          <p:cNvSpPr txBox="1">
            <a:spLocks noChangeArrowheads="1"/>
          </p:cNvSpPr>
          <p:nvPr/>
        </p:nvSpPr>
        <p:spPr bwMode="auto">
          <a:xfrm>
            <a:off x="0" y="2362200"/>
            <a:ext cx="91440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(e,e’K)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reaction can do much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better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. </a:t>
            </a:r>
          </a:p>
          <a:p>
            <a:pPr algn="just"/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  Energy resolution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  <a:sym typeface="Wingdings" charset="0"/>
              </a:rPr>
              <a:t> Much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 more precise </a:t>
            </a:r>
            <a:r>
              <a:rPr lang="it-IT" sz="2400">
                <a:solidFill>
                  <a:srgbClr val="0000FF"/>
                </a:solidFill>
                <a:cs typeface="Symbol" charset="0"/>
                <a:sym typeface="Wingdings" charset="0"/>
              </a:rPr>
              <a:t>L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  <a:sym typeface="Wingdings" charset="0"/>
              </a:rPr>
              <a:t> single particle energies.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Complementarity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  <a:sym typeface="Wingdings" charset="0"/>
              </a:rPr>
              <a:t> with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(</a:t>
            </a:r>
            <a:r>
              <a:rPr lang="it-IT" sz="2400">
                <a:solidFill>
                  <a:srgbClr val="0000FF"/>
                </a:solidFill>
                <a:cs typeface="Symbol" charset="0"/>
              </a:rPr>
              <a:t>p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,k) reaction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  <a:sym typeface="Wingdings" charset="0"/>
              </a:rPr>
              <a:t> </a:t>
            </a:r>
            <a:endParaRPr lang="it-IT" sz="24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087" name="CasellaDiTesto 9"/>
          <p:cNvSpPr txBox="1">
            <a:spLocks noChangeArrowheads="1"/>
          </p:cNvSpPr>
          <p:nvPr/>
        </p:nvSpPr>
        <p:spPr bwMode="auto">
          <a:xfrm>
            <a:off x="0" y="3733800"/>
            <a:ext cx="9144000" cy="1570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2400">
                <a:solidFill>
                  <a:srgbClr val="0000FF"/>
                </a:solidFill>
                <a:latin typeface="Zapf Dingbats" charset="0"/>
                <a:cs typeface="Zapf Dingbats" charset="0"/>
              </a:rPr>
              <a:t>✔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mass dependence of the binding energy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for each shell model orbital will be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extended to A = 208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, where the ambiguity in the relativistic mean field theories become smaller.  </a:t>
            </a:r>
          </a:p>
        </p:txBody>
      </p:sp>
      <p:sp>
        <p:nvSpPr>
          <p:cNvPr id="46088" name="CasellaDiTesto 10"/>
          <p:cNvSpPr txBox="1">
            <a:spLocks noChangeArrowheads="1"/>
          </p:cNvSpPr>
          <p:nvPr/>
        </p:nvSpPr>
        <p:spPr bwMode="auto">
          <a:xfrm>
            <a:off x="0" y="5557838"/>
            <a:ext cx="9144000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2400">
                <a:solidFill>
                  <a:srgbClr val="0000FF"/>
                </a:solidFill>
                <a:latin typeface="Zapf Dingbats" charset="0"/>
                <a:cs typeface="Zapf Dingbats" charset="0"/>
              </a:rPr>
              <a:t>✔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neutron stars </a:t>
            </a:r>
            <a:r>
              <a:rPr lang="it-IT" sz="2400">
                <a:solidFill>
                  <a:srgbClr val="0000FF"/>
                </a:solidFill>
                <a:latin typeface="Comic Sans MS" charset="0"/>
                <a:cs typeface="Comic Sans MS" charset="0"/>
              </a:rPr>
              <a:t>structure and dynamics</a:t>
            </a:r>
          </a:p>
        </p:txBody>
      </p:sp>
      <p:sp>
        <p:nvSpPr>
          <p:cNvPr id="46089" name="Segnaposto numero diapositiva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F0B2BAF-33A2-AA44-9DA1-1A7F98123F27}" type="slidenum">
              <a:rPr lang="en-US" b="0">
                <a:latin typeface="Arial" charset="0"/>
              </a:rPr>
              <a:pPr/>
              <a:t>22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>
                <a:solidFill>
                  <a:srgbClr val="0000FF"/>
                </a:solidFill>
              </a:rPr>
              <a:t> </a:t>
            </a:r>
            <a:r>
              <a:rPr lang="en-US" altLang="ja-JP">
                <a:solidFill>
                  <a:srgbClr val="0000FF"/>
                </a:solidFill>
                <a:cs typeface="Symbol" charset="0"/>
              </a:rPr>
              <a:t>L</a:t>
            </a:r>
            <a:r>
              <a:rPr lang="en-US" altLang="ja-JP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ja-JP" sz="2800">
                <a:solidFill>
                  <a:srgbClr val="FFFF00"/>
                </a:solidFill>
                <a:latin typeface="Comic Sans MS" charset="0"/>
                <a:cs typeface="Comic Sans MS" charset="0"/>
              </a:rPr>
              <a:t>Hyperon in heavy nuclei (</a:t>
            </a:r>
            <a:r>
              <a:rPr lang="en-US" altLang="ja-JP" sz="2800">
                <a:solidFill>
                  <a:srgbClr val="FFFF00"/>
                </a:solidFill>
                <a:cs typeface="Symbol" charset="0"/>
              </a:rPr>
              <a:t>p</a:t>
            </a:r>
            <a:r>
              <a:rPr lang="en-US" altLang="ja-JP" sz="2800">
                <a:solidFill>
                  <a:srgbClr val="FFFF00"/>
                </a:solidFill>
                <a:latin typeface="Comic Sans MS" charset="0"/>
                <a:cs typeface="Comic Sans MS" charset="0"/>
              </a:rPr>
              <a:t>,K)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47107" name="Picture 4" descr="shell89Y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3875"/>
            <a:ext cx="230187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E140pik_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33400"/>
            <a:ext cx="23622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8" descr="E140pik_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2763"/>
            <a:ext cx="240982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962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304800" y="762000"/>
            <a:ext cx="21336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800" i="1">
                <a:solidFill>
                  <a:srgbClr val="0000FF"/>
                </a:solidFill>
                <a:latin typeface="Comic Sans MS" charset="0"/>
                <a:cs typeface="Comic Sans MS" charset="0"/>
              </a:rPr>
              <a:t>Hotchi et al., PRC 64 (2001) 044302</a:t>
            </a:r>
          </a:p>
        </p:txBody>
      </p:sp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4876800" y="762000"/>
            <a:ext cx="3024188" cy="276225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altLang="ja-JP" sz="1200" i="1">
                <a:solidFill>
                  <a:schemeClr val="bg2"/>
                </a:solidFill>
                <a:latin typeface="Arial" charset="0"/>
              </a:rPr>
              <a:t>Hasegawa et. al., PRC 53 (1996)1210</a:t>
            </a:r>
          </a:p>
        </p:txBody>
      </p:sp>
      <p:pic>
        <p:nvPicPr>
          <p:cNvPr id="47113" name="Immagin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5672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02000"/>
            <a:ext cx="4013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CasellaDiTesto 19"/>
          <p:cNvSpPr txBox="1">
            <a:spLocks noChangeArrowheads="1"/>
          </p:cNvSpPr>
          <p:nvPr/>
        </p:nvSpPr>
        <p:spPr bwMode="auto">
          <a:xfrm>
            <a:off x="4953000" y="6324600"/>
            <a:ext cx="3505200" cy="3381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solidFill>
                  <a:schemeClr val="bg1"/>
                </a:solidFill>
                <a:latin typeface="Comic Sans MS" charset="0"/>
                <a:cs typeface="Comic Sans MS" charset="0"/>
              </a:rPr>
              <a:t>Measured (</a:t>
            </a:r>
            <a:r>
              <a:rPr lang="it-IT" sz="1600">
                <a:solidFill>
                  <a:schemeClr val="bg1"/>
                </a:solidFill>
                <a:cs typeface="Symbol" charset="0"/>
              </a:rPr>
              <a:t>p</a:t>
            </a:r>
            <a:r>
              <a:rPr lang="it-IT">
                <a:solidFill>
                  <a:schemeClr val="bg1"/>
                </a:solidFill>
                <a:latin typeface="Comic Sans MS" charset="0"/>
                <a:cs typeface="Comic Sans MS" charset="0"/>
              </a:rPr>
              <a:t>,K)</a:t>
            </a:r>
          </a:p>
        </p:txBody>
      </p:sp>
      <p:sp>
        <p:nvSpPr>
          <p:cNvPr id="47116" name="Segnaposto numero diapositiva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0535090-FE5A-A34D-8F46-12BEDC6D4264}" type="slidenum">
              <a:rPr lang="en-US" b="0">
                <a:latin typeface="Arial" charset="0"/>
              </a:rPr>
              <a:pPr/>
              <a:t>23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8768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4365625"/>
            <a:ext cx="9144000" cy="2492375"/>
          </a:xfrm>
          <a:prstGeom prst="rect">
            <a:avLst/>
          </a:prstGeom>
          <a:solidFill>
            <a:srgbClr val="EBFFE2"/>
          </a:solidFill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Separation energy as a function of the baryon number A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. </a:t>
            </a:r>
          </a:p>
          <a:p>
            <a:pPr algn="just"/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Plain </a:t>
            </a:r>
            <a:r>
              <a:rPr lang="it-IT" sz="2000">
                <a:solidFill>
                  <a:srgbClr val="008000"/>
                </a:solidFill>
                <a:latin typeface="Comic Sans MS" charset="0"/>
                <a:cs typeface="Comic Sans MS" charset="0"/>
              </a:rPr>
              <a:t>green dots 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[dashed curve] are </a:t>
            </a:r>
            <a:r>
              <a:rPr lang="it-IT" sz="2000">
                <a:solidFill>
                  <a:srgbClr val="008000"/>
                </a:solidFill>
                <a:latin typeface="Comic Sans MS" charset="0"/>
                <a:cs typeface="Comic Sans MS" charset="0"/>
              </a:rPr>
              <a:t>B</a:t>
            </a:r>
            <a:r>
              <a:rPr lang="it-IT" sz="2000" baseline="-25000">
                <a:solidFill>
                  <a:srgbClr val="008000"/>
                </a:solidFill>
                <a:cs typeface="Symbol" charset="0"/>
              </a:rPr>
              <a:t>L</a:t>
            </a:r>
            <a:r>
              <a:rPr lang="it-IT" sz="2000">
                <a:solidFill>
                  <a:srgbClr val="008000"/>
                </a:solidFill>
                <a:latin typeface="Comic Sans MS" charset="0"/>
                <a:cs typeface="Comic Sans MS" charset="0"/>
              </a:rPr>
              <a:t> experimental values. </a:t>
            </a:r>
          </a:p>
          <a:p>
            <a:pPr algn="just"/>
            <a:endParaRPr lang="it-IT" sz="20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Empty red dots 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[upper banded curve] refer to the </a:t>
            </a:r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AFDMC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 results for the nuclear AV4' potential </a:t>
            </a:r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plus the two-body </a:t>
            </a:r>
            <a:r>
              <a:rPr lang="it-IT" sz="2000">
                <a:solidFill>
                  <a:srgbClr val="FF0000"/>
                </a:solidFill>
                <a:cs typeface="Symbol" charset="0"/>
              </a:rPr>
              <a:t>L</a:t>
            </a:r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N interaction alone. </a:t>
            </a:r>
          </a:p>
          <a:p>
            <a:pPr algn="just"/>
            <a:endParaRPr lang="it-IT" sz="200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20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Empty blue diamonds 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[</a:t>
            </a:r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lower banded curve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] </a:t>
            </a:r>
            <a:r>
              <a:rPr lang="it-IT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are the results with the </a:t>
            </a:r>
            <a:r>
              <a:rPr lang="it-IT" sz="20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inclusion of the </a:t>
            </a:r>
            <a:r>
              <a:rPr lang="it-IT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three-body hyperon-nucleon force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.</a:t>
            </a:r>
          </a:p>
          <a:p>
            <a:pPr algn="just"/>
            <a:endParaRPr lang="it-IT" sz="12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132" name="Segnaposto numero diapositiva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A0BFF1F4-A71D-F445-958C-B323A2FB0A75}" type="slidenum">
              <a:rPr lang="en-US" b="0">
                <a:latin typeface="Arial" charset="0"/>
              </a:rPr>
              <a:pPr/>
              <a:t>24</a:t>
            </a:fld>
            <a:endParaRPr lang="en-US" b="0">
              <a:latin typeface="Arial" charset="0"/>
            </a:endParaRPr>
          </a:p>
        </p:txBody>
      </p:sp>
      <p:sp>
        <p:nvSpPr>
          <p:cNvPr id="48133" name="CasellaDiTesto 4"/>
          <p:cNvSpPr txBox="1">
            <a:spLocks noChangeArrowheads="1"/>
          </p:cNvSpPr>
          <p:nvPr/>
        </p:nvSpPr>
        <p:spPr bwMode="auto">
          <a:xfrm>
            <a:off x="1447800" y="3657600"/>
            <a:ext cx="6324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800">
                <a:solidFill>
                  <a:srgbClr val="3366FF"/>
                </a:solidFill>
                <a:latin typeface="Comic Sans MS" charset="0"/>
                <a:cs typeface="Comic Sans MS" charset="0"/>
              </a:rPr>
              <a:t>D. Lonardoni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433387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CasellaDiTesto 5"/>
          <p:cNvSpPr txBox="1">
            <a:spLocks noChangeArrowheads="1"/>
          </p:cNvSpPr>
          <p:nvPr/>
        </p:nvSpPr>
        <p:spPr bwMode="auto">
          <a:xfrm>
            <a:off x="4389438" y="0"/>
            <a:ext cx="4754562" cy="6832600"/>
          </a:xfrm>
          <a:prstGeom prst="rect">
            <a:avLst/>
          </a:prstGeom>
          <a:solidFill>
            <a:srgbClr val="C8FFF3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Appearence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of hyperons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brings 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maximum mass of a stable neutron star down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to values incompatible with the recent observation of a star of about two solar masses. </a:t>
            </a:r>
          </a:p>
          <a:p>
            <a:pPr algn="just"/>
            <a:endParaRPr lang="it-IT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It clearly appears that the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inclusion of YNN forces </a:t>
            </a:r>
            <a:r>
              <a:rPr lang="it-IT" sz="1600">
                <a:solidFill>
                  <a:srgbClr val="39961C"/>
                </a:solidFill>
                <a:latin typeface="Comic Sans MS" charset="0"/>
                <a:cs typeface="Comic Sans MS" charset="0"/>
              </a:rPr>
              <a:t>(curve 3)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leads to a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large increase of the maximum mass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, although the resulting value is still below the two solar mass line. </a:t>
            </a:r>
          </a:p>
          <a:p>
            <a:pPr algn="just"/>
            <a:endParaRPr lang="it-IT" sz="160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A precise knowledge of 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level structure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can, by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constraining the hyperon-nucleon potentials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, contribute to more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reliable predictions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regarding 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internal structure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of neutrons stars, and in particular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their maximum mass</a:t>
            </a:r>
          </a:p>
          <a:p>
            <a:pPr algn="just"/>
            <a:endParaRPr lang="it-IT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It is a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motivation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to perform more realistic and sophisticated studies of hyperonic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TBF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and their effects on 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neutron star structure and dynamics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, since they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have a pivotal role in this issue</a:t>
            </a:r>
          </a:p>
          <a:p>
            <a:pPr algn="just"/>
            <a:endParaRPr lang="it-IT" sz="160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It seems that only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simultaneous strong repulsion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in all relevant channels could significantly 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raise the maximum mass</a:t>
            </a:r>
          </a:p>
          <a:p>
            <a:pPr algn="just"/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9156" name="Segnaposto numero diapositiva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65981720-BCD8-7E4C-99BE-5C854F22AF46}" type="slidenum">
              <a:rPr lang="en-US" b="0">
                <a:latin typeface="Arial" charset="0"/>
              </a:rPr>
              <a:pPr/>
              <a:t>25</a:t>
            </a:fld>
            <a:endParaRPr lang="en-US" b="0">
              <a:latin typeface="Arial" charset="0"/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4495800" y="4419600"/>
            <a:ext cx="44958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nettore 1 6"/>
          <p:cNvCxnSpPr/>
          <p:nvPr/>
        </p:nvCxnSpPr>
        <p:spPr bwMode="auto">
          <a:xfrm>
            <a:off x="4495800" y="4722812"/>
            <a:ext cx="44958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ttore 1 7"/>
          <p:cNvCxnSpPr/>
          <p:nvPr/>
        </p:nvCxnSpPr>
        <p:spPr bwMode="auto">
          <a:xfrm>
            <a:off x="4495800" y="5180012"/>
            <a:ext cx="44958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ttore 1 8"/>
          <p:cNvCxnSpPr/>
          <p:nvPr/>
        </p:nvCxnSpPr>
        <p:spPr bwMode="auto">
          <a:xfrm>
            <a:off x="4495800" y="4951412"/>
            <a:ext cx="44958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E140pik_P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3434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4343400" y="76200"/>
            <a:ext cx="4800600" cy="66484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Binding energies of the </a:t>
            </a:r>
            <a:r>
              <a:rPr lang="it-IT" sz="1800">
                <a:solidFill>
                  <a:srgbClr val="0000FF"/>
                </a:solidFill>
                <a:latin typeface="Symbol" pitchFamily="-84" charset="2"/>
                <a:ea typeface="Symbol" pitchFamily="-84" charset="2"/>
                <a:cs typeface="Symbol" pitchFamily="-84" charset="2"/>
                <a:sym typeface="Symbol" pitchFamily="-84" charset="2"/>
              </a:rPr>
              <a:t>L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inferred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 assuming they correspond to the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peak centroids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 of the bumps, altough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they 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may depend on detail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of the bump structures. </a:t>
            </a:r>
          </a:p>
          <a:p>
            <a:pPr algn="just">
              <a:defRPr/>
            </a:pPr>
            <a:endParaRPr lang="it-IT" sz="1800">
              <a:solidFill>
                <a:srgbClr val="0000FF"/>
              </a:solidFill>
              <a:latin typeface="Comic Sans MS" pitchFamily="-84" charset="0"/>
              <a:ea typeface="Comic Sans MS" pitchFamily="-84" charset="0"/>
              <a:cs typeface="Comic Sans MS" pitchFamily="-84" charset="0"/>
              <a:sym typeface="Symbol" pitchFamily="-84" charset="2"/>
            </a:endParaRPr>
          </a:p>
          <a:p>
            <a:pPr algn="just">
              <a:defRPr/>
            </a:pP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Spectrum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smoother than expected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 (DWA calculation) and experimental energy resolution.</a:t>
            </a:r>
          </a:p>
          <a:p>
            <a:pPr algn="just">
              <a:defRPr/>
            </a:pPr>
            <a:endParaRPr lang="it-IT">
              <a:solidFill>
                <a:srgbClr val="0000FF"/>
              </a:solidFill>
              <a:latin typeface="Comic Sans MS" pitchFamily="-84" charset="0"/>
              <a:ea typeface="Comic Sans MS" pitchFamily="-84" charset="0"/>
              <a:cs typeface="Comic Sans MS" pitchFamily="-84" charset="0"/>
              <a:sym typeface="Symbol" pitchFamily="-84" charset="2"/>
            </a:endParaRPr>
          </a:p>
          <a:p>
            <a:pPr algn="just">
              <a:defRPr/>
            </a:pPr>
            <a:endParaRPr lang="it-IT">
              <a:solidFill>
                <a:srgbClr val="0000FF"/>
              </a:solidFill>
              <a:latin typeface="Comic Sans MS" pitchFamily="-84" charset="0"/>
              <a:ea typeface="Comic Sans MS" pitchFamily="-84" charset="0"/>
              <a:cs typeface="Comic Sans MS" pitchFamily="-84" charset="0"/>
              <a:sym typeface="Symbol" pitchFamily="-84" charset="2"/>
            </a:endParaRPr>
          </a:p>
          <a:p>
            <a:pPr algn="just">
              <a:defRPr/>
            </a:pP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” Therefore 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it is of vital importance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to perform 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precision spectroscopy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 of medium - heavy hypernculei with mass resolution comparable to or better than the energy differences of the core excitation in order to further investigate the structure of the </a:t>
            </a:r>
            <a:r>
              <a:rPr lang="it-IT" sz="1800">
                <a:solidFill>
                  <a:srgbClr val="FF0000"/>
                </a:solidFill>
                <a:latin typeface="Symbol" pitchFamily="-84" charset="2"/>
                <a:ea typeface="Symbol" pitchFamily="-84" charset="2"/>
                <a:cs typeface="Symbol" pitchFamily="-84" charset="2"/>
                <a:sym typeface="Symbol" pitchFamily="-84" charset="2"/>
              </a:rPr>
              <a:t>L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  hyperon deeply boud states in heavier nucle ” </a:t>
            </a:r>
          </a:p>
          <a:p>
            <a:pPr algn="just">
              <a:defRPr/>
            </a:pPr>
            <a:endParaRPr lang="it-IT" sz="1800">
              <a:solidFill>
                <a:srgbClr val="FF0000"/>
              </a:solidFill>
              <a:latin typeface="Comic Sans MS" pitchFamily="-84" charset="0"/>
              <a:ea typeface="Comic Sans MS" pitchFamily="-84" charset="0"/>
              <a:cs typeface="Comic Sans MS" pitchFamily="-84" charset="0"/>
              <a:sym typeface="Symbol" pitchFamily="-84" charset="2"/>
            </a:endParaRPr>
          </a:p>
          <a:p>
            <a:pPr algn="just">
              <a:defRPr/>
            </a:pPr>
            <a:r>
              <a:rPr lang="it-IT" sz="1800" u="sng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(e,e’K) spectroscopy is a very promising approach to this probem ”</a:t>
            </a:r>
            <a:r>
              <a:rPr lang="it-IT" sz="1800" u="sng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 </a:t>
            </a:r>
          </a:p>
          <a:p>
            <a:pPr algn="just">
              <a:defRPr/>
            </a:pPr>
            <a:endParaRPr lang="it-IT">
              <a:solidFill>
                <a:srgbClr val="0000FF"/>
              </a:solidFill>
              <a:latin typeface="Comic Sans MS" pitchFamily="-84" charset="0"/>
              <a:ea typeface="Comic Sans MS" pitchFamily="-84" charset="0"/>
              <a:cs typeface="Comic Sans MS" pitchFamily="-84" charset="0"/>
              <a:sym typeface="Symbol" pitchFamily="-84" charset="2"/>
            </a:endParaRPr>
          </a:p>
          <a:p>
            <a:pPr algn="just">
              <a:defRPr/>
            </a:pPr>
            <a:r>
              <a:rPr lang="it-IT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  <a:sym typeface="Symbol" pitchFamily="-84" charset="2"/>
              </a:rPr>
              <a:t>(O. Hashimoto and H. Tamura, Progr. N Part. and Nucl. Physic 57 (2006)</a:t>
            </a:r>
          </a:p>
        </p:txBody>
      </p:sp>
      <p:sp>
        <p:nvSpPr>
          <p:cNvPr id="50180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BB95FB59-C366-9F4A-B1F8-708F4B5CB74B}" type="slidenum">
              <a:rPr lang="en-US" b="0">
                <a:latin typeface="Arial" charset="0"/>
              </a:rPr>
              <a:pPr/>
              <a:t>26</a:t>
            </a:fld>
            <a:endParaRPr lang="en-US" b="0">
              <a:latin typeface="Arial" charset="0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0" y="5334000"/>
            <a:ext cx="43434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“</a:t>
            </a:r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Up to now these data are the best proof ever of quasi particle motion in a strongly interacting system</a:t>
            </a:r>
            <a:r>
              <a:rPr lang="it-IT" sz="1800">
                <a:latin typeface="Comic Sans MS" charset="0"/>
                <a:cs typeface="Comic Sans MS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75000"/>
            <a:ext cx="45720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E140pik_P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910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/>
          <p:cNvSpPr>
            <a:spLocks noChangeArrowheads="1"/>
          </p:cNvSpPr>
          <p:nvPr/>
        </p:nvSpPr>
        <p:spPr bwMode="auto">
          <a:xfrm>
            <a:off x="6629400" y="2286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9525">
            <a:solidFill>
              <a:srgbClr val="FF0000">
                <a:alpha val="98038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" name="Ovale 8"/>
          <p:cNvSpPr>
            <a:spLocks noChangeArrowheads="1"/>
          </p:cNvSpPr>
          <p:nvPr/>
        </p:nvSpPr>
        <p:spPr bwMode="auto">
          <a:xfrm>
            <a:off x="7010400" y="36576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9525">
            <a:solidFill>
              <a:srgbClr val="FF0000">
                <a:alpha val="98038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0" y="152400"/>
            <a:ext cx="4495800" cy="6432550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Millener-Motoba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calculations</a:t>
            </a:r>
            <a:endParaRPr lang="it-IT" sz="16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just"/>
            <a:endParaRPr lang="it-IT" sz="16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>
              <a:buFontTx/>
              <a:buChar char="-"/>
            </a:pP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Particle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hole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calulation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,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weak-coupling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0000FF"/>
                </a:solidFill>
                <a:cs typeface="Symbol" charset="0"/>
              </a:rPr>
              <a:t>L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hyperon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hole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states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core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(i.e. no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residual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0000FF"/>
                </a:solidFill>
                <a:cs typeface="Symbol" charset="0"/>
              </a:rPr>
              <a:t>L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-N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interaction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</a:p>
          <a:p>
            <a:pPr algn="just">
              <a:buFontTx/>
              <a:buChar char="-"/>
            </a:pPr>
            <a:endParaRPr lang="it-IT" sz="16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>
              <a:buFontTx/>
              <a:buChar char="-"/>
            </a:pP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Each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does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correspond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more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than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one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proton-hole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state</a:t>
            </a:r>
          </a:p>
          <a:p>
            <a:pPr algn="just"/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/>
            </a:r>
            <a:b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</a:b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Interpretation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will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not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difficult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because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configuration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mixing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effects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should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small</a:t>
            </a:r>
            <a:endParaRPr lang="it-IT" sz="16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endParaRPr lang="it-IT" sz="16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Comparison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will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made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also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with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many-body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calculations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using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Auxiliary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Field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Diffusion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Monte Carlo 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(AFDMC)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that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include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explicitely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three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body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forces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.</a:t>
            </a:r>
          </a:p>
          <a:p>
            <a:pPr algn="just"/>
            <a:endParaRPr lang="it-IT" sz="16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- Once the </a:t>
            </a:r>
            <a:r>
              <a:rPr lang="it-IT" sz="1600" dirty="0" err="1">
                <a:solidFill>
                  <a:srgbClr val="0000FF"/>
                </a:solidFill>
                <a:cs typeface="Symbol" charset="0"/>
              </a:rPr>
              <a:t>L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single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particle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energies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are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known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AFMDC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can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used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try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determine</a:t>
            </a:r>
            <a:r>
              <a:rPr lang="it-IT" sz="16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balance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between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spin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independent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components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>
                <a:solidFill>
                  <a:srgbClr val="FF0000"/>
                </a:solidFill>
                <a:cs typeface="Symbol" charset="0"/>
              </a:rPr>
              <a:t>L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N and </a:t>
            </a:r>
            <a:r>
              <a:rPr lang="it-IT" sz="1600" dirty="0">
                <a:solidFill>
                  <a:srgbClr val="FF0000"/>
                </a:solidFill>
                <a:cs typeface="Symbol" charset="0"/>
              </a:rPr>
              <a:t>L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NN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interactions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required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fit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cs typeface="Symbol" charset="0"/>
              </a:rPr>
              <a:t>L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single-particle</a:t>
            </a:r>
            <a:r>
              <a:rPr lang="it-IT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energies</a:t>
            </a:r>
            <a:r>
              <a:rPr lang="it-IT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across</a:t>
            </a:r>
            <a:r>
              <a:rPr lang="it-IT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entire</a:t>
            </a:r>
            <a:r>
              <a:rPr lang="it-IT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periodic</a:t>
            </a:r>
            <a:r>
              <a:rPr lang="it-IT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table</a:t>
            </a:r>
            <a:r>
              <a:rPr lang="it-IT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.</a:t>
            </a:r>
          </a:p>
          <a:p>
            <a:pPr algn="just"/>
            <a:endParaRPr lang="it-IT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51208" name="Segnaposto numero diapositiva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24690A11-4BCC-C642-8B99-B89BF0D02188}" type="slidenum">
              <a:rPr lang="en-US" b="0">
                <a:latin typeface="Arial" charset="0"/>
              </a:rPr>
              <a:pPr/>
              <a:t>27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6988" y="762000"/>
            <a:ext cx="91709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asellaDiTesto 4"/>
          <p:cNvSpPr txBox="1">
            <a:spLocks noChangeArrowheads="1"/>
          </p:cNvSpPr>
          <p:nvPr/>
        </p:nvSpPr>
        <p:spPr bwMode="auto">
          <a:xfrm>
            <a:off x="1371600" y="76200"/>
            <a:ext cx="6324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kinematics</a:t>
            </a:r>
          </a:p>
        </p:txBody>
      </p:sp>
      <p:sp>
        <p:nvSpPr>
          <p:cNvPr id="52228" name="Segnaposto numero diapositiva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3A716448-DEA6-9044-A3A3-44DEF0397D7B}" type="slidenum">
              <a:rPr lang="en-US" b="0">
                <a:latin typeface="Arial" charset="0"/>
              </a:rPr>
              <a:pPr/>
              <a:t>28</a:t>
            </a:fld>
            <a:endParaRPr lang="en-US" b="0">
              <a:latin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876800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A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Lower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kinematics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would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allow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resolution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but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price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would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yield</a:t>
            </a:r>
            <a:endParaRPr lang="it-IT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79700" y="49530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281988" cy="523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E0FB42"/>
                </a:solidFill>
                <a:latin typeface="Comic Sans MS" charset="0"/>
              </a:rPr>
              <a:t>R</a:t>
            </a:r>
            <a:r>
              <a:rPr lang="it-IT" sz="2800">
                <a:solidFill>
                  <a:srgbClr val="E0FB42"/>
                </a:solidFill>
                <a:latin typeface="Comic Sans MS" charset="0"/>
              </a:rPr>
              <a:t>ICH</a:t>
            </a:r>
            <a:r>
              <a:rPr lang="it-IT" sz="2400">
                <a:solidFill>
                  <a:srgbClr val="E0FB42"/>
                </a:solidFill>
                <a:latin typeface="Comic Sans MS" charset="0"/>
              </a:rPr>
              <a:t> detector</a:t>
            </a:r>
            <a:r>
              <a:rPr lang="en-US" sz="2400">
                <a:solidFill>
                  <a:srgbClr val="E0FB42"/>
                </a:solidFill>
                <a:latin typeface="Comic Sans MS" charset="0"/>
              </a:rPr>
              <a:t>  – C</a:t>
            </a:r>
            <a:r>
              <a:rPr lang="en-US" sz="2400" baseline="-25000">
                <a:solidFill>
                  <a:srgbClr val="E0FB42"/>
                </a:solidFill>
                <a:latin typeface="Comic Sans MS" charset="0"/>
              </a:rPr>
              <a:t>6</a:t>
            </a:r>
            <a:r>
              <a:rPr lang="en-US" sz="2400">
                <a:solidFill>
                  <a:srgbClr val="E0FB42"/>
                </a:solidFill>
                <a:latin typeface="Comic Sans MS" charset="0"/>
              </a:rPr>
              <a:t>F</a:t>
            </a:r>
            <a:r>
              <a:rPr lang="en-US" sz="2400" baseline="-25000">
                <a:solidFill>
                  <a:srgbClr val="E0FB42"/>
                </a:solidFill>
                <a:latin typeface="Comic Sans MS" charset="0"/>
              </a:rPr>
              <a:t>14</a:t>
            </a:r>
            <a:r>
              <a:rPr lang="en-US" sz="2400">
                <a:solidFill>
                  <a:srgbClr val="E0FB42"/>
                </a:solidFill>
                <a:latin typeface="Comic Sans MS" charset="0"/>
              </a:rPr>
              <a:t>/CsI proximity focusing RICH</a:t>
            </a:r>
            <a:endParaRPr lang="it-IT" sz="1800" b="0">
              <a:latin typeface="Verdana" charset="0"/>
            </a:endParaRPr>
          </a:p>
        </p:txBody>
      </p:sp>
      <p:grpSp>
        <p:nvGrpSpPr>
          <p:cNvPr id="53255" name="Group 3"/>
          <p:cNvGrpSpPr>
            <a:grpSpLocks/>
          </p:cNvGrpSpPr>
          <p:nvPr/>
        </p:nvGrpSpPr>
        <p:grpSpPr bwMode="auto">
          <a:xfrm>
            <a:off x="352425" y="914400"/>
            <a:ext cx="3081338" cy="2376488"/>
            <a:chOff x="340" y="564"/>
            <a:chExt cx="2103" cy="1497"/>
          </a:xfrm>
        </p:grpSpPr>
        <p:pic>
          <p:nvPicPr>
            <p:cNvPr id="5327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4087" t="11870" r="13435" b="48659"/>
            <a:stretch>
              <a:fillRect/>
            </a:stretch>
          </p:blipFill>
          <p:spPr bwMode="auto">
            <a:xfrm>
              <a:off x="348" y="564"/>
              <a:ext cx="2086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78" name="Rectangle 5"/>
            <p:cNvSpPr>
              <a:spLocks noChangeArrowheads="1"/>
            </p:cNvSpPr>
            <p:nvPr/>
          </p:nvSpPr>
          <p:spPr bwMode="auto">
            <a:xfrm>
              <a:off x="340" y="572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279" name="Oval 6"/>
            <p:cNvSpPr>
              <a:spLocks noChangeArrowheads="1"/>
            </p:cNvSpPr>
            <p:nvPr/>
          </p:nvSpPr>
          <p:spPr bwMode="auto">
            <a:xfrm>
              <a:off x="1029" y="1149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aphicFrame>
          <p:nvGraphicFramePr>
            <p:cNvPr id="53253" name="Object 5"/>
            <p:cNvGraphicFramePr>
              <a:graphicFrameLocks noChangeAspect="1"/>
            </p:cNvGraphicFramePr>
            <p:nvPr/>
          </p:nvGraphicFramePr>
          <p:xfrm>
            <a:off x="834" y="1007"/>
            <a:ext cx="320" cy="238"/>
          </p:xfrm>
          <a:graphic>
            <a:graphicData uri="http://schemas.openxmlformats.org/presentationml/2006/ole">
              <p:oleObj spid="_x0000_s53280" name="Equation" r:id="rId5" imgW="228600" imgH="228600" progId="Equation.3">
                <p:embed/>
              </p:oleObj>
            </a:graphicData>
          </a:graphic>
        </p:graphicFrame>
      </p:grp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878138" y="1431925"/>
            <a:ext cx="573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b="0">
                <a:latin typeface="Arial" charset="0"/>
              </a:rPr>
              <a:t>“</a:t>
            </a:r>
            <a:r>
              <a:rPr lang="it-IT" sz="1200">
                <a:latin typeface="Arial" charset="0"/>
              </a:rPr>
              <a:t>MIP</a:t>
            </a:r>
            <a:r>
              <a:rPr lang="it-IT" b="0">
                <a:latin typeface="Arial" charset="0"/>
              </a:rPr>
              <a:t>”</a:t>
            </a: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3516313" y="762000"/>
          <a:ext cx="5484812" cy="4248150"/>
        </p:xfrm>
        <a:graphic>
          <a:graphicData uri="http://schemas.openxmlformats.org/presentationml/2006/ole">
            <p:oleObj spid="_x0000_s53281" name="Photo Editor Photo" r:id="rId6" imgW="23434771" imgH="17619048" progId="">
              <p:embed/>
            </p:oleObj>
          </a:graphicData>
        </a:graphic>
      </p:graphicFrame>
      <p:grpSp>
        <p:nvGrpSpPr>
          <p:cNvPr id="53257" name="Group 10"/>
          <p:cNvGrpSpPr>
            <a:grpSpLocks/>
          </p:cNvGrpSpPr>
          <p:nvPr/>
        </p:nvGrpSpPr>
        <p:grpSpPr bwMode="auto">
          <a:xfrm>
            <a:off x="365125" y="3429000"/>
            <a:ext cx="3081338" cy="2409825"/>
            <a:chOff x="3061" y="572"/>
            <a:chExt cx="2103" cy="1518"/>
          </a:xfrm>
        </p:grpSpPr>
        <p:pic>
          <p:nvPicPr>
            <p:cNvPr id="53275" name="Picture 11" descr="ev8run16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7108" t="9157" r="67093" b="4712"/>
            <a:stretch>
              <a:fillRect/>
            </a:stretch>
          </p:blipFill>
          <p:spPr bwMode="auto">
            <a:xfrm>
              <a:off x="3061" y="572"/>
              <a:ext cx="2087" cy="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76" name="Rectangle 12"/>
            <p:cNvSpPr>
              <a:spLocks noChangeArrowheads="1"/>
            </p:cNvSpPr>
            <p:nvPr/>
          </p:nvSpPr>
          <p:spPr bwMode="auto">
            <a:xfrm>
              <a:off x="3061" y="580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3258" name="Text Box 13"/>
          <p:cNvSpPr txBox="1">
            <a:spLocks noChangeArrowheads="1"/>
          </p:cNvSpPr>
          <p:nvPr/>
        </p:nvSpPr>
        <p:spPr bwMode="auto">
          <a:xfrm>
            <a:off x="3733800" y="5943600"/>
            <a:ext cx="3810000" cy="939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it-IT" sz="1600">
                <a:solidFill>
                  <a:srgbClr val="B21D1C"/>
                </a:solidFill>
                <a:latin typeface="Comic Sans MS" charset="0"/>
              </a:rPr>
              <a:t>Performances </a:t>
            </a:r>
            <a:endParaRPr lang="en-US" sz="1600">
              <a:solidFill>
                <a:schemeClr val="accent2"/>
              </a:solidFill>
              <a:latin typeface="Comic Sans MS" charset="0"/>
            </a:endParaRPr>
          </a:p>
          <a:p>
            <a:pPr algn="l" eaLnBrk="1" hangingPunct="1"/>
            <a:r>
              <a:rPr lang="it-IT" sz="1600" i="1">
                <a:solidFill>
                  <a:schemeClr val="accent2"/>
                </a:solidFill>
                <a:latin typeface="Comic Sans MS" charset="0"/>
              </a:rPr>
              <a:t>- </a:t>
            </a:r>
            <a:r>
              <a:rPr lang="it-IT" sz="1600" i="1">
                <a:solidFill>
                  <a:srgbClr val="AA1C23"/>
                </a:solidFill>
                <a:latin typeface="Comic Sans MS" charset="0"/>
              </a:rPr>
              <a:t>N</a:t>
            </a:r>
            <a:r>
              <a:rPr lang="it-IT" sz="1600" i="1" baseline="-25000">
                <a:solidFill>
                  <a:srgbClr val="AA1C23"/>
                </a:solidFill>
                <a:latin typeface="Comic Sans MS" charset="0"/>
              </a:rPr>
              <a:t>p.e</a:t>
            </a:r>
            <a:r>
              <a:rPr lang="it-IT" sz="1600" i="1" baseline="-25000">
                <a:solidFill>
                  <a:schemeClr val="accent2"/>
                </a:solidFill>
                <a:latin typeface="Comic Sans MS" charset="0"/>
              </a:rPr>
              <a:t>.</a:t>
            </a:r>
            <a:r>
              <a:rPr lang="it-IT" sz="1600">
                <a:solidFill>
                  <a:schemeClr val="accent2"/>
                </a:solidFill>
                <a:latin typeface="Comic Sans MS" charset="0"/>
              </a:rPr>
              <a:t> # of detected photons(p.e.)</a:t>
            </a:r>
            <a:endParaRPr lang="en-US" sz="1600">
              <a:solidFill>
                <a:schemeClr val="accent2"/>
              </a:solidFill>
              <a:latin typeface="Comic Sans MS" charset="0"/>
            </a:endParaRPr>
          </a:p>
          <a:p>
            <a:pPr algn="l" eaLnBrk="1" hangingPunct="1"/>
            <a:r>
              <a:rPr lang="it-IT" sz="1600">
                <a:solidFill>
                  <a:schemeClr val="accent2"/>
                </a:solidFill>
                <a:latin typeface="Comic Sans MS" charset="0"/>
              </a:rPr>
              <a:t>- and </a:t>
            </a:r>
            <a:r>
              <a:rPr lang="en-US" sz="160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it-IT" sz="1800">
                <a:solidFill>
                  <a:srgbClr val="AA1C23"/>
                </a:solidFill>
              </a:rPr>
              <a:t></a:t>
            </a:r>
            <a:r>
              <a:rPr lang="it-IT" sz="1800" baseline="-25000">
                <a:solidFill>
                  <a:srgbClr val="AA1C23"/>
                </a:solidFill>
              </a:rPr>
              <a:t></a:t>
            </a:r>
            <a:r>
              <a:rPr lang="it-IT" sz="1600">
                <a:solidFill>
                  <a:schemeClr val="accent2"/>
                </a:solidFill>
                <a:latin typeface="Comic Sans MS" charset="0"/>
              </a:rPr>
              <a:t>  (angular resolution)</a:t>
            </a:r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7543800" y="5257800"/>
          <a:ext cx="1371600" cy="763588"/>
        </p:xfrm>
        <a:graphic>
          <a:graphicData uri="http://schemas.openxmlformats.org/presentationml/2006/ole">
            <p:oleObj spid="_x0000_s53282" name="Equation" r:id="rId8" imgW="812800" imgH="469900" progId="Equation.3">
              <p:embed/>
            </p:oleObj>
          </a:graphicData>
        </a:graphic>
      </p:graphicFrame>
      <p:sp>
        <p:nvSpPr>
          <p:cNvPr id="53259" name="Text Box 15"/>
          <p:cNvSpPr txBox="1">
            <a:spLocks noChangeArrowheads="1"/>
          </p:cNvSpPr>
          <p:nvPr/>
        </p:nvSpPr>
        <p:spPr bwMode="auto">
          <a:xfrm>
            <a:off x="7508875" y="4740275"/>
            <a:ext cx="1635125" cy="5873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charset="0"/>
              </a:rPr>
              <a:t>Cherenkov angle resolution</a:t>
            </a:r>
            <a:endParaRPr lang="en-US">
              <a:latin typeface="Comic Sans MS" charset="0"/>
            </a:endParaRPr>
          </a:p>
        </p:txBody>
      </p:sp>
      <p:sp>
        <p:nvSpPr>
          <p:cNvPr id="53260" name="Text Box 16"/>
          <p:cNvSpPr txBox="1">
            <a:spLocks noChangeArrowheads="1"/>
          </p:cNvSpPr>
          <p:nvPr/>
        </p:nvSpPr>
        <p:spPr bwMode="auto">
          <a:xfrm>
            <a:off x="5334000" y="4953000"/>
            <a:ext cx="1965325" cy="3397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E0FB42"/>
                </a:solidFill>
                <a:latin typeface="Comic Sans MS" charset="0"/>
              </a:rPr>
              <a:t>Separation Power</a:t>
            </a:r>
            <a:endParaRPr lang="en-US" b="0">
              <a:latin typeface="Verdana" charset="0"/>
            </a:endParaRP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5562600" y="5334000"/>
          <a:ext cx="1403350" cy="385763"/>
        </p:xfrm>
        <a:graphic>
          <a:graphicData uri="http://schemas.openxmlformats.org/presentationml/2006/ole">
            <p:oleObj spid="_x0000_s53283" name="Equation" r:id="rId9" imgW="952500" imgH="241300" progId="Equation.3">
              <p:embed/>
            </p:oleObj>
          </a:graphicData>
        </a:graphic>
      </p:graphicFrame>
      <p:pic>
        <p:nvPicPr>
          <p:cNvPr id="20481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5998"/>
          <a:stretch>
            <a:fillRect/>
          </a:stretch>
        </p:blipFill>
        <p:spPr bwMode="auto">
          <a:xfrm>
            <a:off x="0" y="34290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441700" y="3429000"/>
            <a:ext cx="1395413" cy="1512888"/>
            <a:chOff x="2485" y="2160"/>
            <a:chExt cx="816" cy="953"/>
          </a:xfrm>
        </p:grpSpPr>
        <p:sp>
          <p:nvSpPr>
            <p:cNvPr id="53273" name="Oval 20"/>
            <p:cNvSpPr>
              <a:spLocks noChangeArrowheads="1"/>
            </p:cNvSpPr>
            <p:nvPr/>
          </p:nvSpPr>
          <p:spPr bwMode="auto">
            <a:xfrm>
              <a:off x="2530" y="2160"/>
              <a:ext cx="771" cy="363"/>
            </a:xfrm>
            <a:prstGeom prst="ellips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274" name="AutoShape 21"/>
            <p:cNvSpPr>
              <a:spLocks noChangeArrowheads="1"/>
            </p:cNvSpPr>
            <p:nvPr/>
          </p:nvSpPr>
          <p:spPr bwMode="auto">
            <a:xfrm flipH="1" flipV="1">
              <a:off x="2485" y="2523"/>
              <a:ext cx="498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48 w 21600"/>
                <a:gd name="T13" fmla="*/ 2929 h 21600"/>
                <a:gd name="T14" fmla="*/ 18217 w 21600"/>
                <a:gd name="T15" fmla="*/ 92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0" y="5878513"/>
            <a:ext cx="4114800" cy="979487"/>
            <a:chOff x="91" y="2593"/>
            <a:chExt cx="2647" cy="549"/>
          </a:xfrm>
        </p:grpSpPr>
        <p:pic>
          <p:nvPicPr>
            <p:cNvPr id="53271" name="Picture 2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" y="2784"/>
              <a:ext cx="2402" cy="358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5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24" name="Text Box 24"/>
            <p:cNvSpPr txBox="1">
              <a:spLocks noChangeArrowheads="1"/>
            </p:cNvSpPr>
            <p:nvPr/>
          </p:nvSpPr>
          <p:spPr bwMode="auto">
            <a:xfrm>
              <a:off x="144" y="2593"/>
              <a:ext cx="2594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8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Comic Sans MS" charset="0"/>
                </a:rPr>
                <a:t>N. of detected photoelectrons</a:t>
              </a:r>
              <a:endParaRPr lang="en-US" sz="18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endParaRPr>
            </a:p>
          </p:txBody>
        </p:sp>
      </p:grpSp>
      <p:sp>
        <p:nvSpPr>
          <p:cNvPr id="53264" name="Line 25"/>
          <p:cNvSpPr>
            <a:spLocks noChangeShapeType="1"/>
          </p:cNvSpPr>
          <p:nvPr/>
        </p:nvSpPr>
        <p:spPr bwMode="auto">
          <a:xfrm flipH="1" flipV="1">
            <a:off x="7467600" y="6350000"/>
            <a:ext cx="533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Line 26"/>
          <p:cNvSpPr>
            <a:spLocks noChangeShapeType="1"/>
          </p:cNvSpPr>
          <p:nvPr/>
        </p:nvSpPr>
        <p:spPr bwMode="auto">
          <a:xfrm flipH="1" flipV="1">
            <a:off x="7467600" y="67056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Text Box 27"/>
          <p:cNvSpPr txBox="1">
            <a:spLocks noChangeArrowheads="1"/>
          </p:cNvSpPr>
          <p:nvPr/>
        </p:nvSpPr>
        <p:spPr bwMode="auto">
          <a:xfrm>
            <a:off x="8001000" y="61976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charset="0"/>
              </a:rPr>
              <a:t>maximize</a:t>
            </a:r>
            <a:endParaRPr lang="en-US" sz="2400" b="0">
              <a:latin typeface="Arial" charset="0"/>
            </a:endParaRPr>
          </a:p>
        </p:txBody>
      </p:sp>
      <p:sp>
        <p:nvSpPr>
          <p:cNvPr id="53267" name="Text Box 28"/>
          <p:cNvSpPr txBox="1">
            <a:spLocks noChangeArrowheads="1"/>
          </p:cNvSpPr>
          <p:nvPr/>
        </p:nvSpPr>
        <p:spPr bwMode="auto">
          <a:xfrm>
            <a:off x="8001000" y="6545263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B21D1C"/>
                </a:solidFill>
                <a:latin typeface="Comic Sans MS" charset="0"/>
              </a:rPr>
              <a:t>minimize</a:t>
            </a:r>
            <a:endParaRPr lang="en-US" sz="2400" b="0">
              <a:latin typeface="Arial" charset="0"/>
            </a:endParaRPr>
          </a:p>
        </p:txBody>
      </p:sp>
      <p:sp>
        <p:nvSpPr>
          <p:cNvPr id="53268" name="Ovale 28"/>
          <p:cNvSpPr>
            <a:spLocks noChangeArrowheads="1"/>
          </p:cNvSpPr>
          <p:nvPr/>
        </p:nvSpPr>
        <p:spPr bwMode="auto">
          <a:xfrm>
            <a:off x="8382000" y="5638800"/>
            <a:ext cx="457200" cy="381000"/>
          </a:xfrm>
          <a:prstGeom prst="ellipse">
            <a:avLst/>
          </a:prstGeom>
          <a:solidFill>
            <a:schemeClr val="bg1">
              <a:alpha val="1961"/>
            </a:schemeClr>
          </a:solidFill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53269" name="Immagin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36900" y="5105400"/>
            <a:ext cx="2349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0" name="Segnaposto numero diapositiva 3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93AEB053-62B2-BE40-B11D-E72C5006DF11}" type="slidenum">
              <a:rPr lang="en-US" b="0">
                <a:latin typeface="Arial" charset="0"/>
              </a:rPr>
              <a:pPr/>
              <a:t>29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76200" cy="76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843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33500" y="1752600"/>
          <a:ext cx="6132513" cy="1752600"/>
        </p:xfrm>
        <a:graphic>
          <a:graphicData uri="http://schemas.openxmlformats.org/presentationml/2006/ole">
            <p:oleObj spid="_x0000_s18440" name="Equation" r:id="rId3" imgW="1511280" imgH="431640" progId="Equation.3">
              <p:embed/>
            </p:oleObj>
          </a:graphicData>
        </a:graphic>
      </p:graphicFrame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4876800" y="2133600"/>
            <a:ext cx="1371600" cy="914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>
              <a:latin typeface="Calibri" charset="0"/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solidFill>
            <a:srgbClr val="3AFF2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3" charset="0"/>
                <a:ea typeface="Comic Sans MS" pitchFamily="-83" charset="0"/>
                <a:cs typeface="Comic Sans MS" pitchFamily="-83" charset="0"/>
                <a:sym typeface="Symbol" pitchFamily="-83" charset="2"/>
              </a:rPr>
              <a:t>ELECTROproduction of hypernuclei</a:t>
            </a:r>
          </a:p>
          <a:p>
            <a:pPr>
              <a:defRPr/>
            </a:pPr>
            <a:r>
              <a:rPr lang="en-US" sz="3200" i="1">
                <a:solidFill>
                  <a:srgbClr val="21551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3" charset="0"/>
                <a:ea typeface="Comic Sans MS" pitchFamily="-83" charset="0"/>
                <a:cs typeface="Comic Sans MS" pitchFamily="-83" charset="0"/>
                <a:sym typeface="Symbol" pitchFamily="-83" charset="2"/>
              </a:rPr>
              <a:t>e  +  A  </a:t>
            </a:r>
            <a:r>
              <a:rPr lang="en-US" sz="3200" i="1">
                <a:solidFill>
                  <a:srgbClr val="21551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3" charset="0"/>
                <a:ea typeface="Comic Sans MS" pitchFamily="-83" charset="0"/>
                <a:cs typeface="Comic Sans MS" pitchFamily="-83" charset="0"/>
                <a:sym typeface="Wingdings" pitchFamily="-83" charset="2"/>
              </a:rPr>
              <a:t>-&gt;  e’  +  K</a:t>
            </a:r>
            <a:r>
              <a:rPr lang="en-US" sz="3200" i="1" baseline="50000">
                <a:solidFill>
                  <a:srgbClr val="21551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3" charset="0"/>
                <a:ea typeface="Comic Sans MS" pitchFamily="-83" charset="0"/>
                <a:cs typeface="Comic Sans MS" pitchFamily="-83" charset="0"/>
                <a:sym typeface="Wingdings" pitchFamily="-83" charset="2"/>
              </a:rPr>
              <a:t>+</a:t>
            </a:r>
            <a:r>
              <a:rPr lang="en-US" sz="3200" i="1">
                <a:solidFill>
                  <a:srgbClr val="21551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3" charset="0"/>
                <a:ea typeface="Comic Sans MS" pitchFamily="-83" charset="0"/>
                <a:cs typeface="Comic Sans MS" pitchFamily="-83" charset="0"/>
                <a:sym typeface="Wingdings" pitchFamily="-83" charset="2"/>
              </a:rPr>
              <a:t>  +  H</a:t>
            </a:r>
            <a:endParaRPr lang="en-US" sz="3200" i="1">
              <a:solidFill>
                <a:srgbClr val="21551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83" charset="0"/>
              <a:ea typeface="Comic Sans MS" pitchFamily="-83" charset="0"/>
              <a:cs typeface="Comic Sans MS" pitchFamily="-83" charset="0"/>
              <a:sym typeface="Symbol" pitchFamily="-83" charset="2"/>
            </a:endParaRPr>
          </a:p>
          <a:p>
            <a:pPr>
              <a:defRPr/>
            </a:pPr>
            <a:r>
              <a:rPr lang="en-US" sz="2400">
                <a:solidFill>
                  <a:srgbClr val="0000FF"/>
                </a:solidFill>
                <a:latin typeface="Comic Sans MS" pitchFamily="-83" charset="0"/>
                <a:ea typeface="Comic Sans MS" pitchFamily="-83" charset="0"/>
                <a:cs typeface="Comic Sans MS" pitchFamily="-83" charset="0"/>
                <a:sym typeface="Symbol" pitchFamily="-83" charset="2"/>
              </a:rPr>
              <a:t>in DWIA</a:t>
            </a:r>
            <a:r>
              <a:rPr lang="en-US" sz="2400" i="1">
                <a:solidFill>
                  <a:srgbClr val="0000FF"/>
                </a:solidFill>
                <a:latin typeface="Comic Sans MS" pitchFamily="-83" charset="0"/>
                <a:ea typeface="Comic Sans MS" pitchFamily="-83" charset="0"/>
                <a:cs typeface="Comic Sans MS" pitchFamily="-83" charset="0"/>
                <a:sym typeface="Symbol" pitchFamily="-83" charset="2"/>
              </a:rPr>
              <a:t> (incoming/outgoing particle momenta are </a:t>
            </a:r>
            <a:r>
              <a:rPr lang="it-IT" sz="2400">
                <a:solidFill>
                  <a:srgbClr val="0000FF"/>
                </a:solidFill>
                <a:latin typeface="Comic Sans MS" pitchFamily="-83" charset="0"/>
                <a:ea typeface="Comic Sans MS" pitchFamily="-83" charset="0"/>
                <a:cs typeface="Comic Sans MS" pitchFamily="-83" charset="0"/>
                <a:sym typeface="Symbol" pitchFamily="-83" charset="2"/>
              </a:rPr>
              <a:t>≥ </a:t>
            </a:r>
            <a:r>
              <a:rPr lang="en-US" sz="2400" i="1">
                <a:solidFill>
                  <a:srgbClr val="0000FF"/>
                </a:solidFill>
                <a:latin typeface="Comic Sans MS" pitchFamily="-83" charset="0"/>
                <a:ea typeface="Comic Sans MS" pitchFamily="-83" charset="0"/>
                <a:cs typeface="Comic Sans MS" pitchFamily="-83" charset="0"/>
                <a:sym typeface="Symbol" pitchFamily="-83" charset="2"/>
              </a:rPr>
              <a:t>1 GeV)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381000" y="3200400"/>
            <a:ext cx="232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>
                <a:latin typeface="Calibri" charset="0"/>
              </a:rPr>
              <a:t>  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0" y="3908425"/>
            <a:ext cx="9144000" cy="3046413"/>
          </a:xfrm>
          <a:prstGeom prst="rect">
            <a:avLst/>
          </a:prstGeom>
          <a:solidFill>
            <a:srgbClr val="9E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en-US" sz="2400" i="1">
                <a:solidFill>
                  <a:srgbClr val="CC0000"/>
                </a:solidFill>
                <a:latin typeface="Times New Roman" charset="0"/>
              </a:rPr>
              <a:t>- J</a:t>
            </a:r>
            <a:r>
              <a:rPr lang="en-US" sz="2400" i="1" baseline="30000">
                <a:solidFill>
                  <a:srgbClr val="CC0000"/>
                </a:solidFill>
                <a:latin typeface="Calibri" charset="0"/>
              </a:rPr>
              <a:t>m</a:t>
            </a:r>
            <a:r>
              <a:rPr lang="en-US" sz="2400" i="1">
                <a:solidFill>
                  <a:srgbClr val="CC0000"/>
                </a:solidFill>
                <a:latin typeface="Times New Roman" charset="0"/>
              </a:rPr>
              <a:t>(i)</a:t>
            </a:r>
            <a:r>
              <a:rPr lang="en-US" sz="2400">
                <a:latin typeface="Times New Roman" charset="0"/>
              </a:rPr>
              <a:t>  </a:t>
            </a:r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elementary hadron current</a:t>
            </a:r>
            <a:r>
              <a:rPr lang="en-US" sz="2400">
                <a:latin typeface="Times New Roman" charset="0"/>
              </a:rPr>
              <a:t> in lab frame </a:t>
            </a:r>
            <a:r>
              <a:rPr lang="en-US" sz="2400" i="1">
                <a:latin typeface="Times New Roman" charset="0"/>
              </a:rPr>
              <a:t>(frozen-nucleon approx)</a:t>
            </a:r>
          </a:p>
          <a:p>
            <a:pPr algn="just"/>
            <a:r>
              <a:rPr lang="en-US" sz="2400" i="1">
                <a:solidFill>
                  <a:srgbClr val="CC0000"/>
                </a:solidFill>
                <a:latin typeface="Calibri" charset="0"/>
              </a:rPr>
              <a:t>- </a:t>
            </a:r>
            <a:r>
              <a:rPr lang="en-US" sz="2400" i="1">
                <a:solidFill>
                  <a:srgbClr val="CC0000"/>
                </a:solidFill>
                <a:cs typeface="Symbol" charset="0"/>
              </a:rPr>
              <a:t>c</a:t>
            </a:r>
            <a:r>
              <a:rPr lang="en-US" sz="2400" i="1" baseline="-25000">
                <a:solidFill>
                  <a:srgbClr val="CC0000"/>
                </a:solidFill>
                <a:cs typeface="Symbol" charset="0"/>
              </a:rPr>
              <a:t>g</a:t>
            </a:r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virtual-photon wave function</a:t>
            </a:r>
            <a:r>
              <a:rPr lang="en-US" sz="2400" i="1">
                <a:latin typeface="Times New Roman" charset="0"/>
              </a:rPr>
              <a:t> (one-photon approx, no Coulomb distortion)</a:t>
            </a:r>
          </a:p>
          <a:p>
            <a:pPr algn="just"/>
            <a:r>
              <a:rPr lang="en-US" sz="2400" i="1">
                <a:solidFill>
                  <a:srgbClr val="CC0000"/>
                </a:solidFill>
                <a:latin typeface="Calibri" charset="0"/>
              </a:rPr>
              <a:t>- </a:t>
            </a:r>
            <a:r>
              <a:rPr lang="en-US" sz="2400" i="1">
                <a:solidFill>
                  <a:srgbClr val="CC0000"/>
                </a:solidFill>
                <a:cs typeface="Symbol" charset="0"/>
              </a:rPr>
              <a:t>c</a:t>
            </a:r>
            <a:r>
              <a:rPr lang="en-US" sz="2400" i="1" baseline="-25000">
                <a:solidFill>
                  <a:srgbClr val="CC0000"/>
                </a:solidFill>
                <a:cs typeface="Symbol" charset="0"/>
              </a:rPr>
              <a:t>K</a:t>
            </a:r>
            <a:r>
              <a:rPr lang="en-US" sz="2400" i="1">
                <a:latin typeface="Arial Unicode MS" charset="0"/>
              </a:rPr>
              <a:t>– </a:t>
            </a:r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distorted kaon w. f.</a:t>
            </a:r>
            <a:r>
              <a:rPr lang="en-US" sz="2400" i="1">
                <a:latin typeface="Arial Unicode MS" charset="0"/>
              </a:rPr>
              <a:t> </a:t>
            </a:r>
            <a:r>
              <a:rPr lang="en-US" sz="2400" i="1">
                <a:latin typeface="Times New Roman" charset="0"/>
              </a:rPr>
              <a:t>(eikonal approx.  with 1</a:t>
            </a:r>
            <a:r>
              <a:rPr lang="en-US" sz="2400" i="1" baseline="30000">
                <a:latin typeface="Times New Roman" charset="0"/>
              </a:rPr>
              <a:t>st</a:t>
            </a:r>
            <a:r>
              <a:rPr lang="en-US" sz="2400" i="1">
                <a:latin typeface="Times New Roman" charset="0"/>
              </a:rPr>
              <a:t> order optical potential)</a:t>
            </a:r>
          </a:p>
          <a:p>
            <a:pPr algn="just"/>
            <a:r>
              <a:rPr lang="en-US" sz="2400" i="1">
                <a:solidFill>
                  <a:srgbClr val="CC0000"/>
                </a:solidFill>
                <a:latin typeface="Calibri" charset="0"/>
              </a:rPr>
              <a:t>-</a:t>
            </a:r>
            <a:r>
              <a:rPr lang="en-US" sz="2400" i="1">
                <a:solidFill>
                  <a:srgbClr val="CC0000"/>
                </a:solidFill>
                <a:cs typeface="Symbol" charset="0"/>
              </a:rPr>
              <a:t>Y</a:t>
            </a:r>
            <a:r>
              <a:rPr lang="en-US" sz="2400" i="1" baseline="-25000">
                <a:solidFill>
                  <a:srgbClr val="CC0000"/>
                </a:solidFill>
                <a:cs typeface="Symbol" charset="0"/>
              </a:rPr>
              <a:t>A</a:t>
            </a:r>
            <a:r>
              <a:rPr lang="en-US" sz="2400" i="1">
                <a:solidFill>
                  <a:srgbClr val="CC0000"/>
                </a:solidFill>
                <a:cs typeface="Symbol" charset="0"/>
              </a:rPr>
              <a:t>(Y</a:t>
            </a:r>
            <a:r>
              <a:rPr lang="en-US" sz="2400" i="1" baseline="-25000">
                <a:solidFill>
                  <a:srgbClr val="CC0000"/>
                </a:solidFill>
                <a:cs typeface="Symbol" charset="0"/>
              </a:rPr>
              <a:t>H</a:t>
            </a:r>
            <a:r>
              <a:rPr lang="en-US" sz="2400" i="1">
                <a:solidFill>
                  <a:srgbClr val="CC0000"/>
                </a:solidFill>
                <a:cs typeface="Symbol" charset="0"/>
              </a:rPr>
              <a:t>) </a:t>
            </a:r>
            <a:r>
              <a:rPr lang="en-US" sz="2400" i="1">
                <a:solidFill>
                  <a:schemeClr val="accent2"/>
                </a:solidFill>
                <a:latin typeface="Times New Roman" charset="0"/>
              </a:rPr>
              <a:t>- </a:t>
            </a:r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target nucleus (hypernucleus)</a:t>
            </a:r>
            <a:r>
              <a:rPr lang="en-US" sz="2400">
                <a:latin typeface="Calibri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Times New Roman" charset="0"/>
              </a:rPr>
              <a:t>nonrelativistic wave functions</a:t>
            </a:r>
            <a:r>
              <a:rPr lang="en-US" sz="2400" i="1">
                <a:latin typeface="Calibri" charset="0"/>
              </a:rPr>
              <a:t> </a:t>
            </a:r>
            <a:r>
              <a:rPr lang="en-US" sz="2400" i="1">
                <a:latin typeface="Times New Roman" charset="0"/>
              </a:rPr>
              <a:t>(</a:t>
            </a:r>
            <a:r>
              <a:rPr lang="en-US" sz="2400" i="1">
                <a:solidFill>
                  <a:srgbClr val="FF0000"/>
                </a:solidFill>
                <a:latin typeface="Times New Roman" charset="0"/>
              </a:rPr>
              <a:t>shell model - weak coupling model</a:t>
            </a:r>
            <a:r>
              <a:rPr lang="en-US" sz="2400" i="1">
                <a:latin typeface="Times New Roman" charset="0"/>
              </a:rPr>
              <a:t>) </a:t>
            </a: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1C4FA41-989E-7248-B133-6BAEA114A98B}" type="slidenum">
              <a:rPr lang="en-US" b="0">
                <a:latin typeface="Arial" charset="0"/>
              </a:rPr>
              <a:pPr/>
              <a:t>30</a:t>
            </a:fld>
            <a:endParaRPr lang="en-US" b="0">
              <a:latin typeface="Arial" charset="0"/>
            </a:endParaRPr>
          </a:p>
        </p:txBody>
      </p:sp>
      <p:pic>
        <p:nvPicPr>
          <p:cNvPr id="55299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55613"/>
            <a:ext cx="509905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CasellaDiTesto 5"/>
          <p:cNvSpPr txBox="1">
            <a:spLocks noChangeArrowheads="1"/>
          </p:cNvSpPr>
          <p:nvPr/>
        </p:nvSpPr>
        <p:spPr bwMode="auto">
          <a:xfrm>
            <a:off x="457200" y="11113"/>
            <a:ext cx="8686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RICH upgrated for Transversity experiment</a:t>
            </a:r>
          </a:p>
        </p:txBody>
      </p:sp>
      <p:pic>
        <p:nvPicPr>
          <p:cNvPr id="55301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1800" y="3810000"/>
            <a:ext cx="8559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45100"/>
            <a:ext cx="7486650" cy="161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5303" name="Connettore 1 9"/>
          <p:cNvCxnSpPr>
            <a:cxnSpLocks noChangeShapeType="1"/>
          </p:cNvCxnSpPr>
          <p:nvPr/>
        </p:nvCxnSpPr>
        <p:spPr bwMode="auto">
          <a:xfrm>
            <a:off x="5638800" y="4114800"/>
            <a:ext cx="3048000" cy="1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04" name="Connettore 1 11"/>
          <p:cNvCxnSpPr>
            <a:cxnSpLocks noChangeShapeType="1"/>
          </p:cNvCxnSpPr>
          <p:nvPr/>
        </p:nvCxnSpPr>
        <p:spPr bwMode="auto">
          <a:xfrm>
            <a:off x="7772400" y="4570413"/>
            <a:ext cx="914400" cy="15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05" name="Connettore 1 12"/>
          <p:cNvCxnSpPr>
            <a:cxnSpLocks noChangeShapeType="1"/>
          </p:cNvCxnSpPr>
          <p:nvPr/>
        </p:nvCxnSpPr>
        <p:spPr bwMode="auto">
          <a:xfrm>
            <a:off x="457200" y="4799013"/>
            <a:ext cx="914400" cy="15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06" name="Connettore 1 13"/>
          <p:cNvCxnSpPr>
            <a:cxnSpLocks noChangeShapeType="1"/>
          </p:cNvCxnSpPr>
          <p:nvPr/>
        </p:nvCxnSpPr>
        <p:spPr bwMode="auto">
          <a:xfrm>
            <a:off x="2362200" y="4800600"/>
            <a:ext cx="914400" cy="1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07" name="Connettore 1 15"/>
          <p:cNvCxnSpPr>
            <a:cxnSpLocks noChangeShapeType="1"/>
          </p:cNvCxnSpPr>
          <p:nvPr/>
        </p:nvCxnSpPr>
        <p:spPr bwMode="auto">
          <a:xfrm>
            <a:off x="4800600" y="4800600"/>
            <a:ext cx="3352800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08" name="Connettore 1 17"/>
          <p:cNvCxnSpPr>
            <a:cxnSpLocks noChangeShapeType="1"/>
          </p:cNvCxnSpPr>
          <p:nvPr/>
        </p:nvCxnSpPr>
        <p:spPr bwMode="auto">
          <a:xfrm>
            <a:off x="1447800" y="5562600"/>
            <a:ext cx="5867400" cy="15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09" name="Connettore 1 19"/>
          <p:cNvCxnSpPr>
            <a:cxnSpLocks noChangeShapeType="1"/>
          </p:cNvCxnSpPr>
          <p:nvPr/>
        </p:nvCxnSpPr>
        <p:spPr bwMode="auto">
          <a:xfrm>
            <a:off x="1524000" y="6170613"/>
            <a:ext cx="1752600" cy="1587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10" name="Connettore 1 21"/>
          <p:cNvCxnSpPr>
            <a:cxnSpLocks noChangeShapeType="1"/>
          </p:cNvCxnSpPr>
          <p:nvPr/>
        </p:nvCxnSpPr>
        <p:spPr bwMode="auto">
          <a:xfrm>
            <a:off x="2362200" y="6324600"/>
            <a:ext cx="1752600" cy="15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11" name="Connettore 1 23"/>
          <p:cNvCxnSpPr>
            <a:cxnSpLocks noChangeShapeType="1"/>
          </p:cNvCxnSpPr>
          <p:nvPr/>
        </p:nvCxnSpPr>
        <p:spPr bwMode="auto">
          <a:xfrm>
            <a:off x="1447800" y="6553200"/>
            <a:ext cx="6553200" cy="1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5312" name="Connettore 1 24"/>
          <p:cNvCxnSpPr>
            <a:cxnSpLocks noChangeShapeType="1"/>
          </p:cNvCxnSpPr>
          <p:nvPr/>
        </p:nvCxnSpPr>
        <p:spPr bwMode="auto">
          <a:xfrm>
            <a:off x="914400" y="6780213"/>
            <a:ext cx="1752600" cy="1587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55313" name="Ovale 25"/>
          <p:cNvSpPr>
            <a:spLocks noChangeArrowheads="1"/>
          </p:cNvSpPr>
          <p:nvPr/>
        </p:nvSpPr>
        <p:spPr bwMode="auto">
          <a:xfrm>
            <a:off x="2209800" y="6477000"/>
            <a:ext cx="3810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it-IT"/>
              <a:t>  </a:t>
            </a:r>
          </a:p>
        </p:txBody>
      </p:sp>
      <p:sp>
        <p:nvSpPr>
          <p:cNvPr id="55314" name="Ovale 18"/>
          <p:cNvSpPr>
            <a:spLocks noChangeArrowheads="1"/>
          </p:cNvSpPr>
          <p:nvPr/>
        </p:nvSpPr>
        <p:spPr bwMode="auto">
          <a:xfrm>
            <a:off x="6629400" y="5334000"/>
            <a:ext cx="838200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 w="412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15" name="Ovale 26"/>
          <p:cNvSpPr>
            <a:spLocks noChangeArrowheads="1"/>
          </p:cNvSpPr>
          <p:nvPr/>
        </p:nvSpPr>
        <p:spPr bwMode="auto">
          <a:xfrm>
            <a:off x="7391400" y="4572000"/>
            <a:ext cx="838200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 w="412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16" name="Ovale 27"/>
          <p:cNvSpPr>
            <a:spLocks noChangeArrowheads="1"/>
          </p:cNvSpPr>
          <p:nvPr/>
        </p:nvSpPr>
        <p:spPr bwMode="auto">
          <a:xfrm>
            <a:off x="6400800" y="4572000"/>
            <a:ext cx="838200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 w="412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A4CB4A21-A95A-4B4F-8126-BA5438F4A115}" type="slidenum">
              <a:rPr lang="en-US" b="0">
                <a:latin typeface="Arial" charset="0"/>
              </a:rPr>
              <a:pPr/>
              <a:t>31</a:t>
            </a:fld>
            <a:endParaRPr lang="en-US" b="0">
              <a:latin typeface="Arial" charset="0"/>
            </a:endParaRPr>
          </a:p>
        </p:txBody>
      </p:sp>
      <p:sp>
        <p:nvSpPr>
          <p:cNvPr id="56323" name="CasellaDiTesto 4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The target</a:t>
            </a:r>
          </a:p>
        </p:txBody>
      </p:sp>
      <p:pic>
        <p:nvPicPr>
          <p:cNvPr id="56324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9900"/>
            <a:ext cx="7748588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CasellaDiTesto 6"/>
          <p:cNvSpPr txBox="1">
            <a:spLocks noChangeArrowheads="1"/>
          </p:cNvSpPr>
          <p:nvPr/>
        </p:nvSpPr>
        <p:spPr bwMode="auto">
          <a:xfrm>
            <a:off x="685800" y="609600"/>
            <a:ext cx="8001000" cy="369888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NIKHEF target (C. Marchand, Saclay)</a:t>
            </a:r>
          </a:p>
        </p:txBody>
      </p:sp>
      <p:cxnSp>
        <p:nvCxnSpPr>
          <p:cNvPr id="56326" name="Connettore 1 8"/>
          <p:cNvCxnSpPr>
            <a:cxnSpLocks noChangeShapeType="1"/>
          </p:cNvCxnSpPr>
          <p:nvPr/>
        </p:nvCxnSpPr>
        <p:spPr bwMode="auto">
          <a:xfrm>
            <a:off x="5410200" y="6248400"/>
            <a:ext cx="2667000" cy="1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6327" name="Connettore 1 10"/>
          <p:cNvCxnSpPr>
            <a:cxnSpLocks noChangeShapeType="1"/>
          </p:cNvCxnSpPr>
          <p:nvPr/>
        </p:nvCxnSpPr>
        <p:spPr bwMode="auto">
          <a:xfrm>
            <a:off x="1600200" y="6248400"/>
            <a:ext cx="1905000" cy="15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pic>
        <p:nvPicPr>
          <p:cNvPr id="56328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4895"/>
          <a:stretch>
            <a:fillRect/>
          </a:stretch>
        </p:blipFill>
        <p:spPr bwMode="auto">
          <a:xfrm>
            <a:off x="1371600" y="1219200"/>
            <a:ext cx="6781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329" name="Connettore 1 14"/>
          <p:cNvCxnSpPr>
            <a:cxnSpLocks noChangeShapeType="1"/>
          </p:cNvCxnSpPr>
          <p:nvPr/>
        </p:nvCxnSpPr>
        <p:spPr bwMode="auto">
          <a:xfrm>
            <a:off x="5334000" y="1524000"/>
            <a:ext cx="2819400" cy="15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56330" name="Ovale 9"/>
          <p:cNvSpPr>
            <a:spLocks noChangeArrowheads="1"/>
          </p:cNvSpPr>
          <p:nvPr/>
        </p:nvSpPr>
        <p:spPr bwMode="auto">
          <a:xfrm>
            <a:off x="6172200" y="5867400"/>
            <a:ext cx="2133600" cy="533400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6331" name="Ovale 11"/>
          <p:cNvSpPr>
            <a:spLocks noChangeArrowheads="1"/>
          </p:cNvSpPr>
          <p:nvPr/>
        </p:nvSpPr>
        <p:spPr bwMode="auto">
          <a:xfrm>
            <a:off x="2971800" y="5943600"/>
            <a:ext cx="685800" cy="3810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BC913E53-8F49-C649-A6A2-A9E2E892A504}" type="slidenum">
              <a:rPr lang="en-US" b="0">
                <a:latin typeface="Arial" charset="0"/>
              </a:rPr>
              <a:pPr/>
              <a:t>32</a:t>
            </a:fld>
            <a:endParaRPr lang="en-US" b="0">
              <a:latin typeface="Arial" charset="0"/>
            </a:endParaRPr>
          </a:p>
        </p:txBody>
      </p:sp>
      <p:pic>
        <p:nvPicPr>
          <p:cNvPr id="57347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9238" y="2743200"/>
            <a:ext cx="84375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12"/>
          <p:cNvSpPr txBox="1">
            <a:spLocks noChangeArrowheads="1"/>
          </p:cNvSpPr>
          <p:nvPr/>
        </p:nvSpPr>
        <p:spPr bwMode="auto">
          <a:xfrm>
            <a:off x="0" y="601980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Elastic scattering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measurement off Pb-208 to know the actual thickness of the target then monitor continuously by measuring 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electron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scattering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rate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 as a function of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two-dimensional positions 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by using </a:t>
            </a:r>
            <a:r>
              <a:rPr lang="it-IT" sz="1600">
                <a:solidFill>
                  <a:srgbClr val="FF0000"/>
                </a:solidFill>
                <a:latin typeface="Comic Sans MS" charset="0"/>
                <a:cs typeface="Comic Sans MS" charset="0"/>
              </a:rPr>
              <a:t>raster information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. </a:t>
            </a:r>
          </a:p>
        </p:txBody>
      </p:sp>
      <p:pic>
        <p:nvPicPr>
          <p:cNvPr id="57349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143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0" name="Connettore 1 10"/>
          <p:cNvCxnSpPr>
            <a:cxnSpLocks noChangeShapeType="1"/>
          </p:cNvCxnSpPr>
          <p:nvPr/>
        </p:nvCxnSpPr>
        <p:spPr bwMode="auto">
          <a:xfrm>
            <a:off x="2667000" y="3886200"/>
            <a:ext cx="3581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7351" name="Connettore 1 12"/>
          <p:cNvCxnSpPr>
            <a:cxnSpLocks noChangeShapeType="1"/>
          </p:cNvCxnSpPr>
          <p:nvPr/>
        </p:nvCxnSpPr>
        <p:spPr bwMode="auto">
          <a:xfrm>
            <a:off x="6781800" y="3884613"/>
            <a:ext cx="1600200" cy="15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7352" name="Connettore 1 14"/>
          <p:cNvCxnSpPr>
            <a:cxnSpLocks noChangeShapeType="1"/>
          </p:cNvCxnSpPr>
          <p:nvPr/>
        </p:nvCxnSpPr>
        <p:spPr bwMode="auto">
          <a:xfrm>
            <a:off x="2362200" y="5105400"/>
            <a:ext cx="4876800" cy="15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7353" name="Connettore 1 16"/>
          <p:cNvCxnSpPr>
            <a:cxnSpLocks noChangeShapeType="1"/>
          </p:cNvCxnSpPr>
          <p:nvPr/>
        </p:nvCxnSpPr>
        <p:spPr bwMode="auto">
          <a:xfrm>
            <a:off x="2971800" y="5789613"/>
            <a:ext cx="5410200" cy="1587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7354" name="Connettore 1 9"/>
          <p:cNvCxnSpPr>
            <a:cxnSpLocks noChangeShapeType="1"/>
          </p:cNvCxnSpPr>
          <p:nvPr/>
        </p:nvCxnSpPr>
        <p:spPr bwMode="auto">
          <a:xfrm>
            <a:off x="3505200" y="3048000"/>
            <a:ext cx="3581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7355" name="Connettore 1 11"/>
          <p:cNvCxnSpPr>
            <a:cxnSpLocks noChangeShapeType="1"/>
          </p:cNvCxnSpPr>
          <p:nvPr/>
        </p:nvCxnSpPr>
        <p:spPr bwMode="auto">
          <a:xfrm>
            <a:off x="609600" y="5332413"/>
            <a:ext cx="77724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7356" name="Connettore 1 17"/>
          <p:cNvCxnSpPr>
            <a:cxnSpLocks noChangeShapeType="1"/>
          </p:cNvCxnSpPr>
          <p:nvPr/>
        </p:nvCxnSpPr>
        <p:spPr bwMode="auto">
          <a:xfrm>
            <a:off x="609600" y="6019800"/>
            <a:ext cx="472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57357" name="Ovale 19"/>
          <p:cNvSpPr>
            <a:spLocks noChangeArrowheads="1"/>
          </p:cNvSpPr>
          <p:nvPr/>
        </p:nvSpPr>
        <p:spPr bwMode="auto">
          <a:xfrm>
            <a:off x="3733800" y="5486400"/>
            <a:ext cx="12954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7358" name="Ovale 20"/>
          <p:cNvSpPr>
            <a:spLocks noChangeArrowheads="1"/>
          </p:cNvSpPr>
          <p:nvPr/>
        </p:nvSpPr>
        <p:spPr bwMode="auto">
          <a:xfrm>
            <a:off x="6096000" y="5410200"/>
            <a:ext cx="12954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1939"/>
          <a:stretch>
            <a:fillRect/>
          </a:stretch>
        </p:blipFill>
        <p:spPr bwMode="auto">
          <a:xfrm>
            <a:off x="0" y="0"/>
            <a:ext cx="3468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7391400" y="0"/>
            <a:ext cx="1524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HKS PID</a:t>
            </a:r>
          </a:p>
          <a:p>
            <a:endParaRPr lang="it-IT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(gas Cherenkof + shower counter) </a:t>
            </a:r>
          </a:p>
          <a:p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e,</a:t>
            </a:r>
            <a:r>
              <a:rPr lang="it-IT">
                <a:solidFill>
                  <a:srgbClr val="FF0000"/>
                </a:solidFill>
                <a:cs typeface="Symbol" charset="0"/>
              </a:rPr>
              <a:t>p 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rejection</a:t>
            </a:r>
            <a:r>
              <a:rPr lang="it-IT">
                <a:solidFill>
                  <a:srgbClr val="0000FF"/>
                </a:solidFill>
                <a:cs typeface="Symbol" charset="0"/>
              </a:rPr>
              <a:t> </a:t>
            </a:r>
            <a:r>
              <a:rPr lang="it-IT">
                <a:solidFill>
                  <a:srgbClr val="FF0000"/>
                </a:solidFill>
                <a:cs typeface="Symbol" charset="0"/>
              </a:rPr>
              <a:t>10</a:t>
            </a:r>
            <a:r>
              <a:rPr lang="it-IT" baseline="30000">
                <a:solidFill>
                  <a:srgbClr val="FF0000"/>
                </a:solidFill>
                <a:cs typeface="Symbol" charset="0"/>
              </a:rPr>
              <a:t>5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3505200" y="0"/>
            <a:ext cx="3657600" cy="224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HKS PID</a:t>
            </a:r>
          </a:p>
          <a:p>
            <a:endParaRPr lang="it-IT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just"/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3 TOF, 2 water Cherenkov, three aerogel Cerenkov</a:t>
            </a:r>
          </a:p>
          <a:p>
            <a:pPr algn="just"/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Power rejection 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capability is: </a:t>
            </a:r>
          </a:p>
          <a:p>
            <a:pPr algn="just"/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- In the beam p:K:p 10000:1:2000 </a:t>
            </a:r>
          </a:p>
          <a:p>
            <a:pPr algn="just"/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- in the on-line trigger 90:1:90 </a:t>
            </a:r>
          </a:p>
          <a:p>
            <a:pPr algn="just"/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- after analysis it is 0.01:1:0.02 </a:t>
            </a:r>
          </a:p>
          <a:p>
            <a:pPr algn="just"/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- so 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>
                <a:solidFill>
                  <a:srgbClr val="FF0000"/>
                </a:solidFill>
                <a:cs typeface="Symbol" charset="0"/>
              </a:rPr>
              <a:t>p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rejection power is 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10</a:t>
            </a:r>
            <a:r>
              <a:rPr lang="it-IT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6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  <a:p>
            <a:pPr algn="just"/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- and 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for p 10</a:t>
            </a:r>
            <a:r>
              <a:rPr lang="it-IT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5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/>
              <a:t> </a:t>
            </a:r>
            <a:endParaRPr lang="it-IT"/>
          </a:p>
        </p:txBody>
      </p:sp>
      <p:pic>
        <p:nvPicPr>
          <p:cNvPr id="7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71800"/>
            <a:ext cx="37925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2"/>
          <p:cNvSpPr txBox="1">
            <a:spLocks noChangeArrowheads="1"/>
          </p:cNvSpPr>
          <p:nvPr/>
        </p:nvSpPr>
        <p:spPr bwMode="auto">
          <a:xfrm>
            <a:off x="3581400" y="5473700"/>
            <a:ext cx="5638800" cy="147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Elastic scattering </a:t>
            </a:r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measurement off Pb-208 to know the actual thickness of the target then monitor continuously by measuring the </a:t>
            </a:r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electron</a:t>
            </a:r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 scattering </a:t>
            </a:r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rate</a:t>
            </a:r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 as a function of </a:t>
            </a:r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two-dimensional positions </a:t>
            </a:r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by using </a:t>
            </a:r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raster information</a:t>
            </a:r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. </a:t>
            </a:r>
          </a:p>
        </p:txBody>
      </p:sp>
      <p:sp>
        <p:nvSpPr>
          <p:cNvPr id="9" name="CasellaDiTesto 13"/>
          <p:cNvSpPr txBox="1">
            <a:spLocks noChangeArrowheads="1"/>
          </p:cNvSpPr>
          <p:nvPr/>
        </p:nvSpPr>
        <p:spPr bwMode="auto">
          <a:xfrm>
            <a:off x="4953000" y="5105400"/>
            <a:ext cx="3352800" cy="3079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>
                <a:solidFill>
                  <a:srgbClr val="FFFF00"/>
                </a:solidFill>
              </a:rPr>
              <a:t>&lt;</a:t>
            </a:r>
            <a:r>
              <a:rPr lang="it-IT">
                <a:solidFill>
                  <a:srgbClr val="FFFF00"/>
                </a:solidFill>
                <a:latin typeface="Comic Sans MS" charset="0"/>
                <a:cs typeface="Comic Sans MS" charset="0"/>
              </a:rPr>
              <a:t>i</a:t>
            </a:r>
            <a:r>
              <a:rPr lang="it-IT">
                <a:solidFill>
                  <a:srgbClr val="FFFF00"/>
                </a:solidFill>
              </a:rPr>
              <a:t>&gt; = 25 mA   - </a:t>
            </a:r>
            <a:r>
              <a:rPr lang="it-IT">
                <a:solidFill>
                  <a:srgbClr val="FFFF00"/>
                </a:solidFill>
                <a:latin typeface="Comic Sans MS" charset="0"/>
                <a:cs typeface="Comic Sans MS" charset="0"/>
              </a:rPr>
              <a:t>100 mg/cm</a:t>
            </a:r>
            <a:r>
              <a:rPr lang="it-IT" baseline="30000">
                <a:solidFill>
                  <a:srgbClr val="FFFF00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>
                <a:solidFill>
                  <a:schemeClr val="bg1"/>
                </a:solidFill>
                <a:latin typeface="Comic Sans MS" charset="0"/>
                <a:cs typeface="Comic Sans MS" charset="0"/>
              </a:rPr>
              <a:t>cryocooling</a:t>
            </a:r>
          </a:p>
        </p:txBody>
      </p:sp>
      <p:pic>
        <p:nvPicPr>
          <p:cNvPr id="10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28789" b="16576"/>
          <a:stretch>
            <a:fillRect/>
          </a:stretch>
        </p:blipFill>
        <p:spPr bwMode="auto">
          <a:xfrm>
            <a:off x="0" y="4876800"/>
            <a:ext cx="3581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5"/>
          <p:cNvSpPr txBox="1">
            <a:spLocks noChangeArrowheads="1"/>
          </p:cNvSpPr>
          <p:nvPr/>
        </p:nvSpPr>
        <p:spPr bwMode="auto">
          <a:xfrm>
            <a:off x="0" y="4492625"/>
            <a:ext cx="2514600" cy="3079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>
                <a:solidFill>
                  <a:srgbClr val="D3FCFF"/>
                </a:solidFill>
                <a:latin typeface="Comic Sans MS" charset="0"/>
                <a:cs typeface="Comic Sans MS" charset="0"/>
              </a:rPr>
              <a:t>PID </a:t>
            </a:r>
            <a:r>
              <a:rPr lang="it-IT">
                <a:solidFill>
                  <a:srgbClr val="D3FCFF"/>
                </a:solidFill>
                <a:cs typeface="Symbol" charset="0"/>
              </a:rPr>
              <a:t>p/K ~ 10</a:t>
            </a:r>
            <a:r>
              <a:rPr lang="it-IT" baseline="30000">
                <a:solidFill>
                  <a:srgbClr val="D3FCFF"/>
                </a:solidFill>
                <a:cs typeface="Symbol" charset="0"/>
              </a:rPr>
              <a:t>12</a:t>
            </a:r>
            <a:r>
              <a:rPr lang="it-IT">
                <a:solidFill>
                  <a:srgbClr val="D3FCFF"/>
                </a:solidFill>
                <a:cs typeface="Symbol" charset="0"/>
              </a:rPr>
              <a:t> </a:t>
            </a:r>
            <a:r>
              <a:rPr lang="it-IT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(threshold + RICH)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28600" y="2457450"/>
            <a:ext cx="2362200" cy="1885950"/>
            <a:chOff x="3555" y="390"/>
            <a:chExt cx="975" cy="913"/>
          </a:xfrm>
          <a:solidFill>
            <a:schemeClr val="bg1"/>
          </a:solidFill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5">
              <a:extLst/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grpFill/>
            <a:ln>
              <a:noFill/>
            </a:ln>
            <a:ex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49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sp>
        <p:nvSpPr>
          <p:cNvPr id="15" name="CasellaDiTesto 19"/>
          <p:cNvSpPr txBox="1">
            <a:spLocks noChangeArrowheads="1"/>
          </p:cNvSpPr>
          <p:nvPr/>
        </p:nvSpPr>
        <p:spPr bwMode="auto">
          <a:xfrm>
            <a:off x="4191000" y="2362200"/>
            <a:ext cx="4953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Target</a:t>
            </a:r>
            <a:b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</a:b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solid cryocooled for Pb</a:t>
            </a:r>
          </a:p>
        </p:txBody>
      </p:sp>
      <p:pic>
        <p:nvPicPr>
          <p:cNvPr id="17" name="Picture 12" descr="run_2411_disp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63600" y="825500"/>
            <a:ext cx="74168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Ovale 2"/>
          <p:cNvSpPr>
            <a:spLocks noChangeArrowheads="1"/>
          </p:cNvSpPr>
          <p:nvPr/>
        </p:nvSpPr>
        <p:spPr bwMode="auto">
          <a:xfrm>
            <a:off x="1066800" y="1676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6" name="Ovale 4"/>
          <p:cNvSpPr>
            <a:spLocks noChangeArrowheads="1"/>
          </p:cNvSpPr>
          <p:nvPr/>
        </p:nvSpPr>
        <p:spPr bwMode="auto">
          <a:xfrm>
            <a:off x="1828800" y="1676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7" name="Ovale 5"/>
          <p:cNvSpPr>
            <a:spLocks noChangeArrowheads="1"/>
          </p:cNvSpPr>
          <p:nvPr/>
        </p:nvSpPr>
        <p:spPr bwMode="auto">
          <a:xfrm>
            <a:off x="6400800" y="1676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8" name="Ovale 6"/>
          <p:cNvSpPr>
            <a:spLocks noChangeArrowheads="1"/>
          </p:cNvSpPr>
          <p:nvPr/>
        </p:nvSpPr>
        <p:spPr bwMode="auto">
          <a:xfrm>
            <a:off x="1066800" y="2438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399" name="Ovale 7"/>
          <p:cNvSpPr>
            <a:spLocks noChangeArrowheads="1"/>
          </p:cNvSpPr>
          <p:nvPr/>
        </p:nvSpPr>
        <p:spPr bwMode="auto">
          <a:xfrm>
            <a:off x="1828800" y="2438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0" name="Ovale 8"/>
          <p:cNvSpPr>
            <a:spLocks noChangeArrowheads="1"/>
          </p:cNvSpPr>
          <p:nvPr/>
        </p:nvSpPr>
        <p:spPr bwMode="auto">
          <a:xfrm>
            <a:off x="6400800" y="2438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1" name="Ovale 9"/>
          <p:cNvSpPr>
            <a:spLocks noChangeArrowheads="1"/>
          </p:cNvSpPr>
          <p:nvPr/>
        </p:nvSpPr>
        <p:spPr bwMode="auto">
          <a:xfrm>
            <a:off x="1066800" y="40386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2" name="Ovale 10"/>
          <p:cNvSpPr>
            <a:spLocks noChangeArrowheads="1"/>
          </p:cNvSpPr>
          <p:nvPr/>
        </p:nvSpPr>
        <p:spPr bwMode="auto">
          <a:xfrm>
            <a:off x="1828800" y="40386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3" name="Ovale 11"/>
          <p:cNvSpPr>
            <a:spLocks noChangeArrowheads="1"/>
          </p:cNvSpPr>
          <p:nvPr/>
        </p:nvSpPr>
        <p:spPr bwMode="auto">
          <a:xfrm>
            <a:off x="6324600" y="4038600"/>
            <a:ext cx="3810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4" name="CasellaDiTesto 12"/>
          <p:cNvSpPr txBox="1">
            <a:spLocks noChangeArrowheads="1"/>
          </p:cNvSpPr>
          <p:nvPr/>
        </p:nvSpPr>
        <p:spPr bwMode="auto">
          <a:xfrm>
            <a:off x="1676400" y="0"/>
            <a:ext cx="5410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400">
                <a:solidFill>
                  <a:srgbClr val="FF0000"/>
                </a:solidFill>
                <a:latin typeface="Comic Sans MS" charset="0"/>
                <a:cs typeface="Comic Sans MS" charset="0"/>
              </a:rPr>
              <a:t>Counting rates</a:t>
            </a:r>
          </a:p>
        </p:txBody>
      </p:sp>
      <p:sp>
        <p:nvSpPr>
          <p:cNvPr id="59405" name="Ovale 13"/>
          <p:cNvSpPr>
            <a:spLocks noChangeArrowheads="1"/>
          </p:cNvSpPr>
          <p:nvPr/>
        </p:nvSpPr>
        <p:spPr bwMode="auto">
          <a:xfrm>
            <a:off x="7086600" y="16764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6" name="Ovale 14"/>
          <p:cNvSpPr>
            <a:spLocks noChangeArrowheads="1"/>
          </p:cNvSpPr>
          <p:nvPr/>
        </p:nvSpPr>
        <p:spPr bwMode="auto">
          <a:xfrm>
            <a:off x="7086600" y="2438400"/>
            <a:ext cx="762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7" name="Ovale 15"/>
          <p:cNvSpPr>
            <a:spLocks noChangeArrowheads="1"/>
          </p:cNvSpPr>
          <p:nvPr/>
        </p:nvSpPr>
        <p:spPr bwMode="auto">
          <a:xfrm>
            <a:off x="7086600" y="40386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9408" name="Segnaposto numero diapositiva 1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95BD7BC1-0758-314C-ABA5-CDE494BE4BB3}" type="slidenum">
              <a:rPr lang="en-US" b="0">
                <a:latin typeface="Arial" charset="0"/>
              </a:rPr>
              <a:pPr/>
              <a:t>34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524000" y="228600"/>
          <a:ext cx="6096000" cy="6486524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      &lt;I&gt; (mA)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Target thickness (mg/cm2)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Peak significance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Peak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3.48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7.54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p-shell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9.21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p-shell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11.52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p-shell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s-shell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p-shell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p-shell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p-shell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60505" name="Ovale 2"/>
          <p:cNvSpPr>
            <a:spLocks noChangeArrowheads="1"/>
          </p:cNvSpPr>
          <p:nvPr/>
        </p:nvSpPr>
        <p:spPr bwMode="auto">
          <a:xfrm>
            <a:off x="2057400" y="12192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06" name="Ovale 4"/>
          <p:cNvSpPr>
            <a:spLocks noChangeArrowheads="1"/>
          </p:cNvSpPr>
          <p:nvPr/>
        </p:nvSpPr>
        <p:spPr bwMode="auto">
          <a:xfrm>
            <a:off x="3505200" y="12192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07" name="Ovale 5"/>
          <p:cNvSpPr>
            <a:spLocks noChangeArrowheads="1"/>
          </p:cNvSpPr>
          <p:nvPr/>
        </p:nvSpPr>
        <p:spPr bwMode="auto">
          <a:xfrm>
            <a:off x="5029200" y="12192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08" name="Ovale 6"/>
          <p:cNvSpPr>
            <a:spLocks noChangeArrowheads="1"/>
          </p:cNvSpPr>
          <p:nvPr/>
        </p:nvSpPr>
        <p:spPr bwMode="auto">
          <a:xfrm>
            <a:off x="6477000" y="12192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09" name="Ovale 7"/>
          <p:cNvSpPr>
            <a:spLocks noChangeArrowheads="1"/>
          </p:cNvSpPr>
          <p:nvPr/>
        </p:nvSpPr>
        <p:spPr bwMode="auto">
          <a:xfrm>
            <a:off x="2057400" y="23622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0" name="Ovale 8"/>
          <p:cNvSpPr>
            <a:spLocks noChangeArrowheads="1"/>
          </p:cNvSpPr>
          <p:nvPr/>
        </p:nvSpPr>
        <p:spPr bwMode="auto">
          <a:xfrm>
            <a:off x="3505200" y="23622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1" name="Ovale 9"/>
          <p:cNvSpPr>
            <a:spLocks noChangeArrowheads="1"/>
          </p:cNvSpPr>
          <p:nvPr/>
        </p:nvSpPr>
        <p:spPr bwMode="auto">
          <a:xfrm>
            <a:off x="5029200" y="23622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2" name="Ovale 10"/>
          <p:cNvSpPr>
            <a:spLocks noChangeArrowheads="1"/>
          </p:cNvSpPr>
          <p:nvPr/>
        </p:nvSpPr>
        <p:spPr bwMode="auto">
          <a:xfrm>
            <a:off x="6477000" y="23622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3" name="Ovale 11"/>
          <p:cNvSpPr>
            <a:spLocks noChangeArrowheads="1"/>
          </p:cNvSpPr>
          <p:nvPr/>
        </p:nvSpPr>
        <p:spPr bwMode="auto">
          <a:xfrm>
            <a:off x="2057400" y="34290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4" name="Ovale 12"/>
          <p:cNvSpPr>
            <a:spLocks noChangeArrowheads="1"/>
          </p:cNvSpPr>
          <p:nvPr/>
        </p:nvSpPr>
        <p:spPr bwMode="auto">
          <a:xfrm>
            <a:off x="3505200" y="34290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5" name="Ovale 13"/>
          <p:cNvSpPr>
            <a:spLocks noChangeArrowheads="1"/>
          </p:cNvSpPr>
          <p:nvPr/>
        </p:nvSpPr>
        <p:spPr bwMode="auto">
          <a:xfrm>
            <a:off x="5029200" y="34290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6" name="Ovale 14"/>
          <p:cNvSpPr>
            <a:spLocks noChangeArrowheads="1"/>
          </p:cNvSpPr>
          <p:nvPr/>
        </p:nvSpPr>
        <p:spPr bwMode="auto">
          <a:xfrm>
            <a:off x="6477000" y="34290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7" name="Ovale 15"/>
          <p:cNvSpPr>
            <a:spLocks noChangeArrowheads="1"/>
          </p:cNvSpPr>
          <p:nvPr/>
        </p:nvSpPr>
        <p:spPr bwMode="auto">
          <a:xfrm>
            <a:off x="2057400" y="45720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8" name="Ovale 16"/>
          <p:cNvSpPr>
            <a:spLocks noChangeArrowheads="1"/>
          </p:cNvSpPr>
          <p:nvPr/>
        </p:nvSpPr>
        <p:spPr bwMode="auto">
          <a:xfrm>
            <a:off x="3505200" y="45720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19" name="Ovale 17"/>
          <p:cNvSpPr>
            <a:spLocks noChangeArrowheads="1"/>
          </p:cNvSpPr>
          <p:nvPr/>
        </p:nvSpPr>
        <p:spPr bwMode="auto">
          <a:xfrm>
            <a:off x="5029200" y="45720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0" name="Ovale 18"/>
          <p:cNvSpPr>
            <a:spLocks noChangeArrowheads="1"/>
          </p:cNvSpPr>
          <p:nvPr/>
        </p:nvSpPr>
        <p:spPr bwMode="auto">
          <a:xfrm>
            <a:off x="6477000" y="45720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1" name="Ovale 19"/>
          <p:cNvSpPr>
            <a:spLocks noChangeArrowheads="1"/>
          </p:cNvSpPr>
          <p:nvPr/>
        </p:nvSpPr>
        <p:spPr bwMode="auto">
          <a:xfrm>
            <a:off x="2057400" y="56388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2" name="Ovale 20"/>
          <p:cNvSpPr>
            <a:spLocks noChangeArrowheads="1"/>
          </p:cNvSpPr>
          <p:nvPr/>
        </p:nvSpPr>
        <p:spPr bwMode="auto">
          <a:xfrm>
            <a:off x="3505200" y="56388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3" name="Ovale 21"/>
          <p:cNvSpPr>
            <a:spLocks noChangeArrowheads="1"/>
          </p:cNvSpPr>
          <p:nvPr/>
        </p:nvSpPr>
        <p:spPr bwMode="auto">
          <a:xfrm>
            <a:off x="5029200" y="56388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4" name="Ovale 22"/>
          <p:cNvSpPr>
            <a:spLocks noChangeArrowheads="1"/>
          </p:cNvSpPr>
          <p:nvPr/>
        </p:nvSpPr>
        <p:spPr bwMode="auto">
          <a:xfrm>
            <a:off x="6477000" y="56388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0525" name="Segnaposto numero diapositiva 2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D43A41E6-FCCB-5E4D-AA4A-12A8E292C9E7}" type="slidenum">
              <a:rPr lang="en-US" b="0">
                <a:latin typeface="Arial" charset="0"/>
              </a:rPr>
              <a:pPr/>
              <a:t>35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3250" y="14288"/>
            <a:ext cx="7937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CasellaDiTesto 2"/>
          <p:cNvSpPr txBox="1">
            <a:spLocks noChangeArrowheads="1"/>
          </p:cNvSpPr>
          <p:nvPr/>
        </p:nvSpPr>
        <p:spPr bwMode="auto">
          <a:xfrm>
            <a:off x="201613" y="5283200"/>
            <a:ext cx="86010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Francesco Cusanno  </a:t>
            </a:r>
            <a:r>
              <a:rPr lang="it-IT" sz="1800">
                <a:solidFill>
                  <a:srgbClr val="239B0C"/>
                </a:solidFill>
                <a:latin typeface="Comic Sans MS" charset="0"/>
                <a:cs typeface="Comic Sans MS" charset="0"/>
              </a:rPr>
              <a:t>December 1971  </a:t>
            </a:r>
            <a:r>
              <a:rPr lang="it-IT" sz="1800">
                <a:solidFill>
                  <a:srgbClr val="0000FF"/>
                </a:solidFill>
                <a:latin typeface="Comic Sans MS" charset="0"/>
                <a:cs typeface="Comic Sans MS" charset="0"/>
              </a:rPr>
              <a:t>- </a:t>
            </a:r>
            <a:r>
              <a:rPr lang="it-IT" sz="1800">
                <a:latin typeface="Comic Sans MS" charset="0"/>
                <a:cs typeface="Comic Sans MS" charset="0"/>
              </a:rPr>
              <a:t>29 – 08 2014       </a:t>
            </a:r>
          </a:p>
        </p:txBody>
      </p:sp>
      <p:sp>
        <p:nvSpPr>
          <p:cNvPr id="63492" name="CasellaDiTesto 4"/>
          <p:cNvSpPr txBox="1">
            <a:spLocks noChangeArrowheads="1"/>
          </p:cNvSpPr>
          <p:nvPr/>
        </p:nvSpPr>
        <p:spPr bwMode="auto">
          <a:xfrm>
            <a:off x="0" y="6200775"/>
            <a:ext cx="9144000" cy="706438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“The world is a lesser place for his having left it, but a better place for his having been here” 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(J. LeRose)</a:t>
            </a:r>
          </a:p>
        </p:txBody>
      </p:sp>
      <p:sp>
        <p:nvSpPr>
          <p:cNvPr id="63493" name="CasellaDiTesto 6"/>
          <p:cNvSpPr txBox="1">
            <a:spLocks noChangeArrowheads="1"/>
          </p:cNvSpPr>
          <p:nvPr/>
        </p:nvSpPr>
        <p:spPr bwMode="auto">
          <a:xfrm>
            <a:off x="2082800" y="5715000"/>
            <a:ext cx="40624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A great scientist, man, friend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959725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asellaDiTesto 4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800">
                <a:solidFill>
                  <a:srgbClr val="FFFF00"/>
                </a:solidFill>
                <a:latin typeface="Comic Sans MS" charset="0"/>
                <a:cs typeface="Comic Sans MS" charset="0"/>
              </a:rPr>
              <a:t>Summary and conclusions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711200"/>
            <a:ext cx="9144000" cy="584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The of hypernculear physics  is an important part of the modern nuclear and hadronic physics</a:t>
            </a:r>
            <a:endParaRPr lang="it-IT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1531938"/>
            <a:ext cx="9144000" cy="83026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The (e,e’K) experiments performed at Jlab in the 6 GeV era confirmed the specific, crucial role of this technique in the framework of experiments performed and planned in other facilties.</a:t>
            </a:r>
            <a:endParaRPr lang="it-IT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2768600"/>
            <a:ext cx="9144000" cy="584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en-US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The importance of the study of the pion decay spectroscopy, the elementary reaction , the few body and medium mass nuclei has been shown in other talks</a:t>
            </a:r>
            <a:endParaRPr lang="it-IT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61446" name="CasellaDiTesto 9"/>
          <p:cNvSpPr txBox="1">
            <a:spLocks noChangeArrowheads="1"/>
          </p:cNvSpPr>
          <p:nvPr/>
        </p:nvSpPr>
        <p:spPr bwMode="auto">
          <a:xfrm>
            <a:off x="0" y="411480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0" y="3741738"/>
            <a:ext cx="9144000" cy="83026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Interesting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comparison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 betwen different kind of calculations, namely lattice QCD calulations, standard Mcarlo calulation, ab initio Mcarlo calculations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 possible in the entire A range </a:t>
            </a:r>
            <a:endParaRPr lang="it-IT" sz="16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5170488"/>
            <a:ext cx="9144000" cy="107791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study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 of (medium and)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heavy hypernuclei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is an essential part of the series  of measurements we propose,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fully complementary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to what performed and proposed with (e,e’K) reactions and in the  framework of experiments performed or planned at other facilities   </a:t>
            </a:r>
            <a:endParaRPr lang="it-IT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61449" name="Segnaposto numero diapositiva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7AB9F769-CCBF-D946-8295-AE10CEE24146}" type="slidenum">
              <a:rPr lang="en-US" b="0">
                <a:latin typeface="Arial" charset="0"/>
              </a:rPr>
              <a:pPr/>
              <a:t>39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ross_section_vs_an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785" r="24300"/>
          <a:stretch>
            <a:fillRect/>
          </a:stretch>
        </p:blipFill>
        <p:spPr bwMode="auto">
          <a:xfrm>
            <a:off x="0" y="685800"/>
            <a:ext cx="27701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3529" t="39316" r="25565" b="46223"/>
          <a:stretch>
            <a:fillRect/>
          </a:stretch>
        </p:blipFill>
        <p:spPr bwMode="auto">
          <a:xfrm>
            <a:off x="3733800" y="3446463"/>
            <a:ext cx="32004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3657600" y="1447800"/>
            <a:ext cx="3581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EF849"/>
                </a:solidFill>
                <a:latin typeface="Comic Sans MS" charset="0"/>
              </a:rPr>
              <a:t>good energy resolution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2743200" y="762000"/>
            <a:ext cx="4114800" cy="46166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rgbClr val="F2F2F2"/>
                </a:solidFill>
                <a:latin typeface="Comic Sans MS" charset="0"/>
              </a:rPr>
              <a:t>reasonable counting rates</a:t>
            </a: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2971800" y="2133600"/>
            <a:ext cx="5105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minimize beam energy instability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3200400" y="2819400"/>
            <a:ext cx="51054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 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background free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”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spectrum</a:t>
            </a:r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0" y="5029200"/>
            <a:ext cx="41148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2000">
                <a:solidFill>
                  <a:srgbClr val="FF0000"/>
                </a:solidFill>
                <a:latin typeface="Comic Sans MS" charset="0"/>
              </a:rPr>
              <a:t>unambiguous K identification</a:t>
            </a:r>
          </a:p>
        </p:txBody>
      </p:sp>
      <p:sp>
        <p:nvSpPr>
          <p:cNvPr id="498704" name="Text Box 16"/>
          <p:cNvSpPr txBox="1">
            <a:spLocks noChangeArrowheads="1"/>
          </p:cNvSpPr>
          <p:nvPr/>
        </p:nvSpPr>
        <p:spPr bwMode="auto">
          <a:xfrm>
            <a:off x="5715000" y="5029200"/>
            <a:ext cx="3276600" cy="587375"/>
          </a:xfrm>
          <a:prstGeom prst="rect">
            <a:avLst/>
          </a:prstGeom>
          <a:solidFill>
            <a:srgbClr val="FFD7BE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B21D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RICH detector</a:t>
            </a:r>
            <a:endParaRPr lang="en-US" sz="2400">
              <a:latin typeface="Comic Sans MS" charset="0"/>
            </a:endParaRPr>
          </a:p>
        </p:txBody>
      </p:sp>
      <p:cxnSp>
        <p:nvCxnSpPr>
          <p:cNvPr id="19466" name="Connettore 2 27"/>
          <p:cNvCxnSpPr>
            <a:cxnSpLocks noChangeShapeType="1"/>
          </p:cNvCxnSpPr>
          <p:nvPr/>
        </p:nvCxnSpPr>
        <p:spPr bwMode="auto">
          <a:xfrm flipV="1">
            <a:off x="4495800" y="5334000"/>
            <a:ext cx="990600" cy="4763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19467" name="CasellaDiTesto 11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800">
                <a:solidFill>
                  <a:srgbClr val="FF0000"/>
                </a:solidFill>
                <a:latin typeface="Comic Sans MS" charset="0"/>
                <a:cs typeface="Comic Sans MS" charset="0"/>
              </a:rPr>
              <a:t>Experimental challenges</a:t>
            </a:r>
          </a:p>
        </p:txBody>
      </p:sp>
      <p:sp>
        <p:nvSpPr>
          <p:cNvPr id="19468" name="CasellaDiTesto 13"/>
          <p:cNvSpPr txBox="1">
            <a:spLocks noChangeArrowheads="1"/>
          </p:cNvSpPr>
          <p:nvPr/>
        </p:nvSpPr>
        <p:spPr bwMode="auto">
          <a:xfrm>
            <a:off x="76200" y="5943600"/>
            <a:ext cx="22860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/>
            <a:r>
              <a:rPr lang="it-IT" sz="2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The </a:t>
            </a:r>
            <a:r>
              <a:rPr lang="it-IT" sz="20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target (</a:t>
            </a:r>
            <a:r>
              <a:rPr lang="it-IT" sz="2000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Pb</a:t>
            </a:r>
            <a:r>
              <a:rPr lang="it-IT" sz="20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)</a:t>
            </a:r>
            <a:endParaRPr lang="it-IT" sz="20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cxnSp>
        <p:nvCxnSpPr>
          <p:cNvPr id="19469" name="Connettore 2 27"/>
          <p:cNvCxnSpPr>
            <a:cxnSpLocks noChangeShapeType="1"/>
          </p:cNvCxnSpPr>
          <p:nvPr/>
        </p:nvCxnSpPr>
        <p:spPr bwMode="auto">
          <a:xfrm flipV="1">
            <a:off x="2514600" y="6172200"/>
            <a:ext cx="990600" cy="4763"/>
          </a:xfrm>
          <a:prstGeom prst="straightConnector1">
            <a:avLst/>
          </a:prstGeom>
          <a:noFill/>
          <a:ln w="1143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19470" name="CasellaDiTesto 15"/>
          <p:cNvSpPr txBox="1">
            <a:spLocks noChangeArrowheads="1"/>
          </p:cNvSpPr>
          <p:nvPr/>
        </p:nvSpPr>
        <p:spPr bwMode="auto">
          <a:xfrm>
            <a:off x="3581400" y="5867400"/>
            <a:ext cx="55626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10 – 25</a:t>
            </a:r>
            <a:r>
              <a:rPr lang="it-IT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(35) </a:t>
            </a:r>
            <a:r>
              <a:rPr lang="it-IT" sz="2000">
                <a:solidFill>
                  <a:srgbClr val="FF0000"/>
                </a:solidFill>
                <a:cs typeface="Symbol" charset="0"/>
              </a:rPr>
              <a:t>m</a:t>
            </a:r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A on 100 mg/cm</a:t>
            </a:r>
            <a:r>
              <a:rPr lang="it-IT" sz="20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2</a:t>
            </a:r>
            <a:r>
              <a:rPr lang="it-IT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 Pb (cryocooling)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696200" y="609600"/>
            <a:ext cx="1447800" cy="707886"/>
          </a:xfrm>
          <a:prstGeom prst="rect">
            <a:avLst/>
          </a:prstGeom>
          <a:solidFill>
            <a:srgbClr val="EAFDE3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Septum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magnets</a:t>
            </a:r>
            <a:endParaRPr lang="it-IT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23" name="Connettore 2 22"/>
          <p:cNvCxnSpPr/>
          <p:nvPr/>
        </p:nvCxnSpPr>
        <p:spPr bwMode="auto">
          <a:xfrm>
            <a:off x="6934200" y="990600"/>
            <a:ext cx="685800" cy="15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136E0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457200"/>
            <a:ext cx="9144000" cy="584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Important information will be obtained on 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limits of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 the description of hypernculei</a:t>
            </a:r>
          </a:p>
          <a:p>
            <a:pPr algn="just"/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  and nuclei in terms of shell model/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mean field approximation</a:t>
            </a:r>
            <a:endParaRPr lang="it-IT" sz="16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600200"/>
            <a:ext cx="9144000" cy="584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The role of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three body interaction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both in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hypernuclei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 and in the structure and dynamics  of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neutron stars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will be shown</a:t>
            </a:r>
            <a:endParaRPr lang="it-IT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3733800"/>
            <a:ext cx="9144000" cy="33813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The behaviour of </a:t>
            </a:r>
            <a:r>
              <a:rPr lang="it-IT" sz="1600">
                <a:solidFill>
                  <a:srgbClr val="FF0000"/>
                </a:solidFill>
                <a:ea typeface="Zapf Dingbats" charset="0"/>
              </a:rPr>
              <a:t>L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 binding energy as function of A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will be extended at his extreme</a:t>
            </a:r>
            <a:endParaRPr lang="it-IT" sz="160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2667000"/>
            <a:ext cx="9144000" cy="584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Comparison between standard shell/model-mean field calculations and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microscopic Mcarlo consistent calculations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 in 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whole A range</a:t>
            </a:r>
            <a:endParaRPr lang="it-IT" sz="16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4648200"/>
            <a:ext cx="9144000" cy="584200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Comparison of (e,e’K) with (</a:t>
            </a:r>
            <a:r>
              <a:rPr lang="it-IT" sz="1600">
                <a:solidFill>
                  <a:srgbClr val="0000FF"/>
                </a:solidFill>
                <a:ea typeface="Zapf Dingbats" charset="0"/>
              </a:rPr>
              <a:t>p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,K) results might reveal the limits of the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distinguishability</a:t>
            </a:r>
          </a:p>
          <a:p>
            <a:pPr algn="just"/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  of the hyperon in the dense nuclear medium</a:t>
            </a:r>
            <a:endParaRPr lang="it-IT" sz="16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5740400"/>
            <a:ext cx="9144000" cy="83026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buFont typeface="Zapf Dingbats" charset="0"/>
              <a:buChar char="✔"/>
            </a:pPr>
            <a:r>
              <a:rPr lang="it-IT">
                <a:solidFill>
                  <a:srgbClr val="0000FF"/>
                </a:solidFill>
                <a:latin typeface="Comic Sans MS" charset="0"/>
                <a:ea typeface="Zapf Dingbats" charset="0"/>
              </a:rPr>
              <a:t> </a:t>
            </a: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Combining the informations from the performed and proposed (e,e’K) experiment will</a:t>
            </a:r>
            <a:b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</a:br>
            <a:r>
              <a:rPr lang="it-IT" sz="1600">
                <a:solidFill>
                  <a:srgbClr val="0000FF"/>
                </a:solidFill>
                <a:latin typeface="Comic Sans MS" charset="0"/>
                <a:ea typeface="Zapf Dingbats" charset="0"/>
              </a:rPr>
              <a:t>  allow </a:t>
            </a:r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a step forward in the comprehension of the role of the strangeness in our</a:t>
            </a:r>
          </a:p>
          <a:p>
            <a:pPr algn="just"/>
            <a:r>
              <a:rPr lang="it-IT" sz="1600">
                <a:solidFill>
                  <a:srgbClr val="FF0000"/>
                </a:solidFill>
                <a:latin typeface="Comic Sans MS" charset="0"/>
                <a:ea typeface="Zapf Dingbats" charset="0"/>
              </a:rPr>
              <a:t>  world.</a:t>
            </a:r>
            <a:endParaRPr lang="it-IT" sz="16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62472" name="Segnaposto numero diapositiva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DCB760D6-1A7A-1B4D-8C20-0D0143D2F81F}" type="slidenum">
              <a:rPr lang="en-US" b="0">
                <a:latin typeface="Arial" charset="0"/>
              </a:rPr>
              <a:pPr/>
              <a:t>40</a:t>
            </a:fld>
            <a:endParaRPr lang="en-US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92" y="0"/>
            <a:ext cx="8080908" cy="4724400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 bwMode="auto">
          <a:xfrm>
            <a:off x="5715000" y="3429000"/>
            <a:ext cx="1752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ttore 1 7"/>
          <p:cNvCxnSpPr/>
          <p:nvPr/>
        </p:nvCxnSpPr>
        <p:spPr bwMode="auto">
          <a:xfrm>
            <a:off x="1600200" y="3656012"/>
            <a:ext cx="3276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ttore 1 9"/>
          <p:cNvCxnSpPr/>
          <p:nvPr/>
        </p:nvCxnSpPr>
        <p:spPr bwMode="auto">
          <a:xfrm>
            <a:off x="3124200" y="3962400"/>
            <a:ext cx="4343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ttore 1 11"/>
          <p:cNvCxnSpPr/>
          <p:nvPr/>
        </p:nvCxnSpPr>
        <p:spPr bwMode="auto">
          <a:xfrm>
            <a:off x="1600200" y="4114800"/>
            <a:ext cx="5943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ttore 1 13"/>
          <p:cNvCxnSpPr/>
          <p:nvPr/>
        </p:nvCxnSpPr>
        <p:spPr bwMode="auto">
          <a:xfrm>
            <a:off x="1600200" y="4343400"/>
            <a:ext cx="44958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asellaDiTesto 3"/>
          <p:cNvSpPr txBox="1">
            <a:spLocks noChangeArrowheads="1"/>
          </p:cNvSpPr>
          <p:nvPr/>
        </p:nvSpPr>
        <p:spPr bwMode="auto">
          <a:xfrm>
            <a:off x="0" y="1066800"/>
            <a:ext cx="9144000" cy="563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The underlying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core nucleus </a:t>
            </a:r>
            <a:r>
              <a:rPr lang="it-IT" sz="1800" baseline="300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8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Li 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can be a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good canditate 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for some unexpected behaviour. In this unstable (beta decay) core nucleus with rather large excess of neutral particles (% neutrons + Lambda against 3 protons only); the radii of distribution of protons and neutrons are rather different </a:t>
            </a:r>
          </a:p>
          <a:p>
            <a:pPr algn="just"/>
            <a:endParaRPr lang="it-IT" sz="1800">
              <a:solidFill>
                <a:srgbClr val="0000FF"/>
              </a:solidFill>
              <a:latin typeface="Comic Sans MS" pitchFamily="-84" charset="0"/>
              <a:ea typeface="Comic Sans MS" pitchFamily="-84" charset="0"/>
              <a:cs typeface="Comic Sans MS" pitchFamily="-84" charset="0"/>
            </a:endParaRPr>
          </a:p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There are at least two measurement on radioactive beams of neutron (Rn) and matter (Rm) radius of the distribution   </a:t>
            </a:r>
          </a:p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   Rn         Rm  </a:t>
            </a:r>
          </a:p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  2.67       2.53 </a:t>
            </a:r>
          </a:p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  2.44       2.37  </a:t>
            </a:r>
          </a:p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(Liatard et al., Europhys. Lett. 13(1990)401, (Obuti et. al., Nucl. Phys. A609(1996)74)</a:t>
            </a:r>
          </a:p>
          <a:p>
            <a:pPr algn="just"/>
            <a:endParaRPr lang="it-IT" sz="1800">
              <a:solidFill>
                <a:srgbClr val="0000FF"/>
              </a:solidFill>
              <a:latin typeface="Comic Sans MS" pitchFamily="-84" charset="0"/>
              <a:ea typeface="Comic Sans MS" pitchFamily="-84" charset="0"/>
              <a:cs typeface="Comic Sans MS" pitchFamily="-84" charset="0"/>
            </a:endParaRPr>
          </a:p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Any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calculation of the cross section 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depends on the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exact value of matter distribution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 via single-particle wavefunction of the lambda in </a:t>
            </a:r>
            <a:r>
              <a:rPr lang="it-IT" sz="1800" baseline="300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9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Li-lambda hypernucleus.</a:t>
            </a:r>
          </a:p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 </a:t>
            </a:r>
          </a:p>
          <a:p>
            <a:pPr algn="just"/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About the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shift of the position </a:t>
            </a:r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of the second and third hypernuclear doublet., this discrepancy 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can be used as a valuable information on the structure of underlying </a:t>
            </a:r>
            <a:r>
              <a:rPr lang="it-IT" sz="1800" baseline="300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8</a:t>
            </a:r>
            <a:r>
              <a:rPr lang="it-IT" sz="1800">
                <a:solidFill>
                  <a:srgbClr val="FF0000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Li core</a:t>
            </a:r>
            <a:r>
              <a:rPr lang="it-IT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.</a:t>
            </a:r>
          </a:p>
        </p:txBody>
      </p:sp>
      <p:sp>
        <p:nvSpPr>
          <p:cNvPr id="68611" name="CasellaDiTesto 2"/>
          <p:cNvSpPr txBox="1">
            <a:spLocks noChangeArrowheads="1"/>
          </p:cNvSpPr>
          <p:nvPr/>
        </p:nvSpPr>
        <p:spPr bwMode="auto">
          <a:xfrm>
            <a:off x="1447800" y="304800"/>
            <a:ext cx="59436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800">
                <a:solidFill>
                  <a:srgbClr val="0000FF"/>
                </a:solidFill>
                <a:latin typeface="Comic Sans MS" pitchFamily="-84" charset="0"/>
                <a:ea typeface="Comic Sans MS" pitchFamily="-84" charset="0"/>
                <a:cs typeface="Comic Sans MS" pitchFamily="-84" charset="0"/>
              </a:rPr>
              <a:t>Very preliminary commments by Sotona on 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8"/>
          <p:cNvSpPr>
            <a:spLocks noChangeArrowheads="1"/>
          </p:cNvSpPr>
          <p:nvPr/>
        </p:nvSpPr>
        <p:spPr bwMode="auto">
          <a:xfrm>
            <a:off x="0" y="0"/>
            <a:ext cx="9144000" cy="904875"/>
          </a:xfrm>
          <a:prstGeom prst="rect">
            <a:avLst/>
          </a:prstGeom>
          <a:solidFill>
            <a:srgbClr val="ADFFF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507" name="Text Box 20"/>
          <p:cNvSpPr txBox="1">
            <a:spLocks noChangeArrowheads="1"/>
          </p:cNvSpPr>
          <p:nvPr/>
        </p:nvSpPr>
        <p:spPr bwMode="auto">
          <a:xfrm>
            <a:off x="1547813" y="381000"/>
            <a:ext cx="5186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8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J</a:t>
            </a:r>
            <a:r>
              <a:rPr lang="it-IT" sz="24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LAB</a:t>
            </a:r>
            <a:r>
              <a:rPr lang="it-IT" sz="2400">
                <a:latin typeface="Comic Sans MS" charset="0"/>
                <a:cs typeface="Comic Sans MS" charset="0"/>
              </a:rPr>
              <a:t> Hall </a:t>
            </a:r>
            <a:r>
              <a:rPr lang="it-IT" sz="28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A</a:t>
            </a:r>
            <a:r>
              <a:rPr lang="it-IT" sz="2400">
                <a:latin typeface="Comic Sans MS" charset="0"/>
                <a:cs typeface="Comic Sans MS" charset="0"/>
              </a:rPr>
              <a:t> </a:t>
            </a:r>
            <a:r>
              <a:rPr lang="en-US" sz="2400">
                <a:latin typeface="Comic Sans MS" charset="0"/>
                <a:cs typeface="Comic Sans MS" charset="0"/>
              </a:rPr>
              <a:t>Experiment E94-107</a:t>
            </a:r>
            <a:endParaRPr lang="it-IT">
              <a:latin typeface="Comic Sans MS" charset="0"/>
              <a:cs typeface="Comic Sans MS" charset="0"/>
            </a:endParaRPr>
          </a:p>
        </p:txBody>
      </p:sp>
      <p:sp>
        <p:nvSpPr>
          <p:cNvPr id="21508" name="Rectangle 31"/>
          <p:cNvSpPr>
            <a:spLocks noChangeArrowheads="1"/>
          </p:cNvSpPr>
          <p:nvPr/>
        </p:nvSpPr>
        <p:spPr bwMode="auto">
          <a:xfrm>
            <a:off x="542925" y="701675"/>
            <a:ext cx="83518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66" tIns="52139" rIns="100266" bIns="52139" anchor="b" anchorCtr="1"/>
          <a:lstStyle/>
          <a:p>
            <a:pPr defTabSz="509588">
              <a:buSzPct val="63000"/>
              <a:tabLst>
                <a:tab pos="0" algn="l"/>
                <a:tab pos="509588" algn="l"/>
                <a:tab pos="1019175" algn="l"/>
                <a:tab pos="1528763" algn="l"/>
                <a:tab pos="2038350" algn="l"/>
                <a:tab pos="2544763" algn="l"/>
                <a:tab pos="3054350" algn="l"/>
                <a:tab pos="3565525" algn="l"/>
                <a:tab pos="4075113" algn="l"/>
                <a:tab pos="4584700" algn="l"/>
                <a:tab pos="5094288" algn="l"/>
                <a:tab pos="5603875" algn="l"/>
                <a:tab pos="6113463" algn="l"/>
                <a:tab pos="6623050" algn="l"/>
                <a:tab pos="7129463" algn="l"/>
                <a:tab pos="7639050" algn="l"/>
                <a:tab pos="8148638" algn="l"/>
                <a:tab pos="8658225" algn="l"/>
                <a:tab pos="9167813" algn="l"/>
                <a:tab pos="9677400" algn="l"/>
                <a:tab pos="10188575" algn="l"/>
              </a:tabLst>
            </a:pPr>
            <a:endParaRPr lang="it-IT" sz="1900" i="1">
              <a:solidFill>
                <a:schemeClr val="tx2"/>
              </a:solidFill>
            </a:endParaRPr>
          </a:p>
        </p:txBody>
      </p:sp>
      <p:pic>
        <p:nvPicPr>
          <p:cNvPr id="21509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3238" y="6056313"/>
            <a:ext cx="230187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455738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292850"/>
            <a:ext cx="2940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45113" y="0"/>
            <a:ext cx="26495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30838" y="6065838"/>
            <a:ext cx="3713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99" name="Rectangle 39"/>
          <p:cNvSpPr>
            <a:spLocks noChangeArrowheads="1"/>
          </p:cNvSpPr>
          <p:nvPr/>
        </p:nvSpPr>
        <p:spPr bwMode="auto">
          <a:xfrm>
            <a:off x="1022350" y="2325688"/>
            <a:ext cx="1503363" cy="152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1870" tIns="50935" rIns="101870" bIns="50935">
            <a:spAutoFit/>
          </a:bodyPr>
          <a:lstStyle/>
          <a:p>
            <a:pPr defTabSz="1019175">
              <a:lnSpc>
                <a:spcPts val="2738"/>
              </a:lnSpc>
              <a:spcBef>
                <a:spcPts val="475"/>
              </a:spcBef>
              <a:buClr>
                <a:srgbClr val="A3C145"/>
              </a:buClr>
              <a:buSzPct val="45000"/>
              <a:buFont typeface="Wingdings 3" charset="0"/>
              <a:buNone/>
            </a:pPr>
            <a:r>
              <a:rPr lang="en-GB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16</a:t>
            </a: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O(e,e’K</a:t>
            </a:r>
            <a:r>
              <a:rPr lang="en-GB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+</a:t>
            </a: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)</a:t>
            </a:r>
            <a:r>
              <a:rPr lang="en-GB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16</a:t>
            </a:r>
            <a:r>
              <a:rPr lang="en-GB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</a:t>
            </a: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N</a:t>
            </a:r>
          </a:p>
          <a:p>
            <a:pPr defTabSz="1019175">
              <a:lnSpc>
                <a:spcPts val="2738"/>
              </a:lnSpc>
              <a:spcBef>
                <a:spcPts val="475"/>
              </a:spcBef>
              <a:buClr>
                <a:srgbClr val="A3C145"/>
              </a:buClr>
              <a:buSzPct val="45000"/>
              <a:buFont typeface="Wingdings 3" charset="0"/>
              <a:buNone/>
            </a:pPr>
            <a:r>
              <a:rPr lang="en-GB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12</a:t>
            </a: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C(e,e’K</a:t>
            </a:r>
            <a:r>
              <a:rPr lang="en-GB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+</a:t>
            </a: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)</a:t>
            </a:r>
            <a:r>
              <a:rPr lang="en-GB" baseline="30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12</a:t>
            </a:r>
            <a:r>
              <a:rPr lang="en-GB" baseline="-250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</a:t>
            </a: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</a:t>
            </a:r>
          </a:p>
          <a:p>
            <a:pPr defTabSz="1019175">
              <a:spcBef>
                <a:spcPts val="475"/>
              </a:spcBef>
              <a:buClr>
                <a:srgbClr val="A3C145"/>
              </a:buClr>
              <a:buSzPct val="45000"/>
              <a:buFont typeface="Wingdings 3" charset="0"/>
              <a:buNone/>
            </a:pPr>
            <a:r>
              <a:rPr lang="en-GB" baseline="30000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</a:t>
            </a:r>
            <a:r>
              <a:rPr lang="en-GB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Be(e,e’K</a:t>
            </a:r>
            <a:r>
              <a:rPr lang="en-GB" baseline="30000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+</a:t>
            </a:r>
            <a:r>
              <a:rPr lang="en-GB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)</a:t>
            </a:r>
            <a:r>
              <a:rPr lang="en-GB" baseline="30000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9</a:t>
            </a:r>
            <a:r>
              <a:rPr lang="en-GB" baseline="-25000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</a:t>
            </a:r>
            <a:r>
              <a:rPr lang="en-GB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Li</a:t>
            </a:r>
          </a:p>
          <a:p>
            <a:pPr defTabSz="1019175">
              <a:lnSpc>
                <a:spcPts val="2738"/>
              </a:lnSpc>
              <a:spcBef>
                <a:spcPts val="475"/>
              </a:spcBef>
              <a:buClr>
                <a:srgbClr val="A3C145"/>
              </a:buClr>
              <a:buSzPct val="45000"/>
              <a:buFont typeface="Wingdings 3" charset="0"/>
              <a:buNone/>
            </a:pPr>
            <a:r>
              <a:rPr lang="en-GB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H(e,e’K</a:t>
            </a:r>
            <a:r>
              <a:rPr lang="en-GB" baseline="30000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+</a:t>
            </a:r>
            <a:r>
              <a:rPr lang="en-GB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)</a:t>
            </a:r>
            <a:r>
              <a:rPr lang="en-GB" baseline="30000">
                <a:solidFill>
                  <a:srgbClr val="2155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Gothic" charset="0"/>
              </a:rPr>
              <a:t>0</a:t>
            </a:r>
            <a:endParaRPr lang="en-US">
              <a:solidFill>
                <a:srgbClr val="215511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1515" name="Rectangle 40"/>
          <p:cNvSpPr>
            <a:spLocks noChangeArrowheads="1"/>
          </p:cNvSpPr>
          <p:nvPr/>
        </p:nvSpPr>
        <p:spPr bwMode="auto">
          <a:xfrm>
            <a:off x="8099425" y="6194425"/>
            <a:ext cx="2047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/>
          <a:p>
            <a:pPr defTabSz="1019175"/>
            <a:endParaRPr lang="it-IT" sz="20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21516" name="Picture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993063" y="0"/>
            <a:ext cx="11509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Text Box 42"/>
          <p:cNvSpPr txBox="1">
            <a:spLocks noChangeArrowheads="1"/>
          </p:cNvSpPr>
          <p:nvPr/>
        </p:nvSpPr>
        <p:spPr bwMode="auto">
          <a:xfrm>
            <a:off x="3043238" y="2325688"/>
            <a:ext cx="5767387" cy="1492250"/>
          </a:xfrm>
          <a:prstGeom prst="rect">
            <a:avLst/>
          </a:prstGeom>
          <a:solidFill>
            <a:srgbClr val="ADFFF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it-IT" sz="1200">
                <a:solidFill>
                  <a:srgbClr val="FF0000"/>
                </a:solidFill>
                <a:latin typeface="Verdana" charset="0"/>
              </a:rPr>
              <a:t>E</a:t>
            </a:r>
            <a:r>
              <a:rPr lang="en-US" sz="1200" baseline="-25000">
                <a:solidFill>
                  <a:srgbClr val="FF0000"/>
                </a:solidFill>
                <a:latin typeface="Verdana" charset="0"/>
              </a:rPr>
              <a:t>beam</a:t>
            </a:r>
            <a:r>
              <a:rPr lang="it-IT" sz="1200">
                <a:solidFill>
                  <a:srgbClr val="FF0000"/>
                </a:solidFill>
                <a:latin typeface="Verdana" charset="0"/>
              </a:rPr>
              <a:t> = 4.016</a:t>
            </a:r>
            <a:r>
              <a:rPr lang="en-US" sz="1200">
                <a:solidFill>
                  <a:srgbClr val="FF0000"/>
                </a:solidFill>
                <a:latin typeface="Verdana" charset="0"/>
              </a:rPr>
              <a:t>,</a:t>
            </a:r>
            <a:r>
              <a:rPr lang="en-US" sz="1200">
                <a:solidFill>
                  <a:srgbClr val="0000FF"/>
                </a:solidFill>
                <a:latin typeface="Verdana" charset="0"/>
              </a:rPr>
              <a:t> </a:t>
            </a:r>
            <a:r>
              <a:rPr lang="it-IT" sz="1200">
                <a:solidFill>
                  <a:srgbClr val="0000FF"/>
                </a:solidFill>
                <a:latin typeface="Verdana" charset="0"/>
              </a:rPr>
              <a:t>3.777,</a:t>
            </a:r>
            <a:r>
              <a:rPr lang="en-US" sz="1200">
                <a:solidFill>
                  <a:srgbClr val="0000FF"/>
                </a:solidFill>
                <a:latin typeface="Verdana" charset="0"/>
              </a:rPr>
              <a:t> 3.656</a:t>
            </a:r>
            <a:r>
              <a:rPr lang="it-IT" sz="1200">
                <a:solidFill>
                  <a:srgbClr val="0000FF"/>
                </a:solidFill>
                <a:latin typeface="Verdana" charset="0"/>
              </a:rPr>
              <a:t> GeV</a:t>
            </a:r>
          </a:p>
          <a:p>
            <a:pPr>
              <a:lnSpc>
                <a:spcPct val="125000"/>
              </a:lnSpc>
            </a:pPr>
            <a:r>
              <a:rPr lang="it-IT" sz="1200">
                <a:latin typeface="Verdana" charset="0"/>
              </a:rPr>
              <a:t>P</a:t>
            </a:r>
            <a:r>
              <a:rPr lang="it-IT" sz="1200" baseline="-25000">
                <a:latin typeface="Verdana" charset="0"/>
              </a:rPr>
              <a:t>e</a:t>
            </a:r>
            <a:r>
              <a:rPr lang="it-IT" sz="1200">
                <a:latin typeface="Verdana" charset="0"/>
              </a:rPr>
              <a:t>= 1.80,</a:t>
            </a:r>
            <a:r>
              <a:rPr lang="en-US" sz="1200">
                <a:latin typeface="Verdana" charset="0"/>
              </a:rPr>
              <a:t> </a:t>
            </a:r>
            <a:r>
              <a:rPr lang="it-IT" sz="1200">
                <a:latin typeface="Verdana" charset="0"/>
              </a:rPr>
              <a:t>1.57</a:t>
            </a:r>
            <a:r>
              <a:rPr lang="en-US" sz="1200">
                <a:latin typeface="Verdana" charset="0"/>
              </a:rPr>
              <a:t>, 1.44</a:t>
            </a:r>
            <a:r>
              <a:rPr lang="it-IT" sz="1200">
                <a:latin typeface="Verdana" charset="0"/>
              </a:rPr>
              <a:t> GeV/c           </a:t>
            </a:r>
            <a:r>
              <a:rPr lang="it-IT" sz="1200">
                <a:solidFill>
                  <a:srgbClr val="FF0000"/>
                </a:solidFill>
                <a:latin typeface="Verdana" charset="0"/>
              </a:rPr>
              <a:t>P</a:t>
            </a:r>
            <a:r>
              <a:rPr lang="it-IT" sz="1200" baseline="-25000">
                <a:solidFill>
                  <a:srgbClr val="FF0000"/>
                </a:solidFill>
                <a:latin typeface="Verdana" charset="0"/>
              </a:rPr>
              <a:t>k</a:t>
            </a:r>
            <a:r>
              <a:rPr lang="it-IT" sz="1200">
                <a:solidFill>
                  <a:srgbClr val="FF0000"/>
                </a:solidFill>
                <a:latin typeface="Verdana" charset="0"/>
              </a:rPr>
              <a:t>= 1.96</a:t>
            </a:r>
            <a:r>
              <a:rPr lang="en-US" sz="1200">
                <a:solidFill>
                  <a:srgbClr val="FF0000"/>
                </a:solidFill>
                <a:latin typeface="Verdana" charset="0"/>
              </a:rPr>
              <a:t>  </a:t>
            </a:r>
            <a:r>
              <a:rPr lang="it-IT" sz="1200">
                <a:solidFill>
                  <a:srgbClr val="FF0000"/>
                </a:solidFill>
                <a:latin typeface="Verdana" charset="0"/>
              </a:rPr>
              <a:t> GeV/c</a:t>
            </a:r>
            <a:endParaRPr lang="en-US" sz="1200">
              <a:solidFill>
                <a:srgbClr val="FF0000"/>
              </a:solidFill>
              <a:latin typeface="Verdana" charset="0"/>
            </a:endParaRPr>
          </a:p>
          <a:p>
            <a:pPr>
              <a:lnSpc>
                <a:spcPct val="125000"/>
              </a:lnSpc>
            </a:pPr>
            <a:r>
              <a:rPr lang="en-US" sz="1200">
                <a:solidFill>
                  <a:srgbClr val="FF0000"/>
                </a:solidFill>
              </a:rPr>
              <a:t>q</a:t>
            </a:r>
            <a:r>
              <a:rPr lang="en-US" sz="1200" baseline="-25000">
                <a:solidFill>
                  <a:srgbClr val="FF0000"/>
                </a:solidFill>
                <a:latin typeface="Verdana" charset="0"/>
              </a:rPr>
              <a:t>e</a:t>
            </a:r>
            <a:r>
              <a:rPr lang="en-US" sz="1200">
                <a:solidFill>
                  <a:srgbClr val="FF0000"/>
                </a:solidFill>
                <a:latin typeface="Verdana" charset="0"/>
              </a:rPr>
              <a:t> = </a:t>
            </a:r>
            <a:r>
              <a:rPr lang="en-US" sz="1200">
                <a:solidFill>
                  <a:srgbClr val="FF0000"/>
                </a:solidFill>
              </a:rPr>
              <a:t>q</a:t>
            </a:r>
            <a:r>
              <a:rPr lang="en-US" sz="1200" baseline="-25000">
                <a:solidFill>
                  <a:srgbClr val="FF0000"/>
                </a:solidFill>
                <a:latin typeface="Verdana" charset="0"/>
              </a:rPr>
              <a:t>K</a:t>
            </a:r>
            <a:r>
              <a:rPr lang="en-US" sz="1200">
                <a:solidFill>
                  <a:srgbClr val="FF0000"/>
                </a:solidFill>
                <a:latin typeface="Verdana" charset="0"/>
              </a:rPr>
              <a:t> = 6</a:t>
            </a:r>
            <a:r>
              <a:rPr lang="en-US" sz="1200">
                <a:solidFill>
                  <a:srgbClr val="FF0000"/>
                </a:solidFill>
                <a:latin typeface="Verdana" charset="0"/>
                <a:cs typeface="Times New Roman" charset="0"/>
              </a:rPr>
              <a:t>°</a:t>
            </a:r>
          </a:p>
          <a:p>
            <a:pPr>
              <a:lnSpc>
                <a:spcPct val="125000"/>
              </a:lnSpc>
              <a:buFont typeface="Symbol" charset="0"/>
              <a:buNone/>
            </a:pPr>
            <a:r>
              <a:rPr lang="en-US" sz="1200" i="1">
                <a:latin typeface="Verdana" charset="0"/>
                <a:cs typeface="Times New Roman" charset="0"/>
              </a:rPr>
              <a:t>W</a:t>
            </a:r>
            <a:r>
              <a:rPr lang="en-US" sz="1200">
                <a:latin typeface="Verdana" charset="0"/>
                <a:cs typeface="Times New Roman" charset="0"/>
              </a:rPr>
              <a:t>  2.2 GeV   </a:t>
            </a:r>
            <a:r>
              <a:rPr lang="en-US" sz="1200" i="1">
                <a:latin typeface="Verdana" charset="0"/>
                <a:cs typeface="Times New Roman" charset="0"/>
              </a:rPr>
              <a:t>Q</a:t>
            </a:r>
            <a:r>
              <a:rPr lang="en-US" sz="1200" i="1" baseline="30000">
                <a:latin typeface="Verdana" charset="0"/>
                <a:cs typeface="Times New Roman" charset="0"/>
              </a:rPr>
              <a:t>2</a:t>
            </a:r>
            <a:r>
              <a:rPr lang="en-US" sz="1200">
                <a:latin typeface="Verdana" charset="0"/>
                <a:cs typeface="Times New Roman" charset="0"/>
              </a:rPr>
              <a:t> ~ 0.07 (GeV/c)</a:t>
            </a:r>
            <a:r>
              <a:rPr lang="en-US" sz="1200" baseline="30000">
                <a:latin typeface="Verdana" charset="0"/>
                <a:cs typeface="Times New Roman" charset="0"/>
              </a:rPr>
              <a:t>2</a:t>
            </a:r>
          </a:p>
          <a:p>
            <a:pPr>
              <a:lnSpc>
                <a:spcPct val="125000"/>
              </a:lnSpc>
              <a:buFont typeface="Symbol" charset="0"/>
              <a:buNone/>
            </a:pPr>
            <a:r>
              <a:rPr lang="en-US" sz="1200">
                <a:latin typeface="Verdana" charset="0"/>
              </a:rPr>
              <a:t>Beam current : &lt;100 </a:t>
            </a:r>
            <a:r>
              <a:rPr lang="en-US" sz="1200"/>
              <a:t>m</a:t>
            </a:r>
            <a:r>
              <a:rPr lang="en-US" sz="1200">
                <a:latin typeface="Verdana" charset="0"/>
              </a:rPr>
              <a:t>A  Target thickness : ~100 mg/cm</a:t>
            </a:r>
            <a:r>
              <a:rPr lang="en-US" sz="1200" baseline="30000">
                <a:latin typeface="Verdana" charset="0"/>
              </a:rPr>
              <a:t>2</a:t>
            </a:r>
          </a:p>
          <a:p>
            <a:pPr>
              <a:lnSpc>
                <a:spcPct val="140000"/>
              </a:lnSpc>
              <a:buFont typeface="Symbol" charset="0"/>
              <a:buNone/>
            </a:pPr>
            <a:r>
              <a:rPr lang="en-US" sz="1200">
                <a:solidFill>
                  <a:srgbClr val="FF0000"/>
                </a:solidFill>
                <a:latin typeface="Verdana" charset="0"/>
              </a:rPr>
              <a:t>Counting Rates ~</a:t>
            </a:r>
            <a:r>
              <a:rPr lang="en-US" sz="1200">
                <a:solidFill>
                  <a:srgbClr val="FF0000"/>
                </a:solidFill>
                <a:latin typeface="Verdana" charset="0"/>
                <a:cs typeface="Times New Roman" charset="0"/>
              </a:rPr>
              <a:t> 0.1 – 10 counts/peak/hour</a:t>
            </a:r>
            <a:endParaRPr lang="it-IT" sz="1200">
              <a:solidFill>
                <a:srgbClr val="FF0000"/>
              </a:solidFill>
              <a:latin typeface="Verdana" charset="0"/>
              <a:cs typeface="Times New Roman" charset="0"/>
            </a:endParaRPr>
          </a:p>
        </p:txBody>
      </p:sp>
      <p:sp>
        <p:nvSpPr>
          <p:cNvPr id="21518" name="Rectangle 46"/>
          <p:cNvSpPr>
            <a:spLocks noChangeArrowheads="1"/>
          </p:cNvSpPr>
          <p:nvPr/>
        </p:nvSpPr>
        <p:spPr bwMode="auto">
          <a:xfrm>
            <a:off x="0" y="1295400"/>
            <a:ext cx="9144000" cy="954088"/>
          </a:xfrm>
          <a:prstGeom prst="rect">
            <a:avLst/>
          </a:prstGeom>
          <a:solidFill>
            <a:srgbClr val="ECFFF9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it-IT">
                <a:solidFill>
                  <a:srgbClr val="FF0000"/>
                </a:solidFill>
                <a:latin typeface="Comic Sans MS" charset="0"/>
              </a:rPr>
              <a:t>A.Acha</a:t>
            </a:r>
            <a:r>
              <a:rPr lang="it-IT">
                <a:latin typeface="Comic Sans MS" charset="0"/>
              </a:rPr>
              <a:t>, H.Breuer, C.C.Chang, E.Cisbani, </a:t>
            </a:r>
            <a:r>
              <a:rPr lang="it-IT">
                <a:solidFill>
                  <a:srgbClr val="FF0000"/>
                </a:solidFill>
                <a:latin typeface="Comic Sans MS" charset="0"/>
              </a:rPr>
              <a:t>F.Cusanno</a:t>
            </a:r>
            <a:r>
              <a:rPr lang="it-IT">
                <a:latin typeface="Comic Sans MS" charset="0"/>
              </a:rPr>
              <a:t>, C.J.DeJager, R. De Leo, R.Feuerbach, </a:t>
            </a:r>
            <a:r>
              <a:rPr lang="it-IT">
                <a:solidFill>
                  <a:srgbClr val="3333CC"/>
                </a:solidFill>
                <a:latin typeface="Comic Sans MS" charset="0"/>
              </a:rPr>
              <a:t>S.Frullani</a:t>
            </a:r>
            <a:r>
              <a:rPr lang="it-IT">
                <a:latin typeface="Comic Sans MS" charset="0"/>
              </a:rPr>
              <a:t>, </a:t>
            </a:r>
            <a:r>
              <a:rPr lang="it-IT">
                <a:solidFill>
                  <a:srgbClr val="3333CC"/>
                </a:solidFill>
                <a:latin typeface="Comic Sans MS" charset="0"/>
              </a:rPr>
              <a:t>F.Garibaldi*</a:t>
            </a:r>
            <a:r>
              <a:rPr lang="it-IT">
                <a:latin typeface="Comic Sans MS" charset="0"/>
              </a:rPr>
              <a:t>, D.Higinbotham, </a:t>
            </a:r>
            <a:r>
              <a:rPr lang="it-IT">
                <a:solidFill>
                  <a:srgbClr val="800000"/>
                </a:solidFill>
                <a:latin typeface="Comic Sans MS" charset="0"/>
              </a:rPr>
              <a:t>M.Iodice</a:t>
            </a:r>
            <a:r>
              <a:rPr lang="it-IT">
                <a:latin typeface="Comic Sans MS" charset="0"/>
              </a:rPr>
              <a:t>, L.Lagamba, </a:t>
            </a:r>
            <a:r>
              <a:rPr lang="it-IT">
                <a:solidFill>
                  <a:srgbClr val="3333CC"/>
                </a:solidFill>
                <a:latin typeface="Comic Sans MS" charset="0"/>
              </a:rPr>
              <a:t>J.LeRose</a:t>
            </a:r>
            <a:r>
              <a:rPr lang="it-IT">
                <a:latin typeface="Comic Sans MS" charset="0"/>
              </a:rPr>
              <a:t>, </a:t>
            </a:r>
            <a:r>
              <a:rPr lang="it-IT">
                <a:solidFill>
                  <a:srgbClr val="3333CC"/>
                </a:solidFill>
                <a:latin typeface="Comic Sans MS" charset="0"/>
              </a:rPr>
              <a:t>P.Markowitz</a:t>
            </a:r>
            <a:r>
              <a:rPr lang="it-IT">
                <a:latin typeface="Comic Sans MS" charset="0"/>
              </a:rPr>
              <a:t>, </a:t>
            </a:r>
            <a:r>
              <a:rPr lang="it-IT">
                <a:solidFill>
                  <a:srgbClr val="800000"/>
                </a:solidFill>
                <a:latin typeface="Comic Sans MS" charset="0"/>
              </a:rPr>
              <a:t>S.Marrone</a:t>
            </a:r>
            <a:r>
              <a:rPr lang="it-IT">
                <a:solidFill>
                  <a:srgbClr val="215511"/>
                </a:solidFill>
                <a:latin typeface="Comic Sans MS" charset="0"/>
              </a:rPr>
              <a:t>, </a:t>
            </a:r>
            <a:r>
              <a:rPr lang="it-IT">
                <a:latin typeface="Comic Sans MS" charset="0"/>
              </a:rPr>
              <a:t>R.Michaels, Y.Qiang, B.Reitz, </a:t>
            </a:r>
            <a:r>
              <a:rPr lang="it-IT">
                <a:solidFill>
                  <a:srgbClr val="800000"/>
                </a:solidFill>
                <a:latin typeface="Comic Sans MS" charset="0"/>
              </a:rPr>
              <a:t>G.M.Urciuol</a:t>
            </a:r>
            <a:r>
              <a:rPr lang="it-IT">
                <a:latin typeface="Comic Sans MS" charset="0"/>
              </a:rPr>
              <a:t>i, B.Wojtsekhowski, and the Hall A Collaboration</a:t>
            </a:r>
          </a:p>
          <a:p>
            <a:pPr marL="0" lvl="1" algn="just"/>
            <a:r>
              <a:rPr lang="it-IT">
                <a:latin typeface="Comic Sans MS" charset="0"/>
              </a:rPr>
              <a:t>and Theorists: Petr Bydzovsky, John Millener, Miloslav Sotona</a:t>
            </a:r>
            <a:endParaRPr lang="it-IT">
              <a:solidFill>
                <a:srgbClr val="990000"/>
              </a:solidFill>
              <a:latin typeface="Comic Sans MS" charset="0"/>
            </a:endParaRPr>
          </a:p>
        </p:txBody>
      </p:sp>
      <p:sp>
        <p:nvSpPr>
          <p:cNvPr id="21519" name="Text Box 47"/>
          <p:cNvSpPr txBox="1">
            <a:spLocks noChangeArrowheads="1"/>
          </p:cNvSpPr>
          <p:nvPr/>
        </p:nvSpPr>
        <p:spPr bwMode="auto">
          <a:xfrm>
            <a:off x="1733550" y="838200"/>
            <a:ext cx="567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400">
                <a:latin typeface="Comic Sans MS" charset="0"/>
                <a:cs typeface="Comic Sans MS" charset="0"/>
              </a:rPr>
              <a:t>E</a:t>
            </a:r>
            <a:r>
              <a:rPr lang="it-IT">
                <a:latin typeface="Comic Sans MS" charset="0"/>
                <a:cs typeface="Comic Sans MS" charset="0"/>
              </a:rPr>
              <a:t>94107 </a:t>
            </a:r>
            <a:r>
              <a:rPr lang="it-IT" sz="2400">
                <a:solidFill>
                  <a:srgbClr val="990000"/>
                </a:solidFill>
                <a:latin typeface="Comic Sans MS" charset="0"/>
                <a:cs typeface="Comic Sans MS" charset="0"/>
              </a:rPr>
              <a:t>C</a:t>
            </a:r>
            <a:r>
              <a:rPr lang="it-IT">
                <a:latin typeface="Comic Sans MS" charset="0"/>
                <a:cs typeface="Comic Sans MS" charset="0"/>
              </a:rPr>
              <a:t>OLLABORATION</a:t>
            </a:r>
          </a:p>
        </p:txBody>
      </p:sp>
      <p:sp>
        <p:nvSpPr>
          <p:cNvPr id="21520" name="CasellaDiTesto 16"/>
          <p:cNvSpPr txBox="1">
            <a:spLocks noChangeArrowheads="1"/>
          </p:cNvSpPr>
          <p:nvPr/>
        </p:nvSpPr>
        <p:spPr bwMode="auto">
          <a:xfrm>
            <a:off x="0" y="4276725"/>
            <a:ext cx="9144000" cy="523875"/>
          </a:xfrm>
          <a:prstGeom prst="rect">
            <a:avLst/>
          </a:prstGeom>
          <a:solidFill>
            <a:srgbClr val="ADFFF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200">
                <a:solidFill>
                  <a:srgbClr val="0000FF"/>
                </a:solidFill>
              </a:rPr>
              <a:t>E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-98-108. Electroproduction of Kaons up to Q2=3(GeV/c)2 (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P. Markowitz, M. Iodice, S. Frullani, G. Chang spokespersons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)</a:t>
            </a:r>
          </a:p>
        </p:txBody>
      </p:sp>
      <p:sp>
        <p:nvSpPr>
          <p:cNvPr id="21521" name="CasellaDiTesto 17"/>
          <p:cNvSpPr txBox="1">
            <a:spLocks noChangeArrowheads="1"/>
          </p:cNvSpPr>
          <p:nvPr/>
        </p:nvSpPr>
        <p:spPr bwMode="auto">
          <a:xfrm>
            <a:off x="0" y="5054600"/>
            <a:ext cx="9144000" cy="584200"/>
          </a:xfrm>
          <a:prstGeom prst="rect">
            <a:avLst/>
          </a:prstGeom>
          <a:solidFill>
            <a:srgbClr val="9E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E-07-012. The angular dependence of </a:t>
            </a:r>
            <a:r>
              <a:rPr lang="it-IT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16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O(e,e’K</a:t>
            </a:r>
            <a:r>
              <a:rPr lang="it-IT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16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N and H(e,e’K</a:t>
            </a:r>
            <a:r>
              <a:rPr lang="it-IT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+</a:t>
            </a:r>
            <a:r>
              <a:rPr lang="it-IT">
                <a:solidFill>
                  <a:srgbClr val="0000FF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>
                <a:solidFill>
                  <a:srgbClr val="0000FF"/>
                </a:solidFill>
                <a:cs typeface="Symbol" charset="0"/>
              </a:rPr>
              <a:t>L 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Symbol" charset="0"/>
              </a:rPr>
              <a:t>(</a:t>
            </a:r>
            <a:r>
              <a:rPr lang="it-IT">
                <a:solidFill>
                  <a:srgbClr val="FF0000"/>
                </a:solidFill>
                <a:latin typeface="Comic Sans MS" charset="0"/>
                <a:cs typeface="Comic Sans MS" charset="0"/>
              </a:rPr>
              <a:t>F. Garibaldi, M.Iodice, J. LeRose, P. Markowitz spokespersons)  </a:t>
            </a:r>
            <a:r>
              <a:rPr lang="it-IT" u="sng">
                <a:solidFill>
                  <a:srgbClr val="000090"/>
                </a:solidFill>
                <a:latin typeface="Comic Sans MS" charset="0"/>
                <a:cs typeface="Comic Sans MS" charset="0"/>
              </a:rPr>
              <a:t>(run : April-May 2012)</a:t>
            </a:r>
          </a:p>
        </p:txBody>
      </p:sp>
      <p:sp>
        <p:nvSpPr>
          <p:cNvPr id="21522" name="CasellaDiTesto 18"/>
          <p:cNvSpPr txBox="1">
            <a:spLocks noChangeArrowheads="1"/>
          </p:cNvSpPr>
          <p:nvPr/>
        </p:nvSpPr>
        <p:spPr bwMode="auto">
          <a:xfrm>
            <a:off x="2354263" y="1588"/>
            <a:ext cx="2979737" cy="4000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/>
              <a:t> </a:t>
            </a:r>
            <a:r>
              <a:rPr lang="it-IT" sz="2000">
                <a:solidFill>
                  <a:srgbClr val="FFFF00"/>
                </a:solidFill>
                <a:latin typeface="Comic Sans MS" charset="0"/>
                <a:cs typeface="Comic Sans MS" charset="0"/>
              </a:rPr>
              <a:t>Kaon collaboration</a:t>
            </a:r>
          </a:p>
        </p:txBody>
      </p:sp>
      <p:cxnSp>
        <p:nvCxnSpPr>
          <p:cNvPr id="21523" name="Connettore 2 20"/>
          <p:cNvCxnSpPr>
            <a:cxnSpLocks noChangeShapeType="1"/>
          </p:cNvCxnSpPr>
          <p:nvPr/>
        </p:nvCxnSpPr>
        <p:spPr bwMode="auto">
          <a:xfrm>
            <a:off x="381000" y="2590800"/>
            <a:ext cx="457200" cy="1588"/>
          </a:xfrm>
          <a:prstGeom prst="straightConnector1">
            <a:avLst/>
          </a:prstGeom>
          <a:noFill/>
          <a:ln w="412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24" name="Connettore 2 21"/>
          <p:cNvCxnSpPr>
            <a:cxnSpLocks noChangeShapeType="1"/>
          </p:cNvCxnSpPr>
          <p:nvPr/>
        </p:nvCxnSpPr>
        <p:spPr bwMode="auto">
          <a:xfrm>
            <a:off x="381000" y="2971800"/>
            <a:ext cx="457200" cy="1588"/>
          </a:xfrm>
          <a:prstGeom prst="straightConnector1">
            <a:avLst/>
          </a:prstGeom>
          <a:noFill/>
          <a:ln w="412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25" name="Connettore 2 22"/>
          <p:cNvCxnSpPr>
            <a:cxnSpLocks noChangeShapeType="1"/>
          </p:cNvCxnSpPr>
          <p:nvPr/>
        </p:nvCxnSpPr>
        <p:spPr bwMode="auto">
          <a:xfrm>
            <a:off x="381000" y="3351213"/>
            <a:ext cx="457200" cy="1587"/>
          </a:xfrm>
          <a:prstGeom prst="straightConnector1">
            <a:avLst/>
          </a:prstGeom>
          <a:noFill/>
          <a:ln w="4127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26" name="Connettore 2 23"/>
          <p:cNvCxnSpPr>
            <a:cxnSpLocks noChangeShapeType="1"/>
          </p:cNvCxnSpPr>
          <p:nvPr/>
        </p:nvCxnSpPr>
        <p:spPr bwMode="auto">
          <a:xfrm>
            <a:off x="381000" y="3732213"/>
            <a:ext cx="457200" cy="1587"/>
          </a:xfrm>
          <a:prstGeom prst="straightConnector1">
            <a:avLst/>
          </a:prstGeom>
          <a:noFill/>
          <a:ln w="4127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27" name="Connettore 2 24"/>
          <p:cNvCxnSpPr>
            <a:cxnSpLocks noChangeShapeType="1"/>
          </p:cNvCxnSpPr>
          <p:nvPr/>
        </p:nvCxnSpPr>
        <p:spPr bwMode="auto">
          <a:xfrm>
            <a:off x="0" y="3962400"/>
            <a:ext cx="381000" cy="304800"/>
          </a:xfrm>
          <a:prstGeom prst="straightConnector1">
            <a:avLst/>
          </a:prstGeom>
          <a:noFill/>
          <a:ln w="412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28" name="Connettore 1 23"/>
          <p:cNvCxnSpPr>
            <a:cxnSpLocks noChangeShapeType="1"/>
          </p:cNvCxnSpPr>
          <p:nvPr/>
        </p:nvCxnSpPr>
        <p:spPr bwMode="auto">
          <a:xfrm>
            <a:off x="3124200" y="5027613"/>
            <a:ext cx="2514600" cy="838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29" name="Connettore 1 24"/>
          <p:cNvCxnSpPr>
            <a:cxnSpLocks noChangeShapeType="1"/>
          </p:cNvCxnSpPr>
          <p:nvPr/>
        </p:nvCxnSpPr>
        <p:spPr bwMode="auto">
          <a:xfrm flipV="1">
            <a:off x="3124200" y="5181600"/>
            <a:ext cx="2743200" cy="6080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36863"/>
            <a:ext cx="44958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2834"/>
          <a:stretch>
            <a:fillRect/>
          </a:stretch>
        </p:blipFill>
        <p:spPr bwMode="auto">
          <a:xfrm>
            <a:off x="7162800" y="0"/>
            <a:ext cx="19780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7"/>
          <p:cNvGrpSpPr>
            <a:grpSpLocks/>
          </p:cNvGrpSpPr>
          <p:nvPr/>
        </p:nvGrpSpPr>
        <p:grpSpPr bwMode="auto">
          <a:xfrm>
            <a:off x="2438400" y="819150"/>
            <a:ext cx="1828800" cy="1960563"/>
            <a:chOff x="1872" y="563"/>
            <a:chExt cx="1152" cy="1162"/>
          </a:xfrm>
        </p:grpSpPr>
        <p:pic>
          <p:nvPicPr>
            <p:cNvPr id="2357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73"/>
              <a:ext cx="11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8" name="Text Box 9"/>
            <p:cNvSpPr txBox="1">
              <a:spLocks noChangeArrowheads="1"/>
            </p:cNvSpPr>
            <p:nvPr/>
          </p:nvSpPr>
          <p:spPr bwMode="auto">
            <a:xfrm>
              <a:off x="1872" y="563"/>
              <a:ext cx="1152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hadron arm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2500313"/>
            <a:ext cx="2362200" cy="1919287"/>
            <a:chOff x="4272" y="1536"/>
            <a:chExt cx="1488" cy="1209"/>
          </a:xfrm>
        </p:grpSpPr>
        <p:pic>
          <p:nvPicPr>
            <p:cNvPr id="23575" name="Picture 11" descr="sep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536"/>
              <a:ext cx="1488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6" name="Text Box 12"/>
            <p:cNvSpPr txBox="1">
              <a:spLocks noChangeArrowheads="1"/>
            </p:cNvSpPr>
            <p:nvPr/>
          </p:nvSpPr>
          <p:spPr bwMode="auto">
            <a:xfrm>
              <a:off x="4272" y="1536"/>
              <a:ext cx="864" cy="19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D6241A"/>
                  </a:solidFill>
                  <a:latin typeface="Comic Sans MS" charset="0"/>
                </a:rPr>
                <a:t>septum magnets</a:t>
              </a:r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876800" y="381000"/>
            <a:ext cx="1905000" cy="1657350"/>
            <a:chOff x="3555" y="390"/>
            <a:chExt cx="975" cy="913"/>
          </a:xfrm>
        </p:grpSpPr>
        <p:pic>
          <p:nvPicPr>
            <p:cNvPr id="23573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4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6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grpSp>
        <p:nvGrpSpPr>
          <p:cNvPr id="23560" name="Group 16"/>
          <p:cNvGrpSpPr>
            <a:grpSpLocks/>
          </p:cNvGrpSpPr>
          <p:nvPr/>
        </p:nvGrpSpPr>
        <p:grpSpPr bwMode="auto">
          <a:xfrm>
            <a:off x="2743200" y="5253038"/>
            <a:ext cx="2032000" cy="1547812"/>
            <a:chOff x="1632" y="3216"/>
            <a:chExt cx="1440" cy="1104"/>
          </a:xfrm>
        </p:grpSpPr>
        <p:pic>
          <p:nvPicPr>
            <p:cNvPr id="23571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8927"/>
            <a:stretch>
              <a:fillRect/>
            </a:stretch>
          </p:blipFill>
          <p:spPr bwMode="auto">
            <a:xfrm>
              <a:off x="1632" y="3233"/>
              <a:ext cx="1440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2" name="Text Box 18"/>
            <p:cNvSpPr txBox="1">
              <a:spLocks noChangeArrowheads="1"/>
            </p:cNvSpPr>
            <p:nvPr/>
          </p:nvSpPr>
          <p:spPr bwMode="auto">
            <a:xfrm>
              <a:off x="1632" y="3216"/>
              <a:ext cx="720" cy="19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electron arm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0367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14509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65638"/>
            <a:ext cx="1905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4791075"/>
            <a:ext cx="22098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 Box 24"/>
          <p:cNvSpPr txBox="1">
            <a:spLocks noChangeArrowheads="1"/>
          </p:cNvSpPr>
          <p:nvPr/>
        </p:nvSpPr>
        <p:spPr bwMode="auto">
          <a:xfrm>
            <a:off x="0" y="533400"/>
            <a:ext cx="1981200" cy="304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charset="0"/>
              </a:rPr>
              <a:t>aerogel first generation</a:t>
            </a:r>
            <a:endParaRPr lang="en-US"/>
          </a:p>
        </p:txBody>
      </p:sp>
      <p:graphicFrame>
        <p:nvGraphicFramePr>
          <p:cNvPr id="2073" name="Object 2"/>
          <p:cNvGraphicFramePr>
            <a:graphicFrameLocks noChangeAspect="1"/>
          </p:cNvGraphicFramePr>
          <p:nvPr/>
        </p:nvGraphicFramePr>
        <p:xfrm>
          <a:off x="7010400" y="990600"/>
          <a:ext cx="1981200" cy="1492250"/>
        </p:xfrm>
        <a:graphic>
          <a:graphicData uri="http://schemas.openxmlformats.org/presentationml/2006/ole">
            <p:oleObj spid="_x0000_s23579" name="Bitmap Image" r:id="rId13" imgW="6276190" imgH="5229955" progId="">
              <p:embed/>
            </p:oleObj>
          </a:graphicData>
        </a:graphic>
      </p:graphicFrame>
      <p:pic>
        <p:nvPicPr>
          <p:cNvPr id="23566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6383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0" y="3429000"/>
            <a:ext cx="1981200" cy="2682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charset="0"/>
              </a:rPr>
              <a:t>aerogel second generation</a:t>
            </a:r>
            <a:endParaRPr lang="en-US"/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5029200" y="6096000"/>
            <a:ext cx="4114800" cy="369888"/>
          </a:xfrm>
          <a:prstGeom prst="rect">
            <a:avLst/>
          </a:prstGeom>
          <a:solidFill>
            <a:srgbClr val="9E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To be added to do the experiment</a:t>
            </a:r>
          </a:p>
        </p:txBody>
      </p:sp>
      <p:sp>
        <p:nvSpPr>
          <p:cNvPr id="23569" name="CasellaDiTesto 24"/>
          <p:cNvSpPr txBox="1">
            <a:spLocks noChangeArrowheads="1"/>
          </p:cNvSpPr>
          <p:nvPr/>
        </p:nvSpPr>
        <p:spPr bwMode="auto">
          <a:xfrm>
            <a:off x="381000" y="0"/>
            <a:ext cx="6629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400">
                <a:solidFill>
                  <a:schemeClr val="bg1"/>
                </a:solidFill>
                <a:latin typeface="Comic Sans MS" charset="0"/>
                <a:cs typeface="Comic Sans MS" charset="0"/>
              </a:rPr>
              <a:t>Hall A deector setup</a:t>
            </a:r>
          </a:p>
        </p:txBody>
      </p:sp>
      <p:pic>
        <p:nvPicPr>
          <p:cNvPr id="27" name="Picture 12" descr="run_2411_disp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" grpId="0" animBg="1" autoUpdateAnimBg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493000" y="1863725"/>
            <a:ext cx="30480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104063" y="1854200"/>
            <a:ext cx="14605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600200" y="1371600"/>
            <a:ext cx="5105400" cy="4460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/>
            <a:r>
              <a:rPr lang="en-US" sz="2000">
                <a:solidFill>
                  <a:schemeClr val="accent2"/>
                </a:solidFill>
                <a:latin typeface="Comic Sans MS" charset="0"/>
              </a:rPr>
              <a:t>Kaon Identification through Aerogels</a:t>
            </a:r>
            <a:endParaRPr lang="en-US" sz="2000" b="0">
              <a:latin typeface="Comic Sans MS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The PID Challenge</a:t>
            </a:r>
            <a:endParaRPr lang="en-US" sz="240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609600"/>
            <a:ext cx="9144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lnSpc>
                <a:spcPct val="55000"/>
              </a:lnSpc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 Very forward  angle  ---&gt;  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high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background of </a:t>
            </a:r>
            <a:r>
              <a:rPr lang="en-US" sz="1800">
                <a:solidFill>
                  <a:srgbClr val="FF0000"/>
                </a:solidFill>
              </a:rPr>
              <a:t>p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and 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p</a:t>
            </a:r>
          </a:p>
          <a:p>
            <a:pPr algn="l">
              <a:lnSpc>
                <a:spcPct val="55000"/>
              </a:lnSpc>
              <a:spcBef>
                <a:spcPct val="50000"/>
              </a:spcBef>
              <a:buFontTx/>
              <a:buChar char="-"/>
            </a:pPr>
            <a:r>
              <a:rPr lang="en-US" sz="1800" u="sng">
                <a:solidFill>
                  <a:srgbClr val="FF0000"/>
                </a:solidFill>
                <a:latin typeface="Comic Sans MS" charset="0"/>
              </a:rPr>
              <a:t>TOF and 2 aerogel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 in </a:t>
            </a:r>
            <a:r>
              <a:rPr lang="en-US" sz="1800" u="sng">
                <a:solidFill>
                  <a:srgbClr val="FF0000"/>
                </a:solidFill>
                <a:latin typeface="Comic Sans MS" charset="0"/>
              </a:rPr>
              <a:t>not sufficient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 for </a:t>
            </a:r>
            <a:r>
              <a:rPr lang="en-US" sz="1800" u="sng">
                <a:solidFill>
                  <a:srgbClr val="FF0000"/>
                </a:solidFill>
                <a:latin typeface="Comic Sans MS" charset="0"/>
              </a:rPr>
              <a:t>unambiguous K identification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 !</a:t>
            </a:r>
            <a:endParaRPr lang="en-US" sz="1800">
              <a:solidFill>
                <a:srgbClr val="0000FF"/>
              </a:solidFill>
              <a:latin typeface="Times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960563"/>
            <a:ext cx="3938588" cy="4821237"/>
            <a:chOff x="0" y="816"/>
            <a:chExt cx="2481" cy="3037"/>
          </a:xfrm>
        </p:grpSpPr>
        <p:sp>
          <p:nvSpPr>
            <p:cNvPr id="24595" name="Rectangle 8"/>
            <p:cNvSpPr>
              <a:spLocks noChangeArrowheads="1"/>
            </p:cNvSpPr>
            <p:nvPr/>
          </p:nvSpPr>
          <p:spPr bwMode="auto">
            <a:xfrm>
              <a:off x="133" y="2758"/>
              <a:ext cx="1374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596" name="Rectangle 9"/>
            <p:cNvSpPr>
              <a:spLocks noChangeArrowheads="1"/>
            </p:cNvSpPr>
            <p:nvPr/>
          </p:nvSpPr>
          <p:spPr bwMode="auto">
            <a:xfrm>
              <a:off x="459" y="2182"/>
              <a:ext cx="755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charset="0"/>
                </a:rPr>
                <a:t>AERO1</a:t>
              </a:r>
            </a:p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charset="0"/>
                </a:rPr>
                <a:t> n=1.015</a:t>
              </a:r>
              <a:endParaRPr lang="it-IT" sz="2400">
                <a:solidFill>
                  <a:srgbClr val="00FFFF"/>
                </a:solidFill>
                <a:latin typeface="Comic Sans MS" charset="0"/>
              </a:endParaRPr>
            </a:p>
          </p:txBody>
        </p:sp>
        <p:sp>
          <p:nvSpPr>
            <p:cNvPr id="24597" name="Rectangle 10"/>
            <p:cNvSpPr>
              <a:spLocks noChangeArrowheads="1"/>
            </p:cNvSpPr>
            <p:nvPr/>
          </p:nvSpPr>
          <p:spPr bwMode="auto">
            <a:xfrm>
              <a:off x="1241" y="2182"/>
              <a:ext cx="755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charset="0"/>
                </a:rPr>
                <a:t>AERO2</a:t>
              </a:r>
            </a:p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charset="0"/>
                </a:rPr>
                <a:t> n=1.055</a:t>
              </a:r>
              <a:endParaRPr lang="it-IT" sz="2400">
                <a:solidFill>
                  <a:schemeClr val="accent2"/>
                </a:solidFill>
                <a:latin typeface="Comic Sans MS" charset="0"/>
              </a:endParaRPr>
            </a:p>
          </p:txBody>
        </p:sp>
        <p:sp>
          <p:nvSpPr>
            <p:cNvPr id="24598" name="Rectangle 11"/>
            <p:cNvSpPr>
              <a:spLocks noChangeArrowheads="1"/>
            </p:cNvSpPr>
            <p:nvPr/>
          </p:nvSpPr>
          <p:spPr bwMode="auto">
            <a:xfrm>
              <a:off x="709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EFFFFF"/>
                </a:gs>
                <a:gs pos="50000">
                  <a:srgbClr val="CCFFFF"/>
                </a:gs>
                <a:gs pos="100000">
                  <a:srgbClr val="EF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24599" name="Rectangle 12"/>
            <p:cNvSpPr>
              <a:spLocks noChangeArrowheads="1"/>
            </p:cNvSpPr>
            <p:nvPr/>
          </p:nvSpPr>
          <p:spPr bwMode="auto">
            <a:xfrm>
              <a:off x="1440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DDFFFF"/>
                </a:gs>
                <a:gs pos="50000">
                  <a:srgbClr val="00FFFF"/>
                </a:gs>
                <a:gs pos="100000">
                  <a:srgbClr val="DD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24600" name="Line 13"/>
            <p:cNvSpPr>
              <a:spLocks noChangeShapeType="1"/>
            </p:cNvSpPr>
            <p:nvPr/>
          </p:nvSpPr>
          <p:spPr bwMode="auto">
            <a:xfrm>
              <a:off x="487" y="1311"/>
              <a:ext cx="1566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4601" name="Line 14"/>
            <p:cNvSpPr>
              <a:spLocks noChangeShapeType="1"/>
            </p:cNvSpPr>
            <p:nvPr/>
          </p:nvSpPr>
          <p:spPr bwMode="auto">
            <a:xfrm>
              <a:off x="494" y="1582"/>
              <a:ext cx="1567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4602" name="Line 15"/>
            <p:cNvSpPr>
              <a:spLocks noChangeShapeType="1"/>
            </p:cNvSpPr>
            <p:nvPr/>
          </p:nvSpPr>
          <p:spPr bwMode="auto">
            <a:xfrm>
              <a:off x="487" y="1861"/>
              <a:ext cx="156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4603" name="Rectangle 16"/>
            <p:cNvSpPr>
              <a:spLocks noChangeArrowheads="1"/>
            </p:cNvSpPr>
            <p:nvPr/>
          </p:nvSpPr>
          <p:spPr bwMode="auto">
            <a:xfrm>
              <a:off x="277" y="1126"/>
              <a:ext cx="21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charset="0"/>
              </a:endParaRPr>
            </a:p>
          </p:txBody>
        </p:sp>
        <p:sp>
          <p:nvSpPr>
            <p:cNvPr id="24604" name="Rectangle 17"/>
            <p:cNvSpPr>
              <a:spLocks noChangeArrowheads="1"/>
            </p:cNvSpPr>
            <p:nvPr/>
          </p:nvSpPr>
          <p:spPr bwMode="auto">
            <a:xfrm>
              <a:off x="277" y="1434"/>
              <a:ext cx="22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charset="0"/>
              </a:endParaRPr>
            </a:p>
          </p:txBody>
        </p:sp>
        <p:sp>
          <p:nvSpPr>
            <p:cNvPr id="24605" name="Rectangle 18"/>
            <p:cNvSpPr>
              <a:spLocks noChangeArrowheads="1"/>
            </p:cNvSpPr>
            <p:nvPr/>
          </p:nvSpPr>
          <p:spPr bwMode="auto">
            <a:xfrm>
              <a:off x="265" y="1683"/>
              <a:ext cx="2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chemeClr val="accent2"/>
                </a:solidFill>
                <a:latin typeface="Comic Sans MS" charset="0"/>
              </a:endParaRPr>
            </a:p>
          </p:txBody>
        </p:sp>
        <p:sp>
          <p:nvSpPr>
            <p:cNvPr id="24606" name="Freeform 19"/>
            <p:cNvSpPr>
              <a:spLocks/>
            </p:cNvSpPr>
            <p:nvPr/>
          </p:nvSpPr>
          <p:spPr bwMode="auto">
            <a:xfrm rot="-726887">
              <a:off x="1588" y="1785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07" name="Freeform 20"/>
            <p:cNvSpPr>
              <a:spLocks/>
            </p:cNvSpPr>
            <p:nvPr/>
          </p:nvSpPr>
          <p:spPr bwMode="auto">
            <a:xfrm rot="625817">
              <a:off x="1575" y="158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08" name="Freeform 21"/>
            <p:cNvSpPr>
              <a:spLocks/>
            </p:cNvSpPr>
            <p:nvPr/>
          </p:nvSpPr>
          <p:spPr bwMode="auto">
            <a:xfrm rot="585623">
              <a:off x="1588" y="189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09" name="Freeform 22"/>
            <p:cNvSpPr>
              <a:spLocks/>
            </p:cNvSpPr>
            <p:nvPr/>
          </p:nvSpPr>
          <p:spPr bwMode="auto">
            <a:xfrm rot="-1069943">
              <a:off x="1499" y="1461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0" name="Freeform 23"/>
            <p:cNvSpPr>
              <a:spLocks/>
            </p:cNvSpPr>
            <p:nvPr/>
          </p:nvSpPr>
          <p:spPr bwMode="auto">
            <a:xfrm rot="-527185">
              <a:off x="1499" y="152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1" name="Freeform 24"/>
            <p:cNvSpPr>
              <a:spLocks/>
            </p:cNvSpPr>
            <p:nvPr/>
          </p:nvSpPr>
          <p:spPr bwMode="auto">
            <a:xfrm rot="1659467">
              <a:off x="1499" y="164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2" name="Freeform 25"/>
            <p:cNvSpPr>
              <a:spLocks/>
            </p:cNvSpPr>
            <p:nvPr/>
          </p:nvSpPr>
          <p:spPr bwMode="auto">
            <a:xfrm>
              <a:off x="1440" y="153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3" name="Freeform 26"/>
            <p:cNvSpPr>
              <a:spLocks/>
            </p:cNvSpPr>
            <p:nvPr/>
          </p:nvSpPr>
          <p:spPr bwMode="auto">
            <a:xfrm rot="2263499">
              <a:off x="1453" y="193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4" name="Freeform 27"/>
            <p:cNvSpPr>
              <a:spLocks/>
            </p:cNvSpPr>
            <p:nvPr/>
          </p:nvSpPr>
          <p:spPr bwMode="auto">
            <a:xfrm rot="625817">
              <a:off x="844" y="185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5" name="Freeform 28"/>
            <p:cNvSpPr>
              <a:spLocks/>
            </p:cNvSpPr>
            <p:nvPr/>
          </p:nvSpPr>
          <p:spPr bwMode="auto">
            <a:xfrm rot="-1069943">
              <a:off x="768" y="1732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6" name="Freeform 29"/>
            <p:cNvSpPr>
              <a:spLocks/>
            </p:cNvSpPr>
            <p:nvPr/>
          </p:nvSpPr>
          <p:spPr bwMode="auto">
            <a:xfrm rot="-1069943">
              <a:off x="768" y="176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7" name="Freeform 30"/>
            <p:cNvSpPr>
              <a:spLocks/>
            </p:cNvSpPr>
            <p:nvPr/>
          </p:nvSpPr>
          <p:spPr bwMode="auto">
            <a:xfrm rot="1659467">
              <a:off x="768" y="191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8" name="Freeform 31"/>
            <p:cNvSpPr>
              <a:spLocks/>
            </p:cNvSpPr>
            <p:nvPr/>
          </p:nvSpPr>
          <p:spPr bwMode="auto">
            <a:xfrm>
              <a:off x="709" y="180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19" name="Freeform 32"/>
            <p:cNvSpPr>
              <a:spLocks/>
            </p:cNvSpPr>
            <p:nvPr/>
          </p:nvSpPr>
          <p:spPr bwMode="auto">
            <a:xfrm rot="625817">
              <a:off x="1588" y="1861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20" name="Freeform 33"/>
            <p:cNvSpPr>
              <a:spLocks/>
            </p:cNvSpPr>
            <p:nvPr/>
          </p:nvSpPr>
          <p:spPr bwMode="auto">
            <a:xfrm rot="-1069943">
              <a:off x="1512" y="174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21" name="Freeform 34"/>
            <p:cNvSpPr>
              <a:spLocks/>
            </p:cNvSpPr>
            <p:nvPr/>
          </p:nvSpPr>
          <p:spPr bwMode="auto">
            <a:xfrm rot="-1069943">
              <a:off x="1512" y="177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22" name="Freeform 35"/>
            <p:cNvSpPr>
              <a:spLocks/>
            </p:cNvSpPr>
            <p:nvPr/>
          </p:nvSpPr>
          <p:spPr bwMode="auto">
            <a:xfrm rot="1659467">
              <a:off x="1512" y="192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23" name="Freeform 36"/>
            <p:cNvSpPr>
              <a:spLocks/>
            </p:cNvSpPr>
            <p:nvPr/>
          </p:nvSpPr>
          <p:spPr bwMode="auto">
            <a:xfrm>
              <a:off x="1453" y="181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24" name="Rectangle 37"/>
            <p:cNvSpPr>
              <a:spLocks noChangeArrowheads="1"/>
            </p:cNvSpPr>
            <p:nvPr/>
          </p:nvSpPr>
          <p:spPr bwMode="auto">
            <a:xfrm>
              <a:off x="0" y="816"/>
              <a:ext cx="2481" cy="3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625" name="Rectangle 38"/>
            <p:cNvSpPr>
              <a:spLocks noChangeArrowheads="1"/>
            </p:cNvSpPr>
            <p:nvPr/>
          </p:nvSpPr>
          <p:spPr bwMode="auto">
            <a:xfrm>
              <a:off x="432" y="912"/>
              <a:ext cx="139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1800" b="0">
                  <a:latin typeface="Comic Sans MS" charset="0"/>
                </a:rPr>
                <a:t>p</a:t>
              </a:r>
              <a:r>
                <a:rPr lang="en-US" sz="1800" b="0" baseline="-25000">
                  <a:latin typeface="Comic Sans MS" charset="0"/>
                </a:rPr>
                <a:t>h</a:t>
              </a:r>
              <a:r>
                <a:rPr lang="en-US" sz="1800" b="0">
                  <a:latin typeface="Comic Sans MS" charset="0"/>
                </a:rPr>
                <a:t> = 1.7 : 2.5 GeV/c</a:t>
              </a:r>
              <a:endParaRPr lang="it-IT" sz="1800">
                <a:solidFill>
                  <a:schemeClr val="accent2"/>
                </a:solidFill>
                <a:latin typeface="Comic Sans MS" charset="0"/>
              </a:endParaRPr>
            </a:p>
          </p:txBody>
        </p:sp>
        <p:sp>
          <p:nvSpPr>
            <p:cNvPr id="24626" name="Rectangle 39"/>
            <p:cNvSpPr>
              <a:spLocks noChangeArrowheads="1"/>
            </p:cNvSpPr>
            <p:nvPr/>
          </p:nvSpPr>
          <p:spPr bwMode="auto">
            <a:xfrm>
              <a:off x="137" y="3382"/>
              <a:ext cx="13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00"/>
                  </a:solidFill>
                  <a:latin typeface="Verdana" charset="0"/>
                </a:rPr>
                <a:t>Protons = A1•A2</a:t>
              </a:r>
              <a:endParaRPr lang="it-IT" sz="2400" b="0">
                <a:latin typeface="Verdana" charset="0"/>
              </a:endParaRPr>
            </a:p>
          </p:txBody>
        </p:sp>
        <p:sp>
          <p:nvSpPr>
            <p:cNvPr id="24627" name="Line 40"/>
            <p:cNvSpPr>
              <a:spLocks noChangeShapeType="1"/>
            </p:cNvSpPr>
            <p:nvPr/>
          </p:nvSpPr>
          <p:spPr bwMode="auto">
            <a:xfrm>
              <a:off x="901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8" name="Line 41"/>
            <p:cNvSpPr>
              <a:spLocks noChangeShapeType="1"/>
            </p:cNvSpPr>
            <p:nvPr/>
          </p:nvSpPr>
          <p:spPr bwMode="auto">
            <a:xfrm>
              <a:off x="1152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29" name="Rectangle 42"/>
            <p:cNvSpPr>
              <a:spLocks noChangeArrowheads="1"/>
            </p:cNvSpPr>
            <p:nvPr/>
          </p:nvSpPr>
          <p:spPr bwMode="auto">
            <a:xfrm>
              <a:off x="148" y="2765"/>
              <a:ext cx="13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11E644"/>
                  </a:solidFill>
                  <a:latin typeface="Verdana" charset="0"/>
                </a:rPr>
                <a:t>Pions    = A1•A2</a:t>
              </a:r>
              <a:endParaRPr lang="it-IT" sz="2400" b="0">
                <a:latin typeface="Verdana" charset="0"/>
              </a:endParaRPr>
            </a:p>
          </p:txBody>
        </p:sp>
        <p:sp>
          <p:nvSpPr>
            <p:cNvPr id="24630" name="Rectangle 43"/>
            <p:cNvSpPr>
              <a:spLocks noChangeArrowheads="1"/>
            </p:cNvSpPr>
            <p:nvPr/>
          </p:nvSpPr>
          <p:spPr bwMode="auto">
            <a:xfrm>
              <a:off x="148" y="3062"/>
              <a:ext cx="13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0000FF"/>
                  </a:solidFill>
                  <a:latin typeface="Verdana" charset="0"/>
                </a:rPr>
                <a:t>Kaons   = A1•A2</a:t>
              </a:r>
              <a:endParaRPr lang="it-IT" sz="2400" b="0">
                <a:latin typeface="Verdana" charset="0"/>
              </a:endParaRPr>
            </a:p>
          </p:txBody>
        </p:sp>
        <p:sp>
          <p:nvSpPr>
            <p:cNvPr id="24631" name="Line 44"/>
            <p:cNvSpPr>
              <a:spLocks noChangeShapeType="1"/>
            </p:cNvSpPr>
            <p:nvPr/>
          </p:nvSpPr>
          <p:spPr bwMode="auto">
            <a:xfrm>
              <a:off x="945" y="3102"/>
              <a:ext cx="133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478338" y="1889125"/>
            <a:ext cx="4430712" cy="4892675"/>
            <a:chOff x="2821" y="758"/>
            <a:chExt cx="2791" cy="3082"/>
          </a:xfrm>
        </p:grpSpPr>
        <p:pic>
          <p:nvPicPr>
            <p:cNvPr id="24585" name="Picture 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16"/>
              <a:ext cx="2725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6" name="Rectangle 47"/>
            <p:cNvSpPr>
              <a:spLocks noChangeArrowheads="1"/>
            </p:cNvSpPr>
            <p:nvPr/>
          </p:nvSpPr>
          <p:spPr bwMode="auto">
            <a:xfrm>
              <a:off x="2821" y="758"/>
              <a:ext cx="2791" cy="3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587" name="Rectangle 48"/>
            <p:cNvSpPr>
              <a:spLocks noChangeArrowheads="1"/>
            </p:cNvSpPr>
            <p:nvPr/>
          </p:nvSpPr>
          <p:spPr bwMode="auto">
            <a:xfrm>
              <a:off x="4664" y="1488"/>
              <a:ext cx="21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charset="0"/>
              </a:endParaRPr>
            </a:p>
          </p:txBody>
        </p:sp>
        <p:sp>
          <p:nvSpPr>
            <p:cNvPr id="24588" name="Rectangle 49"/>
            <p:cNvSpPr>
              <a:spLocks noChangeArrowheads="1"/>
            </p:cNvSpPr>
            <p:nvPr/>
          </p:nvSpPr>
          <p:spPr bwMode="auto">
            <a:xfrm>
              <a:off x="4290" y="1248"/>
              <a:ext cx="22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charset="0"/>
              </a:endParaRPr>
            </a:p>
          </p:txBody>
        </p:sp>
        <p:sp>
          <p:nvSpPr>
            <p:cNvPr id="24589" name="AutoShape 50"/>
            <p:cNvSpPr>
              <a:spLocks noChangeArrowheads="1"/>
            </p:cNvSpPr>
            <p:nvPr/>
          </p:nvSpPr>
          <p:spPr bwMode="auto">
            <a:xfrm rot="1304804" flipH="1">
              <a:off x="3589" y="1525"/>
              <a:ext cx="99" cy="395"/>
            </a:xfrm>
            <a:prstGeom prst="downArrow">
              <a:avLst>
                <a:gd name="adj1" fmla="val 50000"/>
                <a:gd name="adj2" fmla="val 9974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590" name="Rectangle 51"/>
            <p:cNvSpPr>
              <a:spLocks noChangeArrowheads="1"/>
            </p:cNvSpPr>
            <p:nvPr/>
          </p:nvSpPr>
          <p:spPr bwMode="auto">
            <a:xfrm>
              <a:off x="3202" y="1296"/>
              <a:ext cx="86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000" b="0">
                  <a:solidFill>
                    <a:srgbClr val="FF0000"/>
                  </a:solidFill>
                  <a:latin typeface="Comic Sans MS" charset="0"/>
                </a:rPr>
                <a:t>All events</a:t>
              </a:r>
              <a:endParaRPr lang="it-IT" sz="2400">
                <a:solidFill>
                  <a:srgbClr val="FF5050"/>
                </a:solidFill>
                <a:latin typeface="Comic Sans MS" charset="0"/>
              </a:endParaRPr>
            </a:p>
          </p:txBody>
        </p:sp>
        <p:sp>
          <p:nvSpPr>
            <p:cNvPr id="24591" name="AutoShape 52"/>
            <p:cNvSpPr>
              <a:spLocks noChangeArrowheads="1"/>
            </p:cNvSpPr>
            <p:nvPr/>
          </p:nvSpPr>
          <p:spPr bwMode="auto">
            <a:xfrm>
              <a:off x="4298" y="1536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592" name="Rectangle 53"/>
            <p:cNvSpPr>
              <a:spLocks noChangeArrowheads="1"/>
            </p:cNvSpPr>
            <p:nvPr/>
          </p:nvSpPr>
          <p:spPr bwMode="auto">
            <a:xfrm>
              <a:off x="3934" y="1008"/>
              <a:ext cx="2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rgbClr val="333399"/>
                </a:solidFill>
                <a:latin typeface="Comic Sans MS" charset="0"/>
              </a:endParaRPr>
            </a:p>
          </p:txBody>
        </p:sp>
        <p:sp>
          <p:nvSpPr>
            <p:cNvPr id="24593" name="AutoShape 54"/>
            <p:cNvSpPr>
              <a:spLocks noChangeArrowheads="1"/>
            </p:cNvSpPr>
            <p:nvPr/>
          </p:nvSpPr>
          <p:spPr bwMode="auto">
            <a:xfrm>
              <a:off x="4298" y="2575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24594" name="Rectangle 55"/>
            <p:cNvSpPr>
              <a:spLocks noChangeArrowheads="1"/>
            </p:cNvSpPr>
            <p:nvPr/>
          </p:nvSpPr>
          <p:spPr bwMode="auto">
            <a:xfrm>
              <a:off x="4334" y="2458"/>
              <a:ext cx="22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time_kaon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24000"/>
            <a:ext cx="6118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57200" y="0"/>
            <a:ext cx="8145463" cy="6588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3200">
                <a:solidFill>
                  <a:srgbClr val="E0FB42"/>
                </a:solidFill>
                <a:latin typeface="Comic Sans MS" charset="0"/>
              </a:rPr>
              <a:t>RICH – PID – Effect of ‘Kaon selection </a:t>
            </a:r>
            <a:endParaRPr lang="it-IT" sz="2400" b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190750" y="2139950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2000" b="0">
                <a:solidFill>
                  <a:schemeClr val="accent2"/>
                </a:solidFill>
              </a:rPr>
              <a:t>p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955925" y="2212975"/>
            <a:ext cx="333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1600">
                <a:solidFill>
                  <a:schemeClr val="accent2"/>
                </a:solidFill>
                <a:latin typeface="Verdana" charset="0"/>
              </a:rPr>
              <a:t>P</a:t>
            </a: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2622550" y="3268663"/>
            <a:ext cx="0" cy="574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489200" y="2860675"/>
            <a:ext cx="34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1600">
                <a:solidFill>
                  <a:srgbClr val="FF0000"/>
                </a:solidFill>
                <a:latin typeface="Verdana" charset="0"/>
              </a:rPr>
              <a:t>K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882650" y="609600"/>
            <a:ext cx="6711950" cy="411163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sz="1800">
                <a:solidFill>
                  <a:schemeClr val="accent2"/>
                </a:solidFill>
                <a:latin typeface="Comic Sans MS" charset="0"/>
              </a:rPr>
              <a:t>Coincidence Time selecting kaons on Aerogels and on RICH</a:t>
            </a:r>
            <a:endParaRPr lang="it-IT" sz="1800" b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362075" y="1700213"/>
            <a:ext cx="1038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1600">
                <a:solidFill>
                  <a:srgbClr val="FF0000"/>
                </a:solidFill>
                <a:latin typeface="Verdana" charset="0"/>
              </a:rPr>
              <a:t>AERO K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419600" y="1700213"/>
            <a:ext cx="2341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1600">
                <a:solidFill>
                  <a:srgbClr val="FF0000"/>
                </a:solidFill>
                <a:latin typeface="Verdana" charset="0"/>
              </a:rPr>
              <a:t>AERO K &amp;&amp; RICH K</a:t>
            </a: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7245350" y="3276600"/>
            <a:ext cx="1898650" cy="179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2400">
                <a:solidFill>
                  <a:schemeClr val="bg1"/>
                </a:solidFill>
                <a:latin typeface="Comic Sans MS" charset="0"/>
              </a:rPr>
              <a:t>Pion rejection factor ~ 1000</a:t>
            </a:r>
            <a:endParaRPr lang="it-IT" sz="1800" b="0">
              <a:solidFill>
                <a:schemeClr val="tx2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sz="1600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C</a:t>
            </a:r>
            <a:r>
              <a:rPr lang="it-IT" sz="1600">
                <a:solidFill>
                  <a:srgbClr val="0000FF"/>
                </a:solidFill>
                <a:latin typeface="Verdana" charset="0"/>
              </a:rPr>
              <a:t>(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e,e’K</a:t>
            </a:r>
            <a:r>
              <a:rPr lang="it-IT" sz="1600">
                <a:solidFill>
                  <a:srgbClr val="0000FF"/>
                </a:solidFill>
                <a:latin typeface="Verdana" charset="0"/>
              </a:rPr>
              <a:t>)</a:t>
            </a:r>
            <a:r>
              <a:rPr lang="it-IT" sz="1600" baseline="30000">
                <a:solidFill>
                  <a:srgbClr val="80000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sz="1600">
                <a:solidFill>
                  <a:srgbClr val="800000"/>
                </a:solidFill>
                <a:latin typeface="Comic Sans MS" charset="0"/>
                <a:cs typeface="Comic Sans MS" charset="0"/>
              </a:rPr>
              <a:t>B</a:t>
            </a:r>
            <a:r>
              <a:rPr lang="it-IT" sz="1600" baseline="-25000">
                <a:solidFill>
                  <a:srgbClr val="800000"/>
                </a:solidFill>
              </a:rPr>
              <a:t>L            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Comic Sans MS" charset="0"/>
              </a:rPr>
              <a:t>M.Iodice et al., Phys. Rev. Lett. E052501, 99 (2007)</a:t>
            </a:r>
            <a:endParaRPr lang="en-US" sz="12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cs typeface="Comic Sans MS" charset="0"/>
            </a:endParaRPr>
          </a:p>
        </p:txBody>
      </p:sp>
      <p:pic>
        <p:nvPicPr>
          <p:cNvPr id="2867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868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55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7" name="Connettore 1 5"/>
          <p:cNvCxnSpPr>
            <a:cxnSpLocks noChangeShapeType="1"/>
          </p:cNvCxnSpPr>
          <p:nvPr/>
        </p:nvCxnSpPr>
        <p:spPr bwMode="auto">
          <a:xfrm>
            <a:off x="5943600" y="4495800"/>
            <a:ext cx="1676400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7224</TotalTime>
  <Words>3061</Words>
  <Application>Microsoft Macintosh PowerPoint</Application>
  <PresentationFormat>Presentazione su schermo (4:3)</PresentationFormat>
  <Paragraphs>383</Paragraphs>
  <Slides>42</Slides>
  <Notes>11</Notes>
  <HiddenSlides>0</HiddenSlides>
  <MMClips>0</MMClips>
  <ScaleCrop>false</ScaleCrop>
  <HeadingPairs>
    <vt:vector size="6" baseType="variant">
      <vt:variant>
        <vt:lpstr>Modello struttura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42</vt:i4>
      </vt:variant>
    </vt:vector>
  </HeadingPairs>
  <TitlesOfParts>
    <vt:vector size="46" baseType="lpstr">
      <vt:lpstr>Blank Presentation</vt:lpstr>
      <vt:lpstr>Equation</vt:lpstr>
      <vt:lpstr>Bitmap Image</vt:lpstr>
      <vt:lpstr>Photo Editor Photo</vt:lpstr>
      <vt:lpstr>Diapositiva 1</vt:lpstr>
      <vt:lpstr>Diapositiva 2</vt:lpstr>
      <vt:lpstr> 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</vt:vector>
  </TitlesOfParts>
  <Company>Franco Garibaldi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Franco Garibaldi</cp:lastModifiedBy>
  <cp:revision>677</cp:revision>
  <cp:lastPrinted>2014-09-10T05:43:04Z</cp:lastPrinted>
  <dcterms:created xsi:type="dcterms:W3CDTF">2014-09-10T12:09:10Z</dcterms:created>
  <dcterms:modified xsi:type="dcterms:W3CDTF">2014-09-10T12:09:33Z</dcterms:modified>
</cp:coreProperties>
</file>