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5"/>
  </p:notesMasterIdLst>
  <p:sldIdLst>
    <p:sldId id="256" r:id="rId3"/>
    <p:sldId id="257" r:id="rId4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69" autoAdjust="0"/>
    <p:restoredTop sz="89133" autoAdjust="0"/>
  </p:normalViewPr>
  <p:slideViewPr>
    <p:cSldViewPr showGuides="1">
      <p:cViewPr varScale="1">
        <p:scale>
          <a:sx n="157" d="100"/>
          <a:sy n="157" d="100"/>
        </p:scale>
        <p:origin x="138" y="35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FF505F-AB76-45C6-B837-3D78B748FBFD}" type="datetimeFigureOut">
              <a:rPr lang="en-US" smtClean="0"/>
              <a:t>7/21/2015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3CC2B9-440C-4614-89F1-A368F493F5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4167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39497" y="2924067"/>
            <a:ext cx="5874327" cy="6219933"/>
          </a:xfrm>
        </p:spPr>
        <p:txBody>
          <a:bodyPr wrap="square" numCol="2" spcCol="182880">
            <a:noAutofit/>
          </a:bodyPr>
          <a:lstStyle/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36513" y="498475"/>
            <a:ext cx="4149725" cy="2335213"/>
          </a:xfrm>
        </p:spPr>
      </p:sp>
    </p:spTree>
    <p:extLst>
      <p:ext uri="{BB962C8B-B14F-4D97-AF65-F5344CB8AC3E}">
        <p14:creationId xmlns:p14="http://schemas.microsoft.com/office/powerpoint/2010/main" val="25848821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39497" y="2924067"/>
            <a:ext cx="5874327" cy="6219933"/>
          </a:xfrm>
        </p:spPr>
        <p:txBody>
          <a:bodyPr wrap="square" numCol="2" spcCol="182880">
            <a:noAutofit/>
          </a:bodyPr>
          <a:lstStyle/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36513" y="498475"/>
            <a:ext cx="4149725" cy="2335213"/>
          </a:xfrm>
        </p:spPr>
      </p:sp>
    </p:spTree>
    <p:extLst>
      <p:ext uri="{BB962C8B-B14F-4D97-AF65-F5344CB8AC3E}">
        <p14:creationId xmlns:p14="http://schemas.microsoft.com/office/powerpoint/2010/main" val="19478288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DB0C2-1F3D-4594-BC97-D21C5CE96C4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A5C28-A9AF-48F7-A492-117CD84F551A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FDB0C2-1F3D-4594-BC97-D21C5CE96C4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8A5C28-A9AF-48F7-A492-117CD84F551A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4557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</p:sldLayoutIdLst>
  <p:transition>
    <p:fade/>
  </p:transition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nip Diagonal Corner Rectangle 10"/>
          <p:cNvSpPr/>
          <p:nvPr/>
        </p:nvSpPr>
        <p:spPr>
          <a:xfrm>
            <a:off x="611560" y="2722809"/>
            <a:ext cx="8352928" cy="2038889"/>
          </a:xfrm>
          <a:prstGeom prst="snip2DiagRect">
            <a:avLst/>
          </a:prstGeom>
          <a:gradFill flip="none" rotWithShape="1">
            <a:gsLst>
              <a:gs pos="0">
                <a:schemeClr val="bg1">
                  <a:lumMod val="100000"/>
                  <a:alpha val="60000"/>
                </a:schemeClr>
              </a:gs>
              <a:gs pos="100000">
                <a:schemeClr val="bg1">
                  <a:alpha val="8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>
              <a:solidFill>
                <a:prstClr val="white"/>
              </a:solidFill>
            </a:endParaRPr>
          </a:p>
        </p:txBody>
      </p:sp>
      <p:sp>
        <p:nvSpPr>
          <p:cNvPr id="11" name="Snip Diagonal Corner Rectangle 10"/>
          <p:cNvSpPr/>
          <p:nvPr/>
        </p:nvSpPr>
        <p:spPr>
          <a:xfrm>
            <a:off x="179512" y="469341"/>
            <a:ext cx="7992888" cy="1675541"/>
          </a:xfrm>
          <a:prstGeom prst="snip2DiagRect">
            <a:avLst/>
          </a:prstGeom>
          <a:gradFill flip="none" rotWithShape="1">
            <a:gsLst>
              <a:gs pos="0">
                <a:schemeClr val="bg1">
                  <a:lumMod val="100000"/>
                  <a:alpha val="60000"/>
                </a:schemeClr>
              </a:gs>
              <a:gs pos="100000">
                <a:schemeClr val="bg1">
                  <a:lumMod val="100000"/>
                  <a:alpha val="8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>
              <a:solidFill>
                <a:prstClr val="white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271" y="2571750"/>
            <a:ext cx="2409679" cy="2304255"/>
          </a:xfrm>
          <a:prstGeom prst="rect">
            <a:avLst/>
          </a:prstGeom>
          <a:ln w="19050">
            <a:solidFill>
              <a:schemeClr val="bg2">
                <a:lumMod val="75000"/>
              </a:schemeClr>
            </a:solidFill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3197125" y="596934"/>
            <a:ext cx="504728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800" dirty="0"/>
              <a:t>ROZVODNÁ ŠACHTA NAD HORNÍ </a:t>
            </a:r>
            <a:r>
              <a:rPr lang="cs-CZ" sz="1800" dirty="0" smtClean="0"/>
              <a:t>CHATOU</a:t>
            </a:r>
          </a:p>
          <a:p>
            <a:r>
              <a:rPr lang="cs-CZ" sz="1200" dirty="0" smtClean="0"/>
              <a:t>V rozvodné šachtě není obvykle třeba nic měnit. Změnou nastavení ventilů může dojít ke ztrátě přetlaku v přívodním potrubí a nedostatku vody pro chatu.</a:t>
            </a:r>
          </a:p>
          <a:p>
            <a:r>
              <a:rPr lang="cs-CZ" sz="1200" dirty="0" smtClean="0"/>
              <a:t>Přívod </a:t>
            </a:r>
            <a:r>
              <a:rPr lang="cs-CZ" sz="1200" dirty="0"/>
              <a:t>BRAUNOVKA se nevyužívá – ZAVŘENO</a:t>
            </a:r>
          </a:p>
          <a:p>
            <a:r>
              <a:rPr lang="cs-CZ" sz="1200" dirty="0"/>
              <a:t>Přívod ŠKVOROVI v poloze OTEVŘENO</a:t>
            </a:r>
          </a:p>
          <a:p>
            <a:r>
              <a:rPr lang="cs-CZ" sz="1200" dirty="0"/>
              <a:t>Přívod TRIZNOVI v poloze ČÁSTEČNĚ OTEVŘENO z důvodu </a:t>
            </a:r>
            <a:r>
              <a:rPr lang="cs-CZ" sz="1200" dirty="0" smtClean="0"/>
              <a:t>zachování přetlaku</a:t>
            </a:r>
            <a:r>
              <a:rPr lang="cs-CZ" sz="1200" dirty="0"/>
              <a:t>.</a:t>
            </a:r>
          </a:p>
          <a:p>
            <a:r>
              <a:rPr lang="cs-CZ" sz="1200" dirty="0"/>
              <a:t>Přívod HORNÍ CHATA v poloze OTEVŘENO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88958" y="2730373"/>
            <a:ext cx="554753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800" dirty="0">
                <a:solidFill>
                  <a:prstClr val="white"/>
                </a:solidFill>
              </a:rPr>
              <a:t>UZÁVĚR VODY V HORNÍ CHATĚ</a:t>
            </a:r>
          </a:p>
          <a:p>
            <a:r>
              <a:rPr lang="cs-CZ" sz="1200" dirty="0">
                <a:solidFill>
                  <a:prstClr val="white"/>
                </a:solidFill>
              </a:rPr>
              <a:t>Přívod vody pro chalupu je ovládán ventilem „HLAVNÍ PŘÍVOD“.</a:t>
            </a:r>
          </a:p>
          <a:p>
            <a:r>
              <a:rPr lang="cs-CZ" sz="1200" dirty="0">
                <a:solidFill>
                  <a:prstClr val="white"/>
                </a:solidFill>
              </a:rPr>
              <a:t>Ventil „STUDÁNKA“ by měl být hlavně v zimním období částečně otevřen z důvodu zabránění zamrznutí potrubí v rozsahu studánka-rozvodná šachta-chata.</a:t>
            </a:r>
          </a:p>
          <a:p>
            <a:r>
              <a:rPr lang="cs-CZ" sz="1200" dirty="0">
                <a:solidFill>
                  <a:prstClr val="white"/>
                </a:solidFill>
              </a:rPr>
              <a:t>První stupeň filtrace je vybaven ventilem „PROPLACH“ pro vyčištění zanesené kartuše</a:t>
            </a:r>
            <a:r>
              <a:rPr lang="cs-CZ" sz="1200" dirty="0" smtClean="0">
                <a:solidFill>
                  <a:prstClr val="white"/>
                </a:solidFill>
              </a:rPr>
              <a:t>.</a:t>
            </a:r>
          </a:p>
          <a:p>
            <a:r>
              <a:rPr lang="cs-CZ" sz="1200" dirty="0" smtClean="0">
                <a:solidFill>
                  <a:prstClr val="white"/>
                </a:solidFill>
              </a:rPr>
              <a:t>Druhý jemný filtr se mění 1 až 2x ročně.</a:t>
            </a:r>
            <a:endParaRPr lang="cs-CZ" sz="1200" dirty="0">
              <a:solidFill>
                <a:prstClr val="white"/>
              </a:solidFill>
            </a:endParaRPr>
          </a:p>
          <a:p>
            <a:r>
              <a:rPr lang="cs-CZ" sz="1200" dirty="0">
                <a:solidFill>
                  <a:prstClr val="white"/>
                </a:solidFill>
              </a:rPr>
              <a:t>Vstupní tlak na manometru </a:t>
            </a:r>
            <a:r>
              <a:rPr lang="cs-CZ" sz="1200" dirty="0" smtClean="0">
                <a:solidFill>
                  <a:prstClr val="white"/>
                </a:solidFill>
              </a:rPr>
              <a:t>odpovídá při nulovém odběru hydrostatickému tlaku </a:t>
            </a:r>
            <a:r>
              <a:rPr lang="cs-CZ" sz="1200" dirty="0">
                <a:solidFill>
                  <a:prstClr val="white"/>
                </a:solidFill>
              </a:rPr>
              <a:t>v potrubí od </a:t>
            </a:r>
            <a:r>
              <a:rPr lang="cs-CZ" sz="1200" dirty="0" smtClean="0">
                <a:solidFill>
                  <a:prstClr val="white"/>
                </a:solidFill>
              </a:rPr>
              <a:t>studánky k chatě a pohybuje se kolem hodnoty 1,5bar</a:t>
            </a:r>
            <a:r>
              <a:rPr lang="cs-CZ" sz="1200" dirty="0">
                <a:solidFill>
                  <a:prstClr val="white"/>
                </a:solidFill>
              </a:rPr>
              <a:t>. V případě, že je tlak </a:t>
            </a:r>
            <a:r>
              <a:rPr lang="cs-CZ" sz="1200" dirty="0" smtClean="0">
                <a:solidFill>
                  <a:prstClr val="white"/>
                </a:solidFill>
              </a:rPr>
              <a:t>výrazně </a:t>
            </a:r>
            <a:r>
              <a:rPr lang="cs-CZ" sz="1200" dirty="0">
                <a:solidFill>
                  <a:prstClr val="white"/>
                </a:solidFill>
              </a:rPr>
              <a:t>nižší a voda v chatě teče velmi pomalu je nejčastější příčinnou špatný nátok </a:t>
            </a:r>
            <a:r>
              <a:rPr lang="cs-CZ" sz="1200" dirty="0" smtClean="0">
                <a:solidFill>
                  <a:prstClr val="white"/>
                </a:solidFill>
              </a:rPr>
              <a:t>z potoka do </a:t>
            </a:r>
            <a:r>
              <a:rPr lang="cs-CZ" sz="1200" dirty="0">
                <a:solidFill>
                  <a:prstClr val="white"/>
                </a:solidFill>
              </a:rPr>
              <a:t>studánky. 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838" y="337275"/>
            <a:ext cx="2602495" cy="1939672"/>
          </a:xfrm>
          <a:prstGeom prst="rect">
            <a:avLst/>
          </a:prstGeom>
          <a:ln w="19050">
            <a:solidFill>
              <a:schemeClr val="bg2">
                <a:lumMod val="75000"/>
              </a:schemeClr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16711939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nip Diagonal Corner Rectangle 10"/>
          <p:cNvSpPr/>
          <p:nvPr/>
        </p:nvSpPr>
        <p:spPr>
          <a:xfrm>
            <a:off x="395536" y="502015"/>
            <a:ext cx="8136904" cy="3941943"/>
          </a:xfrm>
          <a:prstGeom prst="snip2DiagRect">
            <a:avLst/>
          </a:prstGeom>
          <a:gradFill flip="none" rotWithShape="1">
            <a:gsLst>
              <a:gs pos="0">
                <a:schemeClr val="bg1">
                  <a:lumMod val="100000"/>
                  <a:alpha val="60000"/>
                </a:schemeClr>
              </a:gs>
              <a:gs pos="100000">
                <a:schemeClr val="bg1">
                  <a:lumMod val="100000"/>
                  <a:alpha val="8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>
              <a:solidFill>
                <a:prstClr val="white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06225" y="675920"/>
            <a:ext cx="4666477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800" dirty="0" smtClean="0"/>
              <a:t>ELEKTRO ROZVODNÉ </a:t>
            </a:r>
            <a:r>
              <a:rPr lang="cs-CZ" sz="1800" dirty="0" smtClean="0"/>
              <a:t>DESKY NA HORNÍ CHATĚ</a:t>
            </a:r>
            <a:endParaRPr lang="cs-CZ" sz="1800" dirty="0"/>
          </a:p>
          <a:p>
            <a:r>
              <a:rPr lang="cs-CZ" sz="1200" dirty="0" smtClean="0"/>
              <a:t>Na pravém rozvaděči je zásadní jistič označený „HLAVNÍ VYPÍNAČ“ který je vypínán při odchodu z chaty.</a:t>
            </a:r>
          </a:p>
          <a:p>
            <a:r>
              <a:rPr lang="cs-CZ" sz="1200" dirty="0" smtClean="0"/>
              <a:t>Hned vedle je umístěn DŮLEŽITÝ žlutý jistič ovládající celý levý rozvaděč.</a:t>
            </a:r>
          </a:p>
          <a:p>
            <a:r>
              <a:rPr lang="cs-CZ" sz="1200" dirty="0" smtClean="0"/>
              <a:t>V případě jeho vypnutí není na levém rozvaděči </a:t>
            </a:r>
            <a:r>
              <a:rPr lang="cs-CZ" sz="1200" dirty="0" smtClean="0"/>
              <a:t>žádné zařízení funkční</a:t>
            </a:r>
            <a:r>
              <a:rPr lang="cs-CZ" sz="1200" dirty="0" smtClean="0"/>
              <a:t>. </a:t>
            </a:r>
          </a:p>
          <a:p>
            <a:r>
              <a:rPr lang="cs-CZ" sz="1200" dirty="0" smtClean="0"/>
              <a:t>Ostatní jističe dle </a:t>
            </a:r>
            <a:r>
              <a:rPr lang="cs-CZ" sz="1200" dirty="0"/>
              <a:t>popisu.</a:t>
            </a:r>
          </a:p>
          <a:p>
            <a:r>
              <a:rPr lang="cs-CZ" sz="1200" dirty="0" smtClean="0"/>
              <a:t>Hodiny s hlavním vypínačem jsou umístěny venku na stěně napravo vedle dveří do lyžárny. </a:t>
            </a:r>
            <a:endParaRPr lang="cs-CZ" sz="1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953" y="2571750"/>
            <a:ext cx="4286154" cy="2191295"/>
          </a:xfrm>
          <a:prstGeom prst="rect">
            <a:avLst/>
          </a:prstGeom>
          <a:ln w="19050">
            <a:solidFill>
              <a:schemeClr val="bg2">
                <a:lumMod val="75000"/>
              </a:schemeClr>
            </a:solidFill>
          </a:ln>
          <a:effectLst/>
        </p:spPr>
      </p:pic>
      <p:pic>
        <p:nvPicPr>
          <p:cNvPr id="8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206" y="1306661"/>
            <a:ext cx="2282853" cy="3456384"/>
          </a:xfrm>
          <a:prstGeom prst="rect">
            <a:avLst/>
          </a:prstGeom>
          <a:ln w="19050">
            <a:solidFill>
              <a:schemeClr val="bg2">
                <a:lumMod val="75000"/>
              </a:schemeClr>
            </a:solidFill>
          </a:ln>
          <a:effectLst/>
        </p:spPr>
      </p:pic>
      <p:pic>
        <p:nvPicPr>
          <p:cNvPr id="9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5001" y="1874062"/>
            <a:ext cx="1944215" cy="2888983"/>
          </a:xfrm>
          <a:prstGeom prst="rect">
            <a:avLst/>
          </a:prstGeom>
          <a:ln w="19050">
            <a:solidFill>
              <a:schemeClr val="bg2">
                <a:lumMod val="75000"/>
              </a:schemeClr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235904818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4CE3F1A2-7CEC-437A-8393-F635C5654A9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Animovaný obrázek hor, který se roztáhne do snímku a zmenší</Template>
  <TotalTime>0</TotalTime>
  <Words>239</Words>
  <Application>Microsoft Office PowerPoint</Application>
  <PresentationFormat>Předvádění na obrazovce (16:9)</PresentationFormat>
  <Paragraphs>18</Paragraphs>
  <Slides>2</Slides>
  <Notes>2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</vt:i4>
      </vt:variant>
    </vt:vector>
  </HeadingPairs>
  <TitlesOfParts>
    <vt:vector size="5" baseType="lpstr">
      <vt:lpstr>Arial</vt:lpstr>
      <vt:lpstr>Calibri</vt:lpstr>
      <vt:lpstr>10_Office Theme</vt:lpstr>
      <vt:lpstr>Prezentace aplikace PowerPoint</vt:lpstr>
      <vt:lpstr>Prezentace aplikace PowerPoint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2015-07-20T11:42:36Z</dcterms:created>
  <dcterms:modified xsi:type="dcterms:W3CDTF">2015-07-21T12:37:48Z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TC018814319991</vt:lpwstr>
  </property>
</Properties>
</file>