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7"/>
  </p:notesMasterIdLst>
  <p:sldIdLst>
    <p:sldId id="256" r:id="rId2"/>
    <p:sldId id="527" r:id="rId3"/>
    <p:sldId id="528" r:id="rId4"/>
    <p:sldId id="529" r:id="rId5"/>
    <p:sldId id="531" r:id="rId6"/>
    <p:sldId id="530" r:id="rId7"/>
    <p:sldId id="533" r:id="rId8"/>
    <p:sldId id="532" r:id="rId9"/>
    <p:sldId id="535" r:id="rId10"/>
    <p:sldId id="554" r:id="rId11"/>
    <p:sldId id="534" r:id="rId12"/>
    <p:sldId id="537" r:id="rId13"/>
    <p:sldId id="538" r:id="rId14"/>
    <p:sldId id="539" r:id="rId15"/>
    <p:sldId id="557" r:id="rId16"/>
    <p:sldId id="540" r:id="rId17"/>
    <p:sldId id="541" r:id="rId18"/>
    <p:sldId id="542" r:id="rId19"/>
    <p:sldId id="559" r:id="rId20"/>
    <p:sldId id="558" r:id="rId21"/>
    <p:sldId id="543" r:id="rId22"/>
    <p:sldId id="560" r:id="rId23"/>
    <p:sldId id="553" r:id="rId24"/>
    <p:sldId id="544" r:id="rId25"/>
    <p:sldId id="548" r:id="rId26"/>
    <p:sldId id="545" r:id="rId27"/>
    <p:sldId id="546" r:id="rId28"/>
    <p:sldId id="526" r:id="rId29"/>
    <p:sldId id="549" r:id="rId30"/>
    <p:sldId id="551" r:id="rId31"/>
    <p:sldId id="552" r:id="rId32"/>
    <p:sldId id="524" r:id="rId33"/>
    <p:sldId id="512" r:id="rId34"/>
    <p:sldId id="513" r:id="rId35"/>
    <p:sldId id="514" r:id="rId36"/>
    <p:sldId id="515" r:id="rId37"/>
    <p:sldId id="516" r:id="rId38"/>
    <p:sldId id="517" r:id="rId39"/>
    <p:sldId id="518" r:id="rId40"/>
    <p:sldId id="519" r:id="rId41"/>
    <p:sldId id="520" r:id="rId42"/>
    <p:sldId id="521" r:id="rId43"/>
    <p:sldId id="522" r:id="rId44"/>
    <p:sldId id="523" r:id="rId45"/>
    <p:sldId id="421" r:id="rId46"/>
  </p:sldIdLst>
  <p:sldSz cx="9144000" cy="6858000" type="screen4x3"/>
  <p:notesSz cx="6858000" cy="9144000"/>
  <p:defaultTextStyle>
    <a:defPPr>
      <a:defRPr lang="cs-CZ"/>
    </a:defPPr>
    <a:lvl1pPr algn="l" rtl="0" fontAlgn="base">
      <a:spcBef>
        <a:spcPct val="0"/>
      </a:spcBef>
      <a:spcAft>
        <a:spcPct val="0"/>
      </a:spcAft>
      <a:defRPr sz="3200" kern="1200" baseline="-16000">
        <a:solidFill>
          <a:schemeClr val="tx1"/>
        </a:solidFill>
        <a:latin typeface="Arial" charset="0"/>
        <a:ea typeface="+mn-ea"/>
        <a:cs typeface="+mn-cs"/>
      </a:defRPr>
    </a:lvl1pPr>
    <a:lvl2pPr marL="457200" algn="l" rtl="0" fontAlgn="base">
      <a:spcBef>
        <a:spcPct val="0"/>
      </a:spcBef>
      <a:spcAft>
        <a:spcPct val="0"/>
      </a:spcAft>
      <a:defRPr sz="3200" kern="1200" baseline="-16000">
        <a:solidFill>
          <a:schemeClr val="tx1"/>
        </a:solidFill>
        <a:latin typeface="Arial" charset="0"/>
        <a:ea typeface="+mn-ea"/>
        <a:cs typeface="+mn-cs"/>
      </a:defRPr>
    </a:lvl2pPr>
    <a:lvl3pPr marL="914400" algn="l" rtl="0" fontAlgn="base">
      <a:spcBef>
        <a:spcPct val="0"/>
      </a:spcBef>
      <a:spcAft>
        <a:spcPct val="0"/>
      </a:spcAft>
      <a:defRPr sz="3200" kern="1200" baseline="-16000">
        <a:solidFill>
          <a:schemeClr val="tx1"/>
        </a:solidFill>
        <a:latin typeface="Arial" charset="0"/>
        <a:ea typeface="+mn-ea"/>
        <a:cs typeface="+mn-cs"/>
      </a:defRPr>
    </a:lvl3pPr>
    <a:lvl4pPr marL="1371600" algn="l" rtl="0" fontAlgn="base">
      <a:spcBef>
        <a:spcPct val="0"/>
      </a:spcBef>
      <a:spcAft>
        <a:spcPct val="0"/>
      </a:spcAft>
      <a:defRPr sz="3200" kern="1200" baseline="-16000">
        <a:solidFill>
          <a:schemeClr val="tx1"/>
        </a:solidFill>
        <a:latin typeface="Arial" charset="0"/>
        <a:ea typeface="+mn-ea"/>
        <a:cs typeface="+mn-cs"/>
      </a:defRPr>
    </a:lvl4pPr>
    <a:lvl5pPr marL="1828800" algn="l" rtl="0" fontAlgn="base">
      <a:spcBef>
        <a:spcPct val="0"/>
      </a:spcBef>
      <a:spcAft>
        <a:spcPct val="0"/>
      </a:spcAft>
      <a:defRPr sz="3200" kern="1200" baseline="-16000">
        <a:solidFill>
          <a:schemeClr val="tx1"/>
        </a:solidFill>
        <a:latin typeface="Arial" charset="0"/>
        <a:ea typeface="+mn-ea"/>
        <a:cs typeface="+mn-cs"/>
      </a:defRPr>
    </a:lvl5pPr>
    <a:lvl6pPr marL="2286000" algn="l" defTabSz="914400" rtl="0" eaLnBrk="1" latinLnBrk="0" hangingPunct="1">
      <a:defRPr sz="3200" kern="1200" baseline="-16000">
        <a:solidFill>
          <a:schemeClr val="tx1"/>
        </a:solidFill>
        <a:latin typeface="Arial" charset="0"/>
        <a:ea typeface="+mn-ea"/>
        <a:cs typeface="+mn-cs"/>
      </a:defRPr>
    </a:lvl6pPr>
    <a:lvl7pPr marL="2743200" algn="l" defTabSz="914400" rtl="0" eaLnBrk="1" latinLnBrk="0" hangingPunct="1">
      <a:defRPr sz="3200" kern="1200" baseline="-16000">
        <a:solidFill>
          <a:schemeClr val="tx1"/>
        </a:solidFill>
        <a:latin typeface="Arial" charset="0"/>
        <a:ea typeface="+mn-ea"/>
        <a:cs typeface="+mn-cs"/>
      </a:defRPr>
    </a:lvl7pPr>
    <a:lvl8pPr marL="3200400" algn="l" defTabSz="914400" rtl="0" eaLnBrk="1" latinLnBrk="0" hangingPunct="1">
      <a:defRPr sz="3200" kern="1200" baseline="-16000">
        <a:solidFill>
          <a:schemeClr val="tx1"/>
        </a:solidFill>
        <a:latin typeface="Arial" charset="0"/>
        <a:ea typeface="+mn-ea"/>
        <a:cs typeface="+mn-cs"/>
      </a:defRPr>
    </a:lvl8pPr>
    <a:lvl9pPr marL="3657600" algn="l" defTabSz="914400" rtl="0" eaLnBrk="1" latinLnBrk="0" hangingPunct="1">
      <a:defRPr sz="3200" kern="1200" baseline="-160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94681" autoAdjust="0"/>
  </p:normalViewPr>
  <p:slideViewPr>
    <p:cSldViewPr>
      <p:cViewPr>
        <p:scale>
          <a:sx n="100" d="100"/>
          <a:sy n="100" d="100"/>
        </p:scale>
        <p:origin x="-252"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F95486B-D224-4AA4-8CAF-67EAEE11F312}" type="datetimeFigureOut">
              <a:rPr lang="cs-CZ"/>
              <a:pPr>
                <a:defRPr/>
              </a:pPr>
              <a:t>27.2.2016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smtClean="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1ACF0FD-ECD8-4243-8221-7A2EDE736C3C}" type="slidenum">
              <a:rPr lang="cs-CZ"/>
              <a:pPr>
                <a:defRPr/>
              </a:pPr>
              <a:t>‹#›</a:t>
            </a:fld>
            <a:endParaRPr lang="cs-CZ"/>
          </a:p>
        </p:txBody>
      </p:sp>
    </p:spTree>
    <p:extLst>
      <p:ext uri="{BB962C8B-B14F-4D97-AF65-F5344CB8AC3E}">
        <p14:creationId xmlns:p14="http://schemas.microsoft.com/office/powerpoint/2010/main" val="564475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9525" y="-20638"/>
            <a:ext cx="9153525" cy="6878638"/>
            <a:chOff x="-6" y="-13"/>
            <a:chExt cx="5766" cy="4333"/>
          </a:xfrm>
        </p:grpSpPr>
        <p:sp>
          <p:nvSpPr>
            <p:cNvPr id="5"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cs-CZ"/>
            </a:p>
          </p:txBody>
        </p:sp>
        <p:sp>
          <p:nvSpPr>
            <p:cNvPr id="6" name="Freeform 4"/>
            <p:cNvSpPr>
              <a:spLocks/>
            </p:cNvSpPr>
            <p:nvPr/>
          </p:nvSpPr>
          <p:spPr bwMode="white">
            <a:xfrm>
              <a:off x="-6" y="2828"/>
              <a:ext cx="3625" cy="1492"/>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7" name="Freeform 5"/>
            <p:cNvSpPr>
              <a:spLocks/>
            </p:cNvSpPr>
            <p:nvPr/>
          </p:nvSpPr>
          <p:spPr bwMode="white">
            <a:xfrm>
              <a:off x="0" y="2405"/>
              <a:ext cx="5143" cy="1902"/>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8" name="Freeform 6"/>
            <p:cNvSpPr>
              <a:spLocks/>
            </p:cNvSpPr>
            <p:nvPr/>
          </p:nvSpPr>
          <p:spPr bwMode="white">
            <a:xfrm>
              <a:off x="0" y="1982"/>
              <a:ext cx="5760" cy="2325"/>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9" name="Freeform 7"/>
            <p:cNvSpPr>
              <a:spLocks/>
            </p:cNvSpPr>
            <p:nvPr/>
          </p:nvSpPr>
          <p:spPr bwMode="white">
            <a:xfrm>
              <a:off x="0" y="1550"/>
              <a:ext cx="5760" cy="1573"/>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 name="Freeform 8"/>
            <p:cNvSpPr>
              <a:spLocks/>
            </p:cNvSpPr>
            <p:nvPr/>
          </p:nvSpPr>
          <p:spPr bwMode="white">
            <a:xfrm>
              <a:off x="0" y="1130"/>
              <a:ext cx="5760" cy="970"/>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 name="Freeform 9"/>
            <p:cNvSpPr>
              <a:spLocks/>
            </p:cNvSpPr>
            <p:nvPr/>
          </p:nvSpPr>
          <p:spPr bwMode="white">
            <a:xfrm>
              <a:off x="0" y="-13"/>
              <a:ext cx="5760" cy="1060"/>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2" name="Freeform 10"/>
            <p:cNvSpPr>
              <a:spLocks/>
            </p:cNvSpPr>
            <p:nvPr/>
          </p:nvSpPr>
          <p:spPr bwMode="white">
            <a:xfrm>
              <a:off x="0" y="-13"/>
              <a:ext cx="5284" cy="673"/>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3" name="Freeform 11"/>
            <p:cNvSpPr>
              <a:spLocks/>
            </p:cNvSpPr>
            <p:nvPr/>
          </p:nvSpPr>
          <p:spPr bwMode="white">
            <a:xfrm>
              <a:off x="0" y="-13"/>
              <a:ext cx="2884" cy="28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
        <p:nvSpPr>
          <p:cNvPr id="4108" name="Rectangle 12"/>
          <p:cNvSpPr>
            <a:spLocks noGrp="1" noChangeArrowheads="1"/>
          </p:cNvSpPr>
          <p:nvPr>
            <p:ph type="ctrTitle" sz="quarter"/>
          </p:nvPr>
        </p:nvSpPr>
        <p:spPr>
          <a:xfrm>
            <a:off x="685800" y="2057400"/>
            <a:ext cx="7772400" cy="1143000"/>
          </a:xfrm>
        </p:spPr>
        <p:txBody>
          <a:bodyPr/>
          <a:lstStyle>
            <a:lvl1pPr>
              <a:defRPr/>
            </a:lvl1pPr>
          </a:lstStyle>
          <a:p>
            <a:pPr lvl="0"/>
            <a:r>
              <a:rPr lang="cs-CZ" noProof="0" smtClean="0"/>
              <a:t>Klepnutím lze upravit styl předlohy nadpisů.</a:t>
            </a:r>
          </a:p>
        </p:txBody>
      </p:sp>
      <p:sp>
        <p:nvSpPr>
          <p:cNvPr id="4109" name="Rectangle 1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cs-CZ" noProof="0" smtClean="0"/>
              <a:t>Klepnutím lze upravit styl předlohy podnadpisů.</a:t>
            </a:r>
          </a:p>
        </p:txBody>
      </p:sp>
      <p:sp>
        <p:nvSpPr>
          <p:cNvPr id="14" name="Rectangle 14"/>
          <p:cNvSpPr>
            <a:spLocks noGrp="1" noChangeArrowheads="1"/>
          </p:cNvSpPr>
          <p:nvPr>
            <p:ph type="dt" sz="quarter" idx="10"/>
          </p:nvPr>
        </p:nvSpPr>
        <p:spPr/>
        <p:txBody>
          <a:bodyPr/>
          <a:lstStyle>
            <a:lvl1pPr>
              <a:defRPr/>
            </a:lvl1pPr>
          </a:lstStyle>
          <a:p>
            <a:pPr>
              <a:defRPr/>
            </a:pPr>
            <a:endParaRPr lang="cs-CZ"/>
          </a:p>
        </p:txBody>
      </p:sp>
      <p:sp>
        <p:nvSpPr>
          <p:cNvPr id="15" name="Rectangle 15"/>
          <p:cNvSpPr>
            <a:spLocks noGrp="1" noChangeArrowheads="1"/>
          </p:cNvSpPr>
          <p:nvPr>
            <p:ph type="ftr" sz="quarter" idx="11"/>
          </p:nvPr>
        </p:nvSpPr>
        <p:spPr/>
        <p:txBody>
          <a:bodyPr/>
          <a:lstStyle>
            <a:lvl1pPr>
              <a:defRPr/>
            </a:lvl1pPr>
          </a:lstStyle>
          <a:p>
            <a:pPr>
              <a:defRPr/>
            </a:pPr>
            <a:endParaRPr lang="cs-CZ"/>
          </a:p>
        </p:txBody>
      </p:sp>
      <p:sp>
        <p:nvSpPr>
          <p:cNvPr id="16" name="Rectangle 16"/>
          <p:cNvSpPr>
            <a:spLocks noGrp="1" noChangeArrowheads="1"/>
          </p:cNvSpPr>
          <p:nvPr>
            <p:ph type="sldNum" sz="quarter" idx="12"/>
          </p:nvPr>
        </p:nvSpPr>
        <p:spPr/>
        <p:txBody>
          <a:bodyPr/>
          <a:lstStyle>
            <a:lvl1pPr>
              <a:defRPr/>
            </a:lvl1pPr>
          </a:lstStyle>
          <a:p>
            <a:pPr>
              <a:defRPr/>
            </a:pPr>
            <a:fld id="{6E01B2B4-9EEF-4EFA-ADF5-7194024024A9}" type="slidenum">
              <a:rPr lang="cs-CZ"/>
              <a:pPr>
                <a:defRPr/>
              </a:pPr>
              <a:t>‹#›</a:t>
            </a:fld>
            <a:endParaRPr lang="cs-CZ"/>
          </a:p>
        </p:txBody>
      </p:sp>
    </p:spTree>
    <p:extLst>
      <p:ext uri="{BB962C8B-B14F-4D97-AF65-F5344CB8AC3E}">
        <p14:creationId xmlns:p14="http://schemas.microsoft.com/office/powerpoint/2010/main" val="2548312643"/>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14"/>
          <p:cNvSpPr>
            <a:spLocks noGrp="1" noChangeArrowheads="1"/>
          </p:cNvSpPr>
          <p:nvPr>
            <p:ph type="dt" sz="half" idx="10"/>
          </p:nvPr>
        </p:nvSpPr>
        <p:spPr>
          <a:ln/>
        </p:spPr>
        <p:txBody>
          <a:bodyPr/>
          <a:lstStyle>
            <a:lvl1pPr>
              <a:defRPr/>
            </a:lvl1pPr>
          </a:lstStyle>
          <a:p>
            <a:pPr>
              <a:defRPr/>
            </a:pPr>
            <a:endParaRPr lang="cs-CZ"/>
          </a:p>
        </p:txBody>
      </p:sp>
      <p:sp>
        <p:nvSpPr>
          <p:cNvPr id="5" name="Rectangle 15"/>
          <p:cNvSpPr>
            <a:spLocks noGrp="1" noChangeArrowheads="1"/>
          </p:cNvSpPr>
          <p:nvPr>
            <p:ph type="ftr" sz="quarter" idx="11"/>
          </p:nvPr>
        </p:nvSpPr>
        <p:spPr>
          <a:ln/>
        </p:spPr>
        <p:txBody>
          <a:bodyPr/>
          <a:lstStyle>
            <a:lvl1pPr>
              <a:defRPr/>
            </a:lvl1pPr>
          </a:lstStyle>
          <a:p>
            <a:pPr>
              <a:defRPr/>
            </a:pPr>
            <a:endParaRPr lang="cs-CZ"/>
          </a:p>
        </p:txBody>
      </p:sp>
      <p:sp>
        <p:nvSpPr>
          <p:cNvPr id="6" name="Rectangle 16"/>
          <p:cNvSpPr>
            <a:spLocks noGrp="1" noChangeArrowheads="1"/>
          </p:cNvSpPr>
          <p:nvPr>
            <p:ph type="sldNum" sz="quarter" idx="12"/>
          </p:nvPr>
        </p:nvSpPr>
        <p:spPr>
          <a:ln/>
        </p:spPr>
        <p:txBody>
          <a:bodyPr/>
          <a:lstStyle>
            <a:lvl1pPr>
              <a:defRPr/>
            </a:lvl1pPr>
          </a:lstStyle>
          <a:p>
            <a:pPr>
              <a:defRPr/>
            </a:pPr>
            <a:fld id="{7F6E0343-056D-4FEA-AE32-9CF18FFB4887}" type="slidenum">
              <a:rPr lang="cs-CZ"/>
              <a:pPr>
                <a:defRPr/>
              </a:pPr>
              <a:t>‹#›</a:t>
            </a:fld>
            <a:endParaRPr lang="cs-CZ"/>
          </a:p>
        </p:txBody>
      </p:sp>
    </p:spTree>
    <p:extLst>
      <p:ext uri="{BB962C8B-B14F-4D97-AF65-F5344CB8AC3E}">
        <p14:creationId xmlns:p14="http://schemas.microsoft.com/office/powerpoint/2010/main" val="869432938"/>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85800" y="609600"/>
            <a:ext cx="5676900" cy="54864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14"/>
          <p:cNvSpPr>
            <a:spLocks noGrp="1" noChangeArrowheads="1"/>
          </p:cNvSpPr>
          <p:nvPr>
            <p:ph type="dt" sz="half" idx="10"/>
          </p:nvPr>
        </p:nvSpPr>
        <p:spPr>
          <a:ln/>
        </p:spPr>
        <p:txBody>
          <a:bodyPr/>
          <a:lstStyle>
            <a:lvl1pPr>
              <a:defRPr/>
            </a:lvl1pPr>
          </a:lstStyle>
          <a:p>
            <a:pPr>
              <a:defRPr/>
            </a:pPr>
            <a:endParaRPr lang="cs-CZ"/>
          </a:p>
        </p:txBody>
      </p:sp>
      <p:sp>
        <p:nvSpPr>
          <p:cNvPr id="5" name="Rectangle 15"/>
          <p:cNvSpPr>
            <a:spLocks noGrp="1" noChangeArrowheads="1"/>
          </p:cNvSpPr>
          <p:nvPr>
            <p:ph type="ftr" sz="quarter" idx="11"/>
          </p:nvPr>
        </p:nvSpPr>
        <p:spPr>
          <a:ln/>
        </p:spPr>
        <p:txBody>
          <a:bodyPr/>
          <a:lstStyle>
            <a:lvl1pPr>
              <a:defRPr/>
            </a:lvl1pPr>
          </a:lstStyle>
          <a:p>
            <a:pPr>
              <a:defRPr/>
            </a:pPr>
            <a:endParaRPr lang="cs-CZ"/>
          </a:p>
        </p:txBody>
      </p:sp>
      <p:sp>
        <p:nvSpPr>
          <p:cNvPr id="6" name="Rectangle 16"/>
          <p:cNvSpPr>
            <a:spLocks noGrp="1" noChangeArrowheads="1"/>
          </p:cNvSpPr>
          <p:nvPr>
            <p:ph type="sldNum" sz="quarter" idx="12"/>
          </p:nvPr>
        </p:nvSpPr>
        <p:spPr>
          <a:ln/>
        </p:spPr>
        <p:txBody>
          <a:bodyPr/>
          <a:lstStyle>
            <a:lvl1pPr>
              <a:defRPr/>
            </a:lvl1pPr>
          </a:lstStyle>
          <a:p>
            <a:pPr>
              <a:defRPr/>
            </a:pPr>
            <a:fld id="{940C56C7-497D-4417-AA40-C5712E0F3863}" type="slidenum">
              <a:rPr lang="cs-CZ"/>
              <a:pPr>
                <a:defRPr/>
              </a:pPr>
              <a:t>‹#›</a:t>
            </a:fld>
            <a:endParaRPr lang="cs-CZ"/>
          </a:p>
        </p:txBody>
      </p:sp>
    </p:spTree>
    <p:extLst>
      <p:ext uri="{BB962C8B-B14F-4D97-AF65-F5344CB8AC3E}">
        <p14:creationId xmlns:p14="http://schemas.microsoft.com/office/powerpoint/2010/main" val="3227614009"/>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Nadpis, obsah a text">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85800" y="1981200"/>
            <a:ext cx="38100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648200" y="1981200"/>
            <a:ext cx="38100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14"/>
          <p:cNvSpPr>
            <a:spLocks noGrp="1" noChangeArrowheads="1"/>
          </p:cNvSpPr>
          <p:nvPr>
            <p:ph type="dt" sz="half" idx="10"/>
          </p:nvPr>
        </p:nvSpPr>
        <p:spPr>
          <a:ln/>
        </p:spPr>
        <p:txBody>
          <a:bodyPr/>
          <a:lstStyle>
            <a:lvl1pPr>
              <a:defRPr/>
            </a:lvl1pPr>
          </a:lstStyle>
          <a:p>
            <a:pPr>
              <a:defRPr/>
            </a:pPr>
            <a:endParaRPr lang="cs-CZ"/>
          </a:p>
        </p:txBody>
      </p:sp>
      <p:sp>
        <p:nvSpPr>
          <p:cNvPr id="6" name="Rectangle 15"/>
          <p:cNvSpPr>
            <a:spLocks noGrp="1" noChangeArrowheads="1"/>
          </p:cNvSpPr>
          <p:nvPr>
            <p:ph type="ftr" sz="quarter" idx="11"/>
          </p:nvPr>
        </p:nvSpPr>
        <p:spPr>
          <a:ln/>
        </p:spPr>
        <p:txBody>
          <a:bodyPr/>
          <a:lstStyle>
            <a:lvl1pPr>
              <a:defRPr/>
            </a:lvl1pPr>
          </a:lstStyle>
          <a:p>
            <a:pPr>
              <a:defRPr/>
            </a:pPr>
            <a:endParaRPr lang="cs-CZ"/>
          </a:p>
        </p:txBody>
      </p:sp>
      <p:sp>
        <p:nvSpPr>
          <p:cNvPr id="7" name="Rectangle 16"/>
          <p:cNvSpPr>
            <a:spLocks noGrp="1" noChangeArrowheads="1"/>
          </p:cNvSpPr>
          <p:nvPr>
            <p:ph type="sldNum" sz="quarter" idx="12"/>
          </p:nvPr>
        </p:nvSpPr>
        <p:spPr>
          <a:ln/>
        </p:spPr>
        <p:txBody>
          <a:bodyPr/>
          <a:lstStyle>
            <a:lvl1pPr>
              <a:defRPr/>
            </a:lvl1pPr>
          </a:lstStyle>
          <a:p>
            <a:pPr>
              <a:defRPr/>
            </a:pPr>
            <a:fld id="{93EF40A6-8622-47B3-AF12-39CF72A8FB32}" type="slidenum">
              <a:rPr lang="cs-CZ"/>
              <a:pPr>
                <a:defRPr/>
              </a:pPr>
              <a:t>‹#›</a:t>
            </a:fld>
            <a:endParaRPr lang="cs-CZ"/>
          </a:p>
        </p:txBody>
      </p:sp>
    </p:spTree>
    <p:extLst>
      <p:ext uri="{BB962C8B-B14F-4D97-AF65-F5344CB8AC3E}">
        <p14:creationId xmlns:p14="http://schemas.microsoft.com/office/powerpoint/2010/main" val="442043023"/>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Nadpis, text a graf">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685800" y="1981200"/>
            <a:ext cx="38100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graf 3"/>
          <p:cNvSpPr>
            <a:spLocks noGrp="1"/>
          </p:cNvSpPr>
          <p:nvPr>
            <p:ph type="chart" sz="half" idx="2"/>
          </p:nvPr>
        </p:nvSpPr>
        <p:spPr>
          <a:xfrm>
            <a:off x="4648200" y="1981200"/>
            <a:ext cx="3810000" cy="4114800"/>
          </a:xfrm>
        </p:spPr>
        <p:txBody>
          <a:bodyPr/>
          <a:lstStyle/>
          <a:p>
            <a:pPr lvl="0"/>
            <a:endParaRPr lang="cs-CZ" noProof="0" smtClean="0"/>
          </a:p>
        </p:txBody>
      </p:sp>
      <p:sp>
        <p:nvSpPr>
          <p:cNvPr id="5" name="Rectangle 14"/>
          <p:cNvSpPr>
            <a:spLocks noGrp="1" noChangeArrowheads="1"/>
          </p:cNvSpPr>
          <p:nvPr>
            <p:ph type="dt" sz="half" idx="10"/>
          </p:nvPr>
        </p:nvSpPr>
        <p:spPr>
          <a:ln/>
        </p:spPr>
        <p:txBody>
          <a:bodyPr/>
          <a:lstStyle>
            <a:lvl1pPr>
              <a:defRPr/>
            </a:lvl1pPr>
          </a:lstStyle>
          <a:p>
            <a:pPr>
              <a:defRPr/>
            </a:pPr>
            <a:endParaRPr lang="cs-CZ"/>
          </a:p>
        </p:txBody>
      </p:sp>
      <p:sp>
        <p:nvSpPr>
          <p:cNvPr id="6" name="Rectangle 15"/>
          <p:cNvSpPr>
            <a:spLocks noGrp="1" noChangeArrowheads="1"/>
          </p:cNvSpPr>
          <p:nvPr>
            <p:ph type="ftr" sz="quarter" idx="11"/>
          </p:nvPr>
        </p:nvSpPr>
        <p:spPr>
          <a:ln/>
        </p:spPr>
        <p:txBody>
          <a:bodyPr/>
          <a:lstStyle>
            <a:lvl1pPr>
              <a:defRPr/>
            </a:lvl1pPr>
          </a:lstStyle>
          <a:p>
            <a:pPr>
              <a:defRPr/>
            </a:pPr>
            <a:endParaRPr lang="cs-CZ"/>
          </a:p>
        </p:txBody>
      </p:sp>
      <p:sp>
        <p:nvSpPr>
          <p:cNvPr id="7" name="Rectangle 16"/>
          <p:cNvSpPr>
            <a:spLocks noGrp="1" noChangeArrowheads="1"/>
          </p:cNvSpPr>
          <p:nvPr>
            <p:ph type="sldNum" sz="quarter" idx="12"/>
          </p:nvPr>
        </p:nvSpPr>
        <p:spPr>
          <a:ln/>
        </p:spPr>
        <p:txBody>
          <a:bodyPr/>
          <a:lstStyle>
            <a:lvl1pPr>
              <a:defRPr/>
            </a:lvl1pPr>
          </a:lstStyle>
          <a:p>
            <a:pPr>
              <a:defRPr/>
            </a:pPr>
            <a:fld id="{16109066-7BC3-4120-AF51-1A78B8D53790}" type="slidenum">
              <a:rPr lang="cs-CZ"/>
              <a:pPr>
                <a:defRPr/>
              </a:pPr>
              <a:t>‹#›</a:t>
            </a:fld>
            <a:endParaRPr lang="cs-CZ"/>
          </a:p>
        </p:txBody>
      </p:sp>
    </p:spTree>
    <p:extLst>
      <p:ext uri="{BB962C8B-B14F-4D97-AF65-F5344CB8AC3E}">
        <p14:creationId xmlns:p14="http://schemas.microsoft.com/office/powerpoint/2010/main" val="2759813687"/>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Nadpis, 2 obsahy a text">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smtClean="0"/>
              <a:t>Kliknutím lze upravit styl.</a:t>
            </a:r>
            <a:endParaRPr lang="cs-CZ"/>
          </a:p>
        </p:txBody>
      </p:sp>
      <p:sp>
        <p:nvSpPr>
          <p:cNvPr id="3" name="Zástupný symbol pro obsah 2"/>
          <p:cNvSpPr>
            <a:spLocks noGrp="1"/>
          </p:cNvSpPr>
          <p:nvPr>
            <p:ph sz="quarter" idx="1"/>
          </p:nvPr>
        </p:nvSpPr>
        <p:spPr>
          <a:xfrm>
            <a:off x="685800" y="1981200"/>
            <a:ext cx="38100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685800" y="4114800"/>
            <a:ext cx="38100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half" idx="3"/>
          </p:nvPr>
        </p:nvSpPr>
        <p:spPr>
          <a:xfrm>
            <a:off x="4648200" y="1981200"/>
            <a:ext cx="38100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14"/>
          <p:cNvSpPr>
            <a:spLocks noGrp="1" noChangeArrowheads="1"/>
          </p:cNvSpPr>
          <p:nvPr>
            <p:ph type="dt" sz="half" idx="10"/>
          </p:nvPr>
        </p:nvSpPr>
        <p:spPr>
          <a:ln/>
        </p:spPr>
        <p:txBody>
          <a:bodyPr/>
          <a:lstStyle>
            <a:lvl1pPr>
              <a:defRPr/>
            </a:lvl1pPr>
          </a:lstStyle>
          <a:p>
            <a:pPr>
              <a:defRPr/>
            </a:pPr>
            <a:endParaRPr lang="cs-CZ"/>
          </a:p>
        </p:txBody>
      </p:sp>
      <p:sp>
        <p:nvSpPr>
          <p:cNvPr id="7" name="Rectangle 15"/>
          <p:cNvSpPr>
            <a:spLocks noGrp="1" noChangeArrowheads="1"/>
          </p:cNvSpPr>
          <p:nvPr>
            <p:ph type="ftr" sz="quarter" idx="11"/>
          </p:nvPr>
        </p:nvSpPr>
        <p:spPr>
          <a:ln/>
        </p:spPr>
        <p:txBody>
          <a:bodyPr/>
          <a:lstStyle>
            <a:lvl1pPr>
              <a:defRPr/>
            </a:lvl1pPr>
          </a:lstStyle>
          <a:p>
            <a:pPr>
              <a:defRPr/>
            </a:pPr>
            <a:endParaRPr lang="cs-CZ"/>
          </a:p>
        </p:txBody>
      </p:sp>
      <p:sp>
        <p:nvSpPr>
          <p:cNvPr id="8" name="Rectangle 16"/>
          <p:cNvSpPr>
            <a:spLocks noGrp="1" noChangeArrowheads="1"/>
          </p:cNvSpPr>
          <p:nvPr>
            <p:ph type="sldNum" sz="quarter" idx="12"/>
          </p:nvPr>
        </p:nvSpPr>
        <p:spPr>
          <a:ln/>
        </p:spPr>
        <p:txBody>
          <a:bodyPr/>
          <a:lstStyle>
            <a:lvl1pPr>
              <a:defRPr/>
            </a:lvl1pPr>
          </a:lstStyle>
          <a:p>
            <a:pPr>
              <a:defRPr/>
            </a:pPr>
            <a:fld id="{249CEE3E-39B5-408E-BA9B-0E720B2D4B58}" type="slidenum">
              <a:rPr lang="cs-CZ"/>
              <a:pPr>
                <a:defRPr/>
              </a:pPr>
              <a:t>‹#›</a:t>
            </a:fld>
            <a:endParaRPr lang="cs-CZ"/>
          </a:p>
        </p:txBody>
      </p:sp>
    </p:spTree>
    <p:extLst>
      <p:ext uri="{BB962C8B-B14F-4D97-AF65-F5344CB8AC3E}">
        <p14:creationId xmlns:p14="http://schemas.microsoft.com/office/powerpoint/2010/main" val="1242816279"/>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685800" y="1981200"/>
            <a:ext cx="38100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981200"/>
            <a:ext cx="38100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4114800"/>
            <a:ext cx="38100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14"/>
          <p:cNvSpPr>
            <a:spLocks noGrp="1" noChangeArrowheads="1"/>
          </p:cNvSpPr>
          <p:nvPr>
            <p:ph type="dt" sz="half" idx="10"/>
          </p:nvPr>
        </p:nvSpPr>
        <p:spPr>
          <a:ln/>
        </p:spPr>
        <p:txBody>
          <a:bodyPr/>
          <a:lstStyle>
            <a:lvl1pPr>
              <a:defRPr/>
            </a:lvl1pPr>
          </a:lstStyle>
          <a:p>
            <a:pPr>
              <a:defRPr/>
            </a:pPr>
            <a:endParaRPr lang="cs-CZ"/>
          </a:p>
        </p:txBody>
      </p:sp>
      <p:sp>
        <p:nvSpPr>
          <p:cNvPr id="7" name="Rectangle 15"/>
          <p:cNvSpPr>
            <a:spLocks noGrp="1" noChangeArrowheads="1"/>
          </p:cNvSpPr>
          <p:nvPr>
            <p:ph type="ftr" sz="quarter" idx="11"/>
          </p:nvPr>
        </p:nvSpPr>
        <p:spPr>
          <a:ln/>
        </p:spPr>
        <p:txBody>
          <a:bodyPr/>
          <a:lstStyle>
            <a:lvl1pPr>
              <a:defRPr/>
            </a:lvl1pPr>
          </a:lstStyle>
          <a:p>
            <a:pPr>
              <a:defRPr/>
            </a:pPr>
            <a:endParaRPr lang="cs-CZ"/>
          </a:p>
        </p:txBody>
      </p:sp>
      <p:sp>
        <p:nvSpPr>
          <p:cNvPr id="8" name="Rectangle 16"/>
          <p:cNvSpPr>
            <a:spLocks noGrp="1" noChangeArrowheads="1"/>
          </p:cNvSpPr>
          <p:nvPr>
            <p:ph type="sldNum" sz="quarter" idx="12"/>
          </p:nvPr>
        </p:nvSpPr>
        <p:spPr>
          <a:ln/>
        </p:spPr>
        <p:txBody>
          <a:bodyPr/>
          <a:lstStyle>
            <a:lvl1pPr>
              <a:defRPr/>
            </a:lvl1pPr>
          </a:lstStyle>
          <a:p>
            <a:pPr>
              <a:defRPr/>
            </a:pPr>
            <a:fld id="{B0EECD50-73C9-4464-B818-E1148CC95DDD}" type="slidenum">
              <a:rPr lang="cs-CZ"/>
              <a:pPr>
                <a:defRPr/>
              </a:pPr>
              <a:t>‹#›</a:t>
            </a:fld>
            <a:endParaRPr lang="cs-CZ"/>
          </a:p>
        </p:txBody>
      </p:sp>
    </p:spTree>
    <p:extLst>
      <p:ext uri="{BB962C8B-B14F-4D97-AF65-F5344CB8AC3E}">
        <p14:creationId xmlns:p14="http://schemas.microsoft.com/office/powerpoint/2010/main" val="3070167670"/>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685800" y="1981200"/>
            <a:ext cx="38100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981200"/>
            <a:ext cx="38100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14"/>
          <p:cNvSpPr>
            <a:spLocks noGrp="1" noChangeArrowheads="1"/>
          </p:cNvSpPr>
          <p:nvPr>
            <p:ph type="dt" sz="half" idx="10"/>
          </p:nvPr>
        </p:nvSpPr>
        <p:spPr>
          <a:ln/>
        </p:spPr>
        <p:txBody>
          <a:bodyPr/>
          <a:lstStyle>
            <a:lvl1pPr>
              <a:defRPr/>
            </a:lvl1pPr>
          </a:lstStyle>
          <a:p>
            <a:pPr>
              <a:defRPr/>
            </a:pPr>
            <a:endParaRPr lang="cs-CZ"/>
          </a:p>
        </p:txBody>
      </p:sp>
      <p:sp>
        <p:nvSpPr>
          <p:cNvPr id="6" name="Rectangle 15"/>
          <p:cNvSpPr>
            <a:spLocks noGrp="1" noChangeArrowheads="1"/>
          </p:cNvSpPr>
          <p:nvPr>
            <p:ph type="ftr" sz="quarter" idx="11"/>
          </p:nvPr>
        </p:nvSpPr>
        <p:spPr>
          <a:ln/>
        </p:spPr>
        <p:txBody>
          <a:bodyPr/>
          <a:lstStyle>
            <a:lvl1pPr>
              <a:defRPr/>
            </a:lvl1pPr>
          </a:lstStyle>
          <a:p>
            <a:pPr>
              <a:defRPr/>
            </a:pPr>
            <a:endParaRPr lang="cs-CZ"/>
          </a:p>
        </p:txBody>
      </p:sp>
      <p:sp>
        <p:nvSpPr>
          <p:cNvPr id="7" name="Rectangle 16"/>
          <p:cNvSpPr>
            <a:spLocks noGrp="1" noChangeArrowheads="1"/>
          </p:cNvSpPr>
          <p:nvPr>
            <p:ph type="sldNum" sz="quarter" idx="12"/>
          </p:nvPr>
        </p:nvSpPr>
        <p:spPr>
          <a:ln/>
        </p:spPr>
        <p:txBody>
          <a:bodyPr/>
          <a:lstStyle>
            <a:lvl1pPr>
              <a:defRPr/>
            </a:lvl1pPr>
          </a:lstStyle>
          <a:p>
            <a:pPr>
              <a:defRPr/>
            </a:pPr>
            <a:fld id="{FA10E7D9-6827-4008-A541-A46D3B182512}" type="slidenum">
              <a:rPr lang="cs-CZ"/>
              <a:pPr>
                <a:defRPr/>
              </a:pPr>
              <a:t>‹#›</a:t>
            </a:fld>
            <a:endParaRPr lang="cs-CZ"/>
          </a:p>
        </p:txBody>
      </p:sp>
    </p:spTree>
    <p:extLst>
      <p:ext uri="{BB962C8B-B14F-4D97-AF65-F5344CB8AC3E}">
        <p14:creationId xmlns:p14="http://schemas.microsoft.com/office/powerpoint/2010/main" val="2844705902"/>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reserve="1">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85800" y="1981200"/>
            <a:ext cx="77724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85800" y="4114800"/>
            <a:ext cx="77724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14"/>
          <p:cNvSpPr>
            <a:spLocks noGrp="1" noChangeArrowheads="1"/>
          </p:cNvSpPr>
          <p:nvPr>
            <p:ph type="dt" sz="half" idx="10"/>
          </p:nvPr>
        </p:nvSpPr>
        <p:spPr>
          <a:ln/>
        </p:spPr>
        <p:txBody>
          <a:bodyPr/>
          <a:lstStyle>
            <a:lvl1pPr>
              <a:defRPr/>
            </a:lvl1pPr>
          </a:lstStyle>
          <a:p>
            <a:pPr>
              <a:defRPr/>
            </a:pPr>
            <a:endParaRPr lang="cs-CZ"/>
          </a:p>
        </p:txBody>
      </p:sp>
      <p:sp>
        <p:nvSpPr>
          <p:cNvPr id="6" name="Rectangle 15"/>
          <p:cNvSpPr>
            <a:spLocks noGrp="1" noChangeArrowheads="1"/>
          </p:cNvSpPr>
          <p:nvPr>
            <p:ph type="ftr" sz="quarter" idx="11"/>
          </p:nvPr>
        </p:nvSpPr>
        <p:spPr>
          <a:ln/>
        </p:spPr>
        <p:txBody>
          <a:bodyPr/>
          <a:lstStyle>
            <a:lvl1pPr>
              <a:defRPr/>
            </a:lvl1pPr>
          </a:lstStyle>
          <a:p>
            <a:pPr>
              <a:defRPr/>
            </a:pPr>
            <a:endParaRPr lang="cs-CZ"/>
          </a:p>
        </p:txBody>
      </p:sp>
      <p:sp>
        <p:nvSpPr>
          <p:cNvPr id="7" name="Rectangle 16"/>
          <p:cNvSpPr>
            <a:spLocks noGrp="1" noChangeArrowheads="1"/>
          </p:cNvSpPr>
          <p:nvPr>
            <p:ph type="sldNum" sz="quarter" idx="12"/>
          </p:nvPr>
        </p:nvSpPr>
        <p:spPr>
          <a:ln/>
        </p:spPr>
        <p:txBody>
          <a:bodyPr/>
          <a:lstStyle>
            <a:lvl1pPr>
              <a:defRPr/>
            </a:lvl1pPr>
          </a:lstStyle>
          <a:p>
            <a:pPr>
              <a:defRPr/>
            </a:pPr>
            <a:fld id="{FF99AF0F-7707-4474-8E0D-7DDCF28F1C5C}" type="slidenum">
              <a:rPr lang="cs-CZ"/>
              <a:pPr>
                <a:defRPr/>
              </a:pPr>
              <a:t>‹#›</a:t>
            </a:fld>
            <a:endParaRPr lang="cs-CZ"/>
          </a:p>
        </p:txBody>
      </p:sp>
    </p:spTree>
    <p:extLst>
      <p:ext uri="{BB962C8B-B14F-4D97-AF65-F5344CB8AC3E}">
        <p14:creationId xmlns:p14="http://schemas.microsoft.com/office/powerpoint/2010/main" val="1074505076"/>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14"/>
          <p:cNvSpPr>
            <a:spLocks noGrp="1" noChangeArrowheads="1"/>
          </p:cNvSpPr>
          <p:nvPr>
            <p:ph type="dt" sz="half" idx="10"/>
          </p:nvPr>
        </p:nvSpPr>
        <p:spPr>
          <a:ln/>
        </p:spPr>
        <p:txBody>
          <a:bodyPr/>
          <a:lstStyle>
            <a:lvl1pPr>
              <a:defRPr/>
            </a:lvl1pPr>
          </a:lstStyle>
          <a:p>
            <a:pPr>
              <a:defRPr/>
            </a:pPr>
            <a:endParaRPr lang="cs-CZ"/>
          </a:p>
        </p:txBody>
      </p:sp>
      <p:sp>
        <p:nvSpPr>
          <p:cNvPr id="5" name="Rectangle 15"/>
          <p:cNvSpPr>
            <a:spLocks noGrp="1" noChangeArrowheads="1"/>
          </p:cNvSpPr>
          <p:nvPr>
            <p:ph type="ftr" sz="quarter" idx="11"/>
          </p:nvPr>
        </p:nvSpPr>
        <p:spPr>
          <a:ln/>
        </p:spPr>
        <p:txBody>
          <a:bodyPr/>
          <a:lstStyle>
            <a:lvl1pPr>
              <a:defRPr/>
            </a:lvl1pPr>
          </a:lstStyle>
          <a:p>
            <a:pPr>
              <a:defRPr/>
            </a:pPr>
            <a:endParaRPr lang="cs-CZ"/>
          </a:p>
        </p:txBody>
      </p:sp>
      <p:sp>
        <p:nvSpPr>
          <p:cNvPr id="6" name="Rectangle 16"/>
          <p:cNvSpPr>
            <a:spLocks noGrp="1" noChangeArrowheads="1"/>
          </p:cNvSpPr>
          <p:nvPr>
            <p:ph type="sldNum" sz="quarter" idx="12"/>
          </p:nvPr>
        </p:nvSpPr>
        <p:spPr>
          <a:ln/>
        </p:spPr>
        <p:txBody>
          <a:bodyPr/>
          <a:lstStyle>
            <a:lvl1pPr>
              <a:defRPr/>
            </a:lvl1pPr>
          </a:lstStyle>
          <a:p>
            <a:pPr>
              <a:defRPr/>
            </a:pPr>
            <a:fld id="{5B7500C2-76A1-4568-8C4A-523A562562AB}" type="slidenum">
              <a:rPr lang="cs-CZ"/>
              <a:pPr>
                <a:defRPr/>
              </a:pPr>
              <a:t>‹#›</a:t>
            </a:fld>
            <a:endParaRPr lang="cs-CZ"/>
          </a:p>
        </p:txBody>
      </p:sp>
    </p:spTree>
    <p:extLst>
      <p:ext uri="{BB962C8B-B14F-4D97-AF65-F5344CB8AC3E}">
        <p14:creationId xmlns:p14="http://schemas.microsoft.com/office/powerpoint/2010/main" val="4220507410"/>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14"/>
          <p:cNvSpPr>
            <a:spLocks noGrp="1" noChangeArrowheads="1"/>
          </p:cNvSpPr>
          <p:nvPr>
            <p:ph type="dt" sz="half" idx="10"/>
          </p:nvPr>
        </p:nvSpPr>
        <p:spPr>
          <a:ln/>
        </p:spPr>
        <p:txBody>
          <a:bodyPr/>
          <a:lstStyle>
            <a:lvl1pPr>
              <a:defRPr/>
            </a:lvl1pPr>
          </a:lstStyle>
          <a:p>
            <a:pPr>
              <a:defRPr/>
            </a:pPr>
            <a:endParaRPr lang="cs-CZ"/>
          </a:p>
        </p:txBody>
      </p:sp>
      <p:sp>
        <p:nvSpPr>
          <p:cNvPr id="5" name="Rectangle 15"/>
          <p:cNvSpPr>
            <a:spLocks noGrp="1" noChangeArrowheads="1"/>
          </p:cNvSpPr>
          <p:nvPr>
            <p:ph type="ftr" sz="quarter" idx="11"/>
          </p:nvPr>
        </p:nvSpPr>
        <p:spPr>
          <a:ln/>
        </p:spPr>
        <p:txBody>
          <a:bodyPr/>
          <a:lstStyle>
            <a:lvl1pPr>
              <a:defRPr/>
            </a:lvl1pPr>
          </a:lstStyle>
          <a:p>
            <a:pPr>
              <a:defRPr/>
            </a:pPr>
            <a:endParaRPr lang="cs-CZ"/>
          </a:p>
        </p:txBody>
      </p:sp>
      <p:sp>
        <p:nvSpPr>
          <p:cNvPr id="6" name="Rectangle 16"/>
          <p:cNvSpPr>
            <a:spLocks noGrp="1" noChangeArrowheads="1"/>
          </p:cNvSpPr>
          <p:nvPr>
            <p:ph type="sldNum" sz="quarter" idx="12"/>
          </p:nvPr>
        </p:nvSpPr>
        <p:spPr>
          <a:ln/>
        </p:spPr>
        <p:txBody>
          <a:bodyPr/>
          <a:lstStyle>
            <a:lvl1pPr>
              <a:defRPr/>
            </a:lvl1pPr>
          </a:lstStyle>
          <a:p>
            <a:pPr>
              <a:defRPr/>
            </a:pPr>
            <a:fld id="{9D28A6A5-FB2B-41AC-9F1E-62B923951FE0}" type="slidenum">
              <a:rPr lang="cs-CZ"/>
              <a:pPr>
                <a:defRPr/>
              </a:pPr>
              <a:t>‹#›</a:t>
            </a:fld>
            <a:endParaRPr lang="cs-CZ"/>
          </a:p>
        </p:txBody>
      </p:sp>
    </p:spTree>
    <p:extLst>
      <p:ext uri="{BB962C8B-B14F-4D97-AF65-F5344CB8AC3E}">
        <p14:creationId xmlns:p14="http://schemas.microsoft.com/office/powerpoint/2010/main" val="2513251138"/>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14"/>
          <p:cNvSpPr>
            <a:spLocks noGrp="1" noChangeArrowheads="1"/>
          </p:cNvSpPr>
          <p:nvPr>
            <p:ph type="dt" sz="half" idx="10"/>
          </p:nvPr>
        </p:nvSpPr>
        <p:spPr>
          <a:ln/>
        </p:spPr>
        <p:txBody>
          <a:bodyPr/>
          <a:lstStyle>
            <a:lvl1pPr>
              <a:defRPr/>
            </a:lvl1pPr>
          </a:lstStyle>
          <a:p>
            <a:pPr>
              <a:defRPr/>
            </a:pPr>
            <a:endParaRPr lang="cs-CZ"/>
          </a:p>
        </p:txBody>
      </p:sp>
      <p:sp>
        <p:nvSpPr>
          <p:cNvPr id="6" name="Rectangle 15"/>
          <p:cNvSpPr>
            <a:spLocks noGrp="1" noChangeArrowheads="1"/>
          </p:cNvSpPr>
          <p:nvPr>
            <p:ph type="ftr" sz="quarter" idx="11"/>
          </p:nvPr>
        </p:nvSpPr>
        <p:spPr>
          <a:ln/>
        </p:spPr>
        <p:txBody>
          <a:bodyPr/>
          <a:lstStyle>
            <a:lvl1pPr>
              <a:defRPr/>
            </a:lvl1pPr>
          </a:lstStyle>
          <a:p>
            <a:pPr>
              <a:defRPr/>
            </a:pPr>
            <a:endParaRPr lang="cs-CZ"/>
          </a:p>
        </p:txBody>
      </p:sp>
      <p:sp>
        <p:nvSpPr>
          <p:cNvPr id="7" name="Rectangle 16"/>
          <p:cNvSpPr>
            <a:spLocks noGrp="1" noChangeArrowheads="1"/>
          </p:cNvSpPr>
          <p:nvPr>
            <p:ph type="sldNum" sz="quarter" idx="12"/>
          </p:nvPr>
        </p:nvSpPr>
        <p:spPr>
          <a:ln/>
        </p:spPr>
        <p:txBody>
          <a:bodyPr/>
          <a:lstStyle>
            <a:lvl1pPr>
              <a:defRPr/>
            </a:lvl1pPr>
          </a:lstStyle>
          <a:p>
            <a:pPr>
              <a:defRPr/>
            </a:pPr>
            <a:fld id="{4B42BF13-14A0-4CA0-A360-BF4211EB98D5}" type="slidenum">
              <a:rPr lang="cs-CZ"/>
              <a:pPr>
                <a:defRPr/>
              </a:pPr>
              <a:t>‹#›</a:t>
            </a:fld>
            <a:endParaRPr lang="cs-CZ"/>
          </a:p>
        </p:txBody>
      </p:sp>
    </p:spTree>
    <p:extLst>
      <p:ext uri="{BB962C8B-B14F-4D97-AF65-F5344CB8AC3E}">
        <p14:creationId xmlns:p14="http://schemas.microsoft.com/office/powerpoint/2010/main" val="1624794447"/>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14"/>
          <p:cNvSpPr>
            <a:spLocks noGrp="1" noChangeArrowheads="1"/>
          </p:cNvSpPr>
          <p:nvPr>
            <p:ph type="dt" sz="half" idx="10"/>
          </p:nvPr>
        </p:nvSpPr>
        <p:spPr>
          <a:ln/>
        </p:spPr>
        <p:txBody>
          <a:bodyPr/>
          <a:lstStyle>
            <a:lvl1pPr>
              <a:defRPr/>
            </a:lvl1pPr>
          </a:lstStyle>
          <a:p>
            <a:pPr>
              <a:defRPr/>
            </a:pPr>
            <a:endParaRPr lang="cs-CZ"/>
          </a:p>
        </p:txBody>
      </p:sp>
      <p:sp>
        <p:nvSpPr>
          <p:cNvPr id="8" name="Rectangle 15"/>
          <p:cNvSpPr>
            <a:spLocks noGrp="1" noChangeArrowheads="1"/>
          </p:cNvSpPr>
          <p:nvPr>
            <p:ph type="ftr" sz="quarter" idx="11"/>
          </p:nvPr>
        </p:nvSpPr>
        <p:spPr>
          <a:ln/>
        </p:spPr>
        <p:txBody>
          <a:bodyPr/>
          <a:lstStyle>
            <a:lvl1pPr>
              <a:defRPr/>
            </a:lvl1pPr>
          </a:lstStyle>
          <a:p>
            <a:pPr>
              <a:defRPr/>
            </a:pPr>
            <a:endParaRPr lang="cs-CZ"/>
          </a:p>
        </p:txBody>
      </p:sp>
      <p:sp>
        <p:nvSpPr>
          <p:cNvPr id="9" name="Rectangle 16"/>
          <p:cNvSpPr>
            <a:spLocks noGrp="1" noChangeArrowheads="1"/>
          </p:cNvSpPr>
          <p:nvPr>
            <p:ph type="sldNum" sz="quarter" idx="12"/>
          </p:nvPr>
        </p:nvSpPr>
        <p:spPr>
          <a:ln/>
        </p:spPr>
        <p:txBody>
          <a:bodyPr/>
          <a:lstStyle>
            <a:lvl1pPr>
              <a:defRPr/>
            </a:lvl1pPr>
          </a:lstStyle>
          <a:p>
            <a:pPr>
              <a:defRPr/>
            </a:pPr>
            <a:fld id="{B8E3D8EC-0A0E-4770-85E4-22D091236E7D}" type="slidenum">
              <a:rPr lang="cs-CZ"/>
              <a:pPr>
                <a:defRPr/>
              </a:pPr>
              <a:t>‹#›</a:t>
            </a:fld>
            <a:endParaRPr lang="cs-CZ"/>
          </a:p>
        </p:txBody>
      </p:sp>
    </p:spTree>
    <p:extLst>
      <p:ext uri="{BB962C8B-B14F-4D97-AF65-F5344CB8AC3E}">
        <p14:creationId xmlns:p14="http://schemas.microsoft.com/office/powerpoint/2010/main" val="1836816330"/>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14"/>
          <p:cNvSpPr>
            <a:spLocks noGrp="1" noChangeArrowheads="1"/>
          </p:cNvSpPr>
          <p:nvPr>
            <p:ph type="dt" sz="half" idx="10"/>
          </p:nvPr>
        </p:nvSpPr>
        <p:spPr>
          <a:ln/>
        </p:spPr>
        <p:txBody>
          <a:bodyPr/>
          <a:lstStyle>
            <a:lvl1pPr>
              <a:defRPr/>
            </a:lvl1pPr>
          </a:lstStyle>
          <a:p>
            <a:pPr>
              <a:defRPr/>
            </a:pPr>
            <a:endParaRPr lang="cs-CZ"/>
          </a:p>
        </p:txBody>
      </p:sp>
      <p:sp>
        <p:nvSpPr>
          <p:cNvPr id="4" name="Rectangle 15"/>
          <p:cNvSpPr>
            <a:spLocks noGrp="1" noChangeArrowheads="1"/>
          </p:cNvSpPr>
          <p:nvPr>
            <p:ph type="ftr" sz="quarter" idx="11"/>
          </p:nvPr>
        </p:nvSpPr>
        <p:spPr>
          <a:ln/>
        </p:spPr>
        <p:txBody>
          <a:bodyPr/>
          <a:lstStyle>
            <a:lvl1pPr>
              <a:defRPr/>
            </a:lvl1pPr>
          </a:lstStyle>
          <a:p>
            <a:pPr>
              <a:defRPr/>
            </a:pPr>
            <a:endParaRPr lang="cs-CZ"/>
          </a:p>
        </p:txBody>
      </p:sp>
      <p:sp>
        <p:nvSpPr>
          <p:cNvPr id="5" name="Rectangle 16"/>
          <p:cNvSpPr>
            <a:spLocks noGrp="1" noChangeArrowheads="1"/>
          </p:cNvSpPr>
          <p:nvPr>
            <p:ph type="sldNum" sz="quarter" idx="12"/>
          </p:nvPr>
        </p:nvSpPr>
        <p:spPr>
          <a:ln/>
        </p:spPr>
        <p:txBody>
          <a:bodyPr/>
          <a:lstStyle>
            <a:lvl1pPr>
              <a:defRPr/>
            </a:lvl1pPr>
          </a:lstStyle>
          <a:p>
            <a:pPr>
              <a:defRPr/>
            </a:pPr>
            <a:fld id="{A3350528-71FA-4D17-9CF0-2B1C3D9230E3}" type="slidenum">
              <a:rPr lang="cs-CZ"/>
              <a:pPr>
                <a:defRPr/>
              </a:pPr>
              <a:t>‹#›</a:t>
            </a:fld>
            <a:endParaRPr lang="cs-CZ"/>
          </a:p>
        </p:txBody>
      </p:sp>
    </p:spTree>
    <p:extLst>
      <p:ext uri="{BB962C8B-B14F-4D97-AF65-F5344CB8AC3E}">
        <p14:creationId xmlns:p14="http://schemas.microsoft.com/office/powerpoint/2010/main" val="2150041287"/>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cs-CZ"/>
          </a:p>
        </p:txBody>
      </p:sp>
      <p:sp>
        <p:nvSpPr>
          <p:cNvPr id="3" name="Rectangle 15"/>
          <p:cNvSpPr>
            <a:spLocks noGrp="1" noChangeArrowheads="1"/>
          </p:cNvSpPr>
          <p:nvPr>
            <p:ph type="ftr" sz="quarter" idx="11"/>
          </p:nvPr>
        </p:nvSpPr>
        <p:spPr>
          <a:ln/>
        </p:spPr>
        <p:txBody>
          <a:bodyPr/>
          <a:lstStyle>
            <a:lvl1pPr>
              <a:defRPr/>
            </a:lvl1pPr>
          </a:lstStyle>
          <a:p>
            <a:pPr>
              <a:defRPr/>
            </a:pPr>
            <a:endParaRPr lang="cs-CZ"/>
          </a:p>
        </p:txBody>
      </p:sp>
      <p:sp>
        <p:nvSpPr>
          <p:cNvPr id="4" name="Rectangle 16"/>
          <p:cNvSpPr>
            <a:spLocks noGrp="1" noChangeArrowheads="1"/>
          </p:cNvSpPr>
          <p:nvPr>
            <p:ph type="sldNum" sz="quarter" idx="12"/>
          </p:nvPr>
        </p:nvSpPr>
        <p:spPr>
          <a:ln/>
        </p:spPr>
        <p:txBody>
          <a:bodyPr/>
          <a:lstStyle>
            <a:lvl1pPr>
              <a:defRPr/>
            </a:lvl1pPr>
          </a:lstStyle>
          <a:p>
            <a:pPr>
              <a:defRPr/>
            </a:pPr>
            <a:fld id="{246CB532-8650-4101-B976-E13ECF3F97E8}" type="slidenum">
              <a:rPr lang="cs-CZ"/>
              <a:pPr>
                <a:defRPr/>
              </a:pPr>
              <a:t>‹#›</a:t>
            </a:fld>
            <a:endParaRPr lang="cs-CZ"/>
          </a:p>
        </p:txBody>
      </p:sp>
    </p:spTree>
    <p:extLst>
      <p:ext uri="{BB962C8B-B14F-4D97-AF65-F5344CB8AC3E}">
        <p14:creationId xmlns:p14="http://schemas.microsoft.com/office/powerpoint/2010/main" val="1862683031"/>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14"/>
          <p:cNvSpPr>
            <a:spLocks noGrp="1" noChangeArrowheads="1"/>
          </p:cNvSpPr>
          <p:nvPr>
            <p:ph type="dt" sz="half" idx="10"/>
          </p:nvPr>
        </p:nvSpPr>
        <p:spPr>
          <a:ln/>
        </p:spPr>
        <p:txBody>
          <a:bodyPr/>
          <a:lstStyle>
            <a:lvl1pPr>
              <a:defRPr/>
            </a:lvl1pPr>
          </a:lstStyle>
          <a:p>
            <a:pPr>
              <a:defRPr/>
            </a:pPr>
            <a:endParaRPr lang="cs-CZ"/>
          </a:p>
        </p:txBody>
      </p:sp>
      <p:sp>
        <p:nvSpPr>
          <p:cNvPr id="6" name="Rectangle 15"/>
          <p:cNvSpPr>
            <a:spLocks noGrp="1" noChangeArrowheads="1"/>
          </p:cNvSpPr>
          <p:nvPr>
            <p:ph type="ftr" sz="quarter" idx="11"/>
          </p:nvPr>
        </p:nvSpPr>
        <p:spPr>
          <a:ln/>
        </p:spPr>
        <p:txBody>
          <a:bodyPr/>
          <a:lstStyle>
            <a:lvl1pPr>
              <a:defRPr/>
            </a:lvl1pPr>
          </a:lstStyle>
          <a:p>
            <a:pPr>
              <a:defRPr/>
            </a:pPr>
            <a:endParaRPr lang="cs-CZ"/>
          </a:p>
        </p:txBody>
      </p:sp>
      <p:sp>
        <p:nvSpPr>
          <p:cNvPr id="7" name="Rectangle 16"/>
          <p:cNvSpPr>
            <a:spLocks noGrp="1" noChangeArrowheads="1"/>
          </p:cNvSpPr>
          <p:nvPr>
            <p:ph type="sldNum" sz="quarter" idx="12"/>
          </p:nvPr>
        </p:nvSpPr>
        <p:spPr>
          <a:ln/>
        </p:spPr>
        <p:txBody>
          <a:bodyPr/>
          <a:lstStyle>
            <a:lvl1pPr>
              <a:defRPr/>
            </a:lvl1pPr>
          </a:lstStyle>
          <a:p>
            <a:pPr>
              <a:defRPr/>
            </a:pPr>
            <a:fld id="{011B8900-4394-455B-8CC1-FC1F7B504214}" type="slidenum">
              <a:rPr lang="cs-CZ"/>
              <a:pPr>
                <a:defRPr/>
              </a:pPr>
              <a:t>‹#›</a:t>
            </a:fld>
            <a:endParaRPr lang="cs-CZ"/>
          </a:p>
        </p:txBody>
      </p:sp>
    </p:spTree>
    <p:extLst>
      <p:ext uri="{BB962C8B-B14F-4D97-AF65-F5344CB8AC3E}">
        <p14:creationId xmlns:p14="http://schemas.microsoft.com/office/powerpoint/2010/main" val="1441949859"/>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14"/>
          <p:cNvSpPr>
            <a:spLocks noGrp="1" noChangeArrowheads="1"/>
          </p:cNvSpPr>
          <p:nvPr>
            <p:ph type="dt" sz="half" idx="10"/>
          </p:nvPr>
        </p:nvSpPr>
        <p:spPr>
          <a:ln/>
        </p:spPr>
        <p:txBody>
          <a:bodyPr/>
          <a:lstStyle>
            <a:lvl1pPr>
              <a:defRPr/>
            </a:lvl1pPr>
          </a:lstStyle>
          <a:p>
            <a:pPr>
              <a:defRPr/>
            </a:pPr>
            <a:endParaRPr lang="cs-CZ"/>
          </a:p>
        </p:txBody>
      </p:sp>
      <p:sp>
        <p:nvSpPr>
          <p:cNvPr id="6" name="Rectangle 15"/>
          <p:cNvSpPr>
            <a:spLocks noGrp="1" noChangeArrowheads="1"/>
          </p:cNvSpPr>
          <p:nvPr>
            <p:ph type="ftr" sz="quarter" idx="11"/>
          </p:nvPr>
        </p:nvSpPr>
        <p:spPr>
          <a:ln/>
        </p:spPr>
        <p:txBody>
          <a:bodyPr/>
          <a:lstStyle>
            <a:lvl1pPr>
              <a:defRPr/>
            </a:lvl1pPr>
          </a:lstStyle>
          <a:p>
            <a:pPr>
              <a:defRPr/>
            </a:pPr>
            <a:endParaRPr lang="cs-CZ"/>
          </a:p>
        </p:txBody>
      </p:sp>
      <p:sp>
        <p:nvSpPr>
          <p:cNvPr id="7" name="Rectangle 16"/>
          <p:cNvSpPr>
            <a:spLocks noGrp="1" noChangeArrowheads="1"/>
          </p:cNvSpPr>
          <p:nvPr>
            <p:ph type="sldNum" sz="quarter" idx="12"/>
          </p:nvPr>
        </p:nvSpPr>
        <p:spPr>
          <a:ln/>
        </p:spPr>
        <p:txBody>
          <a:bodyPr/>
          <a:lstStyle>
            <a:lvl1pPr>
              <a:defRPr/>
            </a:lvl1pPr>
          </a:lstStyle>
          <a:p>
            <a:pPr>
              <a:defRPr/>
            </a:pPr>
            <a:fld id="{8731540D-895F-427E-9F99-5246114D6928}" type="slidenum">
              <a:rPr lang="cs-CZ"/>
              <a:pPr>
                <a:defRPr/>
              </a:pPr>
              <a:t>‹#›</a:t>
            </a:fld>
            <a:endParaRPr lang="cs-CZ"/>
          </a:p>
        </p:txBody>
      </p:sp>
    </p:spTree>
    <p:extLst>
      <p:ext uri="{BB962C8B-B14F-4D97-AF65-F5344CB8AC3E}">
        <p14:creationId xmlns:p14="http://schemas.microsoft.com/office/powerpoint/2010/main" val="984217464"/>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9525" y="-20638"/>
            <a:ext cx="9153525" cy="6878638"/>
            <a:chOff x="-6" y="-13"/>
            <a:chExt cx="5766" cy="4333"/>
          </a:xfrm>
        </p:grpSpPr>
        <p:sp>
          <p:nvSpPr>
            <p:cNvPr id="3075"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cs-CZ"/>
            </a:p>
          </p:txBody>
        </p:sp>
        <p:sp>
          <p:nvSpPr>
            <p:cNvPr id="1033" name="Freeform 4"/>
            <p:cNvSpPr>
              <a:spLocks/>
            </p:cNvSpPr>
            <p:nvPr/>
          </p:nvSpPr>
          <p:spPr bwMode="white">
            <a:xfrm>
              <a:off x="-6" y="2828"/>
              <a:ext cx="3625" cy="1492"/>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034" name="Freeform 5"/>
            <p:cNvSpPr>
              <a:spLocks/>
            </p:cNvSpPr>
            <p:nvPr/>
          </p:nvSpPr>
          <p:spPr bwMode="white">
            <a:xfrm>
              <a:off x="0" y="2405"/>
              <a:ext cx="5143" cy="1902"/>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35" name="Freeform 6"/>
            <p:cNvSpPr>
              <a:spLocks/>
            </p:cNvSpPr>
            <p:nvPr/>
          </p:nvSpPr>
          <p:spPr bwMode="white">
            <a:xfrm>
              <a:off x="0" y="1982"/>
              <a:ext cx="5760" cy="2325"/>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36" name="Freeform 7"/>
            <p:cNvSpPr>
              <a:spLocks/>
            </p:cNvSpPr>
            <p:nvPr/>
          </p:nvSpPr>
          <p:spPr bwMode="white">
            <a:xfrm>
              <a:off x="0" y="1550"/>
              <a:ext cx="5760" cy="1573"/>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37" name="Freeform 8"/>
            <p:cNvSpPr>
              <a:spLocks/>
            </p:cNvSpPr>
            <p:nvPr/>
          </p:nvSpPr>
          <p:spPr bwMode="white">
            <a:xfrm>
              <a:off x="0" y="1130"/>
              <a:ext cx="5760" cy="970"/>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38" name="Freeform 9"/>
            <p:cNvSpPr>
              <a:spLocks/>
            </p:cNvSpPr>
            <p:nvPr/>
          </p:nvSpPr>
          <p:spPr bwMode="white">
            <a:xfrm>
              <a:off x="0" y="-13"/>
              <a:ext cx="5760" cy="1060"/>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39" name="Freeform 10"/>
            <p:cNvSpPr>
              <a:spLocks/>
            </p:cNvSpPr>
            <p:nvPr/>
          </p:nvSpPr>
          <p:spPr bwMode="white">
            <a:xfrm>
              <a:off x="0" y="-13"/>
              <a:ext cx="5284" cy="673"/>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40" name="Freeform 11"/>
            <p:cNvSpPr>
              <a:spLocks/>
            </p:cNvSpPr>
            <p:nvPr/>
          </p:nvSpPr>
          <p:spPr bwMode="white">
            <a:xfrm>
              <a:off x="0" y="-13"/>
              <a:ext cx="2884" cy="28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
        <p:nvSpPr>
          <p:cNvPr id="1027" name="Rectangle 1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8" name="Rectangle 1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3086" name="Rectangle 1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aseline="0">
                <a:latin typeface="+mn-lt"/>
              </a:defRPr>
            </a:lvl1pPr>
          </a:lstStyle>
          <a:p>
            <a:pPr>
              <a:defRPr/>
            </a:pPr>
            <a:endParaRPr lang="cs-CZ"/>
          </a:p>
        </p:txBody>
      </p:sp>
      <p:sp>
        <p:nvSpPr>
          <p:cNvPr id="3087" name="Rectangle 1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baseline="0">
                <a:latin typeface="+mn-lt"/>
              </a:defRPr>
            </a:lvl1pPr>
          </a:lstStyle>
          <a:p>
            <a:pPr>
              <a:defRPr/>
            </a:pPr>
            <a:endParaRPr lang="cs-CZ"/>
          </a:p>
        </p:txBody>
      </p:sp>
      <p:sp>
        <p:nvSpPr>
          <p:cNvPr id="3088" name="Rectangle 1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aseline="0">
                <a:latin typeface="+mn-lt"/>
              </a:defRPr>
            </a:lvl1pPr>
          </a:lstStyle>
          <a:p>
            <a:pPr>
              <a:defRPr/>
            </a:pPr>
            <a:fld id="{0864D199-3C2A-4AAC-92F0-1636257739A3}" type="slidenum">
              <a:rPr lang="cs-CZ"/>
              <a:pPr>
                <a:defRPr/>
              </a:pPr>
              <a:t>‹#›</a:t>
            </a:fld>
            <a:endParaRPr lang="cs-CZ"/>
          </a:p>
        </p:txBody>
      </p:sp>
    </p:spTree>
  </p:cSld>
  <p:clrMap bg1="dk2" tx1="lt1" bg2="dk1" tx2="lt2" accent1="accent1" accent2="accent2" accent3="accent3" accent4="accent4" accent5="accent5" accent6="accent6" hlink="hlink" folHlink="folHlink"/>
  <p:sldLayoutIdLst>
    <p:sldLayoutId id="2147485010" r:id="rId1"/>
    <p:sldLayoutId id="2147484994" r:id="rId2"/>
    <p:sldLayoutId id="2147484995" r:id="rId3"/>
    <p:sldLayoutId id="2147484996" r:id="rId4"/>
    <p:sldLayoutId id="2147484997" r:id="rId5"/>
    <p:sldLayoutId id="2147484998" r:id="rId6"/>
    <p:sldLayoutId id="2147484999" r:id="rId7"/>
    <p:sldLayoutId id="2147485000" r:id="rId8"/>
    <p:sldLayoutId id="2147485001" r:id="rId9"/>
    <p:sldLayoutId id="2147485002" r:id="rId10"/>
    <p:sldLayoutId id="2147485003" r:id="rId11"/>
    <p:sldLayoutId id="2147485004" r:id="rId12"/>
    <p:sldLayoutId id="2147485005" r:id="rId13"/>
    <p:sldLayoutId id="2147485006" r:id="rId14"/>
    <p:sldLayoutId id="2147485007" r:id="rId15"/>
    <p:sldLayoutId id="2147485008" r:id="rId16"/>
    <p:sldLayoutId id="2147485009" r:id="rId17"/>
  </p:sldLayoutIdLst>
  <p:transition>
    <p:wipe di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850" y="1412875"/>
            <a:ext cx="8569325" cy="2087563"/>
          </a:xfrm>
        </p:spPr>
        <p:txBody>
          <a:bodyPr/>
          <a:lstStyle/>
          <a:p>
            <a:pPr eaLnBrk="1" hangingPunct="1"/>
            <a:r>
              <a:rPr lang="en-US" altLang="cs-CZ" sz="3600" b="1" smtClean="0">
                <a:solidFill>
                  <a:schemeClr val="folHlink"/>
                </a:solidFill>
                <a:latin typeface="Arial" charset="0"/>
              </a:rPr>
              <a:t>Population of small asteroid systems: </a:t>
            </a:r>
            <a:br>
              <a:rPr lang="en-US" altLang="cs-CZ" sz="3600" b="1" smtClean="0">
                <a:solidFill>
                  <a:schemeClr val="folHlink"/>
                </a:solidFill>
                <a:latin typeface="Arial" charset="0"/>
              </a:rPr>
            </a:br>
            <a:r>
              <a:rPr lang="en-US" altLang="cs-CZ" sz="3600" b="1" smtClean="0">
                <a:solidFill>
                  <a:schemeClr val="folHlink"/>
                </a:solidFill>
                <a:latin typeface="Arial" charset="0"/>
              </a:rPr>
              <a:t>Binaries, triples, and pairs</a:t>
            </a:r>
            <a:r>
              <a:rPr lang="en-US" altLang="cs-CZ" sz="2800" b="1" smtClean="0">
                <a:solidFill>
                  <a:schemeClr val="folHlink"/>
                </a:solidFill>
                <a:latin typeface="Arial" charset="0"/>
              </a:rPr>
              <a:t/>
            </a:r>
            <a:br>
              <a:rPr lang="en-US" altLang="cs-CZ" sz="2800" b="1" smtClean="0">
                <a:solidFill>
                  <a:schemeClr val="folHlink"/>
                </a:solidFill>
                <a:latin typeface="Arial" charset="0"/>
              </a:rPr>
            </a:br>
            <a:endParaRPr lang="cs-CZ" altLang="cs-CZ" sz="3600" b="1" smtClean="0">
              <a:solidFill>
                <a:schemeClr val="folHlink"/>
              </a:solidFill>
              <a:latin typeface="Arial" charset="0"/>
            </a:endParaRPr>
          </a:p>
        </p:txBody>
      </p:sp>
      <p:sp>
        <p:nvSpPr>
          <p:cNvPr id="3075" name="Rectangle 3"/>
          <p:cNvSpPr>
            <a:spLocks noGrp="1" noChangeArrowheads="1"/>
          </p:cNvSpPr>
          <p:nvPr>
            <p:ph type="subTitle" idx="1"/>
          </p:nvPr>
        </p:nvSpPr>
        <p:spPr>
          <a:xfrm>
            <a:off x="755650" y="3357563"/>
            <a:ext cx="7704138" cy="1752600"/>
          </a:xfrm>
        </p:spPr>
        <p:txBody>
          <a:bodyPr/>
          <a:lstStyle/>
          <a:p>
            <a:pPr eaLnBrk="1" hangingPunct="1">
              <a:lnSpc>
                <a:spcPct val="80000"/>
              </a:lnSpc>
            </a:pPr>
            <a:r>
              <a:rPr lang="en-US" altLang="cs-CZ" sz="2400" smtClean="0">
                <a:latin typeface="Arial" charset="0"/>
              </a:rPr>
              <a:t>Petr Pravec</a:t>
            </a:r>
          </a:p>
          <a:p>
            <a:pPr eaLnBrk="1" hangingPunct="1">
              <a:lnSpc>
                <a:spcPct val="80000"/>
              </a:lnSpc>
            </a:pPr>
            <a:endParaRPr lang="en-US" altLang="cs-CZ" sz="2000" smtClean="0">
              <a:latin typeface="Arial" charset="0"/>
            </a:endParaRPr>
          </a:p>
          <a:p>
            <a:pPr eaLnBrk="1" hangingPunct="1">
              <a:lnSpc>
                <a:spcPct val="80000"/>
              </a:lnSpc>
            </a:pPr>
            <a:endParaRPr lang="en-US" altLang="cs-CZ" sz="1600" smtClean="0">
              <a:latin typeface="Arial" charset="0"/>
            </a:endParaRPr>
          </a:p>
          <a:p>
            <a:pPr eaLnBrk="1" hangingPunct="1">
              <a:lnSpc>
                <a:spcPct val="80000"/>
              </a:lnSpc>
            </a:pPr>
            <a:r>
              <a:rPr lang="en-US" altLang="cs-CZ" sz="1600" smtClean="0">
                <a:latin typeface="Arial" charset="0"/>
              </a:rPr>
              <a:t>Astronomical Institute AS CR, Ond</a:t>
            </a:r>
            <a:r>
              <a:rPr lang="cs-CZ" altLang="cs-CZ" sz="1600" smtClean="0">
                <a:latin typeface="Arial" charset="0"/>
              </a:rPr>
              <a:t>řejov, </a:t>
            </a:r>
            <a:r>
              <a:rPr lang="en-US" altLang="cs-CZ" sz="1600" smtClean="0">
                <a:latin typeface="Arial" charset="0"/>
              </a:rPr>
              <a:t>Czech Republic</a:t>
            </a:r>
          </a:p>
          <a:p>
            <a:pPr eaLnBrk="1" hangingPunct="1">
              <a:lnSpc>
                <a:spcPct val="80000"/>
              </a:lnSpc>
            </a:pPr>
            <a:endParaRPr lang="en-US" altLang="cs-CZ" sz="1800" smtClean="0">
              <a:latin typeface="Arial" charset="0"/>
            </a:endParaRPr>
          </a:p>
          <a:p>
            <a:pPr eaLnBrk="1" hangingPunct="1">
              <a:lnSpc>
                <a:spcPct val="80000"/>
              </a:lnSpc>
            </a:pPr>
            <a:endParaRPr lang="en-US" altLang="cs-CZ" sz="1800" smtClean="0">
              <a:latin typeface="Arial" charset="0"/>
            </a:endParaRPr>
          </a:p>
          <a:p>
            <a:r>
              <a:rPr lang="en-US" altLang="cs-CZ" sz="1600" i="1" smtClean="0">
                <a:latin typeface="Arial" charset="0"/>
              </a:rPr>
              <a:t>AIM Science Meeting</a:t>
            </a:r>
            <a:endParaRPr lang="cs-CZ" altLang="cs-CZ" sz="1600" smtClean="0"/>
          </a:p>
          <a:p>
            <a:pPr eaLnBrk="1" hangingPunct="1">
              <a:lnSpc>
                <a:spcPct val="80000"/>
              </a:lnSpc>
            </a:pPr>
            <a:r>
              <a:rPr lang="en-US" altLang="cs-CZ" sz="1600" i="1" smtClean="0">
                <a:latin typeface="Arial" charset="0"/>
              </a:rPr>
              <a:t>ESAC, Madrid, 2016 March 1</a:t>
            </a:r>
          </a:p>
          <a:p>
            <a:pPr eaLnBrk="1" hangingPunct="1">
              <a:lnSpc>
                <a:spcPct val="80000"/>
              </a:lnSpc>
            </a:pPr>
            <a:endParaRPr lang="en-US" altLang="cs-CZ" sz="1800" i="1" smtClean="0">
              <a:latin typeface="Arial" charset="0"/>
            </a:endParaRPr>
          </a:p>
          <a:p>
            <a:pPr eaLnBrk="1" hangingPunct="1">
              <a:lnSpc>
                <a:spcPct val="80000"/>
              </a:lnSpc>
            </a:pPr>
            <a:endParaRPr lang="cs-CZ" altLang="cs-CZ" sz="2000" i="1" smtClean="0">
              <a:latin typeface="Arial"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1560" y="0"/>
            <a:ext cx="7772400" cy="1143000"/>
          </a:xfrm>
        </p:spPr>
        <p:txBody>
          <a:bodyPr/>
          <a:lstStyle/>
          <a:p>
            <a:pPr eaLnBrk="1" hangingPunct="1"/>
            <a:r>
              <a:rPr lang="en-US" altLang="cs-CZ" sz="2800" dirty="0" smtClean="0">
                <a:solidFill>
                  <a:schemeClr val="folHlink"/>
                </a:solidFill>
                <a:latin typeface="Arial" charset="0"/>
              </a:rPr>
              <a:t>Component size ratios</a:t>
            </a:r>
            <a:endParaRPr lang="cs-CZ" altLang="cs-CZ" sz="2800" dirty="0" smtClean="0">
              <a:solidFill>
                <a:schemeClr val="folHlink"/>
              </a:solidFill>
              <a:latin typeface="Arial" charset="0"/>
            </a:endParaRPr>
          </a:p>
        </p:txBody>
      </p:sp>
      <p:sp>
        <p:nvSpPr>
          <p:cNvPr id="6147" name="Rectangle 3"/>
          <p:cNvSpPr>
            <a:spLocks noGrp="1" noChangeArrowheads="1"/>
          </p:cNvSpPr>
          <p:nvPr>
            <p:ph type="body" idx="1"/>
          </p:nvPr>
        </p:nvSpPr>
        <p:spPr>
          <a:xfrm>
            <a:off x="539552" y="1196752"/>
            <a:ext cx="8280400" cy="4824412"/>
          </a:xfrm>
        </p:spPr>
        <p:txBody>
          <a:bodyPr/>
          <a:lstStyle/>
          <a:p>
            <a:pPr marL="0" indent="0" eaLnBrk="1" hangingPunct="1">
              <a:buFontTx/>
              <a:buNone/>
              <a:defRPr/>
            </a:pPr>
            <a:r>
              <a:rPr lang="en-US" sz="1600" u="sng" dirty="0" err="1" smtClean="0">
                <a:latin typeface="Arial" charset="0"/>
              </a:rPr>
              <a:t>Secondaries</a:t>
            </a:r>
            <a:r>
              <a:rPr lang="en-US" sz="1600" u="sng" dirty="0" smtClean="0">
                <a:latin typeface="Arial" charset="0"/>
              </a:rPr>
              <a:t> mostly less than half primary diameter (less than ~10% primary mass)</a:t>
            </a:r>
          </a:p>
          <a:p>
            <a:pPr marL="0" indent="0" eaLnBrk="1" hangingPunct="1">
              <a:buFontTx/>
              <a:buNone/>
              <a:defRPr/>
            </a:pPr>
            <a:endParaRPr lang="en-US" sz="1600" dirty="0" smtClean="0">
              <a:latin typeface="Arial" charset="0"/>
            </a:endParaRPr>
          </a:p>
          <a:p>
            <a:pPr marL="0" indent="0" eaLnBrk="1" hangingPunct="1">
              <a:buFontTx/>
              <a:buNone/>
              <a:defRPr/>
            </a:pPr>
            <a:r>
              <a:rPr lang="en-US" sz="1600" dirty="0" smtClean="0">
                <a:latin typeface="Arial" charset="0"/>
              </a:rPr>
              <a:t>Largest </a:t>
            </a:r>
            <a:r>
              <a:rPr lang="en-US" sz="1600" i="1" dirty="0" smtClean="0">
                <a:latin typeface="Arial" charset="0"/>
              </a:rPr>
              <a:t>D</a:t>
            </a:r>
            <a:r>
              <a:rPr lang="en-US" sz="1600" baseline="-25000" dirty="0" smtClean="0">
                <a:latin typeface="Arial" charset="0"/>
              </a:rPr>
              <a:t>2</a:t>
            </a:r>
            <a:r>
              <a:rPr lang="en-US" sz="1600" dirty="0" smtClean="0">
                <a:latin typeface="Arial" charset="0"/>
              </a:rPr>
              <a:t>/</a:t>
            </a:r>
            <a:r>
              <a:rPr lang="en-US" sz="1600" i="1" dirty="0" smtClean="0">
                <a:latin typeface="Arial" charset="0"/>
              </a:rPr>
              <a:t>D</a:t>
            </a:r>
            <a:r>
              <a:rPr lang="en-US" sz="1600" baseline="-25000" dirty="0" smtClean="0">
                <a:latin typeface="Arial" charset="0"/>
              </a:rPr>
              <a:t>1</a:t>
            </a:r>
            <a:r>
              <a:rPr lang="en-US" sz="1600" dirty="0" smtClean="0">
                <a:latin typeface="Arial" charset="0"/>
              </a:rPr>
              <a:t> close to 1 (“Double Asteroids”)</a:t>
            </a:r>
          </a:p>
          <a:p>
            <a:pPr eaLnBrk="1" hangingPunct="1">
              <a:defRPr/>
            </a:pPr>
            <a:r>
              <a:rPr lang="en-US" sz="1400" dirty="0" smtClean="0">
                <a:latin typeface="Arial" charset="0"/>
              </a:rPr>
              <a:t>(69230) Hermes, (809) </a:t>
            </a:r>
            <a:r>
              <a:rPr lang="en-US" sz="1400" dirty="0" err="1" smtClean="0">
                <a:latin typeface="Arial" charset="0"/>
              </a:rPr>
              <a:t>Lundia</a:t>
            </a:r>
            <a:r>
              <a:rPr lang="en-US" sz="1400" dirty="0" smtClean="0">
                <a:latin typeface="Arial" charset="0"/>
              </a:rPr>
              <a:t>, </a:t>
            </a:r>
            <a:r>
              <a:rPr lang="en-US" sz="1400" dirty="0">
                <a:latin typeface="Arial" charset="0"/>
              </a:rPr>
              <a:t>(854) </a:t>
            </a:r>
            <a:r>
              <a:rPr lang="en-US" sz="1400" dirty="0" err="1">
                <a:latin typeface="Arial" charset="0"/>
              </a:rPr>
              <a:t>Frostia</a:t>
            </a:r>
            <a:r>
              <a:rPr lang="en-US" sz="1400" dirty="0">
                <a:latin typeface="Arial" charset="0"/>
              </a:rPr>
              <a:t>, </a:t>
            </a:r>
            <a:endParaRPr lang="en-US" sz="1400" dirty="0" smtClean="0">
              <a:latin typeface="Arial" charset="0"/>
            </a:endParaRPr>
          </a:p>
          <a:p>
            <a:pPr marL="0" indent="0" eaLnBrk="1" hangingPunct="1">
              <a:buNone/>
              <a:defRPr/>
            </a:pPr>
            <a:r>
              <a:rPr lang="en-US" sz="1400" dirty="0" smtClean="0">
                <a:latin typeface="Arial" charset="0"/>
              </a:rPr>
              <a:t>(1089) Tama, (1139) Atami, (1313) Berna, (2478) Tokai, </a:t>
            </a:r>
          </a:p>
          <a:p>
            <a:pPr marL="0" indent="0" eaLnBrk="1" hangingPunct="1">
              <a:buNone/>
              <a:defRPr/>
            </a:pPr>
            <a:r>
              <a:rPr lang="en-US" sz="1400" dirty="0" smtClean="0">
                <a:latin typeface="Arial" charset="0"/>
              </a:rPr>
              <a:t>(4492) Debussy, (4951) Iwamoto – all have </a:t>
            </a:r>
            <a:r>
              <a:rPr lang="en-US" sz="1400" i="1" dirty="0" smtClean="0">
                <a:latin typeface="Arial" charset="0"/>
              </a:rPr>
              <a:t>D</a:t>
            </a:r>
            <a:r>
              <a:rPr lang="en-US" sz="1400" baseline="-25000" dirty="0" smtClean="0">
                <a:latin typeface="Arial" charset="0"/>
              </a:rPr>
              <a:t>2 </a:t>
            </a:r>
            <a:r>
              <a:rPr lang="en-US" sz="1400" dirty="0">
                <a:latin typeface="Arial" charset="0"/>
              </a:rPr>
              <a:t>/</a:t>
            </a:r>
            <a:r>
              <a:rPr lang="en-US" sz="1400" i="1" dirty="0" smtClean="0">
                <a:latin typeface="Arial" charset="0"/>
              </a:rPr>
              <a:t>D</a:t>
            </a:r>
            <a:r>
              <a:rPr lang="en-US" sz="1400" baseline="-25000" dirty="0" smtClean="0">
                <a:latin typeface="Arial" charset="0"/>
              </a:rPr>
              <a:t>1 </a:t>
            </a:r>
          </a:p>
          <a:p>
            <a:pPr marL="0" indent="0" eaLnBrk="1" hangingPunct="1">
              <a:buNone/>
              <a:defRPr/>
            </a:pPr>
            <a:r>
              <a:rPr lang="en-US" sz="1400" dirty="0" smtClean="0">
                <a:latin typeface="Arial" charset="0"/>
              </a:rPr>
              <a:t>between 0.8 and 1</a:t>
            </a:r>
            <a:endParaRPr lang="en-US" sz="1200" i="1" dirty="0" smtClean="0">
              <a:latin typeface="Arial" charset="0"/>
            </a:endParaRPr>
          </a:p>
          <a:p>
            <a:pPr marL="0" indent="0" eaLnBrk="1" hangingPunct="1">
              <a:buFontTx/>
              <a:buNone/>
              <a:defRPr/>
            </a:pPr>
            <a:endParaRPr lang="en-US" sz="1400" i="1" dirty="0">
              <a:latin typeface="Arial" charset="0"/>
            </a:endParaRPr>
          </a:p>
          <a:p>
            <a:pPr marL="0" indent="0" eaLnBrk="1" hangingPunct="1">
              <a:buFontTx/>
              <a:buNone/>
              <a:defRPr/>
            </a:pPr>
            <a:r>
              <a:rPr lang="en-US" sz="1600" dirty="0" smtClean="0">
                <a:latin typeface="Arial" charset="0"/>
              </a:rPr>
              <a:t>Smallest </a:t>
            </a:r>
            <a:r>
              <a:rPr lang="en-US" sz="1600" i="1" dirty="0" smtClean="0">
                <a:latin typeface="Arial" charset="0"/>
              </a:rPr>
              <a:t>D</a:t>
            </a:r>
            <a:r>
              <a:rPr lang="en-US" sz="1600" baseline="-25000" dirty="0" smtClean="0">
                <a:latin typeface="Arial" charset="0"/>
              </a:rPr>
              <a:t>2</a:t>
            </a:r>
            <a:r>
              <a:rPr lang="en-US" sz="1600" dirty="0" smtClean="0">
                <a:latin typeface="Arial" charset="0"/>
              </a:rPr>
              <a:t>/</a:t>
            </a:r>
            <a:r>
              <a:rPr lang="en-US" sz="1600" i="1" dirty="0" smtClean="0">
                <a:latin typeface="Arial" charset="0"/>
              </a:rPr>
              <a:t>D</a:t>
            </a:r>
            <a:r>
              <a:rPr lang="en-US" sz="1600" baseline="-25000" dirty="0" smtClean="0">
                <a:latin typeface="Arial" charset="0"/>
              </a:rPr>
              <a:t>1</a:t>
            </a:r>
            <a:r>
              <a:rPr lang="en-US" sz="1600" dirty="0" smtClean="0">
                <a:latin typeface="Arial" charset="0"/>
              </a:rPr>
              <a:t> (observational sensitivity-limited)</a:t>
            </a:r>
          </a:p>
          <a:p>
            <a:pPr eaLnBrk="1" hangingPunct="1">
              <a:defRPr/>
            </a:pPr>
            <a:r>
              <a:rPr lang="en-US" sz="1400" dirty="0" smtClean="0">
                <a:latin typeface="Arial" charset="0"/>
              </a:rPr>
              <a:t>(1862) Apollo: </a:t>
            </a:r>
            <a:r>
              <a:rPr lang="en-US" sz="1400" i="1" dirty="0" smtClean="0">
                <a:latin typeface="Arial" charset="0"/>
              </a:rPr>
              <a:t>D</a:t>
            </a:r>
            <a:r>
              <a:rPr lang="en-US" sz="1400" baseline="-25000" dirty="0" smtClean="0">
                <a:latin typeface="Arial" charset="0"/>
              </a:rPr>
              <a:t>2</a:t>
            </a:r>
            <a:r>
              <a:rPr lang="en-US" sz="1400" dirty="0" smtClean="0">
                <a:latin typeface="Arial" charset="0"/>
              </a:rPr>
              <a:t>/</a:t>
            </a:r>
            <a:r>
              <a:rPr lang="en-US" sz="1400" i="1" dirty="0" smtClean="0">
                <a:latin typeface="Arial" charset="0"/>
              </a:rPr>
              <a:t>D</a:t>
            </a:r>
            <a:r>
              <a:rPr lang="en-US" sz="1400" baseline="-25000" dirty="0" smtClean="0">
                <a:latin typeface="Arial" charset="0"/>
              </a:rPr>
              <a:t>1</a:t>
            </a:r>
            <a:r>
              <a:rPr lang="en-US" sz="1400" dirty="0" smtClean="0">
                <a:latin typeface="Arial" charset="0"/>
              </a:rPr>
              <a:t> ~ 0.04 </a:t>
            </a:r>
            <a:r>
              <a:rPr lang="en-US" sz="1200" i="1" dirty="0" smtClean="0">
                <a:latin typeface="Arial" charset="0"/>
              </a:rPr>
              <a:t>(</a:t>
            </a:r>
            <a:r>
              <a:rPr lang="en-US" sz="1200" i="1" dirty="0" err="1" smtClean="0">
                <a:latin typeface="Arial" charset="0"/>
              </a:rPr>
              <a:t>Ostro</a:t>
            </a:r>
            <a:r>
              <a:rPr lang="en-US" sz="1200" i="1" dirty="0" smtClean="0">
                <a:latin typeface="Arial" charset="0"/>
              </a:rPr>
              <a:t> et al. 2005, </a:t>
            </a:r>
            <a:r>
              <a:rPr lang="en-US" sz="1200" i="1" dirty="0" err="1" smtClean="0">
                <a:latin typeface="Arial" charset="0"/>
              </a:rPr>
              <a:t>unc</a:t>
            </a:r>
            <a:r>
              <a:rPr lang="en-US" sz="1200" i="1" dirty="0" smtClean="0">
                <a:latin typeface="Arial" charset="0"/>
              </a:rPr>
              <a:t>. factor 2)</a:t>
            </a:r>
            <a:endParaRPr lang="en-US" sz="1400" dirty="0">
              <a:latin typeface="Arial" charset="0"/>
            </a:endParaRPr>
          </a:p>
          <a:p>
            <a:pPr marL="0" indent="0" eaLnBrk="1" hangingPunct="1">
              <a:buFontTx/>
              <a:buNone/>
              <a:defRPr/>
            </a:pPr>
            <a:endParaRPr lang="en-US" sz="1600" dirty="0" smtClean="0">
              <a:latin typeface="Arial" charset="0"/>
            </a:endParaRPr>
          </a:p>
          <a:p>
            <a:pPr marL="0" indent="0" eaLnBrk="1" hangingPunct="1">
              <a:buFontTx/>
              <a:buNone/>
              <a:defRPr/>
            </a:pPr>
            <a:endParaRPr lang="en-US" sz="1600" dirty="0" smtClean="0">
              <a:latin typeface="Arial" charset="0"/>
            </a:endParaRPr>
          </a:p>
          <a:p>
            <a:pPr marL="0" indent="0" eaLnBrk="1" hangingPunct="1">
              <a:buFontTx/>
              <a:buNone/>
              <a:defRPr/>
            </a:pPr>
            <a:r>
              <a:rPr lang="en-US" sz="1600" dirty="0" smtClean="0">
                <a:latin typeface="Arial" charset="0"/>
              </a:rPr>
              <a:t>Systems with </a:t>
            </a:r>
            <a:r>
              <a:rPr lang="en-US" sz="1600" i="1" dirty="0" smtClean="0">
                <a:latin typeface="Arial" charset="0"/>
              </a:rPr>
              <a:t>D</a:t>
            </a:r>
            <a:r>
              <a:rPr lang="en-US" sz="1600" baseline="-25000" dirty="0" smtClean="0">
                <a:latin typeface="Arial" charset="0"/>
              </a:rPr>
              <a:t>2</a:t>
            </a:r>
            <a:r>
              <a:rPr lang="en-US" sz="1600" dirty="0" smtClean="0">
                <a:latin typeface="Arial" charset="0"/>
              </a:rPr>
              <a:t>/</a:t>
            </a:r>
            <a:r>
              <a:rPr lang="en-US" sz="1600" i="1" dirty="0" smtClean="0">
                <a:latin typeface="Arial" charset="0"/>
              </a:rPr>
              <a:t>D</a:t>
            </a:r>
            <a:r>
              <a:rPr lang="en-US" sz="1600" baseline="-25000" dirty="0" smtClean="0">
                <a:latin typeface="Arial" charset="0"/>
              </a:rPr>
              <a:t>1</a:t>
            </a:r>
            <a:r>
              <a:rPr lang="en-US" sz="1600" dirty="0">
                <a:latin typeface="Arial" charset="0"/>
              </a:rPr>
              <a:t> </a:t>
            </a:r>
            <a:r>
              <a:rPr lang="en-US" sz="1600" dirty="0" smtClean="0">
                <a:latin typeface="Arial" charset="0"/>
              </a:rPr>
              <a:t>&lt; ~0.4-0.5 abundant.</a:t>
            </a:r>
          </a:p>
          <a:p>
            <a:pPr marL="0" indent="0" eaLnBrk="1" hangingPunct="1">
              <a:buFontTx/>
              <a:buNone/>
              <a:defRPr/>
            </a:pPr>
            <a:endParaRPr lang="en-US" sz="1600" dirty="0">
              <a:latin typeface="Arial" charset="0"/>
            </a:endParaRPr>
          </a:p>
          <a:p>
            <a:pPr marL="0" indent="0" eaLnBrk="1" hangingPunct="1">
              <a:buFontTx/>
              <a:buNone/>
              <a:defRPr/>
            </a:pPr>
            <a:r>
              <a:rPr lang="en-US" sz="1600" dirty="0" smtClean="0">
                <a:latin typeface="Arial" charset="0"/>
              </a:rPr>
              <a:t>Decrease at </a:t>
            </a:r>
            <a:r>
              <a:rPr lang="en-US" sz="1600" i="1" dirty="0">
                <a:latin typeface="Arial" charset="0"/>
              </a:rPr>
              <a:t>D</a:t>
            </a:r>
            <a:r>
              <a:rPr lang="en-US" sz="1600" baseline="-25000" dirty="0">
                <a:latin typeface="Arial" charset="0"/>
              </a:rPr>
              <a:t>2</a:t>
            </a:r>
            <a:r>
              <a:rPr lang="en-US" sz="1600" dirty="0">
                <a:latin typeface="Arial" charset="0"/>
              </a:rPr>
              <a:t>/</a:t>
            </a:r>
            <a:r>
              <a:rPr lang="en-US" sz="1600" i="1" dirty="0">
                <a:latin typeface="Arial" charset="0"/>
              </a:rPr>
              <a:t>D</a:t>
            </a:r>
            <a:r>
              <a:rPr lang="en-US" sz="1600" baseline="-25000" dirty="0">
                <a:latin typeface="Arial" charset="0"/>
              </a:rPr>
              <a:t>1</a:t>
            </a:r>
            <a:r>
              <a:rPr lang="en-US" sz="1600" dirty="0">
                <a:latin typeface="Arial" charset="0"/>
              </a:rPr>
              <a:t> </a:t>
            </a:r>
            <a:r>
              <a:rPr lang="en-US" sz="1600" dirty="0" smtClean="0">
                <a:latin typeface="Arial" charset="0"/>
              </a:rPr>
              <a:t>&lt; 0.3 and especially below 0.2</a:t>
            </a:r>
          </a:p>
          <a:p>
            <a:pPr marL="0" indent="0" eaLnBrk="1" hangingPunct="1">
              <a:buFontTx/>
              <a:buNone/>
              <a:defRPr/>
            </a:pPr>
            <a:r>
              <a:rPr lang="en-US" sz="1600" dirty="0" smtClean="0">
                <a:latin typeface="Arial" charset="0"/>
              </a:rPr>
              <a:t>   maybe observational bias.</a:t>
            </a:r>
          </a:p>
          <a:p>
            <a:pPr marL="0" indent="0" eaLnBrk="1" hangingPunct="1">
              <a:buFontTx/>
              <a:buNone/>
              <a:defRPr/>
            </a:pPr>
            <a:endParaRPr lang="en-US" sz="1600" dirty="0" smtClean="0">
              <a:latin typeface="Arial" charset="0"/>
            </a:endParaRPr>
          </a:p>
          <a:p>
            <a:pPr marL="0" indent="0" eaLnBrk="1" hangingPunct="1">
              <a:buFontTx/>
              <a:buNone/>
              <a:defRPr/>
            </a:pPr>
            <a:endParaRPr lang="en-US" sz="1400" i="1" dirty="0">
              <a:latin typeface="Arial" charset="0"/>
            </a:endParaRPr>
          </a:p>
          <a:p>
            <a:pPr marL="0" indent="0" eaLnBrk="1" hangingPunct="1">
              <a:buFontTx/>
              <a:buNone/>
              <a:defRPr/>
            </a:pPr>
            <a:endParaRPr lang="en-US" sz="1400" i="1" dirty="0" smtClean="0">
              <a:latin typeface="Arial" charset="0"/>
            </a:endParaRPr>
          </a:p>
          <a:p>
            <a:pPr marL="0" indent="0" eaLnBrk="1" hangingPunct="1">
              <a:lnSpc>
                <a:spcPct val="150000"/>
              </a:lnSpc>
              <a:buFontTx/>
              <a:buNone/>
              <a:defRPr/>
            </a:pPr>
            <a:endParaRPr lang="en-US" sz="1600" dirty="0">
              <a:latin typeface="Arial" charset="0"/>
            </a:endParaRPr>
          </a:p>
          <a:p>
            <a:pPr marL="0" indent="0" eaLnBrk="1" hangingPunct="1">
              <a:lnSpc>
                <a:spcPct val="150000"/>
              </a:lnSpc>
              <a:buFontTx/>
              <a:buNone/>
              <a:defRPr/>
            </a:pPr>
            <a:endParaRPr lang="cs-CZ" sz="1600" dirty="0"/>
          </a:p>
        </p:txBody>
      </p:sp>
      <p:pic>
        <p:nvPicPr>
          <p:cNvPr id="6148" name="Obrázek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153" y="3068638"/>
            <a:ext cx="3554412"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římá spojnice se šipkou 4"/>
          <p:cNvCxnSpPr>
            <a:cxnSpLocks noChangeShapeType="1"/>
          </p:cNvCxnSpPr>
          <p:nvPr/>
        </p:nvCxnSpPr>
        <p:spPr bwMode="auto">
          <a:xfrm>
            <a:off x="6301363" y="3007400"/>
            <a:ext cx="71422" cy="997664"/>
          </a:xfrm>
          <a:prstGeom prst="straightConnector1">
            <a:avLst/>
          </a:prstGeom>
          <a:noFill/>
          <a:ln w="22225" algn="ctr">
            <a:solidFill>
              <a:srgbClr val="00B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ovéPole 11"/>
          <p:cNvSpPr txBox="1"/>
          <p:nvPr/>
        </p:nvSpPr>
        <p:spPr>
          <a:xfrm>
            <a:off x="5428368" y="2668846"/>
            <a:ext cx="1745991" cy="338554"/>
          </a:xfrm>
          <a:prstGeom prst="rect">
            <a:avLst/>
          </a:prstGeom>
          <a:noFill/>
        </p:spPr>
        <p:txBody>
          <a:bodyPr wrap="none" rtlCol="0">
            <a:spAutoFit/>
          </a:bodyPr>
          <a:lstStyle/>
          <a:p>
            <a:r>
              <a:rPr lang="en-US" sz="1600" baseline="0" dirty="0" smtClean="0"/>
              <a:t>(65803) </a:t>
            </a:r>
            <a:r>
              <a:rPr lang="en-US" sz="1600" baseline="0" dirty="0" err="1" smtClean="0"/>
              <a:t>Didymos</a:t>
            </a:r>
            <a:endParaRPr lang="cs-CZ" sz="1600" baseline="0" dirty="0"/>
          </a:p>
        </p:txBody>
      </p:sp>
    </p:spTree>
    <p:extLst>
      <p:ext uri="{BB962C8B-B14F-4D97-AF65-F5344CB8AC3E}">
        <p14:creationId xmlns:p14="http://schemas.microsoft.com/office/powerpoint/2010/main" val="233387318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81025" y="0"/>
            <a:ext cx="7772400" cy="1143000"/>
          </a:xfrm>
        </p:spPr>
        <p:txBody>
          <a:bodyPr/>
          <a:lstStyle/>
          <a:p>
            <a:pPr eaLnBrk="1" hangingPunct="1"/>
            <a:r>
              <a:rPr lang="en-US" altLang="cs-CZ" sz="2800" dirty="0" smtClean="0">
                <a:solidFill>
                  <a:schemeClr val="folHlink"/>
                </a:solidFill>
                <a:latin typeface="Arial" charset="0"/>
              </a:rPr>
              <a:t>Total angular momentum</a:t>
            </a:r>
            <a:endParaRPr lang="cs-CZ" altLang="cs-CZ" sz="2800" dirty="0" smtClean="0">
              <a:solidFill>
                <a:schemeClr val="folHlink"/>
              </a:solidFill>
              <a:latin typeface="Arial" charset="0"/>
            </a:endParaRPr>
          </a:p>
        </p:txBody>
      </p:sp>
      <p:pic>
        <p:nvPicPr>
          <p:cNvPr id="22531" name="Obrázek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0257" y="885180"/>
            <a:ext cx="4418012" cy="583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ovéPole 13"/>
          <p:cNvSpPr txBox="1">
            <a:spLocks noChangeArrowheads="1"/>
          </p:cNvSpPr>
          <p:nvPr/>
        </p:nvSpPr>
        <p:spPr bwMode="auto">
          <a:xfrm>
            <a:off x="336897" y="885180"/>
            <a:ext cx="41052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600" baseline="0" dirty="0">
                <a:latin typeface="Arial" charset="0"/>
              </a:rPr>
              <a:t>Small </a:t>
            </a:r>
            <a:r>
              <a:rPr lang="en-US" altLang="cs-CZ" sz="1600" baseline="0" dirty="0" smtClean="0">
                <a:latin typeface="Arial" charset="0"/>
              </a:rPr>
              <a:t>asteroid binaries </a:t>
            </a:r>
            <a:r>
              <a:rPr lang="en-US" altLang="cs-CZ" sz="1600" baseline="0" dirty="0">
                <a:latin typeface="Arial" charset="0"/>
              </a:rPr>
              <a:t>have the total angular momentum close to </a:t>
            </a:r>
            <a:r>
              <a:rPr lang="en-US" altLang="cs-CZ" sz="1600" baseline="0" dirty="0" smtClean="0">
                <a:latin typeface="Arial" charset="0"/>
              </a:rPr>
              <a:t>critical.</a:t>
            </a:r>
          </a:p>
          <a:p>
            <a:pPr eaLnBrk="1" hangingPunct="1">
              <a:spcBef>
                <a:spcPct val="0"/>
              </a:spcBef>
              <a:buFontTx/>
              <a:buNone/>
            </a:pPr>
            <a:endParaRPr lang="en-US" altLang="cs-CZ" sz="1600" baseline="0" dirty="0">
              <a:latin typeface="Arial" charset="0"/>
            </a:endParaRPr>
          </a:p>
          <a:p>
            <a:pPr eaLnBrk="1" hangingPunct="1">
              <a:spcBef>
                <a:spcPct val="0"/>
              </a:spcBef>
              <a:buNone/>
            </a:pPr>
            <a:r>
              <a:rPr lang="el-GR" sz="1600" baseline="0" dirty="0" smtClean="0">
                <a:latin typeface="Arial" panose="020B0604020202020204" pitchFamily="34" charset="0"/>
                <a:cs typeface="Arial" panose="020B0604020202020204" pitchFamily="34" charset="0"/>
              </a:rPr>
              <a:t>α</a:t>
            </a:r>
            <a:r>
              <a:rPr lang="en-US" sz="1600" baseline="-25000" dirty="0" smtClean="0">
                <a:latin typeface="Arial" panose="020B0604020202020204" pitchFamily="34" charset="0"/>
                <a:cs typeface="Arial" panose="020B0604020202020204" pitchFamily="34" charset="0"/>
              </a:rPr>
              <a:t>L</a:t>
            </a:r>
            <a:r>
              <a:rPr lang="en-US" sz="1600" baseline="0" dirty="0" smtClean="0">
                <a:latin typeface="Arial" panose="020B0604020202020204" pitchFamily="34" charset="0"/>
                <a:cs typeface="Arial" panose="020B0604020202020204" pitchFamily="34" charset="0"/>
              </a:rPr>
              <a:t> is the total angular momentum of the binary system normalized to the angular momentum of a critically rotating equivalent sphere with zero tensile strength and angle of friction/repose of 90</a:t>
            </a:r>
            <a:r>
              <a:rPr lang="en-US" sz="1600" baseline="0" dirty="0" smtClean="0"/>
              <a:t>°.</a:t>
            </a:r>
            <a:endParaRPr lang="cs-CZ" sz="1600" baseline="0" dirty="0"/>
          </a:p>
          <a:p>
            <a:pPr eaLnBrk="1" hangingPunct="1">
              <a:spcBef>
                <a:spcPct val="0"/>
              </a:spcBef>
              <a:buFontTx/>
              <a:buNone/>
            </a:pPr>
            <a:endParaRPr lang="en-US" altLang="cs-CZ" sz="1600" baseline="0" dirty="0" smtClean="0">
              <a:latin typeface="Arial" charset="0"/>
            </a:endParaRPr>
          </a:p>
          <a:p>
            <a:pPr eaLnBrk="1" hangingPunct="1">
              <a:spcBef>
                <a:spcPct val="0"/>
              </a:spcBef>
              <a:buFontTx/>
              <a:buNone/>
            </a:pPr>
            <a:r>
              <a:rPr lang="en-US" altLang="cs-CZ" sz="1600" baseline="0" dirty="0" smtClean="0">
                <a:latin typeface="Arial" charset="0"/>
              </a:rPr>
              <a:t>For </a:t>
            </a:r>
            <a:r>
              <a:rPr lang="en-US" altLang="cs-CZ" sz="1600" baseline="0" dirty="0">
                <a:latin typeface="Arial" charset="0"/>
              </a:rPr>
              <a:t>systems </a:t>
            </a:r>
            <a:r>
              <a:rPr lang="en-US" altLang="cs-CZ" sz="1600" baseline="0" dirty="0" smtClean="0">
                <a:latin typeface="Arial" charset="0"/>
              </a:rPr>
              <a:t>originating </a:t>
            </a:r>
            <a:r>
              <a:rPr lang="en-US" altLang="cs-CZ" sz="1600" baseline="0" dirty="0">
                <a:latin typeface="Arial" charset="0"/>
              </a:rPr>
              <a:t>from critically spinning rubble </a:t>
            </a:r>
            <a:r>
              <a:rPr lang="en-US" altLang="cs-CZ" sz="1600" baseline="0" dirty="0" smtClean="0">
                <a:latin typeface="Arial" charset="0"/>
              </a:rPr>
              <a:t>piles, e.g., by a spin fission, </a:t>
            </a:r>
            <a:r>
              <a:rPr lang="el-GR" sz="1600" baseline="0" dirty="0" smtClean="0">
                <a:latin typeface="Arial" panose="020B0604020202020204" pitchFamily="34" charset="0"/>
                <a:cs typeface="Arial" panose="020B0604020202020204" pitchFamily="34" charset="0"/>
              </a:rPr>
              <a:t>α</a:t>
            </a:r>
            <a:r>
              <a:rPr lang="en-US" sz="1600" baseline="-25000" dirty="0">
                <a:latin typeface="Arial" panose="020B0604020202020204" pitchFamily="34" charset="0"/>
                <a:cs typeface="Arial" panose="020B0604020202020204" pitchFamily="34" charset="0"/>
              </a:rPr>
              <a:t>L</a:t>
            </a:r>
            <a:r>
              <a:rPr lang="en-US" sz="1600" baseline="0" dirty="0">
                <a:latin typeface="Arial" panose="020B0604020202020204" pitchFamily="34" charset="0"/>
                <a:cs typeface="Arial" panose="020B0604020202020204" pitchFamily="34" charset="0"/>
              </a:rPr>
              <a:t> </a:t>
            </a:r>
            <a:r>
              <a:rPr lang="en-US" sz="1600" baseline="0" dirty="0" smtClean="0">
                <a:latin typeface="Arial" panose="020B0604020202020204" pitchFamily="34" charset="0"/>
                <a:cs typeface="Arial" panose="020B0604020202020204" pitchFamily="34" charset="0"/>
              </a:rPr>
              <a:t>is close to 1 </a:t>
            </a:r>
            <a:r>
              <a:rPr lang="en-US" sz="1400" i="1" baseline="0" dirty="0" smtClean="0">
                <a:latin typeface="Arial" charset="0"/>
              </a:rPr>
              <a:t>(</a:t>
            </a:r>
            <a:r>
              <a:rPr lang="en-US" sz="1400" i="1" baseline="0" dirty="0" err="1" smtClean="0">
                <a:latin typeface="Arial" charset="0"/>
              </a:rPr>
              <a:t>P</a:t>
            </a:r>
            <a:r>
              <a:rPr lang="en-US" altLang="cs-CZ" sz="1400" i="1" baseline="0" dirty="0" err="1" smtClean="0">
                <a:latin typeface="Arial" charset="0"/>
              </a:rPr>
              <a:t>ravec</a:t>
            </a:r>
            <a:r>
              <a:rPr lang="en-US" altLang="cs-CZ" sz="1400" i="1" baseline="0" dirty="0" smtClean="0">
                <a:latin typeface="Arial" charset="0"/>
              </a:rPr>
              <a:t> </a:t>
            </a:r>
            <a:r>
              <a:rPr lang="en-US" altLang="cs-CZ" sz="1400" i="1" baseline="0" dirty="0">
                <a:latin typeface="Arial" charset="0"/>
              </a:rPr>
              <a:t>and Harris </a:t>
            </a:r>
            <a:r>
              <a:rPr lang="en-US" altLang="cs-CZ" sz="1400" i="1" baseline="0" dirty="0" smtClean="0">
                <a:latin typeface="Arial" charset="0"/>
              </a:rPr>
              <a:t>2007).</a:t>
            </a:r>
            <a:endParaRPr lang="cs-CZ" altLang="cs-CZ" sz="1600" baseline="0" dirty="0">
              <a:latin typeface="Arial" charset="0"/>
            </a:endParaRPr>
          </a:p>
        </p:txBody>
      </p:sp>
      <p:pic>
        <p:nvPicPr>
          <p:cNvPr id="22534" name="Obráze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376490"/>
            <a:ext cx="353377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Přímá spojnice se šipkou 6"/>
          <p:cNvCxnSpPr>
            <a:cxnSpLocks noChangeShapeType="1"/>
            <a:stCxn id="8" idx="3"/>
          </p:cNvCxnSpPr>
          <p:nvPr/>
        </p:nvCxnSpPr>
        <p:spPr bwMode="auto">
          <a:xfrm>
            <a:off x="3974891" y="4077072"/>
            <a:ext cx="2067779" cy="504056"/>
          </a:xfrm>
          <a:prstGeom prst="straightConnector1">
            <a:avLst/>
          </a:prstGeom>
          <a:noFill/>
          <a:ln w="222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ovéPole 7"/>
          <p:cNvSpPr txBox="1"/>
          <p:nvPr/>
        </p:nvSpPr>
        <p:spPr>
          <a:xfrm>
            <a:off x="2228900" y="3907795"/>
            <a:ext cx="1745991" cy="338554"/>
          </a:xfrm>
          <a:prstGeom prst="rect">
            <a:avLst/>
          </a:prstGeom>
          <a:noFill/>
        </p:spPr>
        <p:txBody>
          <a:bodyPr wrap="none" rtlCol="0">
            <a:spAutoFit/>
          </a:bodyPr>
          <a:lstStyle/>
          <a:p>
            <a:r>
              <a:rPr lang="en-US" sz="1600" baseline="0" dirty="0" smtClean="0"/>
              <a:t>(65803) </a:t>
            </a:r>
            <a:r>
              <a:rPr lang="en-US" sz="1600" baseline="0" dirty="0" err="1" smtClean="0"/>
              <a:t>Didymos</a:t>
            </a:r>
            <a:endParaRPr lang="cs-CZ" sz="1600" baseline="0" dirty="0"/>
          </a:p>
        </p:txBody>
      </p:sp>
    </p:spTree>
    <p:extLst>
      <p:ext uri="{BB962C8B-B14F-4D97-AF65-F5344CB8AC3E}">
        <p14:creationId xmlns:p14="http://schemas.microsoft.com/office/powerpoint/2010/main" val="66526574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4213" y="0"/>
            <a:ext cx="7772400" cy="1143000"/>
          </a:xfrm>
        </p:spPr>
        <p:txBody>
          <a:bodyPr/>
          <a:lstStyle/>
          <a:p>
            <a:pPr eaLnBrk="1" hangingPunct="1"/>
            <a:r>
              <a:rPr lang="en-US" altLang="cs-CZ" sz="2800" dirty="0" smtClean="0">
                <a:solidFill>
                  <a:schemeClr val="folHlink"/>
                </a:solidFill>
                <a:latin typeface="Arial" charset="0"/>
              </a:rPr>
              <a:t>Primary rotations (mostly </a:t>
            </a:r>
            <a:r>
              <a:rPr lang="en-US" altLang="cs-CZ" sz="2800" dirty="0">
                <a:solidFill>
                  <a:schemeClr val="folHlink"/>
                </a:solidFill>
                <a:latin typeface="Arial" charset="0"/>
              </a:rPr>
              <a:t>f</a:t>
            </a:r>
            <a:r>
              <a:rPr lang="en-US" altLang="cs-CZ" sz="2800" dirty="0" smtClean="0">
                <a:solidFill>
                  <a:schemeClr val="folHlink"/>
                </a:solidFill>
                <a:latin typeface="Arial" charset="0"/>
              </a:rPr>
              <a:t>ast)</a:t>
            </a:r>
            <a:endParaRPr lang="cs-CZ" altLang="cs-CZ" sz="2000" dirty="0" smtClean="0">
              <a:solidFill>
                <a:schemeClr val="folHlink"/>
              </a:solidFill>
              <a:latin typeface="Arial" charset="0"/>
            </a:endParaRPr>
          </a:p>
        </p:txBody>
      </p:sp>
      <p:sp>
        <p:nvSpPr>
          <p:cNvPr id="15363" name="Rectangle 3"/>
          <p:cNvSpPr>
            <a:spLocks noGrp="1" noChangeArrowheads="1"/>
          </p:cNvSpPr>
          <p:nvPr>
            <p:ph type="body" idx="1"/>
          </p:nvPr>
        </p:nvSpPr>
        <p:spPr>
          <a:xfrm>
            <a:off x="107504" y="5826124"/>
            <a:ext cx="5378474" cy="792163"/>
          </a:xfrm>
        </p:spPr>
        <p:txBody>
          <a:bodyPr/>
          <a:lstStyle/>
          <a:p>
            <a:pPr marL="0" indent="0" eaLnBrk="1" hangingPunct="1">
              <a:buFontTx/>
              <a:buNone/>
            </a:pPr>
            <a:r>
              <a:rPr lang="en-US" altLang="cs-CZ" sz="1400" i="1" dirty="0" smtClean="0">
                <a:latin typeface="Arial" charset="0"/>
                <a:cs typeface="Arial" charset="0"/>
              </a:rPr>
              <a:t>At the spin barrier – balance between the gravity and centrifugal acceleration at the equator of a sphere </a:t>
            </a:r>
            <a:r>
              <a:rPr lang="en-US" altLang="cs-CZ" sz="1400" i="1" dirty="0" smtClean="0">
                <a:latin typeface="Arial" panose="020B0604020202020204" pitchFamily="34" charset="0"/>
                <a:cs typeface="Arial" panose="020B0604020202020204" pitchFamily="34" charset="0"/>
              </a:rPr>
              <a:t>with </a:t>
            </a:r>
            <a:r>
              <a:rPr lang="el-GR" altLang="cs-CZ" sz="1400" i="1" dirty="0" smtClean="0">
                <a:latin typeface="Arial" panose="020B0604020202020204" pitchFamily="34" charset="0"/>
                <a:cs typeface="Arial" panose="020B0604020202020204" pitchFamily="34" charset="0"/>
              </a:rPr>
              <a:t>ρ</a:t>
            </a:r>
            <a:r>
              <a:rPr lang="el-GR" altLang="cs-CZ" sz="1400" i="1" dirty="0" smtClean="0"/>
              <a:t> </a:t>
            </a:r>
            <a:r>
              <a:rPr lang="en-US" altLang="cs-CZ" sz="1400" i="1" dirty="0" smtClean="0">
                <a:latin typeface="Arial" charset="0"/>
                <a:cs typeface="Arial" charset="0"/>
              </a:rPr>
              <a:t>~ 3 g/cm</a:t>
            </a:r>
            <a:r>
              <a:rPr lang="en-US" altLang="cs-CZ" sz="1400" i="1" baseline="30000" dirty="0" smtClean="0">
                <a:latin typeface="Arial" charset="0"/>
                <a:cs typeface="Arial" charset="0"/>
              </a:rPr>
              <a:t>3</a:t>
            </a:r>
            <a:r>
              <a:rPr lang="en-US" altLang="cs-CZ" sz="1400" i="1" dirty="0" smtClean="0">
                <a:latin typeface="Arial" charset="0"/>
                <a:cs typeface="Arial" charset="0"/>
              </a:rPr>
              <a:t>, taking into account also the angle of repose/ friction  of 30-40</a:t>
            </a:r>
            <a:r>
              <a:rPr lang="en-US" altLang="cs-CZ" sz="1400" dirty="0" smtClean="0">
                <a:latin typeface="Arial" panose="020B0604020202020204" pitchFamily="34" charset="0"/>
                <a:cs typeface="Arial" panose="020B0604020202020204" pitchFamily="34" charset="0"/>
              </a:rPr>
              <a:t>°</a:t>
            </a:r>
            <a:r>
              <a:rPr lang="en-US" altLang="cs-CZ" sz="1400" i="1" dirty="0" smtClean="0">
                <a:latin typeface="Arial" charset="0"/>
                <a:cs typeface="Arial" charset="0"/>
              </a:rPr>
              <a:t>.</a:t>
            </a:r>
          </a:p>
          <a:p>
            <a:pPr marL="0" indent="0" eaLnBrk="1" hangingPunct="1">
              <a:buFontTx/>
              <a:buNone/>
            </a:pPr>
            <a:endParaRPr lang="en-US" altLang="cs-CZ" sz="1400" dirty="0" smtClean="0">
              <a:latin typeface="Arial" charset="0"/>
            </a:endParaRPr>
          </a:p>
        </p:txBody>
      </p:sp>
      <p:pic>
        <p:nvPicPr>
          <p:cNvPr id="15364"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0350" y="5692775"/>
            <a:ext cx="3681413"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ovéPole 1"/>
          <p:cNvSpPr txBox="1">
            <a:spLocks noChangeArrowheads="1"/>
          </p:cNvSpPr>
          <p:nvPr/>
        </p:nvSpPr>
        <p:spPr bwMode="auto">
          <a:xfrm>
            <a:off x="395288" y="1556792"/>
            <a:ext cx="316860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600" baseline="0" dirty="0" smtClean="0">
                <a:latin typeface="Arial" charset="0"/>
              </a:rPr>
              <a:t>Primaries concentrate below the spin barrier at 2.2 h; their rotational periods are mostly between 2.2 and 4 hours, with a tail to longer periods (some primaries were slowed down by spin-orbit interaction with large </a:t>
            </a:r>
            <a:r>
              <a:rPr lang="en-US" altLang="cs-CZ" sz="1600" baseline="0" dirty="0" err="1" smtClean="0">
                <a:latin typeface="Arial" charset="0"/>
              </a:rPr>
              <a:t>secondaries</a:t>
            </a:r>
            <a:r>
              <a:rPr lang="en-US" altLang="cs-CZ" sz="1600" baseline="0" dirty="0" smtClean="0">
                <a:latin typeface="Arial" charset="0"/>
              </a:rPr>
              <a:t>).</a:t>
            </a:r>
          </a:p>
          <a:p>
            <a:pPr eaLnBrk="1" hangingPunct="1">
              <a:spcBef>
                <a:spcPct val="0"/>
              </a:spcBef>
              <a:buFontTx/>
              <a:buNone/>
            </a:pPr>
            <a:endParaRPr lang="en-US" altLang="cs-CZ" sz="1600" baseline="0" dirty="0">
              <a:latin typeface="Arial" charset="0"/>
            </a:endParaRPr>
          </a:p>
          <a:p>
            <a:pPr eaLnBrk="1" hangingPunct="1">
              <a:spcBef>
                <a:spcPct val="0"/>
              </a:spcBef>
              <a:buFontTx/>
              <a:buNone/>
            </a:pPr>
            <a:r>
              <a:rPr lang="en-US" altLang="cs-CZ" sz="1600" baseline="0" dirty="0" smtClean="0">
                <a:latin typeface="Arial" charset="0"/>
              </a:rPr>
              <a:t>This suggests that they are gravity-dominated aggregates (might call them “rubble piles”), though a small cohesion is not ruled out.</a:t>
            </a:r>
          </a:p>
        </p:txBody>
      </p:sp>
      <p:pic>
        <p:nvPicPr>
          <p:cNvPr id="15367" name="Obrázek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9" y="1556792"/>
            <a:ext cx="5457874" cy="400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Přímá spojnice se šipkou 7"/>
          <p:cNvCxnSpPr>
            <a:cxnSpLocks noChangeShapeType="1"/>
          </p:cNvCxnSpPr>
          <p:nvPr/>
        </p:nvCxnSpPr>
        <p:spPr bwMode="auto">
          <a:xfrm flipH="1">
            <a:off x="6135723" y="1412776"/>
            <a:ext cx="668526" cy="1656184"/>
          </a:xfrm>
          <a:prstGeom prst="straightConnector1">
            <a:avLst/>
          </a:prstGeom>
          <a:noFill/>
          <a:ln w="222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ovéPole 9"/>
          <p:cNvSpPr txBox="1"/>
          <p:nvPr/>
        </p:nvSpPr>
        <p:spPr>
          <a:xfrm>
            <a:off x="5931252" y="1074222"/>
            <a:ext cx="1745991" cy="338554"/>
          </a:xfrm>
          <a:prstGeom prst="rect">
            <a:avLst/>
          </a:prstGeom>
          <a:noFill/>
        </p:spPr>
        <p:txBody>
          <a:bodyPr wrap="none" rtlCol="0">
            <a:spAutoFit/>
          </a:bodyPr>
          <a:lstStyle/>
          <a:p>
            <a:r>
              <a:rPr lang="en-US" sz="1600" baseline="0" dirty="0" smtClean="0"/>
              <a:t>(65803) </a:t>
            </a:r>
            <a:r>
              <a:rPr lang="en-US" sz="1600" baseline="0" dirty="0" err="1" smtClean="0"/>
              <a:t>Didymos</a:t>
            </a:r>
            <a:endParaRPr lang="cs-CZ" sz="1600" baseline="0" dirty="0"/>
          </a:p>
        </p:txBody>
      </p:sp>
    </p:spTree>
    <p:extLst>
      <p:ext uri="{BB962C8B-B14F-4D97-AF65-F5344CB8AC3E}">
        <p14:creationId xmlns:p14="http://schemas.microsoft.com/office/powerpoint/2010/main" val="143307136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4167" y="1268760"/>
            <a:ext cx="4507469" cy="5345832"/>
          </a:xfrm>
          <a:prstGeom prst="rect">
            <a:avLst/>
          </a:prstGeom>
        </p:spPr>
      </p:pic>
      <p:sp>
        <p:nvSpPr>
          <p:cNvPr id="15362" name="Rectangle 2"/>
          <p:cNvSpPr>
            <a:spLocks noGrp="1" noChangeArrowheads="1"/>
          </p:cNvSpPr>
          <p:nvPr>
            <p:ph type="title"/>
          </p:nvPr>
        </p:nvSpPr>
        <p:spPr>
          <a:xfrm>
            <a:off x="684213" y="0"/>
            <a:ext cx="7772400" cy="1143000"/>
          </a:xfrm>
        </p:spPr>
        <p:txBody>
          <a:bodyPr/>
          <a:lstStyle/>
          <a:p>
            <a:pPr eaLnBrk="1" hangingPunct="1"/>
            <a:r>
              <a:rPr lang="en-US" altLang="cs-CZ" sz="2800" dirty="0" smtClean="0">
                <a:solidFill>
                  <a:schemeClr val="folHlink"/>
                </a:solidFill>
                <a:latin typeface="Arial" charset="0"/>
              </a:rPr>
              <a:t>Secondary rotations</a:t>
            </a:r>
            <a:endParaRPr lang="cs-CZ" altLang="cs-CZ" sz="2000" dirty="0" smtClean="0">
              <a:solidFill>
                <a:schemeClr val="folHlink"/>
              </a:solidFill>
              <a:latin typeface="Arial" charset="0"/>
            </a:endParaRPr>
          </a:p>
        </p:txBody>
      </p:sp>
      <p:sp>
        <p:nvSpPr>
          <p:cNvPr id="15365" name="TextovéPole 1"/>
          <p:cNvSpPr txBox="1">
            <a:spLocks noChangeArrowheads="1"/>
          </p:cNvSpPr>
          <p:nvPr/>
        </p:nvSpPr>
        <p:spPr bwMode="auto">
          <a:xfrm>
            <a:off x="364455" y="1268760"/>
            <a:ext cx="3847505"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None/>
            </a:pPr>
            <a:r>
              <a:rPr lang="en-US" altLang="cs-CZ" sz="1600" baseline="0" dirty="0" err="1" smtClean="0">
                <a:latin typeface="Arial" charset="0"/>
              </a:rPr>
              <a:t>Secondaries</a:t>
            </a:r>
            <a:r>
              <a:rPr lang="en-US" altLang="cs-CZ" sz="1600" baseline="0" dirty="0" smtClean="0">
                <a:latin typeface="Arial" charset="0"/>
              </a:rPr>
              <a:t> on close orbits (</a:t>
            </a:r>
            <a:r>
              <a:rPr lang="en-US" altLang="cs-CZ" sz="1600" i="1" baseline="0" dirty="0" smtClean="0">
                <a:latin typeface="Arial" charset="0"/>
              </a:rPr>
              <a:t>a/D</a:t>
            </a:r>
            <a:r>
              <a:rPr lang="en-US" altLang="cs-CZ" sz="1600" i="1" baseline="-25000" dirty="0" smtClean="0">
                <a:latin typeface="Arial" charset="0"/>
              </a:rPr>
              <a:t>1</a:t>
            </a:r>
            <a:r>
              <a:rPr lang="en-US" altLang="cs-CZ" sz="1600" i="1" baseline="0" dirty="0" smtClean="0">
                <a:latin typeface="Arial" charset="0"/>
              </a:rPr>
              <a:t> </a:t>
            </a:r>
            <a:r>
              <a:rPr lang="en-US" altLang="cs-CZ" sz="1600" baseline="0" dirty="0" smtClean="0">
                <a:latin typeface="Arial" charset="0"/>
              </a:rPr>
              <a:t>&lt;~ 3) are mostly on low (near-zero) eccentricity orbits and in synchronous rotations (in 1:1 spin-orbit resonance).  Their long principal axes are approximately aligned with </a:t>
            </a:r>
            <a:r>
              <a:rPr lang="en-US" altLang="cs-CZ" sz="1600" baseline="0" dirty="0" smtClean="0">
                <a:latin typeface="Arial" charset="0"/>
              </a:rPr>
              <a:t>the </a:t>
            </a:r>
            <a:r>
              <a:rPr lang="en-US" altLang="cs-CZ" sz="1600" baseline="0" dirty="0" smtClean="0">
                <a:latin typeface="Arial" charset="0"/>
              </a:rPr>
              <a:t>primary and secondary COMs, </a:t>
            </a:r>
            <a:r>
              <a:rPr lang="en-US" altLang="cs-CZ" sz="1600" baseline="0" dirty="0" err="1" smtClean="0">
                <a:latin typeface="Arial" charset="0"/>
              </a:rPr>
              <a:t>libration</a:t>
            </a:r>
            <a:r>
              <a:rPr lang="en-US" altLang="cs-CZ" sz="1600" baseline="0" dirty="0" smtClean="0">
                <a:latin typeface="Arial" charset="0"/>
              </a:rPr>
              <a:t> angles are constrained to be mostly &lt; 20</a:t>
            </a:r>
            <a:r>
              <a:rPr lang="en-US" sz="1600" baseline="0" dirty="0" smtClean="0">
                <a:latin typeface="Arial" panose="020B0604020202020204" pitchFamily="34" charset="0"/>
                <a:cs typeface="Arial" panose="020B0604020202020204" pitchFamily="34" charset="0"/>
              </a:rPr>
              <a:t>° </a:t>
            </a:r>
            <a:r>
              <a:rPr lang="en-US" sz="1400" i="1" baseline="0" dirty="0" smtClean="0">
                <a:latin typeface="Arial" panose="020B0604020202020204" pitchFamily="34" charset="0"/>
                <a:cs typeface="Arial" panose="020B0604020202020204" pitchFamily="34" charset="0"/>
              </a:rPr>
              <a:t>(</a:t>
            </a:r>
            <a:r>
              <a:rPr lang="en-US" sz="1400" i="1" baseline="0" dirty="0" err="1" smtClean="0">
                <a:latin typeface="Arial" panose="020B0604020202020204" pitchFamily="34" charset="0"/>
                <a:cs typeface="Arial" panose="020B0604020202020204" pitchFamily="34" charset="0"/>
              </a:rPr>
              <a:t>Pravec</a:t>
            </a:r>
            <a:r>
              <a:rPr lang="en-US" sz="1400" i="1" baseline="0" dirty="0" smtClean="0">
                <a:latin typeface="Arial" panose="020B0604020202020204" pitchFamily="34" charset="0"/>
                <a:cs typeface="Arial" panose="020B0604020202020204" pitchFamily="34" charset="0"/>
              </a:rPr>
              <a:t> et al. 2016).</a:t>
            </a:r>
          </a:p>
          <a:p>
            <a:pPr eaLnBrk="1" hangingPunct="1">
              <a:spcBef>
                <a:spcPct val="0"/>
              </a:spcBef>
              <a:buNone/>
            </a:pPr>
            <a:endParaRPr lang="en-US" sz="1400" i="1" baseline="0" dirty="0">
              <a:latin typeface="Arial" panose="020B0604020202020204" pitchFamily="34" charset="0"/>
              <a:cs typeface="Arial" panose="020B0604020202020204" pitchFamily="34" charset="0"/>
            </a:endParaRPr>
          </a:p>
          <a:p>
            <a:pPr eaLnBrk="1" hangingPunct="1">
              <a:spcBef>
                <a:spcPct val="0"/>
              </a:spcBef>
              <a:buNone/>
            </a:pPr>
            <a:r>
              <a:rPr lang="en-US" sz="1600" baseline="0" dirty="0" smtClean="0">
                <a:latin typeface="Arial" panose="020B0604020202020204" pitchFamily="34" charset="0"/>
                <a:cs typeface="Arial" panose="020B0604020202020204" pitchFamily="34" charset="0"/>
              </a:rPr>
              <a:t>Rotation of the secondary of </a:t>
            </a:r>
          </a:p>
          <a:p>
            <a:pPr eaLnBrk="1" hangingPunct="1">
              <a:spcBef>
                <a:spcPct val="0"/>
              </a:spcBef>
              <a:buNone/>
            </a:pPr>
            <a:r>
              <a:rPr lang="en-US" sz="1600" baseline="0" dirty="0" smtClean="0">
                <a:latin typeface="Arial" panose="020B0604020202020204" pitchFamily="34" charset="0"/>
                <a:cs typeface="Arial" panose="020B0604020202020204" pitchFamily="34" charset="0"/>
              </a:rPr>
              <a:t>(65803) </a:t>
            </a:r>
            <a:r>
              <a:rPr lang="en-US" sz="1600" baseline="0" dirty="0" err="1" smtClean="0">
                <a:latin typeface="Arial" panose="020B0604020202020204" pitchFamily="34" charset="0"/>
                <a:cs typeface="Arial" panose="020B0604020202020204" pitchFamily="34" charset="0"/>
              </a:rPr>
              <a:t>Didymos</a:t>
            </a:r>
            <a:r>
              <a:rPr lang="en-US" sz="1600" baseline="0" dirty="0" smtClean="0">
                <a:latin typeface="Arial" panose="020B0604020202020204" pitchFamily="34" charset="0"/>
                <a:cs typeface="Arial" panose="020B0604020202020204" pitchFamily="34" charset="0"/>
              </a:rPr>
              <a:t> has not been observationally constrained yet, but we expect it is in 1:1 synchronous state, like other close asteroid </a:t>
            </a:r>
            <a:r>
              <a:rPr lang="en-US" sz="1600" baseline="0" dirty="0" err="1" smtClean="0">
                <a:latin typeface="Arial" panose="020B0604020202020204" pitchFamily="34" charset="0"/>
                <a:cs typeface="Arial" panose="020B0604020202020204" pitchFamily="34" charset="0"/>
              </a:rPr>
              <a:t>secondaries</a:t>
            </a:r>
            <a:r>
              <a:rPr lang="en-US" sz="1600" baseline="0" dirty="0" smtClean="0">
                <a:latin typeface="Arial" panose="020B0604020202020204" pitchFamily="34" charset="0"/>
                <a:cs typeface="Arial" panose="020B0604020202020204" pitchFamily="34" charset="0"/>
              </a:rPr>
              <a:t> with similar properties.</a:t>
            </a:r>
          </a:p>
          <a:p>
            <a:pPr eaLnBrk="1" hangingPunct="1">
              <a:spcBef>
                <a:spcPct val="0"/>
              </a:spcBef>
              <a:buNone/>
            </a:pPr>
            <a:endParaRPr lang="en-US" sz="1600" baseline="0" dirty="0">
              <a:latin typeface="Arial" panose="020B0604020202020204" pitchFamily="34" charset="0"/>
              <a:cs typeface="Arial" panose="020B0604020202020204" pitchFamily="34" charset="0"/>
            </a:endParaRPr>
          </a:p>
          <a:p>
            <a:pPr eaLnBrk="1" hangingPunct="1">
              <a:spcBef>
                <a:spcPct val="0"/>
              </a:spcBef>
              <a:buNone/>
            </a:pPr>
            <a:r>
              <a:rPr lang="en-US" sz="1600" baseline="0" dirty="0" smtClean="0">
                <a:latin typeface="Arial" panose="020B0604020202020204" pitchFamily="34" charset="0"/>
                <a:cs typeface="Arial" panose="020B0604020202020204" pitchFamily="34" charset="0"/>
              </a:rPr>
              <a:t>The next opportunity to directly establish the rotation of </a:t>
            </a:r>
            <a:r>
              <a:rPr lang="en-US" sz="1600" baseline="0" dirty="0" err="1" smtClean="0">
                <a:latin typeface="Arial" panose="020B0604020202020204" pitchFamily="34" charset="0"/>
                <a:cs typeface="Arial" panose="020B0604020202020204" pitchFamily="34" charset="0"/>
              </a:rPr>
              <a:t>Didymoon</a:t>
            </a:r>
            <a:r>
              <a:rPr lang="en-US" sz="1600" baseline="0" dirty="0" smtClean="0">
                <a:latin typeface="Arial" panose="020B0604020202020204" pitchFamily="34" charset="0"/>
                <a:cs typeface="Arial" panose="020B0604020202020204" pitchFamily="34" charset="0"/>
              </a:rPr>
              <a:t> will be during 2017-03-21 to 04-03 (two nights with a 6-m or larger telescope needed).</a:t>
            </a:r>
            <a:endParaRPr lang="cs-CZ" sz="1600" baseline="0" dirty="0">
              <a:latin typeface="Arial" panose="020B0604020202020204" pitchFamily="34" charset="0"/>
              <a:cs typeface="Arial" panose="020B0604020202020204" pitchFamily="34" charset="0"/>
            </a:endParaRPr>
          </a:p>
        </p:txBody>
      </p:sp>
      <p:cxnSp>
        <p:nvCxnSpPr>
          <p:cNvPr id="7" name="Přímá spojnice se šipkou 6"/>
          <p:cNvCxnSpPr/>
          <p:nvPr/>
        </p:nvCxnSpPr>
        <p:spPr bwMode="auto">
          <a:xfrm flipV="1">
            <a:off x="7929139" y="3872186"/>
            <a:ext cx="0" cy="288032"/>
          </a:xfrm>
          <a:prstGeom prst="straightConnector1">
            <a:avLst/>
          </a:prstGeom>
          <a:solidFill>
            <a:schemeClr val="accent1"/>
          </a:solidFill>
          <a:ln w="22225" cap="flat" cmpd="sng" algn="ctr">
            <a:solidFill>
              <a:schemeClr val="bg1">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Přímá spojnice se šipkou 17"/>
          <p:cNvCxnSpPr/>
          <p:nvPr/>
        </p:nvCxnSpPr>
        <p:spPr bwMode="auto">
          <a:xfrm flipV="1">
            <a:off x="5940152" y="3872186"/>
            <a:ext cx="0" cy="288032"/>
          </a:xfrm>
          <a:prstGeom prst="straightConnector1">
            <a:avLst/>
          </a:prstGeom>
          <a:solidFill>
            <a:schemeClr val="accent1"/>
          </a:solidFill>
          <a:ln w="22225" cap="flat" cmpd="sng" algn="ctr">
            <a:solidFill>
              <a:schemeClr val="bg1">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Přímá spojnice 13"/>
          <p:cNvCxnSpPr/>
          <p:nvPr/>
        </p:nvCxnSpPr>
        <p:spPr bwMode="auto">
          <a:xfrm>
            <a:off x="5940152" y="4160218"/>
            <a:ext cx="1985986" cy="0"/>
          </a:xfrm>
          <a:prstGeom prst="line">
            <a:avLst/>
          </a:prstGeom>
          <a:solidFill>
            <a:schemeClr val="accent1"/>
          </a:solidFill>
          <a:ln w="22225" cap="flat" cmpd="sng" algn="ctr">
            <a:solidFill>
              <a:schemeClr val="bg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ovéPole 16"/>
          <p:cNvSpPr txBox="1"/>
          <p:nvPr/>
        </p:nvSpPr>
        <p:spPr>
          <a:xfrm>
            <a:off x="6444208" y="3852441"/>
            <a:ext cx="1199367" cy="307777"/>
          </a:xfrm>
          <a:prstGeom prst="rect">
            <a:avLst/>
          </a:prstGeom>
          <a:noFill/>
        </p:spPr>
        <p:txBody>
          <a:bodyPr wrap="none" rtlCol="0">
            <a:spAutoFit/>
          </a:bodyPr>
          <a:lstStyle/>
          <a:p>
            <a:r>
              <a:rPr lang="en-US" sz="1400" i="1" baseline="0" dirty="0" err="1" smtClean="0">
                <a:solidFill>
                  <a:schemeClr val="bg1">
                    <a:lumMod val="60000"/>
                    <a:lumOff val="40000"/>
                  </a:schemeClr>
                </a:solidFill>
              </a:rPr>
              <a:t>P</a:t>
            </a:r>
            <a:r>
              <a:rPr lang="en-US" sz="1400" baseline="-25000" dirty="0" err="1" smtClean="0">
                <a:solidFill>
                  <a:schemeClr val="bg1">
                    <a:lumMod val="60000"/>
                    <a:lumOff val="40000"/>
                  </a:schemeClr>
                </a:solidFill>
              </a:rPr>
              <a:t>orb</a:t>
            </a:r>
            <a:r>
              <a:rPr lang="en-US" sz="1400" i="1" baseline="0" dirty="0" smtClean="0">
                <a:solidFill>
                  <a:schemeClr val="bg1">
                    <a:lumMod val="60000"/>
                    <a:lumOff val="40000"/>
                  </a:schemeClr>
                </a:solidFill>
              </a:rPr>
              <a:t>/2</a:t>
            </a:r>
            <a:r>
              <a:rPr lang="en-US" sz="1400" baseline="0" dirty="0" smtClean="0">
                <a:solidFill>
                  <a:schemeClr val="bg1">
                    <a:lumMod val="60000"/>
                    <a:lumOff val="40000"/>
                  </a:schemeClr>
                </a:solidFill>
              </a:rPr>
              <a:t> (</a:t>
            </a:r>
            <a:r>
              <a:rPr lang="en-US" sz="1400" i="1" baseline="0" dirty="0" smtClean="0">
                <a:solidFill>
                  <a:schemeClr val="bg1">
                    <a:lumMod val="60000"/>
                    <a:lumOff val="40000"/>
                  </a:schemeClr>
                </a:solidFill>
              </a:rPr>
              <a:t>e ~ 0)</a:t>
            </a:r>
            <a:endParaRPr lang="cs-CZ" sz="1400" i="1" baseline="0" dirty="0">
              <a:solidFill>
                <a:schemeClr val="bg1">
                  <a:lumMod val="60000"/>
                  <a:lumOff val="40000"/>
                </a:schemeClr>
              </a:solidFill>
            </a:endParaRPr>
          </a:p>
        </p:txBody>
      </p:sp>
      <p:cxnSp>
        <p:nvCxnSpPr>
          <p:cNvPr id="24" name="Přímá spojnice se šipkou 23"/>
          <p:cNvCxnSpPr>
            <a:cxnSpLocks noChangeShapeType="1"/>
          </p:cNvCxnSpPr>
          <p:nvPr/>
        </p:nvCxnSpPr>
        <p:spPr bwMode="auto">
          <a:xfrm>
            <a:off x="5956337" y="2780928"/>
            <a:ext cx="0" cy="353363"/>
          </a:xfrm>
          <a:prstGeom prst="straightConnector1">
            <a:avLst/>
          </a:prstGeom>
          <a:noFill/>
          <a:ln w="222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Přímá spojnice se šipkou 25"/>
          <p:cNvCxnSpPr>
            <a:cxnSpLocks noChangeShapeType="1"/>
          </p:cNvCxnSpPr>
          <p:nvPr/>
        </p:nvCxnSpPr>
        <p:spPr bwMode="auto">
          <a:xfrm>
            <a:off x="7926138" y="2780928"/>
            <a:ext cx="0" cy="353363"/>
          </a:xfrm>
          <a:prstGeom prst="straightConnector1">
            <a:avLst/>
          </a:prstGeom>
          <a:noFill/>
          <a:ln w="222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ovéPole 19"/>
          <p:cNvSpPr txBox="1"/>
          <p:nvPr/>
        </p:nvSpPr>
        <p:spPr>
          <a:xfrm>
            <a:off x="5167167" y="2561607"/>
            <a:ext cx="3562194" cy="253916"/>
          </a:xfrm>
          <a:prstGeom prst="rect">
            <a:avLst/>
          </a:prstGeom>
          <a:noFill/>
        </p:spPr>
        <p:txBody>
          <a:bodyPr wrap="none" rtlCol="0">
            <a:spAutoFit/>
          </a:bodyPr>
          <a:lstStyle/>
          <a:p>
            <a:r>
              <a:rPr lang="en-US" sz="1050" baseline="0" dirty="0" smtClean="0">
                <a:solidFill>
                  <a:srgbClr val="FF0000"/>
                </a:solidFill>
              </a:rPr>
              <a:t>Secondary rotational </a:t>
            </a:r>
            <a:r>
              <a:rPr lang="en-US" sz="1050" baseline="0" dirty="0" err="1" smtClean="0">
                <a:solidFill>
                  <a:srgbClr val="FF0000"/>
                </a:solidFill>
              </a:rPr>
              <a:t>mimima</a:t>
            </a:r>
            <a:r>
              <a:rPr lang="en-US" sz="1050" baseline="0" dirty="0" smtClean="0">
                <a:solidFill>
                  <a:srgbClr val="FF0000"/>
                </a:solidFill>
              </a:rPr>
              <a:t> aligned with mutual events</a:t>
            </a:r>
            <a:endParaRPr lang="cs-CZ" sz="1400" baseline="0" dirty="0">
              <a:solidFill>
                <a:srgbClr val="FF0000"/>
              </a:solidFill>
            </a:endParaRPr>
          </a:p>
        </p:txBody>
      </p:sp>
    </p:spTree>
    <p:extLst>
      <p:ext uri="{BB962C8B-B14F-4D97-AF65-F5344CB8AC3E}">
        <p14:creationId xmlns:p14="http://schemas.microsoft.com/office/powerpoint/2010/main" val="31990973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22" presetClass="entr" presetSubtype="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par>
                                <p:cTn id="11" presetID="22"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up)">
                                      <p:cBhvr>
                                        <p:cTn id="24" dur="500"/>
                                        <p:tgtEl>
                                          <p:spTgt spid="24"/>
                                        </p:tgtEl>
                                      </p:cBhvr>
                                    </p:animEffect>
                                  </p:childTnLst>
                                </p:cTn>
                              </p:par>
                              <p:par>
                                <p:cTn id="25" presetID="22" presetClass="entr" presetSubtype="1"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4213" y="0"/>
            <a:ext cx="7772400" cy="1143000"/>
          </a:xfrm>
        </p:spPr>
        <p:txBody>
          <a:bodyPr/>
          <a:lstStyle/>
          <a:p>
            <a:pPr eaLnBrk="1" hangingPunct="1"/>
            <a:r>
              <a:rPr lang="en-US" altLang="cs-CZ" sz="2800" smtClean="0">
                <a:solidFill>
                  <a:schemeClr val="folHlink"/>
                </a:solidFill>
                <a:latin typeface="Arial" charset="0"/>
              </a:rPr>
              <a:t>Secondaries above the Roche’s limit for strenghtless satellites</a:t>
            </a:r>
            <a:endParaRPr lang="cs-CZ" altLang="cs-CZ" sz="2000" smtClean="0">
              <a:solidFill>
                <a:schemeClr val="folHlink"/>
              </a:solidFill>
              <a:latin typeface="Arial" charset="0"/>
            </a:endParaRPr>
          </a:p>
        </p:txBody>
      </p:sp>
      <p:sp>
        <p:nvSpPr>
          <p:cNvPr id="6147" name="Rectangle 3"/>
          <p:cNvSpPr>
            <a:spLocks noGrp="1" noChangeArrowheads="1"/>
          </p:cNvSpPr>
          <p:nvPr>
            <p:ph type="body" idx="1"/>
          </p:nvPr>
        </p:nvSpPr>
        <p:spPr>
          <a:xfrm>
            <a:off x="395536" y="1358900"/>
            <a:ext cx="3320901" cy="4824412"/>
          </a:xfrm>
        </p:spPr>
        <p:txBody>
          <a:bodyPr/>
          <a:lstStyle/>
          <a:p>
            <a:pPr marL="0" indent="0" eaLnBrk="1" hangingPunct="1">
              <a:buFontTx/>
              <a:buNone/>
              <a:defRPr/>
            </a:pPr>
            <a:r>
              <a:rPr lang="en-US" sz="1600" u="sng" dirty="0" smtClean="0">
                <a:latin typeface="Arial" charset="0"/>
              </a:rPr>
              <a:t>Distances between components:</a:t>
            </a:r>
            <a:r>
              <a:rPr lang="en-US" sz="1600" dirty="0" smtClean="0">
                <a:latin typeface="Arial" charset="0"/>
              </a:rPr>
              <a:t> </a:t>
            </a:r>
          </a:p>
          <a:p>
            <a:pPr marL="0" indent="0" eaLnBrk="1" hangingPunct="1">
              <a:buFontTx/>
              <a:buNone/>
              <a:defRPr/>
            </a:pPr>
            <a:endParaRPr lang="en-US" sz="1600" dirty="0" smtClean="0">
              <a:latin typeface="Arial" charset="0"/>
            </a:endParaRPr>
          </a:p>
          <a:p>
            <a:pPr marL="0" indent="0" eaLnBrk="1" hangingPunct="1">
              <a:buFontTx/>
              <a:buNone/>
              <a:defRPr/>
            </a:pPr>
            <a:r>
              <a:rPr lang="en-US" sz="1600" dirty="0" smtClean="0">
                <a:latin typeface="Arial" charset="0"/>
              </a:rPr>
              <a:t>Shortest </a:t>
            </a:r>
            <a:r>
              <a:rPr lang="en-US" sz="1600" i="1" dirty="0" err="1" smtClean="0">
                <a:latin typeface="Arial" charset="0"/>
              </a:rPr>
              <a:t>P</a:t>
            </a:r>
            <a:r>
              <a:rPr lang="en-US" sz="1600" baseline="-25000" dirty="0" err="1" smtClean="0">
                <a:latin typeface="Arial" charset="0"/>
              </a:rPr>
              <a:t>orb</a:t>
            </a:r>
            <a:r>
              <a:rPr lang="en-US" sz="1600" dirty="0" smtClean="0">
                <a:latin typeface="Arial" charset="0"/>
              </a:rPr>
              <a:t>:</a:t>
            </a:r>
          </a:p>
          <a:p>
            <a:pPr eaLnBrk="1" hangingPunct="1">
              <a:defRPr/>
            </a:pPr>
            <a:r>
              <a:rPr lang="en-US" sz="1400" dirty="0" smtClean="0">
                <a:latin typeface="Arial" charset="0"/>
              </a:rPr>
              <a:t>(65803) </a:t>
            </a:r>
            <a:r>
              <a:rPr lang="en-US" sz="1400" dirty="0" err="1" smtClean="0">
                <a:latin typeface="Arial" charset="0"/>
              </a:rPr>
              <a:t>Didymos</a:t>
            </a:r>
            <a:r>
              <a:rPr lang="en-US" sz="1400" dirty="0" smtClean="0">
                <a:latin typeface="Arial" charset="0"/>
              </a:rPr>
              <a:t>: 11.920 </a:t>
            </a:r>
            <a:r>
              <a:rPr lang="en-US" sz="1400" dirty="0"/>
              <a:t>±</a:t>
            </a:r>
            <a:r>
              <a:rPr lang="en-US" sz="1400" dirty="0">
                <a:latin typeface="Arial" charset="0"/>
              </a:rPr>
              <a:t> </a:t>
            </a:r>
            <a:r>
              <a:rPr lang="en-US" sz="1400" dirty="0" smtClean="0">
                <a:latin typeface="Arial" charset="0"/>
              </a:rPr>
              <a:t>0.005 h</a:t>
            </a:r>
          </a:p>
          <a:p>
            <a:pPr marL="0" indent="0" eaLnBrk="1" hangingPunct="1">
              <a:buFontTx/>
              <a:buNone/>
              <a:defRPr/>
            </a:pPr>
            <a:r>
              <a:rPr lang="en-US" sz="1400" i="1" dirty="0" smtClean="0">
                <a:latin typeface="Arial" charset="0"/>
              </a:rPr>
              <a:t>           </a:t>
            </a:r>
            <a:r>
              <a:rPr lang="en-US" sz="1200" i="1" dirty="0" smtClean="0">
                <a:latin typeface="Arial" charset="0"/>
              </a:rPr>
              <a:t>(</a:t>
            </a:r>
            <a:r>
              <a:rPr lang="en-US" sz="1200" i="1" dirty="0" err="1" smtClean="0">
                <a:latin typeface="Arial" charset="0"/>
              </a:rPr>
              <a:t>Scheirich</a:t>
            </a:r>
            <a:r>
              <a:rPr lang="en-US" sz="1200" i="1" dirty="0" smtClean="0">
                <a:latin typeface="Arial" charset="0"/>
              </a:rPr>
              <a:t> and </a:t>
            </a:r>
            <a:r>
              <a:rPr lang="en-US" sz="1200" i="1" dirty="0" err="1" smtClean="0">
                <a:latin typeface="Arial" charset="0"/>
              </a:rPr>
              <a:t>Pravec</a:t>
            </a:r>
            <a:r>
              <a:rPr lang="en-US" sz="1200" i="1" dirty="0" smtClean="0">
                <a:latin typeface="Arial" charset="0"/>
              </a:rPr>
              <a:t> 2009, updated)</a:t>
            </a:r>
          </a:p>
          <a:p>
            <a:pPr marL="0" indent="0" eaLnBrk="1" hangingPunct="1">
              <a:buFontTx/>
              <a:buNone/>
              <a:defRPr/>
            </a:pPr>
            <a:endParaRPr lang="en-US" sz="1200" i="1" dirty="0" smtClean="0">
              <a:latin typeface="Arial" charset="0"/>
            </a:endParaRPr>
          </a:p>
          <a:p>
            <a:pPr eaLnBrk="1" hangingPunct="1">
              <a:defRPr/>
            </a:pPr>
            <a:r>
              <a:rPr lang="en-US" sz="1400" dirty="0" smtClean="0">
                <a:latin typeface="Arial" charset="0"/>
              </a:rPr>
              <a:t>2006 GY2: 	11.7 </a:t>
            </a:r>
            <a:r>
              <a:rPr lang="en-US" sz="1400" dirty="0"/>
              <a:t>±</a:t>
            </a:r>
            <a:r>
              <a:rPr lang="en-US" sz="1400" dirty="0">
                <a:latin typeface="Arial" charset="0"/>
              </a:rPr>
              <a:t> </a:t>
            </a:r>
            <a:r>
              <a:rPr lang="en-US" sz="1400" dirty="0" smtClean="0">
                <a:latin typeface="Arial" charset="0"/>
              </a:rPr>
              <a:t>0.2 </a:t>
            </a:r>
            <a:r>
              <a:rPr lang="en-US" sz="1400" dirty="0">
                <a:latin typeface="Arial" charset="0"/>
              </a:rPr>
              <a:t>h </a:t>
            </a:r>
            <a:endParaRPr lang="en-US" sz="1400" dirty="0" smtClean="0">
              <a:latin typeface="Arial" charset="0"/>
            </a:endParaRPr>
          </a:p>
          <a:p>
            <a:pPr marL="0" indent="0" eaLnBrk="1" hangingPunct="1">
              <a:buFontTx/>
              <a:buNone/>
              <a:defRPr/>
            </a:pPr>
            <a:r>
              <a:rPr lang="en-US" sz="1400" i="1" dirty="0">
                <a:latin typeface="Arial" charset="0"/>
              </a:rPr>
              <a:t> </a:t>
            </a:r>
            <a:r>
              <a:rPr lang="en-US" sz="1400" i="1" dirty="0" smtClean="0">
                <a:latin typeface="Arial" charset="0"/>
              </a:rPr>
              <a:t>                                      </a:t>
            </a:r>
            <a:r>
              <a:rPr lang="en-US" sz="1200" i="1" dirty="0" smtClean="0">
                <a:latin typeface="Arial" charset="0"/>
              </a:rPr>
              <a:t>(Brooks 2006)</a:t>
            </a:r>
          </a:p>
          <a:p>
            <a:pPr marL="0" indent="0" eaLnBrk="1" hangingPunct="1">
              <a:buFontTx/>
              <a:buNone/>
              <a:defRPr/>
            </a:pPr>
            <a:endParaRPr lang="en-US" sz="1600" dirty="0" smtClean="0">
              <a:latin typeface="Arial" charset="0"/>
            </a:endParaRPr>
          </a:p>
          <a:p>
            <a:pPr marL="0" indent="0" eaLnBrk="1" hangingPunct="1">
              <a:buFontTx/>
              <a:buNone/>
              <a:defRPr/>
            </a:pPr>
            <a:r>
              <a:rPr lang="en-US" sz="1600" dirty="0" smtClean="0">
                <a:latin typeface="Arial" charset="0"/>
              </a:rPr>
              <a:t>Corresponds to </a:t>
            </a:r>
            <a:r>
              <a:rPr lang="en-US" sz="1600" i="1" dirty="0" smtClean="0">
                <a:latin typeface="Arial" charset="0"/>
              </a:rPr>
              <a:t>a/R</a:t>
            </a:r>
            <a:r>
              <a:rPr lang="en-US" sz="1600" baseline="-25000" dirty="0" smtClean="0">
                <a:latin typeface="Arial" charset="0"/>
              </a:rPr>
              <a:t>1</a:t>
            </a:r>
            <a:r>
              <a:rPr lang="en-US" sz="1600" dirty="0" smtClean="0">
                <a:latin typeface="Arial" charset="0"/>
              </a:rPr>
              <a:t> ~ 3.0</a:t>
            </a:r>
            <a:r>
              <a:rPr lang="en-US" sz="2000" dirty="0">
                <a:latin typeface="Arial" charset="0"/>
              </a:rPr>
              <a:t>.</a:t>
            </a:r>
            <a:r>
              <a:rPr lang="en-US" sz="1600" dirty="0" smtClean="0">
                <a:latin typeface="Arial" charset="0"/>
              </a:rPr>
              <a:t>  Consistent </a:t>
            </a:r>
            <a:r>
              <a:rPr lang="en-US" sz="1600" dirty="0">
                <a:latin typeface="Arial" charset="0"/>
              </a:rPr>
              <a:t>with the Roche’s limit for </a:t>
            </a:r>
            <a:r>
              <a:rPr lang="en-US" sz="1600" dirty="0" err="1" smtClean="0">
                <a:latin typeface="Arial" charset="0"/>
              </a:rPr>
              <a:t>strengthless</a:t>
            </a:r>
            <a:r>
              <a:rPr lang="en-US" sz="1600" dirty="0">
                <a:latin typeface="Arial" charset="0"/>
              </a:rPr>
              <a:t> </a:t>
            </a:r>
            <a:r>
              <a:rPr lang="en-US" sz="1600" dirty="0" smtClean="0">
                <a:latin typeface="Arial" charset="0"/>
              </a:rPr>
              <a:t>satellites at </a:t>
            </a:r>
            <a:r>
              <a:rPr lang="en-US" sz="1600" i="1" dirty="0" smtClean="0">
                <a:latin typeface="Arial" charset="0"/>
              </a:rPr>
              <a:t>a/R</a:t>
            </a:r>
            <a:r>
              <a:rPr lang="en-US" sz="1600" baseline="-25000" dirty="0" smtClean="0">
                <a:latin typeface="Arial" charset="0"/>
              </a:rPr>
              <a:t>1</a:t>
            </a:r>
            <a:r>
              <a:rPr lang="en-US" sz="1600" dirty="0" smtClean="0">
                <a:latin typeface="Arial" charset="0"/>
              </a:rPr>
              <a:t> </a:t>
            </a:r>
            <a:r>
              <a:rPr lang="en-US" sz="1600" dirty="0">
                <a:latin typeface="Arial" charset="0"/>
              </a:rPr>
              <a:t>= </a:t>
            </a:r>
            <a:r>
              <a:rPr lang="en-US" sz="1600" dirty="0" smtClean="0">
                <a:latin typeface="Arial" charset="0"/>
              </a:rPr>
              <a:t>2.54 </a:t>
            </a:r>
            <a:r>
              <a:rPr lang="en-US" sz="1600" dirty="0">
                <a:latin typeface="Arial" charset="0"/>
              </a:rPr>
              <a:t>(for same densities of the two bodies) that </a:t>
            </a:r>
            <a:r>
              <a:rPr lang="en-US" sz="1600" dirty="0" smtClean="0">
                <a:latin typeface="Arial" charset="0"/>
              </a:rPr>
              <a:t>corresponds to </a:t>
            </a:r>
            <a:r>
              <a:rPr lang="en-US" sz="1600" i="1" dirty="0" err="1">
                <a:latin typeface="Arial" charset="0"/>
              </a:rPr>
              <a:t>P</a:t>
            </a:r>
            <a:r>
              <a:rPr lang="en-US" sz="1600" baseline="-25000" dirty="0" err="1">
                <a:latin typeface="Arial" charset="0"/>
              </a:rPr>
              <a:t>orb</a:t>
            </a:r>
            <a:r>
              <a:rPr lang="en-US" sz="1600" dirty="0">
                <a:latin typeface="Arial" charset="0"/>
              </a:rPr>
              <a:t> ~ 9.5 h for the bulk density of 2 </a:t>
            </a:r>
            <a:r>
              <a:rPr lang="en-US" sz="1600" dirty="0" smtClean="0">
                <a:latin typeface="Arial" charset="0"/>
              </a:rPr>
              <a:t>g/cm</a:t>
            </a:r>
            <a:r>
              <a:rPr lang="en-US" sz="1600" baseline="30000" dirty="0" smtClean="0">
                <a:latin typeface="Arial" charset="0"/>
              </a:rPr>
              <a:t>3</a:t>
            </a:r>
            <a:r>
              <a:rPr lang="en-US" sz="1600" dirty="0" smtClean="0">
                <a:latin typeface="Arial" charset="0"/>
              </a:rPr>
              <a:t>.</a:t>
            </a:r>
          </a:p>
          <a:p>
            <a:pPr marL="0" indent="0" eaLnBrk="1" hangingPunct="1">
              <a:buFontTx/>
              <a:buNone/>
              <a:defRPr/>
            </a:pPr>
            <a:endParaRPr lang="en-US" sz="1400" i="1" dirty="0" smtClean="0">
              <a:latin typeface="Arial" charset="0"/>
            </a:endParaRPr>
          </a:p>
          <a:p>
            <a:pPr marL="0" indent="0" eaLnBrk="1" hangingPunct="1">
              <a:buFontTx/>
              <a:buNone/>
              <a:defRPr/>
            </a:pPr>
            <a:r>
              <a:rPr lang="en-US" sz="1600" dirty="0" smtClean="0">
                <a:latin typeface="Arial" charset="0"/>
              </a:rPr>
              <a:t>Alternative hypothesis: Closer orbits may be unstable or short-living?</a:t>
            </a:r>
          </a:p>
          <a:p>
            <a:pPr eaLnBrk="1" hangingPunct="1">
              <a:defRPr/>
            </a:pPr>
            <a:endParaRPr lang="en-US" sz="1400" dirty="0">
              <a:latin typeface="Arial" charset="0"/>
            </a:endParaRPr>
          </a:p>
          <a:p>
            <a:pPr marL="0" indent="0" eaLnBrk="1" hangingPunct="1">
              <a:lnSpc>
                <a:spcPct val="150000"/>
              </a:lnSpc>
              <a:buFontTx/>
              <a:buNone/>
              <a:defRPr/>
            </a:pPr>
            <a:endParaRPr lang="en-US" sz="1400" i="1" dirty="0">
              <a:latin typeface="Arial" charset="0"/>
            </a:endParaRPr>
          </a:p>
          <a:p>
            <a:pPr marL="0" indent="0" eaLnBrk="1" hangingPunct="1">
              <a:lnSpc>
                <a:spcPct val="150000"/>
              </a:lnSpc>
              <a:buFontTx/>
              <a:buNone/>
              <a:defRPr/>
            </a:pPr>
            <a:endParaRPr lang="en-US" sz="1400" i="1" dirty="0" smtClean="0">
              <a:latin typeface="Arial" charset="0"/>
            </a:endParaRPr>
          </a:p>
          <a:p>
            <a:pPr marL="0" indent="0" eaLnBrk="1" hangingPunct="1">
              <a:lnSpc>
                <a:spcPct val="150000"/>
              </a:lnSpc>
              <a:buFontTx/>
              <a:buNone/>
              <a:defRPr/>
            </a:pPr>
            <a:endParaRPr lang="en-US" sz="1600" dirty="0">
              <a:latin typeface="Arial" charset="0"/>
            </a:endParaRPr>
          </a:p>
          <a:p>
            <a:pPr marL="0" indent="0" eaLnBrk="1" hangingPunct="1">
              <a:lnSpc>
                <a:spcPct val="150000"/>
              </a:lnSpc>
              <a:buFontTx/>
              <a:buNone/>
              <a:defRPr/>
            </a:pPr>
            <a:endParaRPr lang="cs-CZ" sz="1600" dirty="0"/>
          </a:p>
        </p:txBody>
      </p:sp>
      <p:pic>
        <p:nvPicPr>
          <p:cNvPr id="30724" name="Obrázek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8400" y="1358900"/>
            <a:ext cx="5281613"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římá spojnice se šipkou 4"/>
          <p:cNvCxnSpPr>
            <a:cxnSpLocks noChangeShapeType="1"/>
          </p:cNvCxnSpPr>
          <p:nvPr/>
        </p:nvCxnSpPr>
        <p:spPr bwMode="auto">
          <a:xfrm>
            <a:off x="3635896" y="2492896"/>
            <a:ext cx="1008112" cy="2592288"/>
          </a:xfrm>
          <a:prstGeom prst="straightConnector1">
            <a:avLst/>
          </a:prstGeom>
          <a:noFill/>
          <a:ln w="22225" algn="ctr">
            <a:solidFill>
              <a:srgbClr val="00B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3454227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12788" y="0"/>
            <a:ext cx="7772400" cy="1143000"/>
          </a:xfrm>
        </p:spPr>
        <p:txBody>
          <a:bodyPr/>
          <a:lstStyle/>
          <a:p>
            <a:pPr eaLnBrk="1" hangingPunct="1"/>
            <a:r>
              <a:rPr lang="en-US" altLang="cs-CZ" sz="2800" dirty="0" smtClean="0">
                <a:solidFill>
                  <a:schemeClr val="folHlink"/>
                </a:solidFill>
                <a:latin typeface="Arial" charset="0"/>
              </a:rPr>
              <a:t>Primary shapes</a:t>
            </a:r>
            <a:endParaRPr lang="cs-CZ" altLang="cs-CZ" sz="3200" dirty="0" smtClean="0">
              <a:solidFill>
                <a:schemeClr val="folHlink"/>
              </a:solidFill>
              <a:latin typeface="Arial" charset="0"/>
            </a:endParaRPr>
          </a:p>
        </p:txBody>
      </p:sp>
      <p:sp>
        <p:nvSpPr>
          <p:cNvPr id="37891" name="Rectangle 3"/>
          <p:cNvSpPr>
            <a:spLocks noGrp="1" noChangeArrowheads="1"/>
          </p:cNvSpPr>
          <p:nvPr>
            <p:ph type="body" sz="half" idx="2"/>
          </p:nvPr>
        </p:nvSpPr>
        <p:spPr>
          <a:xfrm>
            <a:off x="611188" y="1412875"/>
            <a:ext cx="8353425" cy="792163"/>
          </a:xfrm>
        </p:spPr>
        <p:txBody>
          <a:bodyPr/>
          <a:lstStyle/>
          <a:p>
            <a:pPr eaLnBrk="1" hangingPunct="1">
              <a:buFontTx/>
              <a:buNone/>
            </a:pPr>
            <a:r>
              <a:rPr lang="en-US" altLang="cs-CZ" sz="1600" dirty="0" smtClean="0">
                <a:latin typeface="Arial" charset="0"/>
              </a:rPr>
              <a:t>Primaries:</a:t>
            </a:r>
          </a:p>
          <a:p>
            <a:pPr eaLnBrk="1" hangingPunct="1"/>
            <a:r>
              <a:rPr lang="en-US" altLang="cs-CZ" sz="1600" u="sng" dirty="0" smtClean="0">
                <a:latin typeface="Arial" charset="0"/>
              </a:rPr>
              <a:t>not far from spheroidal</a:t>
            </a:r>
            <a:r>
              <a:rPr lang="en-US" altLang="cs-CZ" sz="1600" dirty="0" smtClean="0">
                <a:latin typeface="Arial" charset="0"/>
              </a:rPr>
              <a:t>, low equatorial elongations: </a:t>
            </a:r>
            <a:r>
              <a:rPr lang="en-US" altLang="cs-CZ" sz="1600" i="1" dirty="0" smtClean="0">
                <a:latin typeface="Arial" charset="0"/>
              </a:rPr>
              <a:t>a</a:t>
            </a:r>
            <a:r>
              <a:rPr lang="en-US" altLang="cs-CZ" sz="1600" i="1" baseline="-25000" dirty="0" smtClean="0">
                <a:latin typeface="Arial" charset="0"/>
              </a:rPr>
              <a:t>1</a:t>
            </a:r>
            <a:r>
              <a:rPr lang="en-US" altLang="cs-CZ" sz="1600" i="1" dirty="0" smtClean="0">
                <a:latin typeface="Arial" charset="0"/>
              </a:rPr>
              <a:t>/b</a:t>
            </a:r>
            <a:r>
              <a:rPr lang="en-US" altLang="cs-CZ" sz="1600" i="1" baseline="-25000" dirty="0" smtClean="0">
                <a:latin typeface="Arial" charset="0"/>
              </a:rPr>
              <a:t>1</a:t>
            </a:r>
            <a:r>
              <a:rPr lang="en-US" altLang="cs-CZ" sz="1600" i="1" dirty="0" smtClean="0">
                <a:latin typeface="Arial" charset="0"/>
              </a:rPr>
              <a:t> </a:t>
            </a:r>
            <a:r>
              <a:rPr lang="en-US" altLang="cs-CZ" sz="1600" dirty="0" smtClean="0">
                <a:latin typeface="Arial" charset="0"/>
              </a:rPr>
              <a:t>= 1.1 </a:t>
            </a:r>
            <a:r>
              <a:rPr lang="en-US" altLang="cs-CZ" sz="1600" dirty="0" smtClean="0">
                <a:latin typeface="Arial" charset="0"/>
                <a:cs typeface="Arial" charset="0"/>
              </a:rPr>
              <a:t>± 0.1 for &gt; 90% of systems</a:t>
            </a:r>
            <a:endParaRPr lang="cs-CZ" altLang="cs-CZ" sz="1600" dirty="0" smtClean="0">
              <a:latin typeface="Arial" charset="0"/>
              <a:cs typeface="Arial" charset="0"/>
            </a:endParaRPr>
          </a:p>
          <a:p>
            <a:pPr eaLnBrk="1" hangingPunct="1">
              <a:buFontTx/>
              <a:buNone/>
            </a:pPr>
            <a:endParaRPr lang="en-US" altLang="cs-CZ" sz="1600" dirty="0" smtClean="0">
              <a:latin typeface="Arial" charset="0"/>
            </a:endParaRPr>
          </a:p>
          <a:p>
            <a:pPr eaLnBrk="1" hangingPunct="1">
              <a:buFontTx/>
              <a:buNone/>
            </a:pPr>
            <a:r>
              <a:rPr lang="en-US" altLang="cs-CZ" sz="1600" dirty="0" smtClean="0">
                <a:latin typeface="Arial" charset="0"/>
              </a:rPr>
              <a:t>A primary shape not far from rotational symmetry suggested to be a requirement for satellite formation or orbital stability </a:t>
            </a:r>
            <a:r>
              <a:rPr lang="en-US" altLang="cs-CZ" sz="1400" i="1" dirty="0" smtClean="0">
                <a:latin typeface="Arial" charset="0"/>
              </a:rPr>
              <a:t>(Walsh et al. 2008, </a:t>
            </a:r>
            <a:r>
              <a:rPr lang="en-US" altLang="cs-CZ" sz="1400" i="1" dirty="0" err="1" smtClean="0">
                <a:latin typeface="Arial" charset="0"/>
              </a:rPr>
              <a:t>Scheeres</a:t>
            </a:r>
            <a:r>
              <a:rPr lang="en-US" altLang="cs-CZ" sz="1400" i="1" dirty="0" smtClean="0">
                <a:latin typeface="Arial" charset="0"/>
              </a:rPr>
              <a:t> 2007)</a:t>
            </a:r>
            <a:r>
              <a:rPr lang="en-US" altLang="cs-CZ" sz="1600" i="1" dirty="0" smtClean="0">
                <a:latin typeface="Arial" charset="0"/>
              </a:rPr>
              <a:t>.</a:t>
            </a:r>
          </a:p>
          <a:p>
            <a:pPr eaLnBrk="1" hangingPunct="1">
              <a:buFontTx/>
              <a:buNone/>
            </a:pPr>
            <a:endParaRPr lang="en-US" altLang="cs-CZ" sz="1800" dirty="0" smtClean="0">
              <a:latin typeface="Arial" charset="0"/>
            </a:endParaRPr>
          </a:p>
        </p:txBody>
      </p:sp>
      <p:pic>
        <p:nvPicPr>
          <p:cNvPr id="37892" name="Picture 6" descr="kw4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3573463"/>
            <a:ext cx="287972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7"/>
          <p:cNvSpPr txBox="1">
            <a:spLocks noChangeArrowheads="1"/>
          </p:cNvSpPr>
          <p:nvPr/>
        </p:nvSpPr>
        <p:spPr bwMode="auto">
          <a:xfrm>
            <a:off x="395536" y="3279775"/>
            <a:ext cx="37978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aseline="-16000">
                <a:solidFill>
                  <a:schemeClr val="tx1"/>
                </a:solidFill>
                <a:latin typeface="Arial" charset="0"/>
              </a:defRPr>
            </a:lvl1pPr>
            <a:lvl2pPr marL="742950" indent="-285750" eaLnBrk="0" hangingPunct="0">
              <a:defRPr sz="3200" baseline="-16000">
                <a:solidFill>
                  <a:schemeClr val="tx1"/>
                </a:solidFill>
                <a:latin typeface="Arial" charset="0"/>
              </a:defRPr>
            </a:lvl2pPr>
            <a:lvl3pPr marL="1143000" indent="-228600" eaLnBrk="0" hangingPunct="0">
              <a:defRPr sz="3200" baseline="-16000">
                <a:solidFill>
                  <a:schemeClr val="tx1"/>
                </a:solidFill>
                <a:latin typeface="Arial" charset="0"/>
              </a:defRPr>
            </a:lvl3pPr>
            <a:lvl4pPr marL="1600200" indent="-228600" eaLnBrk="0" hangingPunct="0">
              <a:defRPr sz="3200" baseline="-16000">
                <a:solidFill>
                  <a:schemeClr val="tx1"/>
                </a:solidFill>
                <a:latin typeface="Arial" charset="0"/>
              </a:defRPr>
            </a:lvl4pPr>
            <a:lvl5pPr marL="2057400" indent="-228600" eaLnBrk="0" hangingPunct="0">
              <a:defRPr sz="3200" baseline="-16000">
                <a:solidFill>
                  <a:schemeClr val="tx1"/>
                </a:solidFill>
                <a:latin typeface="Arial" charset="0"/>
              </a:defRPr>
            </a:lvl5pPr>
            <a:lvl6pPr marL="2514600" indent="-228600" eaLnBrk="0" fontAlgn="base" hangingPunct="0">
              <a:spcBef>
                <a:spcPct val="0"/>
              </a:spcBef>
              <a:spcAft>
                <a:spcPct val="0"/>
              </a:spcAft>
              <a:defRPr sz="3200" baseline="-16000">
                <a:solidFill>
                  <a:schemeClr val="tx1"/>
                </a:solidFill>
                <a:latin typeface="Arial" charset="0"/>
              </a:defRPr>
            </a:lvl6pPr>
            <a:lvl7pPr marL="2971800" indent="-228600" eaLnBrk="0" fontAlgn="base" hangingPunct="0">
              <a:spcBef>
                <a:spcPct val="0"/>
              </a:spcBef>
              <a:spcAft>
                <a:spcPct val="0"/>
              </a:spcAft>
              <a:defRPr sz="3200" baseline="-16000">
                <a:solidFill>
                  <a:schemeClr val="tx1"/>
                </a:solidFill>
                <a:latin typeface="Arial" charset="0"/>
              </a:defRPr>
            </a:lvl7pPr>
            <a:lvl8pPr marL="3429000" indent="-228600" eaLnBrk="0" fontAlgn="base" hangingPunct="0">
              <a:spcBef>
                <a:spcPct val="0"/>
              </a:spcBef>
              <a:spcAft>
                <a:spcPct val="0"/>
              </a:spcAft>
              <a:defRPr sz="3200" baseline="-16000">
                <a:solidFill>
                  <a:schemeClr val="tx1"/>
                </a:solidFill>
                <a:latin typeface="Arial" charset="0"/>
              </a:defRPr>
            </a:lvl8pPr>
            <a:lvl9pPr marL="3886200" indent="-228600" eaLnBrk="0" fontAlgn="base" hangingPunct="0">
              <a:spcBef>
                <a:spcPct val="0"/>
              </a:spcBef>
              <a:spcAft>
                <a:spcPct val="0"/>
              </a:spcAft>
              <a:defRPr sz="3200" baseline="-16000">
                <a:solidFill>
                  <a:schemeClr val="tx1"/>
                </a:solidFill>
                <a:latin typeface="Arial" charset="0"/>
              </a:defRPr>
            </a:lvl9pPr>
          </a:lstStyle>
          <a:p>
            <a:pPr eaLnBrk="1" hangingPunct="1"/>
            <a:r>
              <a:rPr lang="en-US" altLang="cs-CZ" sz="1200" baseline="0" dirty="0"/>
              <a:t>Model of the primary of 1999 KW4 </a:t>
            </a:r>
            <a:r>
              <a:rPr lang="en-US" altLang="cs-CZ" sz="1200" i="1" baseline="0" dirty="0"/>
              <a:t>(</a:t>
            </a:r>
            <a:r>
              <a:rPr lang="en-US" altLang="cs-CZ" sz="1200" i="1" baseline="0" dirty="0" err="1"/>
              <a:t>Ostro</a:t>
            </a:r>
            <a:r>
              <a:rPr lang="en-US" altLang="cs-CZ" sz="1200" i="1" baseline="0" dirty="0"/>
              <a:t> et al. 2006)</a:t>
            </a:r>
            <a:endParaRPr lang="cs-CZ" altLang="cs-CZ" sz="1200" baseline="0" dirty="0"/>
          </a:p>
        </p:txBody>
      </p:sp>
      <p:pic>
        <p:nvPicPr>
          <p:cNvPr id="37894" name="Zástupný symbol pro obsah 2"/>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457700" y="3595688"/>
            <a:ext cx="4256088" cy="2528887"/>
          </a:xfrm>
        </p:spPr>
      </p:pic>
      <p:cxnSp>
        <p:nvCxnSpPr>
          <p:cNvPr id="7" name="Přímá spojnice se šipkou 6"/>
          <p:cNvCxnSpPr>
            <a:cxnSpLocks noChangeShapeType="1"/>
            <a:stCxn id="10" idx="0"/>
          </p:cNvCxnSpPr>
          <p:nvPr/>
        </p:nvCxnSpPr>
        <p:spPr bwMode="auto">
          <a:xfrm flipH="1" flipV="1">
            <a:off x="7086600" y="5676900"/>
            <a:ext cx="734660" cy="577899"/>
          </a:xfrm>
          <a:prstGeom prst="straightConnector1">
            <a:avLst/>
          </a:prstGeom>
          <a:noFill/>
          <a:ln w="22225" algn="ctr">
            <a:solidFill>
              <a:srgbClr val="00B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ovéPole 9"/>
          <p:cNvSpPr txBox="1"/>
          <p:nvPr/>
        </p:nvSpPr>
        <p:spPr>
          <a:xfrm>
            <a:off x="6948264" y="6254799"/>
            <a:ext cx="1745991" cy="338554"/>
          </a:xfrm>
          <a:prstGeom prst="rect">
            <a:avLst/>
          </a:prstGeom>
          <a:noFill/>
        </p:spPr>
        <p:txBody>
          <a:bodyPr wrap="none" rtlCol="0">
            <a:spAutoFit/>
          </a:bodyPr>
          <a:lstStyle/>
          <a:p>
            <a:r>
              <a:rPr lang="en-US" sz="1600" baseline="0" dirty="0" smtClean="0"/>
              <a:t>(65803) </a:t>
            </a:r>
            <a:r>
              <a:rPr lang="en-US" sz="1600" baseline="0" dirty="0" err="1" smtClean="0"/>
              <a:t>Didymos</a:t>
            </a:r>
            <a:endParaRPr lang="cs-CZ" sz="1600" baseline="0" dirty="0"/>
          </a:p>
        </p:txBody>
      </p:sp>
    </p:spTree>
    <p:extLst>
      <p:ext uri="{BB962C8B-B14F-4D97-AF65-F5344CB8AC3E}">
        <p14:creationId xmlns:p14="http://schemas.microsoft.com/office/powerpoint/2010/main" val="266952122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59632" y="0"/>
            <a:ext cx="7772400" cy="1143000"/>
          </a:xfrm>
        </p:spPr>
        <p:txBody>
          <a:bodyPr/>
          <a:lstStyle/>
          <a:p>
            <a:pPr eaLnBrk="1" hangingPunct="1"/>
            <a:r>
              <a:rPr lang="en-US" altLang="cs-CZ" sz="2800" dirty="0" smtClean="0">
                <a:solidFill>
                  <a:schemeClr val="folHlink"/>
                </a:solidFill>
                <a:latin typeface="Arial" charset="0"/>
              </a:rPr>
              <a:t>Primary shapes (cont.)</a:t>
            </a:r>
            <a:endParaRPr lang="cs-CZ" altLang="cs-CZ" sz="2800" dirty="0" smtClean="0">
              <a:solidFill>
                <a:schemeClr val="folHlink"/>
              </a:solidFill>
              <a:latin typeface="Arial" charset="0"/>
            </a:endParaRPr>
          </a:p>
        </p:txBody>
      </p:sp>
      <p:sp>
        <p:nvSpPr>
          <p:cNvPr id="28675" name="Rectangle 3"/>
          <p:cNvSpPr>
            <a:spLocks noGrp="1" noChangeArrowheads="1"/>
          </p:cNvSpPr>
          <p:nvPr>
            <p:ph type="body" sz="half" idx="2"/>
          </p:nvPr>
        </p:nvSpPr>
        <p:spPr>
          <a:xfrm>
            <a:off x="596355" y="1302932"/>
            <a:ext cx="4741386" cy="3998276"/>
          </a:xfrm>
        </p:spPr>
        <p:txBody>
          <a:bodyPr/>
          <a:lstStyle/>
          <a:p>
            <a:pPr eaLnBrk="1" hangingPunct="1">
              <a:buFontTx/>
              <a:buNone/>
            </a:pPr>
            <a:r>
              <a:rPr lang="en-US" altLang="cs-CZ" sz="1600" dirty="0" smtClean="0">
                <a:latin typeface="Arial" charset="0"/>
              </a:rPr>
              <a:t>The primary’s “top shape” </a:t>
            </a:r>
            <a:r>
              <a:rPr lang="en-US" altLang="cs-CZ" sz="1600" dirty="0" smtClean="0">
                <a:latin typeface="Arial" charset="0"/>
              </a:rPr>
              <a:t>with</a:t>
            </a:r>
            <a:r>
              <a:rPr lang="en-US" altLang="cs-CZ" sz="1600" dirty="0" smtClean="0">
                <a:latin typeface="Arial" charset="0"/>
              </a:rPr>
              <a:t> </a:t>
            </a:r>
            <a:r>
              <a:rPr lang="en-US" altLang="cs-CZ" sz="1600" dirty="0" smtClean="0">
                <a:latin typeface="Arial" charset="0"/>
              </a:rPr>
              <a:t>equatorial ridge – suggested to be a result of “</a:t>
            </a:r>
            <a:r>
              <a:rPr lang="en-US" altLang="cs-CZ" sz="1600" dirty="0" err="1" smtClean="0">
                <a:latin typeface="Arial" charset="0"/>
              </a:rPr>
              <a:t>landsliding</a:t>
            </a:r>
            <a:r>
              <a:rPr lang="en-US" altLang="cs-CZ" sz="1600" dirty="0" smtClean="0">
                <a:latin typeface="Arial" charset="0"/>
              </a:rPr>
              <a:t>” and re-deposition of a large amount of regolith by tides from the secondary</a:t>
            </a:r>
            <a:r>
              <a:rPr lang="en-US" altLang="cs-CZ" sz="1600" dirty="0">
                <a:latin typeface="Arial" charset="0"/>
              </a:rPr>
              <a:t> </a:t>
            </a:r>
            <a:r>
              <a:rPr lang="en-US" altLang="cs-CZ" sz="1400" i="1" dirty="0" smtClean="0">
                <a:latin typeface="Arial" charset="0"/>
              </a:rPr>
              <a:t>(Harris et al. 2009).</a:t>
            </a:r>
            <a:endParaRPr lang="en-US" altLang="cs-CZ" sz="1200" i="1" dirty="0" smtClean="0">
              <a:latin typeface="Arial" charset="0"/>
            </a:endParaRPr>
          </a:p>
          <a:p>
            <a:pPr eaLnBrk="1" hangingPunct="1">
              <a:buFontTx/>
              <a:buNone/>
            </a:pPr>
            <a:endParaRPr lang="en-US" altLang="cs-CZ" sz="1200" i="1" dirty="0" smtClean="0">
              <a:latin typeface="Arial" charset="0"/>
            </a:endParaRPr>
          </a:p>
          <a:p>
            <a:pPr eaLnBrk="1" hangingPunct="1">
              <a:buFontTx/>
              <a:buNone/>
            </a:pPr>
            <a:r>
              <a:rPr lang="en-US" altLang="cs-CZ" sz="1600" dirty="0" smtClean="0">
                <a:latin typeface="Arial" charset="0"/>
              </a:rPr>
              <a:t>Preliminary model of </a:t>
            </a:r>
            <a:r>
              <a:rPr lang="en-US" altLang="cs-CZ" sz="1600" dirty="0" err="1" smtClean="0">
                <a:latin typeface="Arial" charset="0"/>
              </a:rPr>
              <a:t>Didymos</a:t>
            </a:r>
            <a:r>
              <a:rPr lang="en-US" altLang="cs-CZ" sz="1600" dirty="0" smtClean="0">
                <a:latin typeface="Arial" charset="0"/>
              </a:rPr>
              <a:t>’ primary shows it has a similar shape </a:t>
            </a:r>
            <a:r>
              <a:rPr lang="en-US" altLang="cs-CZ" sz="1400" i="1" dirty="0" smtClean="0">
                <a:latin typeface="Arial" charset="0"/>
              </a:rPr>
              <a:t>(Benner and Naidu, in prep.)</a:t>
            </a:r>
            <a:endParaRPr lang="en-US" altLang="cs-CZ" sz="1600" dirty="0" smtClean="0">
              <a:latin typeface="Arial" charset="0"/>
            </a:endParaRPr>
          </a:p>
          <a:p>
            <a:pPr eaLnBrk="1" hangingPunct="1">
              <a:buFontTx/>
              <a:buNone/>
            </a:pPr>
            <a:endParaRPr lang="en-US" altLang="cs-CZ" sz="1600" dirty="0">
              <a:latin typeface="Arial" charset="0"/>
            </a:endParaRPr>
          </a:p>
          <a:p>
            <a:pPr eaLnBrk="1" hangingPunct="1">
              <a:buFontTx/>
              <a:buNone/>
            </a:pPr>
            <a:r>
              <a:rPr lang="en-US" altLang="cs-CZ" sz="1600" dirty="0" smtClean="0">
                <a:latin typeface="Arial" charset="0"/>
              </a:rPr>
              <a:t>Suggests a rubble pile character of the “surface layer” at least.</a:t>
            </a:r>
          </a:p>
          <a:p>
            <a:pPr eaLnBrk="1" hangingPunct="1">
              <a:buFontTx/>
              <a:buNone/>
            </a:pPr>
            <a:endParaRPr lang="en-US" altLang="cs-CZ" sz="1800" dirty="0" smtClean="0">
              <a:latin typeface="Arial" charset="0"/>
            </a:endParaRPr>
          </a:p>
          <a:p>
            <a:pPr eaLnBrk="1" hangingPunct="1">
              <a:buFontTx/>
              <a:buNone/>
              <a:defRPr/>
            </a:pPr>
            <a:r>
              <a:rPr lang="en-US" altLang="cs-CZ" sz="1600" dirty="0">
                <a:latin typeface="Arial" charset="0"/>
              </a:rPr>
              <a:t>Extremely low rigidity suggested from the apparent tidal-YORP equilibrium for 1996 FG3 </a:t>
            </a:r>
            <a:r>
              <a:rPr lang="en-US" altLang="cs-CZ" sz="1400" i="1" dirty="0">
                <a:latin typeface="Arial" charset="0"/>
              </a:rPr>
              <a:t>(</a:t>
            </a:r>
            <a:r>
              <a:rPr lang="en-US" altLang="cs-CZ" sz="1400" i="1" dirty="0" err="1">
                <a:latin typeface="Arial" charset="0"/>
              </a:rPr>
              <a:t>Scheirich</a:t>
            </a:r>
            <a:r>
              <a:rPr lang="en-US" altLang="cs-CZ" sz="1400" i="1" dirty="0">
                <a:latin typeface="Arial" charset="0"/>
              </a:rPr>
              <a:t> et al. 2015</a:t>
            </a:r>
            <a:r>
              <a:rPr lang="en-US" altLang="cs-CZ" sz="1400" i="1" dirty="0" smtClean="0">
                <a:latin typeface="Arial" charset="0"/>
              </a:rPr>
              <a:t>)</a:t>
            </a:r>
            <a:r>
              <a:rPr lang="en-US" altLang="cs-CZ" sz="1600" dirty="0" smtClean="0">
                <a:latin typeface="Arial" charset="0"/>
              </a:rPr>
              <a:t>.  This suggests  that also the interior of the primary is rubble pile.</a:t>
            </a:r>
            <a:endParaRPr lang="en-US" altLang="cs-CZ" sz="1600" dirty="0">
              <a:latin typeface="Arial" charset="0"/>
            </a:endParaRPr>
          </a:p>
          <a:p>
            <a:pPr eaLnBrk="1" hangingPunct="1">
              <a:buFontTx/>
              <a:buNone/>
              <a:defRPr/>
            </a:pPr>
            <a:endParaRPr lang="en-US" altLang="cs-CZ" sz="1600" dirty="0">
              <a:latin typeface="Arial" charset="0"/>
            </a:endParaRPr>
          </a:p>
          <a:p>
            <a:pPr eaLnBrk="1" hangingPunct="1">
              <a:buFontTx/>
              <a:buNone/>
            </a:pPr>
            <a:endParaRPr lang="en-US" altLang="cs-CZ" sz="1800" dirty="0" smtClean="0">
              <a:latin typeface="Arial" charset="0"/>
            </a:endParaRPr>
          </a:p>
        </p:txBody>
      </p:sp>
      <p:pic>
        <p:nvPicPr>
          <p:cNvPr id="28676" name="Picture 6" descr="kw4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7578" y="1191259"/>
            <a:ext cx="3336735" cy="295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7"/>
          <p:cNvSpPr txBox="1">
            <a:spLocks noChangeArrowheads="1"/>
          </p:cNvSpPr>
          <p:nvPr/>
        </p:nvSpPr>
        <p:spPr bwMode="auto">
          <a:xfrm>
            <a:off x="5340097" y="922291"/>
            <a:ext cx="386053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200" baseline="0" dirty="0">
                <a:latin typeface="Arial" charset="0"/>
              </a:rPr>
              <a:t>Model of the primary of 1999 KW4 </a:t>
            </a:r>
            <a:r>
              <a:rPr lang="en-US" altLang="cs-CZ" sz="1200" i="1" baseline="0" dirty="0" smtClean="0">
                <a:latin typeface="Arial" charset="0"/>
              </a:rPr>
              <a:t>(</a:t>
            </a:r>
            <a:r>
              <a:rPr lang="en-US" altLang="cs-CZ" sz="1200" i="1" baseline="0" dirty="0" err="1">
                <a:latin typeface="Arial" charset="0"/>
              </a:rPr>
              <a:t>Ostro</a:t>
            </a:r>
            <a:r>
              <a:rPr lang="en-US" altLang="cs-CZ" sz="1200" i="1" baseline="0" dirty="0">
                <a:latin typeface="Arial" charset="0"/>
              </a:rPr>
              <a:t> et al. 2006)</a:t>
            </a:r>
            <a:endParaRPr lang="cs-CZ" altLang="cs-CZ" sz="1200" baseline="0" dirty="0">
              <a:latin typeface="Arial" charset="0"/>
            </a:endParaRP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1" y="4227871"/>
            <a:ext cx="3324201" cy="2479415"/>
          </a:xfrm>
          <a:prstGeom prst="rect">
            <a:avLst/>
          </a:prstGeom>
        </p:spPr>
      </p:pic>
      <p:cxnSp>
        <p:nvCxnSpPr>
          <p:cNvPr id="10" name="Přímá spojnice se šipkou 9"/>
          <p:cNvCxnSpPr>
            <a:cxnSpLocks noChangeShapeType="1"/>
          </p:cNvCxnSpPr>
          <p:nvPr/>
        </p:nvCxnSpPr>
        <p:spPr bwMode="auto">
          <a:xfrm>
            <a:off x="5076056" y="3140968"/>
            <a:ext cx="2194307" cy="1728192"/>
          </a:xfrm>
          <a:prstGeom prst="straightConnector1">
            <a:avLst/>
          </a:prstGeom>
          <a:noFill/>
          <a:ln w="222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4635046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4213" y="0"/>
            <a:ext cx="7772400" cy="1143000"/>
          </a:xfrm>
        </p:spPr>
        <p:txBody>
          <a:bodyPr/>
          <a:lstStyle/>
          <a:p>
            <a:pPr eaLnBrk="1" hangingPunct="1"/>
            <a:r>
              <a:rPr lang="en-US" altLang="cs-CZ" sz="2800" dirty="0" smtClean="0">
                <a:solidFill>
                  <a:schemeClr val="folHlink"/>
                </a:solidFill>
                <a:latin typeface="Arial" charset="0"/>
              </a:rPr>
              <a:t>Secondary shapes</a:t>
            </a:r>
            <a:endParaRPr lang="cs-CZ" altLang="cs-CZ" sz="2800" dirty="0" smtClean="0">
              <a:solidFill>
                <a:schemeClr val="folHlink"/>
              </a:solidFill>
              <a:latin typeface="Arial" charset="0"/>
            </a:endParaRPr>
          </a:p>
        </p:txBody>
      </p:sp>
      <p:cxnSp>
        <p:nvCxnSpPr>
          <p:cNvPr id="10" name="Přímá spojnice se šipkou 9"/>
          <p:cNvCxnSpPr>
            <a:cxnSpLocks noChangeShapeType="1"/>
          </p:cNvCxnSpPr>
          <p:nvPr/>
        </p:nvCxnSpPr>
        <p:spPr bwMode="auto">
          <a:xfrm>
            <a:off x="5076056" y="3140968"/>
            <a:ext cx="2194307" cy="1728192"/>
          </a:xfrm>
          <a:prstGeom prst="straightConnector1">
            <a:avLst/>
          </a:prstGeom>
          <a:noFill/>
          <a:ln w="222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3573016"/>
            <a:ext cx="3177743" cy="3124822"/>
          </a:xfrm>
          <a:prstGeom prst="rect">
            <a:avLst/>
          </a:prstGeom>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6985" y="1352006"/>
            <a:ext cx="4507470" cy="5345832"/>
          </a:xfrm>
          <a:prstGeom prst="rect">
            <a:avLst/>
          </a:prstGeom>
        </p:spPr>
      </p:pic>
      <p:cxnSp>
        <p:nvCxnSpPr>
          <p:cNvPr id="11" name="Přímá spojnice 10"/>
          <p:cNvCxnSpPr/>
          <p:nvPr/>
        </p:nvCxnSpPr>
        <p:spPr bwMode="auto">
          <a:xfrm>
            <a:off x="6012160" y="3273625"/>
            <a:ext cx="2016224" cy="0"/>
          </a:xfrm>
          <a:prstGeom prst="line">
            <a:avLst/>
          </a:prstGeom>
          <a:solidFill>
            <a:schemeClr val="accent1"/>
          </a:solidFill>
          <a:ln w="22225" cap="flat" cmpd="sng" algn="ctr">
            <a:solidFill>
              <a:schemeClr val="bg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Přímá spojnice se šipkou 5"/>
          <p:cNvCxnSpPr/>
          <p:nvPr/>
        </p:nvCxnSpPr>
        <p:spPr bwMode="auto">
          <a:xfrm>
            <a:off x="7092280" y="3068960"/>
            <a:ext cx="9203" cy="216024"/>
          </a:xfrm>
          <a:prstGeom prst="straightConnector1">
            <a:avLst/>
          </a:prstGeom>
          <a:solidFill>
            <a:schemeClr val="accent1"/>
          </a:solidFill>
          <a:ln w="22225" cap="flat" cmpd="sng" algn="ctr">
            <a:solidFill>
              <a:schemeClr val="bg1">
                <a:lumMod val="60000"/>
                <a:lumOff val="40000"/>
              </a:schemeClr>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ovéPole 1"/>
          <p:cNvSpPr txBox="1">
            <a:spLocks noChangeArrowheads="1"/>
          </p:cNvSpPr>
          <p:nvPr/>
        </p:nvSpPr>
        <p:spPr bwMode="auto">
          <a:xfrm>
            <a:off x="509861" y="1068412"/>
            <a:ext cx="401743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400" baseline="0" dirty="0" smtClean="0">
                <a:latin typeface="Arial" charset="0"/>
              </a:rPr>
              <a:t>Secondary equatorial elongations (</a:t>
            </a:r>
            <a:r>
              <a:rPr lang="en-US" altLang="cs-CZ" sz="1400" i="1" baseline="0" dirty="0" smtClean="0">
                <a:latin typeface="Arial" charset="0"/>
              </a:rPr>
              <a:t>a</a:t>
            </a:r>
            <a:r>
              <a:rPr lang="en-US" altLang="cs-CZ" sz="1400" i="1" baseline="-25000" dirty="0" smtClean="0">
                <a:latin typeface="Arial" charset="0"/>
              </a:rPr>
              <a:t>2</a:t>
            </a:r>
            <a:r>
              <a:rPr lang="en-US" altLang="cs-CZ" sz="1400" i="1" baseline="0" dirty="0" smtClean="0">
                <a:latin typeface="Arial" charset="0"/>
              </a:rPr>
              <a:t>/b</a:t>
            </a:r>
            <a:r>
              <a:rPr lang="en-US" altLang="cs-CZ" sz="1400" i="1" baseline="-25000" dirty="0" smtClean="0">
                <a:latin typeface="Arial" charset="0"/>
              </a:rPr>
              <a:t>2</a:t>
            </a:r>
            <a:r>
              <a:rPr lang="en-US" altLang="cs-CZ" sz="1400" baseline="0" dirty="0" smtClean="0">
                <a:latin typeface="Arial" charset="0"/>
              </a:rPr>
              <a:t>) derived from amplitudes of synchronous secondary rotational </a:t>
            </a:r>
            <a:r>
              <a:rPr lang="en-US" altLang="cs-CZ" sz="1400" baseline="0" dirty="0" err="1" smtClean="0">
                <a:latin typeface="Arial" charset="0"/>
              </a:rPr>
              <a:t>lightcurves</a:t>
            </a:r>
            <a:r>
              <a:rPr lang="en-US" altLang="cs-CZ" sz="1400" baseline="0" dirty="0" smtClean="0">
                <a:latin typeface="Arial" charset="0"/>
              </a:rPr>
              <a:t> reveal an upper limit of </a:t>
            </a:r>
            <a:r>
              <a:rPr lang="en-US" altLang="cs-CZ" sz="1400" i="1" baseline="0" dirty="0" smtClean="0">
                <a:latin typeface="Arial" charset="0"/>
              </a:rPr>
              <a:t>a</a:t>
            </a:r>
            <a:r>
              <a:rPr lang="en-US" altLang="cs-CZ" sz="1400" i="1" baseline="-25000" dirty="0" smtClean="0">
                <a:latin typeface="Arial" charset="0"/>
              </a:rPr>
              <a:t>2</a:t>
            </a:r>
            <a:r>
              <a:rPr lang="en-US" altLang="cs-CZ" sz="1400" i="1" baseline="0" dirty="0" smtClean="0">
                <a:latin typeface="Arial" charset="0"/>
              </a:rPr>
              <a:t>/b</a:t>
            </a:r>
            <a:r>
              <a:rPr lang="en-US" altLang="cs-CZ" sz="1400" i="1" baseline="-25000" dirty="0" smtClean="0">
                <a:latin typeface="Arial" charset="0"/>
              </a:rPr>
              <a:t>2</a:t>
            </a:r>
            <a:r>
              <a:rPr lang="en-US" altLang="cs-CZ" sz="1400" i="1" baseline="0" dirty="0" smtClean="0">
                <a:latin typeface="Arial" charset="0"/>
              </a:rPr>
              <a:t> </a:t>
            </a:r>
            <a:r>
              <a:rPr lang="en-US" altLang="cs-CZ" sz="1400" baseline="0" dirty="0" smtClean="0">
                <a:latin typeface="Arial" charset="0"/>
              </a:rPr>
              <a:t>~ 1.5 </a:t>
            </a:r>
            <a:r>
              <a:rPr lang="en-US" altLang="cs-CZ" sz="1400" i="1" baseline="0" dirty="0" smtClean="0">
                <a:latin typeface="Arial" charset="0"/>
              </a:rPr>
              <a:t>(</a:t>
            </a:r>
            <a:r>
              <a:rPr lang="en-US" altLang="cs-CZ" sz="1400" i="1" baseline="0" dirty="0" err="1" smtClean="0">
                <a:latin typeface="Arial" charset="0"/>
              </a:rPr>
              <a:t>Pravec</a:t>
            </a:r>
            <a:r>
              <a:rPr lang="en-US" altLang="cs-CZ" sz="1400" i="1" baseline="0" dirty="0" smtClean="0">
                <a:latin typeface="Arial" charset="0"/>
              </a:rPr>
              <a:t> et al. 2016)</a:t>
            </a:r>
            <a:r>
              <a:rPr lang="en-US" altLang="cs-CZ" sz="1400" baseline="0" dirty="0" smtClean="0">
                <a:latin typeface="Arial" charset="0"/>
              </a:rPr>
              <a:t>.</a:t>
            </a:r>
          </a:p>
          <a:p>
            <a:pPr eaLnBrk="1" hangingPunct="1">
              <a:spcBef>
                <a:spcPct val="0"/>
              </a:spcBef>
              <a:buFontTx/>
              <a:buNone/>
            </a:pPr>
            <a:endParaRPr lang="en-US" altLang="cs-CZ" sz="1200" baseline="0" dirty="0">
              <a:latin typeface="Arial" charset="0"/>
            </a:endParaRPr>
          </a:p>
          <a:p>
            <a:pPr eaLnBrk="1" hangingPunct="1">
              <a:spcBef>
                <a:spcPct val="0"/>
              </a:spcBef>
              <a:buFontTx/>
              <a:buNone/>
            </a:pPr>
            <a:r>
              <a:rPr lang="en-US" altLang="cs-CZ" sz="1400" baseline="0" dirty="0" smtClean="0">
                <a:latin typeface="Arial" charset="0"/>
              </a:rPr>
              <a:t>This may be due to chaotic rotations of more elongated </a:t>
            </a:r>
            <a:r>
              <a:rPr lang="en-US" altLang="cs-CZ" sz="1400" baseline="0" dirty="0" err="1" smtClean="0">
                <a:latin typeface="Arial" charset="0"/>
              </a:rPr>
              <a:t>secondaries</a:t>
            </a:r>
            <a:r>
              <a:rPr lang="en-US" altLang="cs-CZ" sz="1400" baseline="0" dirty="0" smtClean="0">
                <a:latin typeface="Arial" charset="0"/>
              </a:rPr>
              <a:t> or because they do not form or stay very elongated in gravitational (tidal) field from the primary.</a:t>
            </a:r>
          </a:p>
          <a:p>
            <a:pPr eaLnBrk="1" hangingPunct="1">
              <a:spcBef>
                <a:spcPct val="0"/>
              </a:spcBef>
              <a:buFontTx/>
              <a:buNone/>
            </a:pPr>
            <a:endParaRPr lang="en-US" altLang="cs-CZ" sz="1400" baseline="0" dirty="0">
              <a:latin typeface="Arial" charset="0"/>
            </a:endParaRPr>
          </a:p>
          <a:p>
            <a:pPr eaLnBrk="1" hangingPunct="1">
              <a:spcBef>
                <a:spcPct val="0"/>
              </a:spcBef>
              <a:buFontTx/>
              <a:buNone/>
            </a:pPr>
            <a:r>
              <a:rPr lang="en-US" altLang="cs-CZ" sz="1400" baseline="0" dirty="0" smtClean="0">
                <a:latin typeface="Arial" charset="0"/>
              </a:rPr>
              <a:t>We expect that </a:t>
            </a:r>
            <a:r>
              <a:rPr lang="en-US" altLang="cs-CZ" sz="1400" baseline="0" dirty="0" err="1" smtClean="0">
                <a:latin typeface="Arial" charset="0"/>
              </a:rPr>
              <a:t>Didymoon</a:t>
            </a:r>
            <a:r>
              <a:rPr lang="en-US" altLang="cs-CZ" sz="1400" baseline="0" dirty="0" smtClean="0">
                <a:latin typeface="Arial" charset="0"/>
              </a:rPr>
              <a:t> also has </a:t>
            </a:r>
            <a:r>
              <a:rPr lang="en-US" altLang="cs-CZ" sz="1400" i="1" baseline="0" dirty="0">
                <a:latin typeface="Arial" charset="0"/>
              </a:rPr>
              <a:t>a</a:t>
            </a:r>
            <a:r>
              <a:rPr lang="en-US" altLang="cs-CZ" sz="1400" i="1" baseline="-25000" dirty="0">
                <a:latin typeface="Arial" charset="0"/>
              </a:rPr>
              <a:t>2</a:t>
            </a:r>
            <a:r>
              <a:rPr lang="en-US" altLang="cs-CZ" sz="1400" i="1" baseline="0" dirty="0">
                <a:latin typeface="Arial" charset="0"/>
              </a:rPr>
              <a:t>/b</a:t>
            </a:r>
            <a:r>
              <a:rPr lang="en-US" altLang="cs-CZ" sz="1400" i="1" baseline="-25000" dirty="0">
                <a:latin typeface="Arial" charset="0"/>
              </a:rPr>
              <a:t>2</a:t>
            </a:r>
            <a:r>
              <a:rPr lang="en-US" altLang="cs-CZ" sz="1400" i="1" baseline="0" dirty="0">
                <a:latin typeface="Arial" charset="0"/>
              </a:rPr>
              <a:t> </a:t>
            </a:r>
            <a:r>
              <a:rPr lang="en-US" altLang="cs-CZ" sz="1400" i="1" baseline="0" dirty="0" smtClean="0">
                <a:latin typeface="Arial" charset="0"/>
              </a:rPr>
              <a:t>&lt;</a:t>
            </a:r>
            <a:r>
              <a:rPr lang="en-US" altLang="cs-CZ" sz="1400" baseline="0" dirty="0" smtClean="0">
                <a:latin typeface="Arial" charset="0"/>
              </a:rPr>
              <a:t>~ 1.5. </a:t>
            </a:r>
          </a:p>
        </p:txBody>
      </p:sp>
    </p:spTree>
    <p:extLst>
      <p:ext uri="{BB962C8B-B14F-4D97-AF65-F5344CB8AC3E}">
        <p14:creationId xmlns:p14="http://schemas.microsoft.com/office/powerpoint/2010/main" val="359619499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27088" y="0"/>
            <a:ext cx="7273925" cy="1143000"/>
          </a:xfrm>
        </p:spPr>
        <p:txBody>
          <a:bodyPr/>
          <a:lstStyle/>
          <a:p>
            <a:pPr eaLnBrk="1" hangingPunct="1"/>
            <a:r>
              <a:rPr lang="en-US" altLang="cs-CZ" sz="2800" dirty="0" smtClean="0">
                <a:solidFill>
                  <a:schemeClr val="folHlink"/>
                </a:solidFill>
                <a:latin typeface="Arial" charset="0"/>
              </a:rPr>
              <a:t>Orbital pole distribution</a:t>
            </a:r>
            <a:endParaRPr lang="cs-CZ" altLang="cs-CZ" sz="2800" dirty="0" smtClean="0">
              <a:solidFill>
                <a:srgbClr val="FFFF00"/>
              </a:solidFill>
              <a:latin typeface="Arial" charset="0"/>
            </a:endParaRPr>
          </a:p>
        </p:txBody>
      </p:sp>
      <p:sp>
        <p:nvSpPr>
          <p:cNvPr id="24579" name="Rectangle 3"/>
          <p:cNvSpPr>
            <a:spLocks noGrp="1" noChangeArrowheads="1"/>
          </p:cNvSpPr>
          <p:nvPr>
            <p:ph type="body" idx="1"/>
          </p:nvPr>
        </p:nvSpPr>
        <p:spPr>
          <a:xfrm>
            <a:off x="971600" y="908720"/>
            <a:ext cx="7488882" cy="5327650"/>
          </a:xfrm>
        </p:spPr>
        <p:txBody>
          <a:bodyPr/>
          <a:lstStyle/>
          <a:p>
            <a:pPr marL="609600" indent="-609600" eaLnBrk="1" hangingPunct="1">
              <a:buNone/>
            </a:pPr>
            <a:r>
              <a:rPr lang="en-US" altLang="cs-CZ" sz="1600" dirty="0" smtClean="0">
                <a:latin typeface="Arial" charset="0"/>
              </a:rPr>
              <a:t>Orbital poles of small binary MBAs show a highly anisotropic distribution: they are oriented preferentially </a:t>
            </a:r>
            <a:r>
              <a:rPr lang="en-US" altLang="cs-CZ" sz="1600" u="sng" dirty="0" smtClean="0">
                <a:latin typeface="Arial" charset="0"/>
              </a:rPr>
              <a:t>up/down-right</a:t>
            </a:r>
            <a:r>
              <a:rPr lang="en-US" altLang="cs-CZ" sz="1600" dirty="0" smtClean="0">
                <a:latin typeface="Arial" charset="0"/>
              </a:rPr>
              <a:t>, concentrating within 30° of the ecliptic poles </a:t>
            </a:r>
            <a:r>
              <a:rPr lang="en-US" altLang="cs-CZ" sz="1400" i="1" dirty="0" smtClean="0">
                <a:latin typeface="Arial" charset="0"/>
              </a:rPr>
              <a:t>(</a:t>
            </a:r>
            <a:r>
              <a:rPr lang="en-US" altLang="cs-CZ" sz="1400" i="1" dirty="0" err="1" smtClean="0">
                <a:latin typeface="Arial" charset="0"/>
              </a:rPr>
              <a:t>Pravec</a:t>
            </a:r>
            <a:r>
              <a:rPr lang="en-US" altLang="cs-CZ" sz="1400" i="1" dirty="0" smtClean="0">
                <a:latin typeface="Arial" charset="0"/>
              </a:rPr>
              <a:t> </a:t>
            </a:r>
            <a:r>
              <a:rPr lang="en-US" altLang="cs-CZ" sz="1400" i="1" dirty="0">
                <a:latin typeface="Arial" charset="0"/>
              </a:rPr>
              <a:t>et al. 2012</a:t>
            </a:r>
            <a:r>
              <a:rPr lang="en-US" altLang="cs-CZ" sz="1400" i="1" dirty="0" smtClean="0">
                <a:latin typeface="Arial" charset="0"/>
              </a:rPr>
              <a:t>)</a:t>
            </a:r>
            <a:r>
              <a:rPr lang="en-US" altLang="cs-CZ" sz="1400" dirty="0" smtClean="0">
                <a:latin typeface="Arial" charset="0"/>
              </a:rPr>
              <a:t>.</a:t>
            </a:r>
            <a:r>
              <a:rPr lang="en-US" altLang="cs-CZ" sz="1800" dirty="0">
                <a:latin typeface="Arial" charset="0"/>
              </a:rPr>
              <a:t> </a:t>
            </a:r>
            <a:r>
              <a:rPr lang="en-US" altLang="cs-CZ" sz="1800" dirty="0" smtClean="0">
                <a:latin typeface="Arial" charset="0"/>
              </a:rPr>
              <a:t> </a:t>
            </a:r>
            <a:r>
              <a:rPr lang="en-US" altLang="cs-CZ" sz="1600" dirty="0" smtClean="0">
                <a:latin typeface="Arial" charset="0"/>
              </a:rPr>
              <a:t>A smaller sample of NEA binary orbital poles show a similar distribution </a:t>
            </a:r>
            <a:r>
              <a:rPr lang="en-US" altLang="cs-CZ" sz="1400" i="1" dirty="0" smtClean="0">
                <a:latin typeface="Arial" charset="0"/>
              </a:rPr>
              <a:t>(</a:t>
            </a:r>
            <a:r>
              <a:rPr lang="en-US" altLang="cs-CZ" sz="1400" i="1" dirty="0" err="1" smtClean="0">
                <a:latin typeface="Arial" charset="0"/>
              </a:rPr>
              <a:t>Scheirich</a:t>
            </a:r>
            <a:r>
              <a:rPr lang="en-US" altLang="cs-CZ" sz="1400" i="1" dirty="0" smtClean="0">
                <a:latin typeface="Arial" charset="0"/>
              </a:rPr>
              <a:t> et al., in prep.)</a:t>
            </a:r>
          </a:p>
          <a:p>
            <a:pPr marL="609600" indent="-609600" eaLnBrk="1" hangingPunct="1">
              <a:buFontTx/>
              <a:buNone/>
            </a:pPr>
            <a:endParaRPr lang="en-US" altLang="cs-CZ" sz="1600" dirty="0" smtClean="0">
              <a:latin typeface="Arial" charset="0"/>
            </a:endParaRPr>
          </a:p>
          <a:p>
            <a:pPr marL="609600" indent="-609600" eaLnBrk="1" hangingPunct="1">
              <a:buFontTx/>
              <a:buNone/>
            </a:pPr>
            <a:endParaRPr lang="en-US" altLang="cs-CZ" sz="1800" dirty="0" smtClean="0">
              <a:latin typeface="Arial" charset="0"/>
            </a:endParaRPr>
          </a:p>
          <a:p>
            <a:pPr marL="609600" indent="-609600" eaLnBrk="1" hangingPunct="1">
              <a:buFontTx/>
              <a:buNone/>
            </a:pPr>
            <a:endParaRPr lang="en-US" altLang="cs-CZ" sz="1800" dirty="0" smtClean="0">
              <a:latin typeface="Arial" charset="0"/>
            </a:endParaRPr>
          </a:p>
          <a:p>
            <a:pPr marL="609600" indent="-609600" eaLnBrk="1" hangingPunct="1">
              <a:buFontTx/>
              <a:buNone/>
            </a:pPr>
            <a:endParaRPr lang="en-US" altLang="cs-CZ" sz="1800" dirty="0" smtClean="0">
              <a:latin typeface="Arial" charset="0"/>
            </a:endParaRPr>
          </a:p>
          <a:p>
            <a:pPr marL="609600" indent="-609600" eaLnBrk="1" hangingPunct="1">
              <a:buFontTx/>
              <a:buNone/>
            </a:pPr>
            <a:endParaRPr lang="en-US" altLang="cs-CZ" sz="1800" dirty="0" smtClean="0">
              <a:latin typeface="Arial" charset="0"/>
            </a:endParaRPr>
          </a:p>
          <a:p>
            <a:pPr marL="609600" indent="-609600" eaLnBrk="1" hangingPunct="1">
              <a:buFontTx/>
              <a:buNone/>
            </a:pPr>
            <a:endParaRPr lang="en-US" altLang="cs-CZ" sz="1800" dirty="0" smtClean="0">
              <a:latin typeface="Arial" charset="0"/>
            </a:endParaRPr>
          </a:p>
          <a:p>
            <a:pPr marL="609600" indent="-609600" eaLnBrk="1" hangingPunct="1">
              <a:buFontTx/>
              <a:buNone/>
            </a:pPr>
            <a:endParaRPr lang="en-US" altLang="cs-CZ" sz="1800" dirty="0" smtClean="0">
              <a:latin typeface="Arial" charset="0"/>
            </a:endParaRPr>
          </a:p>
          <a:p>
            <a:pPr marL="609600" indent="-609600" eaLnBrk="1" hangingPunct="1">
              <a:buFontTx/>
              <a:buNone/>
            </a:pPr>
            <a:endParaRPr lang="en-US" altLang="cs-CZ" sz="1800" dirty="0" smtClean="0">
              <a:latin typeface="Arial" charset="0"/>
            </a:endParaRPr>
          </a:p>
          <a:p>
            <a:pPr marL="609600" indent="-609600" eaLnBrk="1" hangingPunct="1">
              <a:buFontTx/>
              <a:buNone/>
            </a:pPr>
            <a:endParaRPr lang="en-US" altLang="cs-CZ" sz="1800" dirty="0" smtClean="0">
              <a:latin typeface="Arial" charset="0"/>
            </a:endParaRPr>
          </a:p>
          <a:p>
            <a:pPr marL="609600" indent="-609600" eaLnBrk="1" hangingPunct="1">
              <a:buFontTx/>
              <a:buNone/>
            </a:pPr>
            <a:endParaRPr lang="en-US" altLang="cs-CZ" sz="1800" dirty="0" smtClean="0">
              <a:latin typeface="Arial" charset="0"/>
            </a:endParaRPr>
          </a:p>
          <a:p>
            <a:pPr marL="609600" indent="-609600" eaLnBrk="1" hangingPunct="1">
              <a:buFontTx/>
              <a:buNone/>
            </a:pPr>
            <a:endParaRPr lang="en-US" altLang="cs-CZ" sz="1800" dirty="0" smtClean="0">
              <a:latin typeface="Arial" charset="0"/>
            </a:endParaRPr>
          </a:p>
          <a:p>
            <a:pPr marL="609600" indent="-609600" eaLnBrk="1" hangingPunct="1">
              <a:buFontTx/>
              <a:buNone/>
            </a:pPr>
            <a:r>
              <a:rPr lang="en-US" altLang="cs-CZ" sz="1600" dirty="0" smtClean="0">
                <a:latin typeface="Arial" charset="0"/>
              </a:rPr>
              <a:t>It is proposed to be due to the YORP tilt of spin axes of their parent bodies or the primaries toward the asymptotic states near obliquities 0 and 180°.</a:t>
            </a:r>
            <a:endParaRPr lang="en-US" altLang="cs-CZ" sz="1800" dirty="0" smtClean="0">
              <a:latin typeface="Arial" charset="0"/>
            </a:endParaRPr>
          </a:p>
        </p:txBody>
      </p:sp>
      <p:pic>
        <p:nvPicPr>
          <p:cNvPr id="24580"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2276872"/>
            <a:ext cx="5616575"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římá spojnice se šipkou 4"/>
          <p:cNvCxnSpPr>
            <a:cxnSpLocks noChangeShapeType="1"/>
          </p:cNvCxnSpPr>
          <p:nvPr/>
        </p:nvCxnSpPr>
        <p:spPr bwMode="auto">
          <a:xfrm flipH="1" flipV="1">
            <a:off x="4791002" y="4691193"/>
            <a:ext cx="2517302" cy="54006"/>
          </a:xfrm>
          <a:prstGeom prst="straightConnector1">
            <a:avLst/>
          </a:prstGeom>
          <a:noFill/>
          <a:ln w="222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ovéPole 7"/>
          <p:cNvSpPr txBox="1"/>
          <p:nvPr/>
        </p:nvSpPr>
        <p:spPr>
          <a:xfrm>
            <a:off x="7308303" y="4575922"/>
            <a:ext cx="1745991" cy="338554"/>
          </a:xfrm>
          <a:prstGeom prst="rect">
            <a:avLst/>
          </a:prstGeom>
          <a:noFill/>
        </p:spPr>
        <p:txBody>
          <a:bodyPr wrap="none" rtlCol="0">
            <a:spAutoFit/>
          </a:bodyPr>
          <a:lstStyle/>
          <a:p>
            <a:r>
              <a:rPr lang="en-US" sz="1600" baseline="0" dirty="0" smtClean="0"/>
              <a:t>(65803) </a:t>
            </a:r>
            <a:r>
              <a:rPr lang="en-US" sz="1600" baseline="0" dirty="0" err="1" smtClean="0"/>
              <a:t>Didymos</a:t>
            </a:r>
            <a:endParaRPr lang="cs-CZ" sz="1600" baseline="0" dirty="0"/>
          </a:p>
        </p:txBody>
      </p:sp>
    </p:spTree>
    <p:extLst>
      <p:ext uri="{BB962C8B-B14F-4D97-AF65-F5344CB8AC3E}">
        <p14:creationId xmlns:p14="http://schemas.microsoft.com/office/powerpoint/2010/main" val="233427226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Rectangle 4"/>
          <p:cNvSpPr>
            <a:spLocks noGrp="1" noChangeArrowheads="1"/>
          </p:cNvSpPr>
          <p:nvPr>
            <p:ph type="ctrTitle"/>
          </p:nvPr>
        </p:nvSpPr>
        <p:spPr>
          <a:xfrm>
            <a:off x="468313" y="2420938"/>
            <a:ext cx="8280400" cy="1143000"/>
          </a:xfrm>
        </p:spPr>
        <p:txBody>
          <a:bodyPr/>
          <a:lstStyle/>
          <a:p>
            <a:pPr eaLnBrk="1" hangingPunct="1"/>
            <a:r>
              <a:rPr lang="en-US" altLang="cs-CZ" sz="3200" dirty="0" smtClean="0">
                <a:solidFill>
                  <a:schemeClr val="folHlink"/>
                </a:solidFill>
                <a:latin typeface="Arial" charset="0"/>
              </a:rPr>
              <a:t>Binary/pair/multiple asteroid formation</a:t>
            </a:r>
            <a:endParaRPr lang="cs-CZ" altLang="cs-CZ" sz="3600" dirty="0" smtClean="0">
              <a:solidFill>
                <a:schemeClr val="folHlink"/>
              </a:solidFill>
              <a:latin typeface="Arial" charset="0"/>
            </a:endParaRPr>
          </a:p>
        </p:txBody>
      </p:sp>
    </p:spTree>
    <p:extLst>
      <p:ext uri="{BB962C8B-B14F-4D97-AF65-F5344CB8AC3E}">
        <p14:creationId xmlns:p14="http://schemas.microsoft.com/office/powerpoint/2010/main" val="279671979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3412"/>
                                        </p:tgtEl>
                                        <p:attrNameLst>
                                          <p:attrName>style.visibility</p:attrName>
                                        </p:attrNameLst>
                                      </p:cBhvr>
                                      <p:to>
                                        <p:strVal val="visible"/>
                                      </p:to>
                                    </p:set>
                                    <p:animEffect transition="in" filter="wipe(up)">
                                      <p:cBhvr>
                                        <p:cTn id="7" dur="500"/>
                                        <p:tgtEl>
                                          <p:spTgt spid="27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8613" y="0"/>
            <a:ext cx="8496300" cy="1143000"/>
          </a:xfrm>
        </p:spPr>
        <p:txBody>
          <a:bodyPr/>
          <a:lstStyle/>
          <a:p>
            <a:pPr eaLnBrk="1" hangingPunct="1"/>
            <a:r>
              <a:rPr lang="en-US" altLang="cs-CZ" sz="3200" dirty="0" smtClean="0">
                <a:solidFill>
                  <a:schemeClr val="folHlink"/>
                </a:solidFill>
                <a:latin typeface="Arial" charset="0"/>
              </a:rPr>
              <a:t>Asteroid systems</a:t>
            </a:r>
            <a:endParaRPr lang="cs-CZ" altLang="cs-CZ" sz="3200" dirty="0" smtClean="0">
              <a:solidFill>
                <a:schemeClr val="folHlink"/>
              </a:solidFill>
              <a:latin typeface="Arial" charset="0"/>
            </a:endParaRPr>
          </a:p>
        </p:txBody>
      </p:sp>
      <p:sp>
        <p:nvSpPr>
          <p:cNvPr id="4099" name="Text Box 6"/>
          <p:cNvSpPr txBox="1">
            <a:spLocks noChangeArrowheads="1"/>
          </p:cNvSpPr>
          <p:nvPr/>
        </p:nvSpPr>
        <p:spPr bwMode="auto">
          <a:xfrm>
            <a:off x="258763" y="1412875"/>
            <a:ext cx="23574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600" baseline="0" dirty="0">
                <a:latin typeface="Arial" charset="0"/>
              </a:rPr>
              <a:t>Bound asteroids – </a:t>
            </a:r>
          </a:p>
          <a:p>
            <a:pPr eaLnBrk="1" hangingPunct="1">
              <a:spcBef>
                <a:spcPct val="0"/>
              </a:spcBef>
              <a:buFontTx/>
              <a:buNone/>
            </a:pPr>
            <a:r>
              <a:rPr lang="en-US" altLang="cs-CZ" sz="1600" u="sng" baseline="0" dirty="0">
                <a:latin typeface="Arial" charset="0"/>
              </a:rPr>
              <a:t>Binary/ternary</a:t>
            </a:r>
            <a:r>
              <a:rPr lang="en-US" altLang="cs-CZ" sz="1600" baseline="0" dirty="0">
                <a:latin typeface="Arial" charset="0"/>
              </a:rPr>
              <a:t> systems:</a:t>
            </a:r>
          </a:p>
          <a:p>
            <a:pPr eaLnBrk="1" hangingPunct="1">
              <a:spcBef>
                <a:spcPct val="0"/>
              </a:spcBef>
              <a:buFontTx/>
              <a:buNone/>
            </a:pPr>
            <a:endParaRPr lang="en-US" altLang="cs-CZ" sz="1600" i="1" baseline="0" dirty="0">
              <a:latin typeface="Arial" charset="0"/>
            </a:endParaRPr>
          </a:p>
        </p:txBody>
      </p:sp>
      <p:pic>
        <p:nvPicPr>
          <p:cNvPr id="4100" name="Picture 18" descr="Animation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80088" y="1541463"/>
            <a:ext cx="32321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6200" y="4191000"/>
            <a:ext cx="6410325"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Obrázek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5763" y="4262438"/>
            <a:ext cx="5964237"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Obrázek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8750" y="1539875"/>
            <a:ext cx="3005138"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6"/>
          <p:cNvSpPr txBox="1">
            <a:spLocks noChangeArrowheads="1"/>
          </p:cNvSpPr>
          <p:nvPr/>
        </p:nvSpPr>
        <p:spPr bwMode="auto">
          <a:xfrm>
            <a:off x="338138" y="4262438"/>
            <a:ext cx="20875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600" baseline="0" dirty="0">
                <a:latin typeface="Arial" charset="0"/>
              </a:rPr>
              <a:t>Unbound asteroids – </a:t>
            </a:r>
          </a:p>
          <a:p>
            <a:pPr eaLnBrk="1" hangingPunct="1">
              <a:spcBef>
                <a:spcPct val="0"/>
              </a:spcBef>
              <a:buFontTx/>
              <a:buNone/>
            </a:pPr>
            <a:r>
              <a:rPr lang="en-US" altLang="cs-CZ" sz="1600" u="sng" baseline="0" dirty="0">
                <a:latin typeface="Arial" charset="0"/>
              </a:rPr>
              <a:t>Asteroid pairs</a:t>
            </a:r>
            <a:r>
              <a:rPr lang="en-US" altLang="cs-CZ" sz="1600" baseline="0" dirty="0">
                <a:latin typeface="Arial" charset="0"/>
              </a:rPr>
              <a:t>:</a:t>
            </a:r>
          </a:p>
          <a:p>
            <a:pPr eaLnBrk="1" hangingPunct="1">
              <a:spcBef>
                <a:spcPct val="0"/>
              </a:spcBef>
              <a:buFontTx/>
              <a:buNone/>
            </a:pPr>
            <a:endParaRPr lang="en-US" altLang="cs-CZ" sz="1600" baseline="0" dirty="0">
              <a:latin typeface="Arial" charset="0"/>
            </a:endParaRPr>
          </a:p>
        </p:txBody>
      </p:sp>
      <p:sp>
        <p:nvSpPr>
          <p:cNvPr id="4105" name="TextovéPole 5"/>
          <p:cNvSpPr txBox="1">
            <a:spLocks noChangeArrowheads="1"/>
          </p:cNvSpPr>
          <p:nvPr/>
        </p:nvSpPr>
        <p:spPr bwMode="auto">
          <a:xfrm>
            <a:off x="4281488" y="3790950"/>
            <a:ext cx="142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200" i="1" baseline="0">
                <a:latin typeface="Arial" charset="0"/>
              </a:rPr>
              <a:t>(Ostro et al. 2006)</a:t>
            </a:r>
            <a:endParaRPr lang="cs-CZ" altLang="cs-CZ" sz="1200" i="1" baseline="0">
              <a:latin typeface="Arial" charset="0"/>
            </a:endParaRPr>
          </a:p>
        </p:txBody>
      </p:sp>
      <p:sp>
        <p:nvSpPr>
          <p:cNvPr id="4106" name="TextovéPole 12"/>
          <p:cNvSpPr txBox="1">
            <a:spLocks noChangeArrowheads="1"/>
          </p:cNvSpPr>
          <p:nvPr/>
        </p:nvSpPr>
        <p:spPr bwMode="auto">
          <a:xfrm>
            <a:off x="6907213" y="3789363"/>
            <a:ext cx="21193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200" i="1" baseline="0">
                <a:latin typeface="Arial" charset="0"/>
              </a:rPr>
              <a:t>(Scheirich and Pravec 2009)</a:t>
            </a:r>
            <a:endParaRPr lang="cs-CZ" altLang="cs-CZ" sz="1200" i="1" baseline="0">
              <a:latin typeface="Arial" charset="0"/>
            </a:endParaRPr>
          </a:p>
        </p:txBody>
      </p:sp>
      <p:sp>
        <p:nvSpPr>
          <p:cNvPr id="4107" name="TextovéPole 13"/>
          <p:cNvSpPr txBox="1">
            <a:spLocks noChangeArrowheads="1"/>
          </p:cNvSpPr>
          <p:nvPr/>
        </p:nvSpPr>
        <p:spPr bwMode="auto">
          <a:xfrm>
            <a:off x="7488238" y="6453188"/>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200" i="1" baseline="0">
                <a:latin typeface="Arial" charset="0"/>
              </a:rPr>
              <a:t>(Pravec et al. 2010)</a:t>
            </a:r>
            <a:endParaRPr lang="cs-CZ" altLang="cs-CZ" sz="1200" i="1" baseline="0">
              <a:latin typeface="Arial" charset="0"/>
            </a:endParaRPr>
          </a:p>
        </p:txBody>
      </p:sp>
      <p:sp>
        <p:nvSpPr>
          <p:cNvPr id="4108" name="TextovéPole 1"/>
          <p:cNvSpPr txBox="1">
            <a:spLocks noChangeArrowheads="1"/>
          </p:cNvSpPr>
          <p:nvPr/>
        </p:nvSpPr>
        <p:spPr bwMode="auto">
          <a:xfrm>
            <a:off x="1835150" y="941388"/>
            <a:ext cx="5764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800" baseline="0">
                <a:latin typeface="Arial" charset="0"/>
              </a:rPr>
              <a:t>Systems of 2 or more components, bound or unbound.</a:t>
            </a:r>
          </a:p>
        </p:txBody>
      </p:sp>
      <p:sp>
        <p:nvSpPr>
          <p:cNvPr id="13" name="Text Box 6"/>
          <p:cNvSpPr txBox="1">
            <a:spLocks noChangeArrowheads="1"/>
          </p:cNvSpPr>
          <p:nvPr/>
        </p:nvSpPr>
        <p:spPr bwMode="auto">
          <a:xfrm>
            <a:off x="258762" y="1412875"/>
            <a:ext cx="2357437"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600" baseline="0" dirty="0">
                <a:latin typeface="Arial" charset="0"/>
              </a:rPr>
              <a:t>Bound asteroids – </a:t>
            </a:r>
          </a:p>
          <a:p>
            <a:pPr eaLnBrk="1" hangingPunct="1">
              <a:spcBef>
                <a:spcPct val="0"/>
              </a:spcBef>
              <a:buFontTx/>
              <a:buNone/>
            </a:pPr>
            <a:r>
              <a:rPr lang="en-US" altLang="cs-CZ" sz="1600" u="sng" baseline="0" dirty="0">
                <a:latin typeface="Arial" charset="0"/>
              </a:rPr>
              <a:t>Binary/ternary</a:t>
            </a:r>
            <a:r>
              <a:rPr lang="en-US" altLang="cs-CZ" sz="1600" baseline="0" dirty="0">
                <a:latin typeface="Arial" charset="0"/>
              </a:rPr>
              <a:t> systems:</a:t>
            </a:r>
          </a:p>
          <a:p>
            <a:pPr eaLnBrk="1" hangingPunct="1">
              <a:spcBef>
                <a:spcPct val="0"/>
              </a:spcBef>
              <a:buFontTx/>
              <a:buNone/>
            </a:pPr>
            <a:endParaRPr lang="en-US" altLang="cs-CZ" sz="1600" i="1" baseline="0" dirty="0">
              <a:latin typeface="Arial" charset="0"/>
            </a:endParaRPr>
          </a:p>
          <a:p>
            <a:pPr eaLnBrk="1" hangingPunct="1">
              <a:spcBef>
                <a:spcPct val="0"/>
              </a:spcBef>
              <a:buFontTx/>
              <a:buNone/>
            </a:pPr>
            <a:r>
              <a:rPr lang="en-US" altLang="cs-CZ" sz="1400" baseline="0" dirty="0">
                <a:latin typeface="Arial" charset="0"/>
              </a:rPr>
              <a:t>About 15% (</a:t>
            </a:r>
            <a:r>
              <a:rPr lang="en-US" altLang="cs-CZ" sz="1400" baseline="0" dirty="0">
                <a:latin typeface="Arial" charset="0"/>
                <a:cs typeface="Arial" charset="0"/>
              </a:rPr>
              <a:t>±4%) of asteroids smaller than 15 km are binary.</a:t>
            </a:r>
          </a:p>
          <a:p>
            <a:pPr eaLnBrk="1" hangingPunct="1">
              <a:spcBef>
                <a:spcPct val="0"/>
              </a:spcBef>
              <a:buFontTx/>
              <a:buNone/>
            </a:pPr>
            <a:endParaRPr lang="en-US" altLang="cs-CZ" sz="1400" baseline="0" dirty="0">
              <a:latin typeface="Arial" charset="0"/>
              <a:cs typeface="Arial" charset="0"/>
            </a:endParaRPr>
          </a:p>
          <a:p>
            <a:pPr eaLnBrk="1" hangingPunct="1">
              <a:spcBef>
                <a:spcPct val="0"/>
              </a:spcBef>
              <a:buFontTx/>
              <a:buNone/>
            </a:pPr>
            <a:r>
              <a:rPr lang="en-US" altLang="cs-CZ" sz="1400" baseline="0" dirty="0">
                <a:latin typeface="Arial" charset="0"/>
                <a:cs typeface="Arial" charset="0"/>
              </a:rPr>
              <a:t>Currently known (discovered) more than 150 of them.</a:t>
            </a:r>
            <a:endParaRPr lang="cs-CZ" altLang="cs-CZ" sz="1400" baseline="0" dirty="0">
              <a:latin typeface="Arial" charset="0"/>
              <a:cs typeface="Arial" charset="0"/>
            </a:endParaRPr>
          </a:p>
        </p:txBody>
      </p:sp>
      <p:sp>
        <p:nvSpPr>
          <p:cNvPr id="15" name="Text Box 6"/>
          <p:cNvSpPr txBox="1">
            <a:spLocks noChangeArrowheads="1"/>
          </p:cNvSpPr>
          <p:nvPr/>
        </p:nvSpPr>
        <p:spPr bwMode="auto">
          <a:xfrm>
            <a:off x="338137" y="4257676"/>
            <a:ext cx="2278061"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600" baseline="0" dirty="0">
                <a:latin typeface="Arial" charset="0"/>
              </a:rPr>
              <a:t>Unbound asteroids – </a:t>
            </a:r>
          </a:p>
          <a:p>
            <a:pPr eaLnBrk="1" hangingPunct="1">
              <a:spcBef>
                <a:spcPct val="0"/>
              </a:spcBef>
              <a:buFontTx/>
              <a:buNone/>
            </a:pPr>
            <a:r>
              <a:rPr lang="en-US" altLang="cs-CZ" sz="1600" u="sng" baseline="0" dirty="0">
                <a:latin typeface="Arial" charset="0"/>
              </a:rPr>
              <a:t>Asteroid pairs</a:t>
            </a:r>
            <a:r>
              <a:rPr lang="en-US" altLang="cs-CZ" sz="1600" baseline="0" dirty="0">
                <a:latin typeface="Arial" charset="0"/>
              </a:rPr>
              <a:t>:</a:t>
            </a:r>
          </a:p>
          <a:p>
            <a:pPr eaLnBrk="1" hangingPunct="1">
              <a:spcBef>
                <a:spcPct val="0"/>
              </a:spcBef>
              <a:buFontTx/>
              <a:buNone/>
            </a:pPr>
            <a:endParaRPr lang="en-US" altLang="cs-CZ" sz="1600" baseline="0" dirty="0">
              <a:latin typeface="Arial" charset="0"/>
            </a:endParaRPr>
          </a:p>
          <a:p>
            <a:pPr eaLnBrk="1" hangingPunct="1">
              <a:spcBef>
                <a:spcPct val="0"/>
              </a:spcBef>
              <a:buFontTx/>
              <a:buNone/>
            </a:pPr>
            <a:r>
              <a:rPr lang="en-US" altLang="cs-CZ" sz="1400" baseline="0" dirty="0">
                <a:latin typeface="Arial" charset="0"/>
              </a:rPr>
              <a:t>Have highly similar heliocentric </a:t>
            </a:r>
            <a:r>
              <a:rPr lang="en-US" altLang="cs-CZ" sz="1400" baseline="0" dirty="0" smtClean="0">
                <a:latin typeface="Arial" charset="0"/>
              </a:rPr>
              <a:t>orbits (due to low-speed separation).</a:t>
            </a:r>
            <a:endParaRPr lang="en-US" altLang="cs-CZ" sz="1400" baseline="0" dirty="0">
              <a:latin typeface="Arial" charset="0"/>
            </a:endParaRPr>
          </a:p>
          <a:p>
            <a:pPr eaLnBrk="1" hangingPunct="1">
              <a:spcBef>
                <a:spcPct val="0"/>
              </a:spcBef>
              <a:buFontTx/>
              <a:buNone/>
            </a:pPr>
            <a:endParaRPr lang="en-US" altLang="cs-CZ" sz="1400" baseline="0" dirty="0">
              <a:latin typeface="Arial" charset="0"/>
            </a:endParaRPr>
          </a:p>
          <a:p>
            <a:pPr eaLnBrk="1" hangingPunct="1">
              <a:spcBef>
                <a:spcPct val="0"/>
              </a:spcBef>
              <a:buFontTx/>
              <a:buNone/>
            </a:pPr>
            <a:r>
              <a:rPr lang="en-US" altLang="cs-CZ" sz="1400" baseline="0" dirty="0">
                <a:latin typeface="Arial" charset="0"/>
              </a:rPr>
              <a:t>Currently identified more than 200 of them (all in the main belt).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3568" y="2332"/>
            <a:ext cx="7772400" cy="1143000"/>
          </a:xfrm>
        </p:spPr>
        <p:txBody>
          <a:bodyPr/>
          <a:lstStyle/>
          <a:p>
            <a:pPr eaLnBrk="1" hangingPunct="1"/>
            <a:r>
              <a:rPr lang="en-US" altLang="cs-CZ" sz="2800" dirty="0" smtClean="0">
                <a:solidFill>
                  <a:schemeClr val="folHlink"/>
                </a:solidFill>
                <a:latin typeface="Arial" charset="0"/>
              </a:rPr>
              <a:t>Binary formation theories</a:t>
            </a:r>
            <a:endParaRPr lang="cs-CZ" altLang="cs-CZ" sz="3200" dirty="0" smtClean="0">
              <a:solidFill>
                <a:schemeClr val="folHlink"/>
              </a:solidFill>
              <a:latin typeface="Arial" charset="0"/>
            </a:endParaRPr>
          </a:p>
        </p:txBody>
      </p:sp>
      <p:sp>
        <p:nvSpPr>
          <p:cNvPr id="39939" name="Rectangle 3"/>
          <p:cNvSpPr>
            <a:spLocks noGrp="1" noChangeArrowheads="1"/>
          </p:cNvSpPr>
          <p:nvPr>
            <p:ph type="body" idx="1"/>
          </p:nvPr>
        </p:nvSpPr>
        <p:spPr>
          <a:xfrm>
            <a:off x="683568" y="1484784"/>
            <a:ext cx="7920235" cy="4751388"/>
          </a:xfrm>
        </p:spPr>
        <p:txBody>
          <a:bodyPr/>
          <a:lstStyle/>
          <a:p>
            <a:pPr eaLnBrk="1" hangingPunct="1">
              <a:buFontTx/>
              <a:buNone/>
            </a:pPr>
            <a:r>
              <a:rPr lang="en-US" altLang="cs-CZ" sz="1600" u="sng" dirty="0" smtClean="0">
                <a:latin typeface="Arial" charset="0"/>
              </a:rPr>
              <a:t>Ejecta from </a:t>
            </a:r>
            <a:r>
              <a:rPr lang="cs-CZ" altLang="cs-CZ" sz="1600" u="sng" dirty="0" err="1" smtClean="0">
                <a:latin typeface="Arial" charset="0"/>
              </a:rPr>
              <a:t>large</a:t>
            </a:r>
            <a:r>
              <a:rPr lang="cs-CZ" altLang="cs-CZ" sz="1600" u="sng" dirty="0" smtClean="0">
                <a:latin typeface="Arial" charset="0"/>
              </a:rPr>
              <a:t> </a:t>
            </a:r>
            <a:r>
              <a:rPr lang="en-US" altLang="cs-CZ" sz="1600" u="sng" dirty="0" smtClean="0">
                <a:latin typeface="Arial" charset="0"/>
              </a:rPr>
              <a:t>asteroid</a:t>
            </a:r>
            <a:r>
              <a:rPr lang="cs-CZ" altLang="cs-CZ" sz="1600" u="sng" dirty="0" smtClean="0">
                <a:latin typeface="Arial" charset="0"/>
              </a:rPr>
              <a:t>al </a:t>
            </a:r>
            <a:r>
              <a:rPr lang="cs-CZ" altLang="cs-CZ" sz="1600" u="sng" dirty="0" err="1" smtClean="0">
                <a:latin typeface="Arial" charset="0"/>
              </a:rPr>
              <a:t>impacts</a:t>
            </a:r>
            <a:r>
              <a:rPr lang="en-US" altLang="cs-CZ" sz="1600" dirty="0" smtClean="0">
                <a:latin typeface="Arial" charset="0"/>
              </a:rPr>
              <a:t> </a:t>
            </a:r>
            <a:r>
              <a:rPr lang="en-US" altLang="cs-CZ" sz="1400" i="1" dirty="0" smtClean="0">
                <a:latin typeface="Arial" charset="0"/>
              </a:rPr>
              <a:t>(e.g., </a:t>
            </a:r>
            <a:r>
              <a:rPr lang="en-US" altLang="cs-CZ" sz="1400" i="1" dirty="0" err="1" smtClean="0">
                <a:latin typeface="Arial" charset="0"/>
              </a:rPr>
              <a:t>Durda</a:t>
            </a:r>
            <a:r>
              <a:rPr lang="en-US" altLang="cs-CZ" sz="1400" i="1" dirty="0" smtClean="0">
                <a:latin typeface="Arial" charset="0"/>
              </a:rPr>
              <a:t> et al. 2004)</a:t>
            </a:r>
            <a:r>
              <a:rPr lang="en-US" altLang="cs-CZ" sz="1600" i="1" dirty="0" smtClean="0">
                <a:latin typeface="Arial" charset="0"/>
              </a:rPr>
              <a:t> </a:t>
            </a:r>
            <a:r>
              <a:rPr lang="en-US" altLang="cs-CZ" sz="1600" dirty="0" smtClean="0">
                <a:latin typeface="Arial" charset="0"/>
              </a:rPr>
              <a:t>– does not predict the observed critical spin.</a:t>
            </a:r>
          </a:p>
          <a:p>
            <a:pPr eaLnBrk="1" hangingPunct="1"/>
            <a:endParaRPr lang="en-US" altLang="cs-CZ" sz="1600" dirty="0" smtClean="0">
              <a:latin typeface="Arial" charset="0"/>
            </a:endParaRPr>
          </a:p>
          <a:p>
            <a:pPr eaLnBrk="1" hangingPunct="1">
              <a:buFontTx/>
              <a:buNone/>
            </a:pPr>
            <a:r>
              <a:rPr lang="en-US" altLang="cs-CZ" sz="1600" u="sng" dirty="0" smtClean="0">
                <a:latin typeface="Arial" charset="0"/>
              </a:rPr>
              <a:t>Tidal disruptions during close encounters with terrestrial planets</a:t>
            </a:r>
            <a:r>
              <a:rPr lang="en-US" altLang="cs-CZ" sz="1600" dirty="0">
                <a:latin typeface="Arial" charset="0"/>
              </a:rPr>
              <a:t> </a:t>
            </a:r>
            <a:r>
              <a:rPr lang="en-US" altLang="cs-CZ" sz="1400" i="1" dirty="0" smtClean="0">
                <a:latin typeface="Arial" charset="0"/>
              </a:rPr>
              <a:t>(</a:t>
            </a:r>
            <a:r>
              <a:rPr lang="en-US" altLang="cs-CZ" sz="1400" i="1" dirty="0" err="1" smtClean="0">
                <a:latin typeface="Arial" charset="0"/>
              </a:rPr>
              <a:t>Bottke</a:t>
            </a:r>
            <a:r>
              <a:rPr lang="en-US" altLang="cs-CZ" sz="1400" i="1" dirty="0" smtClean="0">
                <a:latin typeface="Arial" charset="0"/>
              </a:rPr>
              <a:t> et al. 1996; Richardson and Walsh)</a:t>
            </a:r>
            <a:r>
              <a:rPr lang="en-US" altLang="cs-CZ" sz="1600" i="1" dirty="0" smtClean="0">
                <a:latin typeface="Arial" charset="0"/>
              </a:rPr>
              <a:t> </a:t>
            </a:r>
            <a:r>
              <a:rPr lang="en-US" altLang="cs-CZ" sz="1600" dirty="0" smtClean="0">
                <a:latin typeface="Arial" charset="0"/>
              </a:rPr>
              <a:t>– does not work in the main belt, so, it cannot be a formation mechanism for MB binaries.  It may contribute to and shape the population of NEA binaries.</a:t>
            </a:r>
            <a:endParaRPr lang="en-US" altLang="cs-CZ" sz="1600" i="1" dirty="0" smtClean="0">
              <a:latin typeface="Arial" charset="0"/>
            </a:endParaRPr>
          </a:p>
          <a:p>
            <a:pPr eaLnBrk="1" hangingPunct="1"/>
            <a:endParaRPr lang="en-US" altLang="cs-CZ" sz="1800" i="1" dirty="0" smtClean="0">
              <a:latin typeface="Arial" charset="0"/>
            </a:endParaRPr>
          </a:p>
          <a:p>
            <a:pPr eaLnBrk="1" hangingPunct="1"/>
            <a:endParaRPr lang="en-US" altLang="cs-CZ" sz="1800" i="1" dirty="0" smtClean="0">
              <a:latin typeface="Arial" charset="0"/>
            </a:endParaRPr>
          </a:p>
          <a:p>
            <a:pPr eaLnBrk="1" hangingPunct="1"/>
            <a:endParaRPr lang="en-US" altLang="cs-CZ" sz="1800" i="1" dirty="0" smtClean="0">
              <a:latin typeface="Arial" charset="0"/>
            </a:endParaRPr>
          </a:p>
          <a:p>
            <a:pPr eaLnBrk="1" hangingPunct="1"/>
            <a:endParaRPr lang="en-US" altLang="cs-CZ" sz="1800" i="1" dirty="0" smtClean="0">
              <a:latin typeface="Arial" charset="0"/>
            </a:endParaRPr>
          </a:p>
          <a:p>
            <a:pPr eaLnBrk="1" hangingPunct="1"/>
            <a:endParaRPr lang="en-US" altLang="cs-CZ" sz="1800" i="1" dirty="0" smtClean="0">
              <a:latin typeface="Arial" charset="0"/>
            </a:endParaRPr>
          </a:p>
          <a:p>
            <a:pPr eaLnBrk="1" hangingPunct="1">
              <a:buFontTx/>
              <a:buNone/>
            </a:pPr>
            <a:r>
              <a:rPr lang="en-US" altLang="cs-CZ" sz="1600" u="sng" dirty="0" smtClean="0">
                <a:latin typeface="Arial" charset="0"/>
              </a:rPr>
              <a:t>Fission of critically spinning parent bodies spun up by YORP</a:t>
            </a:r>
            <a:r>
              <a:rPr lang="en-US" altLang="cs-CZ" sz="1600" dirty="0" smtClean="0">
                <a:latin typeface="Arial" charset="0"/>
              </a:rPr>
              <a:t> </a:t>
            </a:r>
            <a:endParaRPr lang="en-US" altLang="cs-CZ" sz="1600" dirty="0">
              <a:latin typeface="Arial" charset="0"/>
            </a:endParaRPr>
          </a:p>
          <a:p>
            <a:pPr eaLnBrk="1" hangingPunct="1">
              <a:buFontTx/>
              <a:buNone/>
            </a:pPr>
            <a:r>
              <a:rPr lang="en-US" altLang="cs-CZ" sz="1600" dirty="0" smtClean="0">
                <a:latin typeface="Arial" charset="0"/>
              </a:rPr>
              <a:t>– appears to be a primary formation mechanism for small binary asteroids </a:t>
            </a:r>
            <a:r>
              <a:rPr lang="en-US" altLang="cs-CZ" sz="1400" i="1" dirty="0">
                <a:latin typeface="Arial" charset="0"/>
              </a:rPr>
              <a:t>(e.g., Walsh et al. 2008</a:t>
            </a:r>
            <a:r>
              <a:rPr lang="en-US" altLang="cs-CZ" sz="1400" i="1" dirty="0" smtClean="0">
                <a:latin typeface="Arial" charset="0"/>
              </a:rPr>
              <a:t>)</a:t>
            </a:r>
            <a:r>
              <a:rPr lang="en-US" altLang="cs-CZ" sz="1600" i="1" dirty="0">
                <a:latin typeface="Arial" charset="0"/>
              </a:rPr>
              <a:t> </a:t>
            </a:r>
            <a:r>
              <a:rPr lang="en-US" altLang="cs-CZ" sz="1600" dirty="0" smtClean="0">
                <a:latin typeface="Arial" charset="0"/>
              </a:rPr>
              <a:t>as well as for asteroid pairs </a:t>
            </a:r>
            <a:r>
              <a:rPr lang="en-US" altLang="cs-CZ" sz="1400" i="1" dirty="0" smtClean="0">
                <a:latin typeface="Arial" charset="0"/>
              </a:rPr>
              <a:t>(</a:t>
            </a:r>
            <a:r>
              <a:rPr lang="en-US" altLang="cs-CZ" sz="1400" i="1" dirty="0" err="1" smtClean="0">
                <a:latin typeface="Arial" charset="0"/>
              </a:rPr>
              <a:t>Scheeres</a:t>
            </a:r>
            <a:r>
              <a:rPr lang="en-US" altLang="cs-CZ" sz="1400" i="1" dirty="0" smtClean="0">
                <a:latin typeface="Arial" charset="0"/>
              </a:rPr>
              <a:t> 2007, </a:t>
            </a:r>
            <a:r>
              <a:rPr lang="en-US" altLang="cs-CZ" sz="1400" i="1" dirty="0" err="1" smtClean="0">
                <a:latin typeface="Arial" charset="0"/>
              </a:rPr>
              <a:t>Pravec</a:t>
            </a:r>
            <a:r>
              <a:rPr lang="en-US" altLang="cs-CZ" sz="1400" i="1" dirty="0" smtClean="0">
                <a:latin typeface="Arial" charset="0"/>
              </a:rPr>
              <a:t> et al. 2010)</a:t>
            </a:r>
            <a:endParaRPr lang="en-US" altLang="cs-CZ" sz="1600" dirty="0" smtClean="0">
              <a:latin typeface="Arial" charset="0"/>
            </a:endParaRPr>
          </a:p>
        </p:txBody>
      </p:sp>
      <p:pic>
        <p:nvPicPr>
          <p:cNvPr id="39940" name="Picture 4" descr="walshrichardson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3573463"/>
            <a:ext cx="48244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5"/>
          <p:cNvSpPr txBox="1">
            <a:spLocks noChangeArrowheads="1"/>
          </p:cNvSpPr>
          <p:nvPr/>
        </p:nvSpPr>
        <p:spPr bwMode="auto">
          <a:xfrm>
            <a:off x="4211638" y="4437063"/>
            <a:ext cx="2528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aseline="-16000">
                <a:solidFill>
                  <a:schemeClr val="tx1"/>
                </a:solidFill>
                <a:latin typeface="Arial" charset="0"/>
              </a:defRPr>
            </a:lvl1pPr>
            <a:lvl2pPr marL="742950" indent="-285750" eaLnBrk="0" hangingPunct="0">
              <a:defRPr sz="3200" baseline="-16000">
                <a:solidFill>
                  <a:schemeClr val="tx1"/>
                </a:solidFill>
                <a:latin typeface="Arial" charset="0"/>
              </a:defRPr>
            </a:lvl2pPr>
            <a:lvl3pPr marL="1143000" indent="-228600" eaLnBrk="0" hangingPunct="0">
              <a:defRPr sz="3200" baseline="-16000">
                <a:solidFill>
                  <a:schemeClr val="tx1"/>
                </a:solidFill>
                <a:latin typeface="Arial" charset="0"/>
              </a:defRPr>
            </a:lvl3pPr>
            <a:lvl4pPr marL="1600200" indent="-228600" eaLnBrk="0" hangingPunct="0">
              <a:defRPr sz="3200" baseline="-16000">
                <a:solidFill>
                  <a:schemeClr val="tx1"/>
                </a:solidFill>
                <a:latin typeface="Arial" charset="0"/>
              </a:defRPr>
            </a:lvl4pPr>
            <a:lvl5pPr marL="2057400" indent="-228600" eaLnBrk="0" hangingPunct="0">
              <a:defRPr sz="3200" baseline="-16000">
                <a:solidFill>
                  <a:schemeClr val="tx1"/>
                </a:solidFill>
                <a:latin typeface="Arial" charset="0"/>
              </a:defRPr>
            </a:lvl5pPr>
            <a:lvl6pPr marL="2514600" indent="-228600" eaLnBrk="0" fontAlgn="base" hangingPunct="0">
              <a:spcBef>
                <a:spcPct val="0"/>
              </a:spcBef>
              <a:spcAft>
                <a:spcPct val="0"/>
              </a:spcAft>
              <a:defRPr sz="3200" baseline="-16000">
                <a:solidFill>
                  <a:schemeClr val="tx1"/>
                </a:solidFill>
                <a:latin typeface="Arial" charset="0"/>
              </a:defRPr>
            </a:lvl6pPr>
            <a:lvl7pPr marL="2971800" indent="-228600" eaLnBrk="0" fontAlgn="base" hangingPunct="0">
              <a:spcBef>
                <a:spcPct val="0"/>
              </a:spcBef>
              <a:spcAft>
                <a:spcPct val="0"/>
              </a:spcAft>
              <a:defRPr sz="3200" baseline="-16000">
                <a:solidFill>
                  <a:schemeClr val="tx1"/>
                </a:solidFill>
                <a:latin typeface="Arial" charset="0"/>
              </a:defRPr>
            </a:lvl7pPr>
            <a:lvl8pPr marL="3429000" indent="-228600" eaLnBrk="0" fontAlgn="base" hangingPunct="0">
              <a:spcBef>
                <a:spcPct val="0"/>
              </a:spcBef>
              <a:spcAft>
                <a:spcPct val="0"/>
              </a:spcAft>
              <a:defRPr sz="3200" baseline="-16000">
                <a:solidFill>
                  <a:schemeClr val="tx1"/>
                </a:solidFill>
                <a:latin typeface="Arial" charset="0"/>
              </a:defRPr>
            </a:lvl8pPr>
            <a:lvl9pPr marL="3886200" indent="-228600" eaLnBrk="0" fontAlgn="base" hangingPunct="0">
              <a:spcBef>
                <a:spcPct val="0"/>
              </a:spcBef>
              <a:spcAft>
                <a:spcPct val="0"/>
              </a:spcAft>
              <a:defRPr sz="3200" baseline="-16000">
                <a:solidFill>
                  <a:schemeClr val="tx1"/>
                </a:solidFill>
                <a:latin typeface="Arial" charset="0"/>
              </a:defRPr>
            </a:lvl9pPr>
          </a:lstStyle>
          <a:p>
            <a:pPr eaLnBrk="1" hangingPunct="1"/>
            <a:r>
              <a:rPr lang="en-US" altLang="cs-CZ" sz="1400" i="1" baseline="0"/>
              <a:t>(Walsh and Richardson 2006)</a:t>
            </a:r>
            <a:endParaRPr lang="cs-CZ" altLang="cs-CZ" sz="1400" i="1" baseline="0"/>
          </a:p>
        </p:txBody>
      </p:sp>
    </p:spTree>
    <p:extLst>
      <p:ext uri="{BB962C8B-B14F-4D97-AF65-F5344CB8AC3E}">
        <p14:creationId xmlns:p14="http://schemas.microsoft.com/office/powerpoint/2010/main" val="161655190"/>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3568" y="188640"/>
            <a:ext cx="7772400" cy="1143000"/>
          </a:xfrm>
        </p:spPr>
        <p:txBody>
          <a:bodyPr/>
          <a:lstStyle/>
          <a:p>
            <a:pPr eaLnBrk="1" hangingPunct="1"/>
            <a:r>
              <a:rPr lang="en-US" altLang="cs-CZ" sz="2800" dirty="0" err="1" smtClean="0">
                <a:solidFill>
                  <a:srgbClr val="FFFF00"/>
                </a:solidFill>
                <a:latin typeface="Arial" charset="0"/>
              </a:rPr>
              <a:t>Yarkovsky</a:t>
            </a:r>
            <a:r>
              <a:rPr lang="en-US" altLang="cs-CZ" sz="2800" dirty="0" smtClean="0">
                <a:solidFill>
                  <a:srgbClr val="FFFF00"/>
                </a:solidFill>
                <a:latin typeface="Arial" charset="0"/>
              </a:rPr>
              <a:t>-O'Keefe-</a:t>
            </a:r>
            <a:r>
              <a:rPr lang="en-US" altLang="cs-CZ" sz="2800" dirty="0" err="1" smtClean="0">
                <a:solidFill>
                  <a:srgbClr val="FFFF00"/>
                </a:solidFill>
                <a:latin typeface="Arial" charset="0"/>
              </a:rPr>
              <a:t>Radzievskii</a:t>
            </a:r>
            <a:r>
              <a:rPr lang="en-US" altLang="cs-CZ" sz="2800" dirty="0" smtClean="0">
                <a:solidFill>
                  <a:srgbClr val="FFFF00"/>
                </a:solidFill>
                <a:latin typeface="Arial" charset="0"/>
              </a:rPr>
              <a:t>-Paddack (YORP) effect</a:t>
            </a:r>
            <a:endParaRPr lang="cs-CZ" altLang="cs-CZ" sz="2800" dirty="0" smtClean="0">
              <a:solidFill>
                <a:schemeClr val="folHlink"/>
              </a:solidFill>
              <a:latin typeface="Arial" charset="0"/>
            </a:endParaRPr>
          </a:p>
        </p:txBody>
      </p:sp>
      <p:sp>
        <p:nvSpPr>
          <p:cNvPr id="18435" name="TextovéPole 3"/>
          <p:cNvSpPr txBox="1">
            <a:spLocks noChangeArrowheads="1"/>
          </p:cNvSpPr>
          <p:nvPr/>
        </p:nvSpPr>
        <p:spPr bwMode="auto">
          <a:xfrm>
            <a:off x="5148064" y="6200776"/>
            <a:ext cx="265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400" i="1" baseline="0" dirty="0">
                <a:latin typeface="Arial" charset="0"/>
              </a:rPr>
              <a:t>(</a:t>
            </a:r>
            <a:r>
              <a:rPr lang="en-US" altLang="cs-CZ" sz="1400" i="1" baseline="0" dirty="0" err="1">
                <a:latin typeface="Arial" charset="0"/>
              </a:rPr>
              <a:t>Rubincam</a:t>
            </a:r>
            <a:r>
              <a:rPr lang="en-US" altLang="cs-CZ" sz="1400" i="1" baseline="0" dirty="0">
                <a:latin typeface="Arial" charset="0"/>
              </a:rPr>
              <a:t> and Paddack 2007)</a:t>
            </a:r>
            <a:endParaRPr lang="cs-CZ" altLang="cs-CZ" sz="1400" i="1" baseline="0" dirty="0">
              <a:latin typeface="Arial" charset="0"/>
            </a:endParaRPr>
          </a:p>
        </p:txBody>
      </p:sp>
      <p:pic>
        <p:nvPicPr>
          <p:cNvPr id="18436" name="Zástupný symbol pro obsah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03350" y="1627188"/>
            <a:ext cx="6299200" cy="4559300"/>
          </a:xfrm>
        </p:spPr>
      </p:pic>
    </p:spTree>
    <p:extLst>
      <p:ext uri="{BB962C8B-B14F-4D97-AF65-F5344CB8AC3E}">
        <p14:creationId xmlns:p14="http://schemas.microsoft.com/office/powerpoint/2010/main" val="1453999257"/>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7" descr="astpairfree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7447" y="4092576"/>
            <a:ext cx="5241928" cy="268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15" descr="bilaploc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08050"/>
            <a:ext cx="8713093"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2"/>
          <p:cNvSpPr>
            <a:spLocks noGrp="1" noChangeArrowheads="1"/>
          </p:cNvSpPr>
          <p:nvPr>
            <p:ph type="title"/>
          </p:nvPr>
        </p:nvSpPr>
        <p:spPr>
          <a:xfrm>
            <a:off x="539750" y="0"/>
            <a:ext cx="8280400" cy="1143000"/>
          </a:xfrm>
        </p:spPr>
        <p:txBody>
          <a:bodyPr/>
          <a:lstStyle/>
          <a:p>
            <a:r>
              <a:rPr lang="en-US" altLang="cs-CZ" sz="2800" smtClean="0">
                <a:solidFill>
                  <a:srgbClr val="FFFF00"/>
                </a:solidFill>
                <a:latin typeface="Arial" charset="0"/>
              </a:rPr>
              <a:t>Pair formation by spin fission due to YORP spin-up</a:t>
            </a:r>
            <a:endParaRPr lang="cs-CZ" altLang="cs-CZ" sz="2800" smtClean="0">
              <a:solidFill>
                <a:srgbClr val="FFFF00"/>
              </a:solidFill>
              <a:latin typeface="Arial" charset="0"/>
            </a:endParaRPr>
          </a:p>
        </p:txBody>
      </p:sp>
      <p:pic>
        <p:nvPicPr>
          <p:cNvPr id="21509" name="Picture 13" descr="astpairschemat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062037"/>
            <a:ext cx="7488238"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19"/>
          <p:cNvSpPr txBox="1">
            <a:spLocks noChangeArrowheads="1"/>
          </p:cNvSpPr>
          <p:nvPr/>
        </p:nvSpPr>
        <p:spPr bwMode="auto">
          <a:xfrm>
            <a:off x="96838" y="4076700"/>
            <a:ext cx="3630609"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400" baseline="0" dirty="0">
                <a:latin typeface="Arial" charset="0"/>
              </a:rPr>
              <a:t>Rotational fission theory by</a:t>
            </a:r>
            <a:r>
              <a:rPr lang="en-US" altLang="cs-CZ" sz="1400" i="1" baseline="0" dirty="0">
                <a:latin typeface="Arial" charset="0"/>
              </a:rPr>
              <a:t> </a:t>
            </a:r>
            <a:r>
              <a:rPr lang="en-US" altLang="cs-CZ" sz="1400" i="1" baseline="0" dirty="0" err="1">
                <a:latin typeface="Arial" charset="0"/>
              </a:rPr>
              <a:t>Scheeres</a:t>
            </a:r>
            <a:r>
              <a:rPr lang="en-US" altLang="cs-CZ" sz="1400" i="1" baseline="0" dirty="0">
                <a:latin typeface="Arial" charset="0"/>
              </a:rPr>
              <a:t> </a:t>
            </a:r>
          </a:p>
          <a:p>
            <a:pPr eaLnBrk="1" hangingPunct="1">
              <a:spcBef>
                <a:spcPct val="0"/>
              </a:spcBef>
              <a:buFontTx/>
              <a:buNone/>
            </a:pPr>
            <a:r>
              <a:rPr lang="en-US" altLang="cs-CZ" sz="1400" i="1" baseline="0" dirty="0">
                <a:latin typeface="Arial" charset="0"/>
              </a:rPr>
              <a:t>(Icarus 189, 370, 2007)</a:t>
            </a:r>
            <a:r>
              <a:rPr lang="en-US" altLang="cs-CZ" sz="1400" baseline="0" dirty="0">
                <a:latin typeface="Arial" charset="0"/>
              </a:rPr>
              <a:t>:</a:t>
            </a:r>
          </a:p>
          <a:p>
            <a:pPr eaLnBrk="1" hangingPunct="1">
              <a:spcBef>
                <a:spcPct val="0"/>
              </a:spcBef>
              <a:buFontTx/>
              <a:buNone/>
            </a:pPr>
            <a:r>
              <a:rPr lang="en-US" altLang="cs-CZ" sz="1400" baseline="0" dirty="0">
                <a:latin typeface="Arial" charset="0"/>
              </a:rPr>
              <a:t>Spun-up by YORP, the “rubble pile” aster-</a:t>
            </a:r>
          </a:p>
          <a:p>
            <a:pPr eaLnBrk="1" hangingPunct="1">
              <a:spcBef>
                <a:spcPct val="0"/>
              </a:spcBef>
              <a:buFontTx/>
              <a:buNone/>
            </a:pPr>
            <a:r>
              <a:rPr lang="en-US" altLang="cs-CZ" sz="1400" baseline="0" dirty="0" err="1">
                <a:latin typeface="Arial" charset="0"/>
              </a:rPr>
              <a:t>oid</a:t>
            </a:r>
            <a:r>
              <a:rPr lang="en-US" altLang="cs-CZ" sz="1400" baseline="0" dirty="0">
                <a:latin typeface="Arial" charset="0"/>
              </a:rPr>
              <a:t> reaches a critical spin rate and fissions.</a:t>
            </a:r>
          </a:p>
          <a:p>
            <a:pPr eaLnBrk="1" hangingPunct="1">
              <a:spcBef>
                <a:spcPct val="0"/>
              </a:spcBef>
              <a:buFontTx/>
              <a:buNone/>
            </a:pPr>
            <a:r>
              <a:rPr lang="en-US" altLang="cs-CZ" sz="1400" baseline="0" dirty="0">
                <a:latin typeface="Arial" charset="0"/>
              </a:rPr>
              <a:t>The secondary orbiting the primary, energy </a:t>
            </a:r>
          </a:p>
          <a:p>
            <a:pPr eaLnBrk="1" hangingPunct="1">
              <a:spcBef>
                <a:spcPct val="0"/>
              </a:spcBef>
              <a:buFontTx/>
              <a:buNone/>
            </a:pPr>
            <a:r>
              <a:rPr lang="en-US" altLang="cs-CZ" sz="1400" baseline="0" dirty="0">
                <a:latin typeface="Arial" charset="0"/>
              </a:rPr>
              <a:t>being transferred from rotational to </a:t>
            </a:r>
            <a:r>
              <a:rPr lang="en-US" altLang="cs-CZ" sz="1400" baseline="0" dirty="0" err="1">
                <a:latin typeface="Arial" charset="0"/>
              </a:rPr>
              <a:t>transla</a:t>
            </a:r>
            <a:r>
              <a:rPr lang="en-US" altLang="cs-CZ" sz="1400" baseline="0" dirty="0">
                <a:latin typeface="Arial" charset="0"/>
              </a:rPr>
              <a:t>-</a:t>
            </a:r>
          </a:p>
          <a:p>
            <a:pPr eaLnBrk="1" hangingPunct="1">
              <a:spcBef>
                <a:spcPct val="0"/>
              </a:spcBef>
              <a:buFontTx/>
              <a:buNone/>
            </a:pPr>
            <a:r>
              <a:rPr lang="en-US" altLang="cs-CZ" sz="1400" baseline="0" dirty="0" err="1">
                <a:latin typeface="Arial" charset="0"/>
              </a:rPr>
              <a:t>tional</a:t>
            </a:r>
            <a:r>
              <a:rPr lang="en-US" altLang="cs-CZ" sz="1400" baseline="0" dirty="0">
                <a:latin typeface="Arial" charset="0"/>
              </a:rPr>
              <a:t> energy and vice-versa.  If </a:t>
            </a:r>
            <a:r>
              <a:rPr lang="en-US" altLang="cs-CZ" sz="1400" i="1" baseline="0" dirty="0">
                <a:latin typeface="Arial" charset="0"/>
              </a:rPr>
              <a:t>q </a:t>
            </a:r>
            <a:r>
              <a:rPr lang="en-US" altLang="cs-CZ" sz="1400" baseline="0" dirty="0">
                <a:latin typeface="Arial" charset="0"/>
              </a:rPr>
              <a:t>&lt; ~0.2,</a:t>
            </a:r>
          </a:p>
          <a:p>
            <a:pPr eaLnBrk="1" hangingPunct="1">
              <a:spcBef>
                <a:spcPct val="0"/>
              </a:spcBef>
              <a:buFontTx/>
              <a:buNone/>
            </a:pPr>
            <a:r>
              <a:rPr lang="en-US" altLang="cs-CZ" sz="1400" baseline="0" dirty="0">
                <a:latin typeface="Arial" charset="0"/>
              </a:rPr>
              <a:t>the proto-binary has a positive free energy</a:t>
            </a:r>
          </a:p>
          <a:p>
            <a:pPr eaLnBrk="1" hangingPunct="1">
              <a:spcBef>
                <a:spcPct val="0"/>
              </a:spcBef>
              <a:buFontTx/>
              <a:buNone/>
            </a:pPr>
            <a:r>
              <a:rPr lang="en-US" altLang="cs-CZ" sz="1400" baseline="0" dirty="0">
                <a:latin typeface="Arial" charset="0"/>
              </a:rPr>
              <a:t>and the two components can escape from</a:t>
            </a:r>
          </a:p>
          <a:p>
            <a:pPr eaLnBrk="1" hangingPunct="1">
              <a:spcBef>
                <a:spcPct val="0"/>
              </a:spcBef>
              <a:buFontTx/>
              <a:buNone/>
            </a:pPr>
            <a:r>
              <a:rPr lang="en-US" altLang="cs-CZ" sz="1400" baseline="0" dirty="0">
                <a:latin typeface="Arial" charset="0"/>
              </a:rPr>
              <a:t>each other, after a period of chaotic orbit </a:t>
            </a:r>
          </a:p>
          <a:p>
            <a:pPr eaLnBrk="1" hangingPunct="1">
              <a:spcBef>
                <a:spcPct val="0"/>
              </a:spcBef>
              <a:buFontTx/>
              <a:buNone/>
            </a:pPr>
            <a:r>
              <a:rPr lang="en-US" altLang="cs-CZ" sz="1400" baseline="0" dirty="0">
                <a:latin typeface="Arial" charset="0"/>
              </a:rPr>
              <a:t>evolution (~ several months), and become </a:t>
            </a:r>
          </a:p>
          <a:p>
            <a:pPr eaLnBrk="1" hangingPunct="1">
              <a:spcBef>
                <a:spcPct val="0"/>
              </a:spcBef>
              <a:buFontTx/>
              <a:buNone/>
            </a:pPr>
            <a:r>
              <a:rPr lang="en-US" altLang="cs-CZ" sz="1400" baseline="0" dirty="0">
                <a:latin typeface="Arial" charset="0"/>
              </a:rPr>
              <a:t>an “asteroid pair”.</a:t>
            </a:r>
            <a:endParaRPr lang="cs-CZ" altLang="cs-CZ" sz="1400" baseline="0" dirty="0">
              <a:latin typeface="Arial" charset="0"/>
            </a:endParaRPr>
          </a:p>
        </p:txBody>
      </p:sp>
      <p:sp>
        <p:nvSpPr>
          <p:cNvPr id="2" name="TextovéPole 1"/>
          <p:cNvSpPr txBox="1"/>
          <p:nvPr/>
        </p:nvSpPr>
        <p:spPr>
          <a:xfrm>
            <a:off x="323528" y="941666"/>
            <a:ext cx="1976823" cy="338554"/>
          </a:xfrm>
          <a:prstGeom prst="rect">
            <a:avLst/>
          </a:prstGeom>
          <a:noFill/>
        </p:spPr>
        <p:txBody>
          <a:bodyPr wrap="none" rtlCol="0">
            <a:spAutoFit/>
          </a:bodyPr>
          <a:lstStyle/>
          <a:p>
            <a:r>
              <a:rPr lang="en-US" sz="1600" i="1" baseline="0" dirty="0" smtClean="0">
                <a:solidFill>
                  <a:schemeClr val="bg1"/>
                </a:solidFill>
              </a:rPr>
              <a:t>(</a:t>
            </a:r>
            <a:r>
              <a:rPr lang="en-US" sz="1600" i="1" baseline="0" dirty="0" err="1" smtClean="0">
                <a:solidFill>
                  <a:schemeClr val="bg1"/>
                </a:solidFill>
              </a:rPr>
              <a:t>Pravec</a:t>
            </a:r>
            <a:r>
              <a:rPr lang="en-US" sz="1600" i="1" baseline="0" dirty="0" smtClean="0">
                <a:solidFill>
                  <a:schemeClr val="bg1"/>
                </a:solidFill>
              </a:rPr>
              <a:t> et al. 2010)</a:t>
            </a:r>
            <a:endParaRPr lang="cs-CZ" sz="1600" i="1" baseline="0" dirty="0">
              <a:solidFill>
                <a:schemeClr val="bg1"/>
              </a:solidFill>
            </a:endParaRPr>
          </a:p>
        </p:txBody>
      </p:sp>
    </p:spTree>
    <p:extLst>
      <p:ext uri="{BB962C8B-B14F-4D97-AF65-F5344CB8AC3E}">
        <p14:creationId xmlns:p14="http://schemas.microsoft.com/office/powerpoint/2010/main" val="3091965393"/>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11188" y="188913"/>
            <a:ext cx="7772400" cy="1143000"/>
          </a:xfrm>
        </p:spPr>
        <p:txBody>
          <a:bodyPr/>
          <a:lstStyle/>
          <a:p>
            <a:pPr eaLnBrk="1" hangingPunct="1"/>
            <a:r>
              <a:rPr lang="en-US" altLang="cs-CZ" sz="2800" dirty="0" err="1" smtClean="0">
                <a:solidFill>
                  <a:schemeClr val="folHlink"/>
                </a:solidFill>
                <a:latin typeface="Arial" charset="0"/>
              </a:rPr>
              <a:t>Didymos</a:t>
            </a:r>
            <a:r>
              <a:rPr lang="en-US" altLang="cs-CZ" sz="2800" dirty="0" smtClean="0">
                <a:solidFill>
                  <a:schemeClr val="folHlink"/>
                </a:solidFill>
                <a:latin typeface="Arial" charset="0"/>
              </a:rPr>
              <a:t> in context of the binary asteroid population</a:t>
            </a:r>
            <a:endParaRPr lang="cs-CZ" altLang="cs-CZ" sz="3200" dirty="0" smtClean="0">
              <a:solidFill>
                <a:schemeClr val="folHlink"/>
              </a:solidFill>
              <a:latin typeface="Arial" charset="0"/>
            </a:endParaRPr>
          </a:p>
        </p:txBody>
      </p:sp>
      <p:sp>
        <p:nvSpPr>
          <p:cNvPr id="10243" name="TextovéPole 3"/>
          <p:cNvSpPr txBox="1">
            <a:spLocks noChangeArrowheads="1"/>
          </p:cNvSpPr>
          <p:nvPr/>
        </p:nvSpPr>
        <p:spPr bwMode="auto">
          <a:xfrm>
            <a:off x="404813" y="1773238"/>
            <a:ext cx="82708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600" baseline="0" dirty="0" err="1">
                <a:latin typeface="Arial" charset="0"/>
              </a:rPr>
              <a:t>Didymos</a:t>
            </a:r>
            <a:r>
              <a:rPr lang="en-US" altLang="cs-CZ" sz="1600" baseline="0" dirty="0">
                <a:latin typeface="Arial" charset="0"/>
              </a:rPr>
              <a:t> appears to be a </a:t>
            </a:r>
            <a:r>
              <a:rPr lang="en-US" altLang="cs-CZ" sz="1600" u="sng" baseline="0" dirty="0">
                <a:latin typeface="Arial" charset="0"/>
              </a:rPr>
              <a:t>typical member of the population of small binary asteroids</a:t>
            </a:r>
            <a:r>
              <a:rPr lang="en-US" altLang="cs-CZ" sz="1600" baseline="0" dirty="0">
                <a:latin typeface="Arial" charset="0"/>
              </a:rPr>
              <a:t> formed by spin-up fission, </a:t>
            </a:r>
            <a:r>
              <a:rPr lang="en-US" altLang="cs-CZ" sz="1600" u="sng" baseline="0" dirty="0">
                <a:latin typeface="Arial" charset="0"/>
              </a:rPr>
              <a:t>in most of its characteristics</a:t>
            </a:r>
            <a:r>
              <a:rPr lang="en-US" altLang="cs-CZ" sz="1600" baseline="0" dirty="0">
                <a:latin typeface="Arial" charset="0"/>
              </a:rPr>
              <a:t>.</a:t>
            </a:r>
          </a:p>
          <a:p>
            <a:pPr eaLnBrk="1" hangingPunct="1">
              <a:spcBef>
                <a:spcPct val="0"/>
              </a:spcBef>
              <a:buFontTx/>
              <a:buNone/>
            </a:pPr>
            <a:endParaRPr lang="en-US" altLang="cs-CZ" sz="1600" baseline="0" dirty="0">
              <a:latin typeface="Arial" charset="0"/>
            </a:endParaRPr>
          </a:p>
          <a:p>
            <a:pPr eaLnBrk="1" hangingPunct="1">
              <a:spcBef>
                <a:spcPct val="0"/>
              </a:spcBef>
              <a:buFontTx/>
              <a:buNone/>
            </a:pPr>
            <a:r>
              <a:rPr lang="en-US" altLang="cs-CZ" sz="1600" baseline="0" dirty="0">
                <a:latin typeface="Arial" charset="0"/>
              </a:rPr>
              <a:t>With </a:t>
            </a:r>
            <a:r>
              <a:rPr lang="en-US" altLang="cs-CZ" sz="1600" i="1" baseline="0" dirty="0" smtClean="0">
                <a:latin typeface="Arial" charset="0"/>
              </a:rPr>
              <a:t>P</a:t>
            </a:r>
            <a:r>
              <a:rPr lang="en-US" altLang="cs-CZ" sz="1600" i="1" baseline="-25000" dirty="0">
                <a:latin typeface="Arial" charset="0"/>
              </a:rPr>
              <a:t>1</a:t>
            </a:r>
            <a:r>
              <a:rPr lang="en-US" altLang="cs-CZ" sz="1600" baseline="0" dirty="0" smtClean="0">
                <a:latin typeface="Arial" charset="0"/>
              </a:rPr>
              <a:t> </a:t>
            </a:r>
            <a:r>
              <a:rPr lang="en-US" altLang="cs-CZ" sz="1600" baseline="0" dirty="0">
                <a:latin typeface="Arial" charset="0"/>
                <a:cs typeface="Arial" charset="0"/>
              </a:rPr>
              <a:t>= </a:t>
            </a:r>
            <a:r>
              <a:rPr lang="en-US" altLang="cs-CZ" sz="1600" baseline="0" dirty="0">
                <a:latin typeface="Arial" charset="0"/>
              </a:rPr>
              <a:t>2.26 h and </a:t>
            </a:r>
            <a:r>
              <a:rPr lang="en-US" altLang="cs-CZ" sz="1600" i="1" baseline="0" dirty="0" err="1">
                <a:latin typeface="Arial" charset="0"/>
              </a:rPr>
              <a:t>P</a:t>
            </a:r>
            <a:r>
              <a:rPr lang="en-US" altLang="cs-CZ" sz="1600" baseline="-25000" dirty="0" err="1">
                <a:latin typeface="Arial" charset="0"/>
              </a:rPr>
              <a:t>orb</a:t>
            </a:r>
            <a:r>
              <a:rPr lang="en-US" altLang="cs-CZ" sz="1600" baseline="0" dirty="0">
                <a:latin typeface="Arial" charset="0"/>
              </a:rPr>
              <a:t> </a:t>
            </a:r>
            <a:r>
              <a:rPr lang="en-US" altLang="cs-CZ" sz="1600" baseline="0" dirty="0">
                <a:latin typeface="Arial" charset="0"/>
                <a:cs typeface="Arial" charset="0"/>
              </a:rPr>
              <a:t>= 11.9 h, </a:t>
            </a:r>
            <a:r>
              <a:rPr lang="en-US" altLang="cs-CZ" sz="1600" baseline="0" dirty="0">
                <a:latin typeface="Arial" charset="0"/>
              </a:rPr>
              <a:t>it lies </a:t>
            </a:r>
            <a:r>
              <a:rPr lang="en-US" altLang="cs-CZ" sz="1600" u="sng" baseline="0" dirty="0">
                <a:latin typeface="Arial" charset="0"/>
              </a:rPr>
              <a:t>close to the high end of the distributions of primary rotational and secondary orbital rates</a:t>
            </a:r>
            <a:r>
              <a:rPr lang="en-US" altLang="cs-CZ" sz="1600" baseline="0" dirty="0">
                <a:latin typeface="Arial" charset="0"/>
              </a:rPr>
              <a:t> among small binary asteroid systems – this might be due to its bulk density higher than average for binary asteroids.</a:t>
            </a:r>
          </a:p>
        </p:txBody>
      </p:sp>
      <p:sp>
        <p:nvSpPr>
          <p:cNvPr id="2" name="TextovéPole 1"/>
          <p:cNvSpPr txBox="1">
            <a:spLocks noChangeArrowheads="1"/>
          </p:cNvSpPr>
          <p:nvPr/>
        </p:nvSpPr>
        <p:spPr bwMode="auto">
          <a:xfrm>
            <a:off x="3563938" y="5461000"/>
            <a:ext cx="141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800" b="1" i="1" baseline="0">
                <a:latin typeface="Arial" charset="0"/>
              </a:rPr>
              <a:t>Thank you!</a:t>
            </a:r>
            <a:endParaRPr lang="cs-CZ" altLang="cs-CZ" sz="1600" b="1" i="1" baseline="0">
              <a:latin typeface="Arial" charset="0"/>
            </a:endParaRPr>
          </a:p>
        </p:txBody>
      </p:sp>
    </p:spTree>
    <p:extLst>
      <p:ext uri="{BB962C8B-B14F-4D97-AF65-F5344CB8AC3E}">
        <p14:creationId xmlns:p14="http://schemas.microsoft.com/office/powerpoint/2010/main" val="127042925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ctrTitle" sz="quarter"/>
          </p:nvPr>
        </p:nvSpPr>
        <p:spPr>
          <a:xfrm>
            <a:off x="684213" y="2636838"/>
            <a:ext cx="7772400" cy="1143000"/>
          </a:xfrm>
        </p:spPr>
        <p:txBody>
          <a:bodyPr/>
          <a:lstStyle/>
          <a:p>
            <a:r>
              <a:rPr lang="en-US" altLang="cs-CZ" sz="3600" smtClean="0">
                <a:solidFill>
                  <a:srgbClr val="FFFF00"/>
                </a:solidFill>
                <a:latin typeface="Arial" charset="0"/>
                <a:cs typeface="Arial" charset="0"/>
              </a:rPr>
              <a:t>Thank you</a:t>
            </a:r>
            <a:endParaRPr lang="cs-CZ" altLang="cs-CZ" sz="3600" smtClean="0">
              <a:solidFill>
                <a:srgbClr val="FFFF00"/>
              </a:solidFill>
              <a:latin typeface="Arial" charset="0"/>
              <a:cs typeface="Arial" charset="0"/>
            </a:endParaRPr>
          </a:p>
        </p:txBody>
      </p:sp>
    </p:spTree>
    <p:extLst>
      <p:ext uri="{BB962C8B-B14F-4D97-AF65-F5344CB8AC3E}">
        <p14:creationId xmlns:p14="http://schemas.microsoft.com/office/powerpoint/2010/main" val="855864003"/>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ctrTitle" sz="quarter"/>
          </p:nvPr>
        </p:nvSpPr>
        <p:spPr>
          <a:xfrm>
            <a:off x="684213" y="2636838"/>
            <a:ext cx="7772400" cy="1143000"/>
          </a:xfrm>
        </p:spPr>
        <p:txBody>
          <a:bodyPr/>
          <a:lstStyle/>
          <a:p>
            <a:r>
              <a:rPr lang="en-US" altLang="cs-CZ" sz="3600" dirty="0" smtClean="0">
                <a:solidFill>
                  <a:srgbClr val="FFFF00"/>
                </a:solidFill>
                <a:latin typeface="Arial" charset="0"/>
                <a:cs typeface="Arial" charset="0"/>
              </a:rPr>
              <a:t>Additional slides</a:t>
            </a:r>
            <a:endParaRPr lang="cs-CZ" altLang="cs-CZ" sz="3600" dirty="0" smtClean="0">
              <a:solidFill>
                <a:srgbClr val="FFFF00"/>
              </a:solidFill>
              <a:latin typeface="Arial" charset="0"/>
              <a:cs typeface="Arial" charset="0"/>
            </a:endParaRPr>
          </a:p>
        </p:txBody>
      </p:sp>
    </p:spTree>
    <p:extLst>
      <p:ext uri="{BB962C8B-B14F-4D97-AF65-F5344CB8AC3E}">
        <p14:creationId xmlns:p14="http://schemas.microsoft.com/office/powerpoint/2010/main" val="2308208293"/>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Rectangle 4"/>
          <p:cNvSpPr>
            <a:spLocks noGrp="1" noChangeArrowheads="1"/>
          </p:cNvSpPr>
          <p:nvPr>
            <p:ph type="ctrTitle"/>
          </p:nvPr>
        </p:nvSpPr>
        <p:spPr>
          <a:xfrm>
            <a:off x="468313" y="2420938"/>
            <a:ext cx="8280400" cy="1143000"/>
          </a:xfrm>
        </p:spPr>
        <p:txBody>
          <a:bodyPr/>
          <a:lstStyle/>
          <a:p>
            <a:pPr eaLnBrk="1" hangingPunct="1"/>
            <a:r>
              <a:rPr lang="en-US" altLang="cs-CZ" sz="3200" smtClean="0">
                <a:solidFill>
                  <a:schemeClr val="folHlink"/>
                </a:solidFill>
                <a:latin typeface="Arial" charset="0"/>
              </a:rPr>
              <a:t>Evidence for formation by rotational fission</a:t>
            </a:r>
            <a:endParaRPr lang="cs-CZ" altLang="cs-CZ" sz="3600" smtClean="0">
              <a:solidFill>
                <a:schemeClr val="folHlink"/>
              </a:solidFill>
              <a:latin typeface="Arial" charset="0"/>
            </a:endParaRPr>
          </a:p>
        </p:txBody>
      </p:sp>
    </p:spTree>
    <p:extLst>
      <p:ext uri="{BB962C8B-B14F-4D97-AF65-F5344CB8AC3E}">
        <p14:creationId xmlns:p14="http://schemas.microsoft.com/office/powerpoint/2010/main" val="327988155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3412"/>
                                        </p:tgtEl>
                                        <p:attrNameLst>
                                          <p:attrName>style.visibility</p:attrName>
                                        </p:attrNameLst>
                                      </p:cBhvr>
                                      <p:to>
                                        <p:strVal val="visible"/>
                                      </p:to>
                                    </p:set>
                                    <p:animEffect transition="in" filter="wipe(up)">
                                      <p:cBhvr>
                                        <p:cTn id="7" dur="500"/>
                                        <p:tgtEl>
                                          <p:spTgt spid="27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4213" y="0"/>
            <a:ext cx="7772400" cy="1143000"/>
          </a:xfrm>
        </p:spPr>
        <p:txBody>
          <a:bodyPr/>
          <a:lstStyle/>
          <a:p>
            <a:r>
              <a:rPr lang="en-US" altLang="cs-CZ" sz="2800" smtClean="0">
                <a:solidFill>
                  <a:srgbClr val="FFFF00"/>
                </a:solidFill>
                <a:latin typeface="Arial" charset="0"/>
              </a:rPr>
              <a:t>Asteroid pairs - correlation between </a:t>
            </a:r>
            <a:r>
              <a:rPr lang="en-US" altLang="cs-CZ" sz="2800" i="1" smtClean="0">
                <a:solidFill>
                  <a:srgbClr val="FFFF00"/>
                </a:solidFill>
                <a:latin typeface="Arial" charset="0"/>
              </a:rPr>
              <a:t>P</a:t>
            </a:r>
            <a:r>
              <a:rPr lang="en-US" altLang="cs-CZ" sz="2800" i="1" baseline="-16000" smtClean="0">
                <a:solidFill>
                  <a:srgbClr val="FFFF00"/>
                </a:solidFill>
                <a:latin typeface="Arial" charset="0"/>
              </a:rPr>
              <a:t>1</a:t>
            </a:r>
            <a:r>
              <a:rPr lang="en-US" altLang="cs-CZ" sz="2800" smtClean="0">
                <a:solidFill>
                  <a:srgbClr val="FFFF00"/>
                </a:solidFill>
                <a:latin typeface="Arial" charset="0"/>
              </a:rPr>
              <a:t> and </a:t>
            </a:r>
            <a:r>
              <a:rPr lang="en-US" altLang="cs-CZ" sz="2800" i="1" smtClean="0">
                <a:solidFill>
                  <a:srgbClr val="FFFF00"/>
                </a:solidFill>
                <a:latin typeface="Arial" charset="0"/>
              </a:rPr>
              <a:t>q</a:t>
            </a:r>
            <a:endParaRPr lang="cs-CZ" altLang="cs-CZ" sz="2800" smtClean="0">
              <a:solidFill>
                <a:srgbClr val="FFFF00"/>
              </a:solidFill>
              <a:latin typeface="Arial" charset="0"/>
            </a:endParaRPr>
          </a:p>
        </p:txBody>
      </p:sp>
      <p:sp>
        <p:nvSpPr>
          <p:cNvPr id="28675" name="Rectangle 3"/>
          <p:cNvSpPr>
            <a:spLocks noGrp="1" noChangeArrowheads="1"/>
          </p:cNvSpPr>
          <p:nvPr>
            <p:ph type="body" sz="half" idx="1"/>
          </p:nvPr>
        </p:nvSpPr>
        <p:spPr>
          <a:xfrm>
            <a:off x="179388" y="981075"/>
            <a:ext cx="4464050" cy="5805488"/>
          </a:xfrm>
        </p:spPr>
        <p:txBody>
          <a:bodyPr/>
          <a:lstStyle/>
          <a:p>
            <a:pPr>
              <a:buFontTx/>
              <a:buNone/>
              <a:defRPr/>
            </a:pPr>
            <a:r>
              <a:rPr lang="en-US" altLang="cs-CZ" sz="1400" dirty="0" smtClean="0">
                <a:latin typeface="Arial" charset="0"/>
                <a:cs typeface="Arial" charset="0"/>
              </a:rPr>
              <a:t>The observed correlation is an evidence for formation of asteroid pairs by rotational fission. </a:t>
            </a:r>
          </a:p>
          <a:p>
            <a:pPr algn="r">
              <a:buFontTx/>
              <a:buNone/>
              <a:defRPr/>
            </a:pPr>
            <a:r>
              <a:rPr lang="en-US" altLang="cs-CZ" sz="1200" i="1" dirty="0" smtClean="0">
                <a:latin typeface="Arial" charset="0"/>
                <a:cs typeface="Arial" charset="0"/>
              </a:rPr>
              <a:t>(</a:t>
            </a:r>
            <a:r>
              <a:rPr lang="en-US" altLang="cs-CZ" sz="1200" i="1" dirty="0" err="1" smtClean="0">
                <a:latin typeface="Arial" charset="0"/>
                <a:cs typeface="Arial" charset="0"/>
              </a:rPr>
              <a:t>Pravec</a:t>
            </a:r>
            <a:r>
              <a:rPr lang="en-US" altLang="cs-CZ" sz="1200" i="1" dirty="0" smtClean="0">
                <a:latin typeface="Arial" charset="0"/>
                <a:cs typeface="Arial" charset="0"/>
              </a:rPr>
              <a:t> et al. 2010)</a:t>
            </a:r>
            <a:endParaRPr lang="en-US" altLang="cs-CZ" sz="1400" dirty="0" smtClean="0">
              <a:latin typeface="Arial" charset="0"/>
              <a:cs typeface="Arial" charset="0"/>
            </a:endParaRPr>
          </a:p>
          <a:p>
            <a:pPr>
              <a:buFontTx/>
              <a:buNone/>
              <a:defRPr/>
            </a:pPr>
            <a:endParaRPr lang="en-US" altLang="cs-CZ" sz="1400" dirty="0" smtClean="0">
              <a:latin typeface="Arial" charset="0"/>
              <a:cs typeface="Arial" charset="0"/>
            </a:endParaRPr>
          </a:p>
          <a:p>
            <a:pPr>
              <a:buFontTx/>
              <a:buNone/>
              <a:defRPr/>
            </a:pPr>
            <a:r>
              <a:rPr lang="en-US" altLang="cs-CZ" sz="1400" i="1" dirty="0" smtClean="0">
                <a:latin typeface="Arial" charset="0"/>
                <a:cs typeface="Arial" charset="0"/>
              </a:rPr>
              <a:t>P</a:t>
            </a:r>
            <a:r>
              <a:rPr lang="en-US" altLang="cs-CZ" sz="1400" baseline="-25000" dirty="0" smtClean="0">
                <a:latin typeface="Arial" charset="0"/>
                <a:cs typeface="Arial" charset="0"/>
              </a:rPr>
              <a:t>1</a:t>
            </a:r>
            <a:r>
              <a:rPr lang="en-US" altLang="cs-CZ" sz="1400" dirty="0" smtClean="0">
                <a:latin typeface="Arial" charset="0"/>
                <a:cs typeface="Arial" charset="0"/>
              </a:rPr>
              <a:t> measured for 64 asteroid pair primaries.</a:t>
            </a:r>
          </a:p>
          <a:p>
            <a:pPr>
              <a:buFontTx/>
              <a:buNone/>
              <a:defRPr/>
            </a:pPr>
            <a:endParaRPr lang="en-US" altLang="cs-CZ" sz="1400" i="1" dirty="0">
              <a:latin typeface="Arial" charset="0"/>
              <a:cs typeface="Arial" charset="0"/>
            </a:endParaRPr>
          </a:p>
          <a:p>
            <a:pPr>
              <a:buFontTx/>
              <a:buNone/>
              <a:defRPr/>
            </a:pPr>
            <a:r>
              <a:rPr lang="en-US" altLang="cs-CZ" sz="1400" dirty="0" smtClean="0">
                <a:latin typeface="Arial" charset="0"/>
                <a:cs typeface="Arial" charset="0"/>
              </a:rPr>
              <a:t>The correlation between</a:t>
            </a:r>
            <a:r>
              <a:rPr lang="en-US" altLang="cs-CZ" sz="1400" i="1" dirty="0" smtClean="0">
                <a:latin typeface="Arial" charset="0"/>
                <a:cs typeface="Arial" charset="0"/>
              </a:rPr>
              <a:t> P</a:t>
            </a:r>
            <a:r>
              <a:rPr lang="en-US" altLang="cs-CZ" sz="1400" baseline="-25000" dirty="0" smtClean="0">
                <a:latin typeface="Arial" charset="0"/>
                <a:cs typeface="Arial" charset="0"/>
              </a:rPr>
              <a:t>1</a:t>
            </a:r>
            <a:r>
              <a:rPr lang="en-US" altLang="cs-CZ" sz="1400" dirty="0" smtClean="0">
                <a:latin typeface="Arial" charset="0"/>
                <a:cs typeface="Arial" charset="0"/>
              </a:rPr>
              <a:t> and </a:t>
            </a:r>
            <a:r>
              <a:rPr lang="en-US" altLang="cs-CZ" sz="1400" i="1" dirty="0" smtClean="0">
                <a:latin typeface="Arial" charset="0"/>
                <a:cs typeface="Arial" charset="0"/>
              </a:rPr>
              <a:t>q </a:t>
            </a:r>
            <a:r>
              <a:rPr lang="en-US" altLang="cs-CZ" sz="1400" dirty="0" smtClean="0">
                <a:latin typeface="Arial" charset="0"/>
                <a:cs typeface="Arial" charset="0"/>
              </a:rPr>
              <a:t>holds for 60:</a:t>
            </a:r>
          </a:p>
          <a:p>
            <a:pPr>
              <a:buFontTx/>
              <a:buNone/>
              <a:defRPr/>
            </a:pPr>
            <a:endParaRPr lang="en-US" altLang="cs-CZ" sz="1400" dirty="0">
              <a:latin typeface="Arial" charset="0"/>
              <a:cs typeface="Arial" charset="0"/>
            </a:endParaRPr>
          </a:p>
          <a:p>
            <a:pPr>
              <a:defRPr/>
            </a:pPr>
            <a:r>
              <a:rPr lang="en-US" altLang="cs-CZ" sz="1400" dirty="0" smtClean="0">
                <a:latin typeface="Arial" charset="0"/>
                <a:cs typeface="Arial" charset="0"/>
              </a:rPr>
              <a:t>Low-mass ratio pairs </a:t>
            </a:r>
            <a:r>
              <a:rPr lang="en-US" altLang="cs-CZ" sz="1400" i="1" dirty="0" smtClean="0">
                <a:latin typeface="Arial" charset="0"/>
                <a:cs typeface="Arial" charset="0"/>
              </a:rPr>
              <a:t>(q</a:t>
            </a:r>
            <a:r>
              <a:rPr lang="en-US" altLang="cs-CZ" sz="1400" dirty="0" smtClean="0">
                <a:latin typeface="Arial" charset="0"/>
                <a:cs typeface="Arial" charset="0"/>
              </a:rPr>
              <a:t> &lt;~0.05)</a:t>
            </a:r>
            <a:r>
              <a:rPr lang="en-US" altLang="cs-CZ" sz="1400" i="1" dirty="0" smtClean="0">
                <a:latin typeface="Arial" charset="0"/>
                <a:cs typeface="Arial" charset="0"/>
              </a:rPr>
              <a:t>:</a:t>
            </a:r>
            <a:r>
              <a:rPr lang="en-US" altLang="cs-CZ" sz="1400" dirty="0" smtClean="0">
                <a:latin typeface="Arial" charset="0"/>
                <a:cs typeface="Arial" charset="0"/>
              </a:rPr>
              <a:t> Primary rotations not substantially slowed down in the separation process, </a:t>
            </a:r>
            <a:r>
              <a:rPr lang="en-US" altLang="cs-CZ" sz="1400" i="1" dirty="0" smtClean="0">
                <a:latin typeface="Arial" charset="0"/>
                <a:cs typeface="Arial" charset="0"/>
              </a:rPr>
              <a:t>P</a:t>
            </a:r>
            <a:r>
              <a:rPr lang="en-US" altLang="cs-CZ" sz="1400" baseline="-25000" dirty="0" smtClean="0">
                <a:latin typeface="Arial" charset="0"/>
                <a:cs typeface="Arial" charset="0"/>
              </a:rPr>
              <a:t>1</a:t>
            </a:r>
            <a:r>
              <a:rPr lang="en-US" altLang="cs-CZ" sz="1400" dirty="0" smtClean="0">
                <a:latin typeface="Arial" charset="0"/>
                <a:cs typeface="Arial" charset="0"/>
              </a:rPr>
              <a:t> = 2.4 to 5 h.</a:t>
            </a:r>
          </a:p>
          <a:p>
            <a:pPr marL="0" indent="0">
              <a:buFontTx/>
              <a:buNone/>
              <a:defRPr/>
            </a:pPr>
            <a:endParaRPr lang="en-US" altLang="cs-CZ" sz="1400" dirty="0" smtClean="0">
              <a:latin typeface="Arial" charset="0"/>
              <a:cs typeface="Arial" charset="0"/>
            </a:endParaRPr>
          </a:p>
          <a:p>
            <a:pPr>
              <a:defRPr/>
            </a:pPr>
            <a:r>
              <a:rPr lang="en-US" altLang="cs-CZ" sz="1400" dirty="0" smtClean="0">
                <a:latin typeface="Arial" charset="0"/>
                <a:cs typeface="Arial" charset="0"/>
              </a:rPr>
              <a:t>Medium-mass ratio pairs (</a:t>
            </a:r>
            <a:r>
              <a:rPr lang="cs-CZ" altLang="cs-CZ" sz="1400" i="1" dirty="0" smtClean="0">
                <a:latin typeface="Arial" charset="0"/>
                <a:cs typeface="Arial" charset="0"/>
              </a:rPr>
              <a:t>q</a:t>
            </a:r>
            <a:r>
              <a:rPr lang="en-US" altLang="cs-CZ" sz="1400" i="1" dirty="0" smtClean="0">
                <a:latin typeface="Arial" charset="0"/>
                <a:cs typeface="Arial" charset="0"/>
              </a:rPr>
              <a:t> </a:t>
            </a:r>
            <a:r>
              <a:rPr lang="en-US" altLang="cs-CZ" sz="1400" dirty="0" smtClean="0">
                <a:latin typeface="Arial" charset="0"/>
                <a:cs typeface="Arial" charset="0"/>
              </a:rPr>
              <a:t>= 0.05 to ~0.2): Primaries slowed down as a substantial amount of angular momentum taken away by the escaped secondary.</a:t>
            </a:r>
          </a:p>
          <a:p>
            <a:pPr>
              <a:defRPr/>
            </a:pPr>
            <a:endParaRPr lang="en-US" altLang="cs-CZ" sz="1400" dirty="0">
              <a:latin typeface="Arial" charset="0"/>
              <a:cs typeface="Arial" charset="0"/>
            </a:endParaRPr>
          </a:p>
          <a:p>
            <a:pPr>
              <a:defRPr/>
            </a:pPr>
            <a:r>
              <a:rPr lang="en-US" altLang="cs-CZ" sz="1400" dirty="0" smtClean="0">
                <a:latin typeface="Arial" charset="0"/>
                <a:cs typeface="Arial" charset="0"/>
              </a:rPr>
              <a:t>High-mass ratio pairs (</a:t>
            </a:r>
            <a:r>
              <a:rPr lang="cs-CZ" altLang="cs-CZ" sz="1400" i="1" dirty="0">
                <a:latin typeface="Arial" charset="0"/>
                <a:cs typeface="Arial" charset="0"/>
              </a:rPr>
              <a:t>q</a:t>
            </a:r>
            <a:r>
              <a:rPr lang="en-US" altLang="cs-CZ" sz="1400" i="1" dirty="0">
                <a:latin typeface="Arial" charset="0"/>
                <a:cs typeface="Arial" charset="0"/>
              </a:rPr>
              <a:t> </a:t>
            </a:r>
            <a:r>
              <a:rPr lang="en-US" altLang="cs-CZ" sz="1400" dirty="0" smtClean="0">
                <a:latin typeface="Arial" charset="0"/>
                <a:cs typeface="Arial" charset="0"/>
              </a:rPr>
              <a:t>&gt; 0.2</a:t>
            </a:r>
            <a:r>
              <a:rPr lang="en-US" altLang="cs-CZ" sz="1400" dirty="0">
                <a:latin typeface="Arial" charset="0"/>
                <a:cs typeface="Arial" charset="0"/>
              </a:rPr>
              <a:t>): </a:t>
            </a:r>
            <a:r>
              <a:rPr lang="en-US" altLang="cs-CZ" sz="1400" dirty="0" smtClean="0">
                <a:latin typeface="Arial" charset="0"/>
                <a:cs typeface="Arial" charset="0"/>
              </a:rPr>
              <a:t>Three observed cases require an additional supply of angular momentum.</a:t>
            </a:r>
          </a:p>
        </p:txBody>
      </p:sp>
      <p:pic>
        <p:nvPicPr>
          <p:cNvPr id="20484" name="Zástupný symbol pro obsah 3"/>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3438" y="1052513"/>
            <a:ext cx="4379912" cy="5545137"/>
          </a:xfrm>
        </p:spPr>
      </p:pic>
    </p:spTree>
    <p:extLst>
      <p:ext uri="{BB962C8B-B14F-4D97-AF65-F5344CB8AC3E}">
        <p14:creationId xmlns:p14="http://schemas.microsoft.com/office/powerpoint/2010/main" val="4058864899"/>
      </p:ext>
    </p:extLst>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4213" y="260350"/>
            <a:ext cx="7772400" cy="1143000"/>
          </a:xfrm>
        </p:spPr>
        <p:txBody>
          <a:bodyPr/>
          <a:lstStyle/>
          <a:p>
            <a:r>
              <a:rPr lang="en-US" altLang="cs-CZ" sz="3200" smtClean="0">
                <a:solidFill>
                  <a:schemeClr val="folHlink"/>
                </a:solidFill>
                <a:latin typeface="Arial" charset="0"/>
              </a:rPr>
              <a:t>Asteroid pairs</a:t>
            </a:r>
            <a:endParaRPr lang="cs-CZ" altLang="cs-CZ" sz="2400" smtClean="0">
              <a:solidFill>
                <a:schemeClr val="folHlink"/>
              </a:solidFill>
              <a:latin typeface="Arial" charset="0"/>
            </a:endParaRPr>
          </a:p>
        </p:txBody>
      </p:sp>
      <p:sp>
        <p:nvSpPr>
          <p:cNvPr id="8195" name="Rectangle 3"/>
          <p:cNvSpPr>
            <a:spLocks noGrp="1" noChangeArrowheads="1"/>
          </p:cNvSpPr>
          <p:nvPr>
            <p:ph type="body" sz="half" idx="1"/>
          </p:nvPr>
        </p:nvSpPr>
        <p:spPr>
          <a:xfrm>
            <a:off x="468313" y="1341438"/>
            <a:ext cx="8351837" cy="2816225"/>
          </a:xfrm>
        </p:spPr>
        <p:txBody>
          <a:bodyPr/>
          <a:lstStyle/>
          <a:p>
            <a:pPr>
              <a:lnSpc>
                <a:spcPct val="90000"/>
              </a:lnSpc>
              <a:buFontTx/>
              <a:buNone/>
            </a:pPr>
            <a:r>
              <a:rPr lang="en-US" altLang="cs-CZ" sz="1600" smtClean="0">
                <a:latin typeface="Arial" charset="0"/>
              </a:rPr>
              <a:t>Vokrouhlick</a:t>
            </a:r>
            <a:r>
              <a:rPr lang="cs-CZ" altLang="cs-CZ" sz="1600" smtClean="0">
                <a:latin typeface="Arial" charset="0"/>
              </a:rPr>
              <a:t>ý and Nesvorný </a:t>
            </a:r>
            <a:r>
              <a:rPr lang="en-US" altLang="cs-CZ" sz="1600" smtClean="0">
                <a:latin typeface="Arial" charset="0"/>
              </a:rPr>
              <a:t>(2008)</a:t>
            </a:r>
            <a:r>
              <a:rPr lang="cs-CZ" altLang="cs-CZ" sz="1600" smtClean="0">
                <a:latin typeface="Arial" charset="0"/>
              </a:rPr>
              <a:t> found a</a:t>
            </a:r>
            <a:r>
              <a:rPr lang="en-US" altLang="cs-CZ" sz="1600" smtClean="0">
                <a:latin typeface="Arial" charset="0"/>
              </a:rPr>
              <a:t> </a:t>
            </a:r>
            <a:r>
              <a:rPr lang="cs-CZ" altLang="cs-CZ" sz="1600" u="sng" smtClean="0">
                <a:latin typeface="Arial" charset="0"/>
              </a:rPr>
              <a:t>population of pairs of asteroids residing on </a:t>
            </a:r>
            <a:r>
              <a:rPr lang="en-US" altLang="cs-CZ" sz="1600" u="sng" smtClean="0">
                <a:latin typeface="Arial" charset="0"/>
              </a:rPr>
              <a:t>very</a:t>
            </a:r>
            <a:r>
              <a:rPr lang="cs-CZ" altLang="cs-CZ" sz="1600" u="sng" smtClean="0">
                <a:latin typeface="Arial" charset="0"/>
              </a:rPr>
              <a:t> similar orbits</a:t>
            </a:r>
            <a:r>
              <a:rPr lang="cs-CZ" altLang="cs-CZ" sz="1600" smtClean="0">
                <a:latin typeface="Arial" charset="0"/>
              </a:rPr>
              <a:t>.</a:t>
            </a:r>
            <a:r>
              <a:rPr lang="en-US" altLang="cs-CZ" sz="1600" smtClean="0">
                <a:latin typeface="Arial" charset="0"/>
              </a:rPr>
              <a:t>  They showed that the pairs cannot be random, but they must be genetically related.</a:t>
            </a:r>
          </a:p>
          <a:p>
            <a:pPr>
              <a:lnSpc>
                <a:spcPct val="90000"/>
              </a:lnSpc>
              <a:buFontTx/>
              <a:buNone/>
            </a:pPr>
            <a:endParaRPr lang="en-US" altLang="cs-CZ" sz="1600" smtClean="0">
              <a:latin typeface="Arial" charset="0"/>
            </a:endParaRPr>
          </a:p>
          <a:p>
            <a:pPr>
              <a:lnSpc>
                <a:spcPct val="90000"/>
              </a:lnSpc>
              <a:buFontTx/>
              <a:buNone/>
            </a:pPr>
            <a:r>
              <a:rPr lang="en-US" altLang="cs-CZ" sz="1600" smtClean="0">
                <a:latin typeface="Arial" charset="0"/>
              </a:rPr>
              <a:t>Pravec and Vokrouhlick</a:t>
            </a:r>
            <a:r>
              <a:rPr lang="cs-CZ" altLang="cs-CZ" sz="1600" smtClean="0">
                <a:latin typeface="Arial" charset="0"/>
              </a:rPr>
              <a:t>ý (</a:t>
            </a:r>
            <a:r>
              <a:rPr lang="en-US" altLang="cs-CZ" sz="1600" smtClean="0">
                <a:latin typeface="Arial" charset="0"/>
              </a:rPr>
              <a:t>2009)</a:t>
            </a:r>
            <a:r>
              <a:rPr lang="cs-CZ" altLang="cs-CZ" sz="1600" smtClean="0">
                <a:latin typeface="Arial" charset="0"/>
              </a:rPr>
              <a:t> </a:t>
            </a:r>
            <a:r>
              <a:rPr lang="en-US" altLang="cs-CZ" sz="1600" smtClean="0">
                <a:latin typeface="Arial" charset="0"/>
              </a:rPr>
              <a:t>extended the analysis </a:t>
            </a:r>
          </a:p>
          <a:p>
            <a:pPr>
              <a:lnSpc>
                <a:spcPct val="90000"/>
              </a:lnSpc>
              <a:buFontTx/>
              <a:buNone/>
            </a:pPr>
            <a:r>
              <a:rPr lang="en-US" altLang="cs-CZ" sz="1600" smtClean="0">
                <a:latin typeface="Arial" charset="0"/>
              </a:rPr>
              <a:t>and found numerous significant pairs.  Backward </a:t>
            </a:r>
          </a:p>
          <a:p>
            <a:pPr>
              <a:lnSpc>
                <a:spcPct val="90000"/>
              </a:lnSpc>
              <a:buFontTx/>
              <a:buNone/>
            </a:pPr>
            <a:r>
              <a:rPr lang="en-US" altLang="cs-CZ" sz="1600" smtClean="0">
                <a:latin typeface="Arial" charset="0"/>
              </a:rPr>
              <a:t>integrations and spectral observations (e.g., Polishook </a:t>
            </a:r>
          </a:p>
          <a:p>
            <a:pPr>
              <a:lnSpc>
                <a:spcPct val="90000"/>
              </a:lnSpc>
              <a:buFontTx/>
              <a:buNone/>
            </a:pPr>
            <a:r>
              <a:rPr lang="en-US" altLang="cs-CZ" sz="1600" smtClean="0">
                <a:latin typeface="Arial" charset="0"/>
              </a:rPr>
              <a:t>et al., Moskovitz et al.) of pair components confirmed </a:t>
            </a:r>
          </a:p>
          <a:p>
            <a:pPr>
              <a:lnSpc>
                <a:spcPct val="90000"/>
              </a:lnSpc>
              <a:buFontTx/>
              <a:buNone/>
            </a:pPr>
            <a:r>
              <a:rPr lang="en-US" altLang="cs-CZ" sz="1600" smtClean="0">
                <a:latin typeface="Arial" charset="0"/>
              </a:rPr>
              <a:t>their relation.</a:t>
            </a:r>
            <a:endParaRPr lang="cs-CZ" altLang="cs-CZ" sz="1600" smtClean="0">
              <a:latin typeface="Arial" charset="0"/>
            </a:endParaRPr>
          </a:p>
          <a:p>
            <a:pPr>
              <a:lnSpc>
                <a:spcPct val="90000"/>
              </a:lnSpc>
              <a:buFontTx/>
              <a:buNone/>
            </a:pPr>
            <a:endParaRPr lang="cs-CZ" altLang="cs-CZ" sz="1600" smtClean="0">
              <a:latin typeface="Arial" charset="0"/>
            </a:endParaRPr>
          </a:p>
        </p:txBody>
      </p:sp>
      <p:pic>
        <p:nvPicPr>
          <p:cNvPr id="8196" name="Picture 4" descr="vn08fig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24525" y="1989138"/>
            <a:ext cx="31353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5" descr="pravecetal09eq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860800"/>
            <a:ext cx="5256213"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4765d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6092825"/>
            <a:ext cx="48482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9"/>
          <p:cNvSpPr txBox="1">
            <a:spLocks noChangeArrowheads="1"/>
          </p:cNvSpPr>
          <p:nvPr/>
        </p:nvSpPr>
        <p:spPr bwMode="auto">
          <a:xfrm>
            <a:off x="422275" y="5810250"/>
            <a:ext cx="83597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600" baseline="0">
                <a:latin typeface="Arial" charset="0"/>
              </a:rPr>
              <a:t>2) Orbital poles of most binary asteroids constant, i.e., the orbits not precessing on timescales of days to years, indicating a low inclination of the satellite’s orbit - in the primary’s equatorial plane.</a:t>
            </a:r>
            <a:endParaRPr lang="cs-CZ" altLang="cs-CZ" sz="1600" baseline="0">
              <a:latin typeface="Arial" charset="0"/>
            </a:endParaRPr>
          </a:p>
        </p:txBody>
      </p:sp>
      <p:sp>
        <p:nvSpPr>
          <p:cNvPr id="26627" name="Text Box 17"/>
          <p:cNvSpPr txBox="1">
            <a:spLocks noChangeArrowheads="1"/>
          </p:cNvSpPr>
          <p:nvPr/>
        </p:nvSpPr>
        <p:spPr bwMode="auto">
          <a:xfrm>
            <a:off x="395288" y="1135063"/>
            <a:ext cx="8507412"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600" baseline="0">
                <a:latin typeface="Arial" charset="0"/>
              </a:rPr>
              <a:t>1) Relative velocities &lt; 1 m/s, on an order of the escape velocity from parent body. </a:t>
            </a:r>
            <a:endParaRPr lang="cs-CZ" altLang="cs-CZ" sz="1600" baseline="0">
              <a:latin typeface="Arial" charset="0"/>
            </a:endParaRPr>
          </a:p>
        </p:txBody>
      </p:sp>
      <p:sp>
        <p:nvSpPr>
          <p:cNvPr id="26628" name="Rectangle 2"/>
          <p:cNvSpPr>
            <a:spLocks noGrp="1" noChangeArrowheads="1"/>
          </p:cNvSpPr>
          <p:nvPr>
            <p:ph type="title"/>
          </p:nvPr>
        </p:nvSpPr>
        <p:spPr>
          <a:xfrm>
            <a:off x="539750" y="0"/>
            <a:ext cx="8248650" cy="1143000"/>
          </a:xfrm>
        </p:spPr>
        <p:txBody>
          <a:bodyPr/>
          <a:lstStyle/>
          <a:p>
            <a:r>
              <a:rPr lang="en-US" altLang="cs-CZ" sz="2800" smtClean="0">
                <a:solidFill>
                  <a:schemeClr val="folHlink"/>
                </a:solidFill>
                <a:latin typeface="Arial" charset="0"/>
              </a:rPr>
              <a:t>Low relative velocities of asteroid pair components; low satellite’s inclination in binaries</a:t>
            </a:r>
            <a:endParaRPr lang="cs-CZ" altLang="cs-CZ" sz="2800" smtClean="0">
              <a:solidFill>
                <a:schemeClr val="folHlink"/>
              </a:solidFill>
              <a:latin typeface="Arial" charset="0"/>
            </a:endParaRPr>
          </a:p>
        </p:txBody>
      </p:sp>
      <p:pic>
        <p:nvPicPr>
          <p:cNvPr id="26629" name="Picture 13" descr="obr60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498600"/>
            <a:ext cx="4176713"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Obráze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479550"/>
            <a:ext cx="36766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0343453"/>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Rectangle 4"/>
          <p:cNvSpPr>
            <a:spLocks noGrp="1" noChangeArrowheads="1"/>
          </p:cNvSpPr>
          <p:nvPr>
            <p:ph type="ctrTitle"/>
          </p:nvPr>
        </p:nvSpPr>
        <p:spPr>
          <a:xfrm>
            <a:off x="468313" y="2420938"/>
            <a:ext cx="8280400" cy="1143000"/>
          </a:xfrm>
        </p:spPr>
        <p:txBody>
          <a:bodyPr/>
          <a:lstStyle/>
          <a:p>
            <a:pPr eaLnBrk="1" hangingPunct="1"/>
            <a:r>
              <a:rPr lang="en-US" altLang="cs-CZ" sz="3200" smtClean="0">
                <a:solidFill>
                  <a:schemeClr val="folHlink"/>
                </a:solidFill>
                <a:latin typeface="Arial" charset="0"/>
              </a:rPr>
              <a:t>Observational techniques for detection and description of asteroid systems</a:t>
            </a:r>
            <a:endParaRPr lang="cs-CZ" altLang="cs-CZ" sz="3600" smtClean="0">
              <a:solidFill>
                <a:schemeClr val="folHlink"/>
              </a:solidFill>
              <a:latin typeface="Arial" charset="0"/>
            </a:endParaRPr>
          </a:p>
        </p:txBody>
      </p:sp>
      <p:sp>
        <p:nvSpPr>
          <p:cNvPr id="2" name="TextovéPole 1"/>
          <p:cNvSpPr txBox="1">
            <a:spLocks noChangeArrowheads="1"/>
          </p:cNvSpPr>
          <p:nvPr/>
        </p:nvSpPr>
        <p:spPr bwMode="auto">
          <a:xfrm>
            <a:off x="1692275" y="3944938"/>
            <a:ext cx="47736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pPr>
            <a:r>
              <a:rPr lang="en-US" altLang="cs-CZ" sz="2000" baseline="0">
                <a:latin typeface="Arial" charset="0"/>
              </a:rPr>
              <a:t>Photometry </a:t>
            </a:r>
            <a:r>
              <a:rPr lang="cs-CZ" altLang="cs-CZ" sz="2000" baseline="0">
                <a:latin typeface="Arial" charset="0"/>
              </a:rPr>
              <a:t>(</a:t>
            </a:r>
            <a:r>
              <a:rPr lang="en-US" altLang="cs-CZ" sz="2000" baseline="0">
                <a:latin typeface="Arial" charset="0"/>
              </a:rPr>
              <a:t>light curve observations</a:t>
            </a:r>
            <a:r>
              <a:rPr lang="cs-CZ" altLang="cs-CZ" sz="2000" baseline="0">
                <a:latin typeface="Arial" charset="0"/>
              </a:rPr>
              <a:t>)</a:t>
            </a:r>
          </a:p>
          <a:p>
            <a:pPr eaLnBrk="1" hangingPunct="1">
              <a:spcBef>
                <a:spcPct val="0"/>
              </a:spcBef>
            </a:pPr>
            <a:r>
              <a:rPr lang="en-US" altLang="cs-CZ" sz="2000" baseline="0">
                <a:latin typeface="Arial" charset="0"/>
              </a:rPr>
              <a:t>Radar</a:t>
            </a:r>
          </a:p>
          <a:p>
            <a:pPr eaLnBrk="1" hangingPunct="1">
              <a:spcBef>
                <a:spcPct val="0"/>
              </a:spcBef>
            </a:pPr>
            <a:r>
              <a:rPr lang="en-US" altLang="cs-CZ" sz="2000" baseline="0">
                <a:latin typeface="Arial" charset="0"/>
              </a:rPr>
              <a:t>Adaptive optics</a:t>
            </a:r>
            <a:endParaRPr lang="cs-CZ" altLang="cs-CZ" sz="2000" baseline="0">
              <a:latin typeface="Arial"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3412"/>
                                        </p:tgtEl>
                                        <p:attrNameLst>
                                          <p:attrName>style.visibility</p:attrName>
                                        </p:attrNameLst>
                                      </p:cBhvr>
                                      <p:to>
                                        <p:strVal val="visible"/>
                                      </p:to>
                                    </p:set>
                                    <p:animEffect transition="in" filter="wipe(up)">
                                      <p:cBhvr>
                                        <p:cTn id="7" dur="500"/>
                                        <p:tgtEl>
                                          <p:spTgt spid="27341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2"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11188" y="188913"/>
            <a:ext cx="7772400" cy="1143000"/>
          </a:xfrm>
        </p:spPr>
        <p:txBody>
          <a:bodyPr/>
          <a:lstStyle/>
          <a:p>
            <a:pPr eaLnBrk="1" hangingPunct="1"/>
            <a:r>
              <a:rPr lang="en-US" altLang="cs-CZ" sz="2800" smtClean="0">
                <a:solidFill>
                  <a:schemeClr val="folHlink"/>
                </a:solidFill>
                <a:latin typeface="Arial" charset="0"/>
              </a:rPr>
              <a:t>Ternary systems: </a:t>
            </a:r>
            <a:r>
              <a:rPr lang="cs-CZ" altLang="cs-CZ" sz="2800" smtClean="0">
                <a:solidFill>
                  <a:schemeClr val="folHlink"/>
                </a:solidFill>
                <a:latin typeface="Arial" charset="0"/>
              </a:rPr>
              <a:t>(</a:t>
            </a:r>
            <a:r>
              <a:rPr lang="en-US" altLang="cs-CZ" sz="2800" smtClean="0">
                <a:solidFill>
                  <a:schemeClr val="folHlink"/>
                </a:solidFill>
                <a:latin typeface="Arial" charset="0"/>
              </a:rPr>
              <a:t>1830) Pogson</a:t>
            </a:r>
            <a:endParaRPr lang="cs-CZ" altLang="cs-CZ" sz="3200" smtClean="0">
              <a:solidFill>
                <a:schemeClr val="folHlink"/>
              </a:solidFill>
              <a:latin typeface="Arial" charset="0"/>
            </a:endParaRPr>
          </a:p>
        </p:txBody>
      </p:sp>
      <p:pic>
        <p:nvPicPr>
          <p:cNvPr id="31747" name="Zástupný symbol pro obsah 9"/>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79613" y="1268413"/>
            <a:ext cx="5003800" cy="5400675"/>
          </a:xfrm>
        </p:spPr>
      </p:pic>
      <p:sp>
        <p:nvSpPr>
          <p:cNvPr id="31748" name="TextovéPole 13"/>
          <p:cNvSpPr txBox="1">
            <a:spLocks noChangeArrowheads="1"/>
          </p:cNvSpPr>
          <p:nvPr/>
        </p:nvSpPr>
        <p:spPr bwMode="auto">
          <a:xfrm>
            <a:off x="6948488" y="6381750"/>
            <a:ext cx="1524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200" i="1" baseline="0">
                <a:latin typeface="Arial" charset="0"/>
              </a:rPr>
              <a:t>(Pravec et al. 2012)</a:t>
            </a:r>
            <a:endParaRPr lang="cs-CZ" altLang="cs-CZ" sz="1200" i="1" baseline="0">
              <a:latin typeface="Arial" charset="0"/>
            </a:endParaRPr>
          </a:p>
        </p:txBody>
      </p:sp>
    </p:spTree>
    <p:extLst>
      <p:ext uri="{BB962C8B-B14F-4D97-AF65-F5344CB8AC3E}">
        <p14:creationId xmlns:p14="http://schemas.microsoft.com/office/powerpoint/2010/main" val="1883031689"/>
      </p:ext>
    </p:ext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1188" y="188913"/>
            <a:ext cx="7772400" cy="1143000"/>
          </a:xfrm>
        </p:spPr>
        <p:txBody>
          <a:bodyPr/>
          <a:lstStyle/>
          <a:p>
            <a:pPr eaLnBrk="1" hangingPunct="1"/>
            <a:r>
              <a:rPr lang="en-US" altLang="cs-CZ" sz="2800" smtClean="0">
                <a:solidFill>
                  <a:schemeClr val="folHlink"/>
                </a:solidFill>
                <a:latin typeface="Arial" charset="0"/>
              </a:rPr>
              <a:t>Ternary systems: </a:t>
            </a:r>
            <a:r>
              <a:rPr lang="cs-CZ" altLang="cs-CZ" sz="2800" smtClean="0">
                <a:solidFill>
                  <a:schemeClr val="folHlink"/>
                </a:solidFill>
                <a:latin typeface="Arial" charset="0"/>
              </a:rPr>
              <a:t>(</a:t>
            </a:r>
            <a:r>
              <a:rPr lang="en-US" altLang="cs-CZ" sz="2800" smtClean="0">
                <a:solidFill>
                  <a:schemeClr val="folHlink"/>
                </a:solidFill>
                <a:latin typeface="Arial" charset="0"/>
              </a:rPr>
              <a:t>2006) Polonskaya</a:t>
            </a:r>
            <a:endParaRPr lang="cs-CZ" altLang="cs-CZ" sz="3200" smtClean="0">
              <a:solidFill>
                <a:schemeClr val="folHlink"/>
              </a:solidFill>
              <a:latin typeface="Arial" charset="0"/>
            </a:endParaRPr>
          </a:p>
        </p:txBody>
      </p:sp>
      <p:pic>
        <p:nvPicPr>
          <p:cNvPr id="32771" name="Zástupný symbol pro obsah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79613" y="1268413"/>
            <a:ext cx="4999037" cy="5400675"/>
          </a:xfrm>
        </p:spPr>
      </p:pic>
      <p:sp>
        <p:nvSpPr>
          <p:cNvPr id="32772" name="TextovéPole 6"/>
          <p:cNvSpPr txBox="1">
            <a:spLocks noChangeArrowheads="1"/>
          </p:cNvSpPr>
          <p:nvPr/>
        </p:nvSpPr>
        <p:spPr bwMode="auto">
          <a:xfrm>
            <a:off x="6948488" y="6381750"/>
            <a:ext cx="1524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200" i="1" baseline="0">
                <a:latin typeface="Arial" charset="0"/>
              </a:rPr>
              <a:t>(Pravec et al. 2012)</a:t>
            </a:r>
            <a:endParaRPr lang="cs-CZ" altLang="cs-CZ" sz="1200" i="1" baseline="0">
              <a:latin typeface="Arial" charset="0"/>
            </a:endParaRPr>
          </a:p>
        </p:txBody>
      </p:sp>
    </p:spTree>
    <p:extLst>
      <p:ext uri="{BB962C8B-B14F-4D97-AF65-F5344CB8AC3E}">
        <p14:creationId xmlns:p14="http://schemas.microsoft.com/office/powerpoint/2010/main" val="2938024238"/>
      </p:ext>
    </p:extLst>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1188" y="333375"/>
            <a:ext cx="7921625" cy="1143000"/>
          </a:xfrm>
        </p:spPr>
        <p:txBody>
          <a:bodyPr/>
          <a:lstStyle/>
          <a:p>
            <a:pPr eaLnBrk="1" hangingPunct="1"/>
            <a:r>
              <a:rPr lang="en-US" altLang="cs-CZ" sz="3200" smtClean="0">
                <a:solidFill>
                  <a:schemeClr val="folHlink"/>
                </a:solidFill>
                <a:latin typeface="Arial" charset="0"/>
              </a:rPr>
              <a:t>Survey for binaries among paired asteroids</a:t>
            </a:r>
            <a:endParaRPr lang="cs-CZ" altLang="cs-CZ" sz="2400" smtClean="0">
              <a:solidFill>
                <a:schemeClr val="folHlink"/>
              </a:solidFill>
              <a:latin typeface="Arial" charset="0"/>
            </a:endParaRPr>
          </a:p>
        </p:txBody>
      </p:sp>
      <p:pic>
        <p:nvPicPr>
          <p:cNvPr id="11267" name="Zástupný symbol pro obsah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667250" y="3489325"/>
            <a:ext cx="4311650" cy="3168650"/>
          </a:xfrm>
        </p:spPr>
      </p:pic>
      <p:pic>
        <p:nvPicPr>
          <p:cNvPr id="11268" name="Obráze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3500438"/>
            <a:ext cx="4298950"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ovéPole 1"/>
          <p:cNvSpPr txBox="1">
            <a:spLocks noChangeArrowheads="1"/>
          </p:cNvSpPr>
          <p:nvPr/>
        </p:nvSpPr>
        <p:spPr bwMode="auto">
          <a:xfrm>
            <a:off x="539750" y="1484313"/>
            <a:ext cx="81359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600" baseline="0">
                <a:latin typeface="Arial" charset="0"/>
              </a:rPr>
              <a:t>We run a </a:t>
            </a:r>
            <a:r>
              <a:rPr lang="en-US" altLang="cs-CZ" sz="1600" u="sng" baseline="0">
                <a:latin typeface="Arial" charset="0"/>
              </a:rPr>
              <a:t>photometric survey for binaries among primaries of asteroid pairs</a:t>
            </a:r>
            <a:r>
              <a:rPr lang="en-US" altLang="cs-CZ" sz="1600" baseline="0">
                <a:latin typeface="Arial" charset="0"/>
              </a:rPr>
              <a:t> with the 1.54-m telescope on La Silla since October 2012.  Supporting observations are taken with smaller telescopes at Ond</a:t>
            </a:r>
            <a:r>
              <a:rPr lang="cs-CZ" altLang="cs-CZ" sz="1600" baseline="0">
                <a:latin typeface="Arial" charset="0"/>
              </a:rPr>
              <a:t>řejov and collaborating stations.</a:t>
            </a:r>
            <a:endParaRPr lang="en-US" altLang="cs-CZ" sz="1600" baseline="0">
              <a:latin typeface="Arial" charset="0"/>
            </a:endParaRPr>
          </a:p>
          <a:p>
            <a:pPr eaLnBrk="1" hangingPunct="1">
              <a:spcBef>
                <a:spcPct val="0"/>
              </a:spcBef>
              <a:buFontTx/>
              <a:buNone/>
            </a:pPr>
            <a:endParaRPr lang="en-US" altLang="cs-CZ" sz="1600" baseline="0">
              <a:latin typeface="Arial" charset="0"/>
            </a:endParaRPr>
          </a:p>
          <a:p>
            <a:pPr eaLnBrk="1" hangingPunct="1">
              <a:spcBef>
                <a:spcPct val="0"/>
              </a:spcBef>
              <a:buFontTx/>
              <a:buNone/>
            </a:pPr>
            <a:r>
              <a:rPr lang="en-US" altLang="cs-CZ" sz="1600" baseline="0">
                <a:latin typeface="Arial" charset="0"/>
              </a:rPr>
              <a:t>A proper observational</a:t>
            </a:r>
            <a:r>
              <a:rPr lang="cs-CZ" altLang="cs-CZ" sz="1600" baseline="0">
                <a:latin typeface="Arial" charset="0"/>
              </a:rPr>
              <a:t> strateg</a:t>
            </a:r>
            <a:r>
              <a:rPr lang="en-US" altLang="cs-CZ" sz="1600" baseline="0">
                <a:latin typeface="Arial" charset="0"/>
              </a:rPr>
              <a:t>y for resolving binarity (by detecting mutual events superimposed to the primary rotational lightcurve) is used.</a:t>
            </a:r>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1188" y="333375"/>
            <a:ext cx="7772400" cy="1143000"/>
          </a:xfrm>
        </p:spPr>
        <p:txBody>
          <a:bodyPr/>
          <a:lstStyle/>
          <a:p>
            <a:pPr eaLnBrk="1" hangingPunct="1"/>
            <a:r>
              <a:rPr lang="en-US" altLang="cs-CZ" sz="3200" smtClean="0">
                <a:solidFill>
                  <a:schemeClr val="folHlink"/>
                </a:solidFill>
                <a:latin typeface="Arial" charset="0"/>
              </a:rPr>
              <a:t>Asteroid pairs with bound secondaries</a:t>
            </a:r>
            <a:br>
              <a:rPr lang="en-US" altLang="cs-CZ" sz="3200" smtClean="0">
                <a:solidFill>
                  <a:schemeClr val="folHlink"/>
                </a:solidFill>
                <a:latin typeface="Arial" charset="0"/>
              </a:rPr>
            </a:br>
            <a:r>
              <a:rPr lang="en-US" altLang="cs-CZ" sz="2400" smtClean="0">
                <a:solidFill>
                  <a:schemeClr val="folHlink"/>
                </a:solidFill>
                <a:latin typeface="Arial" charset="0"/>
              </a:rPr>
              <a:t>We know 10 now (in a sample of 72 pairs)</a:t>
            </a:r>
            <a:endParaRPr lang="cs-CZ" altLang="cs-CZ" sz="2400" smtClean="0">
              <a:solidFill>
                <a:schemeClr val="folHlink"/>
              </a:solidFill>
              <a:latin typeface="Arial" charset="0"/>
            </a:endParaRPr>
          </a:p>
        </p:txBody>
      </p:sp>
      <p:sp>
        <p:nvSpPr>
          <p:cNvPr id="12291" name="TextovéPole 2"/>
          <p:cNvSpPr txBox="1">
            <a:spLocks noChangeArrowheads="1"/>
          </p:cNvSpPr>
          <p:nvPr/>
        </p:nvSpPr>
        <p:spPr bwMode="auto">
          <a:xfrm>
            <a:off x="280988" y="1412875"/>
            <a:ext cx="8970962"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600" baseline="0">
                <a:latin typeface="Arial" charset="0"/>
              </a:rPr>
              <a:t>Paired binary/ternary	Pair		Discovery		Refs</a:t>
            </a:r>
          </a:p>
          <a:p>
            <a:pPr eaLnBrk="1" hangingPunct="1">
              <a:spcBef>
                <a:spcPct val="0"/>
              </a:spcBef>
              <a:buFontTx/>
              <a:buNone/>
            </a:pPr>
            <a:r>
              <a:rPr lang="en-US" altLang="cs-CZ" sz="1600" baseline="0">
                <a:latin typeface="Arial" charset="0"/>
              </a:rPr>
              <a:t>-----------------------------------------------------------------------------------------------------------------------------</a:t>
            </a:r>
          </a:p>
          <a:p>
            <a:pPr eaLnBrk="1" hangingPunct="1">
              <a:spcBef>
                <a:spcPct val="0"/>
              </a:spcBef>
              <a:buFontTx/>
              <a:buNone/>
            </a:pPr>
            <a:r>
              <a:rPr lang="en-US" altLang="cs-CZ" sz="1600" baseline="0">
                <a:latin typeface="Arial" charset="0"/>
              </a:rPr>
              <a:t>(3749) Balam		3749-312497	2002-2009	</a:t>
            </a:r>
            <a:r>
              <a:rPr lang="cs-CZ" altLang="cs-CZ" sz="1600" baseline="0">
                <a:latin typeface="Arial" charset="0"/>
              </a:rPr>
              <a:t>Merline et al.</a:t>
            </a:r>
            <a:r>
              <a:rPr lang="en-US" altLang="cs-CZ" sz="1600" baseline="0">
                <a:latin typeface="Arial" charset="0"/>
              </a:rPr>
              <a:t> (2002), 						Marchis et al. (2008), Vokr. (200</a:t>
            </a:r>
            <a:r>
              <a:rPr lang="cs-CZ" altLang="cs-CZ" sz="1600" baseline="0">
                <a:latin typeface="Arial" charset="0"/>
              </a:rPr>
              <a:t>9</a:t>
            </a:r>
            <a:r>
              <a:rPr lang="en-US" altLang="cs-CZ" sz="1600" baseline="0">
                <a:latin typeface="Arial" charset="0"/>
              </a:rPr>
              <a:t>)</a:t>
            </a:r>
          </a:p>
          <a:p>
            <a:pPr eaLnBrk="1" hangingPunct="1">
              <a:spcBef>
                <a:spcPct val="0"/>
              </a:spcBef>
              <a:buFontTx/>
              <a:buNone/>
            </a:pPr>
            <a:r>
              <a:rPr lang="en-US" altLang="cs-CZ" sz="1600" baseline="0">
                <a:latin typeface="Arial" charset="0"/>
              </a:rPr>
              <a:t>(6369) 1983 UC		6369-2010UY57      2013		Pravec et al. (this work)</a:t>
            </a:r>
          </a:p>
          <a:p>
            <a:pPr eaLnBrk="1" hangingPunct="1">
              <a:spcBef>
                <a:spcPct val="0"/>
              </a:spcBef>
              <a:buFontTx/>
              <a:buNone/>
            </a:pPr>
            <a:endParaRPr lang="en-US" altLang="cs-CZ" sz="1600" baseline="0">
              <a:latin typeface="Arial" charset="0"/>
            </a:endParaRPr>
          </a:p>
          <a:p>
            <a:pPr eaLnBrk="1" hangingPunct="1">
              <a:spcBef>
                <a:spcPct val="0"/>
              </a:spcBef>
              <a:buFontTx/>
              <a:buNone/>
            </a:pPr>
            <a:r>
              <a:rPr lang="en-US" altLang="cs-CZ" sz="1600" baseline="0">
                <a:latin typeface="Arial" charset="0"/>
              </a:rPr>
              <a:t>(8306) Shoko		8306-2011SR158	2013		Pravec et al. (2013)</a:t>
            </a:r>
          </a:p>
          <a:p>
            <a:pPr eaLnBrk="1" hangingPunct="1">
              <a:spcBef>
                <a:spcPct val="0"/>
              </a:spcBef>
              <a:buFontTx/>
              <a:buNone/>
            </a:pPr>
            <a:endParaRPr lang="en-US" altLang="cs-CZ" sz="1600" baseline="0">
              <a:latin typeface="Arial" charset="0"/>
            </a:endParaRPr>
          </a:p>
          <a:p>
            <a:pPr eaLnBrk="1" hangingPunct="1">
              <a:spcBef>
                <a:spcPct val="0"/>
              </a:spcBef>
              <a:buFontTx/>
              <a:buNone/>
            </a:pPr>
            <a:r>
              <a:rPr lang="en-US" altLang="cs-CZ" sz="1600" baseline="0">
                <a:latin typeface="Arial" charset="0"/>
              </a:rPr>
              <a:t>(9783) Tensho-kan		9783-348018	2013 		Pravec et al. (this work)</a:t>
            </a:r>
          </a:p>
          <a:p>
            <a:pPr eaLnBrk="1" hangingPunct="1">
              <a:spcBef>
                <a:spcPct val="0"/>
              </a:spcBef>
              <a:buFontTx/>
              <a:buNone/>
            </a:pPr>
            <a:endParaRPr lang="en-US" altLang="cs-CZ" sz="1600" baseline="0">
              <a:latin typeface="Arial" charset="0"/>
            </a:endParaRPr>
          </a:p>
          <a:p>
            <a:pPr eaLnBrk="1" hangingPunct="1">
              <a:spcBef>
                <a:spcPct val="0"/>
              </a:spcBef>
              <a:buFontTx/>
              <a:buNone/>
            </a:pPr>
            <a:r>
              <a:rPr lang="en-US" altLang="cs-CZ" sz="1600" baseline="0">
                <a:latin typeface="Arial" charset="0"/>
              </a:rPr>
              <a:t>(10123) Fideoja		10123-117306	2013		Pravec et al. (this work)</a:t>
            </a:r>
          </a:p>
          <a:p>
            <a:pPr eaLnBrk="1" hangingPunct="1">
              <a:spcBef>
                <a:spcPct val="0"/>
              </a:spcBef>
              <a:buFontTx/>
              <a:buNone/>
            </a:pPr>
            <a:endParaRPr lang="en-US" altLang="cs-CZ" sz="1600" baseline="0">
              <a:latin typeface="Arial" charset="0"/>
            </a:endParaRPr>
          </a:p>
          <a:p>
            <a:pPr eaLnBrk="1" hangingPunct="1">
              <a:spcBef>
                <a:spcPct val="0"/>
              </a:spcBef>
              <a:buFontTx/>
              <a:buNone/>
            </a:pPr>
            <a:r>
              <a:rPr lang="en-US" altLang="cs-CZ" sz="1600" baseline="0">
                <a:latin typeface="Arial" charset="0"/>
              </a:rPr>
              <a:t>(21436) Chaoyichi		21436-2003YK39	2014		Pravec et al. (this work)</a:t>
            </a:r>
          </a:p>
          <a:p>
            <a:pPr eaLnBrk="1" hangingPunct="1">
              <a:spcBef>
                <a:spcPct val="0"/>
              </a:spcBef>
              <a:buFontTx/>
              <a:buNone/>
            </a:pPr>
            <a:endParaRPr lang="en-US" altLang="cs-CZ" sz="1600" baseline="0">
              <a:latin typeface="Arial" charset="0"/>
            </a:endParaRPr>
          </a:p>
          <a:p>
            <a:pPr eaLnBrk="1" hangingPunct="1">
              <a:spcBef>
                <a:spcPct val="0"/>
              </a:spcBef>
              <a:buFontTx/>
              <a:buNone/>
            </a:pPr>
            <a:r>
              <a:rPr lang="en-US" altLang="cs-CZ" sz="1600" baseline="0">
                <a:latin typeface="Arial" charset="0"/>
              </a:rPr>
              <a:t>(26416) 1999 XM84		26416-214954	2014-2015	susp. by Polishook (2014) 						confirmed by Pravec et al. (2015)</a:t>
            </a:r>
          </a:p>
          <a:p>
            <a:pPr eaLnBrk="1" hangingPunct="1">
              <a:spcBef>
                <a:spcPct val="0"/>
              </a:spcBef>
              <a:buFontTx/>
              <a:buNone/>
            </a:pPr>
            <a:r>
              <a:rPr lang="en-US" altLang="cs-CZ" sz="1600" baseline="0">
                <a:latin typeface="Arial" charset="0"/>
              </a:rPr>
              <a:t>(43008) 1999 UD31		43008-2008TM68	2014		Pravec et al. (this work)</a:t>
            </a:r>
          </a:p>
          <a:p>
            <a:pPr eaLnBrk="1" hangingPunct="1">
              <a:spcBef>
                <a:spcPct val="0"/>
              </a:spcBef>
              <a:buFontTx/>
              <a:buNone/>
            </a:pPr>
            <a:endParaRPr lang="en-US" altLang="cs-CZ" sz="1600" baseline="0">
              <a:latin typeface="Arial" charset="0"/>
            </a:endParaRPr>
          </a:p>
          <a:p>
            <a:pPr eaLnBrk="1" hangingPunct="1">
              <a:spcBef>
                <a:spcPct val="0"/>
              </a:spcBef>
              <a:buFontTx/>
              <a:buNone/>
            </a:pPr>
            <a:r>
              <a:rPr lang="en-US" altLang="cs-CZ" sz="1600" baseline="0">
                <a:latin typeface="Arial" charset="0"/>
              </a:rPr>
              <a:t>(44620) 1999 RS43		44620-295745	2014		Pravec et al. (this work)</a:t>
            </a:r>
          </a:p>
          <a:p>
            <a:pPr eaLnBrk="1" hangingPunct="1">
              <a:spcBef>
                <a:spcPct val="0"/>
              </a:spcBef>
              <a:buFontTx/>
              <a:buNone/>
            </a:pPr>
            <a:endParaRPr lang="en-US" altLang="cs-CZ" sz="1600" baseline="0">
              <a:latin typeface="Arial" charset="0"/>
            </a:endParaRPr>
          </a:p>
          <a:p>
            <a:pPr eaLnBrk="1" hangingPunct="1">
              <a:spcBef>
                <a:spcPct val="0"/>
              </a:spcBef>
              <a:buFontTx/>
              <a:buNone/>
            </a:pPr>
            <a:r>
              <a:rPr lang="en-US" altLang="cs-CZ" sz="1600" baseline="0">
                <a:latin typeface="Arial" charset="0"/>
              </a:rPr>
              <a:t>(80218) 1999 VO123	80218-213471	2012		Pravec et al. (this work)</a:t>
            </a:r>
          </a:p>
          <a:p>
            <a:pPr eaLnBrk="1" hangingPunct="1">
              <a:spcBef>
                <a:spcPct val="0"/>
              </a:spcBef>
              <a:buFontTx/>
              <a:buNone/>
            </a:pPr>
            <a:r>
              <a:rPr lang="en-US" altLang="cs-CZ" sz="1600" baseline="0">
                <a:latin typeface="Arial" charset="0"/>
              </a:rPr>
              <a:t>-----------------------------------------------------------------------------------------------------------------------------</a:t>
            </a:r>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Rectangle 4"/>
          <p:cNvSpPr>
            <a:spLocks noGrp="1" noChangeArrowheads="1"/>
          </p:cNvSpPr>
          <p:nvPr>
            <p:ph type="ctrTitle"/>
          </p:nvPr>
        </p:nvSpPr>
        <p:spPr>
          <a:xfrm>
            <a:off x="468313" y="2420938"/>
            <a:ext cx="8064500" cy="1143000"/>
          </a:xfrm>
        </p:spPr>
        <p:txBody>
          <a:bodyPr/>
          <a:lstStyle/>
          <a:p>
            <a:pPr eaLnBrk="1" hangingPunct="1"/>
            <a:r>
              <a:rPr lang="en-US" altLang="cs-CZ" sz="3200" smtClean="0">
                <a:solidFill>
                  <a:schemeClr val="folHlink"/>
                </a:solidFill>
                <a:latin typeface="Arial" charset="0"/>
              </a:rPr>
              <a:t>Trends in properties of paired binaries/triples</a:t>
            </a:r>
            <a:endParaRPr lang="cs-CZ" altLang="cs-CZ" sz="2800" smtClean="0">
              <a:solidFill>
                <a:schemeClr val="folHlink"/>
              </a:solidFill>
              <a:latin typeface="Arial"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3412"/>
                                        </p:tgtEl>
                                        <p:attrNameLst>
                                          <p:attrName>style.visibility</p:attrName>
                                        </p:attrNameLst>
                                      </p:cBhvr>
                                      <p:to>
                                        <p:strVal val="visible"/>
                                      </p:to>
                                    </p:set>
                                    <p:animEffect transition="in" filter="wipe(up)">
                                      <p:cBhvr>
                                        <p:cTn id="7" dur="500"/>
                                        <p:tgtEl>
                                          <p:spTgt spid="27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11188" y="333375"/>
            <a:ext cx="7772400" cy="1143000"/>
          </a:xfrm>
        </p:spPr>
        <p:txBody>
          <a:bodyPr/>
          <a:lstStyle/>
          <a:p>
            <a:pPr eaLnBrk="1" hangingPunct="1"/>
            <a:r>
              <a:rPr lang="en-US" altLang="cs-CZ" sz="3200" smtClean="0">
                <a:solidFill>
                  <a:schemeClr val="folHlink"/>
                </a:solidFill>
                <a:latin typeface="Arial" charset="0"/>
              </a:rPr>
              <a:t>Primary rotations</a:t>
            </a:r>
            <a:endParaRPr lang="cs-CZ" altLang="cs-CZ" sz="2800" i="1" smtClean="0">
              <a:solidFill>
                <a:schemeClr val="folHlink"/>
              </a:solidFill>
              <a:latin typeface="Arial" charset="0"/>
            </a:endParaRPr>
          </a:p>
        </p:txBody>
      </p:sp>
      <p:sp>
        <p:nvSpPr>
          <p:cNvPr id="14339" name="Rectangle 3"/>
          <p:cNvSpPr>
            <a:spLocks noGrp="1" noChangeArrowheads="1"/>
          </p:cNvSpPr>
          <p:nvPr>
            <p:ph type="body" idx="1"/>
          </p:nvPr>
        </p:nvSpPr>
        <p:spPr>
          <a:xfrm>
            <a:off x="395288" y="1412875"/>
            <a:ext cx="4438650" cy="4824413"/>
          </a:xfrm>
        </p:spPr>
        <p:txBody>
          <a:bodyPr/>
          <a:lstStyle/>
          <a:p>
            <a:pPr marL="0" indent="0" eaLnBrk="1" hangingPunct="1">
              <a:buFontTx/>
              <a:buNone/>
            </a:pPr>
            <a:r>
              <a:rPr lang="en-US" altLang="cs-CZ" sz="1600" smtClean="0">
                <a:latin typeface="Arial" charset="0"/>
              </a:rPr>
              <a:t>Primaries of the 10 paired binaries/triples have </a:t>
            </a:r>
            <a:r>
              <a:rPr lang="en-US" altLang="cs-CZ" sz="1600" i="1" smtClean="0">
                <a:latin typeface="Arial" charset="0"/>
              </a:rPr>
              <a:t>P</a:t>
            </a:r>
            <a:r>
              <a:rPr lang="en-US" altLang="cs-CZ" sz="1600" i="1" baseline="-25000" smtClean="0">
                <a:latin typeface="Arial" charset="0"/>
              </a:rPr>
              <a:t>1</a:t>
            </a:r>
            <a:r>
              <a:rPr lang="en-US" altLang="cs-CZ" sz="1600" smtClean="0">
                <a:latin typeface="Arial" charset="0"/>
              </a:rPr>
              <a:t> from 2.40 to 3.35 h.</a:t>
            </a:r>
            <a:endParaRPr lang="en-US" altLang="cs-CZ" sz="1600" u="sng" smtClean="0">
              <a:latin typeface="Arial" charset="0"/>
            </a:endParaRPr>
          </a:p>
          <a:p>
            <a:pPr marL="0" indent="0" eaLnBrk="1" hangingPunct="1">
              <a:buFontTx/>
              <a:buNone/>
            </a:pPr>
            <a:endParaRPr lang="en-US" altLang="cs-CZ" sz="1600" u="sng" smtClean="0">
              <a:latin typeface="Arial" charset="0"/>
            </a:endParaRPr>
          </a:p>
          <a:p>
            <a:pPr marL="0" indent="0" eaLnBrk="1" hangingPunct="1">
              <a:buFontTx/>
              <a:buNone/>
            </a:pPr>
            <a:r>
              <a:rPr lang="en-US" altLang="cs-CZ" sz="1600" smtClean="0">
                <a:latin typeface="Arial" charset="0"/>
              </a:rPr>
              <a:t>They are on the high end of the distribution of spin rates of primaries of asteroid pairs.</a:t>
            </a:r>
          </a:p>
          <a:p>
            <a:pPr marL="0" indent="0" eaLnBrk="1" hangingPunct="1">
              <a:buFontTx/>
              <a:buNone/>
            </a:pPr>
            <a:endParaRPr lang="en-US" altLang="cs-CZ" sz="1600" smtClean="0">
              <a:latin typeface="Arial" charset="0"/>
            </a:endParaRPr>
          </a:p>
          <a:p>
            <a:pPr marL="0" indent="0" eaLnBrk="1" hangingPunct="1">
              <a:buFontTx/>
              <a:buNone/>
            </a:pPr>
            <a:r>
              <a:rPr lang="en-US" altLang="cs-CZ" sz="1600" smtClean="0">
                <a:latin typeface="Arial" charset="0"/>
              </a:rPr>
              <a:t>They are also in the upper half of the distribution of spin rates of primaries of similar binary asteroids in the MBA and NEA background population, which have </a:t>
            </a:r>
            <a:r>
              <a:rPr lang="en-US" altLang="cs-CZ" sz="1600" i="1" smtClean="0">
                <a:latin typeface="Arial" charset="0"/>
              </a:rPr>
              <a:t>P</a:t>
            </a:r>
            <a:r>
              <a:rPr lang="en-US" altLang="cs-CZ" sz="1600" i="1" baseline="-25000" smtClean="0">
                <a:latin typeface="Arial" charset="0"/>
              </a:rPr>
              <a:t>1</a:t>
            </a:r>
            <a:r>
              <a:rPr lang="en-US" altLang="cs-CZ" sz="1600" smtClean="0">
                <a:latin typeface="Arial" charset="0"/>
              </a:rPr>
              <a:t> from 2.2 up to  5 hours.</a:t>
            </a:r>
          </a:p>
          <a:p>
            <a:pPr marL="0" indent="0" eaLnBrk="1" hangingPunct="1">
              <a:buFontTx/>
              <a:buNone/>
            </a:pPr>
            <a:endParaRPr lang="en-US" altLang="cs-CZ" sz="1600" smtClean="0">
              <a:latin typeface="Arial" charset="0"/>
            </a:endParaRPr>
          </a:p>
          <a:p>
            <a:pPr marL="0" indent="0" eaLnBrk="1" hangingPunct="1">
              <a:buFontTx/>
              <a:buNone/>
            </a:pPr>
            <a:r>
              <a:rPr lang="en-US" altLang="cs-CZ" sz="1600" smtClean="0">
                <a:latin typeface="Arial" charset="0"/>
              </a:rPr>
              <a:t>Asteroid systems with paired binaries/triples tend to have a </a:t>
            </a:r>
            <a:r>
              <a:rPr lang="en-US" altLang="cs-CZ" sz="1600" u="sng" smtClean="0">
                <a:latin typeface="Arial" charset="0"/>
              </a:rPr>
              <a:t>higher-than-average</a:t>
            </a:r>
            <a:r>
              <a:rPr lang="en-US" altLang="cs-CZ" sz="1600" smtClean="0">
                <a:latin typeface="Arial" charset="0"/>
              </a:rPr>
              <a:t> (for ordinary asteroid pairs as well as for binaries in the background asteroid population) total </a:t>
            </a:r>
            <a:r>
              <a:rPr lang="en-US" altLang="cs-CZ" sz="1600" u="sng" smtClean="0">
                <a:latin typeface="Arial" charset="0"/>
              </a:rPr>
              <a:t>angular momentum content</a:t>
            </a:r>
            <a:r>
              <a:rPr lang="en-US" altLang="cs-CZ" sz="1600" smtClean="0">
                <a:latin typeface="Arial" charset="0"/>
              </a:rPr>
              <a:t>.</a:t>
            </a:r>
          </a:p>
          <a:p>
            <a:pPr marL="0" indent="0" eaLnBrk="1" hangingPunct="1">
              <a:buFontTx/>
              <a:buNone/>
            </a:pPr>
            <a:endParaRPr lang="en-US" altLang="cs-CZ" sz="1600" smtClean="0">
              <a:latin typeface="Arial" charset="0"/>
            </a:endParaRPr>
          </a:p>
          <a:p>
            <a:pPr marL="0" indent="0" eaLnBrk="1" hangingPunct="1">
              <a:buFontTx/>
              <a:buNone/>
            </a:pPr>
            <a:endParaRPr lang="en-US" altLang="cs-CZ" sz="1600" smtClean="0">
              <a:latin typeface="Arial" charset="0"/>
            </a:endParaRPr>
          </a:p>
          <a:p>
            <a:pPr marL="0" indent="0" eaLnBrk="1" hangingPunct="1">
              <a:buFontTx/>
              <a:buNone/>
            </a:pPr>
            <a:endParaRPr lang="en-US" altLang="cs-CZ" sz="1600" smtClean="0">
              <a:latin typeface="Arial" charset="0"/>
            </a:endParaRPr>
          </a:p>
          <a:p>
            <a:pPr marL="0" indent="0" eaLnBrk="1" hangingPunct="1">
              <a:buFontTx/>
              <a:buNone/>
            </a:pPr>
            <a:endParaRPr lang="en-US" altLang="cs-CZ" sz="1600" smtClean="0">
              <a:latin typeface="Arial" charset="0"/>
            </a:endParaRPr>
          </a:p>
          <a:p>
            <a:pPr marL="0" indent="0" eaLnBrk="1" hangingPunct="1">
              <a:buFontTx/>
              <a:buNone/>
            </a:pPr>
            <a:endParaRPr lang="en-US" altLang="cs-CZ" sz="1600" smtClean="0">
              <a:latin typeface="Arial" charset="0"/>
            </a:endParaRPr>
          </a:p>
        </p:txBody>
      </p:sp>
      <p:pic>
        <p:nvPicPr>
          <p:cNvPr id="14340"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33938" y="1412875"/>
            <a:ext cx="4216400" cy="533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11188" y="333375"/>
            <a:ext cx="7772400" cy="1143000"/>
          </a:xfrm>
        </p:spPr>
        <p:txBody>
          <a:bodyPr/>
          <a:lstStyle/>
          <a:p>
            <a:pPr eaLnBrk="1" hangingPunct="1"/>
            <a:r>
              <a:rPr lang="en-US" altLang="cs-CZ" sz="3200" smtClean="0">
                <a:solidFill>
                  <a:schemeClr val="folHlink"/>
                </a:solidFill>
                <a:latin typeface="Arial" charset="0"/>
              </a:rPr>
              <a:t>Primary shapes</a:t>
            </a:r>
            <a:endParaRPr lang="cs-CZ" altLang="cs-CZ" sz="2800" i="1" smtClean="0">
              <a:solidFill>
                <a:schemeClr val="folHlink"/>
              </a:solidFill>
              <a:latin typeface="Arial" charset="0"/>
            </a:endParaRPr>
          </a:p>
        </p:txBody>
      </p:sp>
      <p:sp>
        <p:nvSpPr>
          <p:cNvPr id="15363" name="Rectangle 3"/>
          <p:cNvSpPr>
            <a:spLocks noGrp="1" noChangeArrowheads="1"/>
          </p:cNvSpPr>
          <p:nvPr>
            <p:ph type="body" idx="1"/>
          </p:nvPr>
        </p:nvSpPr>
        <p:spPr>
          <a:xfrm>
            <a:off x="422275" y="1751013"/>
            <a:ext cx="4294188" cy="4824412"/>
          </a:xfrm>
        </p:spPr>
        <p:txBody>
          <a:bodyPr/>
          <a:lstStyle/>
          <a:p>
            <a:pPr marL="0" indent="0" eaLnBrk="1" hangingPunct="1">
              <a:buFontTx/>
              <a:buNone/>
            </a:pPr>
            <a:r>
              <a:rPr lang="en-US" altLang="cs-CZ" sz="1600" smtClean="0">
                <a:latin typeface="Arial" charset="0"/>
              </a:rPr>
              <a:t>Low amplitudes of the their rotational lightcurves indicate nearly spheroidal shapes of the primaries of paired binaries/ternaries – the same feature as observed for primaries of binaries in the background MBA/NEA population.</a:t>
            </a:r>
          </a:p>
          <a:p>
            <a:pPr marL="0" indent="0" eaLnBrk="1" hangingPunct="1">
              <a:buFontTx/>
              <a:buNone/>
            </a:pPr>
            <a:endParaRPr lang="en-US" altLang="cs-CZ" sz="1600" smtClean="0">
              <a:latin typeface="Arial" charset="0"/>
            </a:endParaRPr>
          </a:p>
          <a:p>
            <a:pPr marL="0" indent="0" eaLnBrk="1" hangingPunct="1">
              <a:buFontTx/>
              <a:buNone/>
            </a:pPr>
            <a:r>
              <a:rPr lang="en-US" altLang="cs-CZ" sz="1600" smtClean="0">
                <a:latin typeface="Arial" charset="0"/>
              </a:rPr>
              <a:t>However, it is significant that </a:t>
            </a:r>
            <a:r>
              <a:rPr lang="en-US" altLang="cs-CZ" sz="1600" u="sng" smtClean="0">
                <a:latin typeface="Arial" charset="0"/>
              </a:rPr>
              <a:t>most, if not all pairs with </a:t>
            </a:r>
            <a:r>
              <a:rPr lang="en-US" altLang="cs-CZ" sz="1600" i="1" u="sng" smtClean="0">
                <a:latin typeface="Arial" charset="0"/>
              </a:rPr>
              <a:t>P</a:t>
            </a:r>
            <a:r>
              <a:rPr lang="en-US" altLang="cs-CZ" sz="1600" i="1" u="sng" baseline="-25000" smtClean="0">
                <a:latin typeface="Arial" charset="0"/>
              </a:rPr>
              <a:t>1</a:t>
            </a:r>
            <a:r>
              <a:rPr lang="en-US" altLang="cs-CZ" sz="1600" u="sng" smtClean="0">
                <a:latin typeface="Arial" charset="0"/>
              </a:rPr>
              <a:t> &lt; 3.5 h and primary amplitude</a:t>
            </a:r>
            <a:r>
              <a:rPr lang="en-US" altLang="cs-CZ" sz="1600" u="sng" smtClean="0">
                <a:latin typeface="Arial" charset="0"/>
                <a:cs typeface="Arial" charset="0"/>
              </a:rPr>
              <a:t>s ≤ 0.12 mag (</a:t>
            </a:r>
            <a:r>
              <a:rPr lang="en-US" altLang="cs-CZ" sz="1600" i="1" u="sng" smtClean="0">
                <a:latin typeface="Arial" charset="0"/>
                <a:cs typeface="Arial" charset="0"/>
              </a:rPr>
              <a:t>a</a:t>
            </a:r>
            <a:r>
              <a:rPr lang="en-US" altLang="cs-CZ" sz="1600" i="1" u="sng" baseline="-25000" smtClean="0">
                <a:latin typeface="Arial" charset="0"/>
                <a:cs typeface="Arial" charset="0"/>
              </a:rPr>
              <a:t>1</a:t>
            </a:r>
            <a:r>
              <a:rPr lang="en-US" altLang="cs-CZ" sz="1600" i="1" u="sng" smtClean="0">
                <a:latin typeface="Arial" charset="0"/>
                <a:cs typeface="Arial" charset="0"/>
              </a:rPr>
              <a:t>/b</a:t>
            </a:r>
            <a:r>
              <a:rPr lang="en-US" altLang="cs-CZ" sz="1600" i="1" u="sng" baseline="-25000" smtClean="0">
                <a:latin typeface="Arial" charset="0"/>
                <a:cs typeface="Arial" charset="0"/>
              </a:rPr>
              <a:t>1</a:t>
            </a:r>
            <a:r>
              <a:rPr lang="en-US" altLang="cs-CZ" sz="1600" i="1" u="sng" smtClean="0">
                <a:latin typeface="Arial" charset="0"/>
                <a:cs typeface="Arial" charset="0"/>
              </a:rPr>
              <a:t> </a:t>
            </a:r>
            <a:r>
              <a:rPr lang="en-US" altLang="cs-CZ" sz="1600" u="sng" smtClean="0">
                <a:latin typeface="Arial" charset="0"/>
                <a:cs typeface="Arial" charset="0"/>
              </a:rPr>
              <a:t>≤ 1.12) have bound secondaries around their primaries</a:t>
            </a:r>
            <a:r>
              <a:rPr lang="en-US" altLang="cs-CZ" sz="1600" smtClean="0">
                <a:latin typeface="Arial" charset="0"/>
                <a:cs typeface="Arial" charset="0"/>
              </a:rPr>
              <a:t>.</a:t>
            </a:r>
            <a:endParaRPr lang="cs-CZ" altLang="cs-CZ" sz="1600" smtClean="0">
              <a:latin typeface="Arial" charset="0"/>
              <a:cs typeface="Arial" charset="0"/>
            </a:endParaRPr>
          </a:p>
          <a:p>
            <a:pPr marL="0" indent="0" eaLnBrk="1" hangingPunct="1">
              <a:buFontTx/>
              <a:buNone/>
            </a:pPr>
            <a:endParaRPr lang="en-US" altLang="cs-CZ" sz="1600" smtClean="0">
              <a:latin typeface="Arial" charset="0"/>
            </a:endParaRPr>
          </a:p>
          <a:p>
            <a:pPr marL="0" indent="0" eaLnBrk="1" hangingPunct="1">
              <a:buFontTx/>
              <a:buNone/>
            </a:pPr>
            <a:endParaRPr lang="en-US" altLang="cs-CZ" sz="1600" smtClean="0">
              <a:latin typeface="Arial" charset="0"/>
            </a:endParaRPr>
          </a:p>
          <a:p>
            <a:pPr marL="0" indent="0" eaLnBrk="1" hangingPunct="1">
              <a:buFontTx/>
              <a:buNone/>
            </a:pPr>
            <a:endParaRPr lang="en-US" altLang="cs-CZ" sz="1600" smtClean="0">
              <a:latin typeface="Arial" charset="0"/>
            </a:endParaRPr>
          </a:p>
        </p:txBody>
      </p:sp>
      <p:pic>
        <p:nvPicPr>
          <p:cNvPr id="15364" name="Obrázek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9338" y="1989138"/>
            <a:ext cx="4213225"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1188" y="333375"/>
            <a:ext cx="7772400" cy="1143000"/>
          </a:xfrm>
        </p:spPr>
        <p:txBody>
          <a:bodyPr/>
          <a:lstStyle/>
          <a:p>
            <a:pPr eaLnBrk="1" hangingPunct="1"/>
            <a:r>
              <a:rPr lang="en-US" altLang="cs-CZ" sz="3200" smtClean="0">
                <a:solidFill>
                  <a:schemeClr val="folHlink"/>
                </a:solidFill>
                <a:latin typeface="Arial" charset="0"/>
              </a:rPr>
              <a:t>Orbital periods (of inner satellites)</a:t>
            </a:r>
            <a:endParaRPr lang="cs-CZ" altLang="cs-CZ" sz="2800" i="1" smtClean="0">
              <a:solidFill>
                <a:schemeClr val="folHlink"/>
              </a:solidFill>
              <a:latin typeface="Arial" charset="0"/>
            </a:endParaRPr>
          </a:p>
        </p:txBody>
      </p:sp>
      <p:sp>
        <p:nvSpPr>
          <p:cNvPr id="16387" name="Rectangle 3"/>
          <p:cNvSpPr>
            <a:spLocks noGrp="1" noChangeArrowheads="1"/>
          </p:cNvSpPr>
          <p:nvPr>
            <p:ph type="body" idx="1"/>
          </p:nvPr>
        </p:nvSpPr>
        <p:spPr>
          <a:xfrm>
            <a:off x="395288" y="1997075"/>
            <a:ext cx="4294187" cy="2254250"/>
          </a:xfrm>
        </p:spPr>
        <p:txBody>
          <a:bodyPr/>
          <a:lstStyle/>
          <a:p>
            <a:pPr marL="0" indent="0" eaLnBrk="1" hangingPunct="1">
              <a:buFontTx/>
              <a:buNone/>
            </a:pPr>
            <a:r>
              <a:rPr lang="en-US" altLang="cs-CZ" sz="1600" smtClean="0">
                <a:latin typeface="Arial" charset="0"/>
              </a:rPr>
              <a:t>There is a possible tendency of paired binaries to have longer orbital periods than the median (or the mode) for binaries in the background population of MB asteroids, but this needs to be confirmed on a larger sample.</a:t>
            </a:r>
          </a:p>
        </p:txBody>
      </p:sp>
      <p:pic>
        <p:nvPicPr>
          <p:cNvPr id="16388" name="Obrázek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9175" y="2030413"/>
            <a:ext cx="4205288" cy="426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11188" y="333375"/>
            <a:ext cx="7921625" cy="1143000"/>
          </a:xfrm>
        </p:spPr>
        <p:txBody>
          <a:bodyPr/>
          <a:lstStyle/>
          <a:p>
            <a:pPr eaLnBrk="1" hangingPunct="1"/>
            <a:r>
              <a:rPr lang="en-US" altLang="cs-CZ" sz="3200" i="1" smtClean="0">
                <a:solidFill>
                  <a:schemeClr val="folHlink"/>
                </a:solidFill>
                <a:latin typeface="Arial" charset="0"/>
              </a:rPr>
              <a:t>D</a:t>
            </a:r>
            <a:r>
              <a:rPr lang="en-US" altLang="cs-CZ" sz="3200" i="1" baseline="-25000" smtClean="0">
                <a:solidFill>
                  <a:schemeClr val="folHlink"/>
                </a:solidFill>
                <a:latin typeface="Arial" charset="0"/>
              </a:rPr>
              <a:t>2</a:t>
            </a:r>
            <a:r>
              <a:rPr lang="en-US" altLang="cs-CZ" sz="3200" i="1" smtClean="0">
                <a:solidFill>
                  <a:schemeClr val="folHlink"/>
                </a:solidFill>
                <a:latin typeface="Arial" charset="0"/>
              </a:rPr>
              <a:t>/ D</a:t>
            </a:r>
            <a:r>
              <a:rPr lang="en-US" altLang="cs-CZ" sz="3200" i="1" baseline="-25000" smtClean="0">
                <a:solidFill>
                  <a:schemeClr val="folHlink"/>
                </a:solidFill>
                <a:latin typeface="Arial" charset="0"/>
              </a:rPr>
              <a:t>1</a:t>
            </a:r>
            <a:r>
              <a:rPr lang="en-US" altLang="cs-CZ" sz="2800" smtClean="0">
                <a:solidFill>
                  <a:schemeClr val="folHlink"/>
                </a:solidFill>
                <a:latin typeface="Arial" charset="0"/>
              </a:rPr>
              <a:t> (bound secondary-to-primary size ratios)</a:t>
            </a:r>
            <a:endParaRPr lang="cs-CZ" altLang="cs-CZ" sz="2800" i="1" smtClean="0">
              <a:solidFill>
                <a:schemeClr val="folHlink"/>
              </a:solidFill>
              <a:latin typeface="Arial" charset="0"/>
            </a:endParaRPr>
          </a:p>
        </p:txBody>
      </p:sp>
      <p:sp>
        <p:nvSpPr>
          <p:cNvPr id="17411" name="Rectangle 3"/>
          <p:cNvSpPr>
            <a:spLocks noGrp="1" noChangeArrowheads="1"/>
          </p:cNvSpPr>
          <p:nvPr>
            <p:ph type="body" idx="1"/>
          </p:nvPr>
        </p:nvSpPr>
        <p:spPr>
          <a:xfrm>
            <a:off x="395288" y="1997075"/>
            <a:ext cx="4294187" cy="3663950"/>
          </a:xfrm>
        </p:spPr>
        <p:txBody>
          <a:bodyPr/>
          <a:lstStyle/>
          <a:p>
            <a:pPr marL="0" indent="0" eaLnBrk="1" hangingPunct="1">
              <a:buFontTx/>
              <a:buNone/>
            </a:pPr>
            <a:r>
              <a:rPr lang="en-US" altLang="cs-CZ" sz="1600" smtClean="0">
                <a:latin typeface="Arial" charset="0"/>
              </a:rPr>
              <a:t>The bound secondaries of paired binaries (or the inner satellites of paired ternaries) have </a:t>
            </a:r>
            <a:r>
              <a:rPr lang="en-US" altLang="cs-CZ" sz="1600" i="1" smtClean="0">
                <a:latin typeface="Arial" charset="0"/>
              </a:rPr>
              <a:t>D</a:t>
            </a:r>
            <a:r>
              <a:rPr lang="en-US" altLang="cs-CZ" sz="1600" i="1" baseline="-25000" smtClean="0">
                <a:latin typeface="Arial" charset="0"/>
              </a:rPr>
              <a:t>2</a:t>
            </a:r>
            <a:r>
              <a:rPr lang="en-US" altLang="cs-CZ" sz="1600" i="1" smtClean="0">
                <a:latin typeface="Arial" charset="0"/>
              </a:rPr>
              <a:t>/ D</a:t>
            </a:r>
            <a:r>
              <a:rPr lang="en-US" altLang="cs-CZ" sz="1600" i="1" baseline="-25000" smtClean="0">
                <a:latin typeface="Arial" charset="0"/>
              </a:rPr>
              <a:t>1</a:t>
            </a:r>
            <a:r>
              <a:rPr lang="en-US" altLang="cs-CZ" sz="1600" smtClean="0">
                <a:latin typeface="Arial" charset="0"/>
              </a:rPr>
              <a:t> in a range of 0</a:t>
            </a:r>
            <a:r>
              <a:rPr lang="en-US" altLang="cs-CZ" sz="1600" smtClean="0">
                <a:latin typeface="Arial" charset="0"/>
                <a:cs typeface="Arial" charset="0"/>
              </a:rPr>
              <a:t>.35 ± 0.10.</a:t>
            </a:r>
          </a:p>
          <a:p>
            <a:pPr marL="0" indent="0" eaLnBrk="1" hangingPunct="1">
              <a:buFontTx/>
              <a:buNone/>
            </a:pPr>
            <a:endParaRPr lang="en-US" altLang="cs-CZ" sz="1600" smtClean="0">
              <a:latin typeface="Arial" charset="0"/>
              <a:cs typeface="Arial" charset="0"/>
            </a:endParaRPr>
          </a:p>
          <a:p>
            <a:pPr marL="0" indent="0" eaLnBrk="1" hangingPunct="1">
              <a:buFontTx/>
              <a:buNone/>
            </a:pPr>
            <a:r>
              <a:rPr lang="en-US" altLang="cs-CZ" sz="1600" smtClean="0">
                <a:latin typeface="Arial" charset="0"/>
                <a:cs typeface="Arial" charset="0"/>
              </a:rPr>
              <a:t>The lack of bound secondaries with             </a:t>
            </a:r>
            <a:r>
              <a:rPr lang="en-US" altLang="cs-CZ" sz="1600" i="1" smtClean="0">
                <a:latin typeface="Arial" charset="0"/>
              </a:rPr>
              <a:t>D</a:t>
            </a:r>
            <a:r>
              <a:rPr lang="en-US" altLang="cs-CZ" sz="1600" i="1" baseline="-25000" smtClean="0">
                <a:latin typeface="Arial" charset="0"/>
              </a:rPr>
              <a:t>2</a:t>
            </a:r>
            <a:r>
              <a:rPr lang="en-US" altLang="cs-CZ" sz="1600" i="1" smtClean="0">
                <a:latin typeface="Arial" charset="0"/>
              </a:rPr>
              <a:t>/ D</a:t>
            </a:r>
            <a:r>
              <a:rPr lang="en-US" altLang="cs-CZ" sz="1600" i="1" baseline="-25000" smtClean="0">
                <a:latin typeface="Arial" charset="0"/>
              </a:rPr>
              <a:t>1 </a:t>
            </a:r>
            <a:r>
              <a:rPr lang="en-US" altLang="cs-CZ" sz="1600" smtClean="0">
                <a:latin typeface="Arial" charset="0"/>
              </a:rPr>
              <a:t>&lt; 0.25 may be an observational bias; bound secondaries of asteroid pairs may have a similar relative size distribution as those of binaries in the background MB asteroid population.</a:t>
            </a:r>
            <a:endParaRPr lang="cs-CZ" altLang="cs-CZ" sz="1600" smtClean="0">
              <a:latin typeface="Arial" charset="0"/>
              <a:cs typeface="Arial" charset="0"/>
            </a:endParaRPr>
          </a:p>
          <a:p>
            <a:pPr marL="0" indent="0" eaLnBrk="1" hangingPunct="1">
              <a:buFontTx/>
              <a:buNone/>
            </a:pPr>
            <a:endParaRPr lang="en-US" altLang="cs-CZ" sz="1600" smtClean="0">
              <a:latin typeface="Arial" charset="0"/>
            </a:endParaRPr>
          </a:p>
        </p:txBody>
      </p:sp>
      <p:pic>
        <p:nvPicPr>
          <p:cNvPr id="17412" name="Obrázek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7900" y="1987550"/>
            <a:ext cx="4213225"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1188" y="333375"/>
            <a:ext cx="7921625" cy="1143000"/>
          </a:xfrm>
        </p:spPr>
        <p:txBody>
          <a:bodyPr/>
          <a:lstStyle/>
          <a:p>
            <a:pPr eaLnBrk="1" hangingPunct="1"/>
            <a:r>
              <a:rPr lang="en-US" altLang="cs-CZ" sz="3200" smtClean="0">
                <a:solidFill>
                  <a:schemeClr val="folHlink"/>
                </a:solidFill>
                <a:latin typeface="Arial" charset="0"/>
              </a:rPr>
              <a:t>Bound vs unbound secondary sizes</a:t>
            </a:r>
            <a:endParaRPr lang="cs-CZ" altLang="cs-CZ" sz="2800" smtClean="0">
              <a:solidFill>
                <a:schemeClr val="folHlink"/>
              </a:solidFill>
              <a:latin typeface="Arial" charset="0"/>
            </a:endParaRPr>
          </a:p>
        </p:txBody>
      </p:sp>
      <p:sp>
        <p:nvSpPr>
          <p:cNvPr id="18435" name="Rectangle 3"/>
          <p:cNvSpPr>
            <a:spLocks noGrp="1" noChangeArrowheads="1"/>
          </p:cNvSpPr>
          <p:nvPr>
            <p:ph type="body" idx="1"/>
          </p:nvPr>
        </p:nvSpPr>
        <p:spPr>
          <a:xfrm>
            <a:off x="395288" y="1997075"/>
            <a:ext cx="4294187" cy="4295775"/>
          </a:xfrm>
        </p:spPr>
        <p:txBody>
          <a:bodyPr/>
          <a:lstStyle/>
          <a:p>
            <a:pPr marL="0" indent="0" eaLnBrk="1" hangingPunct="1">
              <a:buFontTx/>
              <a:buNone/>
            </a:pPr>
            <a:r>
              <a:rPr lang="en-US" altLang="cs-CZ" sz="1600" u="sng" smtClean="0">
                <a:latin typeface="Arial" charset="0"/>
                <a:cs typeface="Arial" charset="0"/>
              </a:rPr>
              <a:t>The unbound secondaries</a:t>
            </a:r>
            <a:r>
              <a:rPr lang="en-US" altLang="cs-CZ" sz="1600" smtClean="0">
                <a:latin typeface="Arial" charset="0"/>
                <a:cs typeface="Arial" charset="0"/>
              </a:rPr>
              <a:t> tend to be of the </a:t>
            </a:r>
            <a:r>
              <a:rPr lang="en-US" altLang="cs-CZ" sz="1600" u="sng" smtClean="0">
                <a:latin typeface="Arial" charset="0"/>
                <a:cs typeface="Arial" charset="0"/>
              </a:rPr>
              <a:t>same size or smaller than the bound secondaries</a:t>
            </a:r>
            <a:r>
              <a:rPr lang="en-US" altLang="cs-CZ" sz="1600" smtClean="0">
                <a:latin typeface="Arial" charset="0"/>
                <a:cs typeface="Arial" charset="0"/>
              </a:rPr>
              <a:t>.</a:t>
            </a:r>
          </a:p>
          <a:p>
            <a:pPr marL="0" indent="0" eaLnBrk="1" hangingPunct="1">
              <a:buFontTx/>
              <a:buNone/>
            </a:pPr>
            <a:endParaRPr lang="en-US" altLang="cs-CZ" sz="1600" smtClean="0">
              <a:latin typeface="Arial" charset="0"/>
              <a:cs typeface="Arial" charset="0"/>
            </a:endParaRPr>
          </a:p>
          <a:p>
            <a:pPr marL="0" indent="0" eaLnBrk="1" hangingPunct="1">
              <a:buFontTx/>
              <a:buNone/>
            </a:pPr>
            <a:r>
              <a:rPr lang="en-US" altLang="cs-CZ" sz="1600" smtClean="0">
                <a:latin typeface="Arial" charset="0"/>
                <a:cs typeface="Arial" charset="0"/>
              </a:rPr>
              <a:t>Does it suggest that when there were two secondaries around the primary at some time in the past, the smaller one was typically ejected?</a:t>
            </a:r>
          </a:p>
          <a:p>
            <a:pPr marL="0" indent="0" eaLnBrk="1" hangingPunct="1">
              <a:buFontTx/>
              <a:buNone/>
            </a:pPr>
            <a:endParaRPr lang="en-US" altLang="cs-CZ" sz="1600" smtClean="0">
              <a:latin typeface="Arial" charset="0"/>
              <a:cs typeface="Arial" charset="0"/>
            </a:endParaRPr>
          </a:p>
          <a:p>
            <a:pPr marL="0" indent="0" eaLnBrk="1" hangingPunct="1">
              <a:buFontTx/>
              <a:buNone/>
            </a:pPr>
            <a:r>
              <a:rPr lang="en-US" altLang="cs-CZ" sz="1600" smtClean="0">
                <a:latin typeface="Arial" charset="0"/>
              </a:rPr>
              <a:t>An exception is the p</a:t>
            </a:r>
            <a:r>
              <a:rPr lang="en-US" altLang="cs-CZ" sz="1600" smtClean="0">
                <a:latin typeface="Arial" charset="0"/>
                <a:cs typeface="Arial" charset="0"/>
              </a:rPr>
              <a:t>air 80218-213471 that has an anomalously large unbound secondary with </a:t>
            </a:r>
            <a:r>
              <a:rPr lang="en-US" altLang="cs-CZ" sz="1600" i="1" smtClean="0">
                <a:latin typeface="Arial" charset="0"/>
              </a:rPr>
              <a:t>D</a:t>
            </a:r>
            <a:r>
              <a:rPr lang="en-US" altLang="cs-CZ" sz="1600" baseline="-25000" smtClean="0">
                <a:latin typeface="Arial" charset="0"/>
              </a:rPr>
              <a:t>unb</a:t>
            </a:r>
            <a:r>
              <a:rPr lang="en-US" altLang="cs-CZ" sz="1600" i="1" smtClean="0">
                <a:latin typeface="Arial" charset="0"/>
              </a:rPr>
              <a:t>/ D</a:t>
            </a:r>
            <a:r>
              <a:rPr lang="en-US" altLang="cs-CZ" sz="1600" i="1" baseline="-25000" smtClean="0">
                <a:latin typeface="Arial" charset="0"/>
              </a:rPr>
              <a:t>1</a:t>
            </a:r>
            <a:r>
              <a:rPr lang="en-US" altLang="cs-CZ" sz="1600" smtClean="0">
                <a:latin typeface="Arial" charset="0"/>
              </a:rPr>
              <a:t> = 0</a:t>
            </a:r>
            <a:r>
              <a:rPr lang="en-US" altLang="cs-CZ" sz="1600" smtClean="0">
                <a:latin typeface="Arial" charset="0"/>
                <a:cs typeface="Arial" charset="0"/>
              </a:rPr>
              <a:t>.93 ± 0.03. </a:t>
            </a:r>
          </a:p>
          <a:p>
            <a:pPr marL="0" indent="0" eaLnBrk="1" hangingPunct="1">
              <a:buFontTx/>
              <a:buNone/>
            </a:pPr>
            <a:r>
              <a:rPr lang="en-US" altLang="cs-CZ" sz="1600" smtClean="0">
                <a:latin typeface="Arial" charset="0"/>
                <a:cs typeface="Arial" charset="0"/>
              </a:rPr>
              <a:t>It required an additional source or supply of angular momentum than provided by rotational fission of a cohesionless rubble-pile original asteroid to be ejected.</a:t>
            </a:r>
          </a:p>
          <a:p>
            <a:pPr marL="0" indent="0" eaLnBrk="1" hangingPunct="1">
              <a:buFontTx/>
              <a:buNone/>
            </a:pPr>
            <a:endParaRPr lang="en-US" altLang="cs-CZ" sz="1600" smtClean="0">
              <a:latin typeface="Arial" charset="0"/>
              <a:cs typeface="Arial" charset="0"/>
            </a:endParaRPr>
          </a:p>
        </p:txBody>
      </p:sp>
      <p:pic>
        <p:nvPicPr>
          <p:cNvPr id="18436" name="Obrázek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7725" y="1989138"/>
            <a:ext cx="4383088"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55650" y="115888"/>
            <a:ext cx="7772400" cy="1143000"/>
          </a:xfrm>
        </p:spPr>
        <p:txBody>
          <a:bodyPr/>
          <a:lstStyle/>
          <a:p>
            <a:pPr eaLnBrk="1" hangingPunct="1"/>
            <a:r>
              <a:rPr lang="en-US" altLang="cs-CZ" sz="2800" dirty="0" smtClean="0">
                <a:solidFill>
                  <a:schemeClr val="folHlink"/>
                </a:solidFill>
                <a:latin typeface="Arial" charset="0"/>
              </a:rPr>
              <a:t>Photometric observations of a binary asteroid</a:t>
            </a:r>
            <a:endParaRPr lang="cs-CZ" altLang="cs-CZ" sz="3200" dirty="0" smtClean="0">
              <a:solidFill>
                <a:schemeClr val="folHlink"/>
              </a:solidFill>
              <a:latin typeface="Arial" charset="0"/>
            </a:endParaRPr>
          </a:p>
        </p:txBody>
      </p:sp>
      <p:pic>
        <p:nvPicPr>
          <p:cNvPr id="6147"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03575" y="1557338"/>
            <a:ext cx="5599113" cy="4114800"/>
          </a:xfrm>
        </p:spPr>
      </p:pic>
      <p:sp>
        <p:nvSpPr>
          <p:cNvPr id="2" name="TextovéPole 1"/>
          <p:cNvSpPr txBox="1">
            <a:spLocks noChangeArrowheads="1"/>
          </p:cNvSpPr>
          <p:nvPr/>
        </p:nvSpPr>
        <p:spPr bwMode="auto">
          <a:xfrm>
            <a:off x="409575" y="1928813"/>
            <a:ext cx="1447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600" baseline="0">
                <a:latin typeface="Arial" charset="0"/>
              </a:rPr>
              <a:t>Full lightcurve</a:t>
            </a:r>
            <a:endParaRPr lang="cs-CZ" altLang="cs-CZ" sz="1600" baseline="0">
              <a:latin typeface="Arial" charset="0"/>
            </a:endParaRPr>
          </a:p>
        </p:txBody>
      </p:sp>
      <p:sp>
        <p:nvSpPr>
          <p:cNvPr id="5" name="TextovéPole 4"/>
          <p:cNvSpPr txBox="1">
            <a:spLocks noChangeArrowheads="1"/>
          </p:cNvSpPr>
          <p:nvPr/>
        </p:nvSpPr>
        <p:spPr bwMode="auto">
          <a:xfrm>
            <a:off x="411163" y="3230563"/>
            <a:ext cx="27400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600" baseline="0" dirty="0">
                <a:latin typeface="Arial" charset="0"/>
              </a:rPr>
              <a:t>Mutual events</a:t>
            </a:r>
          </a:p>
          <a:p>
            <a:pPr eaLnBrk="1" hangingPunct="1">
              <a:spcBef>
                <a:spcPct val="0"/>
              </a:spcBef>
              <a:buFontTx/>
              <a:buNone/>
            </a:pPr>
            <a:r>
              <a:rPr lang="en-US" altLang="cs-CZ" sz="1600" baseline="0" dirty="0">
                <a:latin typeface="Arial" charset="0"/>
              </a:rPr>
              <a:t>eclipses/</a:t>
            </a:r>
            <a:r>
              <a:rPr lang="en-US" altLang="cs-CZ" sz="1600" baseline="0" dirty="0" err="1">
                <a:latin typeface="Arial" charset="0"/>
              </a:rPr>
              <a:t>occultations</a:t>
            </a:r>
            <a:endParaRPr lang="en-US" altLang="cs-CZ" sz="1600" baseline="0" dirty="0">
              <a:latin typeface="Arial" charset="0"/>
            </a:endParaRPr>
          </a:p>
          <a:p>
            <a:pPr eaLnBrk="1" hangingPunct="1">
              <a:spcBef>
                <a:spcPct val="0"/>
              </a:spcBef>
              <a:buFontTx/>
              <a:buNone/>
            </a:pPr>
            <a:r>
              <a:rPr lang="en-US" altLang="cs-CZ" sz="1600" baseline="0" dirty="0">
                <a:latin typeface="Arial" charset="0"/>
              </a:rPr>
              <a:t>(after </a:t>
            </a:r>
            <a:r>
              <a:rPr lang="en-US" altLang="cs-CZ" sz="1600" baseline="0" dirty="0" err="1">
                <a:latin typeface="Arial" charset="0"/>
              </a:rPr>
              <a:t>lc</a:t>
            </a:r>
            <a:r>
              <a:rPr lang="en-US" altLang="cs-CZ" sz="1600" baseline="0" dirty="0">
                <a:latin typeface="Arial" charset="0"/>
              </a:rPr>
              <a:t> decomposition, i.e.,</a:t>
            </a:r>
          </a:p>
          <a:p>
            <a:pPr eaLnBrk="1" hangingPunct="1">
              <a:spcBef>
                <a:spcPct val="0"/>
              </a:spcBef>
              <a:buFontTx/>
              <a:buNone/>
            </a:pPr>
            <a:r>
              <a:rPr lang="en-US" altLang="cs-CZ" sz="1600" baseline="0" dirty="0">
                <a:latin typeface="Arial" charset="0"/>
              </a:rPr>
              <a:t>the primary rotational </a:t>
            </a:r>
            <a:r>
              <a:rPr lang="en-US" altLang="cs-CZ" sz="1600" baseline="0" dirty="0" err="1">
                <a:latin typeface="Arial" charset="0"/>
              </a:rPr>
              <a:t>lc</a:t>
            </a:r>
            <a:r>
              <a:rPr lang="en-US" altLang="cs-CZ" sz="1600" baseline="0" dirty="0">
                <a:latin typeface="Arial" charset="0"/>
              </a:rPr>
              <a:t> was</a:t>
            </a:r>
          </a:p>
          <a:p>
            <a:pPr eaLnBrk="1" hangingPunct="1">
              <a:spcBef>
                <a:spcPct val="0"/>
              </a:spcBef>
              <a:buFontTx/>
              <a:buNone/>
            </a:pPr>
            <a:r>
              <a:rPr lang="en-US" altLang="cs-CZ" sz="1600" baseline="0" dirty="0">
                <a:latin typeface="Arial" charset="0"/>
              </a:rPr>
              <a:t>subtracted)</a:t>
            </a:r>
            <a:endParaRPr lang="cs-CZ" altLang="cs-CZ" sz="1800" baseline="0" dirty="0">
              <a:latin typeface="Arial" charset="0"/>
            </a:endParaRPr>
          </a:p>
        </p:txBody>
      </p:sp>
      <p:cxnSp>
        <p:nvCxnSpPr>
          <p:cNvPr id="6" name="Přímá spojnice se šipkou 5"/>
          <p:cNvCxnSpPr>
            <a:cxnSpLocks noChangeShapeType="1"/>
          </p:cNvCxnSpPr>
          <p:nvPr/>
        </p:nvCxnSpPr>
        <p:spPr bwMode="auto">
          <a:xfrm>
            <a:off x="1857375" y="2111375"/>
            <a:ext cx="1922463" cy="0"/>
          </a:xfrm>
          <a:prstGeom prst="straightConnector1">
            <a:avLst/>
          </a:prstGeom>
          <a:noFill/>
          <a:ln w="222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Přímá spojnice se šipkou 11"/>
          <p:cNvCxnSpPr>
            <a:cxnSpLocks noChangeShapeType="1"/>
          </p:cNvCxnSpPr>
          <p:nvPr/>
        </p:nvCxnSpPr>
        <p:spPr bwMode="auto">
          <a:xfrm flipV="1">
            <a:off x="2468563" y="3460750"/>
            <a:ext cx="2247900" cy="184150"/>
          </a:xfrm>
          <a:prstGeom prst="straightConnector1">
            <a:avLst/>
          </a:prstGeom>
          <a:noFill/>
          <a:ln w="222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Přímá spojnice se šipkou 14"/>
          <p:cNvCxnSpPr>
            <a:cxnSpLocks noChangeShapeType="1"/>
          </p:cNvCxnSpPr>
          <p:nvPr/>
        </p:nvCxnSpPr>
        <p:spPr bwMode="auto">
          <a:xfrm flipV="1">
            <a:off x="2468563" y="3460750"/>
            <a:ext cx="4767262" cy="184150"/>
          </a:xfrm>
          <a:prstGeom prst="straightConnector1">
            <a:avLst/>
          </a:prstGeom>
          <a:noFill/>
          <a:ln w="222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ovéPole 22"/>
          <p:cNvSpPr txBox="1">
            <a:spLocks noChangeArrowheads="1"/>
          </p:cNvSpPr>
          <p:nvPr/>
        </p:nvSpPr>
        <p:spPr bwMode="auto">
          <a:xfrm>
            <a:off x="409575" y="4916488"/>
            <a:ext cx="1998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600" baseline="0">
                <a:latin typeface="Arial" charset="0"/>
              </a:rPr>
              <a:t>Primary rotational lc</a:t>
            </a:r>
          </a:p>
          <a:p>
            <a:pPr eaLnBrk="1" hangingPunct="1">
              <a:spcBef>
                <a:spcPct val="0"/>
              </a:spcBef>
              <a:buFontTx/>
              <a:buNone/>
            </a:pPr>
            <a:r>
              <a:rPr lang="en-US" altLang="cs-CZ" sz="1600" baseline="0">
                <a:latin typeface="Arial" charset="0"/>
              </a:rPr>
              <a:t>(enlarged)</a:t>
            </a:r>
            <a:endParaRPr lang="cs-CZ" altLang="cs-CZ" sz="1600" baseline="0">
              <a:latin typeface="Arial" charset="0"/>
            </a:endParaRPr>
          </a:p>
        </p:txBody>
      </p:sp>
      <p:cxnSp>
        <p:nvCxnSpPr>
          <p:cNvPr id="24" name="Přímá spojnice se šipkou 23"/>
          <p:cNvCxnSpPr>
            <a:cxnSpLocks noChangeShapeType="1"/>
          </p:cNvCxnSpPr>
          <p:nvPr/>
        </p:nvCxnSpPr>
        <p:spPr bwMode="auto">
          <a:xfrm flipV="1">
            <a:off x="2333625" y="4868863"/>
            <a:ext cx="1446213" cy="215900"/>
          </a:xfrm>
          <a:prstGeom prst="straightConnector1">
            <a:avLst/>
          </a:prstGeom>
          <a:noFill/>
          <a:ln w="222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ovéPole 2"/>
          <p:cNvSpPr txBox="1"/>
          <p:nvPr/>
        </p:nvSpPr>
        <p:spPr>
          <a:xfrm>
            <a:off x="440160" y="2572326"/>
            <a:ext cx="1596912" cy="338554"/>
          </a:xfrm>
          <a:prstGeom prst="rect">
            <a:avLst/>
          </a:prstGeom>
          <a:noFill/>
        </p:spPr>
        <p:txBody>
          <a:bodyPr wrap="none" rtlCol="0">
            <a:spAutoFit/>
          </a:bodyPr>
          <a:lstStyle/>
          <a:p>
            <a:r>
              <a:rPr lang="en-US" sz="1600" baseline="0" dirty="0" smtClean="0"/>
              <a:t>Decomposition:</a:t>
            </a:r>
            <a:endParaRPr lang="cs-CZ" sz="1600" baseline="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nodeType="afterGroup">
                            <p:stCondLst>
                              <p:cond delay="100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nodeType="afterGroup">
                            <p:stCondLst>
                              <p:cond delay="1500"/>
                            </p:stCondLst>
                            <p:childTnLst>
                              <p:par>
                                <p:cTn id="26" presetID="22" presetClass="entr" presetSubtype="8"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par>
                          <p:cTn id="29" fill="hold" nodeType="withGroup">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par>
                          <p:cTn id="33" fill="hold" nodeType="afterGroup">
                            <p:stCondLst>
                              <p:cond delay="2500"/>
                            </p:stCondLst>
                            <p:childTnLst>
                              <p:par>
                                <p:cTn id="34" presetID="22" presetClass="entr" presetSubtype="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23"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11188" y="333375"/>
            <a:ext cx="7921625" cy="1143000"/>
          </a:xfrm>
        </p:spPr>
        <p:txBody>
          <a:bodyPr/>
          <a:lstStyle/>
          <a:p>
            <a:pPr eaLnBrk="1" hangingPunct="1"/>
            <a:r>
              <a:rPr lang="en-US" altLang="cs-CZ" sz="3200" smtClean="0">
                <a:solidFill>
                  <a:schemeClr val="folHlink"/>
                </a:solidFill>
                <a:latin typeface="Arial" charset="0"/>
              </a:rPr>
              <a:t>Additional properties</a:t>
            </a:r>
            <a:endParaRPr lang="cs-CZ" altLang="cs-CZ" sz="2800" smtClean="0">
              <a:solidFill>
                <a:schemeClr val="folHlink"/>
              </a:solidFill>
              <a:latin typeface="Arial" charset="0"/>
            </a:endParaRPr>
          </a:p>
        </p:txBody>
      </p:sp>
      <p:sp>
        <p:nvSpPr>
          <p:cNvPr id="19459" name="Rectangle 3"/>
          <p:cNvSpPr>
            <a:spLocks noGrp="1" noChangeArrowheads="1"/>
          </p:cNvSpPr>
          <p:nvPr>
            <p:ph type="body" idx="1"/>
          </p:nvPr>
        </p:nvSpPr>
        <p:spPr>
          <a:xfrm>
            <a:off x="395288" y="1628775"/>
            <a:ext cx="8353425" cy="4664075"/>
          </a:xfrm>
        </p:spPr>
        <p:txBody>
          <a:bodyPr/>
          <a:lstStyle/>
          <a:p>
            <a:pPr marL="0" indent="0" eaLnBrk="1" hangingPunct="1">
              <a:buFontTx/>
              <a:buNone/>
            </a:pPr>
            <a:r>
              <a:rPr lang="en-US" altLang="cs-CZ" sz="1600" smtClean="0">
                <a:latin typeface="Arial" charset="0"/>
                <a:cs typeface="Arial" charset="0"/>
              </a:rPr>
              <a:t>Following parameters and characteristics were obtained for some of the paired binaries only.</a:t>
            </a:r>
          </a:p>
          <a:p>
            <a:pPr marL="0" indent="0" eaLnBrk="1" hangingPunct="1">
              <a:buFontTx/>
              <a:buNone/>
            </a:pPr>
            <a:endParaRPr lang="en-US" altLang="cs-CZ" sz="1600" smtClean="0">
              <a:latin typeface="Arial" charset="0"/>
              <a:cs typeface="Arial" charset="0"/>
            </a:endParaRPr>
          </a:p>
          <a:p>
            <a:pPr marL="0" indent="0" eaLnBrk="1" hangingPunct="1">
              <a:buFontTx/>
              <a:buNone/>
            </a:pPr>
            <a:r>
              <a:rPr lang="en-US" altLang="cs-CZ" sz="1600" smtClean="0">
                <a:latin typeface="Arial" charset="0"/>
                <a:cs typeface="Arial" charset="0"/>
              </a:rPr>
              <a:t>Three of the ten paired binaries have </a:t>
            </a:r>
            <a:r>
              <a:rPr lang="en-US" altLang="cs-CZ" sz="1600" u="sng" smtClean="0">
                <a:latin typeface="Arial" charset="0"/>
                <a:cs typeface="Arial" charset="0"/>
              </a:rPr>
              <a:t>synchronous secondary rotations</a:t>
            </a:r>
            <a:r>
              <a:rPr lang="en-US" altLang="cs-CZ" sz="1600" smtClean="0">
                <a:latin typeface="Arial" charset="0"/>
                <a:cs typeface="Arial" charset="0"/>
              </a:rPr>
              <a:t>: (8306) Shoko, (44620) 1999 RS43 and (80218) 1999 VO123.  Secondary rotations of the other seven have not been constrained.</a:t>
            </a:r>
          </a:p>
          <a:p>
            <a:pPr marL="0" indent="0" eaLnBrk="1" hangingPunct="1">
              <a:buFontTx/>
              <a:buNone/>
            </a:pPr>
            <a:endParaRPr lang="en-US" altLang="cs-CZ" sz="1600" smtClean="0">
              <a:latin typeface="Arial" charset="0"/>
              <a:cs typeface="Arial" charset="0"/>
            </a:endParaRPr>
          </a:p>
          <a:p>
            <a:pPr marL="0" indent="0" eaLnBrk="1" hangingPunct="1">
              <a:buFontTx/>
              <a:buNone/>
            </a:pPr>
            <a:r>
              <a:rPr lang="en-US" altLang="cs-CZ" sz="1600" u="sng" smtClean="0">
                <a:latin typeface="Arial" charset="0"/>
                <a:cs typeface="Arial" charset="0"/>
              </a:rPr>
              <a:t>Two</a:t>
            </a:r>
            <a:r>
              <a:rPr lang="en-US" altLang="cs-CZ" sz="1600" smtClean="0">
                <a:latin typeface="Arial" charset="0"/>
                <a:cs typeface="Arial" charset="0"/>
              </a:rPr>
              <a:t> of the ten paired binaries have a </a:t>
            </a:r>
            <a:r>
              <a:rPr lang="en-US" altLang="cs-CZ" sz="1600" u="sng" smtClean="0">
                <a:latin typeface="Arial" charset="0"/>
                <a:cs typeface="Arial" charset="0"/>
              </a:rPr>
              <a:t>non-zero eccentricity</a:t>
            </a:r>
            <a:r>
              <a:rPr lang="en-US" altLang="cs-CZ" sz="1600" smtClean="0">
                <a:latin typeface="Arial" charset="0"/>
                <a:cs typeface="Arial" charset="0"/>
              </a:rPr>
              <a:t> of 0.06-0.1: (3749) Balam and (21436) Chayoichi.  </a:t>
            </a:r>
            <a:r>
              <a:rPr lang="en-US" altLang="cs-CZ" sz="1600" u="sng" smtClean="0">
                <a:latin typeface="Arial" charset="0"/>
                <a:cs typeface="Arial" charset="0"/>
              </a:rPr>
              <a:t>The other eight are consistent with circular orbits</a:t>
            </a:r>
            <a:r>
              <a:rPr lang="en-US" altLang="cs-CZ" sz="1600" smtClean="0">
                <a:latin typeface="Arial" charset="0"/>
                <a:cs typeface="Arial" charset="0"/>
              </a:rPr>
              <a:t> (though they could have small eccentricities too, just unresolved yet).</a:t>
            </a:r>
          </a:p>
          <a:p>
            <a:pPr marL="0" indent="0" eaLnBrk="1" hangingPunct="1">
              <a:buFontTx/>
              <a:buNone/>
            </a:pPr>
            <a:endParaRPr lang="en-US" altLang="cs-CZ" sz="1600" smtClean="0">
              <a:latin typeface="Arial" charset="0"/>
              <a:cs typeface="Arial" charset="0"/>
            </a:endParaRPr>
          </a:p>
          <a:p>
            <a:pPr marL="0" indent="0" eaLnBrk="1" hangingPunct="1">
              <a:buFontTx/>
              <a:buNone/>
            </a:pPr>
            <a:r>
              <a:rPr lang="en-US" altLang="cs-CZ" sz="1600" u="sng" smtClean="0">
                <a:latin typeface="Arial" charset="0"/>
                <a:cs typeface="Arial" charset="0"/>
              </a:rPr>
              <a:t>One to three of the ten paired binaries are triple systems</a:t>
            </a:r>
            <a:r>
              <a:rPr lang="en-US" altLang="cs-CZ" sz="1600" smtClean="0">
                <a:latin typeface="Arial" charset="0"/>
                <a:cs typeface="Arial" charset="0"/>
              </a:rPr>
              <a:t>: (3749) Balam is a confirmed triple, having a larger close and a smaller distant satellite, and (8306) Shoko and </a:t>
            </a:r>
          </a:p>
          <a:p>
            <a:pPr marL="0" indent="0" eaLnBrk="1" hangingPunct="1">
              <a:buFontTx/>
              <a:buNone/>
            </a:pPr>
            <a:r>
              <a:rPr lang="en-US" altLang="cs-CZ" sz="1600" smtClean="0">
                <a:latin typeface="Arial" charset="0"/>
                <a:cs typeface="Arial" charset="0"/>
              </a:rPr>
              <a:t>(10123) Fideoja are suspect triples as they show additional rotational lightcurve components.</a:t>
            </a:r>
          </a:p>
          <a:p>
            <a:pPr marL="0" indent="0" eaLnBrk="1" hangingPunct="1">
              <a:buFontTx/>
              <a:buNone/>
            </a:pPr>
            <a:endParaRPr lang="en-US" altLang="cs-CZ" sz="1600" smtClean="0">
              <a:latin typeface="Arial" charset="0"/>
              <a:cs typeface="Arial" charset="0"/>
            </a:endParaRPr>
          </a:p>
          <a:p>
            <a:pPr marL="0" indent="0" eaLnBrk="1" hangingPunct="1">
              <a:buFontTx/>
              <a:buNone/>
            </a:pPr>
            <a:r>
              <a:rPr lang="en-US" altLang="cs-CZ" sz="1600" smtClean="0">
                <a:latin typeface="Arial" charset="0"/>
                <a:cs typeface="Arial" charset="0"/>
              </a:rPr>
              <a:t/>
            </a:r>
            <a:br>
              <a:rPr lang="en-US" altLang="cs-CZ" sz="1600" smtClean="0">
                <a:latin typeface="Arial" charset="0"/>
                <a:cs typeface="Arial" charset="0"/>
              </a:rPr>
            </a:br>
            <a:r>
              <a:rPr lang="en-US" altLang="cs-CZ" sz="1600" smtClean="0">
                <a:latin typeface="Arial" charset="0"/>
                <a:cs typeface="Arial" charset="0"/>
              </a:rPr>
              <a:t/>
            </a:r>
            <a:br>
              <a:rPr lang="en-US" altLang="cs-CZ" sz="1600" smtClean="0">
                <a:latin typeface="Arial" charset="0"/>
                <a:cs typeface="Arial" charset="0"/>
              </a:rPr>
            </a:br>
            <a:endParaRPr lang="en-US" altLang="cs-CZ" sz="1600" smtClean="0">
              <a:latin typeface="Arial" charset="0"/>
              <a:cs typeface="Arial" charset="0"/>
            </a:endParaRPr>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Rectangle 4"/>
          <p:cNvSpPr>
            <a:spLocks noGrp="1" noChangeArrowheads="1"/>
          </p:cNvSpPr>
          <p:nvPr>
            <p:ph type="ctrTitle"/>
          </p:nvPr>
        </p:nvSpPr>
        <p:spPr>
          <a:xfrm>
            <a:off x="468313" y="2420938"/>
            <a:ext cx="8280400" cy="1143000"/>
          </a:xfrm>
        </p:spPr>
        <p:txBody>
          <a:bodyPr/>
          <a:lstStyle/>
          <a:p>
            <a:pPr eaLnBrk="1" hangingPunct="1"/>
            <a:r>
              <a:rPr lang="en-US" altLang="cs-CZ" sz="3200" smtClean="0">
                <a:solidFill>
                  <a:schemeClr val="folHlink"/>
                </a:solidFill>
                <a:latin typeface="Arial" charset="0"/>
              </a:rPr>
              <a:t>Ages of the bound and unbound secondaries</a:t>
            </a:r>
            <a:endParaRPr lang="cs-CZ" altLang="cs-CZ" sz="2800" smtClean="0">
              <a:solidFill>
                <a:schemeClr val="folHlink"/>
              </a:solidFill>
              <a:latin typeface="Arial"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3412"/>
                                        </p:tgtEl>
                                        <p:attrNameLst>
                                          <p:attrName>style.visibility</p:attrName>
                                        </p:attrNameLst>
                                      </p:cBhvr>
                                      <p:to>
                                        <p:strVal val="visible"/>
                                      </p:to>
                                    </p:set>
                                    <p:animEffect transition="in" filter="wipe(up)">
                                      <p:cBhvr>
                                        <p:cTn id="7" dur="500"/>
                                        <p:tgtEl>
                                          <p:spTgt spid="27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11188" y="9525"/>
            <a:ext cx="7772400" cy="1143000"/>
          </a:xfrm>
        </p:spPr>
        <p:txBody>
          <a:bodyPr/>
          <a:lstStyle/>
          <a:p>
            <a:pPr eaLnBrk="1" hangingPunct="1"/>
            <a:r>
              <a:rPr lang="en-US" altLang="cs-CZ" sz="3200" smtClean="0">
                <a:solidFill>
                  <a:schemeClr val="folHlink"/>
                </a:solidFill>
                <a:latin typeface="Arial" charset="0"/>
              </a:rPr>
              <a:t>Unbound secondary ages</a:t>
            </a:r>
            <a:endParaRPr lang="cs-CZ" altLang="cs-CZ" sz="2400" smtClean="0">
              <a:solidFill>
                <a:schemeClr val="folHlink"/>
              </a:solidFill>
              <a:latin typeface="Arial" charset="0"/>
            </a:endParaRPr>
          </a:p>
        </p:txBody>
      </p:sp>
      <p:sp>
        <p:nvSpPr>
          <p:cNvPr id="21507" name="TextovéPole 2"/>
          <p:cNvSpPr txBox="1">
            <a:spLocks noChangeArrowheads="1"/>
          </p:cNvSpPr>
          <p:nvPr/>
        </p:nvSpPr>
        <p:spPr bwMode="auto">
          <a:xfrm>
            <a:off x="180975" y="981075"/>
            <a:ext cx="8970963"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600" baseline="0">
                <a:latin typeface="Arial" charset="0"/>
              </a:rPr>
              <a:t>Backward integrations by J. </a:t>
            </a:r>
            <a:r>
              <a:rPr lang="cs-CZ" altLang="cs-CZ" sz="1600" baseline="0">
                <a:latin typeface="Arial" charset="0"/>
              </a:rPr>
              <a:t>Žižka and D. Vokrouhlický suggest following ages:</a:t>
            </a:r>
            <a:endParaRPr lang="en-US" altLang="cs-CZ" sz="1600" baseline="0">
              <a:latin typeface="Arial" charset="0"/>
            </a:endParaRPr>
          </a:p>
          <a:p>
            <a:pPr eaLnBrk="1" hangingPunct="1">
              <a:spcBef>
                <a:spcPct val="0"/>
              </a:spcBef>
              <a:buFontTx/>
              <a:buNone/>
            </a:pPr>
            <a:endParaRPr lang="en-US" altLang="cs-CZ" sz="1600" baseline="0">
              <a:latin typeface="Arial" charset="0"/>
            </a:endParaRPr>
          </a:p>
          <a:p>
            <a:pPr eaLnBrk="1" hangingPunct="1">
              <a:spcBef>
                <a:spcPct val="0"/>
              </a:spcBef>
              <a:buFontTx/>
              <a:buNone/>
            </a:pPr>
            <a:r>
              <a:rPr lang="en-US" altLang="cs-CZ" sz="1600" baseline="0">
                <a:latin typeface="Arial" charset="0"/>
              </a:rPr>
              <a:t>Paired binary/ternary	Pair		Time (kyr) since separation (unc. factor 1.2-2)</a:t>
            </a:r>
          </a:p>
          <a:p>
            <a:pPr eaLnBrk="1" hangingPunct="1">
              <a:spcBef>
                <a:spcPct val="0"/>
              </a:spcBef>
              <a:buFontTx/>
              <a:buNone/>
            </a:pPr>
            <a:r>
              <a:rPr lang="en-US" altLang="cs-CZ" sz="1600" baseline="0">
                <a:latin typeface="Arial" charset="0"/>
              </a:rPr>
              <a:t>-----------------------------------------------------------------------------------------------------------------------------</a:t>
            </a:r>
          </a:p>
          <a:p>
            <a:pPr eaLnBrk="1" hangingPunct="1">
              <a:spcBef>
                <a:spcPct val="0"/>
              </a:spcBef>
              <a:buFontTx/>
              <a:buNone/>
            </a:pPr>
            <a:r>
              <a:rPr lang="en-US" altLang="cs-CZ" sz="1600" baseline="0">
                <a:latin typeface="Arial" charset="0"/>
              </a:rPr>
              <a:t>(3749) Balam		3749-312497		 310	</a:t>
            </a:r>
          </a:p>
          <a:p>
            <a:pPr eaLnBrk="1" hangingPunct="1">
              <a:spcBef>
                <a:spcPct val="0"/>
              </a:spcBef>
              <a:buFontTx/>
              <a:buNone/>
            </a:pPr>
            <a:endParaRPr lang="en-US" altLang="cs-CZ" sz="1600" baseline="0">
              <a:latin typeface="Arial" charset="0"/>
            </a:endParaRPr>
          </a:p>
          <a:p>
            <a:pPr eaLnBrk="1" hangingPunct="1">
              <a:spcBef>
                <a:spcPct val="0"/>
              </a:spcBef>
              <a:buFontTx/>
              <a:buNone/>
            </a:pPr>
            <a:r>
              <a:rPr lang="en-US" altLang="cs-CZ" sz="1600" baseline="0">
                <a:latin typeface="Arial" charset="0"/>
              </a:rPr>
              <a:t>(6369) 1983 UC		6369-2010UY57 		 750</a:t>
            </a:r>
          </a:p>
          <a:p>
            <a:pPr eaLnBrk="1" hangingPunct="1">
              <a:spcBef>
                <a:spcPct val="0"/>
              </a:spcBef>
              <a:buFontTx/>
              <a:buNone/>
            </a:pPr>
            <a:endParaRPr lang="en-US" altLang="cs-CZ" sz="1600" baseline="0">
              <a:latin typeface="Arial" charset="0"/>
            </a:endParaRPr>
          </a:p>
          <a:p>
            <a:pPr eaLnBrk="1" hangingPunct="1">
              <a:spcBef>
                <a:spcPct val="0"/>
              </a:spcBef>
              <a:buFontTx/>
              <a:buNone/>
            </a:pPr>
            <a:r>
              <a:rPr lang="en-US" altLang="cs-CZ" sz="1600" baseline="0">
                <a:latin typeface="Arial" charset="0"/>
              </a:rPr>
              <a:t>(8306) Shoko		8306-2011SR158		 500</a:t>
            </a:r>
          </a:p>
          <a:p>
            <a:pPr eaLnBrk="1" hangingPunct="1">
              <a:spcBef>
                <a:spcPct val="0"/>
              </a:spcBef>
              <a:buFontTx/>
              <a:buNone/>
            </a:pPr>
            <a:endParaRPr lang="en-US" altLang="cs-CZ" sz="1600" baseline="0">
              <a:latin typeface="Arial" charset="0"/>
            </a:endParaRPr>
          </a:p>
          <a:p>
            <a:pPr eaLnBrk="1" hangingPunct="1">
              <a:spcBef>
                <a:spcPct val="0"/>
              </a:spcBef>
              <a:buFontTx/>
              <a:buNone/>
            </a:pPr>
            <a:r>
              <a:rPr lang="en-US" altLang="cs-CZ" sz="1600" baseline="0">
                <a:latin typeface="Arial" charset="0"/>
              </a:rPr>
              <a:t>(9783) Tensho-kan		9783-348018		 840</a:t>
            </a:r>
          </a:p>
          <a:p>
            <a:pPr eaLnBrk="1" hangingPunct="1">
              <a:spcBef>
                <a:spcPct val="0"/>
              </a:spcBef>
              <a:buFontTx/>
              <a:buNone/>
            </a:pPr>
            <a:endParaRPr lang="en-US" altLang="cs-CZ" sz="1600" baseline="0">
              <a:latin typeface="Arial" charset="0"/>
            </a:endParaRPr>
          </a:p>
          <a:p>
            <a:pPr eaLnBrk="1" hangingPunct="1">
              <a:spcBef>
                <a:spcPct val="0"/>
              </a:spcBef>
              <a:buFontTx/>
              <a:buNone/>
            </a:pPr>
            <a:r>
              <a:rPr lang="en-US" altLang="cs-CZ" sz="1600" baseline="0">
                <a:latin typeface="Arial" charset="0"/>
              </a:rPr>
              <a:t>(10123) Fideoja		10123-117306		1110</a:t>
            </a:r>
          </a:p>
          <a:p>
            <a:pPr eaLnBrk="1" hangingPunct="1">
              <a:spcBef>
                <a:spcPct val="0"/>
              </a:spcBef>
              <a:buFontTx/>
              <a:buNone/>
            </a:pPr>
            <a:endParaRPr lang="en-US" altLang="cs-CZ" sz="1600" baseline="0">
              <a:latin typeface="Arial" charset="0"/>
            </a:endParaRPr>
          </a:p>
          <a:p>
            <a:pPr eaLnBrk="1" hangingPunct="1">
              <a:spcBef>
                <a:spcPct val="0"/>
              </a:spcBef>
              <a:buFontTx/>
              <a:buNone/>
            </a:pPr>
            <a:r>
              <a:rPr lang="en-US" altLang="cs-CZ" sz="1600" baseline="0">
                <a:latin typeface="Arial" charset="0"/>
              </a:rPr>
              <a:t>(21436) Chaoyichi		21436-2003YK39		   70</a:t>
            </a:r>
          </a:p>
          <a:p>
            <a:pPr eaLnBrk="1" hangingPunct="1">
              <a:spcBef>
                <a:spcPct val="0"/>
              </a:spcBef>
              <a:buFontTx/>
              <a:buNone/>
            </a:pPr>
            <a:endParaRPr lang="en-US" altLang="cs-CZ" sz="1600" baseline="0">
              <a:latin typeface="Arial" charset="0"/>
            </a:endParaRPr>
          </a:p>
          <a:p>
            <a:pPr eaLnBrk="1" hangingPunct="1">
              <a:spcBef>
                <a:spcPct val="0"/>
              </a:spcBef>
              <a:buFontTx/>
              <a:buNone/>
            </a:pPr>
            <a:r>
              <a:rPr lang="en-US" altLang="cs-CZ" sz="1600" baseline="0">
                <a:latin typeface="Arial" charset="0"/>
              </a:rPr>
              <a:t>(26416) 1999 XM84		26416-214954		 310</a:t>
            </a:r>
          </a:p>
          <a:p>
            <a:pPr eaLnBrk="1" hangingPunct="1">
              <a:spcBef>
                <a:spcPct val="0"/>
              </a:spcBef>
              <a:buFontTx/>
              <a:buNone/>
            </a:pPr>
            <a:endParaRPr lang="en-US" altLang="cs-CZ" sz="1600" baseline="0">
              <a:latin typeface="Arial" charset="0"/>
            </a:endParaRPr>
          </a:p>
          <a:p>
            <a:pPr eaLnBrk="1" hangingPunct="1">
              <a:spcBef>
                <a:spcPct val="0"/>
              </a:spcBef>
              <a:buFontTx/>
              <a:buNone/>
            </a:pPr>
            <a:r>
              <a:rPr lang="en-US" altLang="cs-CZ" sz="1600" baseline="0">
                <a:latin typeface="Arial" charset="0"/>
              </a:rPr>
              <a:t>(43008) 1999 UD31		43008-2008TM68		 300</a:t>
            </a:r>
          </a:p>
          <a:p>
            <a:pPr eaLnBrk="1" hangingPunct="1">
              <a:spcBef>
                <a:spcPct val="0"/>
              </a:spcBef>
              <a:buFontTx/>
              <a:buNone/>
            </a:pPr>
            <a:endParaRPr lang="en-US" altLang="cs-CZ" sz="1600" baseline="0">
              <a:latin typeface="Arial" charset="0"/>
            </a:endParaRPr>
          </a:p>
          <a:p>
            <a:pPr eaLnBrk="1" hangingPunct="1">
              <a:spcBef>
                <a:spcPct val="0"/>
              </a:spcBef>
              <a:buFontTx/>
              <a:buNone/>
            </a:pPr>
            <a:r>
              <a:rPr lang="en-US" altLang="cs-CZ" sz="1600" baseline="0">
                <a:latin typeface="Arial" charset="0"/>
              </a:rPr>
              <a:t>(44620) 1999 RS43		44620-295745		 790</a:t>
            </a:r>
          </a:p>
          <a:p>
            <a:pPr eaLnBrk="1" hangingPunct="1">
              <a:spcBef>
                <a:spcPct val="0"/>
              </a:spcBef>
              <a:buFontTx/>
              <a:buNone/>
            </a:pPr>
            <a:endParaRPr lang="en-US" altLang="cs-CZ" sz="1600" baseline="0">
              <a:latin typeface="Arial" charset="0"/>
            </a:endParaRPr>
          </a:p>
          <a:p>
            <a:pPr eaLnBrk="1" hangingPunct="1">
              <a:spcBef>
                <a:spcPct val="0"/>
              </a:spcBef>
              <a:buFontTx/>
              <a:buNone/>
            </a:pPr>
            <a:r>
              <a:rPr lang="en-US" altLang="cs-CZ" sz="1600" baseline="0">
                <a:latin typeface="Arial" charset="0"/>
              </a:rPr>
              <a:t>(80218) 1999 VO123	80218-213471		 110</a:t>
            </a:r>
          </a:p>
          <a:p>
            <a:pPr eaLnBrk="1" hangingPunct="1">
              <a:spcBef>
                <a:spcPct val="0"/>
              </a:spcBef>
              <a:buFontTx/>
              <a:buNone/>
            </a:pPr>
            <a:r>
              <a:rPr lang="en-US" altLang="cs-CZ" sz="1600" baseline="0">
                <a:latin typeface="Arial" charset="0"/>
              </a:rPr>
              <a:t>-----------------------------------------------------------------------------------------------------------------------------</a:t>
            </a:r>
          </a:p>
        </p:txBody>
      </p:sp>
      <p:pic>
        <p:nvPicPr>
          <p:cNvPr id="21508" name="Obrázek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3086100"/>
            <a:ext cx="2405063"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1188" y="9525"/>
            <a:ext cx="7772400" cy="1143000"/>
          </a:xfrm>
        </p:spPr>
        <p:txBody>
          <a:bodyPr/>
          <a:lstStyle/>
          <a:p>
            <a:pPr eaLnBrk="1" hangingPunct="1"/>
            <a:r>
              <a:rPr lang="cs-CZ" altLang="cs-CZ" sz="3200" smtClean="0">
                <a:solidFill>
                  <a:schemeClr val="folHlink"/>
                </a:solidFill>
                <a:latin typeface="Arial" charset="0"/>
              </a:rPr>
              <a:t>B</a:t>
            </a:r>
            <a:r>
              <a:rPr lang="en-US" altLang="cs-CZ" sz="3200" smtClean="0">
                <a:solidFill>
                  <a:schemeClr val="folHlink"/>
                </a:solidFill>
                <a:latin typeface="Arial" charset="0"/>
              </a:rPr>
              <a:t>ound secondary ages</a:t>
            </a:r>
            <a:endParaRPr lang="cs-CZ" altLang="cs-CZ" sz="2400" smtClean="0">
              <a:solidFill>
                <a:schemeClr val="folHlink"/>
              </a:solidFill>
              <a:latin typeface="Arial" charset="0"/>
            </a:endParaRPr>
          </a:p>
        </p:txBody>
      </p:sp>
      <p:sp>
        <p:nvSpPr>
          <p:cNvPr id="22531" name="TextovéPole 2"/>
          <p:cNvSpPr txBox="1">
            <a:spLocks noChangeArrowheads="1"/>
          </p:cNvSpPr>
          <p:nvPr/>
        </p:nvSpPr>
        <p:spPr bwMode="auto">
          <a:xfrm>
            <a:off x="539750" y="1196975"/>
            <a:ext cx="80645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cs-CZ" altLang="cs-CZ" sz="1600" u="sng" baseline="0">
                <a:latin typeface="Arial" charset="0"/>
              </a:rPr>
              <a:t>Constraints obtained from</a:t>
            </a:r>
            <a:r>
              <a:rPr lang="cs-CZ" altLang="cs-CZ" sz="1600" baseline="0">
                <a:latin typeface="Arial" charset="0"/>
              </a:rPr>
              <a:t> the observation that the bound </a:t>
            </a:r>
            <a:r>
              <a:rPr lang="cs-CZ" altLang="cs-CZ" sz="1600" u="sng" baseline="0">
                <a:latin typeface="Arial" charset="0"/>
              </a:rPr>
              <a:t>secondaries</a:t>
            </a:r>
            <a:r>
              <a:rPr lang="en-US" altLang="cs-CZ" sz="1600" baseline="0">
                <a:latin typeface="Arial" charset="0"/>
              </a:rPr>
              <a:t> </a:t>
            </a:r>
            <a:r>
              <a:rPr lang="cs-CZ" altLang="cs-CZ" sz="1600" baseline="0">
                <a:latin typeface="Arial" charset="0"/>
              </a:rPr>
              <a:t>of</a:t>
            </a:r>
            <a:r>
              <a:rPr lang="en-US" altLang="cs-CZ" sz="1600" baseline="0">
                <a:latin typeface="Arial" charset="0"/>
              </a:rPr>
              <a:t> (8306) Shoko, (44620) 1999 RS43 and (80218) 1999 VO123</a:t>
            </a:r>
            <a:r>
              <a:rPr lang="cs-CZ" altLang="cs-CZ" sz="1600" baseline="0">
                <a:latin typeface="Arial" charset="0"/>
              </a:rPr>
              <a:t> are </a:t>
            </a:r>
            <a:r>
              <a:rPr lang="cs-CZ" altLang="cs-CZ" sz="1600" u="sng" baseline="0">
                <a:latin typeface="Arial" charset="0"/>
              </a:rPr>
              <a:t>in s</a:t>
            </a:r>
            <a:r>
              <a:rPr lang="en-US" altLang="cs-CZ" sz="1600" u="sng" baseline="0">
                <a:latin typeface="Arial" charset="0"/>
              </a:rPr>
              <a:t>ynchronous rotation</a:t>
            </a:r>
            <a:r>
              <a:rPr lang="en-US" altLang="cs-CZ" sz="1600" baseline="0">
                <a:latin typeface="Arial" charset="0"/>
              </a:rPr>
              <a:t>.</a:t>
            </a:r>
          </a:p>
          <a:p>
            <a:pPr eaLnBrk="1" hangingPunct="1">
              <a:spcBef>
                <a:spcPct val="0"/>
              </a:spcBef>
              <a:buFontTx/>
              <a:buNone/>
            </a:pPr>
            <a:endParaRPr lang="en-US" altLang="cs-CZ" sz="1600" baseline="0">
              <a:latin typeface="Arial" charset="0"/>
            </a:endParaRPr>
          </a:p>
          <a:p>
            <a:pPr eaLnBrk="1" hangingPunct="1">
              <a:spcBef>
                <a:spcPct val="0"/>
              </a:spcBef>
              <a:buFontTx/>
              <a:buNone/>
            </a:pPr>
            <a:r>
              <a:rPr lang="en-US" altLang="cs-CZ" sz="1600" baseline="0">
                <a:latin typeface="Arial" charset="0"/>
              </a:rPr>
              <a:t>The tidal synchronization time scale (from Goldreich and Sari 2009):</a:t>
            </a:r>
          </a:p>
          <a:p>
            <a:pPr eaLnBrk="1" hangingPunct="1">
              <a:spcBef>
                <a:spcPct val="0"/>
              </a:spcBef>
              <a:buFontTx/>
              <a:buNone/>
            </a:pPr>
            <a:endParaRPr lang="en-US" altLang="cs-CZ" sz="1600" baseline="0">
              <a:latin typeface="Arial" charset="0"/>
            </a:endParaRPr>
          </a:p>
          <a:p>
            <a:pPr eaLnBrk="1" hangingPunct="1">
              <a:spcBef>
                <a:spcPct val="0"/>
              </a:spcBef>
              <a:buFontTx/>
              <a:buNone/>
            </a:pPr>
            <a:endParaRPr lang="en-US" altLang="cs-CZ" sz="1600" baseline="0">
              <a:latin typeface="Arial" charset="0"/>
            </a:endParaRPr>
          </a:p>
          <a:p>
            <a:pPr eaLnBrk="1" hangingPunct="1">
              <a:spcBef>
                <a:spcPct val="0"/>
              </a:spcBef>
              <a:buFontTx/>
              <a:buNone/>
            </a:pPr>
            <a:endParaRPr lang="en-US" altLang="cs-CZ" sz="1600" baseline="0">
              <a:latin typeface="Arial" charset="0"/>
            </a:endParaRPr>
          </a:p>
          <a:p>
            <a:pPr eaLnBrk="1" hangingPunct="1">
              <a:spcBef>
                <a:spcPct val="0"/>
              </a:spcBef>
              <a:buFontTx/>
              <a:buNone/>
            </a:pPr>
            <a:endParaRPr lang="en-US" altLang="cs-CZ" sz="1600" baseline="0">
              <a:latin typeface="Arial" charset="0"/>
            </a:endParaRPr>
          </a:p>
          <a:p>
            <a:pPr eaLnBrk="1" hangingPunct="1">
              <a:spcBef>
                <a:spcPct val="0"/>
              </a:spcBef>
              <a:buFontTx/>
              <a:buNone/>
            </a:pPr>
            <a:endParaRPr lang="en-US" altLang="cs-CZ" sz="1600" baseline="0">
              <a:latin typeface="Arial" charset="0"/>
            </a:endParaRPr>
          </a:p>
          <a:p>
            <a:pPr eaLnBrk="1" hangingPunct="1">
              <a:spcBef>
                <a:spcPct val="0"/>
              </a:spcBef>
              <a:buFontTx/>
              <a:buNone/>
            </a:pPr>
            <a:endParaRPr lang="en-US" altLang="cs-CZ" sz="1600" baseline="0">
              <a:latin typeface="Arial" charset="0"/>
            </a:endParaRPr>
          </a:p>
          <a:p>
            <a:pPr eaLnBrk="1" hangingPunct="1">
              <a:spcBef>
                <a:spcPct val="0"/>
              </a:spcBef>
              <a:buFontTx/>
              <a:buNone/>
            </a:pPr>
            <a:endParaRPr lang="en-US" altLang="cs-CZ" sz="1600" baseline="0">
              <a:latin typeface="Arial" charset="0"/>
            </a:endParaRPr>
          </a:p>
          <a:p>
            <a:pPr eaLnBrk="1" hangingPunct="1">
              <a:spcBef>
                <a:spcPct val="0"/>
              </a:spcBef>
              <a:buFontTx/>
              <a:buNone/>
            </a:pPr>
            <a:endParaRPr lang="en-US" altLang="cs-CZ" sz="1600" baseline="0">
              <a:latin typeface="Arial" charset="0"/>
            </a:endParaRPr>
          </a:p>
          <a:p>
            <a:pPr eaLnBrk="1" hangingPunct="1">
              <a:spcBef>
                <a:spcPct val="0"/>
              </a:spcBef>
              <a:buFontTx/>
              <a:buNone/>
            </a:pPr>
            <a:endParaRPr lang="en-US" altLang="cs-CZ" sz="1600" baseline="0">
              <a:latin typeface="Arial" charset="0"/>
            </a:endParaRPr>
          </a:p>
          <a:p>
            <a:pPr eaLnBrk="1" hangingPunct="1">
              <a:spcBef>
                <a:spcPct val="0"/>
              </a:spcBef>
              <a:buFontTx/>
              <a:buNone/>
            </a:pPr>
            <a:r>
              <a:rPr lang="en-US" altLang="cs-CZ" sz="1600" baseline="0">
                <a:latin typeface="Arial" charset="0"/>
              </a:rPr>
              <a:t>For the three synchronous binaries, we estimate </a:t>
            </a:r>
            <a:r>
              <a:rPr lang="en-US" altLang="cs-CZ" sz="1600" i="1" baseline="0">
                <a:latin typeface="Arial" charset="0"/>
              </a:rPr>
              <a:t>a/R</a:t>
            </a:r>
            <a:r>
              <a:rPr lang="en-US" altLang="cs-CZ" sz="1600" i="1" baseline="-25000">
                <a:latin typeface="Arial" charset="0"/>
              </a:rPr>
              <a:t>1</a:t>
            </a:r>
            <a:r>
              <a:rPr lang="en-US" altLang="cs-CZ" sz="1600" baseline="0">
                <a:latin typeface="Arial" charset="0"/>
              </a:rPr>
              <a:t> = 6.6, 6.2 and 6.2.  </a:t>
            </a:r>
          </a:p>
          <a:p>
            <a:pPr eaLnBrk="1" hangingPunct="1">
              <a:spcBef>
                <a:spcPct val="0"/>
              </a:spcBef>
              <a:buFontTx/>
              <a:buNone/>
            </a:pPr>
            <a:r>
              <a:rPr lang="en-US" altLang="cs-CZ" sz="1600" baseline="0">
                <a:latin typeface="Arial" charset="0"/>
              </a:rPr>
              <a:t>We assume </a:t>
            </a:r>
            <a:r>
              <a:rPr lang="el-GR" altLang="cs-CZ" sz="1600" i="1" baseline="0">
                <a:latin typeface="Arial" charset="0"/>
                <a:cs typeface="Arial" charset="0"/>
              </a:rPr>
              <a:t>ω</a:t>
            </a:r>
            <a:r>
              <a:rPr lang="en-US" altLang="cs-CZ" sz="1600" baseline="-25000">
                <a:latin typeface="Arial" charset="0"/>
                <a:cs typeface="Arial" charset="0"/>
              </a:rPr>
              <a:t>d</a:t>
            </a:r>
            <a:r>
              <a:rPr lang="en-US" altLang="cs-CZ" sz="1600" baseline="0">
                <a:latin typeface="Arial" charset="0"/>
                <a:cs typeface="Arial" charset="0"/>
              </a:rPr>
              <a:t> = 7.5*10</a:t>
            </a:r>
            <a:r>
              <a:rPr lang="en-US" altLang="cs-CZ" sz="1600" baseline="30000">
                <a:latin typeface="Arial" charset="0"/>
                <a:cs typeface="Arial" charset="0"/>
              </a:rPr>
              <a:t>-4</a:t>
            </a:r>
            <a:r>
              <a:rPr lang="en-US" altLang="cs-CZ" sz="1600" baseline="0">
                <a:latin typeface="Arial" charset="0"/>
                <a:cs typeface="Arial" charset="0"/>
              </a:rPr>
              <a:t> s (for bulk density 2 g cm</a:t>
            </a:r>
            <a:r>
              <a:rPr lang="en-US" altLang="cs-CZ" sz="1600" baseline="30000">
                <a:latin typeface="Arial" charset="0"/>
                <a:cs typeface="Arial" charset="0"/>
              </a:rPr>
              <a:t>-3</a:t>
            </a:r>
            <a:r>
              <a:rPr lang="en-US" altLang="cs-CZ" sz="1600" baseline="0">
                <a:latin typeface="Arial" charset="0"/>
                <a:cs typeface="Arial" charset="0"/>
              </a:rPr>
              <a:t>).</a:t>
            </a:r>
          </a:p>
          <a:p>
            <a:pPr eaLnBrk="1" hangingPunct="1">
              <a:spcBef>
                <a:spcPct val="0"/>
              </a:spcBef>
              <a:buFontTx/>
              <a:buNone/>
            </a:pPr>
            <a:r>
              <a:rPr lang="en-US" altLang="cs-CZ" sz="1600" baseline="0">
                <a:latin typeface="Arial" charset="0"/>
                <a:cs typeface="Arial" charset="0"/>
              </a:rPr>
              <a:t>We assume </a:t>
            </a:r>
            <a:r>
              <a:rPr lang="en-US" altLang="cs-CZ" sz="1600" i="1" baseline="0">
                <a:latin typeface="Arial" charset="0"/>
                <a:cs typeface="Arial" charset="0"/>
              </a:rPr>
              <a:t>Q</a:t>
            </a:r>
            <a:r>
              <a:rPr lang="en-US" altLang="cs-CZ" sz="1600" baseline="0">
                <a:latin typeface="Arial" charset="0"/>
                <a:cs typeface="Arial" charset="0"/>
              </a:rPr>
              <a:t> = 10</a:t>
            </a:r>
            <a:r>
              <a:rPr lang="en-US" altLang="cs-CZ" sz="1600" baseline="30000">
                <a:latin typeface="Arial" charset="0"/>
                <a:cs typeface="Arial" charset="0"/>
              </a:rPr>
              <a:t>1</a:t>
            </a:r>
            <a:r>
              <a:rPr lang="en-US" altLang="cs-CZ" sz="1600" baseline="0">
                <a:latin typeface="Arial" charset="0"/>
                <a:cs typeface="Arial" charset="0"/>
              </a:rPr>
              <a:t> to 10</a:t>
            </a:r>
            <a:r>
              <a:rPr lang="en-US" altLang="cs-CZ" sz="1600" baseline="30000">
                <a:latin typeface="Arial" charset="0"/>
                <a:cs typeface="Arial" charset="0"/>
              </a:rPr>
              <a:t>2</a:t>
            </a:r>
            <a:r>
              <a:rPr lang="en-US" altLang="cs-CZ" sz="1600" baseline="0">
                <a:latin typeface="Arial" charset="0"/>
                <a:cs typeface="Arial" charset="0"/>
              </a:rPr>
              <a:t>.</a:t>
            </a:r>
          </a:p>
          <a:p>
            <a:pPr eaLnBrk="1" hangingPunct="1">
              <a:spcBef>
                <a:spcPct val="0"/>
              </a:spcBef>
              <a:buFontTx/>
              <a:buNone/>
            </a:pPr>
            <a:r>
              <a:rPr lang="en-US" altLang="cs-CZ" sz="1600" baseline="0">
                <a:latin typeface="Arial" charset="0"/>
                <a:cs typeface="Arial" charset="0"/>
              </a:rPr>
              <a:t>For the Love number, Goldreich and Sari (2009) give </a:t>
            </a:r>
            <a:r>
              <a:rPr lang="en-US" altLang="cs-CZ" sz="1600" i="1" baseline="0">
                <a:latin typeface="Arial" charset="0"/>
                <a:cs typeface="Arial" charset="0"/>
              </a:rPr>
              <a:t>k</a:t>
            </a:r>
            <a:r>
              <a:rPr lang="en-US" altLang="cs-CZ" sz="1600" baseline="-25000">
                <a:latin typeface="Arial" charset="0"/>
                <a:cs typeface="Arial" charset="0"/>
              </a:rPr>
              <a:t>rubble</a:t>
            </a:r>
            <a:r>
              <a:rPr lang="en-US" altLang="cs-CZ" sz="1600" baseline="0">
                <a:latin typeface="Arial" charset="0"/>
                <a:cs typeface="Arial" charset="0"/>
              </a:rPr>
              <a:t> &lt;~ 10</a:t>
            </a:r>
            <a:r>
              <a:rPr lang="en-US" altLang="cs-CZ" sz="1600" baseline="30000">
                <a:latin typeface="Arial" charset="0"/>
                <a:cs typeface="Arial" charset="0"/>
              </a:rPr>
              <a:t>-5</a:t>
            </a:r>
            <a:r>
              <a:rPr lang="en-US" altLang="cs-CZ" sz="1600" baseline="0">
                <a:latin typeface="Arial" charset="0"/>
                <a:cs typeface="Arial" charset="0"/>
              </a:rPr>
              <a:t> </a:t>
            </a:r>
            <a:r>
              <a:rPr lang="en-US" altLang="cs-CZ" sz="1600" i="1" baseline="0">
                <a:latin typeface="Arial" charset="0"/>
                <a:cs typeface="Arial" charset="0"/>
              </a:rPr>
              <a:t>R</a:t>
            </a:r>
            <a:r>
              <a:rPr lang="en-US" altLang="cs-CZ" sz="1600" baseline="0">
                <a:latin typeface="Arial" charset="0"/>
                <a:cs typeface="Arial" charset="0"/>
              </a:rPr>
              <a:t>/km. For the </a:t>
            </a:r>
          </a:p>
          <a:p>
            <a:pPr eaLnBrk="1" hangingPunct="1">
              <a:spcBef>
                <a:spcPct val="0"/>
              </a:spcBef>
              <a:buFontTx/>
              <a:buNone/>
            </a:pPr>
            <a:r>
              <a:rPr lang="en-US" altLang="cs-CZ" sz="1600" baseline="0">
                <a:latin typeface="Arial" charset="0"/>
                <a:cs typeface="Arial" charset="0"/>
              </a:rPr>
              <a:t>three synchronous binaries, we estimate </a:t>
            </a:r>
            <a:r>
              <a:rPr lang="en-US" altLang="cs-CZ" sz="1600" i="1" baseline="0">
                <a:latin typeface="Arial" charset="0"/>
                <a:cs typeface="Arial" charset="0"/>
              </a:rPr>
              <a:t>R</a:t>
            </a:r>
            <a:r>
              <a:rPr lang="en-US" altLang="cs-CZ" sz="1600" i="1" baseline="-25000">
                <a:latin typeface="Arial" charset="0"/>
                <a:cs typeface="Arial" charset="0"/>
              </a:rPr>
              <a:t>2</a:t>
            </a:r>
            <a:r>
              <a:rPr lang="en-US" altLang="cs-CZ" sz="1600" baseline="0">
                <a:latin typeface="Arial" charset="0"/>
                <a:cs typeface="Arial" charset="0"/>
              </a:rPr>
              <a:t> = 0.55, 0.33 and 0.14 km, which gives </a:t>
            </a:r>
          </a:p>
          <a:p>
            <a:pPr eaLnBrk="1" hangingPunct="1">
              <a:spcBef>
                <a:spcPct val="0"/>
              </a:spcBef>
              <a:buFontTx/>
              <a:buNone/>
            </a:pPr>
            <a:r>
              <a:rPr lang="en-US" altLang="cs-CZ" sz="1600" i="1" baseline="0">
                <a:latin typeface="Arial" charset="0"/>
                <a:cs typeface="Arial" charset="0"/>
              </a:rPr>
              <a:t>k</a:t>
            </a:r>
            <a:r>
              <a:rPr lang="en-US" altLang="cs-CZ" sz="1600" i="1" baseline="-25000">
                <a:latin typeface="Arial" charset="0"/>
                <a:cs typeface="Arial" charset="0"/>
              </a:rPr>
              <a:t>2</a:t>
            </a:r>
            <a:r>
              <a:rPr lang="en-US" altLang="cs-CZ" sz="1600" baseline="0">
                <a:latin typeface="Arial" charset="0"/>
                <a:cs typeface="Arial" charset="0"/>
              </a:rPr>
              <a:t> &lt;~ 1*10</a:t>
            </a:r>
            <a:r>
              <a:rPr lang="en-US" altLang="cs-CZ" sz="1600" baseline="30000">
                <a:latin typeface="Arial" charset="0"/>
                <a:cs typeface="Arial" charset="0"/>
              </a:rPr>
              <a:t>-6</a:t>
            </a:r>
            <a:r>
              <a:rPr lang="en-US" altLang="cs-CZ" sz="1600" baseline="0">
                <a:latin typeface="Arial" charset="0"/>
                <a:cs typeface="Arial" charset="0"/>
              </a:rPr>
              <a:t> to 5*10</a:t>
            </a:r>
            <a:r>
              <a:rPr lang="en-US" altLang="cs-CZ" sz="1600" baseline="30000">
                <a:latin typeface="Arial" charset="0"/>
                <a:cs typeface="Arial" charset="0"/>
              </a:rPr>
              <a:t>-6</a:t>
            </a:r>
            <a:r>
              <a:rPr lang="en-US" altLang="cs-CZ" sz="1600" baseline="0">
                <a:latin typeface="Arial" charset="0"/>
                <a:cs typeface="Arial" charset="0"/>
              </a:rPr>
              <a:t>; we assume </a:t>
            </a:r>
            <a:r>
              <a:rPr lang="en-US" altLang="cs-CZ" sz="1600" i="1" baseline="0">
                <a:latin typeface="Arial" charset="0"/>
                <a:cs typeface="Arial" charset="0"/>
              </a:rPr>
              <a:t>k</a:t>
            </a:r>
            <a:r>
              <a:rPr lang="en-US" altLang="cs-CZ" sz="1600" i="1" baseline="-25000">
                <a:latin typeface="Arial" charset="0"/>
                <a:cs typeface="Arial" charset="0"/>
              </a:rPr>
              <a:t>2</a:t>
            </a:r>
            <a:r>
              <a:rPr lang="en-US" altLang="cs-CZ" sz="1600" baseline="0">
                <a:latin typeface="Arial" charset="0"/>
                <a:cs typeface="Arial" charset="0"/>
              </a:rPr>
              <a:t> = 10</a:t>
            </a:r>
            <a:r>
              <a:rPr lang="en-US" altLang="cs-CZ" sz="1600" baseline="30000">
                <a:latin typeface="Arial" charset="0"/>
                <a:cs typeface="Arial" charset="0"/>
              </a:rPr>
              <a:t>-6</a:t>
            </a:r>
            <a:r>
              <a:rPr lang="en-US" altLang="cs-CZ" sz="1600" baseline="0">
                <a:latin typeface="Arial" charset="0"/>
                <a:cs typeface="Arial" charset="0"/>
              </a:rPr>
              <a:t> for all the three.</a:t>
            </a:r>
          </a:p>
          <a:p>
            <a:pPr eaLnBrk="1" hangingPunct="1">
              <a:spcBef>
                <a:spcPct val="0"/>
              </a:spcBef>
              <a:buFontTx/>
              <a:buNone/>
            </a:pPr>
            <a:endParaRPr lang="en-US" altLang="cs-CZ" sz="1600" baseline="0">
              <a:latin typeface="Arial" charset="0"/>
              <a:cs typeface="Arial" charset="0"/>
            </a:endParaRPr>
          </a:p>
          <a:p>
            <a:pPr eaLnBrk="1" hangingPunct="1">
              <a:spcBef>
                <a:spcPct val="0"/>
              </a:spcBef>
              <a:buFontTx/>
              <a:buNone/>
            </a:pPr>
            <a:r>
              <a:rPr lang="en-US" altLang="cs-CZ" sz="1600" baseline="0">
                <a:latin typeface="Arial" charset="0"/>
                <a:cs typeface="Arial" charset="0"/>
              </a:rPr>
              <a:t>This gives an estimated </a:t>
            </a:r>
            <a:r>
              <a:rPr lang="el-GR" altLang="cs-CZ" sz="1600" i="1" baseline="0">
                <a:latin typeface="Arial" charset="0"/>
                <a:cs typeface="Arial" charset="0"/>
              </a:rPr>
              <a:t>τ</a:t>
            </a:r>
            <a:r>
              <a:rPr lang="en-US" altLang="cs-CZ" sz="1600" baseline="-25000">
                <a:latin typeface="Arial" charset="0"/>
                <a:cs typeface="Arial" charset="0"/>
              </a:rPr>
              <a:t>sync</a:t>
            </a:r>
            <a:r>
              <a:rPr lang="en-US" altLang="cs-CZ" sz="1600" baseline="0">
                <a:latin typeface="Arial" charset="0"/>
                <a:cs typeface="Arial" charset="0"/>
              </a:rPr>
              <a:t> ~ 2*10</a:t>
            </a:r>
            <a:r>
              <a:rPr lang="en-US" altLang="cs-CZ" sz="1600" baseline="30000">
                <a:latin typeface="Arial" charset="0"/>
                <a:cs typeface="Arial" charset="0"/>
              </a:rPr>
              <a:t>7</a:t>
            </a:r>
            <a:r>
              <a:rPr lang="en-US" altLang="cs-CZ" sz="1600" baseline="0">
                <a:latin typeface="Arial" charset="0"/>
                <a:cs typeface="Arial" charset="0"/>
              </a:rPr>
              <a:t> yr.  The three bound secondaries are in their orbits for longer times.</a:t>
            </a:r>
            <a:endParaRPr lang="cs-CZ" altLang="cs-CZ" sz="1600" baseline="0">
              <a:latin typeface="Arial" charset="0"/>
              <a:cs typeface="Arial" charset="0"/>
            </a:endParaRPr>
          </a:p>
        </p:txBody>
      </p:sp>
      <p:pic>
        <p:nvPicPr>
          <p:cNvPr id="22532"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625" y="2276475"/>
            <a:ext cx="7481888"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8313" y="9525"/>
            <a:ext cx="8135937" cy="1143000"/>
          </a:xfrm>
        </p:spPr>
        <p:txBody>
          <a:bodyPr/>
          <a:lstStyle/>
          <a:p>
            <a:pPr eaLnBrk="1" hangingPunct="1"/>
            <a:r>
              <a:rPr lang="cs-CZ" altLang="cs-CZ" sz="2800" smtClean="0">
                <a:solidFill>
                  <a:schemeClr val="folHlink"/>
                </a:solidFill>
                <a:latin typeface="Arial" charset="0"/>
              </a:rPr>
              <a:t>B</a:t>
            </a:r>
            <a:r>
              <a:rPr lang="en-US" altLang="cs-CZ" sz="2800" smtClean="0">
                <a:solidFill>
                  <a:schemeClr val="folHlink"/>
                </a:solidFill>
                <a:latin typeface="Arial" charset="0"/>
              </a:rPr>
              <a:t>ound secondaries older than the unbound ones?</a:t>
            </a:r>
            <a:endParaRPr lang="cs-CZ" altLang="cs-CZ" sz="2000" smtClean="0">
              <a:solidFill>
                <a:schemeClr val="folHlink"/>
              </a:solidFill>
              <a:latin typeface="Arial" charset="0"/>
            </a:endParaRPr>
          </a:p>
        </p:txBody>
      </p:sp>
      <p:sp>
        <p:nvSpPr>
          <p:cNvPr id="23555" name="TextovéPole 2"/>
          <p:cNvSpPr txBox="1">
            <a:spLocks noChangeArrowheads="1"/>
          </p:cNvSpPr>
          <p:nvPr/>
        </p:nvSpPr>
        <p:spPr bwMode="auto">
          <a:xfrm>
            <a:off x="528638" y="1125538"/>
            <a:ext cx="8139112"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600" baseline="0">
                <a:latin typeface="Arial" charset="0"/>
              </a:rPr>
              <a:t>For the three systems, the unbound secondaries separated ~1-8*10</a:t>
            </a:r>
            <a:r>
              <a:rPr lang="en-US" altLang="cs-CZ" sz="1600" baseline="30000">
                <a:latin typeface="Arial" charset="0"/>
              </a:rPr>
              <a:t>5</a:t>
            </a:r>
            <a:r>
              <a:rPr lang="en-US" altLang="cs-CZ" sz="1600" baseline="0">
                <a:latin typeface="Arial" charset="0"/>
              </a:rPr>
              <a:t> yr ago, while the observed synchronous rotations of the bound secondaries suggest that they are in their orbits for &gt;~ </a:t>
            </a:r>
            <a:r>
              <a:rPr lang="en-US" altLang="cs-CZ" sz="1600" baseline="0">
                <a:latin typeface="Arial" charset="0"/>
                <a:cs typeface="Arial" charset="0"/>
              </a:rPr>
              <a:t>2*10</a:t>
            </a:r>
            <a:r>
              <a:rPr lang="en-US" altLang="cs-CZ" sz="1600" baseline="30000">
                <a:latin typeface="Arial" charset="0"/>
                <a:cs typeface="Arial" charset="0"/>
              </a:rPr>
              <a:t>7</a:t>
            </a:r>
            <a:r>
              <a:rPr lang="en-US" altLang="cs-CZ" sz="1600" baseline="0">
                <a:latin typeface="Arial" charset="0"/>
                <a:cs typeface="Arial" charset="0"/>
              </a:rPr>
              <a:t> yr.</a:t>
            </a:r>
          </a:p>
          <a:p>
            <a:pPr eaLnBrk="1" hangingPunct="1">
              <a:spcBef>
                <a:spcPct val="0"/>
              </a:spcBef>
              <a:buFontTx/>
              <a:buNone/>
            </a:pPr>
            <a:endParaRPr lang="en-US" altLang="cs-CZ" sz="1600" baseline="0">
              <a:latin typeface="Arial" charset="0"/>
            </a:endParaRPr>
          </a:p>
          <a:p>
            <a:pPr eaLnBrk="1" hangingPunct="1">
              <a:spcBef>
                <a:spcPct val="0"/>
              </a:spcBef>
              <a:buFontTx/>
              <a:buNone/>
            </a:pPr>
            <a:r>
              <a:rPr lang="en-US" altLang="cs-CZ" sz="1600" u="sng" baseline="0">
                <a:latin typeface="Arial" charset="0"/>
              </a:rPr>
              <a:t>The bound secondaries might be formed in an earlier fission event</a:t>
            </a:r>
            <a:r>
              <a:rPr lang="en-US" altLang="cs-CZ" sz="1600" baseline="0">
                <a:latin typeface="Arial" charset="0"/>
              </a:rPr>
              <a:t> (but could their orbits remain unchanged during the process of secondary ejection after a recent fission event?  Note their </a:t>
            </a:r>
            <a:r>
              <a:rPr lang="en-US" altLang="cs-CZ" sz="1600" i="1" baseline="0">
                <a:latin typeface="Arial" charset="0"/>
              </a:rPr>
              <a:t>D</a:t>
            </a:r>
            <a:r>
              <a:rPr lang="en-US" altLang="cs-CZ" sz="1600" baseline="-25000">
                <a:latin typeface="Arial" charset="0"/>
              </a:rPr>
              <a:t>unb</a:t>
            </a:r>
            <a:r>
              <a:rPr lang="en-US" altLang="cs-CZ" sz="1600" i="1" baseline="0">
                <a:latin typeface="Arial" charset="0"/>
              </a:rPr>
              <a:t>/D</a:t>
            </a:r>
            <a:r>
              <a:rPr lang="en-US" altLang="cs-CZ" sz="1600" i="1" baseline="-25000">
                <a:latin typeface="Arial" charset="0"/>
              </a:rPr>
              <a:t>2</a:t>
            </a:r>
            <a:r>
              <a:rPr lang="en-US" altLang="cs-CZ" sz="1600" baseline="0">
                <a:latin typeface="Arial" charset="0"/>
              </a:rPr>
              <a:t> = 0.6, 1.1 and 2.9!),</a:t>
            </a:r>
            <a:endParaRPr lang="en-US" altLang="cs-CZ" sz="1600" u="sng" baseline="0">
              <a:latin typeface="Arial" charset="0"/>
            </a:endParaRPr>
          </a:p>
          <a:p>
            <a:pPr eaLnBrk="1" hangingPunct="1">
              <a:spcBef>
                <a:spcPct val="0"/>
              </a:spcBef>
              <a:buFontTx/>
              <a:buNone/>
            </a:pPr>
            <a:endParaRPr lang="en-US" altLang="cs-CZ" sz="1600" baseline="0">
              <a:latin typeface="Arial" charset="0"/>
            </a:endParaRPr>
          </a:p>
          <a:p>
            <a:pPr algn="ctr" eaLnBrk="1" hangingPunct="1">
              <a:spcBef>
                <a:spcPct val="0"/>
              </a:spcBef>
              <a:buFontTx/>
              <a:buNone/>
            </a:pPr>
            <a:r>
              <a:rPr lang="en-US" altLang="cs-CZ" sz="1600" baseline="0">
                <a:latin typeface="Arial" charset="0"/>
              </a:rPr>
              <a:t>OR</a:t>
            </a:r>
          </a:p>
          <a:p>
            <a:pPr algn="ctr" eaLnBrk="1" hangingPunct="1">
              <a:spcBef>
                <a:spcPct val="0"/>
              </a:spcBef>
              <a:buFontTx/>
              <a:buNone/>
            </a:pPr>
            <a:endParaRPr lang="en-US" altLang="cs-CZ" sz="1600" baseline="0">
              <a:latin typeface="Arial" charset="0"/>
            </a:endParaRPr>
          </a:p>
          <a:p>
            <a:pPr eaLnBrk="1" hangingPunct="1">
              <a:spcBef>
                <a:spcPct val="0"/>
              </a:spcBef>
              <a:buFontTx/>
              <a:buNone/>
            </a:pPr>
            <a:r>
              <a:rPr lang="en-US" altLang="cs-CZ" sz="1600" u="sng" baseline="0">
                <a:latin typeface="Arial" charset="0"/>
              </a:rPr>
              <a:t>their tidal synchronization was much faster than thought so far</a:t>
            </a:r>
            <a:r>
              <a:rPr lang="en-US" altLang="cs-CZ" sz="1600" baseline="0">
                <a:latin typeface="Arial" charset="0"/>
              </a:rPr>
              <a:t> (</a:t>
            </a:r>
            <a:r>
              <a:rPr lang="en-US" altLang="cs-CZ" sz="1600" i="1" baseline="0">
                <a:latin typeface="Arial" charset="0"/>
              </a:rPr>
              <a:t>Q/k</a:t>
            </a:r>
            <a:r>
              <a:rPr lang="en-US" altLang="cs-CZ" sz="1600" baseline="-25000">
                <a:latin typeface="Arial" charset="0"/>
              </a:rPr>
              <a:t> </a:t>
            </a:r>
            <a:r>
              <a:rPr lang="en-US" altLang="cs-CZ" sz="1600" baseline="0">
                <a:latin typeface="Arial" charset="0"/>
              </a:rPr>
              <a:t>lower by at least 1-2 orders of magnitude than suggested by the theory),</a:t>
            </a:r>
          </a:p>
          <a:p>
            <a:pPr eaLnBrk="1" hangingPunct="1">
              <a:spcBef>
                <a:spcPct val="0"/>
              </a:spcBef>
              <a:buFontTx/>
              <a:buNone/>
            </a:pPr>
            <a:endParaRPr lang="en-US" altLang="cs-CZ" sz="1600" baseline="0">
              <a:latin typeface="Arial" charset="0"/>
            </a:endParaRPr>
          </a:p>
          <a:p>
            <a:pPr algn="ctr" eaLnBrk="1" hangingPunct="1">
              <a:spcBef>
                <a:spcPct val="0"/>
              </a:spcBef>
              <a:buFontTx/>
              <a:buNone/>
            </a:pPr>
            <a:r>
              <a:rPr lang="en-US" altLang="cs-CZ" sz="1600" baseline="0">
                <a:latin typeface="Arial" charset="0"/>
              </a:rPr>
              <a:t>OR</a:t>
            </a:r>
          </a:p>
          <a:p>
            <a:pPr algn="ctr" eaLnBrk="1" hangingPunct="1">
              <a:spcBef>
                <a:spcPct val="0"/>
              </a:spcBef>
              <a:buFontTx/>
              <a:buNone/>
            </a:pPr>
            <a:endParaRPr lang="en-US" altLang="cs-CZ" sz="1600" baseline="0">
              <a:latin typeface="Arial" charset="0"/>
            </a:endParaRPr>
          </a:p>
          <a:p>
            <a:pPr eaLnBrk="1" hangingPunct="1">
              <a:spcBef>
                <a:spcPct val="0"/>
              </a:spcBef>
              <a:buFontTx/>
              <a:buNone/>
            </a:pPr>
            <a:r>
              <a:rPr lang="en-US" altLang="cs-CZ" sz="1600" u="sng" baseline="0">
                <a:latin typeface="Arial" charset="0"/>
              </a:rPr>
              <a:t>the unbound secondaries were not ejected quickly after fission, but they separated from the system after spending a longer time in orbit around the primary.</a:t>
            </a:r>
            <a:endParaRPr lang="en-US" altLang="cs-CZ" sz="1600" baseline="0">
              <a:latin typeface="Arial" charset="0"/>
            </a:endParaRPr>
          </a:p>
          <a:p>
            <a:pPr eaLnBrk="1" hangingPunct="1">
              <a:spcBef>
                <a:spcPct val="0"/>
              </a:spcBef>
              <a:buFontTx/>
              <a:buNone/>
            </a:pPr>
            <a:endParaRPr lang="en-US" altLang="cs-CZ" sz="1600" baseline="0">
              <a:latin typeface="Arial" charset="0"/>
            </a:endParaRPr>
          </a:p>
          <a:p>
            <a:pPr eaLnBrk="1" hangingPunct="1">
              <a:spcBef>
                <a:spcPct val="0"/>
              </a:spcBef>
              <a:buFontTx/>
              <a:buNone/>
            </a:pPr>
            <a:endParaRPr lang="en-US" altLang="cs-CZ" sz="1600" baseline="0">
              <a:latin typeface="Arial" charset="0"/>
            </a:endParaRPr>
          </a:p>
          <a:p>
            <a:pPr eaLnBrk="1" hangingPunct="1">
              <a:spcBef>
                <a:spcPct val="0"/>
              </a:spcBef>
              <a:buFontTx/>
              <a:buNone/>
            </a:pPr>
            <a:r>
              <a:rPr lang="en-US" altLang="cs-CZ" sz="1600" b="1" baseline="0">
                <a:latin typeface="Arial" charset="0"/>
              </a:rPr>
              <a:t>Data on the complex asteroid systems containing both bound and unbound secondaries are going to provide important constraints on the processes of spin-up fission and subsequent evolution of rubble pile asteroids.</a:t>
            </a:r>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11188" y="333375"/>
            <a:ext cx="7772400" cy="1143000"/>
          </a:xfrm>
        </p:spPr>
        <p:txBody>
          <a:bodyPr/>
          <a:lstStyle/>
          <a:p>
            <a:pPr eaLnBrk="1" hangingPunct="1"/>
            <a:r>
              <a:rPr lang="en-US" altLang="cs-CZ" sz="3200" smtClean="0">
                <a:solidFill>
                  <a:schemeClr val="folHlink"/>
                </a:solidFill>
                <a:latin typeface="Arial" charset="0"/>
              </a:rPr>
              <a:t>Spin-up fission asteroid systems</a:t>
            </a:r>
            <a:endParaRPr lang="cs-CZ" altLang="cs-CZ" sz="2400" smtClean="0">
              <a:solidFill>
                <a:schemeClr val="folHlink"/>
              </a:solidFill>
              <a:latin typeface="Arial" charset="0"/>
            </a:endParaRPr>
          </a:p>
        </p:txBody>
      </p:sp>
      <p:sp>
        <p:nvSpPr>
          <p:cNvPr id="6147" name="Rectangle 3"/>
          <p:cNvSpPr>
            <a:spLocks noGrp="1" noChangeArrowheads="1"/>
          </p:cNvSpPr>
          <p:nvPr>
            <p:ph type="body" idx="1"/>
          </p:nvPr>
        </p:nvSpPr>
        <p:spPr>
          <a:xfrm>
            <a:off x="539750" y="1341438"/>
            <a:ext cx="8280400" cy="5184775"/>
          </a:xfrm>
        </p:spPr>
        <p:txBody>
          <a:bodyPr/>
          <a:lstStyle/>
          <a:p>
            <a:pPr marL="0" indent="0" eaLnBrk="1" hangingPunct="1">
              <a:buFontTx/>
              <a:buNone/>
              <a:defRPr/>
            </a:pPr>
            <a:r>
              <a:rPr lang="en-US" sz="1800" u="sng" dirty="0" smtClean="0">
                <a:latin typeface="Arial" charset="0"/>
              </a:rPr>
              <a:t>Primary sizes:</a:t>
            </a:r>
            <a:r>
              <a:rPr lang="en-US" sz="1600" dirty="0" smtClean="0">
                <a:latin typeface="Arial" charset="0"/>
              </a:rPr>
              <a:t> </a:t>
            </a:r>
          </a:p>
          <a:p>
            <a:pPr marL="0" indent="0" eaLnBrk="1" hangingPunct="1">
              <a:buFontTx/>
              <a:buNone/>
              <a:defRPr/>
            </a:pPr>
            <a:endParaRPr lang="en-US" sz="1600" dirty="0" smtClean="0">
              <a:latin typeface="Arial" charset="0"/>
            </a:endParaRPr>
          </a:p>
          <a:p>
            <a:pPr marL="0" indent="0" eaLnBrk="1" hangingPunct="1">
              <a:buFontTx/>
              <a:buNone/>
              <a:defRPr/>
            </a:pPr>
            <a:r>
              <a:rPr lang="en-US" sz="1600" dirty="0" smtClean="0">
                <a:latin typeface="Arial" charset="0"/>
              </a:rPr>
              <a:t>Largest </a:t>
            </a:r>
            <a:r>
              <a:rPr lang="en-US" sz="1600" i="1" dirty="0" smtClean="0">
                <a:latin typeface="Arial" charset="0"/>
              </a:rPr>
              <a:t>D</a:t>
            </a:r>
            <a:r>
              <a:rPr lang="en-US" sz="1600" baseline="-25000" dirty="0" smtClean="0">
                <a:latin typeface="Arial" charset="0"/>
              </a:rPr>
              <a:t>1</a:t>
            </a:r>
            <a:r>
              <a:rPr lang="en-US" sz="1600" dirty="0" smtClean="0">
                <a:latin typeface="Arial" charset="0"/>
              </a:rPr>
              <a:t> ~ 10 km </a:t>
            </a:r>
          </a:p>
          <a:p>
            <a:pPr eaLnBrk="1" hangingPunct="1">
              <a:defRPr/>
            </a:pPr>
            <a:r>
              <a:rPr lang="en-US" sz="1400" dirty="0" smtClean="0">
                <a:latin typeface="Arial" charset="0"/>
              </a:rPr>
              <a:t>(1052) </a:t>
            </a:r>
            <a:r>
              <a:rPr lang="en-US" sz="1400" dirty="0" err="1" smtClean="0">
                <a:latin typeface="Arial" charset="0"/>
              </a:rPr>
              <a:t>Belgica</a:t>
            </a:r>
            <a:r>
              <a:rPr lang="en-US" sz="1400" dirty="0" smtClean="0">
                <a:latin typeface="Arial" charset="0"/>
              </a:rPr>
              <a:t>: 10.3 </a:t>
            </a:r>
            <a:r>
              <a:rPr lang="en-US" sz="1400" dirty="0" smtClean="0"/>
              <a:t>±</a:t>
            </a:r>
            <a:r>
              <a:rPr lang="en-US" sz="1400" dirty="0">
                <a:latin typeface="Arial" charset="0"/>
              </a:rPr>
              <a:t> </a:t>
            </a:r>
            <a:r>
              <a:rPr lang="en-US" sz="1400" dirty="0" smtClean="0">
                <a:latin typeface="Arial" charset="0"/>
              </a:rPr>
              <a:t>1.3 km </a:t>
            </a:r>
            <a:r>
              <a:rPr lang="en-US" sz="1200" i="1" dirty="0" smtClean="0">
                <a:latin typeface="Arial" charset="0"/>
              </a:rPr>
              <a:t>(Franco et al. 2013)</a:t>
            </a:r>
          </a:p>
          <a:p>
            <a:pPr eaLnBrk="1" hangingPunct="1">
              <a:defRPr/>
            </a:pPr>
            <a:r>
              <a:rPr lang="en-US" sz="1400" dirty="0" smtClean="0">
                <a:latin typeface="Arial" charset="0"/>
              </a:rPr>
              <a:t>(3868) Mendoza: 9.3 </a:t>
            </a:r>
            <a:r>
              <a:rPr lang="en-US" sz="1400" dirty="0"/>
              <a:t>±</a:t>
            </a:r>
            <a:r>
              <a:rPr lang="en-US" sz="1400" dirty="0">
                <a:latin typeface="Arial" charset="0"/>
              </a:rPr>
              <a:t> </a:t>
            </a:r>
            <a:r>
              <a:rPr lang="en-US" sz="1400" dirty="0" smtClean="0">
                <a:latin typeface="Arial" charset="0"/>
              </a:rPr>
              <a:t>1.0 km </a:t>
            </a:r>
            <a:r>
              <a:rPr lang="en-US" sz="1200" i="1" dirty="0" smtClean="0">
                <a:latin typeface="Arial" charset="0"/>
              </a:rPr>
              <a:t>(</a:t>
            </a:r>
            <a:r>
              <a:rPr lang="en-US" sz="1200" i="1" dirty="0" err="1" smtClean="0">
                <a:latin typeface="Arial" charset="0"/>
              </a:rPr>
              <a:t>Pravec</a:t>
            </a:r>
            <a:r>
              <a:rPr lang="en-US" sz="1200" i="1" dirty="0" smtClean="0">
                <a:latin typeface="Arial" charset="0"/>
              </a:rPr>
              <a:t> et al. 2012)</a:t>
            </a:r>
          </a:p>
          <a:p>
            <a:pPr marL="0" indent="0" eaLnBrk="1" hangingPunct="1">
              <a:buFontTx/>
              <a:buNone/>
              <a:defRPr/>
            </a:pPr>
            <a:endParaRPr lang="en-US" sz="1200" i="1" dirty="0">
              <a:latin typeface="Arial" charset="0"/>
            </a:endParaRPr>
          </a:p>
          <a:p>
            <a:pPr marL="0" indent="0" eaLnBrk="1" hangingPunct="1">
              <a:buFontTx/>
              <a:buNone/>
              <a:defRPr/>
            </a:pPr>
            <a:r>
              <a:rPr lang="en-US" sz="1600" dirty="0" smtClean="0">
                <a:latin typeface="Arial" charset="0"/>
              </a:rPr>
              <a:t>Smallest </a:t>
            </a:r>
            <a:r>
              <a:rPr lang="en-US" sz="1600" i="1" dirty="0" smtClean="0">
                <a:latin typeface="Arial" charset="0"/>
              </a:rPr>
              <a:t>D</a:t>
            </a:r>
            <a:r>
              <a:rPr lang="en-US" sz="1600" baseline="-25000" dirty="0" smtClean="0">
                <a:latin typeface="Arial" charset="0"/>
              </a:rPr>
              <a:t>1</a:t>
            </a:r>
            <a:r>
              <a:rPr lang="en-US" sz="1600" dirty="0" smtClean="0">
                <a:latin typeface="Arial" charset="0"/>
              </a:rPr>
              <a:t> </a:t>
            </a:r>
            <a:r>
              <a:rPr lang="en-US" sz="1600" dirty="0">
                <a:latin typeface="Arial" charset="0"/>
              </a:rPr>
              <a:t>~ </a:t>
            </a:r>
            <a:r>
              <a:rPr lang="en-US" sz="1600" dirty="0" smtClean="0">
                <a:latin typeface="Arial" charset="0"/>
              </a:rPr>
              <a:t>0.15 </a:t>
            </a:r>
            <a:r>
              <a:rPr lang="en-US" sz="1600" dirty="0">
                <a:latin typeface="Arial" charset="0"/>
              </a:rPr>
              <a:t>km </a:t>
            </a:r>
            <a:endParaRPr lang="en-US" sz="1600" dirty="0" smtClean="0">
              <a:latin typeface="Arial" charset="0"/>
            </a:endParaRPr>
          </a:p>
          <a:p>
            <a:pPr eaLnBrk="1" hangingPunct="1">
              <a:defRPr/>
            </a:pPr>
            <a:r>
              <a:rPr lang="en-US" sz="1400" dirty="0" smtClean="0">
                <a:latin typeface="Arial" charset="0"/>
              </a:rPr>
              <a:t>2004 FG11: 0.15 </a:t>
            </a:r>
            <a:r>
              <a:rPr lang="en-US" sz="1400" dirty="0"/>
              <a:t>±</a:t>
            </a:r>
            <a:r>
              <a:rPr lang="en-US" sz="1400" dirty="0">
                <a:latin typeface="Arial" charset="0"/>
              </a:rPr>
              <a:t> </a:t>
            </a:r>
            <a:r>
              <a:rPr lang="en-US" sz="1400" dirty="0" smtClean="0">
                <a:latin typeface="Arial" charset="0"/>
              </a:rPr>
              <a:t>0.03 </a:t>
            </a:r>
            <a:r>
              <a:rPr lang="en-US" sz="1400" dirty="0">
                <a:latin typeface="Arial" charset="0"/>
              </a:rPr>
              <a:t>km </a:t>
            </a:r>
            <a:r>
              <a:rPr lang="en-US" sz="1200" i="1" dirty="0" smtClean="0">
                <a:latin typeface="Arial" charset="0"/>
              </a:rPr>
              <a:t>(Taylor et al. 2012)</a:t>
            </a:r>
          </a:p>
          <a:p>
            <a:pPr eaLnBrk="1" hangingPunct="1">
              <a:defRPr/>
            </a:pPr>
            <a:r>
              <a:rPr lang="en-US" sz="1400" dirty="0" smtClean="0">
                <a:latin typeface="Arial" charset="0"/>
              </a:rPr>
              <a:t>2003 SS84: 0.12 km </a:t>
            </a:r>
            <a:r>
              <a:rPr lang="en-US" sz="1200" i="1" dirty="0" smtClean="0">
                <a:latin typeface="Arial" charset="0"/>
              </a:rPr>
              <a:t>(Nolan et </a:t>
            </a:r>
            <a:r>
              <a:rPr lang="en-US" sz="1200" i="1" dirty="0">
                <a:latin typeface="Arial" charset="0"/>
              </a:rPr>
              <a:t>al. </a:t>
            </a:r>
            <a:r>
              <a:rPr lang="en-US" sz="1200" i="1" dirty="0" smtClean="0">
                <a:latin typeface="Arial" charset="0"/>
              </a:rPr>
              <a:t>2003, no </a:t>
            </a:r>
            <a:r>
              <a:rPr lang="en-US" sz="1200" i="1" dirty="0" err="1" smtClean="0">
                <a:latin typeface="Arial" charset="0"/>
              </a:rPr>
              <a:t>unc</a:t>
            </a:r>
            <a:r>
              <a:rPr lang="en-US" sz="1200" i="1" dirty="0" smtClean="0">
                <a:latin typeface="Arial" charset="0"/>
              </a:rPr>
              <a:t>.)</a:t>
            </a:r>
            <a:endParaRPr lang="en-US" sz="1200" i="1" dirty="0">
              <a:latin typeface="Arial" charset="0"/>
            </a:endParaRPr>
          </a:p>
          <a:p>
            <a:pPr marL="0" indent="0" eaLnBrk="1" hangingPunct="1">
              <a:buFontTx/>
              <a:buNone/>
              <a:defRPr/>
            </a:pPr>
            <a:endParaRPr lang="en-US" sz="1400" i="1" dirty="0">
              <a:latin typeface="Arial" charset="0"/>
            </a:endParaRPr>
          </a:p>
          <a:p>
            <a:pPr marL="0" indent="0" eaLnBrk="1" hangingPunct="1">
              <a:buFontTx/>
              <a:buNone/>
              <a:defRPr/>
            </a:pPr>
            <a:r>
              <a:rPr lang="en-US" sz="1400" dirty="0" smtClean="0">
                <a:latin typeface="Arial" charset="0"/>
              </a:rPr>
              <a:t>This primary diameter range 0.15 to 10 km is the same range where we observe the spin barrier (gravity dominated regime, predominantly </a:t>
            </a:r>
            <a:r>
              <a:rPr lang="en-US" sz="1400" dirty="0" err="1" smtClean="0">
                <a:latin typeface="Arial" charset="0"/>
              </a:rPr>
              <a:t>cohesionless</a:t>
            </a:r>
            <a:r>
              <a:rPr lang="en-US" sz="1400" dirty="0" smtClean="0">
                <a:latin typeface="Arial" charset="0"/>
              </a:rPr>
              <a:t>, ‘rubble-pile’ asteroid structure implied).</a:t>
            </a:r>
          </a:p>
          <a:p>
            <a:pPr marL="0" indent="0" eaLnBrk="1" hangingPunct="1">
              <a:buFontTx/>
              <a:buNone/>
              <a:defRPr/>
            </a:pPr>
            <a:endParaRPr lang="en-US" sz="1400" dirty="0">
              <a:latin typeface="Arial" charset="0"/>
            </a:endParaRPr>
          </a:p>
          <a:p>
            <a:pPr marL="0" indent="0" eaLnBrk="1" hangingPunct="1">
              <a:buFontTx/>
              <a:buNone/>
              <a:defRPr/>
            </a:pPr>
            <a:r>
              <a:rPr lang="en-US" sz="1400" dirty="0" smtClean="0">
                <a:latin typeface="Arial" charset="0"/>
              </a:rPr>
              <a:t>The upper limit on </a:t>
            </a:r>
            <a:r>
              <a:rPr lang="en-US" sz="1400" i="1" dirty="0">
                <a:latin typeface="Arial" charset="0"/>
              </a:rPr>
              <a:t>D</a:t>
            </a:r>
            <a:r>
              <a:rPr lang="en-US" sz="1400" baseline="-25000" dirty="0">
                <a:latin typeface="Arial" charset="0"/>
              </a:rPr>
              <a:t>1 </a:t>
            </a:r>
            <a:r>
              <a:rPr lang="en-US" sz="1400" dirty="0" smtClean="0">
                <a:latin typeface="Arial" charset="0"/>
              </a:rPr>
              <a:t>seems to be because asteroids larger than ~10 km don’t get quite to the spin barrier where they would fission; asteroid spin rates fall off from the spin barrier at </a:t>
            </a:r>
            <a:r>
              <a:rPr lang="en-US" sz="1400" i="1" dirty="0" smtClean="0">
                <a:latin typeface="Arial" charset="0"/>
              </a:rPr>
              <a:t>D </a:t>
            </a:r>
            <a:r>
              <a:rPr lang="en-US" sz="1400" dirty="0" smtClean="0">
                <a:latin typeface="Arial" charset="0"/>
              </a:rPr>
              <a:t>&gt; 10 km.  (Are they too big to be spun up to the spin barrier by YORP during their lifetime?  But see the talk by </a:t>
            </a:r>
            <a:r>
              <a:rPr lang="en-US" sz="1400" dirty="0" err="1" smtClean="0">
                <a:latin typeface="Arial" charset="0"/>
              </a:rPr>
              <a:t>Holsapple</a:t>
            </a:r>
            <a:r>
              <a:rPr lang="en-US" sz="1400" dirty="0">
                <a:latin typeface="Arial" charset="0"/>
              </a:rPr>
              <a:t>.</a:t>
            </a:r>
            <a:r>
              <a:rPr lang="en-US" sz="1400" dirty="0" smtClean="0">
                <a:latin typeface="Arial" charset="0"/>
              </a:rPr>
              <a:t>)</a:t>
            </a:r>
          </a:p>
          <a:p>
            <a:pPr marL="0" indent="0" eaLnBrk="1" hangingPunct="1">
              <a:buFontTx/>
              <a:buNone/>
              <a:defRPr/>
            </a:pPr>
            <a:endParaRPr lang="en-US" sz="1400" dirty="0">
              <a:latin typeface="Arial" charset="0"/>
            </a:endParaRPr>
          </a:p>
          <a:p>
            <a:pPr marL="0" indent="0" eaLnBrk="1" hangingPunct="1">
              <a:buFontTx/>
              <a:buNone/>
              <a:defRPr/>
            </a:pPr>
            <a:r>
              <a:rPr lang="en-US" sz="1400" dirty="0" smtClean="0">
                <a:latin typeface="Arial" charset="0"/>
              </a:rPr>
              <a:t>The lower limit on </a:t>
            </a:r>
            <a:r>
              <a:rPr lang="en-US" sz="1400" i="1" dirty="0">
                <a:latin typeface="Arial" charset="0"/>
              </a:rPr>
              <a:t>D</a:t>
            </a:r>
            <a:r>
              <a:rPr lang="en-US" sz="1400" baseline="-25000" dirty="0">
                <a:latin typeface="Arial" charset="0"/>
              </a:rPr>
              <a:t>1</a:t>
            </a:r>
            <a:r>
              <a:rPr lang="en-US" sz="1400" dirty="0" smtClean="0">
                <a:latin typeface="Arial" charset="0"/>
              </a:rPr>
              <a:t> is likely because asteroids smaller than ~0.15 km are predominantly not “rubble piles”.  But the observational selection effect against detection of smaller binaries has to be checked.</a:t>
            </a:r>
            <a:endParaRPr lang="en-US" sz="1400" dirty="0">
              <a:latin typeface="Arial" charset="0"/>
            </a:endParaRPr>
          </a:p>
          <a:p>
            <a:pPr marL="0" indent="0" eaLnBrk="1" hangingPunct="1">
              <a:buFontTx/>
              <a:buNone/>
              <a:defRPr/>
            </a:pPr>
            <a:endParaRPr lang="en-US" sz="1400" dirty="0" smtClean="0">
              <a:latin typeface="Arial" charset="0"/>
            </a:endParaRPr>
          </a:p>
        </p:txBody>
      </p:sp>
      <p:pic>
        <p:nvPicPr>
          <p:cNvPr id="25604" name="Obrázek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3800" y="1268413"/>
            <a:ext cx="38163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55576" y="116632"/>
            <a:ext cx="7772400" cy="1143000"/>
          </a:xfrm>
        </p:spPr>
        <p:txBody>
          <a:bodyPr/>
          <a:lstStyle/>
          <a:p>
            <a:pPr eaLnBrk="1" hangingPunct="1"/>
            <a:r>
              <a:rPr lang="en-US" altLang="cs-CZ" sz="2800" dirty="0" smtClean="0">
                <a:solidFill>
                  <a:schemeClr val="folHlink"/>
                </a:solidFill>
                <a:latin typeface="Arial" charset="0"/>
              </a:rPr>
              <a:t>Modeling of binary asteroids from photometry</a:t>
            </a:r>
            <a:endParaRPr lang="cs-CZ" altLang="cs-CZ" sz="3200" dirty="0" smtClean="0">
              <a:solidFill>
                <a:schemeClr val="folHlink"/>
              </a:solidFill>
              <a:latin typeface="Arial" charset="0"/>
            </a:endParaRPr>
          </a:p>
        </p:txBody>
      </p:sp>
      <p:pic>
        <p:nvPicPr>
          <p:cNvPr id="10243" name="Picture 6" descr="eclipsegeo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60032" y="2355899"/>
            <a:ext cx="38163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Text Box 8"/>
          <p:cNvSpPr txBox="1">
            <a:spLocks noChangeArrowheads="1"/>
          </p:cNvSpPr>
          <p:nvPr/>
        </p:nvSpPr>
        <p:spPr bwMode="auto">
          <a:xfrm>
            <a:off x="6227763" y="6461199"/>
            <a:ext cx="24769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aseline="-16000">
                <a:solidFill>
                  <a:schemeClr val="tx1"/>
                </a:solidFill>
                <a:latin typeface="Arial" charset="0"/>
              </a:defRPr>
            </a:lvl1pPr>
            <a:lvl2pPr marL="742950" indent="-285750" eaLnBrk="0" hangingPunct="0">
              <a:defRPr sz="3200" baseline="-16000">
                <a:solidFill>
                  <a:schemeClr val="tx1"/>
                </a:solidFill>
                <a:latin typeface="Arial" charset="0"/>
              </a:defRPr>
            </a:lvl2pPr>
            <a:lvl3pPr marL="1143000" indent="-228600" eaLnBrk="0" hangingPunct="0">
              <a:defRPr sz="3200" baseline="-16000">
                <a:solidFill>
                  <a:schemeClr val="tx1"/>
                </a:solidFill>
                <a:latin typeface="Arial" charset="0"/>
              </a:defRPr>
            </a:lvl3pPr>
            <a:lvl4pPr marL="1600200" indent="-228600" eaLnBrk="0" hangingPunct="0">
              <a:defRPr sz="3200" baseline="-16000">
                <a:solidFill>
                  <a:schemeClr val="tx1"/>
                </a:solidFill>
                <a:latin typeface="Arial" charset="0"/>
              </a:defRPr>
            </a:lvl4pPr>
            <a:lvl5pPr marL="2057400" indent="-228600" eaLnBrk="0" hangingPunct="0">
              <a:defRPr sz="3200" baseline="-16000">
                <a:solidFill>
                  <a:schemeClr val="tx1"/>
                </a:solidFill>
                <a:latin typeface="Arial" charset="0"/>
              </a:defRPr>
            </a:lvl5pPr>
            <a:lvl6pPr marL="2514600" indent="-228600" eaLnBrk="0" fontAlgn="base" hangingPunct="0">
              <a:spcBef>
                <a:spcPct val="0"/>
              </a:spcBef>
              <a:spcAft>
                <a:spcPct val="0"/>
              </a:spcAft>
              <a:defRPr sz="3200" baseline="-16000">
                <a:solidFill>
                  <a:schemeClr val="tx1"/>
                </a:solidFill>
                <a:latin typeface="Arial" charset="0"/>
              </a:defRPr>
            </a:lvl6pPr>
            <a:lvl7pPr marL="2971800" indent="-228600" eaLnBrk="0" fontAlgn="base" hangingPunct="0">
              <a:spcBef>
                <a:spcPct val="0"/>
              </a:spcBef>
              <a:spcAft>
                <a:spcPct val="0"/>
              </a:spcAft>
              <a:defRPr sz="3200" baseline="-16000">
                <a:solidFill>
                  <a:schemeClr val="tx1"/>
                </a:solidFill>
                <a:latin typeface="Arial" charset="0"/>
              </a:defRPr>
            </a:lvl7pPr>
            <a:lvl8pPr marL="3429000" indent="-228600" eaLnBrk="0" fontAlgn="base" hangingPunct="0">
              <a:spcBef>
                <a:spcPct val="0"/>
              </a:spcBef>
              <a:spcAft>
                <a:spcPct val="0"/>
              </a:spcAft>
              <a:defRPr sz="3200" baseline="-16000">
                <a:solidFill>
                  <a:schemeClr val="tx1"/>
                </a:solidFill>
                <a:latin typeface="Arial" charset="0"/>
              </a:defRPr>
            </a:lvl8pPr>
            <a:lvl9pPr marL="3886200" indent="-228600" eaLnBrk="0" fontAlgn="base" hangingPunct="0">
              <a:spcBef>
                <a:spcPct val="0"/>
              </a:spcBef>
              <a:spcAft>
                <a:spcPct val="0"/>
              </a:spcAft>
              <a:defRPr sz="3200" baseline="-16000">
                <a:solidFill>
                  <a:schemeClr val="tx1"/>
                </a:solidFill>
                <a:latin typeface="Arial" charset="0"/>
              </a:defRPr>
            </a:lvl9pPr>
          </a:lstStyle>
          <a:p>
            <a:pPr eaLnBrk="1" hangingPunct="1"/>
            <a:r>
              <a:rPr lang="en-US" altLang="cs-CZ" sz="1400" i="1" baseline="0" dirty="0"/>
              <a:t>(</a:t>
            </a:r>
            <a:r>
              <a:rPr lang="en-US" altLang="cs-CZ" sz="1400" i="1" baseline="0" dirty="0" err="1"/>
              <a:t>Scheirich</a:t>
            </a:r>
            <a:r>
              <a:rPr lang="en-US" altLang="cs-CZ" sz="1400" i="1" dirty="0"/>
              <a:t> </a:t>
            </a:r>
            <a:r>
              <a:rPr lang="en-US" altLang="cs-CZ" sz="1400" i="1" baseline="0" dirty="0"/>
              <a:t>and </a:t>
            </a:r>
            <a:r>
              <a:rPr lang="en-US" altLang="cs-CZ" sz="1400" i="1" baseline="0" dirty="0" err="1" smtClean="0"/>
              <a:t>Pravec</a:t>
            </a:r>
            <a:r>
              <a:rPr lang="en-US" altLang="cs-CZ" sz="1400" i="1" baseline="0" dirty="0" smtClean="0"/>
              <a:t> </a:t>
            </a:r>
            <a:r>
              <a:rPr lang="en-US" altLang="cs-CZ" sz="1400" i="1" baseline="0" dirty="0"/>
              <a:t>2009)</a:t>
            </a:r>
            <a:endParaRPr lang="cs-CZ" altLang="cs-CZ" sz="1400" i="1" dirty="0"/>
          </a:p>
        </p:txBody>
      </p:sp>
      <p:sp>
        <p:nvSpPr>
          <p:cNvPr id="10245" name="Text Box 9"/>
          <p:cNvSpPr txBox="1">
            <a:spLocks noChangeArrowheads="1"/>
          </p:cNvSpPr>
          <p:nvPr/>
        </p:nvSpPr>
        <p:spPr bwMode="auto">
          <a:xfrm>
            <a:off x="586854" y="1124744"/>
            <a:ext cx="8117869"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baseline="-16000">
                <a:solidFill>
                  <a:schemeClr val="tx1"/>
                </a:solidFill>
                <a:latin typeface="Arial" charset="0"/>
              </a:defRPr>
            </a:lvl1pPr>
            <a:lvl2pPr marL="742950" indent="-285750" eaLnBrk="0" hangingPunct="0">
              <a:defRPr sz="3200" baseline="-16000">
                <a:solidFill>
                  <a:schemeClr val="tx1"/>
                </a:solidFill>
                <a:latin typeface="Arial" charset="0"/>
              </a:defRPr>
            </a:lvl2pPr>
            <a:lvl3pPr marL="1143000" indent="-228600" eaLnBrk="0" hangingPunct="0">
              <a:defRPr sz="3200" baseline="-16000">
                <a:solidFill>
                  <a:schemeClr val="tx1"/>
                </a:solidFill>
                <a:latin typeface="Arial" charset="0"/>
              </a:defRPr>
            </a:lvl3pPr>
            <a:lvl4pPr marL="1600200" indent="-228600" eaLnBrk="0" hangingPunct="0">
              <a:defRPr sz="3200" baseline="-16000">
                <a:solidFill>
                  <a:schemeClr val="tx1"/>
                </a:solidFill>
                <a:latin typeface="Arial" charset="0"/>
              </a:defRPr>
            </a:lvl4pPr>
            <a:lvl5pPr marL="2057400" indent="-228600" eaLnBrk="0" hangingPunct="0">
              <a:defRPr sz="3200" baseline="-16000">
                <a:solidFill>
                  <a:schemeClr val="tx1"/>
                </a:solidFill>
                <a:latin typeface="Arial" charset="0"/>
              </a:defRPr>
            </a:lvl5pPr>
            <a:lvl6pPr marL="2514600" indent="-228600" eaLnBrk="0" fontAlgn="base" hangingPunct="0">
              <a:spcBef>
                <a:spcPct val="0"/>
              </a:spcBef>
              <a:spcAft>
                <a:spcPct val="0"/>
              </a:spcAft>
              <a:defRPr sz="3200" baseline="-16000">
                <a:solidFill>
                  <a:schemeClr val="tx1"/>
                </a:solidFill>
                <a:latin typeface="Arial" charset="0"/>
              </a:defRPr>
            </a:lvl6pPr>
            <a:lvl7pPr marL="2971800" indent="-228600" eaLnBrk="0" fontAlgn="base" hangingPunct="0">
              <a:spcBef>
                <a:spcPct val="0"/>
              </a:spcBef>
              <a:spcAft>
                <a:spcPct val="0"/>
              </a:spcAft>
              <a:defRPr sz="3200" baseline="-16000">
                <a:solidFill>
                  <a:schemeClr val="tx1"/>
                </a:solidFill>
                <a:latin typeface="Arial" charset="0"/>
              </a:defRPr>
            </a:lvl7pPr>
            <a:lvl8pPr marL="3429000" indent="-228600" eaLnBrk="0" fontAlgn="base" hangingPunct="0">
              <a:spcBef>
                <a:spcPct val="0"/>
              </a:spcBef>
              <a:spcAft>
                <a:spcPct val="0"/>
              </a:spcAft>
              <a:defRPr sz="3200" baseline="-16000">
                <a:solidFill>
                  <a:schemeClr val="tx1"/>
                </a:solidFill>
                <a:latin typeface="Arial" charset="0"/>
              </a:defRPr>
            </a:lvl8pPr>
            <a:lvl9pPr marL="3886200" indent="-228600" eaLnBrk="0" fontAlgn="base" hangingPunct="0">
              <a:spcBef>
                <a:spcPct val="0"/>
              </a:spcBef>
              <a:spcAft>
                <a:spcPct val="0"/>
              </a:spcAft>
              <a:defRPr sz="3200" baseline="-16000">
                <a:solidFill>
                  <a:schemeClr val="tx1"/>
                </a:solidFill>
                <a:latin typeface="Arial" charset="0"/>
              </a:defRPr>
            </a:lvl9pPr>
          </a:lstStyle>
          <a:p>
            <a:pPr eaLnBrk="1" hangingPunct="1"/>
            <a:r>
              <a:rPr lang="en-US" altLang="cs-CZ" sz="1600" baseline="0" dirty="0" smtClean="0"/>
              <a:t>Modeling of observed mutual events (their timings and shapes) between system’s components and their rotational </a:t>
            </a:r>
            <a:r>
              <a:rPr lang="en-US" altLang="cs-CZ" sz="1600" baseline="0" dirty="0" err="1" smtClean="0"/>
              <a:t>lightcurves</a:t>
            </a:r>
            <a:r>
              <a:rPr lang="en-US" altLang="cs-CZ" sz="1600" baseline="0" dirty="0"/>
              <a:t>.</a:t>
            </a:r>
            <a:endParaRPr lang="en-US" altLang="cs-CZ" sz="1600" baseline="0" dirty="0" smtClean="0"/>
          </a:p>
          <a:p>
            <a:pPr eaLnBrk="1" hangingPunct="1"/>
            <a:endParaRPr lang="en-US" altLang="cs-CZ" sz="1600" baseline="0" dirty="0"/>
          </a:p>
          <a:p>
            <a:pPr eaLnBrk="1" hangingPunct="1"/>
            <a:r>
              <a:rPr lang="en-US" altLang="cs-CZ" sz="1600" baseline="0" dirty="0" smtClean="0"/>
              <a:t>Derived/constrained </a:t>
            </a:r>
            <a:r>
              <a:rPr lang="en-US" altLang="cs-CZ" sz="1600" baseline="0" dirty="0"/>
              <a:t>parameters: </a:t>
            </a:r>
            <a:endParaRPr lang="en-US" altLang="cs-CZ" sz="1600" baseline="0" dirty="0" smtClean="0"/>
          </a:p>
          <a:p>
            <a:pPr eaLnBrk="1" hangingPunct="1"/>
            <a:r>
              <a:rPr lang="en-US" altLang="cs-CZ" sz="1600" i="1" baseline="0" dirty="0" smtClean="0"/>
              <a:t>P</a:t>
            </a:r>
            <a:r>
              <a:rPr lang="en-US" altLang="cs-CZ" sz="1600" i="1" dirty="0" smtClean="0"/>
              <a:t>1</a:t>
            </a:r>
            <a:r>
              <a:rPr lang="en-US" altLang="cs-CZ" sz="1600" i="1" baseline="0" dirty="0"/>
              <a:t>, </a:t>
            </a:r>
            <a:r>
              <a:rPr lang="en-US" altLang="cs-CZ" sz="1600" i="1" baseline="0" dirty="0" smtClean="0"/>
              <a:t>(</a:t>
            </a:r>
            <a:r>
              <a:rPr lang="en-US" altLang="cs-CZ" sz="1600" i="1" baseline="0" dirty="0"/>
              <a:t>P</a:t>
            </a:r>
            <a:r>
              <a:rPr lang="en-US" altLang="cs-CZ" sz="1600" i="1" dirty="0"/>
              <a:t>2</a:t>
            </a:r>
            <a:r>
              <a:rPr lang="en-US" altLang="cs-CZ" sz="1600" i="1" baseline="0" dirty="0" smtClean="0"/>
              <a:t>) </a:t>
            </a:r>
            <a:r>
              <a:rPr lang="en-US" altLang="cs-CZ" sz="1600" baseline="0" dirty="0" smtClean="0"/>
              <a:t>.... primary (secondary) periods</a:t>
            </a:r>
          </a:p>
          <a:p>
            <a:pPr eaLnBrk="1" hangingPunct="1"/>
            <a:r>
              <a:rPr lang="en-US" altLang="cs-CZ" sz="1600" i="1" baseline="0" dirty="0" smtClean="0"/>
              <a:t>D</a:t>
            </a:r>
            <a:r>
              <a:rPr lang="en-US" altLang="cs-CZ" sz="1600" i="1" dirty="0" smtClean="0"/>
              <a:t>2</a:t>
            </a:r>
            <a:r>
              <a:rPr lang="en-US" altLang="cs-CZ" sz="1600" i="1" baseline="0" dirty="0" smtClean="0"/>
              <a:t>/D</a:t>
            </a:r>
            <a:r>
              <a:rPr lang="en-US" altLang="cs-CZ" sz="1600" i="1" dirty="0" smtClean="0"/>
              <a:t>1</a:t>
            </a:r>
            <a:r>
              <a:rPr lang="en-US" altLang="cs-CZ" sz="1600" baseline="0" dirty="0" smtClean="0"/>
              <a:t> .... ratio of effective diameters</a:t>
            </a:r>
          </a:p>
          <a:p>
            <a:pPr eaLnBrk="1" hangingPunct="1"/>
            <a:r>
              <a:rPr lang="en-US" altLang="cs-CZ" sz="1600" i="1" baseline="0" dirty="0" smtClean="0"/>
              <a:t>a</a:t>
            </a:r>
            <a:r>
              <a:rPr lang="en-US" altLang="cs-CZ" sz="1600" i="1" dirty="0" smtClean="0"/>
              <a:t>1</a:t>
            </a:r>
            <a:r>
              <a:rPr lang="en-US" altLang="cs-CZ" sz="1600" i="1" baseline="0" dirty="0" smtClean="0"/>
              <a:t>/b</a:t>
            </a:r>
            <a:r>
              <a:rPr lang="en-US" altLang="cs-CZ" sz="1600" i="1" dirty="0" smtClean="0"/>
              <a:t>1</a:t>
            </a:r>
            <a:r>
              <a:rPr lang="en-US" altLang="cs-CZ" sz="1600" i="1" baseline="0" dirty="0"/>
              <a:t>, </a:t>
            </a:r>
            <a:r>
              <a:rPr lang="en-US" altLang="cs-CZ" sz="1600" i="1" baseline="0" dirty="0" smtClean="0"/>
              <a:t>(b</a:t>
            </a:r>
            <a:r>
              <a:rPr lang="en-US" altLang="cs-CZ" sz="1600" i="1" dirty="0" smtClean="0"/>
              <a:t>1</a:t>
            </a:r>
            <a:r>
              <a:rPr lang="en-US" altLang="cs-CZ" sz="1600" i="1" baseline="0" dirty="0" smtClean="0"/>
              <a:t>/c</a:t>
            </a:r>
            <a:r>
              <a:rPr lang="en-US" altLang="cs-CZ" sz="1600" i="1" dirty="0"/>
              <a:t>1</a:t>
            </a:r>
            <a:r>
              <a:rPr lang="en-US" altLang="cs-CZ" sz="1600" i="1" baseline="0" dirty="0" smtClean="0"/>
              <a:t>), (</a:t>
            </a:r>
            <a:r>
              <a:rPr lang="en-US" altLang="cs-CZ" sz="1600" i="1" baseline="0" dirty="0"/>
              <a:t>a</a:t>
            </a:r>
            <a:r>
              <a:rPr lang="en-US" altLang="cs-CZ" sz="1600" i="1" dirty="0"/>
              <a:t>2</a:t>
            </a:r>
            <a:r>
              <a:rPr lang="en-US" altLang="cs-CZ" sz="1600" i="1" baseline="0" dirty="0"/>
              <a:t>/b</a:t>
            </a:r>
            <a:r>
              <a:rPr lang="en-US" altLang="cs-CZ" sz="1600" i="1" dirty="0"/>
              <a:t>2</a:t>
            </a:r>
            <a:r>
              <a:rPr lang="en-US" altLang="cs-CZ" sz="1600" i="1" baseline="0" dirty="0" smtClean="0"/>
              <a:t>)</a:t>
            </a:r>
            <a:r>
              <a:rPr lang="en-US" altLang="cs-CZ" sz="1600" baseline="0" dirty="0" smtClean="0"/>
              <a:t> …. axial ratios</a:t>
            </a:r>
            <a:endParaRPr lang="en-US" altLang="cs-CZ" sz="1600" i="1" baseline="0" dirty="0" smtClean="0"/>
          </a:p>
          <a:p>
            <a:pPr eaLnBrk="1" hangingPunct="1"/>
            <a:r>
              <a:rPr lang="en-US" altLang="cs-CZ" sz="1600" i="1" baseline="0" dirty="0" err="1" smtClean="0"/>
              <a:t>P</a:t>
            </a:r>
            <a:r>
              <a:rPr lang="en-US" altLang="cs-CZ" sz="1600" i="1" dirty="0" err="1" smtClean="0"/>
              <a:t>orb</a:t>
            </a:r>
            <a:r>
              <a:rPr lang="en-US" altLang="cs-CZ" sz="1600" i="1" baseline="0" dirty="0"/>
              <a:t>, </a:t>
            </a:r>
            <a:r>
              <a:rPr lang="en-US" altLang="cs-CZ" sz="1600" i="1" baseline="0" dirty="0" err="1" smtClean="0"/>
              <a:t>L</a:t>
            </a:r>
            <a:r>
              <a:rPr lang="en-US" altLang="cs-CZ" sz="1600" dirty="0" err="1" smtClean="0"/>
              <a:t>orb</a:t>
            </a:r>
            <a:r>
              <a:rPr lang="en-US" altLang="cs-CZ" sz="1600" i="1" baseline="0" dirty="0" smtClean="0"/>
              <a:t>, </a:t>
            </a:r>
            <a:r>
              <a:rPr lang="en-US" altLang="cs-CZ" sz="1600" i="1" baseline="0" dirty="0" err="1" smtClean="0"/>
              <a:t>B</a:t>
            </a:r>
            <a:r>
              <a:rPr lang="en-US" altLang="cs-CZ" sz="1600" dirty="0" err="1" smtClean="0"/>
              <a:t>orb</a:t>
            </a:r>
            <a:r>
              <a:rPr lang="en-US" altLang="cs-CZ" sz="1600" i="1" baseline="0" dirty="0" smtClean="0"/>
              <a:t>, </a:t>
            </a:r>
            <a:r>
              <a:rPr lang="en-US" altLang="cs-CZ" sz="1600" i="1" baseline="0" dirty="0" err="1"/>
              <a:t>a</a:t>
            </a:r>
            <a:r>
              <a:rPr lang="en-US" altLang="cs-CZ" sz="1600" baseline="-25000" dirty="0" err="1" smtClean="0"/>
              <a:t>orb</a:t>
            </a:r>
            <a:r>
              <a:rPr lang="en-US" altLang="cs-CZ" sz="1600" i="1" baseline="0" dirty="0" smtClean="0"/>
              <a:t>, </a:t>
            </a:r>
            <a:r>
              <a:rPr lang="en-US" altLang="cs-CZ" sz="1600" i="1" baseline="0" dirty="0" err="1" smtClean="0"/>
              <a:t>e</a:t>
            </a:r>
            <a:r>
              <a:rPr lang="en-US" altLang="cs-CZ" sz="1600" baseline="-25000" dirty="0" err="1" smtClean="0"/>
              <a:t>orb</a:t>
            </a:r>
            <a:r>
              <a:rPr lang="en-US" altLang="cs-CZ" sz="1600" i="1" baseline="0" dirty="0" smtClean="0"/>
              <a:t>, </a:t>
            </a:r>
            <a:r>
              <a:rPr lang="en-US" altLang="cs-CZ" sz="1600" i="1" baseline="0" dirty="0" err="1" smtClean="0"/>
              <a:t>M</a:t>
            </a:r>
            <a:r>
              <a:rPr lang="en-US" altLang="cs-CZ" sz="1600" dirty="0" err="1" smtClean="0"/>
              <a:t>orb</a:t>
            </a:r>
            <a:r>
              <a:rPr lang="en-US" altLang="cs-CZ" sz="1600" baseline="-25000" dirty="0" smtClean="0"/>
              <a:t> </a:t>
            </a:r>
            <a:r>
              <a:rPr lang="en-US" altLang="cs-CZ" sz="1600" baseline="0" dirty="0" smtClean="0"/>
              <a:t> …. mutual orbit</a:t>
            </a:r>
            <a:endParaRPr lang="en-US" altLang="cs-CZ" sz="1600" baseline="-25000" dirty="0" smtClean="0"/>
          </a:p>
          <a:p>
            <a:pPr eaLnBrk="1" hangingPunct="1"/>
            <a:r>
              <a:rPr lang="el-GR" sz="1600" baseline="0" dirty="0" smtClean="0"/>
              <a:t>ρ</a:t>
            </a:r>
            <a:r>
              <a:rPr lang="en-US" sz="1600" baseline="-25000" dirty="0" smtClean="0"/>
              <a:t>1</a:t>
            </a:r>
            <a:r>
              <a:rPr lang="en-US" sz="1600" baseline="0" dirty="0" smtClean="0"/>
              <a:t> …. primary bulk density</a:t>
            </a:r>
          </a:p>
          <a:p>
            <a:pPr eaLnBrk="1" hangingPunct="1"/>
            <a:r>
              <a:rPr lang="en-US" altLang="cs-CZ" sz="1600" baseline="0" dirty="0" smtClean="0"/>
              <a:t>More parameters when combined with radar, </a:t>
            </a:r>
          </a:p>
          <a:p>
            <a:pPr eaLnBrk="1" hangingPunct="1"/>
            <a:r>
              <a:rPr lang="en-US" altLang="cs-CZ" sz="1600" baseline="0" dirty="0" smtClean="0"/>
              <a:t>thermal or spectral data.</a:t>
            </a:r>
          </a:p>
        </p:txBody>
      </p:sp>
      <p:pic>
        <p:nvPicPr>
          <p:cNvPr id="6"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569" y="4058852"/>
            <a:ext cx="4002880" cy="240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993183"/>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684213" y="125413"/>
            <a:ext cx="7772400" cy="1143000"/>
          </a:xfrm>
        </p:spPr>
        <p:txBody>
          <a:bodyPr/>
          <a:lstStyle/>
          <a:p>
            <a:pPr eaLnBrk="1" hangingPunct="1"/>
            <a:r>
              <a:rPr lang="en-US" altLang="cs-CZ" sz="2800" smtClean="0">
                <a:solidFill>
                  <a:schemeClr val="folHlink"/>
                </a:solidFill>
                <a:latin typeface="Arial" charset="0"/>
              </a:rPr>
              <a:t>Radar observations of a binary asteroid</a:t>
            </a:r>
            <a:endParaRPr lang="cs-CZ" altLang="cs-CZ" sz="2800" smtClean="0">
              <a:solidFill>
                <a:schemeClr val="folHlink"/>
              </a:solidFill>
              <a:latin typeface="Arial" charset="0"/>
            </a:endParaRPr>
          </a:p>
        </p:txBody>
      </p:sp>
      <p:pic>
        <p:nvPicPr>
          <p:cNvPr id="7171" name="Picture 5" descr="kw4model"/>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0" y="3141663"/>
            <a:ext cx="4194175" cy="3144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2" name="Picture 7" descr="kw4rada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55650" y="2636838"/>
            <a:ext cx="3665538" cy="3673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Text Box 9"/>
          <p:cNvSpPr txBox="1">
            <a:spLocks noChangeArrowheads="1"/>
          </p:cNvSpPr>
          <p:nvPr/>
        </p:nvSpPr>
        <p:spPr bwMode="auto">
          <a:xfrm>
            <a:off x="1116013" y="1052513"/>
            <a:ext cx="792162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600" baseline="0">
                <a:latin typeface="Arial" charset="0"/>
              </a:rPr>
              <a:t>The best characterized binary: (66391) 1999 KW4 observed with </a:t>
            </a:r>
          </a:p>
          <a:p>
            <a:pPr eaLnBrk="1" hangingPunct="1">
              <a:spcBef>
                <a:spcPct val="0"/>
              </a:spcBef>
              <a:buFontTx/>
              <a:buNone/>
            </a:pPr>
            <a:r>
              <a:rPr lang="en-US" altLang="cs-CZ" sz="1600" baseline="0">
                <a:latin typeface="Arial" charset="0"/>
              </a:rPr>
              <a:t>the Arecibo radar in 2001 at distance 0.042-0.050 AU.  The detailed model constructed by </a:t>
            </a:r>
            <a:r>
              <a:rPr lang="en-US" altLang="cs-CZ" sz="1600" i="1" baseline="0">
                <a:latin typeface="Arial" charset="0"/>
              </a:rPr>
              <a:t>Ostro et al. (Science 314, 1276-1280, 2006).</a:t>
            </a:r>
            <a:endParaRPr lang="en-US" altLang="cs-CZ" sz="1600" baseline="0">
              <a:latin typeface="Arial" charset="0"/>
            </a:endParaRPr>
          </a:p>
        </p:txBody>
      </p:sp>
      <p:sp>
        <p:nvSpPr>
          <p:cNvPr id="7174" name="TextovéPole 1"/>
          <p:cNvSpPr txBox="1">
            <a:spLocks noChangeArrowheads="1"/>
          </p:cNvSpPr>
          <p:nvPr/>
        </p:nvSpPr>
        <p:spPr bwMode="auto">
          <a:xfrm>
            <a:off x="677863" y="1966913"/>
            <a:ext cx="1517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600" i="1" baseline="0">
                <a:latin typeface="Arial" charset="0"/>
              </a:rPr>
              <a:t>Radar images:</a:t>
            </a:r>
            <a:endParaRPr lang="cs-CZ" altLang="cs-CZ" sz="1600" i="1" baseline="0">
              <a:latin typeface="Arial" charset="0"/>
            </a:endParaRPr>
          </a:p>
        </p:txBody>
      </p:sp>
      <p:sp>
        <p:nvSpPr>
          <p:cNvPr id="7175" name="TextovéPole 6"/>
          <p:cNvSpPr txBox="1">
            <a:spLocks noChangeArrowheads="1"/>
          </p:cNvSpPr>
          <p:nvPr/>
        </p:nvSpPr>
        <p:spPr bwMode="auto">
          <a:xfrm>
            <a:off x="4643438" y="2778125"/>
            <a:ext cx="2697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600" i="1" baseline="0">
                <a:latin typeface="Arial" charset="0"/>
              </a:rPr>
              <a:t>Model of the binary system:</a:t>
            </a:r>
            <a:endParaRPr lang="cs-CZ" altLang="cs-CZ" sz="1600" i="1" baseline="0">
              <a:latin typeface="Arial" charset="0"/>
            </a:endParaRPr>
          </a:p>
        </p:txBody>
      </p:sp>
      <p:cxnSp>
        <p:nvCxnSpPr>
          <p:cNvPr id="7176" name="Přímá spojnice se šipkou 2"/>
          <p:cNvCxnSpPr>
            <a:cxnSpLocks noChangeShapeType="1"/>
          </p:cNvCxnSpPr>
          <p:nvPr/>
        </p:nvCxnSpPr>
        <p:spPr bwMode="auto">
          <a:xfrm>
            <a:off x="677863" y="2586038"/>
            <a:ext cx="1673225" cy="0"/>
          </a:xfrm>
          <a:prstGeom prst="straightConnector1">
            <a:avLst/>
          </a:prstGeom>
          <a:noFill/>
          <a:ln w="9525"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7" name="Přímá spojnice se šipkou 10"/>
          <p:cNvCxnSpPr>
            <a:cxnSpLocks noChangeShapeType="1"/>
          </p:cNvCxnSpPr>
          <p:nvPr/>
        </p:nvCxnSpPr>
        <p:spPr bwMode="auto">
          <a:xfrm flipH="1">
            <a:off x="677863" y="2586038"/>
            <a:ext cx="9525" cy="1779587"/>
          </a:xfrm>
          <a:prstGeom prst="straightConnector1">
            <a:avLst/>
          </a:prstGeom>
          <a:noFill/>
          <a:ln w="9525"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ovéPole 5"/>
          <p:cNvSpPr txBox="1"/>
          <p:nvPr/>
        </p:nvSpPr>
        <p:spPr>
          <a:xfrm>
            <a:off x="302774" y="2546857"/>
            <a:ext cx="369332" cy="1714572"/>
          </a:xfrm>
          <a:prstGeom prst="rect">
            <a:avLst/>
          </a:prstGeom>
          <a:noFill/>
        </p:spPr>
        <p:txBody>
          <a:bodyPr vert="vert270" wrap="none">
            <a:spAutoFit/>
          </a:bodyPr>
          <a:lstStyle/>
          <a:p>
            <a:pPr>
              <a:defRPr/>
            </a:pPr>
            <a:r>
              <a:rPr lang="en-US" sz="1200" baseline="0" dirty="0"/>
              <a:t>Distance from radar (m)</a:t>
            </a:r>
            <a:endParaRPr lang="cs-CZ" sz="1200" baseline="0" dirty="0"/>
          </a:p>
        </p:txBody>
      </p:sp>
      <p:sp>
        <p:nvSpPr>
          <p:cNvPr id="7179" name="TextovéPole 16"/>
          <p:cNvSpPr txBox="1">
            <a:spLocks noChangeArrowheads="1"/>
          </p:cNvSpPr>
          <p:nvPr/>
        </p:nvSpPr>
        <p:spPr bwMode="auto">
          <a:xfrm>
            <a:off x="815975" y="2270125"/>
            <a:ext cx="1241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aseline="-16000">
                <a:solidFill>
                  <a:schemeClr val="tx1"/>
                </a:solidFill>
                <a:latin typeface="Arial" charset="0"/>
              </a:defRPr>
            </a:lvl1pPr>
            <a:lvl2pPr marL="742950" indent="-285750" eaLnBrk="0" hangingPunct="0">
              <a:defRPr sz="3200" baseline="-16000">
                <a:solidFill>
                  <a:schemeClr val="tx1"/>
                </a:solidFill>
                <a:latin typeface="Arial" charset="0"/>
              </a:defRPr>
            </a:lvl2pPr>
            <a:lvl3pPr marL="1143000" indent="-228600" eaLnBrk="0" hangingPunct="0">
              <a:defRPr sz="3200" baseline="-16000">
                <a:solidFill>
                  <a:schemeClr val="tx1"/>
                </a:solidFill>
                <a:latin typeface="Arial" charset="0"/>
              </a:defRPr>
            </a:lvl3pPr>
            <a:lvl4pPr marL="1600200" indent="-228600" eaLnBrk="0" hangingPunct="0">
              <a:defRPr sz="3200" baseline="-16000">
                <a:solidFill>
                  <a:schemeClr val="tx1"/>
                </a:solidFill>
                <a:latin typeface="Arial" charset="0"/>
              </a:defRPr>
            </a:lvl4pPr>
            <a:lvl5pPr marL="2057400" indent="-228600" eaLnBrk="0" hangingPunct="0">
              <a:defRPr sz="3200" baseline="-16000">
                <a:solidFill>
                  <a:schemeClr val="tx1"/>
                </a:solidFill>
                <a:latin typeface="Arial" charset="0"/>
              </a:defRPr>
            </a:lvl5pPr>
            <a:lvl6pPr marL="2514600" indent="-228600" eaLnBrk="0" fontAlgn="base" hangingPunct="0">
              <a:spcBef>
                <a:spcPct val="0"/>
              </a:spcBef>
              <a:spcAft>
                <a:spcPct val="0"/>
              </a:spcAft>
              <a:defRPr sz="3200" baseline="-16000">
                <a:solidFill>
                  <a:schemeClr val="tx1"/>
                </a:solidFill>
                <a:latin typeface="Arial" charset="0"/>
              </a:defRPr>
            </a:lvl6pPr>
            <a:lvl7pPr marL="2971800" indent="-228600" eaLnBrk="0" fontAlgn="base" hangingPunct="0">
              <a:spcBef>
                <a:spcPct val="0"/>
              </a:spcBef>
              <a:spcAft>
                <a:spcPct val="0"/>
              </a:spcAft>
              <a:defRPr sz="3200" baseline="-16000">
                <a:solidFill>
                  <a:schemeClr val="tx1"/>
                </a:solidFill>
                <a:latin typeface="Arial" charset="0"/>
              </a:defRPr>
            </a:lvl7pPr>
            <a:lvl8pPr marL="3429000" indent="-228600" eaLnBrk="0" fontAlgn="base" hangingPunct="0">
              <a:spcBef>
                <a:spcPct val="0"/>
              </a:spcBef>
              <a:spcAft>
                <a:spcPct val="0"/>
              </a:spcAft>
              <a:defRPr sz="3200" baseline="-16000">
                <a:solidFill>
                  <a:schemeClr val="tx1"/>
                </a:solidFill>
                <a:latin typeface="Arial" charset="0"/>
              </a:defRPr>
            </a:lvl8pPr>
            <a:lvl9pPr marL="3886200" indent="-228600" eaLnBrk="0" fontAlgn="base" hangingPunct="0">
              <a:spcBef>
                <a:spcPct val="0"/>
              </a:spcBef>
              <a:spcAft>
                <a:spcPct val="0"/>
              </a:spcAft>
              <a:defRPr sz="3200" baseline="-16000">
                <a:solidFill>
                  <a:schemeClr val="tx1"/>
                </a:solidFill>
                <a:latin typeface="Arial" charset="0"/>
              </a:defRPr>
            </a:lvl9pPr>
          </a:lstStyle>
          <a:p>
            <a:pPr eaLnBrk="1" hangingPunct="1"/>
            <a:r>
              <a:rPr lang="en-US" altLang="cs-CZ" sz="1200" baseline="0"/>
              <a:t>Frequency (Hz)</a:t>
            </a:r>
            <a:endParaRPr lang="cs-CZ" altLang="cs-CZ" sz="1200" baseline="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684213" y="125413"/>
            <a:ext cx="7772400" cy="1143000"/>
          </a:xfrm>
        </p:spPr>
        <p:txBody>
          <a:bodyPr/>
          <a:lstStyle/>
          <a:p>
            <a:pPr eaLnBrk="1" hangingPunct="1"/>
            <a:r>
              <a:rPr lang="en-US" altLang="cs-CZ" sz="2800" dirty="0" smtClean="0">
                <a:solidFill>
                  <a:schemeClr val="folHlink"/>
                </a:solidFill>
                <a:latin typeface="Arial" charset="0"/>
              </a:rPr>
              <a:t>Adaptive optics observations</a:t>
            </a:r>
            <a:endParaRPr lang="cs-CZ" altLang="cs-CZ" sz="2800" dirty="0" smtClean="0">
              <a:solidFill>
                <a:schemeClr val="folHlink"/>
              </a:solidFill>
              <a:latin typeface="Arial" charset="0"/>
            </a:endParaRPr>
          </a:p>
        </p:txBody>
      </p:sp>
      <p:sp>
        <p:nvSpPr>
          <p:cNvPr id="7173" name="Text Box 9"/>
          <p:cNvSpPr txBox="1">
            <a:spLocks noChangeArrowheads="1"/>
          </p:cNvSpPr>
          <p:nvPr/>
        </p:nvSpPr>
        <p:spPr bwMode="auto">
          <a:xfrm>
            <a:off x="1983135" y="1340767"/>
            <a:ext cx="540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600" baseline="0" dirty="0" smtClean="0">
                <a:latin typeface="Arial" charset="0"/>
              </a:rPr>
              <a:t>Typical resolution limit: angular separation 0.2 </a:t>
            </a:r>
            <a:r>
              <a:rPr lang="en-US" altLang="cs-CZ" sz="1600" baseline="0" dirty="0" err="1" smtClean="0">
                <a:latin typeface="Arial" charset="0"/>
              </a:rPr>
              <a:t>arcsec</a:t>
            </a:r>
            <a:r>
              <a:rPr lang="en-US" altLang="cs-CZ" sz="1600" baseline="0" dirty="0" smtClean="0">
                <a:latin typeface="Arial" charset="0"/>
              </a:rPr>
              <a:t>.</a:t>
            </a:r>
          </a:p>
          <a:p>
            <a:pPr eaLnBrk="1" hangingPunct="1">
              <a:spcBef>
                <a:spcPct val="0"/>
              </a:spcBef>
              <a:buFontTx/>
              <a:buNone/>
            </a:pPr>
            <a:endParaRPr lang="en-US" altLang="cs-CZ" sz="1600" baseline="0" dirty="0" smtClean="0">
              <a:latin typeface="Arial" charset="0"/>
            </a:endParaRPr>
          </a:p>
          <a:p>
            <a:pPr eaLnBrk="1" hangingPunct="1">
              <a:spcBef>
                <a:spcPct val="0"/>
              </a:spcBef>
              <a:buFontTx/>
              <a:buNone/>
            </a:pPr>
            <a:r>
              <a:rPr lang="en-US" altLang="cs-CZ" sz="1600" baseline="0" dirty="0" smtClean="0">
                <a:latin typeface="Arial" charset="0"/>
              </a:rPr>
              <a:t>Limited to wide/large binary systems.</a:t>
            </a:r>
            <a:endParaRPr lang="en-US" altLang="cs-CZ" sz="1600" baseline="0" dirty="0">
              <a:latin typeface="Arial" charset="0"/>
            </a:endParaRPr>
          </a:p>
        </p:txBody>
      </p:sp>
      <p:sp>
        <p:nvSpPr>
          <p:cNvPr id="7175" name="TextovéPole 6"/>
          <p:cNvSpPr txBox="1">
            <a:spLocks noChangeArrowheads="1"/>
          </p:cNvSpPr>
          <p:nvPr/>
        </p:nvSpPr>
        <p:spPr bwMode="auto">
          <a:xfrm>
            <a:off x="5940152" y="6347621"/>
            <a:ext cx="24432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400" i="1" baseline="0" dirty="0" smtClean="0">
                <a:latin typeface="Arial" charset="0"/>
              </a:rPr>
              <a:t>(</a:t>
            </a:r>
            <a:r>
              <a:rPr lang="en-US" altLang="cs-CZ" sz="1400" i="1" baseline="0" dirty="0" err="1" smtClean="0">
                <a:latin typeface="Arial" charset="0"/>
              </a:rPr>
              <a:t>Scheirich</a:t>
            </a:r>
            <a:r>
              <a:rPr lang="en-US" altLang="cs-CZ" sz="1400" i="1" baseline="0" dirty="0" smtClean="0">
                <a:latin typeface="Arial" charset="0"/>
              </a:rPr>
              <a:t> and </a:t>
            </a:r>
            <a:r>
              <a:rPr lang="en-US" altLang="cs-CZ" sz="1400" i="1" baseline="0" dirty="0" err="1" smtClean="0">
                <a:latin typeface="Arial" charset="0"/>
              </a:rPr>
              <a:t>Pravec</a:t>
            </a:r>
            <a:r>
              <a:rPr lang="en-US" altLang="cs-CZ" sz="1400" i="1" baseline="0" dirty="0" smtClean="0">
                <a:latin typeface="Arial" charset="0"/>
              </a:rPr>
              <a:t> 2012)</a:t>
            </a:r>
            <a:endParaRPr lang="cs-CZ" altLang="cs-CZ" sz="1600" i="1" baseline="0" dirty="0">
              <a:latin typeface="Arial" charset="0"/>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8279" y="2708920"/>
            <a:ext cx="3871368" cy="3626001"/>
          </a:xfrm>
          <a:prstGeom prst="rect">
            <a:avLst/>
          </a:prstGeom>
        </p:spPr>
      </p:pic>
      <p:cxnSp>
        <p:nvCxnSpPr>
          <p:cNvPr id="15" name="Přímá spojnice se šipkou 14"/>
          <p:cNvCxnSpPr>
            <a:cxnSpLocks noChangeShapeType="1"/>
            <a:stCxn id="7173" idx="2"/>
          </p:cNvCxnSpPr>
          <p:nvPr/>
        </p:nvCxnSpPr>
        <p:spPr bwMode="auto">
          <a:xfrm>
            <a:off x="4683435" y="2171764"/>
            <a:ext cx="2696877" cy="2553380"/>
          </a:xfrm>
          <a:prstGeom prst="straightConnector1">
            <a:avLst/>
          </a:prstGeom>
          <a:noFill/>
          <a:ln w="222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Obráze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3" y="3284983"/>
            <a:ext cx="4603438" cy="3062637"/>
          </a:xfrm>
          <a:prstGeom prst="rect">
            <a:avLst/>
          </a:prstGeom>
        </p:spPr>
      </p:pic>
      <p:sp>
        <p:nvSpPr>
          <p:cNvPr id="23" name="TextovéPole 6"/>
          <p:cNvSpPr txBox="1">
            <a:spLocks noChangeArrowheads="1"/>
          </p:cNvSpPr>
          <p:nvPr/>
        </p:nvSpPr>
        <p:spPr bwMode="auto">
          <a:xfrm>
            <a:off x="274949" y="6373619"/>
            <a:ext cx="18149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400" i="1" baseline="0" dirty="0" smtClean="0">
                <a:latin typeface="Arial" charset="0"/>
              </a:rPr>
              <a:t>(</a:t>
            </a:r>
            <a:r>
              <a:rPr lang="en-US" altLang="cs-CZ" sz="1400" i="1" baseline="0" dirty="0" err="1" smtClean="0">
                <a:latin typeface="Arial" charset="0"/>
              </a:rPr>
              <a:t>Marchis</a:t>
            </a:r>
            <a:r>
              <a:rPr lang="en-US" altLang="cs-CZ" sz="1400" i="1" baseline="0" dirty="0" smtClean="0">
                <a:latin typeface="Arial" charset="0"/>
              </a:rPr>
              <a:t> et al. 2006)</a:t>
            </a:r>
            <a:endParaRPr lang="cs-CZ" altLang="cs-CZ" sz="1600" i="1" baseline="0" dirty="0">
              <a:latin typeface="Arial" charset="0"/>
            </a:endParaRPr>
          </a:p>
        </p:txBody>
      </p:sp>
    </p:spTree>
    <p:extLst>
      <p:ext uri="{BB962C8B-B14F-4D97-AF65-F5344CB8AC3E}">
        <p14:creationId xmlns:p14="http://schemas.microsoft.com/office/powerpoint/2010/main" val="166048390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684213" y="125413"/>
            <a:ext cx="7772400" cy="1143000"/>
          </a:xfrm>
        </p:spPr>
        <p:txBody>
          <a:bodyPr/>
          <a:lstStyle/>
          <a:p>
            <a:pPr eaLnBrk="1" hangingPunct="1"/>
            <a:r>
              <a:rPr lang="en-US" altLang="cs-CZ" sz="2800" dirty="0" smtClean="0">
                <a:solidFill>
                  <a:schemeClr val="folHlink"/>
                </a:solidFill>
                <a:latin typeface="Arial" charset="0"/>
              </a:rPr>
              <a:t>Observational techniques - summary</a:t>
            </a:r>
            <a:endParaRPr lang="cs-CZ" altLang="cs-CZ" sz="2800" dirty="0" smtClean="0">
              <a:solidFill>
                <a:schemeClr val="folHlink"/>
              </a:solidFill>
              <a:latin typeface="Arial" charset="0"/>
            </a:endParaRPr>
          </a:p>
        </p:txBody>
      </p:sp>
      <p:sp>
        <p:nvSpPr>
          <p:cNvPr id="7173" name="Text Box 9"/>
          <p:cNvSpPr txBox="1">
            <a:spLocks noChangeArrowheads="1"/>
          </p:cNvSpPr>
          <p:nvPr/>
        </p:nvSpPr>
        <p:spPr bwMode="auto">
          <a:xfrm>
            <a:off x="827584" y="1340768"/>
            <a:ext cx="7776864"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cs-CZ" sz="1400" baseline="0" dirty="0" smtClean="0">
                <a:latin typeface="Arial" charset="0"/>
              </a:rPr>
              <a:t>Each of the three techniques has strong points as well as limitations.  Main ones:</a:t>
            </a:r>
          </a:p>
          <a:p>
            <a:pPr eaLnBrk="1" hangingPunct="1">
              <a:spcBef>
                <a:spcPct val="0"/>
              </a:spcBef>
              <a:buFontTx/>
              <a:buNone/>
            </a:pPr>
            <a:endParaRPr lang="en-US" altLang="cs-CZ" sz="1400" baseline="0" dirty="0">
              <a:latin typeface="Arial" charset="0"/>
            </a:endParaRPr>
          </a:p>
          <a:p>
            <a:pPr eaLnBrk="1" hangingPunct="1">
              <a:spcBef>
                <a:spcPct val="0"/>
              </a:spcBef>
              <a:buFontTx/>
              <a:buNone/>
            </a:pPr>
            <a:r>
              <a:rPr lang="en-US" altLang="cs-CZ" sz="1400" baseline="0" dirty="0" smtClean="0">
                <a:latin typeface="Arial" charset="0"/>
              </a:rPr>
              <a:t>Radar 	+ Detailed model of the primary and a lower-resolution model of the 				secondary (when sufficient S/N and sky coverage)</a:t>
            </a:r>
          </a:p>
          <a:p>
            <a:pPr eaLnBrk="1" hangingPunct="1">
              <a:spcBef>
                <a:spcPct val="0"/>
              </a:spcBef>
              <a:buFontTx/>
              <a:buNone/>
            </a:pPr>
            <a:r>
              <a:rPr lang="en-US" altLang="cs-CZ" sz="1400" baseline="0" dirty="0">
                <a:latin typeface="Arial" charset="0"/>
              </a:rPr>
              <a:t>	</a:t>
            </a:r>
            <a:r>
              <a:rPr lang="en-US" altLang="cs-CZ" sz="1400" baseline="0" dirty="0" smtClean="0">
                <a:latin typeface="Arial" charset="0"/>
              </a:rPr>
              <a:t>+ Direct determination of the mutual orbit (when sufficient S/N and sky/time 			coverage)</a:t>
            </a:r>
          </a:p>
          <a:p>
            <a:pPr eaLnBrk="1" hangingPunct="1">
              <a:spcBef>
                <a:spcPct val="0"/>
              </a:spcBef>
              <a:buFontTx/>
              <a:buNone/>
            </a:pPr>
            <a:r>
              <a:rPr lang="en-US" altLang="cs-CZ" sz="1400" baseline="0" dirty="0">
                <a:latin typeface="Arial" charset="0"/>
              </a:rPr>
              <a:t>	</a:t>
            </a:r>
            <a:r>
              <a:rPr lang="en-US" altLang="cs-CZ" sz="1400" baseline="0" dirty="0" smtClean="0">
                <a:latin typeface="Arial" charset="0"/>
              </a:rPr>
              <a:t>–  Echo strength decreases with the 4</a:t>
            </a:r>
            <a:r>
              <a:rPr lang="en-US" altLang="cs-CZ" sz="1400" baseline="30000" dirty="0" smtClean="0">
                <a:latin typeface="Arial" charset="0"/>
              </a:rPr>
              <a:t>th</a:t>
            </a:r>
            <a:r>
              <a:rPr lang="en-US" altLang="cs-CZ" sz="1400" baseline="0" dirty="0" smtClean="0">
                <a:latin typeface="Arial" charset="0"/>
              </a:rPr>
              <a:t> power of the distance from target; efficient 		for objects closer than ~0.1 AU (only limited data for more distant NEAs)</a:t>
            </a:r>
          </a:p>
          <a:p>
            <a:pPr eaLnBrk="1" hangingPunct="1">
              <a:spcBef>
                <a:spcPct val="0"/>
              </a:spcBef>
              <a:buFontTx/>
              <a:buNone/>
            </a:pPr>
            <a:r>
              <a:rPr lang="en-US" altLang="cs-CZ" sz="1400" baseline="0" dirty="0">
                <a:latin typeface="Arial" charset="0"/>
              </a:rPr>
              <a:t>	–  </a:t>
            </a:r>
            <a:r>
              <a:rPr lang="en-US" altLang="cs-CZ" sz="1400" baseline="0" dirty="0" smtClean="0">
                <a:latin typeface="Arial" charset="0"/>
              </a:rPr>
              <a:t>Observing windows for radar observations are usually short (days, rarely weeks), 		precluding or limiting studies requiring long time coverage.</a:t>
            </a:r>
          </a:p>
          <a:p>
            <a:pPr eaLnBrk="1" hangingPunct="1">
              <a:spcBef>
                <a:spcPct val="0"/>
              </a:spcBef>
              <a:buFontTx/>
              <a:buNone/>
            </a:pPr>
            <a:endParaRPr lang="en-US" altLang="cs-CZ" sz="1400" baseline="0" dirty="0">
              <a:latin typeface="Arial" charset="0"/>
            </a:endParaRPr>
          </a:p>
          <a:p>
            <a:pPr eaLnBrk="1" hangingPunct="1">
              <a:spcBef>
                <a:spcPct val="0"/>
              </a:spcBef>
              <a:buFontTx/>
              <a:buNone/>
            </a:pPr>
            <a:r>
              <a:rPr lang="en-US" altLang="cs-CZ" sz="1400" baseline="0" dirty="0" smtClean="0">
                <a:latin typeface="Arial" charset="0"/>
              </a:rPr>
              <a:t>Photometry    + Binary asteroids detected at large distances</a:t>
            </a:r>
          </a:p>
          <a:p>
            <a:pPr eaLnBrk="1" hangingPunct="1">
              <a:spcBef>
                <a:spcPct val="0"/>
              </a:spcBef>
              <a:buFontTx/>
              <a:buNone/>
            </a:pPr>
            <a:r>
              <a:rPr lang="en-US" altLang="cs-CZ" sz="1400" baseline="0" dirty="0">
                <a:latin typeface="Arial" charset="0"/>
              </a:rPr>
              <a:t>	 </a:t>
            </a:r>
            <a:r>
              <a:rPr lang="en-US" altLang="cs-CZ" sz="1400" baseline="0" dirty="0" smtClean="0">
                <a:latin typeface="Arial" charset="0"/>
              </a:rPr>
              <a:t>   + Long time coverage can be obtained (depending on favorable observing			circumstances, e.g., angular distance from the sun, phase angle)</a:t>
            </a:r>
          </a:p>
          <a:p>
            <a:pPr eaLnBrk="1" hangingPunct="1">
              <a:spcBef>
                <a:spcPct val="0"/>
              </a:spcBef>
              <a:buFontTx/>
              <a:buNone/>
            </a:pPr>
            <a:r>
              <a:rPr lang="en-US" altLang="cs-CZ" sz="1400" baseline="0" dirty="0">
                <a:latin typeface="Arial" charset="0"/>
              </a:rPr>
              <a:t>	</a:t>
            </a:r>
            <a:r>
              <a:rPr lang="en-US" altLang="cs-CZ" sz="1400" baseline="0" dirty="0" smtClean="0">
                <a:latin typeface="Arial" charset="0"/>
              </a:rPr>
              <a:t>    –  Only limited constraints on primary and secondary shapes</a:t>
            </a:r>
          </a:p>
          <a:p>
            <a:pPr eaLnBrk="1" hangingPunct="1">
              <a:spcBef>
                <a:spcPct val="0"/>
              </a:spcBef>
              <a:buNone/>
            </a:pPr>
            <a:r>
              <a:rPr lang="en-US" altLang="cs-CZ" sz="1400" baseline="0" dirty="0">
                <a:latin typeface="Arial" charset="0"/>
              </a:rPr>
              <a:t>	    –  </a:t>
            </a:r>
            <a:r>
              <a:rPr lang="en-US" altLang="cs-CZ" sz="1400" baseline="0" dirty="0" smtClean="0">
                <a:latin typeface="Arial" charset="0"/>
              </a:rPr>
              <a:t>Determination of absolute dimensions requires adding thermal data (a 			constraint possible when albedo estimated based on spectral data)</a:t>
            </a:r>
          </a:p>
          <a:p>
            <a:pPr eaLnBrk="1" hangingPunct="1">
              <a:spcBef>
                <a:spcPct val="0"/>
              </a:spcBef>
              <a:buNone/>
            </a:pPr>
            <a:endParaRPr lang="en-US" altLang="cs-CZ" sz="1400" baseline="0" dirty="0">
              <a:latin typeface="Arial" charset="0"/>
            </a:endParaRPr>
          </a:p>
          <a:p>
            <a:pPr eaLnBrk="1" hangingPunct="1">
              <a:spcBef>
                <a:spcPct val="0"/>
              </a:spcBef>
              <a:buNone/>
            </a:pPr>
            <a:r>
              <a:rPr lang="en-US" altLang="cs-CZ" sz="1400" baseline="0" dirty="0" smtClean="0">
                <a:latin typeface="Arial" charset="0"/>
              </a:rPr>
              <a:t>Adaptive optics    + Direct resolution of system’s components: Astrometric solution for the mutual 	</a:t>
            </a:r>
            <a:r>
              <a:rPr lang="en-US" altLang="cs-CZ" sz="1400" baseline="0" smtClean="0">
                <a:latin typeface="Arial" charset="0"/>
              </a:rPr>
              <a:t>	orbit</a:t>
            </a:r>
            <a:endParaRPr lang="en-US" altLang="cs-CZ" sz="1400" baseline="0" dirty="0">
              <a:latin typeface="Arial" charset="0"/>
            </a:endParaRPr>
          </a:p>
          <a:p>
            <a:pPr eaLnBrk="1" hangingPunct="1">
              <a:spcBef>
                <a:spcPct val="0"/>
              </a:spcBef>
              <a:buFontTx/>
              <a:buNone/>
            </a:pPr>
            <a:r>
              <a:rPr lang="en-US" altLang="cs-CZ" sz="1400" baseline="0" dirty="0">
                <a:latin typeface="Arial" charset="0"/>
              </a:rPr>
              <a:t>	     </a:t>
            </a:r>
            <a:r>
              <a:rPr lang="en-US" altLang="cs-CZ" sz="1400" baseline="0" dirty="0" smtClean="0">
                <a:latin typeface="Arial" charset="0"/>
              </a:rPr>
              <a:t>     –  Limited to wide/large binary systems; most binary systems not resolved.</a:t>
            </a:r>
          </a:p>
        </p:txBody>
      </p:sp>
    </p:spTree>
    <p:extLst>
      <p:ext uri="{BB962C8B-B14F-4D97-AF65-F5344CB8AC3E}">
        <p14:creationId xmlns:p14="http://schemas.microsoft.com/office/powerpoint/2010/main" val="24623834"/>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Rectangle 4"/>
          <p:cNvSpPr>
            <a:spLocks noGrp="1" noChangeArrowheads="1"/>
          </p:cNvSpPr>
          <p:nvPr>
            <p:ph type="ctrTitle"/>
          </p:nvPr>
        </p:nvSpPr>
        <p:spPr>
          <a:xfrm>
            <a:off x="468313" y="2420938"/>
            <a:ext cx="8280400" cy="1143000"/>
          </a:xfrm>
        </p:spPr>
        <p:txBody>
          <a:bodyPr/>
          <a:lstStyle/>
          <a:p>
            <a:pPr eaLnBrk="1" hangingPunct="1"/>
            <a:r>
              <a:rPr lang="en-US" altLang="cs-CZ" sz="3200" dirty="0" smtClean="0">
                <a:solidFill>
                  <a:schemeClr val="folHlink"/>
                </a:solidFill>
                <a:latin typeface="Arial" charset="0"/>
              </a:rPr>
              <a:t>Properties of small asteroid systems</a:t>
            </a:r>
            <a:endParaRPr lang="cs-CZ" altLang="cs-CZ" sz="3600" dirty="0" smtClean="0">
              <a:solidFill>
                <a:schemeClr val="folHlink"/>
              </a:solidFill>
              <a:latin typeface="Arial" charset="0"/>
            </a:endParaRPr>
          </a:p>
        </p:txBody>
      </p:sp>
    </p:spTree>
    <p:extLst>
      <p:ext uri="{BB962C8B-B14F-4D97-AF65-F5344CB8AC3E}">
        <p14:creationId xmlns:p14="http://schemas.microsoft.com/office/powerpoint/2010/main" val="264222183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3412"/>
                                        </p:tgtEl>
                                        <p:attrNameLst>
                                          <p:attrName>style.visibility</p:attrName>
                                        </p:attrNameLst>
                                      </p:cBhvr>
                                      <p:to>
                                        <p:strVal val="visible"/>
                                      </p:to>
                                    </p:set>
                                    <p:animEffect transition="in" filter="wipe(up)">
                                      <p:cBhvr>
                                        <p:cTn id="7" dur="500"/>
                                        <p:tgtEl>
                                          <p:spTgt spid="27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2" grpId="0"/>
    </p:bldLst>
  </p:timing>
</p:sld>
</file>

<file path=ppt/theme/theme1.xml><?xml version="1.0" encoding="utf-8"?>
<a:theme xmlns:a="http://schemas.openxmlformats.org/drawingml/2006/main" name="Puls">
  <a:themeElements>
    <a:clrScheme name="Puls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3200" b="0" i="0" u="none" strike="noStrike" cap="none" normalizeH="0" baseline="-16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3200" b="0" i="0" u="none" strike="noStrike" cap="none" normalizeH="0" baseline="-16000" smtClean="0">
            <a:ln>
              <a:noFill/>
            </a:ln>
            <a:solidFill>
              <a:schemeClr val="tx1"/>
            </a:solidFill>
            <a:effectLst/>
            <a:latin typeface="Arial" charset="0"/>
          </a:defRPr>
        </a:defPPr>
      </a:lstStyle>
    </a:lnDef>
  </a:objectDefaults>
  <a:extraClrSchemeLst>
    <a:extraClrScheme>
      <a:clrScheme name="Puls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Designs\Puls.pot</Template>
  <TotalTime>8248</TotalTime>
  <Words>2988</Words>
  <Application>Microsoft Office PowerPoint</Application>
  <PresentationFormat>Předvádění na obrazovce (4:3)</PresentationFormat>
  <Paragraphs>390</Paragraphs>
  <Slides>45</Slides>
  <Notes>0</Notes>
  <HiddenSlides>0</HiddenSlides>
  <MMClips>0</MMClips>
  <ScaleCrop>false</ScaleCrop>
  <HeadingPairs>
    <vt:vector size="4" baseType="variant">
      <vt:variant>
        <vt:lpstr>Motiv</vt:lpstr>
      </vt:variant>
      <vt:variant>
        <vt:i4>1</vt:i4>
      </vt:variant>
      <vt:variant>
        <vt:lpstr>Nadpisy snímků</vt:lpstr>
      </vt:variant>
      <vt:variant>
        <vt:i4>45</vt:i4>
      </vt:variant>
    </vt:vector>
  </HeadingPairs>
  <TitlesOfParts>
    <vt:vector size="46" baseType="lpstr">
      <vt:lpstr>Puls</vt:lpstr>
      <vt:lpstr>Population of small asteroid systems:  Binaries, triples, and pairs </vt:lpstr>
      <vt:lpstr>Asteroid systems</vt:lpstr>
      <vt:lpstr>Observational techniques for detection and description of asteroid systems</vt:lpstr>
      <vt:lpstr>Photometric observations of a binary asteroid</vt:lpstr>
      <vt:lpstr>Modeling of binary asteroids from photometry</vt:lpstr>
      <vt:lpstr>Radar observations of a binary asteroid</vt:lpstr>
      <vt:lpstr>Adaptive optics observations</vt:lpstr>
      <vt:lpstr>Observational techniques - summary</vt:lpstr>
      <vt:lpstr>Properties of small asteroid systems</vt:lpstr>
      <vt:lpstr>Component size ratios</vt:lpstr>
      <vt:lpstr>Total angular momentum</vt:lpstr>
      <vt:lpstr>Primary rotations (mostly fast)</vt:lpstr>
      <vt:lpstr>Secondary rotations</vt:lpstr>
      <vt:lpstr>Secondaries above the Roche’s limit for strenghtless satellites</vt:lpstr>
      <vt:lpstr>Primary shapes</vt:lpstr>
      <vt:lpstr>Primary shapes (cont.)</vt:lpstr>
      <vt:lpstr>Secondary shapes</vt:lpstr>
      <vt:lpstr>Orbital pole distribution</vt:lpstr>
      <vt:lpstr>Binary/pair/multiple asteroid formation</vt:lpstr>
      <vt:lpstr>Binary formation theories</vt:lpstr>
      <vt:lpstr>Yarkovsky-O'Keefe-Radzievskii-Paddack (YORP) effect</vt:lpstr>
      <vt:lpstr>Pair formation by spin fission due to YORP spin-up</vt:lpstr>
      <vt:lpstr>Didymos in context of the binary asteroid population</vt:lpstr>
      <vt:lpstr>Thank you</vt:lpstr>
      <vt:lpstr>Additional slides</vt:lpstr>
      <vt:lpstr>Evidence for formation by rotational fission</vt:lpstr>
      <vt:lpstr>Asteroid pairs - correlation between P1 and q</vt:lpstr>
      <vt:lpstr>Asteroid pairs</vt:lpstr>
      <vt:lpstr>Low relative velocities of asteroid pair components; low satellite’s inclination in binaries</vt:lpstr>
      <vt:lpstr>Ternary systems: (1830) Pogson</vt:lpstr>
      <vt:lpstr>Ternary systems: (2006) Polonskaya</vt:lpstr>
      <vt:lpstr>Survey for binaries among paired asteroids</vt:lpstr>
      <vt:lpstr>Asteroid pairs with bound secondaries We know 10 now (in a sample of 72 pairs)</vt:lpstr>
      <vt:lpstr>Trends in properties of paired binaries/triples</vt:lpstr>
      <vt:lpstr>Primary rotations</vt:lpstr>
      <vt:lpstr>Primary shapes</vt:lpstr>
      <vt:lpstr>Orbital periods (of inner satellites)</vt:lpstr>
      <vt:lpstr>D2/ D1 (bound secondary-to-primary size ratios)</vt:lpstr>
      <vt:lpstr>Bound vs unbound secondary sizes</vt:lpstr>
      <vt:lpstr>Additional properties</vt:lpstr>
      <vt:lpstr>Ages of the bound and unbound secondaries</vt:lpstr>
      <vt:lpstr>Unbound secondary ages</vt:lpstr>
      <vt:lpstr>Bound secondary ages</vt:lpstr>
      <vt:lpstr>Bound secondaries older than the unbound ones?</vt:lpstr>
      <vt:lpstr>Spin-up fission asteroid systems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Photometric Survey of Binary Near-Earth Asteroids</dc:title>
  <dc:creator>PC</dc:creator>
  <cp:lastModifiedBy>Lenovo</cp:lastModifiedBy>
  <cp:revision>1539</cp:revision>
  <dcterms:created xsi:type="dcterms:W3CDTF">2004-10-25T10:38:25Z</dcterms:created>
  <dcterms:modified xsi:type="dcterms:W3CDTF">2016-02-27T14:42:27Z</dcterms:modified>
</cp:coreProperties>
</file>