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73" r:id="rId2"/>
    <p:sldId id="256" r:id="rId3"/>
    <p:sldId id="266" r:id="rId4"/>
    <p:sldId id="262" r:id="rId5"/>
    <p:sldId id="267" r:id="rId6"/>
    <p:sldId id="269" r:id="rId7"/>
    <p:sldId id="270" r:id="rId8"/>
    <p:sldId id="259" r:id="rId9"/>
    <p:sldId id="271" r:id="rId10"/>
    <p:sldId id="272" r:id="rId11"/>
    <p:sldId id="276" r:id="rId12"/>
    <p:sldId id="286" r:id="rId13"/>
    <p:sldId id="277" r:id="rId14"/>
    <p:sldId id="278" r:id="rId15"/>
    <p:sldId id="280" r:id="rId16"/>
    <p:sldId id="328" r:id="rId17"/>
    <p:sldId id="321" r:id="rId18"/>
    <p:sldId id="322" r:id="rId19"/>
    <p:sldId id="284" r:id="rId20"/>
    <p:sldId id="326" r:id="rId21"/>
    <p:sldId id="327" r:id="rId22"/>
    <p:sldId id="283" r:id="rId23"/>
    <p:sldId id="282" r:id="rId24"/>
    <p:sldId id="274" r:id="rId25"/>
    <p:sldId id="291" r:id="rId26"/>
    <p:sldId id="289" r:id="rId27"/>
    <p:sldId id="281" r:id="rId28"/>
    <p:sldId id="290" r:id="rId29"/>
    <p:sldId id="293" r:id="rId30"/>
    <p:sldId id="294" r:id="rId31"/>
    <p:sldId id="298" r:id="rId32"/>
    <p:sldId id="299" r:id="rId33"/>
    <p:sldId id="323" r:id="rId34"/>
    <p:sldId id="324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3" r:id="rId43"/>
    <p:sldId id="316" r:id="rId44"/>
    <p:sldId id="302" r:id="rId45"/>
    <p:sldId id="314" r:id="rId46"/>
    <p:sldId id="310" r:id="rId47"/>
    <p:sldId id="318" r:id="rId48"/>
    <p:sldId id="319" r:id="rId49"/>
    <p:sldId id="315" r:id="rId50"/>
    <p:sldId id="312" r:id="rId51"/>
    <p:sldId id="285" r:id="rId52"/>
    <p:sldId id="279" r:id="rId5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33"/>
    <a:srgbClr val="89ABF7"/>
    <a:srgbClr val="00FF00"/>
    <a:srgbClr val="FF7575"/>
    <a:srgbClr val="6672E4"/>
    <a:srgbClr val="B7B7DF"/>
    <a:srgbClr val="ADD7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643" y="-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E5BCC-8310-41E9-B2B1-4A35237D509B}" type="datetimeFigureOut">
              <a:rPr lang="cs-CZ" smtClean="0"/>
              <a:pPr/>
              <a:t>28.1.2016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919C-4E2D-4E58-89C3-4D100152899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9FB6A49-FDC4-4E75-B8EE-D61679C0784D}" type="datetimeFigureOut">
              <a:rPr lang="cs-CZ"/>
              <a:pPr>
                <a:defRPr/>
              </a:pPr>
              <a:t>28.1.2016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7C94E33-8136-4122-B27E-25FD415E85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758045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25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33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34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35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36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37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38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39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40</a:t>
            </a:fld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41</a:t>
            </a:fld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42</a:t>
            </a:fld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43</a:t>
            </a:fld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44</a:t>
            </a:fld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45</a:t>
            </a:fld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46</a:t>
            </a:fld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47</a:t>
            </a:fld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48</a:t>
            </a:fld>
            <a:endParaRPr lang="cs-C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49</a:t>
            </a:fld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C94E33-8136-4122-B27E-25FD415E853A}" type="slidenum">
              <a:rPr lang="cs-CZ" smtClean="0"/>
              <a:pPr>
                <a:defRPr/>
              </a:pPr>
              <a:t>50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FFBD-27F4-406C-9B1C-187D5290758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387881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72D79-7B54-43C2-BC39-E054032C961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82334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CF3E5-A637-46B4-A88E-D1DBBE2F0D4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35031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B75B0-7182-4A0D-AE3D-660AAE9F88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78610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58717-BCFD-4308-B27E-2F7B361CEAF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49108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0C973-01CA-44E4-A7C7-3AD86081888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4578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1E3D4-6223-4E30-A788-9EEAC289792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210528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9BA03-0BC2-4277-8406-C6777D14534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324829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6664C-AB32-4A48-B081-156DE2AA32D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4863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319F4-A885-4099-847B-3DB4ADF1469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188368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B075-9C02-46CD-835D-DECF2B4273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106428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1DEC15E-304A-420A-B08E-62DEAF9835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emcova\Pictures\100MEDIA\IMAG0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9144000" cy="450912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6512" y="0"/>
            <a:ext cx="9180512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Prezence účastníků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9600" b="1" dirty="0" smtClean="0">
                <a:solidFill>
                  <a:srgbClr val="89ABF7"/>
                </a:solidFill>
              </a:rPr>
              <a:t>Dobrý den,</a:t>
            </a: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endParaRPr lang="cs-CZ" sz="3200" b="1" dirty="0" smtClean="0">
              <a:solidFill>
                <a:srgbClr val="00FF00"/>
              </a:solidFill>
            </a:endParaRP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endParaRPr lang="cs-CZ" sz="3200" b="1" dirty="0" smtClean="0">
              <a:solidFill>
                <a:srgbClr val="00FF00"/>
              </a:solidFill>
            </a:endParaRP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endParaRPr lang="cs-CZ" sz="3200" b="1" dirty="0" smtClean="0">
              <a:solidFill>
                <a:srgbClr val="00FF00"/>
              </a:solidFill>
            </a:endParaRP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200" b="1" dirty="0" smtClean="0">
                <a:solidFill>
                  <a:srgbClr val="89ABF7"/>
                </a:solidFill>
              </a:rPr>
              <a:t>dnes je úterý 26.1.2016.</a:t>
            </a: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200" b="1" dirty="0" smtClean="0">
                <a:solidFill>
                  <a:srgbClr val="89ABF7"/>
                </a:solidFill>
              </a:rPr>
              <a:t>dnes </a:t>
            </a:r>
            <a:r>
              <a:rPr lang="cs-CZ" sz="3200" b="1" dirty="0" smtClean="0">
                <a:solidFill>
                  <a:srgbClr val="89ABF7"/>
                </a:solidFill>
              </a:rPr>
              <a:t>je středa 27.1.2016.</a:t>
            </a: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endParaRPr lang="cs-CZ" sz="500" b="1" dirty="0" smtClean="0">
              <a:solidFill>
                <a:srgbClr val="89ABF7"/>
              </a:solidFill>
            </a:endParaRP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200" b="1" dirty="0" smtClean="0">
                <a:solidFill>
                  <a:srgbClr val="89ABF7"/>
                </a:solidFill>
              </a:rPr>
              <a:t>Vítáme Vás na semináři pořádaném firmou BBM spol. s.r.o. </a:t>
            </a: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Seminář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4437112"/>
            <a:ext cx="6400800" cy="1752600"/>
          </a:xfrm>
        </p:spPr>
        <p:txBody>
          <a:bodyPr/>
          <a:lstStyle/>
          <a:p>
            <a:pPr eaLnBrk="1" hangingPunct="1"/>
            <a:endParaRPr lang="cs-CZ" altLang="cs-CZ" i="1" dirty="0" smtClean="0">
              <a:solidFill>
                <a:srgbClr val="89ABF7"/>
              </a:solidFill>
            </a:endParaRPr>
          </a:p>
          <a:p>
            <a:pPr eaLnBrk="1" hangingPunct="1"/>
            <a:r>
              <a:rPr lang="cs-CZ" altLang="cs-CZ" i="1" dirty="0" smtClean="0">
                <a:solidFill>
                  <a:srgbClr val="89ABF7"/>
                </a:solidFill>
              </a:rPr>
              <a:t>Dagmar Němcová, Tomáš Malkus</a:t>
            </a:r>
          </a:p>
          <a:p>
            <a:pPr eaLnBrk="1" hangingPunct="1"/>
            <a:r>
              <a:rPr lang="cs-CZ" altLang="cs-CZ" i="1" dirty="0" smtClean="0">
                <a:solidFill>
                  <a:srgbClr val="89ABF7"/>
                </a:solidFill>
              </a:rPr>
              <a:t>Praha, </a:t>
            </a:r>
            <a:r>
              <a:rPr lang="cs-CZ" altLang="cs-CZ" i="1" dirty="0" smtClean="0">
                <a:solidFill>
                  <a:srgbClr val="89ABF7"/>
                </a:solidFill>
              </a:rPr>
              <a:t>26.1. a  27.1.2016</a:t>
            </a:r>
            <a:endParaRPr lang="cs-CZ" altLang="cs-CZ" i="1" dirty="0" smtClean="0">
              <a:solidFill>
                <a:srgbClr val="89ABF7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1988840"/>
            <a:ext cx="9036496" cy="1541761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cs-CZ" altLang="cs-CZ" b="1" kern="0" dirty="0" smtClean="0">
                <a:solidFill>
                  <a:schemeClr val="tx1"/>
                </a:solidFill>
                <a:latin typeface="Univers" pitchFamily="34" charset="0"/>
              </a:rPr>
              <a:t>Kontrolní hlášení v </a:t>
            </a:r>
            <a:r>
              <a:rPr lang="cs-CZ" altLang="cs-CZ" b="1" kern="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b="1" kern="0" dirty="0" smtClean="0">
                <a:solidFill>
                  <a:schemeClr val="tx1"/>
                </a:solidFill>
                <a:latin typeface="Univers" pitchFamily="34" charset="0"/>
              </a:rPr>
              <a:t>*</a:t>
            </a:r>
          </a:p>
          <a:p>
            <a:pPr>
              <a:defRPr/>
            </a:pPr>
            <a:r>
              <a:rPr lang="cs-CZ" altLang="cs-CZ" b="1" kern="0" dirty="0" smtClean="0">
                <a:solidFill>
                  <a:schemeClr val="bg1"/>
                </a:solidFill>
                <a:latin typeface="Univers" pitchFamily="34" charset="0"/>
              </a:rPr>
              <a:t/>
            </a:r>
            <a:br>
              <a:rPr lang="cs-CZ" altLang="cs-CZ" b="1" kern="0" dirty="0" smtClean="0">
                <a:solidFill>
                  <a:schemeClr val="bg1"/>
                </a:solidFill>
                <a:latin typeface="Univers" pitchFamily="34" charset="0"/>
              </a:rPr>
            </a:br>
            <a:r>
              <a:rPr lang="cs-CZ" altLang="cs-CZ" kern="0" dirty="0" smtClean="0">
                <a:solidFill>
                  <a:srgbClr val="ADD7F1"/>
                </a:solidFill>
                <a:latin typeface="Univers" pitchFamily="34" charset="0"/>
              </a:rPr>
              <a:t>nastavení systému, pořízení dat, sestavení, kontrola a elektronické odeslání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3999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Úvodní slovo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908720"/>
            <a:ext cx="90582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cs-CZ" sz="2000" dirty="0"/>
          </a:p>
        </p:txBody>
      </p:sp>
      <p:sp>
        <p:nvSpPr>
          <p:cNvPr id="11" name="Obdélník 10"/>
          <p:cNvSpPr/>
          <p:nvPr/>
        </p:nvSpPr>
        <p:spPr>
          <a:xfrm>
            <a:off x="1043608" y="836712"/>
            <a:ext cx="73448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cs-CZ" sz="6600" b="1" dirty="0" smtClean="0">
                <a:solidFill>
                  <a:srgbClr val="89ABF7"/>
                </a:solidFill>
              </a:rPr>
              <a:t>www.</a:t>
            </a:r>
            <a:r>
              <a:rPr lang="cs-CZ" sz="6600" b="1" dirty="0" err="1" smtClean="0">
                <a:solidFill>
                  <a:srgbClr val="89ABF7"/>
                </a:solidFill>
              </a:rPr>
              <a:t>bbm.cz</a:t>
            </a:r>
            <a:endParaRPr lang="cs-CZ" sz="6600" b="1" dirty="0">
              <a:solidFill>
                <a:srgbClr val="89ABF7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1974" t="9063" r="13081" b="24514"/>
          <a:stretch>
            <a:fillRect/>
          </a:stretch>
        </p:blipFill>
        <p:spPr bwMode="auto">
          <a:xfrm>
            <a:off x="0" y="2249488"/>
            <a:ext cx="9180512" cy="460851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Elipsa 7"/>
          <p:cNvSpPr/>
          <p:nvPr/>
        </p:nvSpPr>
        <p:spPr>
          <a:xfrm>
            <a:off x="1403648" y="6525344"/>
            <a:ext cx="2016224" cy="55436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4139952" y="4509120"/>
            <a:ext cx="2592288" cy="584775"/>
          </a:xfrm>
          <a:prstGeom prst="rect">
            <a:avLst/>
          </a:prstGeom>
          <a:solidFill>
            <a:srgbClr val="FFFF66"/>
          </a:solidFill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 smtClean="0">
                <a:solidFill>
                  <a:schemeClr val="bg1"/>
                </a:solidFill>
              </a:rPr>
              <a:t>KONTROLNÍ HLÁŠENÍ veřejné HD 32942</a:t>
            </a:r>
            <a:endParaRPr lang="cs-CZ" sz="1600" b="1" dirty="0">
              <a:solidFill>
                <a:schemeClr val="bg1"/>
              </a:solidFill>
            </a:endParaRPr>
          </a:p>
        </p:txBody>
      </p:sp>
      <p:cxnSp>
        <p:nvCxnSpPr>
          <p:cNvPr id="12" name="Přímá spojovací šipka 11"/>
          <p:cNvCxnSpPr/>
          <p:nvPr/>
        </p:nvCxnSpPr>
        <p:spPr>
          <a:xfrm flipV="1">
            <a:off x="3419872" y="5157192"/>
            <a:ext cx="2160240" cy="158417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Úvod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836712"/>
            <a:ext cx="9143999" cy="5796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Program: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	 </a:t>
            </a:r>
            <a:r>
              <a:rPr lang="cs-CZ" sz="2000" dirty="0" smtClean="0">
                <a:solidFill>
                  <a:srgbClr val="89ABF7"/>
                </a:solidFill>
              </a:rPr>
              <a:t>Úvodní slovo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	 Co je kontrolní hlášení a jak to bude v </a:t>
            </a:r>
            <a:r>
              <a:rPr lang="cs-CZ" sz="2000" dirty="0" err="1" smtClean="0"/>
              <a:t>iFIS</a:t>
            </a:r>
            <a:r>
              <a:rPr lang="cs-CZ" sz="2000" dirty="0" smtClean="0"/>
              <a:t>* fungovat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	 Nastavení systému 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	 Pořízení dat – 1. část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  </a:t>
            </a:r>
            <a:r>
              <a:rPr lang="cs-CZ" sz="2000" dirty="0" smtClean="0">
                <a:solidFill>
                  <a:srgbClr val="89ABF7"/>
                </a:solidFill>
              </a:rPr>
              <a:t>Přestávka</a:t>
            </a:r>
            <a:endParaRPr lang="cs-CZ" sz="2000" dirty="0" smtClean="0">
              <a:solidFill>
                <a:srgbClr val="89ABF7"/>
              </a:solidFill>
            </a:endParaRP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	 Pořízení dat – 2. část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	 Sestavení kontrolního hlášení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 </a:t>
            </a:r>
            <a:r>
              <a:rPr lang="cs-CZ" sz="2000" dirty="0" smtClean="0"/>
              <a:t> </a:t>
            </a:r>
            <a:r>
              <a:rPr lang="cs-CZ" sz="2000" dirty="0" smtClean="0"/>
              <a:t>Kontrola dat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	 Elektronické odeslání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	 Rekapitulace</a:t>
            </a:r>
          </a:p>
          <a:p>
            <a:pPr marL="1435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/>
              <a:t>  	 </a:t>
            </a:r>
            <a:r>
              <a:rPr lang="cs-CZ" sz="2000" dirty="0" smtClean="0">
                <a:solidFill>
                  <a:srgbClr val="89ABF7"/>
                </a:solidFill>
              </a:rPr>
              <a:t>Diskuse</a:t>
            </a:r>
            <a:endParaRPr lang="cs-CZ" sz="2000" dirty="0">
              <a:solidFill>
                <a:srgbClr val="89AB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Co je kontrolní hlášení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</a:pPr>
            <a:r>
              <a:rPr lang="cs-CZ" sz="3200" b="1" dirty="0" smtClean="0"/>
              <a:t>Kontrolní hlášení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</a:pPr>
            <a:endParaRPr lang="cs-CZ" sz="500" b="1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nový druh daňového tvrzení od 1.1.2016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vychází  z údajů evidence pro daňové účely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</a:t>
            </a:r>
            <a:r>
              <a:rPr lang="cs-CZ" sz="2000" dirty="0" smtClean="0">
                <a:solidFill>
                  <a:srgbClr val="FF0000"/>
                </a:solidFill>
              </a:rPr>
              <a:t>nenahrazuje</a:t>
            </a:r>
            <a:r>
              <a:rPr lang="cs-CZ" sz="2000" dirty="0" smtClean="0"/>
              <a:t>  DAŇOVÉ PŘIZNÁNÍ, ale k některým  jeho řádkům 	poskytuje „položkový rozpis“ (kontrolní vazby)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</a:t>
            </a:r>
            <a:r>
              <a:rPr lang="cs-CZ" sz="2000" dirty="0" smtClean="0">
                <a:solidFill>
                  <a:srgbClr val="FF0000"/>
                </a:solidFill>
              </a:rPr>
              <a:t>nenahrazuje </a:t>
            </a:r>
            <a:r>
              <a:rPr lang="cs-CZ" sz="2000" dirty="0" smtClean="0"/>
              <a:t> SOUHRNNÉ HLÁŠENÍ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</a:t>
            </a:r>
            <a:r>
              <a:rPr lang="cs-CZ" sz="2000" dirty="0" smtClean="0">
                <a:solidFill>
                  <a:srgbClr val="FF0000"/>
                </a:solidFill>
              </a:rPr>
              <a:t>nahrazuje</a:t>
            </a:r>
            <a:r>
              <a:rPr lang="cs-CZ" sz="2000" dirty="0" smtClean="0"/>
              <a:t>  VÝPIS Z EVIDENCE PRO DAŇOVÉ ÚČELY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podává se pouze ELEKTRONICKY  do 25. dne následujícího měsíce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ŘÁDNÉ (nulové se nepodává)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OPRAVNÉ (oprava ve lhůtě pro 	podání)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NÁSLEDNÉ (oprava po lhůtě pro podání)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sz="2000" dirty="0" smtClean="0"/>
              <a:t> 	v případě nesrovnalostí obdrží plátce VÝZVU, na kterou musí do 5-ti 	kalendářních </a:t>
            </a:r>
            <a:r>
              <a:rPr lang="cs-CZ" sz="2000" dirty="0" smtClean="0"/>
              <a:t>dnů po </a:t>
            </a:r>
            <a:r>
              <a:rPr lang="cs-CZ" sz="2000" smtClean="0"/>
              <a:t>dni doručenís </a:t>
            </a:r>
            <a:r>
              <a:rPr lang="cs-CZ" sz="2000" dirty="0" smtClean="0"/>
              <a:t>reagovat</a:t>
            </a:r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5" y="39688"/>
            <a:ext cx="9074150" cy="509587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Co je kontrolní hlášení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1052736"/>
            <a:ext cx="9143999" cy="17389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A</a:t>
            </a:r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Daň na výstupu (U)</a:t>
            </a:r>
          </a:p>
          <a:p>
            <a:pPr marL="342900" indent="-342900"/>
            <a:endParaRPr lang="cs-CZ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13817" t="61180" r="14925" b="6030"/>
          <a:stretch>
            <a:fillRect/>
          </a:stretch>
        </p:blipFill>
        <p:spPr bwMode="auto">
          <a:xfrm>
            <a:off x="0" y="2780928"/>
            <a:ext cx="91440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 l="13817" t="18370" r="14925" b="62502"/>
          <a:stretch>
            <a:fillRect/>
          </a:stretch>
        </p:blipFill>
        <p:spPr bwMode="auto">
          <a:xfrm>
            <a:off x="0" y="5345832"/>
            <a:ext cx="91440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ipsa 9"/>
          <p:cNvSpPr/>
          <p:nvPr/>
        </p:nvSpPr>
        <p:spPr>
          <a:xfrm>
            <a:off x="3995936" y="1052736"/>
            <a:ext cx="1368152" cy="69837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251520" y="2996952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Elipsa 11"/>
          <p:cNvSpPr/>
          <p:nvPr/>
        </p:nvSpPr>
        <p:spPr>
          <a:xfrm>
            <a:off x="251520" y="3717032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Elipsa 12"/>
          <p:cNvSpPr/>
          <p:nvPr/>
        </p:nvSpPr>
        <p:spPr>
          <a:xfrm>
            <a:off x="251520" y="4509120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Elipsa 13"/>
          <p:cNvSpPr/>
          <p:nvPr/>
        </p:nvSpPr>
        <p:spPr>
          <a:xfrm>
            <a:off x="251520" y="5301208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Elipsa 14"/>
          <p:cNvSpPr/>
          <p:nvPr/>
        </p:nvSpPr>
        <p:spPr>
          <a:xfrm>
            <a:off x="251520" y="6021288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3999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Co je kontrolní hlášení (3)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13817" t="36933" r="14925" b="32444"/>
          <a:stretch>
            <a:fillRect/>
          </a:stretch>
        </p:blipFill>
        <p:spPr bwMode="auto">
          <a:xfrm>
            <a:off x="0" y="1772816"/>
            <a:ext cx="914400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0" y="7647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B         Daň na vstupu (P)</a:t>
            </a:r>
            <a:endParaRPr lang="cs-CZ" sz="36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13817" t="67556" r="14925" b="12405"/>
          <a:stretch>
            <a:fillRect/>
          </a:stretch>
        </p:blipFill>
        <p:spPr bwMode="auto">
          <a:xfrm>
            <a:off x="0" y="5273824"/>
            <a:ext cx="91440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0" y="43651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C         Kontrolní řádky na DP</a:t>
            </a:r>
            <a:endParaRPr lang="cs-CZ" sz="3600" dirty="0"/>
          </a:p>
        </p:txBody>
      </p:sp>
      <p:sp>
        <p:nvSpPr>
          <p:cNvPr id="11" name="Elipsa 10"/>
          <p:cNvSpPr/>
          <p:nvPr/>
        </p:nvSpPr>
        <p:spPr>
          <a:xfrm>
            <a:off x="1547664" y="764704"/>
            <a:ext cx="1368152" cy="69837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1115616" y="4365104"/>
            <a:ext cx="1368152" cy="69837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251520" y="1988840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" name="Elipsa 13"/>
          <p:cNvSpPr/>
          <p:nvPr/>
        </p:nvSpPr>
        <p:spPr>
          <a:xfrm>
            <a:off x="251520" y="2708920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Elipsa 14"/>
          <p:cNvSpPr/>
          <p:nvPr/>
        </p:nvSpPr>
        <p:spPr>
          <a:xfrm>
            <a:off x="251520" y="3429000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Elipsa 15"/>
          <p:cNvSpPr/>
          <p:nvPr/>
        </p:nvSpPr>
        <p:spPr>
          <a:xfrm>
            <a:off x="251520" y="5229200"/>
            <a:ext cx="288032" cy="288032"/>
          </a:xfrm>
          <a:prstGeom prst="ellipse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Jak to bude fungovat v </a:t>
            </a:r>
            <a:r>
              <a:rPr lang="cs-CZ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iFIS</a:t>
            </a:r>
            <a:r>
              <a:rPr lang="cs-CZ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 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29146" y="692696"/>
            <a:ext cx="8187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Users\Nemcova\Desktop\Obrázek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48680"/>
            <a:ext cx="7747000" cy="6192688"/>
          </a:xfrm>
          <a:prstGeom prst="rect">
            <a:avLst/>
          </a:prstGeom>
          <a:noFill/>
        </p:spPr>
      </p:pic>
      <p:sp>
        <p:nvSpPr>
          <p:cNvPr id="10" name="Obdélník 9"/>
          <p:cNvSpPr/>
          <p:nvPr/>
        </p:nvSpPr>
        <p:spPr>
          <a:xfrm>
            <a:off x="3248561" y="3244334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Jak to bude fungovat?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248561" y="3244334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latin typeface="Arial" pitchFamily="34" charset="0"/>
                <a:cs typeface="Arial" pitchFamily="34" charset="0"/>
              </a:rPr>
              <a:t>Jak to bude fungovat?</a:t>
            </a:r>
          </a:p>
        </p:txBody>
      </p:sp>
    </p:spTree>
    <p:extLst>
      <p:ext uri="{BB962C8B-B14F-4D97-AF65-F5344CB8AC3E}">
        <p14:creationId xmlns:p14="http://schemas.microsoft.com/office/powerpoint/2010/main" xmlns="" val="27845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Nastavení sazebníku DPH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/>
          <a:srcRect l="8361" t="17339" r="1077" b="57944"/>
          <a:stretch>
            <a:fillRect/>
          </a:stretch>
        </p:blipFill>
        <p:spPr bwMode="auto">
          <a:xfrm>
            <a:off x="0" y="4176464"/>
            <a:ext cx="9144000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6" cstate="print"/>
          <a:srcRect l="8361" t="12357" r="1274" b="43413"/>
          <a:stretch>
            <a:fillRect/>
          </a:stretch>
        </p:blipFill>
        <p:spPr bwMode="auto">
          <a:xfrm>
            <a:off x="0" y="548680"/>
            <a:ext cx="9144000" cy="338437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23" name="Obdélník 22"/>
          <p:cNvSpPr/>
          <p:nvPr/>
        </p:nvSpPr>
        <p:spPr>
          <a:xfrm>
            <a:off x="4644008" y="908720"/>
            <a:ext cx="432048" cy="30243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/>
          <p:cNvSpPr/>
          <p:nvPr/>
        </p:nvSpPr>
        <p:spPr>
          <a:xfrm>
            <a:off x="4644008" y="4149080"/>
            <a:ext cx="432048" cy="20162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/>
          <p:cNvSpPr/>
          <p:nvPr/>
        </p:nvSpPr>
        <p:spPr>
          <a:xfrm>
            <a:off x="4067944" y="908720"/>
            <a:ext cx="216024" cy="3024336"/>
          </a:xfrm>
          <a:prstGeom prst="rect">
            <a:avLst/>
          </a:prstGeom>
          <a:solidFill>
            <a:srgbClr val="FFFF00">
              <a:alpha val="5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27"/>
          <p:cNvSpPr/>
          <p:nvPr/>
        </p:nvSpPr>
        <p:spPr>
          <a:xfrm>
            <a:off x="4067944" y="4149080"/>
            <a:ext cx="216024" cy="2016224"/>
          </a:xfrm>
          <a:prstGeom prst="rect">
            <a:avLst/>
          </a:prstGeom>
          <a:solidFill>
            <a:srgbClr val="FFFF00">
              <a:alpha val="5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/>
          <p:cNvSpPr/>
          <p:nvPr/>
        </p:nvSpPr>
        <p:spPr>
          <a:xfrm>
            <a:off x="4067944" y="5373216"/>
            <a:ext cx="216024" cy="79208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/>
          <p:cNvPicPr/>
          <p:nvPr/>
        </p:nvPicPr>
        <p:blipFill>
          <a:blip r:embed="rId7" cstate="print"/>
          <a:srcRect l="8564" t="17317" r="767" b="77039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14" name="Obdélník 13"/>
          <p:cNvSpPr/>
          <p:nvPr/>
        </p:nvSpPr>
        <p:spPr>
          <a:xfrm>
            <a:off x="4644008" y="6381328"/>
            <a:ext cx="432048" cy="4766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4067944" y="6381328"/>
            <a:ext cx="216024" cy="404664"/>
          </a:xfrm>
          <a:prstGeom prst="rect">
            <a:avLst/>
          </a:prstGeom>
          <a:solidFill>
            <a:srgbClr val="FFFF00">
              <a:alpha val="5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8172400" y="4149080"/>
            <a:ext cx="971600" cy="2016224"/>
          </a:xfrm>
          <a:prstGeom prst="rect">
            <a:avLst/>
          </a:prstGeom>
          <a:solidFill>
            <a:srgbClr val="FFFF00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VSTUP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8136904" y="6381328"/>
            <a:ext cx="971600" cy="476672"/>
          </a:xfrm>
          <a:prstGeom prst="rect">
            <a:avLst/>
          </a:prstGeom>
          <a:solidFill>
            <a:srgbClr val="FFFF00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PDP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8172400" y="908720"/>
            <a:ext cx="971600" cy="3024336"/>
          </a:xfrm>
          <a:prstGeom prst="rect">
            <a:avLst/>
          </a:prstGeom>
          <a:solidFill>
            <a:srgbClr val="FFFF00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VÝSTUP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>
            <a:off x="4067944" y="6381328"/>
            <a:ext cx="216024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9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28" grpId="0" animBg="1"/>
      <p:bldP spid="29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Nastavení sazebníku DPH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11450" t="17553" r="3872" b="15351"/>
          <a:stretch>
            <a:fillRect/>
          </a:stretch>
        </p:blipFill>
        <p:spPr bwMode="auto">
          <a:xfrm>
            <a:off x="0" y="548680"/>
            <a:ext cx="9180512" cy="418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0" y="548680"/>
            <a:ext cx="9144000" cy="4176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0" y="548680"/>
            <a:ext cx="914400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0" y="4941168"/>
            <a:ext cx="914400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 l="21500" t="63440" r="15481" b="33200"/>
          <a:stretch>
            <a:fillRect/>
          </a:stretch>
        </p:blipFill>
        <p:spPr bwMode="auto">
          <a:xfrm>
            <a:off x="0" y="5013176"/>
            <a:ext cx="910850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 l="23957" t="37492" r="15644" b="46451"/>
          <a:stretch>
            <a:fillRect/>
          </a:stretch>
        </p:blipFill>
        <p:spPr bwMode="auto">
          <a:xfrm>
            <a:off x="35496" y="5373216"/>
            <a:ext cx="903649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bdélník 17"/>
          <p:cNvSpPr/>
          <p:nvPr/>
        </p:nvSpPr>
        <p:spPr>
          <a:xfrm>
            <a:off x="0" y="6021288"/>
            <a:ext cx="169168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Nastavení parametrů systému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972616" y="692696"/>
            <a:ext cx="91440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 algn="ctr">
              <a:spcBef>
                <a:spcPts val="600"/>
              </a:spcBef>
              <a:spcAft>
                <a:spcPts val="600"/>
              </a:spcAft>
            </a:pPr>
            <a:endParaRPr lang="cs-CZ" sz="2000" dirty="0" smtClean="0"/>
          </a:p>
          <a:p>
            <a:pPr algn="ctr"/>
            <a:endParaRPr lang="cs-CZ" sz="2000" b="1" dirty="0" smtClean="0">
              <a:solidFill>
                <a:srgbClr val="FF0000"/>
              </a:solidFill>
            </a:endParaRPr>
          </a:p>
          <a:p>
            <a:endParaRPr lang="cs-CZ" sz="2000" dirty="0" smtClean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6" name="Obdélník 5"/>
          <p:cNvSpPr/>
          <p:nvPr/>
        </p:nvSpPr>
        <p:spPr>
          <a:xfrm>
            <a:off x="993304" y="3522712"/>
            <a:ext cx="338336" cy="3383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71600" y="5805264"/>
            <a:ext cx="338336" cy="3600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" y="548680"/>
            <a:ext cx="9144000" cy="606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1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357188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36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cs-C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četní a daňové období</a:t>
            </a:r>
          </a:p>
          <a:p>
            <a:pPr marL="357188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5718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35718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Lokální parametr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ZAOBDDD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je vázaný na úlohu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032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                 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zajistí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aby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účetní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období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shodovalo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datem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Došlo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.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způsobí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že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nelze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zapsat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DUZP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mladší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než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je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účetní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období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       	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závazku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Shoda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účetního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období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Došlo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nekontroluje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987425" indent="357188" eaLnBrk="0" hangingPunct="0">
              <a:buFont typeface="Wingdings" pitchFamily="2" charset="2"/>
              <a:buChar char="ü"/>
            </a:pPr>
            <a:r>
              <a:rPr lang="cs-CZ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cs-CZ" sz="2000" u="sng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vystavený dobropis  </a:t>
            </a:r>
            <a:r>
              <a:rPr lang="cs-CZ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má účetní období shodné s daňovým</a:t>
            </a:r>
            <a:endParaRPr lang="cs-CZ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1" eaLnBrk="0" hangingPunct="0"/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Lokální parametr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ZDAOPRP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je vázaný na úlohu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036</a:t>
            </a:r>
            <a:r>
              <a:rPr lang="cs-CZ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1" eaLnBrk="0" hangingPunct="0"/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0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zajistí, že účetní období je vždy shodné s daňovým obdobím.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způsobí, že daňové období se vybere jako </a:t>
            </a:r>
            <a:r>
              <a:rPr kumimoji="0" lang="cs-CZ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nejmladší ze třech dat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	     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účetní období závazku, datum „Došlo dne“ nebo „Datum plnění“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cs-CZ" sz="800" dirty="0" smtClean="0">
              <a:latin typeface="Arial" pitchFamily="34" charset="0"/>
              <a:cs typeface="Arial" pitchFamily="34" charset="0"/>
            </a:endParaRPr>
          </a:p>
          <a:p>
            <a:pPr marL="987425" lvl="0" indent="357188" eaLnBrk="0" hangingPunct="0">
              <a:buFont typeface="Wingdings" pitchFamily="2" charset="2"/>
              <a:buChar char="ü"/>
            </a:pP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v </a:t>
            </a:r>
            <a:r>
              <a:rPr kumimoji="0" lang="cs-CZ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generovaném UDD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(vzniká automaticky pro účely DP a KH)</a:t>
            </a:r>
          </a:p>
          <a:p>
            <a:pPr marL="987425" lvl="0" indent="357188" eaLnBrk="0" hangingPunct="0"/>
            <a:r>
              <a:rPr lang="cs-CZ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nemá </a:t>
            </a:r>
            <a:r>
              <a:rPr lang="cs-CZ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uživatel  m</a:t>
            </a: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ožnost měnit údaje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Nastavení parametrů systému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332656"/>
            <a:ext cx="9144000" cy="758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cs-CZ" sz="2000" b="1" dirty="0" smtClean="0"/>
          </a:p>
          <a:p>
            <a:pPr marL="444500" lvl="1" indent="-177800" algn="ctr"/>
            <a:r>
              <a:rPr lang="cs-CZ" sz="2000" b="1" dirty="0" smtClean="0">
                <a:solidFill>
                  <a:srgbClr val="FF0000"/>
                </a:solidFill>
              </a:rPr>
              <a:t>ZAOBDDD </a:t>
            </a:r>
          </a:p>
          <a:p>
            <a:pPr marL="444500" lvl="1" indent="-177800"/>
            <a:endParaRPr lang="cs-CZ" sz="1400" dirty="0" smtClean="0"/>
          </a:p>
          <a:p>
            <a:pPr marL="444500" lvl="1" indent="-177800"/>
            <a:r>
              <a:rPr lang="cs-CZ" sz="2000" dirty="0" smtClean="0"/>
              <a:t>Ovlivňuje, zda pro </a:t>
            </a:r>
            <a:r>
              <a:rPr lang="cs-CZ" sz="2000" u="sng" dirty="0" smtClean="0"/>
              <a:t>stanovení </a:t>
            </a:r>
            <a:r>
              <a:rPr lang="cs-CZ" sz="2000" b="1" u="sng" dirty="0" smtClean="0"/>
              <a:t>účetního</a:t>
            </a:r>
            <a:r>
              <a:rPr lang="cs-CZ" sz="2000" u="sng" dirty="0" smtClean="0"/>
              <a:t> období </a:t>
            </a:r>
            <a:r>
              <a:rPr lang="cs-CZ" sz="2000" dirty="0" smtClean="0"/>
              <a:t>je jediné určující "Došlo dne„.</a:t>
            </a:r>
          </a:p>
          <a:p>
            <a:pPr marL="444500" lvl="1" indent="-177800"/>
            <a:endParaRPr lang="cs-CZ" sz="500" dirty="0" smtClean="0"/>
          </a:p>
          <a:p>
            <a:pPr indent="266700"/>
            <a:r>
              <a:rPr lang="cs-CZ" sz="2000" b="1" dirty="0" smtClean="0"/>
              <a:t>A</a:t>
            </a:r>
            <a:r>
              <a:rPr lang="cs-CZ" sz="2000" dirty="0" smtClean="0"/>
              <a:t> = účetní období se automaticky změní dle měsíce v datu "Došlo dne"</a:t>
            </a:r>
          </a:p>
          <a:p>
            <a:pPr marL="266700"/>
            <a:r>
              <a:rPr lang="cs-CZ" sz="2000" b="1" dirty="0" smtClean="0">
                <a:solidFill>
                  <a:srgbClr val="FF0000"/>
                </a:solidFill>
              </a:rPr>
              <a:t>N </a:t>
            </a:r>
            <a:r>
              <a:rPr lang="cs-CZ" sz="2000" dirty="0" smtClean="0"/>
              <a:t>= účetní období se automaticky nezmění dle měsíce v datu "Došlo dne„</a:t>
            </a:r>
          </a:p>
          <a:p>
            <a:pPr marL="266700"/>
            <a:endParaRPr lang="cs-CZ" sz="2000" dirty="0" smtClean="0"/>
          </a:p>
          <a:p>
            <a:pPr marL="269100" algn="ctr">
              <a:spcBef>
                <a:spcPts val="600"/>
              </a:spcBef>
              <a:spcAft>
                <a:spcPts val="600"/>
              </a:spcAft>
            </a:pPr>
            <a:r>
              <a:rPr lang="cs-CZ" sz="2000" b="1" dirty="0" smtClean="0">
                <a:solidFill>
                  <a:srgbClr val="FF0000"/>
                </a:solidFill>
              </a:rPr>
              <a:t>ZDAOPRP</a:t>
            </a:r>
            <a:r>
              <a:rPr lang="cs-CZ" sz="2000" b="1" dirty="0" smtClean="0"/>
              <a:t> </a:t>
            </a:r>
          </a:p>
          <a:p>
            <a:pPr marL="268288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Ovlivňuje určení </a:t>
            </a:r>
            <a:r>
              <a:rPr lang="cs-CZ" sz="2000" b="1" u="sng" dirty="0" smtClean="0"/>
              <a:t>daňového</a:t>
            </a:r>
            <a:r>
              <a:rPr lang="cs-CZ" sz="2000" u="sng" dirty="0" smtClean="0"/>
              <a:t> období pro uplatnění nároku na odpočet</a:t>
            </a:r>
            <a:r>
              <a:rPr lang="cs-CZ" sz="2000" dirty="0" smtClean="0"/>
              <a:t>.</a:t>
            </a:r>
            <a:endParaRPr lang="cs-CZ" sz="2000" b="1" dirty="0" smtClean="0"/>
          </a:p>
          <a:p>
            <a:pPr indent="266700"/>
            <a:r>
              <a:rPr lang="cs-CZ" sz="2000" b="1" dirty="0" smtClean="0"/>
              <a:t>0</a:t>
            </a:r>
            <a:r>
              <a:rPr lang="cs-CZ" sz="2000" dirty="0" smtClean="0"/>
              <a:t> = daňové období je shodné s účetním obdobím, „Došlo dne“ nebo DUZP</a:t>
            </a:r>
          </a:p>
          <a:p>
            <a:pPr marL="266700"/>
            <a:r>
              <a:rPr lang="cs-CZ" sz="2000" b="1" dirty="0" smtClean="0">
                <a:solidFill>
                  <a:srgbClr val="FF0000"/>
                </a:solidFill>
              </a:rPr>
              <a:t>1 </a:t>
            </a:r>
            <a:r>
              <a:rPr lang="cs-CZ" sz="2000" dirty="0" smtClean="0"/>
              <a:t>= daňové období se automaticky změní dle měsíce data "Došlo dne„</a:t>
            </a:r>
          </a:p>
          <a:p>
            <a:pPr marL="266700"/>
            <a:endParaRPr lang="cs-CZ" sz="2000" dirty="0" smtClean="0"/>
          </a:p>
          <a:p>
            <a:pPr algn="ctr"/>
            <a:r>
              <a:rPr lang="cs-CZ" sz="2000" b="1" dirty="0" smtClean="0">
                <a:solidFill>
                  <a:srgbClr val="FF0000"/>
                </a:solidFill>
              </a:rPr>
              <a:t>KHLIMIT</a:t>
            </a:r>
          </a:p>
          <a:p>
            <a:endParaRPr lang="cs-CZ" sz="1400" b="1" dirty="0" smtClean="0">
              <a:solidFill>
                <a:srgbClr val="FF0000"/>
              </a:solidFill>
            </a:endParaRPr>
          </a:p>
          <a:p>
            <a:pPr marL="266700"/>
            <a:r>
              <a:rPr lang="cs-CZ" sz="2000" b="1" dirty="0" smtClean="0">
                <a:solidFill>
                  <a:srgbClr val="FF0000"/>
                </a:solidFill>
              </a:rPr>
              <a:t>10000</a:t>
            </a:r>
            <a:r>
              <a:rPr lang="cs-CZ" sz="2000" b="1" dirty="0" smtClean="0"/>
              <a:t> </a:t>
            </a:r>
            <a:r>
              <a:rPr lang="cs-CZ" sz="2000" dirty="0" smtClean="0"/>
              <a:t>= určuje </a:t>
            </a:r>
            <a:r>
              <a:rPr lang="cs-CZ" sz="2000" u="sng" dirty="0" smtClean="0"/>
              <a:t>finanční limit pro zařazení zdanitelných plnění </a:t>
            </a:r>
            <a:r>
              <a:rPr lang="cs-CZ" sz="2000" dirty="0" smtClean="0"/>
              <a:t>do oddílů A4, A5 a B2, B3 kontrolního hlášení. </a:t>
            </a:r>
          </a:p>
          <a:p>
            <a:r>
              <a:rPr lang="cs-CZ" sz="2000" dirty="0" smtClean="0"/>
              <a:t>  </a:t>
            </a:r>
          </a:p>
          <a:p>
            <a:pPr algn="ctr"/>
            <a:r>
              <a:rPr lang="cs-CZ" sz="2000" b="1" dirty="0" smtClean="0">
                <a:solidFill>
                  <a:srgbClr val="FF0000"/>
                </a:solidFill>
              </a:rPr>
              <a:t>DPHCTVRT</a:t>
            </a:r>
          </a:p>
          <a:p>
            <a:pPr marL="266700"/>
            <a:r>
              <a:rPr lang="cs-CZ" sz="2000" b="1" dirty="0" smtClean="0"/>
              <a:t>A / N </a:t>
            </a:r>
            <a:r>
              <a:rPr lang="cs-CZ" sz="2000" dirty="0" smtClean="0"/>
              <a:t>= určuje, zda je frekvence sestavování daňového přiznání čtvrtletní a kontrolního hlášení měsíční (</a:t>
            </a:r>
            <a:r>
              <a:rPr lang="cs-CZ" sz="2000" u="sng" dirty="0" smtClean="0"/>
              <a:t>kvartální plátce daně</a:t>
            </a:r>
            <a:r>
              <a:rPr lang="cs-CZ" sz="2000" dirty="0" smtClean="0"/>
              <a:t>)</a:t>
            </a:r>
          </a:p>
          <a:p>
            <a:pPr algn="ctr"/>
            <a:endParaRPr lang="cs-CZ" sz="2000" b="1" dirty="0" smtClean="0">
              <a:solidFill>
                <a:srgbClr val="FF0000"/>
              </a:solidFill>
            </a:endParaRPr>
          </a:p>
          <a:p>
            <a:endParaRPr lang="cs-CZ" sz="2000" dirty="0" smtClean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6" name="Obdélník 5"/>
          <p:cNvSpPr/>
          <p:nvPr/>
        </p:nvSpPr>
        <p:spPr>
          <a:xfrm>
            <a:off x="251520" y="1866528"/>
            <a:ext cx="338336" cy="3383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51520" y="3717032"/>
            <a:ext cx="338336" cy="3600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323528" y="6021288"/>
            <a:ext cx="648072" cy="3383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323528" y="4797152"/>
            <a:ext cx="792088" cy="33833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Číselník organizací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188640"/>
            <a:ext cx="9252520" cy="663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8038" indent="985838"/>
            <a:endParaRPr lang="cs-CZ" sz="2000" b="1" dirty="0" smtClean="0">
              <a:solidFill>
                <a:srgbClr val="FF0000"/>
              </a:solidFill>
            </a:endParaRPr>
          </a:p>
          <a:p>
            <a:pPr marL="808038" indent="-177800"/>
            <a:endParaRPr lang="cs-CZ" sz="2000" b="1" dirty="0" smtClean="0">
              <a:solidFill>
                <a:srgbClr val="FF0000"/>
              </a:solidFill>
            </a:endParaRPr>
          </a:p>
          <a:p>
            <a:pPr marL="808038" indent="-177800"/>
            <a:r>
              <a:rPr lang="cs-CZ" sz="3600" b="1" dirty="0" smtClean="0"/>
              <a:t>Kontrola dle ARES a Registru plátců</a:t>
            </a:r>
          </a:p>
          <a:p>
            <a:pPr marL="808038" indent="985838">
              <a:buFont typeface="Wingdings" pitchFamily="2" charset="2"/>
              <a:buChar char="Ø"/>
            </a:pPr>
            <a:endParaRPr lang="cs-CZ" sz="2000" dirty="0" smtClean="0"/>
          </a:p>
          <a:p>
            <a:pPr marL="541338" indent="444500">
              <a:buFont typeface="Wingdings" pitchFamily="2" charset="2"/>
              <a:buChar char="Ø"/>
            </a:pPr>
            <a:r>
              <a:rPr lang="cs-CZ" sz="2000" dirty="0" smtClean="0"/>
              <a:t>  </a:t>
            </a:r>
            <a:r>
              <a:rPr lang="cs-CZ" sz="2000" dirty="0" smtClean="0"/>
              <a:t>Údaje </a:t>
            </a:r>
            <a:r>
              <a:rPr lang="cs-CZ" sz="2000" dirty="0" smtClean="0"/>
              <a:t>z Číselníku organizací jsou důležité pro správné sestavení 	   kontrolního hlášení. Je-li organizace označena jako </a:t>
            </a:r>
            <a:r>
              <a:rPr lang="cs-CZ" sz="2000" b="1" dirty="0" smtClean="0">
                <a:solidFill>
                  <a:srgbClr val="FF0000"/>
                </a:solidFill>
              </a:rPr>
              <a:t>plátce DPH</a:t>
            </a:r>
            <a:r>
              <a:rPr lang="cs-CZ" sz="2000" dirty="0" smtClean="0"/>
              <a:t>,      	   měla by mít uvedeno </a:t>
            </a:r>
            <a:r>
              <a:rPr lang="cs-CZ" sz="2000" b="1" dirty="0" smtClean="0">
                <a:solidFill>
                  <a:srgbClr val="FF0000"/>
                </a:solidFill>
              </a:rPr>
              <a:t>DIČ </a:t>
            </a:r>
            <a:r>
              <a:rPr lang="cs-CZ" sz="2000" dirty="0" smtClean="0"/>
              <a:t>popř.</a:t>
            </a:r>
            <a:r>
              <a:rPr lang="cs-CZ" sz="2000" b="1" dirty="0" smtClean="0">
                <a:solidFill>
                  <a:srgbClr val="FF0000"/>
                </a:solidFill>
              </a:rPr>
              <a:t> VAT</a:t>
            </a:r>
            <a:r>
              <a:rPr lang="cs-CZ" sz="2000" dirty="0" smtClean="0"/>
              <a:t>. Právnická či fyzická osoba, 	   která provozuje ekonomickou činnost, má přiděleno DIČ dle 	    	   daňového řádu, i když není registrována jako plátce DPH. Tyto údaje  	   by měly být aktuální, proto doporučujeme průběžně kontrolovat dle 	   </a:t>
            </a:r>
            <a:r>
              <a:rPr lang="cs-CZ" sz="2000" u="sng" dirty="0" smtClean="0"/>
              <a:t>ARES</a:t>
            </a:r>
            <a:r>
              <a:rPr lang="cs-CZ" sz="2000" dirty="0" smtClean="0"/>
              <a:t> popř. </a:t>
            </a:r>
            <a:r>
              <a:rPr lang="cs-CZ" sz="2000" u="sng" dirty="0" smtClean="0"/>
              <a:t>Registru plátců EU (VIES)</a:t>
            </a:r>
            <a:r>
              <a:rPr lang="cs-CZ" sz="2000" dirty="0" smtClean="0"/>
              <a:t>. Kontroly lze spouštět přímo 	   z Číselníku organizací nebo z formulářů pohledávek, závazků či UDD.   	  </a:t>
            </a:r>
          </a:p>
          <a:p>
            <a:pPr marL="541338" indent="534988">
              <a:buFont typeface="Wingdings" pitchFamily="2" charset="2"/>
              <a:buChar char="Ø"/>
            </a:pPr>
            <a:r>
              <a:rPr lang="cs-CZ" sz="2000" dirty="0" smtClean="0"/>
              <a:t>Vzhledem </a:t>
            </a:r>
            <a:r>
              <a:rPr lang="cs-CZ" sz="2000" dirty="0" smtClean="0"/>
              <a:t>k tomu, že se zvyšuje </a:t>
            </a:r>
            <a:r>
              <a:rPr lang="cs-CZ" sz="2000" dirty="0" smtClean="0"/>
              <a:t>počet </a:t>
            </a:r>
            <a:r>
              <a:rPr lang="cs-CZ" sz="2000" dirty="0" smtClean="0"/>
              <a:t>organizací zařazených do 	   kategorie „nespolehlivý plátce</a:t>
            </a:r>
            <a:r>
              <a:rPr lang="cs-CZ" sz="2000" dirty="0" smtClean="0"/>
              <a:t>“, </a:t>
            </a:r>
            <a:r>
              <a:rPr lang="cs-CZ" sz="2000" dirty="0" smtClean="0"/>
              <a:t>doporučujeme </a:t>
            </a:r>
            <a:r>
              <a:rPr lang="cs-CZ" sz="2000" dirty="0" smtClean="0"/>
              <a:t> provádět  před 	     	   uzavíráním </a:t>
            </a:r>
            <a:r>
              <a:rPr lang="cs-CZ" sz="2000" dirty="0" smtClean="0"/>
              <a:t>příkazů k </a:t>
            </a:r>
            <a:r>
              <a:rPr lang="cs-CZ" sz="2000" dirty="0" smtClean="0"/>
              <a:t>úhradě kontrolu proti </a:t>
            </a:r>
            <a:r>
              <a:rPr lang="cs-CZ" sz="2000" u="sng" dirty="0" smtClean="0"/>
              <a:t>Registru </a:t>
            </a:r>
            <a:r>
              <a:rPr lang="cs-CZ" sz="2000" u="sng" dirty="0" smtClean="0"/>
              <a:t>plátců </a:t>
            </a:r>
            <a:r>
              <a:rPr lang="cs-CZ" sz="2000" u="sng" dirty="0" smtClean="0"/>
              <a:t>DPH</a:t>
            </a:r>
            <a:r>
              <a:rPr lang="cs-CZ" sz="2000" dirty="0" smtClean="0"/>
              <a:t>.</a:t>
            </a:r>
          </a:p>
          <a:p>
            <a:pPr marL="541338" indent="534988">
              <a:buFont typeface="Wingdings" pitchFamily="2" charset="2"/>
              <a:buChar char="Ø"/>
            </a:pPr>
            <a:r>
              <a:rPr lang="cs-CZ" sz="2000" dirty="0" smtClean="0"/>
              <a:t>Limit  pro ručení za nezaplacenou da</a:t>
            </a:r>
            <a:r>
              <a:rPr lang="cs-CZ" sz="2000" dirty="0" smtClean="0"/>
              <a:t>ň </a:t>
            </a:r>
            <a:r>
              <a:rPr lang="cs-CZ" sz="2000" dirty="0" smtClean="0"/>
              <a:t>je nastaven parametrem 	  SPOLEH  na hodnotu 540 000,- Kč.</a:t>
            </a:r>
            <a:endParaRPr lang="cs-CZ" sz="2000" dirty="0" smtClean="0"/>
          </a:p>
          <a:p>
            <a:pPr marL="541338" indent="534988"/>
            <a:endParaRPr lang="cs-CZ" sz="2000" u="sng" dirty="0" smtClean="0"/>
          </a:p>
          <a:p>
            <a:pPr marL="541338" indent="534988">
              <a:buFont typeface="Wingdings" pitchFamily="2" charset="2"/>
              <a:buChar char="Ø"/>
            </a:pPr>
            <a:r>
              <a:rPr lang="cs-CZ" sz="2000" dirty="0" smtClean="0"/>
              <a:t>Doporučujeme určit osobu odpovědnou za Číselník organizací.</a:t>
            </a: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Číselník organizací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40466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 smtClean="0">
              <a:solidFill>
                <a:srgbClr val="FF0000"/>
              </a:solidFill>
            </a:endParaRPr>
          </a:p>
          <a:p>
            <a:endParaRPr lang="cs-CZ" sz="2000" dirty="0" smtClean="0"/>
          </a:p>
          <a:p>
            <a:pPr marL="342900" indent="-342900"/>
            <a:endParaRPr lang="cs-CZ" sz="2000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 t="6476" r="-144" b="6611"/>
          <a:stretch>
            <a:fillRect/>
          </a:stretch>
        </p:blipFill>
        <p:spPr bwMode="auto">
          <a:xfrm>
            <a:off x="0" y="548680"/>
            <a:ext cx="9145016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3491880" y="1052736"/>
            <a:ext cx="1296144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4860032" y="1052736"/>
            <a:ext cx="72008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5652120" y="1052736"/>
            <a:ext cx="576064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5" cstate="print"/>
          <a:srcRect l="3046" t="34708" r="2160" b="45294"/>
          <a:stretch>
            <a:fillRect/>
          </a:stretch>
        </p:blipFill>
        <p:spPr bwMode="auto">
          <a:xfrm>
            <a:off x="1115616" y="4293096"/>
            <a:ext cx="7704856" cy="1224136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" name="Obdélník 11"/>
          <p:cNvSpPr/>
          <p:nvPr/>
        </p:nvSpPr>
        <p:spPr>
          <a:xfrm>
            <a:off x="107504" y="2420888"/>
            <a:ext cx="36004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ovací šipka 13"/>
          <p:cNvCxnSpPr/>
          <p:nvPr/>
        </p:nvCxnSpPr>
        <p:spPr>
          <a:xfrm>
            <a:off x="467544" y="2780928"/>
            <a:ext cx="648072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šipka 15"/>
          <p:cNvCxnSpPr/>
          <p:nvPr/>
        </p:nvCxnSpPr>
        <p:spPr>
          <a:xfrm>
            <a:off x="467544" y="2780928"/>
            <a:ext cx="648072" cy="144016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délník 17"/>
          <p:cNvSpPr/>
          <p:nvPr/>
        </p:nvSpPr>
        <p:spPr>
          <a:xfrm>
            <a:off x="5220072" y="4869160"/>
            <a:ext cx="72008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 l="388" t="6476" r="388" b="5299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Pořízení dat – výstup (U)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5292080" y="548680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2987824" y="5013176"/>
            <a:ext cx="79208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6084168" y="1412776"/>
            <a:ext cx="151216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7596336" y="2420888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7956376" y="6165304"/>
            <a:ext cx="108012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7740352" y="908720"/>
            <a:ext cx="1296144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Popisek se šipkou dolů 17"/>
          <p:cNvSpPr/>
          <p:nvPr/>
        </p:nvSpPr>
        <p:spPr>
          <a:xfrm>
            <a:off x="1835696" y="4365104"/>
            <a:ext cx="3074640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řádek DP a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9" name="Popisek se šipkou dolů 18"/>
          <p:cNvSpPr/>
          <p:nvPr/>
        </p:nvSpPr>
        <p:spPr>
          <a:xfrm rot="16200000">
            <a:off x="6287816" y="-159025"/>
            <a:ext cx="461665" cy="2453139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35601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Popisek se šipkou dolů 19"/>
          <p:cNvSpPr/>
          <p:nvPr/>
        </p:nvSpPr>
        <p:spPr>
          <a:xfrm>
            <a:off x="6804248" y="1916832"/>
            <a:ext cx="1850504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6698081" y="5371373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2" name="Popisek se šipkou dolů 21"/>
          <p:cNvSpPr/>
          <p:nvPr/>
        </p:nvSpPr>
        <p:spPr>
          <a:xfrm rot="16200000">
            <a:off x="4127576" y="-15008"/>
            <a:ext cx="461665" cy="346125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88" t="6476" r="1274" b="5299"/>
          <a:stretch>
            <a:fillRect/>
          </a:stretch>
        </p:blipFill>
        <p:spPr bwMode="auto">
          <a:xfrm>
            <a:off x="0" y="524066"/>
            <a:ext cx="9144000" cy="633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Daňový doklad k přijaté záloze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7308304" y="1772816"/>
            <a:ext cx="172819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7092280" y="908720"/>
            <a:ext cx="1944216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5796136" y="4581128"/>
            <a:ext cx="1512168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7236296" y="5805264"/>
            <a:ext cx="82758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3131840" y="4581128"/>
            <a:ext cx="504056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Popisek se šipkou dolů 19"/>
          <p:cNvSpPr/>
          <p:nvPr/>
        </p:nvSpPr>
        <p:spPr>
          <a:xfrm rot="16200000">
            <a:off x="1396092" y="3292542"/>
            <a:ext cx="461665" cy="2894822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83110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5977999" y="5047337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Popisek se šipkou dolů 17"/>
          <p:cNvSpPr/>
          <p:nvPr/>
        </p:nvSpPr>
        <p:spPr>
          <a:xfrm rot="16200000">
            <a:off x="6268732" y="474828"/>
            <a:ext cx="461665" cy="1185430"/>
          </a:xfrm>
          <a:prstGeom prst="downArrowCallout">
            <a:avLst>
              <a:gd name="adj1" fmla="val 24542"/>
              <a:gd name="adj2" fmla="val 31190"/>
              <a:gd name="adj3" fmla="val 25000"/>
              <a:gd name="adj4" fmla="val 7001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5364088" y="548680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20" grpId="0" animBg="1"/>
      <p:bldP spid="21" grpId="0" animBg="1"/>
      <p:bldP spid="18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Závazky – 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formulář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78"/>
          <a:stretch>
            <a:fillRect/>
          </a:stretch>
        </p:blipFill>
        <p:spPr bwMode="auto">
          <a:xfrm>
            <a:off x="755576" y="548680"/>
            <a:ext cx="7328024" cy="53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pisek se šipkou nahoru 6"/>
          <p:cNvSpPr/>
          <p:nvPr/>
        </p:nvSpPr>
        <p:spPr>
          <a:xfrm>
            <a:off x="1907704" y="5373216"/>
            <a:ext cx="4968552" cy="1484784"/>
          </a:xfrm>
          <a:prstGeom prst="upArrowCallout">
            <a:avLst>
              <a:gd name="adj1" fmla="val 25000"/>
              <a:gd name="adj2" fmla="val 23316"/>
              <a:gd name="adj3" fmla="val 25000"/>
              <a:gd name="adj4" fmla="val 64977"/>
            </a:avLst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sz="3200" b="1" dirty="0" smtClean="0">
                <a:solidFill>
                  <a:schemeClr val="tx1"/>
                </a:solidFill>
              </a:rPr>
              <a:t>Starý </a:t>
            </a:r>
            <a:r>
              <a:rPr lang="cs-CZ" sz="3200" b="1" dirty="0" smtClean="0">
                <a:solidFill>
                  <a:schemeClr val="tx1"/>
                </a:solidFill>
              </a:rPr>
              <a:t>formulář </a:t>
            </a:r>
            <a:r>
              <a:rPr lang="cs-CZ" sz="3200" b="1" dirty="0" smtClean="0">
                <a:solidFill>
                  <a:schemeClr val="tx1"/>
                </a:solidFill>
              </a:rPr>
              <a:t>ZÁVAZKY</a:t>
            </a:r>
            <a:endParaRPr lang="cs-CZ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628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29"/>
          <a:stretch>
            <a:fillRect/>
          </a:stretch>
        </p:blipFill>
        <p:spPr bwMode="auto">
          <a:xfrm>
            <a:off x="0" y="548680"/>
            <a:ext cx="914400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Závazky - kontroly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80659" t="32355" r="1031" b="42942"/>
          <a:stretch>
            <a:fillRect/>
          </a:stretch>
        </p:blipFill>
        <p:spPr bwMode="auto">
          <a:xfrm>
            <a:off x="7452320" y="2132856"/>
            <a:ext cx="1512168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pisek se šipkou nahoru 7"/>
          <p:cNvSpPr/>
          <p:nvPr/>
        </p:nvSpPr>
        <p:spPr>
          <a:xfrm>
            <a:off x="2123728" y="5373216"/>
            <a:ext cx="4968552" cy="1484784"/>
          </a:xfrm>
          <a:prstGeom prst="upArrowCallout">
            <a:avLst>
              <a:gd name="adj1" fmla="val 25000"/>
              <a:gd name="adj2" fmla="val 23316"/>
              <a:gd name="adj3" fmla="val 25000"/>
              <a:gd name="adj4" fmla="val 64977"/>
            </a:avLst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sz="3200" b="1" dirty="0" smtClean="0">
                <a:solidFill>
                  <a:schemeClr val="tx1"/>
                </a:solidFill>
              </a:rPr>
              <a:t>Nový formulář „SLOUČENÉ ZÁVAZKY“</a:t>
            </a:r>
            <a:endParaRPr lang="cs-CZ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229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 t="6300" r="25000" b="16001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Pořízení dat – DOFA (P)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4716016" y="476672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07504" y="1700808"/>
            <a:ext cx="324544" cy="93610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7452320" y="2420888"/>
            <a:ext cx="1656184" cy="1728192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4644008" y="4149080"/>
            <a:ext cx="144016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139952" y="1556792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012160" y="2924944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8100392" y="6093296"/>
            <a:ext cx="93610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2123728" y="3068960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2987824" y="4653136"/>
            <a:ext cx="136815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Popisek se šipkou dolů 16"/>
          <p:cNvSpPr/>
          <p:nvPr/>
        </p:nvSpPr>
        <p:spPr>
          <a:xfrm rot="16200000">
            <a:off x="2252938" y="131440"/>
            <a:ext cx="461665" cy="3456386"/>
          </a:xfrm>
          <a:prstGeom prst="downArrowCallout">
            <a:avLst>
              <a:gd name="adj1" fmla="val 16990"/>
              <a:gd name="adj2" fmla="val 9058"/>
              <a:gd name="adj3" fmla="val 25000"/>
              <a:gd name="adj4" fmla="val 71643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Popisek se šipkou dolů 17"/>
          <p:cNvSpPr/>
          <p:nvPr/>
        </p:nvSpPr>
        <p:spPr>
          <a:xfrm rot="16200000">
            <a:off x="6842095" y="5263361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9" name="Popisek se šipkou dolů 18"/>
          <p:cNvSpPr/>
          <p:nvPr/>
        </p:nvSpPr>
        <p:spPr>
          <a:xfrm>
            <a:off x="5580112" y="2420888"/>
            <a:ext cx="1152128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Popisek se šipkou dolů 19"/>
          <p:cNvSpPr/>
          <p:nvPr/>
        </p:nvSpPr>
        <p:spPr>
          <a:xfrm>
            <a:off x="2267744" y="3645024"/>
            <a:ext cx="1872208" cy="990124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řádek DP a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>
            <a:off x="4499992" y="3573016"/>
            <a:ext cx="1296144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Dle faktury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1" animBg="1"/>
      <p:bldP spid="18" grpId="0" animBg="1"/>
      <p:bldP spid="19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DOFA </a:t>
            </a:r>
            <a:r>
              <a:rPr lang="cs-CZ" altLang="cs-CZ" sz="3600" smtClean="0">
                <a:solidFill>
                  <a:schemeClr val="tx1"/>
                </a:solidFill>
                <a:latin typeface="Univers" pitchFamily="34" charset="0"/>
              </a:rPr>
              <a:t>– různá 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plnění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1164" t="7058" r="1031" b="5893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pisek se šipkou dolů 6"/>
          <p:cNvSpPr/>
          <p:nvPr/>
        </p:nvSpPr>
        <p:spPr>
          <a:xfrm rot="16200000">
            <a:off x="6302035" y="4723299"/>
            <a:ext cx="461665" cy="2913623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LIMIT - 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028384" y="6021288"/>
            <a:ext cx="100811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39552" y="5229200"/>
            <a:ext cx="860444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 flipH="1">
            <a:off x="4427984" y="2924944"/>
            <a:ext cx="1512168" cy="369332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66667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EČDD</a:t>
            </a:r>
          </a:p>
        </p:txBody>
      </p:sp>
      <p:sp>
        <p:nvSpPr>
          <p:cNvPr id="13" name="Popisek se šipkou dolů 12"/>
          <p:cNvSpPr/>
          <p:nvPr/>
        </p:nvSpPr>
        <p:spPr>
          <a:xfrm rot="16200000">
            <a:off x="5221915" y="4291251"/>
            <a:ext cx="461665" cy="2193543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Nevstupuje do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6012160" y="2924944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2123728" y="3068960"/>
            <a:ext cx="122413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19"/>
          <p:cNvPicPr/>
          <p:nvPr/>
        </p:nvPicPr>
        <p:blipFill>
          <a:blip r:embed="rId3" cstate="print"/>
          <a:srcRect t="62673" b="28571"/>
          <a:stretch>
            <a:fillRect/>
          </a:stretch>
        </p:blipFill>
        <p:spPr bwMode="auto">
          <a:xfrm>
            <a:off x="0" y="1196752"/>
            <a:ext cx="91440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989" t="12201" r="10010" b="40781"/>
          <a:stretch>
            <a:fillRect/>
          </a:stretch>
        </p:blipFill>
        <p:spPr bwMode="auto">
          <a:xfrm>
            <a:off x="0" y="2636912"/>
            <a:ext cx="9144000" cy="292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DOFA – krácení poměrem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0" y="4581128"/>
            <a:ext cx="914400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4644008" y="1196752"/>
            <a:ext cx="1800200" cy="646331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93621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Poměrný </a:t>
            </a:r>
            <a:r>
              <a:rPr lang="cs-CZ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koef</a:t>
            </a:r>
            <a:r>
              <a:rPr lang="cs-CZ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(§ 75 ZDPH)</a:t>
            </a:r>
            <a:endParaRPr kumimoji="0" lang="cs-CZ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4211960" y="1268760"/>
            <a:ext cx="396552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Řádek faktury v iFIS*</a:t>
            </a: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Řádek faktury v iFIS*</a:t>
            </a: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0" y="5486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/>
              <a:t>Faktura v </a:t>
            </a:r>
            <a:r>
              <a:rPr lang="cs-CZ" sz="3600" b="1" dirty="0" err="1" smtClean="0"/>
              <a:t>iFIS</a:t>
            </a:r>
            <a:r>
              <a:rPr lang="cs-CZ" sz="3600" b="1" dirty="0" smtClean="0"/>
              <a:t> - řádek</a:t>
            </a:r>
            <a:endParaRPr lang="cs-CZ" sz="3600" b="1" dirty="0"/>
          </a:p>
        </p:txBody>
      </p:sp>
      <p:pic>
        <p:nvPicPr>
          <p:cNvPr id="18" name="Obrázek 17"/>
          <p:cNvPicPr/>
          <p:nvPr/>
        </p:nvPicPr>
        <p:blipFill>
          <a:blip r:embed="rId7" cstate="print"/>
          <a:srcRect l="67512" t="12855" r="5190" b="84095"/>
          <a:stretch>
            <a:fillRect/>
          </a:stretch>
        </p:blipFill>
        <p:spPr bwMode="auto">
          <a:xfrm>
            <a:off x="6804248" y="2924944"/>
            <a:ext cx="219573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délník 18"/>
          <p:cNvSpPr/>
          <p:nvPr/>
        </p:nvSpPr>
        <p:spPr>
          <a:xfrm>
            <a:off x="6660232" y="2852936"/>
            <a:ext cx="2411760" cy="648072"/>
          </a:xfrm>
          <a:prstGeom prst="rect">
            <a:avLst/>
          </a:prstGeom>
          <a:noFill/>
          <a:ln w="889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8532440" y="4509120"/>
            <a:ext cx="396552" cy="6480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0" y="191683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 smtClean="0"/>
              <a:t>Daňové přiznání - příloha</a:t>
            </a:r>
            <a:endParaRPr lang="cs-CZ" sz="3600" b="1" dirty="0"/>
          </a:p>
        </p:txBody>
      </p:sp>
      <p:pic>
        <p:nvPicPr>
          <p:cNvPr id="23" name="Obrázek 22"/>
          <p:cNvPicPr/>
          <p:nvPr/>
        </p:nvPicPr>
        <p:blipFill>
          <a:blip r:embed="rId8" cstate="print"/>
          <a:srcRect l="31112" t="70806" r="3663" b="25560"/>
          <a:stretch>
            <a:fillRect/>
          </a:stretch>
        </p:blipFill>
        <p:spPr bwMode="auto">
          <a:xfrm>
            <a:off x="0" y="6309320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bdélník 24"/>
          <p:cNvSpPr/>
          <p:nvPr/>
        </p:nvSpPr>
        <p:spPr>
          <a:xfrm>
            <a:off x="0" y="6237312"/>
            <a:ext cx="914400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/>
          <p:cNvSpPr/>
          <p:nvPr/>
        </p:nvSpPr>
        <p:spPr>
          <a:xfrm>
            <a:off x="8747448" y="6165304"/>
            <a:ext cx="39655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Popisek se šipkou dolů 12"/>
          <p:cNvSpPr/>
          <p:nvPr/>
        </p:nvSpPr>
        <p:spPr>
          <a:xfrm rot="16200000">
            <a:off x="6338039" y="4327258"/>
            <a:ext cx="461665" cy="4281774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Nárok na odpočet krácen poměrem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0" y="558924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 smtClean="0"/>
              <a:t>Kontrolní hlášení (oddíl B2)</a:t>
            </a:r>
            <a:endParaRPr lang="cs-CZ" sz="3600" b="1" dirty="0"/>
          </a:p>
        </p:txBody>
      </p:sp>
      <p:sp>
        <p:nvSpPr>
          <p:cNvPr id="28" name="Obdélník 27"/>
          <p:cNvSpPr/>
          <p:nvPr/>
        </p:nvSpPr>
        <p:spPr>
          <a:xfrm>
            <a:off x="683568" y="6165304"/>
            <a:ext cx="2304256" cy="576064"/>
          </a:xfrm>
          <a:prstGeom prst="rect">
            <a:avLst/>
          </a:prstGeom>
          <a:noFill/>
          <a:ln w="889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/>
          <p:cNvSpPr/>
          <p:nvPr/>
        </p:nvSpPr>
        <p:spPr>
          <a:xfrm>
            <a:off x="6084168" y="4509120"/>
            <a:ext cx="2411760" cy="648072"/>
          </a:xfrm>
          <a:prstGeom prst="rect">
            <a:avLst/>
          </a:prstGeom>
          <a:noFill/>
          <a:ln w="889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6" grpId="0"/>
      <p:bldP spid="19" grpId="0" animBg="1"/>
      <p:bldP spid="21" grpId="0" animBg="1"/>
      <p:bldP spid="22" grpId="0"/>
      <p:bldP spid="25" grpId="0" animBg="1"/>
      <p:bldP spid="26" grpId="0" animBg="1"/>
      <p:bldP spid="13" grpId="0" animBg="1"/>
      <p:bldP spid="27" grpId="0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 l="388" t="6476" r="388" b="5299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l="33665" t="22944" r="16723" b="27650"/>
          <a:stretch>
            <a:fillRect/>
          </a:stretch>
        </p:blipFill>
        <p:spPr bwMode="auto">
          <a:xfrm>
            <a:off x="179512" y="3501008"/>
            <a:ext cx="4032448" cy="3024336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Pořízení dat – ZL (P)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5292080" y="548680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07504" y="1700808"/>
            <a:ext cx="324544" cy="93610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7740352" y="908720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2555776" y="2852936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364088" y="4869160"/>
            <a:ext cx="3528392" cy="1008112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cs-CZ" sz="2000" b="1" dirty="0" smtClean="0">
                <a:solidFill>
                  <a:schemeClr val="bg1"/>
                </a:solidFill>
              </a:rPr>
              <a:t>NENÍ DAŇOVÝ DOKLAD</a:t>
            </a:r>
            <a:endParaRPr lang="cs-CZ" sz="2000" b="1" dirty="0">
              <a:solidFill>
                <a:schemeClr val="bg1"/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1835696" y="5877272"/>
            <a:ext cx="136815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5292080" y="5085184"/>
            <a:ext cx="3528392" cy="1008112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cs-CZ" sz="2000" b="1" dirty="0" smtClean="0">
                <a:solidFill>
                  <a:schemeClr val="bg1"/>
                </a:solidFill>
              </a:rPr>
              <a:t>NENÍ DAŇOVÝ DOKLAD</a:t>
            </a:r>
            <a:endParaRPr lang="cs-CZ" sz="2000" b="1" dirty="0">
              <a:solidFill>
                <a:schemeClr val="bg1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 cstate="print"/>
          <a:srcRect l="787" t="8829" r="1176" b="24121"/>
          <a:stretch>
            <a:fillRect/>
          </a:stretch>
        </p:blipFill>
        <p:spPr bwMode="auto">
          <a:xfrm>
            <a:off x="72008" y="2420888"/>
            <a:ext cx="8964488" cy="4104456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7" name="Obdélník 16"/>
          <p:cNvSpPr/>
          <p:nvPr/>
        </p:nvSpPr>
        <p:spPr>
          <a:xfrm>
            <a:off x="7452320" y="2996952"/>
            <a:ext cx="151216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5796136" y="2564904"/>
            <a:ext cx="151216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827584" y="4941168"/>
            <a:ext cx="172819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/>
          <p:cNvSpPr/>
          <p:nvPr/>
        </p:nvSpPr>
        <p:spPr>
          <a:xfrm>
            <a:off x="5516488" y="5021560"/>
            <a:ext cx="3528392" cy="1008112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cs-CZ" sz="2000" b="1" dirty="0" smtClean="0">
                <a:solidFill>
                  <a:schemeClr val="bg1"/>
                </a:solidFill>
              </a:rPr>
              <a:t>NENÍ DAŇOVÝ DOKLAD</a:t>
            </a:r>
            <a:endParaRPr lang="cs-CZ" sz="2000" b="1" dirty="0">
              <a:solidFill>
                <a:schemeClr val="bg1"/>
              </a:solidFill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7596336" y="3933056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5" grpId="0" animBg="1"/>
      <p:bldP spid="20" grpId="0" animBg="1"/>
      <p:bldP spid="22" grpId="0" animBg="1"/>
      <p:bldP spid="17" grpId="0" animBg="1"/>
      <p:bldP spid="19" grpId="0" animBg="1"/>
      <p:bldP spid="10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Vyúčtování poskytnuté zálohy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 t="6476" r="1031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4716016" y="548680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07504" y="1700808"/>
            <a:ext cx="324544" cy="93610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7452320" y="2348880"/>
            <a:ext cx="1656184" cy="1584176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83568" y="4797152"/>
            <a:ext cx="8460432" cy="14401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139952" y="1484784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012160" y="2780928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4644008" y="3933056"/>
            <a:ext cx="144016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6228184" y="4437112"/>
            <a:ext cx="280831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2195736" y="2924944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5508104" y="5085184"/>
            <a:ext cx="3528392" cy="648072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cs-CZ" sz="2000" b="1" dirty="0" smtClean="0">
                <a:solidFill>
                  <a:schemeClr val="bg1"/>
                </a:solidFill>
              </a:rPr>
              <a:t>POSKYTNUTÁ ZÁLOHA </a:t>
            </a:r>
            <a:r>
              <a:rPr lang="cs-CZ" sz="2000" b="1" dirty="0" smtClean="0">
                <a:solidFill>
                  <a:srgbClr val="FF0000"/>
                </a:solidFill>
              </a:rPr>
              <a:t>není daňový doklad</a:t>
            </a:r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18" name="Popisek se šipkou dolů 17"/>
          <p:cNvSpPr/>
          <p:nvPr/>
        </p:nvSpPr>
        <p:spPr>
          <a:xfrm>
            <a:off x="5724128" y="2215143"/>
            <a:ext cx="1152128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9" name="Popisek se šipkou dolů 18"/>
          <p:cNvSpPr/>
          <p:nvPr/>
        </p:nvSpPr>
        <p:spPr>
          <a:xfrm rot="16200000" flipV="1">
            <a:off x="7005463" y="-90100"/>
            <a:ext cx="461665" cy="360040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>
            <a:off x="2987824" y="4365104"/>
            <a:ext cx="1656184" cy="648072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6" grpId="0" animBg="1"/>
      <p:bldP spid="18" grpId="0" animBg="1"/>
      <p:bldP spid="19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Vyúčtování poskytnuté zálohy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2636912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Generované pohledávky k poskytnutým zálohám </a:t>
            </a:r>
            <a:endParaRPr lang="cs-CZ" sz="24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 t="6928" b="72944"/>
          <a:stretch>
            <a:fillRect/>
          </a:stretch>
        </p:blipFill>
        <p:spPr bwMode="auto">
          <a:xfrm>
            <a:off x="0" y="3212976"/>
            <a:ext cx="9144000" cy="1386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/>
          <a:srcRect t="6476" b="68821"/>
          <a:stretch>
            <a:fillRect/>
          </a:stretch>
        </p:blipFill>
        <p:spPr bwMode="auto">
          <a:xfrm>
            <a:off x="0" y="5156811"/>
            <a:ext cx="9144000" cy="170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bdélník 11"/>
          <p:cNvSpPr/>
          <p:nvPr/>
        </p:nvSpPr>
        <p:spPr>
          <a:xfrm>
            <a:off x="0" y="465313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UDD k poskytnutým zálohám (generovaným pohledávkám)  </a:t>
            </a:r>
            <a:endParaRPr lang="cs-CZ" sz="2400" b="1" dirty="0"/>
          </a:p>
        </p:txBody>
      </p:sp>
      <p:sp>
        <p:nvSpPr>
          <p:cNvPr id="13" name="Popisek se šipkou dolů 12"/>
          <p:cNvSpPr/>
          <p:nvPr/>
        </p:nvSpPr>
        <p:spPr>
          <a:xfrm>
            <a:off x="251520" y="5373216"/>
            <a:ext cx="2520280" cy="648072"/>
          </a:xfrm>
          <a:prstGeom prst="downArrowCallout">
            <a:avLst>
              <a:gd name="adj1" fmla="val 22061"/>
              <a:gd name="adj2" fmla="val 23530"/>
              <a:gd name="adj3" fmla="val 25000"/>
              <a:gd name="adj4" fmla="val 6497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b="1" dirty="0" smtClean="0">
                <a:solidFill>
                  <a:schemeClr val="bg1"/>
                </a:solidFill>
              </a:rPr>
              <a:t>DAŇOVÉ DOKLADY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14" name="Popisek se šipkou dolů 13"/>
          <p:cNvSpPr/>
          <p:nvPr/>
        </p:nvSpPr>
        <p:spPr>
          <a:xfrm>
            <a:off x="179512" y="3284984"/>
            <a:ext cx="3456384" cy="648072"/>
          </a:xfrm>
          <a:prstGeom prst="downArrowCallout">
            <a:avLst>
              <a:gd name="adj1" fmla="val 22061"/>
              <a:gd name="adj2" fmla="val 23530"/>
              <a:gd name="adj3" fmla="val 25000"/>
              <a:gd name="adj4" fmla="val 6497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NEJSOU DAŇOVÉ DOKLADY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 cstate="print"/>
          <a:srcRect t="6890" b="72944"/>
          <a:stretch>
            <a:fillRect/>
          </a:stretch>
        </p:blipFill>
        <p:spPr bwMode="auto">
          <a:xfrm>
            <a:off x="0" y="1124744"/>
            <a:ext cx="91440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bdélník 16"/>
          <p:cNvSpPr/>
          <p:nvPr/>
        </p:nvSpPr>
        <p:spPr>
          <a:xfrm>
            <a:off x="0" y="62068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Přijaté zálohové listy</a:t>
            </a:r>
            <a:endParaRPr lang="cs-CZ" sz="2400" b="1" dirty="0"/>
          </a:p>
        </p:txBody>
      </p:sp>
      <p:sp>
        <p:nvSpPr>
          <p:cNvPr id="18" name="Popisek se šipkou dolů 17"/>
          <p:cNvSpPr/>
          <p:nvPr/>
        </p:nvSpPr>
        <p:spPr>
          <a:xfrm>
            <a:off x="251520" y="1196752"/>
            <a:ext cx="3456384" cy="648072"/>
          </a:xfrm>
          <a:prstGeom prst="downArrowCallout">
            <a:avLst>
              <a:gd name="adj1" fmla="val 22061"/>
              <a:gd name="adj2" fmla="val 23530"/>
              <a:gd name="adj3" fmla="val 25000"/>
              <a:gd name="adj4" fmla="val 6497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NEJSOU DAŇOVÉ DOKLADY</a:t>
            </a:r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 l="388" t="6476" r="1274" b="5299"/>
          <a:stretch>
            <a:fillRect/>
          </a:stretch>
        </p:blipFill>
        <p:spPr bwMode="auto">
          <a:xfrm>
            <a:off x="-36512" y="548680"/>
            <a:ext cx="9180512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Vyúčtování poskytnuté zálohy (3)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7308304" y="1772816"/>
            <a:ext cx="172819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076056" y="3140968"/>
            <a:ext cx="316835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5796136" y="4581128"/>
            <a:ext cx="1512168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7236296" y="5805264"/>
            <a:ext cx="82758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3131840" y="4581128"/>
            <a:ext cx="504056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Popisek se šipkou dolů 18"/>
          <p:cNvSpPr/>
          <p:nvPr/>
        </p:nvSpPr>
        <p:spPr>
          <a:xfrm>
            <a:off x="6084168" y="2564904"/>
            <a:ext cx="1152128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Popisek se šipkou dolů 19"/>
          <p:cNvSpPr/>
          <p:nvPr/>
        </p:nvSpPr>
        <p:spPr>
          <a:xfrm rot="16200000">
            <a:off x="1396092" y="3292542"/>
            <a:ext cx="461665" cy="2894822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83110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5977999" y="5047337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1619672" y="908720"/>
            <a:ext cx="2232248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t="6476" r="1031" b="5299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Vyúčtování poskytnuté zálohy (4)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4716016" y="548680"/>
            <a:ext cx="288032" cy="21602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07504" y="1700808"/>
            <a:ext cx="324544" cy="936104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7452320" y="2420888"/>
            <a:ext cx="1656184" cy="1728192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83568" y="5013176"/>
            <a:ext cx="846043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139952" y="1556792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012160" y="2924944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4644008" y="4149080"/>
            <a:ext cx="144016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8064896" y="6021288"/>
            <a:ext cx="97160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2195736" y="3068960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2987824" y="4653136"/>
            <a:ext cx="1656184" cy="1008112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Popisek se šipkou dolů 18"/>
          <p:cNvSpPr/>
          <p:nvPr/>
        </p:nvSpPr>
        <p:spPr>
          <a:xfrm>
            <a:off x="5724128" y="2348880"/>
            <a:ext cx="1152128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Popisek se šipkou dolů 19"/>
          <p:cNvSpPr/>
          <p:nvPr/>
        </p:nvSpPr>
        <p:spPr>
          <a:xfrm rot="16200000" flipV="1">
            <a:off x="7005463" y="-90100"/>
            <a:ext cx="461665" cy="360040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6770087" y="5191353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Vyúčtování poskytnuté zálohy (5)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404664"/>
            <a:ext cx="91439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B2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/>
          <a:srcRect t="5882" r="1031" b="50594"/>
          <a:stretch>
            <a:fillRect/>
          </a:stretch>
        </p:blipFill>
        <p:spPr bwMode="auto">
          <a:xfrm>
            <a:off x="0" y="1484784"/>
            <a:ext cx="91440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/>
          <a:srcRect t="7058" r="1031" b="65887"/>
          <a:stretch>
            <a:fillRect/>
          </a:stretch>
        </p:blipFill>
        <p:spPr bwMode="auto">
          <a:xfrm>
            <a:off x="0" y="5229200"/>
            <a:ext cx="91440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0" y="429309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B3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0" y="2276872"/>
            <a:ext cx="9144000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0" y="3356992"/>
            <a:ext cx="914400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0" y="5949280"/>
            <a:ext cx="914400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Popisek se šipkou dolů 13"/>
          <p:cNvSpPr/>
          <p:nvPr/>
        </p:nvSpPr>
        <p:spPr>
          <a:xfrm rot="16200000" flipV="1">
            <a:off x="6573415" y="851520"/>
            <a:ext cx="461665" cy="360040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ZÁLOHA  č. 1 a 2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5" name="Popisek se šipkou dolů 14"/>
          <p:cNvSpPr/>
          <p:nvPr/>
        </p:nvSpPr>
        <p:spPr>
          <a:xfrm rot="16200000" flipV="1">
            <a:off x="6573415" y="1643608"/>
            <a:ext cx="461665" cy="360040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DOPLATEK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6" name="Popisek se šipkou dolů 15"/>
          <p:cNvSpPr/>
          <p:nvPr/>
        </p:nvSpPr>
        <p:spPr>
          <a:xfrm rot="16200000" flipV="1">
            <a:off x="6573415" y="4379912"/>
            <a:ext cx="461665" cy="360040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ZÁLOHA  č. 3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Seminář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pic>
        <p:nvPicPr>
          <p:cNvPr id="32771" name="Picture 3" descr="C:\Users\Nemcova\Pictures\100MEDIA\IMAG0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</p:spPr>
      </p:pic>
      <p:sp>
        <p:nvSpPr>
          <p:cNvPr id="8" name="Obdélník 7"/>
          <p:cNvSpPr/>
          <p:nvPr/>
        </p:nvSpPr>
        <p:spPr>
          <a:xfrm>
            <a:off x="0" y="479715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9600" b="1" dirty="0" smtClean="0">
                <a:solidFill>
                  <a:srgbClr val="89ABF7"/>
                </a:solidFill>
              </a:rPr>
              <a:t>Přestávka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/>
          <p:nvPr/>
        </p:nvPicPr>
        <p:blipFill>
          <a:blip r:embed="rId2" cstate="print"/>
          <a:srcRect l="830" t="6250" r="1239" b="5628"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Dobropis přijatý (k DOFA)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4932040" y="908720"/>
            <a:ext cx="1296144" cy="369332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66667"/>
            </a:avLst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EČDD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0" y="2996952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B3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 cstate="print"/>
          <a:srcRect l="1031" t="8829" r="1164" b="38236"/>
          <a:stretch>
            <a:fillRect/>
          </a:stretch>
        </p:blipFill>
        <p:spPr bwMode="auto">
          <a:xfrm>
            <a:off x="0" y="3617640"/>
            <a:ext cx="91440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délník 12"/>
          <p:cNvSpPr/>
          <p:nvPr/>
        </p:nvSpPr>
        <p:spPr>
          <a:xfrm>
            <a:off x="0" y="6525344"/>
            <a:ext cx="914400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Popisek se šipkou dolů 13"/>
          <p:cNvSpPr/>
          <p:nvPr/>
        </p:nvSpPr>
        <p:spPr>
          <a:xfrm rot="16200000" flipV="1">
            <a:off x="6321387" y="5006987"/>
            <a:ext cx="461665" cy="3240360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76070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Uvedeno MÍNUSEM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5076056" y="1484784"/>
            <a:ext cx="100811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7812360" y="1484784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11" grpId="1" uiExpand="1" build="allAtOnce" animBg="1"/>
      <p:bldP spid="13" grpId="0" animBg="1"/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 l="1274" t="6476" r="1274" b="5299"/>
          <a:stretch>
            <a:fillRect/>
          </a:stretch>
        </p:blipFill>
        <p:spPr bwMode="auto">
          <a:xfrm>
            <a:off x="0" y="536371"/>
            <a:ext cx="9144000" cy="632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Popisek se šipkou dolů 16"/>
          <p:cNvSpPr/>
          <p:nvPr/>
        </p:nvSpPr>
        <p:spPr>
          <a:xfrm rot="16200000">
            <a:off x="1898412" y="2286164"/>
            <a:ext cx="738664" cy="3744416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76070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DATUM DORUČENÍ ODBĚRATELI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4211960" y="3933056"/>
            <a:ext cx="151216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Dobropis vystavený (k ODFA)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50178" name="AutoShape 2"/>
          <p:cNvSpPr>
            <a:spLocks noChangeArrowheads="1"/>
          </p:cNvSpPr>
          <p:nvPr/>
        </p:nvSpPr>
        <p:spPr bwMode="auto">
          <a:xfrm flipH="1">
            <a:off x="6228184" y="980728"/>
            <a:ext cx="1512168" cy="369332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66667"/>
            </a:avLst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EČDD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0" y="4870901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A2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7812360" y="980728"/>
            <a:ext cx="1296144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4932040" y="1340768"/>
            <a:ext cx="100811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5" cstate="print"/>
          <a:srcRect l="1031" t="7058" r="1164" b="70592"/>
          <a:stretch>
            <a:fillRect/>
          </a:stretch>
        </p:blipFill>
        <p:spPr bwMode="auto">
          <a:xfrm>
            <a:off x="0" y="5489848"/>
            <a:ext cx="91440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délník 12"/>
          <p:cNvSpPr/>
          <p:nvPr/>
        </p:nvSpPr>
        <p:spPr>
          <a:xfrm>
            <a:off x="0" y="6237312"/>
            <a:ext cx="914400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755576" y="5805264"/>
            <a:ext cx="1296144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Popisek se šipkou dolů 19"/>
          <p:cNvSpPr/>
          <p:nvPr/>
        </p:nvSpPr>
        <p:spPr>
          <a:xfrm>
            <a:off x="4716016" y="5877272"/>
            <a:ext cx="2376264" cy="565785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Uvedeno MÍNUSEM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50178" grpId="0" animBg="1"/>
      <p:bldP spid="11" grpId="0" build="allAtOnce" animBg="1"/>
      <p:bldP spid="15" grpId="0" animBg="1"/>
      <p:bldP spid="18" grpId="0" animBg="1"/>
      <p:bldP spid="13" grpId="0" animBg="1"/>
      <p:bldP spid="22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88" t="6476" r="1274" b="5299"/>
          <a:stretch>
            <a:fillRect/>
          </a:stretch>
        </p:blipFill>
        <p:spPr bwMode="auto">
          <a:xfrm>
            <a:off x="-36512" y="548680"/>
            <a:ext cx="9165178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Pokladní doklad příjmový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6156176" y="1556792"/>
            <a:ext cx="144016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868144" y="1124744"/>
            <a:ext cx="172819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2051720" y="4437112"/>
            <a:ext cx="5472608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203848" y="5733256"/>
            <a:ext cx="187220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3851920" y="2996952"/>
            <a:ext cx="194421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Popisek se šipkou dolů 19"/>
          <p:cNvSpPr/>
          <p:nvPr/>
        </p:nvSpPr>
        <p:spPr>
          <a:xfrm rot="16200000">
            <a:off x="4353935" y="268206"/>
            <a:ext cx="738664" cy="2750805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8749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DATUM PLNĚNÍ 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1945551" y="4975330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Popisek se šipkou dolů 17"/>
          <p:cNvSpPr/>
          <p:nvPr/>
        </p:nvSpPr>
        <p:spPr>
          <a:xfrm rot="16200000" flipV="1">
            <a:off x="7905562" y="743510"/>
            <a:ext cx="461665" cy="1080117"/>
          </a:xfrm>
          <a:prstGeom prst="downArrowCallout">
            <a:avLst>
              <a:gd name="adj1" fmla="val 24542"/>
              <a:gd name="adj2" fmla="val 31190"/>
              <a:gd name="adj3" fmla="val 25000"/>
              <a:gd name="adj4" fmla="val 7001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 l="1164" t="8829" r="1031" b="60587"/>
          <a:stretch>
            <a:fillRect/>
          </a:stretch>
        </p:blipFill>
        <p:spPr bwMode="auto">
          <a:xfrm>
            <a:off x="0" y="4985792"/>
            <a:ext cx="91440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bdélník 15"/>
          <p:cNvSpPr/>
          <p:nvPr/>
        </p:nvSpPr>
        <p:spPr>
          <a:xfrm>
            <a:off x="0" y="4438853"/>
            <a:ext cx="91805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A5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0" y="6525344"/>
            <a:ext cx="914400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20" grpId="0" animBg="1"/>
      <p:bldP spid="21" grpId="0" animBg="1"/>
      <p:bldP spid="18" grpId="0" animBg="1"/>
      <p:bldP spid="16" grpId="0" build="allAtOnce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274" t="6476" r="388" b="5299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Pokladní doklad výdajový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6156176" y="1556792"/>
            <a:ext cx="144016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868144" y="1124744"/>
            <a:ext cx="172819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2051720" y="4437112"/>
            <a:ext cx="540060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3203848" y="5733256"/>
            <a:ext cx="187220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3779912" y="2996952"/>
            <a:ext cx="194421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Popisek se šipkou dolů 19"/>
          <p:cNvSpPr/>
          <p:nvPr/>
        </p:nvSpPr>
        <p:spPr>
          <a:xfrm rot="16200000">
            <a:off x="4492434" y="268206"/>
            <a:ext cx="461665" cy="2750805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8749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daňové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1" name="Popisek se šipkou dolů 20"/>
          <p:cNvSpPr/>
          <p:nvPr/>
        </p:nvSpPr>
        <p:spPr>
          <a:xfrm rot="16200000">
            <a:off x="1945551" y="4975330"/>
            <a:ext cx="461665" cy="1977518"/>
          </a:xfrm>
          <a:prstGeom prst="downArrowCallout">
            <a:avLst>
              <a:gd name="adj1" fmla="val 20874"/>
              <a:gd name="adj2" fmla="val 31190"/>
              <a:gd name="adj3" fmla="val 25000"/>
              <a:gd name="adj4" fmla="val 8819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Určuje oddíl KH 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8" name="Popisek se šipkou dolů 17"/>
          <p:cNvSpPr/>
          <p:nvPr/>
        </p:nvSpPr>
        <p:spPr>
          <a:xfrm rot="16200000" flipV="1">
            <a:off x="7905562" y="743510"/>
            <a:ext cx="461665" cy="1080117"/>
          </a:xfrm>
          <a:prstGeom prst="downArrowCallout">
            <a:avLst>
              <a:gd name="adj1" fmla="val 24542"/>
              <a:gd name="adj2" fmla="val 31190"/>
              <a:gd name="adj3" fmla="val 25000"/>
              <a:gd name="adj4" fmla="val 70015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EČDD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1164" t="9276" r="1031" b="65292"/>
          <a:stretch>
            <a:fillRect/>
          </a:stretch>
        </p:blipFill>
        <p:spPr bwMode="auto">
          <a:xfrm>
            <a:off x="0" y="5301208"/>
            <a:ext cx="914400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bdélník 15"/>
          <p:cNvSpPr/>
          <p:nvPr/>
        </p:nvSpPr>
        <p:spPr>
          <a:xfrm>
            <a:off x="0" y="4653136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Kontrolní hlášení – oddíl B3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0" y="6381328"/>
            <a:ext cx="9144000" cy="14401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20" grpId="0" animBg="1"/>
      <p:bldP spid="21" grpId="0" animBg="1"/>
      <p:bldP spid="18" grpId="0" animBg="1"/>
      <p:bldP spid="16" grpId="0" build="allAtOnce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Import 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DD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ext.systému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 do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 (1)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6" y="107520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pisek se šipkou dolů 5"/>
          <p:cNvSpPr/>
          <p:nvPr/>
        </p:nvSpPr>
        <p:spPr>
          <a:xfrm rot="16200000" flipV="1">
            <a:off x="5277272" y="-1782289"/>
            <a:ext cx="461665" cy="5616626"/>
          </a:xfrm>
          <a:prstGeom prst="downArrowCallout">
            <a:avLst>
              <a:gd name="adj1" fmla="val 24542"/>
              <a:gd name="adj2" fmla="val 31190"/>
              <a:gd name="adj3" fmla="val 25000"/>
              <a:gd name="adj4" fmla="val 84993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Kontrolní hlášení – soubor  ve formátu XML</a:t>
            </a:r>
            <a:endParaRPr lang="cs-CZ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Import DD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ext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. 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systému do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 (2)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6" y="107520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753638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8" y="700297"/>
            <a:ext cx="7328024" cy="551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831" y="865759"/>
            <a:ext cx="7328024" cy="55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15" y="5441665"/>
            <a:ext cx="1352535" cy="1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96" y="5702567"/>
            <a:ext cx="696111" cy="15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24" y="1896187"/>
            <a:ext cx="3978888" cy="3578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ál 11"/>
          <p:cNvSpPr/>
          <p:nvPr/>
        </p:nvSpPr>
        <p:spPr bwMode="auto">
          <a:xfrm>
            <a:off x="4866170" y="5574338"/>
            <a:ext cx="739261" cy="36942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0838" marR="0" indent="-350838" algn="ctr" defTabSz="9350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978" y="4186677"/>
            <a:ext cx="3454528" cy="236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ál 14"/>
          <p:cNvSpPr/>
          <p:nvPr/>
        </p:nvSpPr>
        <p:spPr bwMode="auto">
          <a:xfrm>
            <a:off x="6928768" y="3749557"/>
            <a:ext cx="610960" cy="369426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0838" marR="0" indent="-350838" algn="ctr" defTabSz="9350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" name="Ovál 8"/>
          <p:cNvSpPr/>
          <p:nvPr/>
        </p:nvSpPr>
        <p:spPr bwMode="auto">
          <a:xfrm>
            <a:off x="1956639" y="5218174"/>
            <a:ext cx="1440611" cy="540877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0838" marR="0" indent="-350838" algn="ctr" defTabSz="9350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6" name="Ovál 15"/>
          <p:cNvSpPr/>
          <p:nvPr/>
        </p:nvSpPr>
        <p:spPr bwMode="auto">
          <a:xfrm>
            <a:off x="5582079" y="5584048"/>
            <a:ext cx="813187" cy="36942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0838" marR="0" indent="-350838" algn="ctr" defTabSz="9350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7" name="Ovál 16"/>
          <p:cNvSpPr/>
          <p:nvPr/>
        </p:nvSpPr>
        <p:spPr bwMode="auto">
          <a:xfrm>
            <a:off x="8446450" y="6155083"/>
            <a:ext cx="672055" cy="406368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0838" marR="0" indent="-350838" algn="ctr" defTabSz="9350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09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9" grpId="0" animBg="1"/>
      <p:bldP spid="16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(1)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1" y="548680"/>
            <a:ext cx="9143999" cy="5847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439863" indent="-1439863" algn="ctr"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cs-CZ" sz="3200" b="1" dirty="0" smtClean="0">
                <a:solidFill>
                  <a:schemeClr val="bg2"/>
                </a:solidFill>
              </a:rPr>
              <a:t>FINANCE -</a:t>
            </a:r>
            <a:r>
              <a:rPr lang="en-US" sz="3200" b="1" dirty="0" smtClean="0">
                <a:solidFill>
                  <a:schemeClr val="bg2"/>
                </a:solidFill>
              </a:rPr>
              <a:t> </a:t>
            </a:r>
            <a:r>
              <a:rPr lang="en-US" sz="3200" b="1" dirty="0" err="1" smtClean="0">
                <a:solidFill>
                  <a:schemeClr val="bg2"/>
                </a:solidFill>
              </a:rPr>
              <a:t>Dph</a:t>
            </a:r>
            <a:r>
              <a:rPr lang="en-US" sz="3200" b="1" dirty="0" smtClean="0">
                <a:solidFill>
                  <a:schemeClr val="bg2"/>
                </a:solidFill>
              </a:rPr>
              <a:t> </a:t>
            </a:r>
            <a:r>
              <a:rPr lang="cs-CZ" sz="3200" b="1" dirty="0" smtClean="0">
                <a:solidFill>
                  <a:schemeClr val="bg2"/>
                </a:solidFill>
              </a:rPr>
              <a:t>-</a:t>
            </a:r>
            <a:r>
              <a:rPr lang="en-US" sz="3200" b="1" dirty="0" smtClean="0">
                <a:solidFill>
                  <a:schemeClr val="bg2"/>
                </a:solidFill>
              </a:rPr>
              <a:t> </a:t>
            </a:r>
            <a:r>
              <a:rPr lang="en-US" sz="3200" b="1" dirty="0" err="1" smtClean="0">
                <a:solidFill>
                  <a:schemeClr val="bg2"/>
                </a:solidFill>
              </a:rPr>
              <a:t>Podklad</a:t>
            </a:r>
            <a:r>
              <a:rPr lang="cs-CZ" sz="3200" b="1" dirty="0" smtClean="0">
                <a:solidFill>
                  <a:schemeClr val="bg2"/>
                </a:solidFill>
              </a:rPr>
              <a:t>y</a:t>
            </a:r>
            <a:r>
              <a:rPr lang="en-US" sz="3200" b="1" dirty="0" smtClean="0">
                <a:solidFill>
                  <a:schemeClr val="bg2"/>
                </a:solidFill>
              </a:rPr>
              <a:t> pro</a:t>
            </a:r>
            <a:r>
              <a:rPr lang="cs-CZ" sz="3200" b="1" dirty="0" smtClean="0">
                <a:solidFill>
                  <a:schemeClr val="bg2"/>
                </a:solidFill>
              </a:rPr>
              <a:t> přiznání DPH </a:t>
            </a:r>
            <a:r>
              <a:rPr lang="en-US" sz="3200" b="1" dirty="0" smtClean="0">
                <a:solidFill>
                  <a:schemeClr val="bg2"/>
                </a:solidFill>
              </a:rPr>
              <a:t> </a:t>
            </a:r>
            <a:endParaRPr lang="cs-CZ" sz="3200" b="1" dirty="0" smtClean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t="6038" r="1031" b="12655"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pisek se šipkou dolů 6"/>
          <p:cNvSpPr/>
          <p:nvPr/>
        </p:nvSpPr>
        <p:spPr>
          <a:xfrm rot="16200000" flipV="1">
            <a:off x="4377171" y="-192596"/>
            <a:ext cx="461665" cy="3960440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83810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VÝBĚR daňového období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683568" y="1628800"/>
            <a:ext cx="194421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467544" y="2420888"/>
            <a:ext cx="842493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83568" y="6497960"/>
            <a:ext cx="1368152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pisek se šipkou nahoru 11"/>
          <p:cNvSpPr/>
          <p:nvPr/>
        </p:nvSpPr>
        <p:spPr>
          <a:xfrm>
            <a:off x="3275856" y="2636912"/>
            <a:ext cx="2592288" cy="515779"/>
          </a:xfrm>
          <a:prstGeom prst="upArrowCallout">
            <a:avLst>
              <a:gd name="adj1" fmla="val 57541"/>
              <a:gd name="adj2" fmla="val 37116"/>
              <a:gd name="adj3" fmla="val 25000"/>
              <a:gd name="adj4" fmla="val 70963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ENTER – detail DP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4139952" y="6497960"/>
            <a:ext cx="1080120" cy="360040"/>
          </a:xfrm>
          <a:prstGeom prst="rect">
            <a:avLst/>
          </a:prstGeom>
          <a:noFill/>
          <a:ln w="508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Popisek se šipkou dolů 13"/>
          <p:cNvSpPr/>
          <p:nvPr/>
        </p:nvSpPr>
        <p:spPr>
          <a:xfrm>
            <a:off x="3707904" y="5805264"/>
            <a:ext cx="1944216" cy="648072"/>
          </a:xfrm>
          <a:prstGeom prst="downArrowCallout">
            <a:avLst>
              <a:gd name="adj1" fmla="val 22061"/>
              <a:gd name="adj2" fmla="val 23530"/>
              <a:gd name="adj3" fmla="val 25000"/>
              <a:gd name="adj4" fmla="val 64977"/>
            </a:avLst>
          </a:prstGeom>
          <a:solidFill>
            <a:srgbClr val="FFFF00"/>
          </a:solidFill>
          <a:ln w="254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cs-CZ" b="1" dirty="0" smtClean="0">
                <a:solidFill>
                  <a:schemeClr val="bg1"/>
                </a:solidFill>
              </a:rPr>
              <a:t>Kvartální plátci</a:t>
            </a:r>
            <a:endParaRPr lang="cs-CZ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7" grpId="0" animBg="1"/>
      <p:bldP spid="8" grpId="0" animBg="1"/>
      <p:bldP spid="9" grpId="0" animBg="1"/>
      <p:bldP spid="12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(2)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7" name="Obrázek 6"/>
          <p:cNvPicPr/>
          <p:nvPr/>
        </p:nvPicPr>
        <p:blipFill>
          <a:blip r:embed="rId5" cstate="print"/>
          <a:srcRect l="775" t="7017" r="776" b="5265"/>
          <a:stretch>
            <a:fillRect/>
          </a:stretch>
        </p:blipFill>
        <p:spPr bwMode="auto">
          <a:xfrm>
            <a:off x="0" y="548680"/>
            <a:ext cx="914501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323528" y="6021288"/>
            <a:ext cx="72008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(3)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6" name="Obrázek 5"/>
          <p:cNvPicPr/>
          <p:nvPr/>
        </p:nvPicPr>
        <p:blipFill>
          <a:blip r:embed="rId5" cstate="print"/>
          <a:srcRect l="826" t="6704" r="827" b="5030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547664" y="6237312"/>
            <a:ext cx="936104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395536" y="548680"/>
            <a:ext cx="28803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Popisek se šipkou nahoru 8"/>
          <p:cNvSpPr/>
          <p:nvPr/>
        </p:nvSpPr>
        <p:spPr>
          <a:xfrm>
            <a:off x="323528" y="764704"/>
            <a:ext cx="504056" cy="2304256"/>
          </a:xfrm>
          <a:prstGeom prst="upArrowCallout">
            <a:avLst>
              <a:gd name="adj1" fmla="val 57541"/>
              <a:gd name="adj2" fmla="val 16330"/>
              <a:gd name="adj3" fmla="val 26890"/>
              <a:gd name="adj4" fmla="val 8242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wrap="square" rtlCol="0" anchor="ctr">
            <a:no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ULOŽIT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(4)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8" name="Obrázek 7"/>
          <p:cNvPicPr/>
          <p:nvPr/>
        </p:nvPicPr>
        <p:blipFill>
          <a:blip r:embed="rId5" cstate="print"/>
          <a:srcRect l="1176" t="7008" r="787" b="5396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259632" y="1196752"/>
            <a:ext cx="7884368" cy="151216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1259632" y="3284984"/>
            <a:ext cx="784887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1259632" y="4725144"/>
            <a:ext cx="1800200" cy="172819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1259632" y="4725144"/>
            <a:ext cx="7776864" cy="172819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1259632" y="4005064"/>
            <a:ext cx="7848872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 flipH="1">
            <a:off x="6588224" y="5373216"/>
            <a:ext cx="1512168" cy="646331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66667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Součty z KH</a:t>
            </a: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 flipH="1">
            <a:off x="179512" y="5301208"/>
            <a:ext cx="1044624" cy="369332"/>
          </a:xfrm>
          <a:prstGeom prst="leftArrowCallout">
            <a:avLst>
              <a:gd name="adj1" fmla="val 25000"/>
              <a:gd name="adj2" fmla="val 25000"/>
              <a:gd name="adj3" fmla="val 21215"/>
              <a:gd name="adj4" fmla="val 50457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DP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8100392" y="4725144"/>
            <a:ext cx="936104" cy="172819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1259632" y="2708920"/>
            <a:ext cx="792088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Popisek se šipkou dolů 16"/>
          <p:cNvSpPr/>
          <p:nvPr/>
        </p:nvSpPr>
        <p:spPr>
          <a:xfrm rot="16200000" flipV="1">
            <a:off x="2756990" y="2003649"/>
            <a:ext cx="461665" cy="1872206"/>
          </a:xfrm>
          <a:prstGeom prst="downArrowCallout">
            <a:avLst>
              <a:gd name="adj1" fmla="val 16990"/>
              <a:gd name="adj2" fmla="val 35317"/>
              <a:gd name="adj3" fmla="val 25000"/>
              <a:gd name="adj4" fmla="val 68632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DOKLADY</a:t>
            </a:r>
            <a:endParaRPr lang="cs-CZ" dirty="0">
              <a:solidFill>
                <a:schemeClr val="bg1"/>
              </a:solidFill>
            </a:endParaRPr>
          </a:p>
        </p:txBody>
      </p:sp>
      <p:cxnSp>
        <p:nvCxnSpPr>
          <p:cNvPr id="18" name="Přímá spojovací šipka 17"/>
          <p:cNvCxnSpPr/>
          <p:nvPr/>
        </p:nvCxnSpPr>
        <p:spPr>
          <a:xfrm flipH="1" flipV="1">
            <a:off x="1475656" y="1772816"/>
            <a:ext cx="576064" cy="9361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/>
          <p:nvPr/>
        </p:nvPicPr>
        <p:blipFill>
          <a:blip r:embed="rId3" cstate="print"/>
          <a:srcRect l="1176" t="6487" r="787" b="5944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(5)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sp>
        <p:nvSpPr>
          <p:cNvPr id="8" name="Obdélník 7"/>
          <p:cNvSpPr/>
          <p:nvPr/>
        </p:nvSpPr>
        <p:spPr>
          <a:xfrm>
            <a:off x="395536" y="1196752"/>
            <a:ext cx="2952328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395536" y="1988840"/>
            <a:ext cx="842493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Popisek se šipkou nahoru 9"/>
          <p:cNvSpPr/>
          <p:nvPr/>
        </p:nvSpPr>
        <p:spPr>
          <a:xfrm>
            <a:off x="2051720" y="2204864"/>
            <a:ext cx="2592288" cy="515779"/>
          </a:xfrm>
          <a:prstGeom prst="upArrowCallout">
            <a:avLst>
              <a:gd name="adj1" fmla="val 57541"/>
              <a:gd name="adj2" fmla="val 37116"/>
              <a:gd name="adj3" fmla="val 25000"/>
              <a:gd name="adj4" fmla="val 70963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ENTER – detail DP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(6)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8" name="Obrázek 7"/>
          <p:cNvPicPr/>
          <p:nvPr/>
        </p:nvPicPr>
        <p:blipFill>
          <a:blip r:embed="rId5" cstate="print"/>
          <a:srcRect l="1176" t="6307" r="787" b="5388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683568" y="4797152"/>
            <a:ext cx="8424936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395536" y="980728"/>
            <a:ext cx="396044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4283968" y="548680"/>
            <a:ext cx="28803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7020272" y="1196752"/>
            <a:ext cx="172819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3" name="Přímá spojovací šipka 12"/>
          <p:cNvCxnSpPr>
            <a:stCxn id="11" idx="1"/>
          </p:cNvCxnSpPr>
          <p:nvPr/>
        </p:nvCxnSpPr>
        <p:spPr>
          <a:xfrm flipH="1" flipV="1">
            <a:off x="4572000" y="764704"/>
            <a:ext cx="2448272" cy="54006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(7)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7" name="Obrázek 6"/>
          <p:cNvPicPr/>
          <p:nvPr/>
        </p:nvPicPr>
        <p:blipFill>
          <a:blip r:embed="rId5" cstate="print"/>
          <a:srcRect l="1321" t="6584" r="449" b="5625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7596336" y="980728"/>
            <a:ext cx="136815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39552" y="5013176"/>
            <a:ext cx="8532440" cy="4320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7596336" y="2492896"/>
            <a:ext cx="1368152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5868144" y="6237312"/>
            <a:ext cx="108012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Sestavení kontrolního hlášení (8)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Tisková sestava 10062 / 03603</a:t>
            </a:r>
          </a:p>
        </p:txBody>
      </p:sp>
      <p:pic>
        <p:nvPicPr>
          <p:cNvPr id="9" name="Obrázek 8"/>
          <p:cNvPicPr/>
          <p:nvPr/>
        </p:nvPicPr>
        <p:blipFill>
          <a:blip r:embed="rId5" cstate="print"/>
          <a:srcRect l="1176" t="7008" r="787" b="5396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2267744" y="476672"/>
            <a:ext cx="288032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Opis KH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*(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1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smtClean="0"/>
              <a:t>Tisková sestava 10062 / 03603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10767" t="14116" r="34677" b="31773"/>
          <a:stretch>
            <a:fillRect/>
          </a:stretch>
        </p:blipFill>
        <p:spPr bwMode="auto">
          <a:xfrm>
            <a:off x="1" y="1340769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323528" y="1772816"/>
            <a:ext cx="8280920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0" y="6093296"/>
            <a:ext cx="1080120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7092280" y="1700808"/>
            <a:ext cx="432048" cy="5040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7740352" y="6569968"/>
            <a:ext cx="1296144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0" y="5373216"/>
            <a:ext cx="1080120" cy="360040"/>
          </a:xfrm>
          <a:prstGeom prst="rect">
            <a:avLst/>
          </a:prstGeom>
          <a:noFill/>
          <a:ln w="508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8244408" y="1700808"/>
            <a:ext cx="432048" cy="504056"/>
          </a:xfrm>
          <a:prstGeom prst="rect">
            <a:avLst/>
          </a:prstGeom>
          <a:noFill/>
          <a:ln w="5080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ovací šipka 16"/>
          <p:cNvCxnSpPr/>
          <p:nvPr/>
        </p:nvCxnSpPr>
        <p:spPr>
          <a:xfrm flipH="1">
            <a:off x="1115616" y="2240868"/>
            <a:ext cx="7200800" cy="3204356"/>
          </a:xfrm>
          <a:prstGeom prst="straightConnector1">
            <a:avLst/>
          </a:prstGeom>
          <a:ln w="50800">
            <a:solidFill>
              <a:srgbClr val="99FF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šipka 17"/>
          <p:cNvCxnSpPr/>
          <p:nvPr/>
        </p:nvCxnSpPr>
        <p:spPr>
          <a:xfrm flipH="1">
            <a:off x="1115616" y="2168860"/>
            <a:ext cx="5976664" cy="392443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Opis KH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*(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2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err="1" smtClean="0"/>
              <a:t>Předformulář</a:t>
            </a:r>
            <a:r>
              <a:rPr lang="cs-CZ" sz="3600" b="1" dirty="0" smtClean="0"/>
              <a:t> tiskové sestavy 10062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 l="17411" t="19550" r="15672" b="14301"/>
          <a:stretch>
            <a:fillRect/>
          </a:stretch>
        </p:blipFill>
        <p:spPr bwMode="auto">
          <a:xfrm>
            <a:off x="0" y="1340768"/>
            <a:ext cx="914400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pisek se šipkou dolů 6"/>
          <p:cNvSpPr/>
          <p:nvPr/>
        </p:nvSpPr>
        <p:spPr>
          <a:xfrm>
            <a:off x="4932040" y="1340768"/>
            <a:ext cx="4032448" cy="990124"/>
          </a:xfrm>
          <a:prstGeom prst="downArrowCallou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Údaje pro TITULNÍ STRANU kontrolního hlášení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043608" y="5589240"/>
            <a:ext cx="1728192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Opis KH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*(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3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)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>
              <a:spcBef>
                <a:spcPts val="600"/>
              </a:spcBef>
              <a:spcAft>
                <a:spcPts val="600"/>
              </a:spcAft>
            </a:pPr>
            <a:r>
              <a:rPr lang="cs-CZ" sz="3600" b="1" dirty="0" err="1" smtClean="0"/>
              <a:t>Předformulář</a:t>
            </a:r>
            <a:r>
              <a:rPr lang="cs-CZ" sz="3600" b="1" dirty="0" smtClean="0"/>
              <a:t> tiskové sestavy 10062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 l="29148" t="21650" r="23600" b="2751"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pisek se šipkou dolů 6"/>
          <p:cNvSpPr/>
          <p:nvPr/>
        </p:nvSpPr>
        <p:spPr>
          <a:xfrm>
            <a:off x="5652120" y="1628800"/>
            <a:ext cx="2736304" cy="1965246"/>
          </a:xfrm>
          <a:prstGeom prst="downArrowCallout">
            <a:avLst>
              <a:gd name="adj1" fmla="val 7127"/>
              <a:gd name="adj2" fmla="val 23219"/>
              <a:gd name="adj3" fmla="val 14739"/>
              <a:gd name="adj4" fmla="val 32598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Zástupce na základě PLNÉ MOCI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Opis KH z </a:t>
            </a:r>
            <a:r>
              <a:rPr lang="cs-CZ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iFIS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* v PDF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 l="13817" t="14700" r="14925"/>
          <a:stretch>
            <a:fillRect/>
          </a:stretch>
        </p:blipFill>
        <p:spPr bwMode="auto">
          <a:xfrm>
            <a:off x="-36512" y="548680"/>
            <a:ext cx="9180512" cy="630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251520" y="980728"/>
            <a:ext cx="36004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323528" y="1268760"/>
            <a:ext cx="8496944" cy="86409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/>
          <p:nvPr/>
        </p:nvPicPr>
        <p:blipFill>
          <a:blip r:embed="rId6" cstate="print"/>
          <a:srcRect l="1176" t="6487" r="787" b="67528"/>
          <a:stretch>
            <a:fillRect/>
          </a:stretch>
        </p:blipFill>
        <p:spPr bwMode="auto">
          <a:xfrm>
            <a:off x="0" y="3717032"/>
            <a:ext cx="91440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bdélník 10"/>
          <p:cNvSpPr/>
          <p:nvPr/>
        </p:nvSpPr>
        <p:spPr>
          <a:xfrm>
            <a:off x="395536" y="4437112"/>
            <a:ext cx="36004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23528" y="4653136"/>
            <a:ext cx="8496944" cy="7920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</a:t>
            </a:r>
            <a:r>
              <a:rPr lang="en-US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oubor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 v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e formátu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 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XML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 (1)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t="9051" r="11853" b="29000"/>
          <a:stretch>
            <a:fillRect/>
          </a:stretch>
        </p:blipFill>
        <p:spPr bwMode="auto">
          <a:xfrm>
            <a:off x="1" y="3098262"/>
            <a:ext cx="9143999" cy="375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t="10189" r="2180" b="4228"/>
          <a:stretch>
            <a:fillRect/>
          </a:stretch>
        </p:blipFill>
        <p:spPr bwMode="auto">
          <a:xfrm>
            <a:off x="4283968" y="548680"/>
            <a:ext cx="4824536" cy="296719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0" y="476672"/>
            <a:ext cx="4283968" cy="259228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noAutofit/>
          </a:bodyPr>
          <a:lstStyle/>
          <a:p>
            <a:r>
              <a:rPr lang="cs-CZ" dirty="0" smtClean="0">
                <a:solidFill>
                  <a:schemeClr val="bg2"/>
                </a:solidFill>
              </a:rPr>
              <a:t>V </a:t>
            </a:r>
            <a:r>
              <a:rPr lang="cs-CZ" b="1" dirty="0" err="1" smtClean="0">
                <a:solidFill>
                  <a:schemeClr val="bg2"/>
                </a:solidFill>
              </a:rPr>
              <a:t>iFIS</a:t>
            </a:r>
            <a:r>
              <a:rPr lang="cs-CZ" b="1" dirty="0" smtClean="0">
                <a:solidFill>
                  <a:schemeClr val="bg2"/>
                </a:solidFill>
              </a:rPr>
              <a:t>*</a:t>
            </a:r>
            <a:r>
              <a:rPr lang="cs-CZ" dirty="0" smtClean="0">
                <a:solidFill>
                  <a:schemeClr val="bg2"/>
                </a:solidFill>
              </a:rPr>
              <a:t> uložíme sestavu 10062/03603 Kontrolní hlášení ve formátu XML do určeného adresáře ve svém PC . </a:t>
            </a:r>
          </a:p>
          <a:p>
            <a:endParaRPr lang="cs-CZ" sz="800" dirty="0" smtClean="0">
              <a:solidFill>
                <a:schemeClr val="bg2"/>
              </a:solidFill>
            </a:endParaRPr>
          </a:p>
          <a:p>
            <a:r>
              <a:rPr lang="cs-CZ" dirty="0" smtClean="0">
                <a:solidFill>
                  <a:schemeClr val="bg2"/>
                </a:solidFill>
              </a:rPr>
              <a:t>Tento soubor následně načteme do formuláře kontrolního hlášení v EPO na DAŇOVÉM PORTÁLU a využijeme možnost kontroly:</a:t>
            </a:r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0" y="6597352"/>
            <a:ext cx="3275856" cy="2606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532440" y="3861048"/>
            <a:ext cx="611560" cy="2796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3" name="Přímá spojovací šipka 12"/>
          <p:cNvCxnSpPr/>
          <p:nvPr/>
        </p:nvCxnSpPr>
        <p:spPr>
          <a:xfrm flipH="1">
            <a:off x="107504" y="2060848"/>
            <a:ext cx="3744416" cy="45365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šipka 13"/>
          <p:cNvCxnSpPr/>
          <p:nvPr/>
        </p:nvCxnSpPr>
        <p:spPr>
          <a:xfrm>
            <a:off x="827584" y="476672"/>
            <a:ext cx="6696744" cy="273630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endCxn id="12" idx="1"/>
          </p:cNvCxnSpPr>
          <p:nvPr/>
        </p:nvCxnSpPr>
        <p:spPr>
          <a:xfrm flipV="1">
            <a:off x="3275856" y="4000872"/>
            <a:ext cx="5256584" cy="259648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élník 26"/>
          <p:cNvSpPr/>
          <p:nvPr/>
        </p:nvSpPr>
        <p:spPr>
          <a:xfrm>
            <a:off x="2987824" y="1700808"/>
            <a:ext cx="864096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/>
          <p:cNvSpPr/>
          <p:nvPr/>
        </p:nvSpPr>
        <p:spPr>
          <a:xfrm>
            <a:off x="35496" y="476672"/>
            <a:ext cx="79208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7524328" y="3212976"/>
            <a:ext cx="720080" cy="27964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 l="80775" t="38850" r="2639" b="52750"/>
          <a:stretch>
            <a:fillRect/>
          </a:stretch>
        </p:blipFill>
        <p:spPr bwMode="auto">
          <a:xfrm>
            <a:off x="2051720" y="2348880"/>
            <a:ext cx="19442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7" grpId="0" animBg="1"/>
      <p:bldP spid="29" grpId="0" animBg="1"/>
      <p:bldP spid="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</a:t>
            </a:r>
            <a:r>
              <a:rPr lang="en-US" altLang="cs-CZ" sz="3600" dirty="0" err="1" smtClean="0">
                <a:solidFill>
                  <a:schemeClr val="tx1"/>
                </a:solidFill>
                <a:latin typeface="Univers" pitchFamily="34" charset="0"/>
              </a:rPr>
              <a:t>oubor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 v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e formátu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 </a:t>
            </a:r>
            <a:r>
              <a:rPr lang="en-US" altLang="cs-CZ" sz="3600" dirty="0" smtClean="0">
                <a:solidFill>
                  <a:schemeClr val="tx1"/>
                </a:solidFill>
                <a:latin typeface="Univers" pitchFamily="34" charset="0"/>
              </a:rPr>
              <a:t>XML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 </a:t>
            </a: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(2)</a:t>
            </a:r>
            <a:endParaRPr lang="cs-CZ" altLang="cs-CZ" sz="3600" dirty="0" smtClean="0">
              <a:solidFill>
                <a:schemeClr val="tx1"/>
              </a:solidFill>
              <a:latin typeface="Univers" pitchFamily="34" charset="0"/>
            </a:endParaRP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 t="9051" r="24139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4644008" y="548680"/>
            <a:ext cx="4499992" cy="720080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noAutofit/>
          </a:bodyPr>
          <a:lstStyle/>
          <a:p>
            <a:r>
              <a:rPr lang="cs-CZ" dirty="0" smtClean="0">
                <a:solidFill>
                  <a:schemeClr val="bg2"/>
                </a:solidFill>
              </a:rPr>
              <a:t>Údaje v kontrolním hlášení si můžeme zkontrolovat, vytisknout si opis a odeslat.</a:t>
            </a:r>
            <a:endParaRPr lang="cs-CZ" dirty="0">
              <a:solidFill>
                <a:schemeClr val="bg2"/>
              </a:solidFill>
            </a:endParaRPr>
          </a:p>
        </p:txBody>
      </p:sp>
      <p:pic>
        <p:nvPicPr>
          <p:cNvPr id="9" name="Obrázek 8"/>
          <p:cNvPicPr/>
          <p:nvPr/>
        </p:nvPicPr>
        <p:blipFill>
          <a:blip r:embed="rId6" cstate="print"/>
          <a:srcRect l="1176" t="6487" r="787" b="67528"/>
          <a:stretch>
            <a:fillRect/>
          </a:stretch>
        </p:blipFill>
        <p:spPr bwMode="auto">
          <a:xfrm>
            <a:off x="0" y="3861048"/>
            <a:ext cx="91440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395536" y="4581128"/>
            <a:ext cx="36004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323528" y="4797152"/>
            <a:ext cx="8496944" cy="7920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35496" y="2276872"/>
            <a:ext cx="7920880" cy="108012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107504" y="1772816"/>
            <a:ext cx="360040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Opis KH z EPO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-180528" y="548680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l="15046" t="17450" r="16153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79512" y="1412776"/>
            <a:ext cx="432048" cy="28803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/>
          <p:nvPr/>
        </p:nvPicPr>
        <p:blipFill>
          <a:blip r:embed="rId6" cstate="print"/>
          <a:srcRect l="1176" t="6487" r="787" b="67528"/>
          <a:stretch>
            <a:fillRect/>
          </a:stretch>
        </p:blipFill>
        <p:spPr bwMode="auto">
          <a:xfrm>
            <a:off x="0" y="3933056"/>
            <a:ext cx="91440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467544" y="4653136"/>
            <a:ext cx="216024" cy="21602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395536" y="2636912"/>
            <a:ext cx="8280920" cy="6480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395536" y="5013176"/>
            <a:ext cx="8424936" cy="5760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571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Závěr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548680"/>
            <a:ext cx="914399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1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/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r>
              <a:rPr lang="cs-CZ" sz="3200" b="1" dirty="0" smtClean="0">
                <a:solidFill>
                  <a:srgbClr val="99FF33"/>
                </a:solidFill>
              </a:rPr>
              <a:t>Rekapitulace: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</a:pPr>
            <a:endParaRPr lang="cs-CZ" sz="3200" b="1" dirty="0" smtClean="0">
              <a:solidFill>
                <a:srgbClr val="99FF33"/>
              </a:solidFill>
            </a:endParaRP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 	 Co je kontrolní hlášení a jak to bude v </a:t>
            </a:r>
            <a:r>
              <a:rPr lang="cs-CZ" sz="2000" dirty="0" err="1" smtClean="0">
                <a:solidFill>
                  <a:srgbClr val="99FF33"/>
                </a:solidFill>
              </a:rPr>
              <a:t>iFIS</a:t>
            </a:r>
            <a:r>
              <a:rPr lang="cs-CZ" sz="2000" dirty="0" smtClean="0">
                <a:solidFill>
                  <a:srgbClr val="99FF33"/>
                </a:solidFill>
              </a:rPr>
              <a:t>* fungovat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  	 Nastavení systému 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    Pořízení dat 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	 Sestavení kontrolního hlášení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 	 Kontrola dat</a:t>
            </a:r>
          </a:p>
          <a:p>
            <a:pPr marL="1439863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cs-CZ" sz="2000" dirty="0" smtClean="0">
                <a:solidFill>
                  <a:srgbClr val="99FF33"/>
                </a:solidFill>
              </a:rPr>
              <a:t>    Elektronické odeslání</a:t>
            </a: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C:\Users\Nemcova\Pictures\Fotky od Martika\IMAG05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48680"/>
            <a:ext cx="9144000" cy="630932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Seminář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5724" y="620688"/>
            <a:ext cx="90582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 smtClean="0"/>
          </a:p>
          <a:p>
            <a:pPr marL="2691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</p:txBody>
      </p:sp>
      <p:sp>
        <p:nvSpPr>
          <p:cNvPr id="8" name="Obdélník 7"/>
          <p:cNvSpPr/>
          <p:nvPr/>
        </p:nvSpPr>
        <p:spPr>
          <a:xfrm>
            <a:off x="0" y="52292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9600" b="1" dirty="0" smtClean="0">
                <a:solidFill>
                  <a:srgbClr val="89ABF7"/>
                </a:solidFill>
              </a:rPr>
              <a:t>Diskuse    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7" descr="C:\Users\Nemcova\Pictures\Fotky od Martika\IMAG0536.jpg"/>
          <p:cNvPicPr>
            <a:picLocks noChangeAspect="1" noChangeArrowheads="1"/>
          </p:cNvPicPr>
          <p:nvPr/>
        </p:nvPicPr>
        <p:blipFill>
          <a:blip r:embed="rId2" cstate="print"/>
          <a:srcRect l="33461" t="13140" r="1660" b="12005"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49275"/>
          </a:xfrm>
          <a:solidFill>
            <a:schemeClr val="accent3">
              <a:lumMod val="65000"/>
            </a:schemeClr>
          </a:solidFill>
        </p:spPr>
        <p:txBody>
          <a:bodyPr/>
          <a:lstStyle/>
          <a:p>
            <a:pPr algn="r" eaLnBrk="1" hangingPunct="1">
              <a:defRPr/>
            </a:pPr>
            <a:r>
              <a:rPr lang="cs-CZ" altLang="cs-CZ" sz="3600" dirty="0" smtClean="0">
                <a:solidFill>
                  <a:schemeClr val="tx1"/>
                </a:solidFill>
                <a:latin typeface="Univers" pitchFamily="34" charset="0"/>
              </a:rPr>
              <a:t>Seminář</a:t>
            </a:r>
          </a:p>
        </p:txBody>
      </p:sp>
      <p:pic>
        <p:nvPicPr>
          <p:cNvPr id="2053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15888"/>
            <a:ext cx="3984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" y="115888"/>
            <a:ext cx="10953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 smtClean="0">
              <a:solidFill>
                <a:srgbClr val="FF0000"/>
              </a:solidFill>
            </a:endParaRPr>
          </a:p>
          <a:p>
            <a:endParaRPr lang="cs-CZ" sz="2000" dirty="0" smtClean="0"/>
          </a:p>
        </p:txBody>
      </p:sp>
      <p:sp>
        <p:nvSpPr>
          <p:cNvPr id="6" name="Obdélník 5"/>
          <p:cNvSpPr/>
          <p:nvPr/>
        </p:nvSpPr>
        <p:spPr>
          <a:xfrm>
            <a:off x="0" y="620688"/>
            <a:ext cx="91440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/>
            <a:r>
              <a:rPr lang="cs-CZ" sz="9600" b="1" dirty="0" smtClean="0">
                <a:solidFill>
                  <a:srgbClr val="6672E4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   </a:t>
            </a:r>
          </a:p>
          <a:p>
            <a:pPr marL="361950" lvl="0"/>
            <a:endParaRPr lang="cs-CZ" sz="9600" b="1" dirty="0" smtClean="0">
              <a:solidFill>
                <a:srgbClr val="6672E4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361950" lvl="0"/>
            <a:endParaRPr lang="cs-CZ" sz="7200" b="1" dirty="0" smtClean="0">
              <a:solidFill>
                <a:srgbClr val="6672E4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361950" lvl="0"/>
            <a:r>
              <a:rPr lang="cs-CZ" sz="9600" b="1" dirty="0" smtClean="0">
                <a:solidFill>
                  <a:srgbClr val="6672E4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</a:t>
            </a:r>
          </a:p>
          <a:p>
            <a:pPr marL="361950" lvl="0" algn="ctr"/>
            <a:endParaRPr lang="cs-CZ" sz="800" b="1" dirty="0" smtClean="0">
              <a:solidFill>
                <a:srgbClr val="6672E4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361950" lvl="0"/>
            <a:r>
              <a:rPr lang="cs-CZ" b="1" dirty="0" smtClean="0">
                <a:solidFill>
                  <a:srgbClr val="6672E4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.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98072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b="1" dirty="0" smtClean="0">
                <a:solidFill>
                  <a:srgbClr val="89ABF7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Děkuji za pozornost</a:t>
            </a:r>
            <a:endParaRPr lang="cs-CZ" sz="5400" dirty="0">
              <a:solidFill>
                <a:srgbClr val="89AB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BBM vzor 4-2014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BBM vzor 4-2014</Template>
  <TotalTime>3128</TotalTime>
  <Words>886</Words>
  <Application>Microsoft Office PowerPoint</Application>
  <PresentationFormat>Předvádění na obrazovce (4:3)</PresentationFormat>
  <Paragraphs>287</Paragraphs>
  <Slides>52</Slides>
  <Notes>26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52</vt:i4>
      </vt:variant>
    </vt:vector>
  </HeadingPairs>
  <TitlesOfParts>
    <vt:vector size="53" baseType="lpstr">
      <vt:lpstr>BBM vzor 4-2014</vt:lpstr>
      <vt:lpstr>Prezence účastníků</vt:lpstr>
      <vt:lpstr>Seminář</vt:lpstr>
      <vt:lpstr>Úvodní slovo</vt:lpstr>
      <vt:lpstr>Úvod</vt:lpstr>
      <vt:lpstr>Co je kontrolní hlášení (1)</vt:lpstr>
      <vt:lpstr>Co je kontrolní hlášení (2)</vt:lpstr>
      <vt:lpstr>Co je kontrolní hlášení (3)</vt:lpstr>
      <vt:lpstr>Jak to bude fungovat v iFIS* </vt:lpstr>
      <vt:lpstr>Nastavení sazebníku DPH (1)</vt:lpstr>
      <vt:lpstr>Nastavení sazebníku DPH (2)</vt:lpstr>
      <vt:lpstr>Nastavení parametrů systému (1)</vt:lpstr>
      <vt:lpstr>Nastavení parametrů systému (2)</vt:lpstr>
      <vt:lpstr>Číselník organizací (1)</vt:lpstr>
      <vt:lpstr>Číselník organizací (2)</vt:lpstr>
      <vt:lpstr>Pořízení dat – výstup (U)</vt:lpstr>
      <vt:lpstr>Daňový doklad k přijaté záloze</vt:lpstr>
      <vt:lpstr>Závazky – formulář</vt:lpstr>
      <vt:lpstr>Závazky - kontroly</vt:lpstr>
      <vt:lpstr>Pořízení dat – DOFA (P)</vt:lpstr>
      <vt:lpstr>DOFA – různá plnění</vt:lpstr>
      <vt:lpstr>DOFA – krácení poměrem</vt:lpstr>
      <vt:lpstr>Pořízení dat – ZL (P)</vt:lpstr>
      <vt:lpstr>Vyúčtování poskytnuté zálohy (1)</vt:lpstr>
      <vt:lpstr>Vyúčtování poskytnuté zálohy (2)</vt:lpstr>
      <vt:lpstr>Vyúčtování poskytnuté zálohy (3)</vt:lpstr>
      <vt:lpstr>Vyúčtování poskytnuté zálohy (4)</vt:lpstr>
      <vt:lpstr>Vyúčtování poskytnuté zálohy (5)</vt:lpstr>
      <vt:lpstr>Seminář</vt:lpstr>
      <vt:lpstr>Dobropis přijatý (k DOFA)</vt:lpstr>
      <vt:lpstr>Dobropis vystavený (k ODFA)</vt:lpstr>
      <vt:lpstr>Pokladní doklad příjmový</vt:lpstr>
      <vt:lpstr>Pokladní doklad výdajový</vt:lpstr>
      <vt:lpstr>Import DD z ext.systému do iFIS* (1)</vt:lpstr>
      <vt:lpstr>Import DD z ext. systému do iFIS* (2)</vt:lpstr>
      <vt:lpstr>Sestavení kontrolního hlášení (1)</vt:lpstr>
      <vt:lpstr>Sestavení kontrolního hlášení (2)</vt:lpstr>
      <vt:lpstr>Sestavení kontrolního hlášení (3)</vt:lpstr>
      <vt:lpstr>Sestavení kontrolního hlášení (4)</vt:lpstr>
      <vt:lpstr>Sestavení kontrolního hlášení (5)</vt:lpstr>
      <vt:lpstr>Sestavení kontrolního hlášení (6)</vt:lpstr>
      <vt:lpstr>Sestavení kontrolního hlášení (7)</vt:lpstr>
      <vt:lpstr>Sestavení kontrolního hlášení (8)</vt:lpstr>
      <vt:lpstr>Opis KH z iFIS*(1)</vt:lpstr>
      <vt:lpstr>Opis KH z iFIS*(2)</vt:lpstr>
      <vt:lpstr>Opis KH z iFIS*(3)</vt:lpstr>
      <vt:lpstr>Opis KH z iFIS* v PDF</vt:lpstr>
      <vt:lpstr>Soubor ve formátu XML (1)</vt:lpstr>
      <vt:lpstr>Soubor ve formátu XML (2)</vt:lpstr>
      <vt:lpstr>Opis KH z EPO</vt:lpstr>
      <vt:lpstr>Závěr</vt:lpstr>
      <vt:lpstr>Seminář</vt:lpstr>
      <vt:lpstr>Seminář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mares</dc:creator>
  <cp:lastModifiedBy>Nemcova</cp:lastModifiedBy>
  <cp:revision>412</cp:revision>
  <dcterms:created xsi:type="dcterms:W3CDTF">2015-01-02T13:21:13Z</dcterms:created>
  <dcterms:modified xsi:type="dcterms:W3CDTF">2016-01-28T07:43:47Z</dcterms:modified>
</cp:coreProperties>
</file>