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4"/>
  </p:notesMasterIdLst>
  <p:sldIdLst>
    <p:sldId id="256" r:id="rId2"/>
    <p:sldId id="260" r:id="rId3"/>
    <p:sldId id="556" r:id="rId4"/>
    <p:sldId id="467" r:id="rId5"/>
    <p:sldId id="603" r:id="rId6"/>
    <p:sldId id="534" r:id="rId7"/>
    <p:sldId id="452" r:id="rId8"/>
    <p:sldId id="453" r:id="rId9"/>
    <p:sldId id="561" r:id="rId10"/>
    <p:sldId id="562" r:id="rId11"/>
    <p:sldId id="666" r:id="rId12"/>
    <p:sldId id="563" r:id="rId13"/>
    <p:sldId id="567" r:id="rId14"/>
    <p:sldId id="566" r:id="rId15"/>
    <p:sldId id="265" r:id="rId16"/>
    <p:sldId id="668" r:id="rId17"/>
    <p:sldId id="669" r:id="rId18"/>
    <p:sldId id="670" r:id="rId19"/>
    <p:sldId id="671" r:id="rId20"/>
    <p:sldId id="672" r:id="rId21"/>
    <p:sldId id="673" r:id="rId22"/>
    <p:sldId id="674" r:id="rId23"/>
    <p:sldId id="675" r:id="rId24"/>
    <p:sldId id="667" r:id="rId25"/>
    <p:sldId id="676" r:id="rId26"/>
    <p:sldId id="677" r:id="rId27"/>
    <p:sldId id="447" r:id="rId28"/>
    <p:sldId id="455" r:id="rId29"/>
    <p:sldId id="459" r:id="rId30"/>
    <p:sldId id="678" r:id="rId31"/>
    <p:sldId id="679" r:id="rId32"/>
    <p:sldId id="460" r:id="rId33"/>
    <p:sldId id="551" r:id="rId34"/>
    <p:sldId id="458" r:id="rId35"/>
    <p:sldId id="553" r:id="rId36"/>
    <p:sldId id="569" r:id="rId37"/>
    <p:sldId id="568" r:id="rId38"/>
    <p:sldId id="570" r:id="rId39"/>
    <p:sldId id="582" r:id="rId40"/>
    <p:sldId id="578" r:id="rId41"/>
    <p:sldId id="537" r:id="rId42"/>
    <p:sldId id="536" r:id="rId43"/>
    <p:sldId id="659" r:id="rId44"/>
    <p:sldId id="660" r:id="rId45"/>
    <p:sldId id="662" r:id="rId46"/>
    <p:sldId id="665" r:id="rId47"/>
    <p:sldId id="271" r:id="rId48"/>
    <p:sldId id="474" r:id="rId49"/>
    <p:sldId id="545" r:id="rId50"/>
    <p:sldId id="476" r:id="rId51"/>
    <p:sldId id="541" r:id="rId52"/>
    <p:sldId id="542" r:id="rId53"/>
    <p:sldId id="596" r:id="rId54"/>
    <p:sldId id="272" r:id="rId55"/>
    <p:sldId id="477" r:id="rId56"/>
    <p:sldId id="273" r:id="rId57"/>
    <p:sldId id="481" r:id="rId58"/>
    <p:sldId id="544" r:id="rId59"/>
    <p:sldId id="600" r:id="rId60"/>
    <p:sldId id="482" r:id="rId61"/>
    <p:sldId id="601" r:id="rId62"/>
    <p:sldId id="483" r:id="rId63"/>
    <p:sldId id="274" r:id="rId64"/>
    <p:sldId id="484" r:id="rId65"/>
    <p:sldId id="595" r:id="rId66"/>
    <p:sldId id="485" r:id="rId67"/>
    <p:sldId id="590" r:id="rId68"/>
    <p:sldId id="486" r:id="rId69"/>
    <p:sldId id="602" r:id="rId70"/>
    <p:sldId id="275" r:id="rId71"/>
    <p:sldId id="488" r:id="rId72"/>
    <p:sldId id="489" r:id="rId73"/>
    <p:sldId id="470" r:id="rId74"/>
    <p:sldId id="586" r:id="rId75"/>
    <p:sldId id="276" r:id="rId76"/>
    <p:sldId id="492" r:id="rId77"/>
    <p:sldId id="588" r:id="rId78"/>
    <p:sldId id="589" r:id="rId79"/>
    <p:sldId id="493" r:id="rId80"/>
    <p:sldId id="605" r:id="rId81"/>
    <p:sldId id="606" r:id="rId82"/>
    <p:sldId id="557" r:id="rId83"/>
    <p:sldId id="558" r:id="rId84"/>
    <p:sldId id="559" r:id="rId85"/>
    <p:sldId id="609" r:id="rId86"/>
    <p:sldId id="613" r:id="rId87"/>
    <p:sldId id="614" r:id="rId88"/>
    <p:sldId id="610" r:id="rId89"/>
    <p:sldId id="615" r:id="rId90"/>
    <p:sldId id="616" r:id="rId91"/>
    <p:sldId id="617" r:id="rId92"/>
    <p:sldId id="560" r:id="rId93"/>
    <p:sldId id="636" r:id="rId94"/>
    <p:sldId id="638" r:id="rId95"/>
    <p:sldId id="639" r:id="rId96"/>
    <p:sldId id="642" r:id="rId97"/>
    <p:sldId id="651" r:id="rId98"/>
    <p:sldId id="652" r:id="rId99"/>
    <p:sldId id="277" r:id="rId100"/>
    <p:sldId id="448" r:id="rId101"/>
    <p:sldId id="450" r:id="rId102"/>
    <p:sldId id="451" r:id="rId103"/>
    <p:sldId id="468" r:id="rId104"/>
    <p:sldId id="469" r:id="rId105"/>
    <p:sldId id="633" r:id="rId106"/>
    <p:sldId id="497" r:id="rId107"/>
    <p:sldId id="499" r:id="rId108"/>
    <p:sldId id="546" r:id="rId109"/>
    <p:sldId id="549" r:id="rId110"/>
    <p:sldId id="500" r:id="rId111"/>
    <p:sldId id="550" r:id="rId112"/>
    <p:sldId id="501" r:id="rId113"/>
    <p:sldId id="502" r:id="rId114"/>
    <p:sldId id="504" r:id="rId115"/>
    <p:sldId id="507" r:id="rId116"/>
    <p:sldId id="591" r:id="rId117"/>
    <p:sldId id="593" r:id="rId118"/>
    <p:sldId id="509" r:id="rId119"/>
    <p:sldId id="510" r:id="rId120"/>
    <p:sldId id="632" r:id="rId121"/>
    <p:sldId id="635" r:id="rId122"/>
    <p:sldId id="511" r:id="rId123"/>
    <p:sldId id="512" r:id="rId124"/>
    <p:sldId id="619" r:id="rId125"/>
    <p:sldId id="620" r:id="rId126"/>
    <p:sldId id="621" r:id="rId127"/>
    <p:sldId id="281" r:id="rId128"/>
    <p:sldId id="627" r:id="rId129"/>
    <p:sldId id="628" r:id="rId130"/>
    <p:sldId id="519" r:id="rId131"/>
    <p:sldId id="520" r:id="rId132"/>
    <p:sldId id="522" r:id="rId133"/>
    <p:sldId id="630" r:id="rId134"/>
    <p:sldId id="631" r:id="rId135"/>
    <p:sldId id="523" r:id="rId136"/>
    <p:sldId id="524" r:id="rId137"/>
    <p:sldId id="292" r:id="rId138"/>
    <p:sldId id="526" r:id="rId139"/>
    <p:sldId id="624" r:id="rId140"/>
    <p:sldId id="626" r:id="rId141"/>
    <p:sldId id="527" r:id="rId142"/>
    <p:sldId id="262" r:id="rId14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7575"/>
    <a:srgbClr val="ADD7F1"/>
    <a:srgbClr val="00FF00"/>
    <a:srgbClr val="89A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16" autoAdjust="0"/>
  </p:normalViewPr>
  <p:slideViewPr>
    <p:cSldViewPr>
      <p:cViewPr varScale="1">
        <p:scale>
          <a:sx n="96" d="100"/>
          <a:sy n="96" d="100"/>
        </p:scale>
        <p:origin x="20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9FB6A49-FDC4-4E75-B8EE-D61679C0784D}" type="datetimeFigureOut">
              <a:rPr lang="cs-CZ"/>
              <a:pPr>
                <a:defRPr/>
              </a:pPr>
              <a:t>26.6.2015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7C94E33-8136-4122-B27E-25FD415E85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58045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3057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Seznam všech nastavených filtrů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9272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Možnost nastavení</a:t>
            </a:r>
            <a:r>
              <a:rPr lang="cs-CZ" baseline="0" dirty="0" smtClean="0"/>
              <a:t> úkolu ve vybraných formulářích, </a:t>
            </a:r>
            <a:r>
              <a:rPr lang="cs-CZ" baseline="0" dirty="0" err="1" smtClean="0"/>
              <a:t>info</a:t>
            </a:r>
            <a:r>
              <a:rPr lang="cs-CZ" baseline="0" dirty="0" smtClean="0"/>
              <a:t> e-mailem, vazba na uzavření období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85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Aktualizace ARES –</a:t>
            </a:r>
            <a:r>
              <a:rPr lang="cs-CZ" baseline="0" dirty="0" smtClean="0"/>
              <a:t> podle IČO doplní aktuální název, Kontrola – kontrola vůči rejstříku, web – přepne na stránky</a:t>
            </a:r>
          </a:p>
          <a:p>
            <a:r>
              <a:rPr lang="cs-CZ" baseline="0" dirty="0" smtClean="0"/>
              <a:t>Nově označení adresy sídla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995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Nový globál</a:t>
            </a:r>
            <a:r>
              <a:rPr lang="cs-CZ" baseline="0" dirty="0" smtClean="0"/>
              <a:t> s vazbou na registr smluv – možnost pořídit pouze privátní organizace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17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Zda je středisko evidované</a:t>
            </a:r>
            <a:r>
              <a:rPr lang="cs-CZ" baseline="0" dirty="0" smtClean="0"/>
              <a:t> jako nákladové nebo i jako organizační (na </a:t>
            </a:r>
            <a:r>
              <a:rPr lang="cs-CZ" baseline="0" dirty="0" err="1" smtClean="0"/>
              <a:t>org</a:t>
            </a:r>
            <a:r>
              <a:rPr lang="cs-CZ" baseline="0" dirty="0" smtClean="0"/>
              <a:t>. Neúčtovat)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82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Nová funkce – odpovědnosti osob za střediska</a:t>
            </a:r>
            <a:r>
              <a:rPr lang="cs-CZ" baseline="0" dirty="0" smtClean="0"/>
              <a:t> – odkáže do číselníku středisek a zde možnost nastavit odp. osoby ke středisku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793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Neúčetní</a:t>
            </a:r>
            <a:r>
              <a:rPr lang="cs-CZ" baseline="0" dirty="0" smtClean="0"/>
              <a:t> informace, které je možné svázat s účetní větou</a:t>
            </a:r>
          </a:p>
          <a:p>
            <a:r>
              <a:rPr lang="cs-CZ" baseline="0" dirty="0" smtClean="0"/>
              <a:t>Nastavení, zda bude VP povinná/nepovinná/zakázaná</a:t>
            </a:r>
          </a:p>
          <a:p>
            <a:r>
              <a:rPr lang="cs-CZ" baseline="0" dirty="0" smtClean="0"/>
              <a:t>Parametr – nastavení, která VP bude uživatelská a která je systémová (VP 10 – nemůže uživatel nastavit)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079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Možnost v detailu zakázky uvést referenční rozpočet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7733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 záložce všechny rozpočty k zakázce, kde je označen referenční rozpočet.</a:t>
            </a:r>
          </a:p>
          <a:p>
            <a:r>
              <a:rPr lang="cs-CZ" baseline="0" dirty="0" smtClean="0"/>
              <a:t>V účetním dokladu pak barevně označen účet, který není v daném referenčním rozpočtu (neuznatelný náklad).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2923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641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 jednom formuláři se zobrazí i jiné pohledávky (vzniklé na základě předpisů a importovány</a:t>
            </a:r>
            <a:r>
              <a:rPr lang="cs-CZ" baseline="0" dirty="0" smtClean="0"/>
              <a:t> ).</a:t>
            </a:r>
          </a:p>
          <a:p>
            <a:r>
              <a:rPr lang="cs-CZ" baseline="0" dirty="0" smtClean="0"/>
              <a:t>Všechny druhy i způsoby úhrady (tzn. možné uhradit přes pokladu i fakturu, která má způsob úhrady inkasem…)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1573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Mezi uvozovky jakýkoli</a:t>
            </a:r>
            <a:r>
              <a:rPr lang="cs-CZ" baseline="0" dirty="0" smtClean="0"/>
              <a:t> konkrétní text, který se pak objeví při použití pravidla.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83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Parametr, na jaké položce bude prvně kurzor.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324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Pro kontrolu – např. mohu vybrat jen závazky, které jsem pořídila jen</a:t>
            </a:r>
            <a:r>
              <a:rPr lang="cs-CZ" baseline="0" dirty="0" smtClean="0"/>
              <a:t> já.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6556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Nastavení</a:t>
            </a:r>
            <a:r>
              <a:rPr lang="cs-CZ" baseline="0" dirty="0" smtClean="0"/>
              <a:t> DUZP v deníku pohledávek. Je-li prázdná, DUZP také </a:t>
            </a:r>
            <a:r>
              <a:rPr lang="cs-CZ" baseline="0" dirty="0" err="1" smtClean="0"/>
              <a:t>prádzné</a:t>
            </a:r>
            <a:r>
              <a:rPr lang="cs-CZ" baseline="0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435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Potřeba nastavit od BBM,</a:t>
            </a:r>
            <a:r>
              <a:rPr lang="cs-CZ" baseline="0" dirty="0" smtClean="0"/>
              <a:t> aby se v pravidlech zobrazila i úloha 033.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288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Možnost předdefinovat účetní pravidlo</a:t>
            </a:r>
            <a:r>
              <a:rPr lang="cs-CZ" baseline="0" dirty="0" smtClean="0"/>
              <a:t> v deníku.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975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Účetní pravidlo i součástí</a:t>
            </a:r>
            <a:r>
              <a:rPr lang="cs-CZ" baseline="0" dirty="0" smtClean="0"/>
              <a:t> hlavičky pohledávky, možné měnit.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2354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Součtování</a:t>
            </a:r>
            <a:r>
              <a:rPr lang="cs-CZ" baseline="0" dirty="0" smtClean="0"/>
              <a:t> podle vybrané měny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69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3275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Možnost upravit částku</a:t>
            </a:r>
            <a:r>
              <a:rPr lang="cs-CZ" baseline="0" dirty="0" smtClean="0"/>
              <a:t> připojeného dokladu.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83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969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Nově vidět i název příslušenství + vazba</a:t>
            </a:r>
            <a:r>
              <a:rPr lang="cs-CZ" baseline="0" dirty="0" smtClean="0"/>
              <a:t> na odpovědnou osobu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85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1044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Nově položka o datu poslední</a:t>
            </a:r>
            <a:r>
              <a:rPr lang="cs-CZ" baseline="0" dirty="0" smtClean="0"/>
              <a:t> inventury (z </a:t>
            </a:r>
            <a:r>
              <a:rPr lang="cs-CZ" baseline="0" dirty="0" err="1" smtClean="0"/>
              <a:t>eInventarizace</a:t>
            </a:r>
            <a:r>
              <a:rPr lang="cs-CZ" baseline="0" dirty="0" smtClean="0"/>
              <a:t>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88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184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Výsledky</a:t>
            </a:r>
            <a:r>
              <a:rPr lang="cs-CZ" baseline="0" dirty="0" smtClean="0"/>
              <a:t> inventur v Historii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91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253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Změnu sazby DPH na skladových kartách mohou uživatelé sami pomocí sestav v </a:t>
            </a:r>
            <a:r>
              <a:rPr lang="cs-CZ" dirty="0" err="1" smtClean="0"/>
              <a:t>xls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93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54266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Soubor musí být v CPV</a:t>
            </a:r>
            <a:r>
              <a:rPr lang="cs-CZ" baseline="0" dirty="0" smtClean="0"/>
              <a:t> kódu!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95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51971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Nově</a:t>
            </a:r>
            <a:r>
              <a:rPr lang="cs-CZ" baseline="0" dirty="0" smtClean="0"/>
              <a:t> VP 11 a 12 pro skladovou kartu – nastavení na uživatelích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98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6181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Doplnit nové</a:t>
            </a:r>
            <a:r>
              <a:rPr lang="cs-CZ" baseline="0" dirty="0" smtClean="0"/>
              <a:t> formuláře do role na EIS II!!! (na Praze role UCT_POR?)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493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Možnost doplnit číselník ručně nebo přes BBM (pokud si jej nenaplnili při letošní</a:t>
            </a:r>
            <a:r>
              <a:rPr lang="cs-CZ" baseline="0" dirty="0" smtClean="0"/>
              <a:t> účetní závěrce).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9324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Při</a:t>
            </a:r>
            <a:r>
              <a:rPr lang="cs-CZ" baseline="0" dirty="0" smtClean="0"/>
              <a:t> závěrce 2015 se označí, která „pravidla“ použít a poté hromadně vygenerovat.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87171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 BUD nově tlačítko Historie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64493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7989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Všechny označené řádky s mínusovými částkami.</a:t>
            </a:r>
          </a:p>
          <a:p>
            <a:r>
              <a:rPr lang="cs-CZ" dirty="0" smtClean="0"/>
              <a:t>Zpřístupnit formulář?!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109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44357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„Nekontrolovat</a:t>
            </a:r>
            <a:r>
              <a:rPr lang="cs-CZ" baseline="0" dirty="0" smtClean="0"/>
              <a:t> ZF“ – pokud neznám ZF, uložím změny (tj. rozdělanou kontaci) a současně mi zůstane stav dokladu „Uzavřen“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03736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Hromadná změna VP pomocí sestavy v </a:t>
            </a:r>
            <a:r>
              <a:rPr lang="cs-CZ" dirty="0" err="1" smtClean="0"/>
              <a:t>xls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5798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Soubor v CSV</a:t>
            </a:r>
            <a:r>
              <a:rPr lang="cs-CZ" baseline="0" dirty="0" smtClean="0"/>
              <a:t> kódu!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07912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Využití</a:t>
            </a:r>
            <a:r>
              <a:rPr lang="cs-CZ" baseline="0" dirty="0" smtClean="0"/>
              <a:t> k PKP výkazům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2093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Nově</a:t>
            </a:r>
            <a:r>
              <a:rPr lang="cs-CZ" baseline="0" dirty="0" smtClean="0"/>
              <a:t> položka „Vyčerpáno“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0054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Nová varianta „Neuvedeno“ v ZF (pokud</a:t>
            </a:r>
            <a:r>
              <a:rPr lang="cs-CZ" baseline="0" dirty="0" smtClean="0"/>
              <a:t> by na 5/6 účtech bylo omylem zaúčtováno bez uvedení ZF).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3894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FFBD-27F4-406C-9B1C-187D5290758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7881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72D79-7B54-43C2-BC39-E054032C961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2334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CF3E5-A637-46B4-A88E-D1DBBE2F0D4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031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B75B0-7182-4A0D-AE3D-660AAE9F88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8610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58717-BCFD-4308-B27E-2F7B361CEAF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9108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0C973-01CA-44E4-A7C7-3AD86081888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578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1E3D4-6223-4E30-A788-9EEAC289792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0528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9BA03-0BC2-4277-8406-C6777D14534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4829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6664C-AB32-4A48-B081-156DE2AA32D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863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319F4-A885-4099-847B-3DB4ADF1469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368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B075-9C02-46CD-835D-DECF2B4273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6428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1DEC15E-304A-420A-B08E-62DEAF9835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stella.bbm.cz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png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png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3.png"/><Relationship Id="rId4" Type="http://schemas.openxmlformats.org/officeDocument/2006/relationships/image" Target="../media/image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7.png"/><Relationship Id="rId4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8.png"/><Relationship Id="rId4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1.png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9.png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8.png"/><Relationship Id="rId4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1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08500"/>
            <a:ext cx="6400800" cy="1752600"/>
          </a:xfrm>
        </p:spPr>
        <p:txBody>
          <a:bodyPr/>
          <a:lstStyle/>
          <a:p>
            <a:pPr eaLnBrk="1" hangingPunct="1"/>
            <a:r>
              <a:rPr lang="cs-CZ" altLang="cs-CZ" i="1" dirty="0" smtClean="0">
                <a:solidFill>
                  <a:srgbClr val="89ABF7"/>
                </a:solidFill>
              </a:rPr>
              <a:t>Renata Zemanová</a:t>
            </a:r>
          </a:p>
          <a:p>
            <a:pPr eaLnBrk="1" hangingPunct="1"/>
            <a:r>
              <a:rPr lang="cs-CZ" altLang="cs-CZ" i="1" dirty="0" smtClean="0">
                <a:solidFill>
                  <a:srgbClr val="89ABF7"/>
                </a:solidFill>
              </a:rPr>
              <a:t>červen 2015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33412" y="2060575"/>
            <a:ext cx="7772400" cy="14700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cs-CZ" altLang="cs-CZ" b="1" kern="0" dirty="0" smtClean="0">
                <a:solidFill>
                  <a:schemeClr val="tx1"/>
                </a:solidFill>
                <a:latin typeface="Univers" pitchFamily="34" charset="0"/>
              </a:rPr>
              <a:t>Prezentace verze iFIS 11.13</a:t>
            </a:r>
            <a:endParaRPr lang="cs-CZ" altLang="cs-CZ" kern="0" dirty="0" smtClean="0">
              <a:solidFill>
                <a:srgbClr val="ADD7F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Společné informace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539552" y="620689"/>
            <a:ext cx="828092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instalace verze na projektu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/>
              <a:t>distribuce </a:t>
            </a:r>
            <a:r>
              <a:rPr lang="cs-CZ" sz="2000" dirty="0" err="1" smtClean="0"/>
              <a:t>hotfixových</a:t>
            </a:r>
            <a:r>
              <a:rPr lang="cs-CZ" sz="2000" dirty="0" smtClean="0"/>
              <a:t> úprav </a:t>
            </a:r>
            <a:r>
              <a:rPr lang="cs-CZ" sz="2000" dirty="0" err="1" smtClean="0"/>
              <a:t>iFIS</a:t>
            </a:r>
            <a:r>
              <a:rPr lang="cs-CZ" sz="2000" dirty="0" smtClean="0"/>
              <a:t> – měsíční  </a:t>
            </a:r>
            <a:r>
              <a:rPr lang="cs-CZ" sz="2000" dirty="0" err="1" smtClean="0"/>
              <a:t>patch</a:t>
            </a:r>
            <a:endParaRPr lang="cs-CZ" sz="2000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endParaRPr lang="cs-CZ" sz="2000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obsah prezentace (vybrané novinky verze 11.13 + </a:t>
            </a: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   zajímavé novinky z již instalovaných úprav v rámci  </a:t>
            </a: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   měsíční </a:t>
            </a:r>
            <a:r>
              <a:rPr lang="cs-CZ" sz="2000" dirty="0" err="1" smtClean="0">
                <a:solidFill>
                  <a:schemeClr val="accent3"/>
                </a:solidFill>
              </a:rPr>
              <a:t>patch</a:t>
            </a:r>
            <a:r>
              <a:rPr lang="cs-CZ" sz="2000" dirty="0" smtClean="0">
                <a:solidFill>
                  <a:schemeClr val="accent3"/>
                </a:solidFill>
              </a:rPr>
              <a:t> – balíčky úprav) </a:t>
            </a:r>
          </a:p>
          <a:p>
            <a:pPr eaLnBrk="1" hangingPunct="1"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informace administrátorům </a:t>
            </a:r>
            <a:r>
              <a:rPr lang="cs-CZ" sz="2000" dirty="0" err="1" smtClean="0">
                <a:solidFill>
                  <a:schemeClr val="accent3"/>
                </a:solidFill>
              </a:rPr>
              <a:t>iFIS</a:t>
            </a:r>
            <a:r>
              <a:rPr lang="cs-CZ" sz="2000" dirty="0" smtClean="0">
                <a:solidFill>
                  <a:schemeClr val="accent3"/>
                </a:solidFill>
              </a:rPr>
              <a:t> (veřejné hlášení, seznam</a:t>
            </a: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   úprav, odkaz do dokumentace, instalace na DB TEST</a:t>
            </a: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   v předstihu) </a:t>
            </a:r>
          </a:p>
          <a:p>
            <a:pPr eaLnBrk="1" hangingPunct="1"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aktualizace DB TEST</a:t>
            </a:r>
          </a:p>
          <a:p>
            <a:pPr eaLnBrk="1" hangingPunct="1"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rozdílová dokumentace  </a:t>
            </a:r>
            <a:r>
              <a:rPr lang="cs-CZ" sz="2000" dirty="0" smtClean="0">
                <a:solidFill>
                  <a:schemeClr val="accent3"/>
                </a:solidFill>
                <a:hlinkClick r:id="rId4"/>
              </a:rPr>
              <a:t>http://stella.bbm.cz</a:t>
            </a:r>
            <a:endParaRPr lang="cs-CZ" sz="20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cs-CZ" sz="2000" dirty="0" smtClean="0">
                <a:solidFill>
                  <a:schemeClr val="accent3"/>
                </a:solidFill>
              </a:rPr>
              <a:t>prezenční listina</a:t>
            </a:r>
          </a:p>
          <a:p>
            <a:pPr>
              <a:defRPr/>
            </a:pPr>
            <a:endParaRPr lang="cs-CZ" sz="2400" dirty="0" smtClean="0">
              <a:solidFill>
                <a:schemeClr val="accent3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cs-CZ" sz="2400" dirty="0" smtClean="0">
              <a:solidFill>
                <a:schemeClr val="accent3"/>
              </a:solidFill>
            </a:endParaRPr>
          </a:p>
          <a:p>
            <a:pPr eaLnBrk="1" hangingPunct="1">
              <a:defRPr/>
            </a:pPr>
            <a:endParaRPr lang="cs-CZ" sz="3600" dirty="0" smtClean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Připomenutí verze 11.12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611560" y="1052736"/>
            <a:ext cx="748883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  <a:defRPr/>
            </a:pPr>
            <a:endParaRPr lang="cs-CZ" sz="2800" dirty="0" smtClean="0">
              <a:solidFill>
                <a:schemeClr val="accent3"/>
              </a:solidFill>
            </a:endParaRP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Sestavy </a:t>
            </a:r>
            <a:r>
              <a:rPr lang="cs-CZ" sz="2400" dirty="0" err="1" smtClean="0">
                <a:solidFill>
                  <a:schemeClr val="accent3"/>
                </a:solidFill>
              </a:rPr>
              <a:t>Jasper</a:t>
            </a:r>
            <a:r>
              <a:rPr lang="cs-CZ" sz="2400" dirty="0" smtClean="0">
                <a:solidFill>
                  <a:schemeClr val="accent3"/>
                </a:solidFill>
              </a:rPr>
              <a:t> 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Změna názvu zakázky s vazbou na finanční rozpočet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Hromadné změny zakázek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Souhrnné stvrzenky na pokladně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Rozšířená evidence náhradního plnění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Vzorový rozvrh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Formáty v definicích závěrkových sestav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Přesuny běžných účetních dokladů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Úpravy volitelných položek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Referenční rozpočty k finančním zdrojům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cs-CZ" sz="2400" dirty="0" smtClean="0">
                <a:solidFill>
                  <a:schemeClr val="accent3"/>
                </a:solidFill>
              </a:rPr>
              <a:t>Detail celkového čerpání rozpočtu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  <a:p>
            <a:pPr marL="514350" indent="-514350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850" y="0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</a:rPr>
              <a:t>Obecné změny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611560" y="1052736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  <a:defRPr/>
            </a:pPr>
            <a:endParaRPr lang="cs-CZ" sz="2800" dirty="0" smtClean="0">
              <a:solidFill>
                <a:schemeClr val="accent3"/>
              </a:solidFill>
            </a:endParaRPr>
          </a:p>
          <a:p>
            <a:pPr marL="514350" indent="-514350">
              <a:buFont typeface="Wingdings" pitchFamily="2" charset="2"/>
              <a:buChar char="Ø"/>
              <a:defRPr/>
            </a:pPr>
            <a:endParaRPr lang="cs-CZ" sz="2000" dirty="0" smtClean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Nastavení klienta </a:t>
            </a:r>
            <a:r>
              <a:rPr lang="cs-CZ" sz="3600" b="1" dirty="0" err="1" smtClean="0">
                <a:solidFill>
                  <a:schemeClr val="accent3"/>
                </a:solidFill>
              </a:rPr>
              <a:t>iFIS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48680"/>
            <a:ext cx="864096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1547664" y="4797152"/>
            <a:ext cx="2088232" cy="369332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HD 31340</a:t>
            </a:r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Nastavení klienta </a:t>
            </a:r>
            <a:r>
              <a:rPr lang="cs-CZ" sz="3600" b="1" dirty="0" err="1" smtClean="0">
                <a:solidFill>
                  <a:schemeClr val="accent3"/>
                </a:solidFill>
              </a:rPr>
              <a:t>iFIS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0689"/>
            <a:ext cx="8640960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Další tiskové sestavy v </a:t>
            </a:r>
            <a:r>
              <a:rPr lang="cs-CZ" sz="3600" b="1" dirty="0" err="1" smtClean="0">
                <a:solidFill>
                  <a:schemeClr val="accent3"/>
                </a:solidFill>
              </a:rPr>
              <a:t>Jasper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nahoru 5"/>
          <p:cNvSpPr/>
          <p:nvPr/>
        </p:nvSpPr>
        <p:spPr>
          <a:xfrm>
            <a:off x="1907704" y="2996952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Další tiskové sestavy v </a:t>
            </a:r>
            <a:r>
              <a:rPr lang="cs-CZ" sz="3600" b="1" dirty="0" err="1" smtClean="0">
                <a:solidFill>
                  <a:schemeClr val="accent3"/>
                </a:solidFill>
              </a:rPr>
              <a:t>Jasper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1619672" y="1340768"/>
            <a:ext cx="72008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8092" t="6608" r="10115" b="48632"/>
          <a:stretch>
            <a:fillRect/>
          </a:stretch>
        </p:blipFill>
        <p:spPr bwMode="auto">
          <a:xfrm>
            <a:off x="1115616" y="3645024"/>
            <a:ext cx="7510641" cy="2621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Uživatelské filtry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915816" y="836712"/>
            <a:ext cx="28803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Uživatelské filtry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1" descr="image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3212976"/>
            <a:ext cx="759441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Přímá spojovací šipka 7"/>
          <p:cNvCxnSpPr/>
          <p:nvPr/>
        </p:nvCxnSpPr>
        <p:spPr>
          <a:xfrm>
            <a:off x="3059832" y="1052736"/>
            <a:ext cx="1224136" cy="216024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Proměnné uživatelských filtrů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4355976" y="4941168"/>
            <a:ext cx="792088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 l="5906" t="3445" r="19193" b="36417"/>
          <a:stretch>
            <a:fillRect/>
          </a:stretch>
        </p:blipFill>
        <p:spPr bwMode="auto">
          <a:xfrm>
            <a:off x="1403648" y="1844824"/>
            <a:ext cx="6282288" cy="378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Přímá spojovací šipka 11"/>
          <p:cNvCxnSpPr/>
          <p:nvPr/>
        </p:nvCxnSpPr>
        <p:spPr>
          <a:xfrm flipH="1" flipV="1">
            <a:off x="3635896" y="2276872"/>
            <a:ext cx="1224136" cy="1656184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Uživatelské nastavení  formulářů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25144"/>
            <a:ext cx="8136904" cy="122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H="1">
            <a:off x="2699792" y="836712"/>
            <a:ext cx="28803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 flipV="1">
            <a:off x="2915816" y="4941168"/>
            <a:ext cx="1368152" cy="144016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err="1" smtClean="0">
                <a:solidFill>
                  <a:schemeClr val="accent3"/>
                </a:solidFill>
              </a:rPr>
              <a:t>Úkolovník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144000" y="791931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H="1">
            <a:off x="179512" y="2348880"/>
            <a:ext cx="50405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smtClean="0">
                <a:solidFill>
                  <a:schemeClr val="accent3"/>
                </a:solidFill>
              </a:rPr>
              <a:t>Úkolovník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H="1">
            <a:off x="827584" y="2636912"/>
            <a:ext cx="1512168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 flipH="1">
            <a:off x="4860032" y="3429000"/>
            <a:ext cx="648072" cy="7920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 flipH="1">
            <a:off x="8172400" y="3068960"/>
            <a:ext cx="504056" cy="6480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Číselníky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Nový vzhled číselníku organizací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Veselý obličej 5"/>
          <p:cNvSpPr/>
          <p:nvPr/>
        </p:nvSpPr>
        <p:spPr>
          <a:xfrm>
            <a:off x="3779912" y="3573016"/>
            <a:ext cx="914400" cy="914400"/>
          </a:xfrm>
          <a:prstGeom prst="smileyFac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ARES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683568" y="1268760"/>
            <a:ext cx="4608512" cy="12241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Adresa sídla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4941168"/>
            <a:ext cx="86409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683568" y="1268760"/>
            <a:ext cx="4608512" cy="12241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plátce DPH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5292080" y="1268760"/>
            <a:ext cx="1152128" cy="129614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plátce DPH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5292080" y="2780928"/>
            <a:ext cx="3312368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ů 6"/>
          <p:cNvSpPr/>
          <p:nvPr/>
        </p:nvSpPr>
        <p:spPr>
          <a:xfrm>
            <a:off x="2699792" y="1988840"/>
            <a:ext cx="432048" cy="61836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plátce DPH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411760" y="4437112"/>
            <a:ext cx="352839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Hromadná kontrola plátce DPH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827584" y="908719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 smtClean="0"/>
              <a:t>Funkcionalita ověření plátce DPH byla rozšířena o možnost hromadné kontroly spolehlivosti plátců DPH oproti</a:t>
            </a:r>
          </a:p>
          <a:p>
            <a:pPr algn="just"/>
            <a:r>
              <a:rPr lang="cs-CZ" sz="2000" b="1" dirty="0" smtClean="0"/>
              <a:t>seznamu zveřejněných nespolehlivých plátců s využitím </a:t>
            </a:r>
            <a:r>
              <a:rPr lang="cs-CZ" sz="2000" b="1" i="1" dirty="0" smtClean="0"/>
              <a:t>nové webové služby, která probíhá obvykle v denních</a:t>
            </a:r>
          </a:p>
          <a:p>
            <a:pPr algn="just"/>
            <a:r>
              <a:rPr lang="cs-CZ" sz="2000" b="1" dirty="0" smtClean="0"/>
              <a:t>intervalech. Spouštění hromadné kontroly lze nastavit v plánovači úloh. Na základě této kontroly dochází k označení</a:t>
            </a:r>
          </a:p>
          <a:p>
            <a:pPr algn="just"/>
            <a:r>
              <a:rPr lang="cs-CZ" sz="2000" b="1" dirty="0" smtClean="0"/>
              <a:t>nespolehlivých plátců DPH v číselníku organizací v </a:t>
            </a:r>
            <a:r>
              <a:rPr lang="cs-CZ" sz="2000" b="1" i="1" dirty="0" err="1" smtClean="0"/>
              <a:t>iFIS</a:t>
            </a:r>
            <a:r>
              <a:rPr lang="cs-CZ" sz="2000" b="1" i="1" dirty="0" smtClean="0"/>
              <a:t>*Organizace. Plátce, který se ocitne na seznamu</a:t>
            </a:r>
          </a:p>
          <a:p>
            <a:pPr algn="just"/>
            <a:r>
              <a:rPr lang="cs-CZ" sz="2000" b="1" dirty="0" smtClean="0"/>
              <a:t>nespolehlivých plátců DPH, je označen v číselníku 01110 – Organizace jako nespolehlivý doplněním datumové</a:t>
            </a:r>
          </a:p>
          <a:p>
            <a:pPr algn="just"/>
            <a:r>
              <a:rPr lang="cs-CZ" sz="2000" b="1" dirty="0" smtClean="0"/>
              <a:t>položky Nespolehlivý od v bloku </a:t>
            </a:r>
            <a:r>
              <a:rPr lang="cs-CZ" sz="2000" b="1" i="1" dirty="0" smtClean="0"/>
              <a:t>Registr DPH. Zároveň se zapíše datum kontroly a kdo kontroloval. Jestliže se</a:t>
            </a:r>
          </a:p>
          <a:p>
            <a:pPr algn="just"/>
            <a:r>
              <a:rPr lang="cs-CZ" sz="2000" b="1" dirty="0" smtClean="0"/>
              <a:t>dosud nespolehlivý plátce DPH stane opět spolehlivým, je přenesena tato informace do číselníku organizací a firma</a:t>
            </a:r>
          </a:p>
          <a:p>
            <a:pPr algn="just"/>
            <a:r>
              <a:rPr lang="cs-CZ" sz="2000" b="1" dirty="0" smtClean="0"/>
              <a:t>je označena za spolehlivou výmazem data v položce Nespolehlivý od.</a:t>
            </a: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Konsolidace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6372200" y="1268760"/>
            <a:ext cx="1224136" cy="129614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71434" t="6398" r="13962" b="56594"/>
          <a:stretch>
            <a:fillRect/>
          </a:stretch>
        </p:blipFill>
        <p:spPr bwMode="auto">
          <a:xfrm>
            <a:off x="4211960" y="3212976"/>
            <a:ext cx="1262853" cy="211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Registr </a:t>
            </a:r>
            <a:r>
              <a:rPr lang="cs-CZ" sz="3600" b="1" dirty="0" err="1" smtClean="0">
                <a:solidFill>
                  <a:schemeClr val="accent3"/>
                </a:solidFill>
              </a:rPr>
              <a:t>insolvensce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251520" y="980728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7596336" y="1268760"/>
            <a:ext cx="1152128" cy="129614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4995" t="26742" r="29970" b="13668"/>
          <a:stretch>
            <a:fillRect/>
          </a:stretch>
        </p:blipFill>
        <p:spPr bwMode="auto">
          <a:xfrm>
            <a:off x="251520" y="2708920"/>
            <a:ext cx="7031668" cy="360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Platnosti organizací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72000" y="1008000"/>
            <a:ext cx="8980551" cy="556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4716016" y="1412776"/>
            <a:ext cx="1224136" cy="32403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Privátní organizace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216000" y="792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l="7013" t="15256" r="3691" b="47736"/>
          <a:stretch>
            <a:fillRect/>
          </a:stretch>
        </p:blipFill>
        <p:spPr bwMode="auto">
          <a:xfrm>
            <a:off x="1331640" y="2348880"/>
            <a:ext cx="7490152" cy="232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</a:rPr>
              <a:t>Nákladová a organizační NS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627784" y="3068960"/>
            <a:ext cx="2808312" cy="129614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843808" y="1340768"/>
            <a:ext cx="288032" cy="172819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Formulářová nabídka osob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Čárový popisek 1 5"/>
          <p:cNvSpPr/>
          <p:nvPr/>
        </p:nvSpPr>
        <p:spPr>
          <a:xfrm>
            <a:off x="2267744" y="2564904"/>
            <a:ext cx="3744416" cy="432048"/>
          </a:xfrm>
          <a:prstGeom prst="borderCallout1">
            <a:avLst>
              <a:gd name="adj1" fmla="val -10442"/>
              <a:gd name="adj2" fmla="val 37982"/>
              <a:gd name="adj3" fmla="val -352025"/>
              <a:gd name="adj4" fmla="val 69731"/>
            </a:avLst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accent3"/>
                </a:solidFill>
              </a:rPr>
              <a:t>Platnosti osob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4211960" y="1700808"/>
            <a:ext cx="1008112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Odpovědnosti osob - editace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 t="6658"/>
          <a:stretch>
            <a:fillRect/>
          </a:stretch>
        </p:blipFill>
        <p:spPr bwMode="auto">
          <a:xfrm>
            <a:off x="396000" y="792000"/>
            <a:ext cx="8388096" cy="564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4283968" y="2276872"/>
            <a:ext cx="208823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Odpovědnosti osob - editace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t="6658"/>
          <a:stretch>
            <a:fillRect/>
          </a:stretch>
        </p:blipFill>
        <p:spPr bwMode="auto">
          <a:xfrm>
            <a:off x="396000" y="792000"/>
            <a:ext cx="8388096" cy="564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1979712" y="5805264"/>
            <a:ext cx="86409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t="6658"/>
          <a:stretch>
            <a:fillRect/>
          </a:stretch>
        </p:blipFill>
        <p:spPr bwMode="auto">
          <a:xfrm>
            <a:off x="3635896" y="1124744"/>
            <a:ext cx="513793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Povinné vyplnění VP–pár.symbol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šipka 8"/>
          <p:cNvCxnSpPr/>
          <p:nvPr/>
        </p:nvCxnSpPr>
        <p:spPr>
          <a:xfrm>
            <a:off x="5652120" y="2996952"/>
            <a:ext cx="1080120" cy="72008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šipka 12"/>
          <p:cNvCxnSpPr/>
          <p:nvPr/>
        </p:nvCxnSpPr>
        <p:spPr>
          <a:xfrm>
            <a:off x="5652120" y="2924944"/>
            <a:ext cx="1224136" cy="144016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VP – nastavení </a:t>
            </a:r>
            <a:r>
              <a:rPr lang="cs-CZ" sz="3600" b="1" dirty="0" err="1" smtClean="0">
                <a:solidFill>
                  <a:schemeClr val="accent3"/>
                </a:solidFill>
              </a:rPr>
              <a:t>glob.parametru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699792" y="2348880"/>
            <a:ext cx="4248472" cy="165618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VP – systémová definice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437707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467544" y="1052736"/>
            <a:ext cx="2952328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8244408" y="3429000"/>
            <a:ext cx="576064" cy="288032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err="1" smtClean="0">
                <a:solidFill>
                  <a:schemeClr val="tx1"/>
                </a:solidFill>
                <a:cs typeface="Arial" pitchFamily="34" charset="0"/>
              </a:rPr>
              <a:t>Předvyplnění</a:t>
            </a:r>
            <a:r>
              <a:rPr lang="cs-CZ" altLang="cs-CZ" sz="36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altLang="cs-CZ" sz="3600" b="1" dirty="0" err="1" smtClean="0">
                <a:solidFill>
                  <a:schemeClr val="tx1"/>
                </a:solidFill>
                <a:cs typeface="Arial" pitchFamily="34" charset="0"/>
              </a:rPr>
              <a:t>def.hodnoty</a:t>
            </a:r>
            <a:r>
              <a:rPr lang="cs-CZ" altLang="cs-CZ" sz="36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1</a:t>
            </a:r>
            <a:endParaRPr lang="cs-CZ" sz="2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5906" t="59055" r="1476" b="27067"/>
          <a:stretch>
            <a:fillRect/>
          </a:stretch>
        </p:blipFill>
        <p:spPr bwMode="auto">
          <a:xfrm>
            <a:off x="899592" y="2708920"/>
            <a:ext cx="7768620" cy="8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šipka 8"/>
          <p:cNvCxnSpPr/>
          <p:nvPr/>
        </p:nvCxnSpPr>
        <p:spPr>
          <a:xfrm flipV="1">
            <a:off x="3275856" y="2132856"/>
            <a:ext cx="1008112" cy="108012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cs typeface="Arial" pitchFamily="34" charset="0"/>
              </a:rPr>
              <a:t>LIST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1</a:t>
            </a:r>
            <a:endParaRPr lang="cs-CZ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5906" t="59055" r="1476" b="27067"/>
          <a:stretch>
            <a:fillRect/>
          </a:stretch>
        </p:blipFill>
        <p:spPr bwMode="auto">
          <a:xfrm>
            <a:off x="827584" y="4581128"/>
            <a:ext cx="7768620" cy="8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Pravoúhlá spojovací čára 9"/>
          <p:cNvCxnSpPr/>
          <p:nvPr/>
        </p:nvCxnSpPr>
        <p:spPr>
          <a:xfrm rot="5400000">
            <a:off x="4031940" y="3248980"/>
            <a:ext cx="2808312" cy="432048"/>
          </a:xfrm>
          <a:prstGeom prst="bentConnector3">
            <a:avLst>
              <a:gd name="adj1" fmla="val 50000"/>
            </a:avLst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cs typeface="Arial" pitchFamily="34" charset="0"/>
              </a:rPr>
              <a:t>Hasák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1</a:t>
            </a:r>
            <a:endParaRPr lang="cs-CZ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šipka 6"/>
          <p:cNvCxnSpPr/>
          <p:nvPr/>
        </p:nvCxnSpPr>
        <p:spPr>
          <a:xfrm flipH="1" flipV="1">
            <a:off x="2843808" y="980728"/>
            <a:ext cx="1080120" cy="2736304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cs typeface="Arial" pitchFamily="34" charset="0"/>
              </a:rPr>
              <a:t>Hasák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1</a:t>
            </a:r>
            <a:endParaRPr lang="cs-CZ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5536" y="792000"/>
            <a:ext cx="8470011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043608" y="1628800"/>
            <a:ext cx="7056784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Účtový rozvrh – evidence změn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923928" y="6021288"/>
            <a:ext cx="64807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 l="8489" t="6398" r="9966" b="68406"/>
          <a:stretch>
            <a:fillRect/>
          </a:stretch>
        </p:blipFill>
        <p:spPr bwMode="auto">
          <a:xfrm>
            <a:off x="971600" y="4149080"/>
            <a:ext cx="6839830" cy="158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10704" t="6398" r="33957" b="42323"/>
          <a:stretch>
            <a:fillRect/>
          </a:stretch>
        </p:blipFill>
        <p:spPr bwMode="auto">
          <a:xfrm>
            <a:off x="4067944" y="836712"/>
            <a:ext cx="4641743" cy="322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4067944" y="2996952"/>
            <a:ext cx="453650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Zakázky - projekty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Hromadné změny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6428"/>
          <a:stretch>
            <a:fillRect/>
          </a:stretch>
        </p:blipFill>
        <p:spPr bwMode="auto">
          <a:xfrm>
            <a:off x="396000" y="792000"/>
            <a:ext cx="8388096" cy="563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915816" y="2132856"/>
            <a:ext cx="5472608" cy="165618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25837" t="28282" r="4429" b="19026"/>
          <a:stretch>
            <a:fillRect/>
          </a:stretch>
        </p:blipFill>
        <p:spPr bwMode="auto">
          <a:xfrm>
            <a:off x="2627784" y="2060848"/>
            <a:ext cx="5984795" cy="3246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Přímá spojovací šipka 7"/>
          <p:cNvCxnSpPr/>
          <p:nvPr/>
        </p:nvCxnSpPr>
        <p:spPr>
          <a:xfrm flipH="1" flipV="1">
            <a:off x="4211960" y="2924944"/>
            <a:ext cx="3384376" cy="1872208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latin typeface="Univers" pitchFamily="34" charset="0"/>
              </a:rPr>
              <a:t>Hlavní osoba v hlavičce zakázky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t="6428"/>
          <a:stretch>
            <a:fillRect/>
          </a:stretch>
        </p:blipFill>
        <p:spPr bwMode="auto">
          <a:xfrm>
            <a:off x="396000" y="792000"/>
            <a:ext cx="8583168" cy="57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t="6428"/>
          <a:stretch>
            <a:fillRect/>
          </a:stretch>
        </p:blipFill>
        <p:spPr bwMode="auto">
          <a:xfrm>
            <a:off x="396000" y="792000"/>
            <a:ext cx="8583168" cy="576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Přímá spojovací šipka 7"/>
          <p:cNvCxnSpPr/>
          <p:nvPr/>
        </p:nvCxnSpPr>
        <p:spPr>
          <a:xfrm flipV="1">
            <a:off x="2051720" y="2060848"/>
            <a:ext cx="3888432" cy="72008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latin typeface="Univers" pitchFamily="34" charset="0"/>
              </a:rPr>
              <a:t>Podpora výkaznictví projektu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 flipV="1">
            <a:off x="5724128" y="2348880"/>
            <a:ext cx="1800200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latin typeface="Univers" pitchFamily="34" charset="0"/>
              </a:rPr>
              <a:t>Podpora výkaznictví projektu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V="1">
            <a:off x="7884368" y="2780928"/>
            <a:ext cx="64807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 flipV="1">
            <a:off x="1691680" y="3068960"/>
            <a:ext cx="6264696" cy="108012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latin typeface="Univers" pitchFamily="34" charset="0"/>
              </a:rPr>
              <a:t>Účtování ne/uznatelných nákladů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216000" y="936000"/>
            <a:ext cx="8647938" cy="53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V="1">
            <a:off x="3851920" y="3429000"/>
            <a:ext cx="1656184" cy="23042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 flipV="1">
            <a:off x="755576" y="2060848"/>
            <a:ext cx="136815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8858" t="6398" r="15502" b="32972"/>
          <a:stretch>
            <a:fillRect/>
          </a:stretch>
        </p:blipFill>
        <p:spPr bwMode="auto">
          <a:xfrm>
            <a:off x="2555776" y="908720"/>
            <a:ext cx="6344546" cy="381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 l="7382" t="6398" r="31373" b="25098"/>
          <a:stretch>
            <a:fillRect/>
          </a:stretch>
        </p:blipFill>
        <p:spPr bwMode="auto">
          <a:xfrm>
            <a:off x="395536" y="1916832"/>
            <a:ext cx="5137048" cy="430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délník 10"/>
          <p:cNvSpPr/>
          <p:nvPr/>
        </p:nvSpPr>
        <p:spPr>
          <a:xfrm>
            <a:off x="2915816" y="4941168"/>
            <a:ext cx="2592288" cy="115212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tx1"/>
                </a:solidFill>
                <a:latin typeface="Univers" pitchFamily="34" charset="0"/>
              </a:rPr>
              <a:t>Účtování ne/uznatelných nákladů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1043608" y="1988840"/>
            <a:ext cx="158417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ovací šipka 6"/>
          <p:cNvCxnSpPr/>
          <p:nvPr/>
        </p:nvCxnSpPr>
        <p:spPr>
          <a:xfrm flipV="1">
            <a:off x="1835696" y="2348880"/>
            <a:ext cx="720080" cy="3816424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Pokladna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Účetní období v pokladně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t="6428"/>
          <a:stretch>
            <a:fillRect/>
          </a:stretch>
        </p:blipFill>
        <p:spPr bwMode="auto">
          <a:xfrm>
            <a:off x="396000" y="792000"/>
            <a:ext cx="8388096" cy="563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707904" y="2780928"/>
            <a:ext cx="3528392" cy="1440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6444208" y="1700808"/>
            <a:ext cx="1656184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Úhrada pohledávky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3635896" y="2132856"/>
            <a:ext cx="936104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Úhrada pohledávky 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 t="6428"/>
          <a:stretch>
            <a:fillRect/>
          </a:stretch>
        </p:blipFill>
        <p:spPr bwMode="auto">
          <a:xfrm>
            <a:off x="396000" y="792000"/>
            <a:ext cx="8388096" cy="563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1115616" y="2924944"/>
            <a:ext cx="1656184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1043608" y="5373216"/>
            <a:ext cx="4032448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9227" t="41138" r="12549"/>
          <a:stretch>
            <a:fillRect/>
          </a:stretch>
        </p:blipFill>
        <p:spPr bwMode="auto">
          <a:xfrm>
            <a:off x="971600" y="1772816"/>
            <a:ext cx="6561141" cy="354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 l="8120" t="41652" r="11811" b="7199"/>
          <a:stretch>
            <a:fillRect/>
          </a:stretch>
        </p:blipFill>
        <p:spPr bwMode="auto">
          <a:xfrm>
            <a:off x="2051720" y="2204864"/>
            <a:ext cx="6716142" cy="307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Úhrada pohledávky 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 t="6428"/>
          <a:stretch>
            <a:fillRect/>
          </a:stretch>
        </p:blipFill>
        <p:spPr bwMode="auto">
          <a:xfrm>
            <a:off x="396000" y="792000"/>
            <a:ext cx="8388096" cy="563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1835696" y="3068960"/>
            <a:ext cx="1728192" cy="21602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Souhrnná stvrzenka - poznámka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1691680" y="2564904"/>
            <a:ext cx="208823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Souhrnná stvrzenka - poznámka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 cstate="print"/>
          <a:srcRect t="7725"/>
          <a:stretch>
            <a:fillRect/>
          </a:stretch>
        </p:blipFill>
        <p:spPr bwMode="auto">
          <a:xfrm>
            <a:off x="0" y="764704"/>
            <a:ext cx="91440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V="1">
            <a:off x="683568" y="3284984"/>
            <a:ext cx="360040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Banka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Rozšíření F3 pro text </a:t>
            </a:r>
            <a:r>
              <a:rPr lang="cs-CZ" sz="3600" b="1" dirty="0" err="1" smtClean="0">
                <a:solidFill>
                  <a:schemeClr val="accent3"/>
                </a:solidFill>
              </a:rPr>
              <a:t>úč.pravidla</a:t>
            </a:r>
            <a:r>
              <a:rPr lang="cs-CZ" sz="3600" b="1" dirty="0" smtClean="0">
                <a:solidFill>
                  <a:schemeClr val="accent3"/>
                </a:solidFill>
              </a:rPr>
              <a:t>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rafovaná šipka doprava 5"/>
          <p:cNvSpPr/>
          <p:nvPr/>
        </p:nvSpPr>
        <p:spPr>
          <a:xfrm>
            <a:off x="5076056" y="5085184"/>
            <a:ext cx="978408" cy="216024"/>
          </a:xfrm>
          <a:prstGeom prst="stripedRightArrow">
            <a:avLst/>
          </a:prstGeom>
          <a:solidFill>
            <a:srgbClr val="FF0000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Závazky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Kurzor při pořízení dokladů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6685"/>
          <a:stretch>
            <a:fillRect/>
          </a:stretch>
        </p:blipFill>
        <p:spPr bwMode="auto">
          <a:xfrm>
            <a:off x="396000" y="792000"/>
            <a:ext cx="8388096" cy="561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H="1" flipV="1">
            <a:off x="6228184" y="1196752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 l="7382" t="11827" r="2953" b="39595"/>
          <a:stretch>
            <a:fillRect/>
          </a:stretch>
        </p:blipFill>
        <p:spPr bwMode="auto">
          <a:xfrm>
            <a:off x="971600" y="2924944"/>
            <a:ext cx="7521080" cy="292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2051720" y="4365104"/>
            <a:ext cx="6336704" cy="147732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Pokud není nastaven ani jeden z těchto parametrů, bude kurzor umístěn podle defaultního nastavení:</a:t>
            </a:r>
          </a:p>
          <a:p>
            <a:pPr algn="ctr"/>
            <a:endParaRPr lang="cs-CZ" b="1" dirty="0" smtClean="0">
              <a:solidFill>
                <a:srgbClr val="FF0000"/>
              </a:solidFill>
            </a:endParaRPr>
          </a:p>
          <a:p>
            <a:pPr algn="ctr"/>
            <a:r>
              <a:rPr lang="cs-CZ" b="1" dirty="0" smtClean="0">
                <a:solidFill>
                  <a:srgbClr val="FF0000"/>
                </a:solidFill>
              </a:rPr>
              <a:t>   v úloze 032 – Závazky na položce </a:t>
            </a:r>
            <a:r>
              <a:rPr lang="cs-CZ" b="1" i="1" dirty="0" smtClean="0">
                <a:solidFill>
                  <a:srgbClr val="FF0000"/>
                </a:solidFill>
              </a:rPr>
              <a:t>Číslo objednávky       </a:t>
            </a:r>
          </a:p>
          <a:p>
            <a:pPr algn="ctr"/>
            <a:r>
              <a:rPr lang="cs-CZ" b="1" dirty="0" smtClean="0">
                <a:solidFill>
                  <a:srgbClr val="FF0000"/>
                </a:solidFill>
              </a:rPr>
              <a:t>    v úloze 033 – Pohledávky na položce </a:t>
            </a:r>
            <a:r>
              <a:rPr lang="cs-CZ" b="1" i="1" dirty="0" smtClean="0">
                <a:solidFill>
                  <a:srgbClr val="FF0000"/>
                </a:solidFill>
              </a:rPr>
              <a:t>Číslo smlouvy</a:t>
            </a:r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Číslo </a:t>
            </a:r>
            <a:r>
              <a:rPr lang="cs-CZ" sz="3600" b="1" smtClean="0">
                <a:solidFill>
                  <a:schemeClr val="accent3"/>
                </a:solidFill>
              </a:rPr>
              <a:t>prvotního dokladu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1259632" y="2996952"/>
            <a:ext cx="5400600" cy="175432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03241 Pořízení závazku k zaměstnanci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03242 Opravy závazků k zaměstnancům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03249 Schvalování závazků k zaměstnancům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03217 Kopie závazku k zaměstnanci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03244 Prohlížení závazku k zaměstnanci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03237 Přehled závazků</a:t>
            </a:r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závazku s totožným VS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1259632" y="2996952"/>
            <a:ext cx="4968552" cy="175432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03241 Pořízení závazku k zaměstnanci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03242 Opravy závazků k zaměstnancům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03249 Schvalování závazků k </a:t>
            </a:r>
            <a:r>
              <a:rPr lang="cs-CZ" dirty="0" err="1" smtClean="0">
                <a:solidFill>
                  <a:srgbClr val="FF0000"/>
                </a:solidFill>
              </a:rPr>
              <a:t>aměstnancům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pl-PL" dirty="0" smtClean="0">
                <a:solidFill>
                  <a:srgbClr val="FF0000"/>
                </a:solidFill>
              </a:rPr>
              <a:t>03217 Kopie závazku k zaměstnanci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03244 Prohlížení závazku k zaměstnanci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03237 Přehled závazků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H="1" flipV="1">
            <a:off x="2699792" y="1556792"/>
            <a:ext cx="3528392" cy="1440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Řádky závazků – nové položky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6156176" y="1268760"/>
            <a:ext cx="1584176" cy="7920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Celkem dle měny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5536" y="764704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5292080" y="5733256"/>
            <a:ext cx="2736304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 flipH="1" flipV="1">
            <a:off x="7668344" y="1556792"/>
            <a:ext cx="288032" cy="4176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Nová položka Datum importu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7524328" y="1268760"/>
            <a:ext cx="576064" cy="43924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Pohledávky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Datum plnění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286000" y="3068960"/>
            <a:ext cx="6102424" cy="92333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cs-CZ" dirty="0" smtClean="0"/>
              <a:t> </a:t>
            </a:r>
            <a:r>
              <a:rPr lang="cs-CZ" b="1" dirty="0" smtClean="0">
                <a:solidFill>
                  <a:srgbClr val="FF0000"/>
                </a:solidFill>
              </a:rPr>
              <a:t>A nebo </a:t>
            </a:r>
            <a:r>
              <a:rPr lang="cs-CZ" b="1" dirty="0" err="1" smtClean="0">
                <a:solidFill>
                  <a:srgbClr val="FF0000"/>
                </a:solidFill>
              </a:rPr>
              <a:t>null</a:t>
            </a:r>
            <a:r>
              <a:rPr lang="cs-CZ" b="1" dirty="0" smtClean="0">
                <a:solidFill>
                  <a:srgbClr val="FF0000"/>
                </a:solidFill>
              </a:rPr>
              <a:t> - aktuální datum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N - datum plnění v dokladu zůstane prázdné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# - hodnotou může být i SQL funkce vracející datum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Generování platebních symbolů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2915816" y="3717032"/>
            <a:ext cx="5040560" cy="147732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• osobní číslo zaměstnance nebo studenta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• IČO nebo DIČ partnera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• číslo smlouvy či objednávky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• měsíc a rok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• datum vystavení dokladu, apod.</a:t>
            </a:r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Účetní pravidla v pohledávkách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ousměrná svislá šipka 5"/>
          <p:cNvSpPr/>
          <p:nvPr/>
        </p:nvSpPr>
        <p:spPr>
          <a:xfrm>
            <a:off x="1547664" y="2852936"/>
            <a:ext cx="504056" cy="1216152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Účetní pravidla v pohledávkách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šipka 6"/>
          <p:cNvCxnSpPr/>
          <p:nvPr/>
        </p:nvCxnSpPr>
        <p:spPr>
          <a:xfrm flipV="1">
            <a:off x="2915816" y="4005064"/>
            <a:ext cx="1296144" cy="1080120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Účetní pravidla v pohledávkách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/>
          <a:srcRect t="6398" b="73819"/>
          <a:stretch>
            <a:fillRect/>
          </a:stretch>
        </p:blipFill>
        <p:spPr bwMode="auto">
          <a:xfrm>
            <a:off x="396000" y="792000"/>
            <a:ext cx="8388096" cy="124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t="19685" b="8366"/>
          <a:stretch>
            <a:fillRect/>
          </a:stretch>
        </p:blipFill>
        <p:spPr bwMode="auto">
          <a:xfrm>
            <a:off x="396000" y="2160000"/>
            <a:ext cx="8387612" cy="452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5148064" y="1268760"/>
            <a:ext cx="1152128" cy="5543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 flipV="1">
            <a:off x="1691680" y="2636912"/>
            <a:ext cx="5040560" cy="2376264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Celkem dle měny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H="1" flipV="1">
            <a:off x="8172400" y="1556792"/>
            <a:ext cx="288032" cy="42484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059832" y="5733256"/>
            <a:ext cx="360040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DPH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DPH u služeb s míst.pln.mimo ČR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 t="6398" b="68898"/>
          <a:stretch>
            <a:fillRect/>
          </a:stretch>
        </p:blipFill>
        <p:spPr bwMode="auto">
          <a:xfrm>
            <a:off x="396000" y="792000"/>
            <a:ext cx="8388096" cy="15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971600" y="3645024"/>
            <a:ext cx="6678488" cy="92333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Při správném nastavení Sazebníku DPH se do řádky č. 26 daňového přiznání načítají součty základů daně z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uskutečněných zdanitelných plnění mimo ČR.</a:t>
            </a: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MOSS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627784" y="4797152"/>
            <a:ext cx="72008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15502" t="32480" r="12918" b="28543"/>
          <a:stretch>
            <a:fillRect/>
          </a:stretch>
        </p:blipFill>
        <p:spPr bwMode="auto">
          <a:xfrm>
            <a:off x="1187624" y="3429000"/>
            <a:ext cx="6004041" cy="2451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Šipka dolů 8"/>
          <p:cNvSpPr/>
          <p:nvPr/>
        </p:nvSpPr>
        <p:spPr>
          <a:xfrm>
            <a:off x="1475656" y="2636912"/>
            <a:ext cx="432048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15502" t="33465" r="13287" b="29035"/>
          <a:stretch>
            <a:fillRect/>
          </a:stretch>
        </p:blipFill>
        <p:spPr bwMode="auto">
          <a:xfrm>
            <a:off x="2771800" y="836712"/>
            <a:ext cx="5973061" cy="2359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Šipka dolů 11"/>
          <p:cNvSpPr/>
          <p:nvPr/>
        </p:nvSpPr>
        <p:spPr>
          <a:xfrm>
            <a:off x="5436096" y="2708920"/>
            <a:ext cx="36004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MOSS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971600" y="4797152"/>
            <a:ext cx="7704856" cy="41034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t="66437"/>
          <a:stretch>
            <a:fillRect/>
          </a:stretch>
        </p:blipFill>
        <p:spPr bwMode="auto">
          <a:xfrm>
            <a:off x="395536" y="2132856"/>
            <a:ext cx="8388096" cy="21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899592" y="2348880"/>
            <a:ext cx="784887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lů 9"/>
          <p:cNvSpPr/>
          <p:nvPr/>
        </p:nvSpPr>
        <p:spPr>
          <a:xfrm>
            <a:off x="6876256" y="1340768"/>
            <a:ext cx="36004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MOSS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dolů 5"/>
          <p:cNvSpPr/>
          <p:nvPr/>
        </p:nvSpPr>
        <p:spPr>
          <a:xfrm>
            <a:off x="5652120" y="2780928"/>
            <a:ext cx="36004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FV - Saldo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err="1" smtClean="0">
                <a:solidFill>
                  <a:schemeClr val="accent3"/>
                </a:solidFill>
              </a:rPr>
              <a:t>Předform.sestav</a:t>
            </a:r>
            <a:r>
              <a:rPr lang="cs-CZ" sz="3600" b="1" dirty="0" smtClean="0">
                <a:solidFill>
                  <a:schemeClr val="accent3"/>
                </a:solidFill>
              </a:rPr>
              <a:t> účetního salda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403648" y="1340768"/>
            <a:ext cx="5256584" cy="100811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8" name="Šipka dolů 7"/>
          <p:cNvSpPr/>
          <p:nvPr/>
        </p:nvSpPr>
        <p:spPr>
          <a:xfrm>
            <a:off x="4932040" y="3356992"/>
            <a:ext cx="504056" cy="7623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err="1" smtClean="0">
                <a:solidFill>
                  <a:schemeClr val="accent3"/>
                </a:solidFill>
              </a:rPr>
              <a:t>Předform.sestav</a:t>
            </a:r>
            <a:r>
              <a:rPr lang="cs-CZ" sz="3600" b="1" dirty="0" smtClean="0">
                <a:solidFill>
                  <a:schemeClr val="accent3"/>
                </a:solidFill>
              </a:rPr>
              <a:t> účetního salda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1403648" y="1340768"/>
            <a:ext cx="5256584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Šipka dolů 6"/>
          <p:cNvSpPr/>
          <p:nvPr/>
        </p:nvSpPr>
        <p:spPr>
          <a:xfrm>
            <a:off x="4788024" y="2636912"/>
            <a:ext cx="504056" cy="7623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err="1" smtClean="0">
                <a:solidFill>
                  <a:schemeClr val="accent3"/>
                </a:solidFill>
              </a:rPr>
              <a:t>Předform.sestav</a:t>
            </a:r>
            <a:r>
              <a:rPr lang="cs-CZ" sz="3600" b="1" dirty="0" smtClean="0">
                <a:solidFill>
                  <a:schemeClr val="accent3"/>
                </a:solidFill>
              </a:rPr>
              <a:t> účetního salda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 t="7725"/>
          <a:stretch>
            <a:fillRect/>
          </a:stretch>
        </p:blipFill>
        <p:spPr bwMode="auto">
          <a:xfrm>
            <a:off x="251520" y="836712"/>
            <a:ext cx="872151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683568" y="1844824"/>
            <a:ext cx="7704856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Vyhledávání dokladu ke spárování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3068960"/>
            <a:ext cx="100811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55849" t="36417" r="4871" b="19685"/>
          <a:stretch>
            <a:fillRect/>
          </a:stretch>
        </p:blipFill>
        <p:spPr bwMode="auto">
          <a:xfrm>
            <a:off x="4644008" y="2276872"/>
            <a:ext cx="3483425" cy="2569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4788024" y="2780928"/>
            <a:ext cx="1296144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Vyhledávání dokladu ke spárování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3068960"/>
            <a:ext cx="100811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8" name="Šipka nahoru 7"/>
          <p:cNvSpPr/>
          <p:nvPr/>
        </p:nvSpPr>
        <p:spPr>
          <a:xfrm>
            <a:off x="3491880" y="4221088"/>
            <a:ext cx="432048" cy="64807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Vyhledávání dokladu ke spárování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3068960"/>
            <a:ext cx="100811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Šipka nahoru 6"/>
          <p:cNvSpPr/>
          <p:nvPr/>
        </p:nvSpPr>
        <p:spPr>
          <a:xfrm>
            <a:off x="5076056" y="1988840"/>
            <a:ext cx="432048" cy="64807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Majetek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Částka připojeného dokladu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2051720" y="2505670"/>
            <a:ext cx="5328592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05002 Karta drobného majetku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05802 Inventární karta dlouhodobého majetku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05210 Zařazení dlouhodobého majetku do užívání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716016" y="4149080"/>
            <a:ext cx="936104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Sestavy plán. účetních odpisů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4725144"/>
            <a:ext cx="4464496" cy="93610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Nové položky v příslušenství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šipka 6"/>
          <p:cNvCxnSpPr/>
          <p:nvPr/>
        </p:nvCxnSpPr>
        <p:spPr>
          <a:xfrm flipH="1">
            <a:off x="1187624" y="2348880"/>
            <a:ext cx="1368152" cy="367240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Nové položky v příslušenství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Přímá spojovací šipka 5"/>
          <p:cNvCxnSpPr/>
          <p:nvPr/>
        </p:nvCxnSpPr>
        <p:spPr>
          <a:xfrm flipH="1">
            <a:off x="1187624" y="2276872"/>
            <a:ext cx="6120680" cy="374441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Nové položky v příslušenství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2267744" y="2060848"/>
            <a:ext cx="4464496" cy="1440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Výsledek inventury na kartě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Přímá spojovací šipka 5"/>
          <p:cNvCxnSpPr/>
          <p:nvPr/>
        </p:nvCxnSpPr>
        <p:spPr>
          <a:xfrm flipH="1">
            <a:off x="1403648" y="1556792"/>
            <a:ext cx="3528392" cy="468052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Výsledek inventury na kartě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Přímá spojovací šipka 5"/>
          <p:cNvCxnSpPr/>
          <p:nvPr/>
        </p:nvCxnSpPr>
        <p:spPr>
          <a:xfrm flipH="1">
            <a:off x="3131840" y="1484784"/>
            <a:ext cx="2232248" cy="115212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Výsledek inventury na kartě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475656" y="4869160"/>
            <a:ext cx="6840760" cy="861774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b="1" dirty="0" smtClean="0">
                <a:solidFill>
                  <a:srgbClr val="FF0000"/>
                </a:solidFill>
              </a:rPr>
              <a:t>  </a:t>
            </a:r>
            <a:r>
              <a:rPr lang="cs-CZ" sz="1600" b="1" i="1" dirty="0" smtClean="0">
                <a:solidFill>
                  <a:srgbClr val="FF0000"/>
                </a:solidFill>
              </a:rPr>
              <a:t>ručním zadáním v opravě dokladu o zařazení ve formuláři 05210 –</a:t>
            </a:r>
          </a:p>
          <a:p>
            <a:r>
              <a:rPr lang="cs-CZ" sz="1600" b="1" i="1" dirty="0" smtClean="0">
                <a:solidFill>
                  <a:srgbClr val="FF0000"/>
                </a:solidFill>
              </a:rPr>
              <a:t>    Zařazení dlouhodobého majetku do užívání</a:t>
            </a:r>
          </a:p>
          <a:p>
            <a:r>
              <a:rPr lang="cs-CZ" sz="1600" b="1" i="1" dirty="0" smtClean="0">
                <a:solidFill>
                  <a:srgbClr val="FF0000"/>
                </a:solidFill>
              </a:rPr>
              <a:t>•  přenosem údajů z </a:t>
            </a:r>
            <a:r>
              <a:rPr lang="cs-CZ" sz="1600" b="1" i="1" dirty="0" err="1" smtClean="0">
                <a:solidFill>
                  <a:srgbClr val="FF0000"/>
                </a:solidFill>
              </a:rPr>
              <a:t>iFIS</a:t>
            </a:r>
            <a:r>
              <a:rPr lang="cs-CZ" sz="1600" b="1" i="1" dirty="0" smtClean="0">
                <a:solidFill>
                  <a:srgbClr val="FF0000"/>
                </a:solidFill>
              </a:rPr>
              <a:t>*Inventarizace </a:t>
            </a:r>
            <a:endParaRPr lang="cs-CZ" sz="1600" b="1" i="1" dirty="0">
              <a:solidFill>
                <a:srgbClr val="FF0000"/>
              </a:solidFill>
            </a:endParaRPr>
          </a:p>
        </p:txBody>
      </p:sp>
      <p:cxnSp>
        <p:nvCxnSpPr>
          <p:cNvPr id="8" name="Přímá spojovací šipka 7"/>
          <p:cNvCxnSpPr/>
          <p:nvPr/>
        </p:nvCxnSpPr>
        <p:spPr>
          <a:xfrm flipH="1">
            <a:off x="1979712" y="2564904"/>
            <a:ext cx="3672408" cy="194421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Šipka dolů 10"/>
          <p:cNvSpPr/>
          <p:nvPr/>
        </p:nvSpPr>
        <p:spPr>
          <a:xfrm>
            <a:off x="1547664" y="1196752"/>
            <a:ext cx="504056" cy="61836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Výsledek inventury na kartě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dolů 5"/>
          <p:cNvSpPr/>
          <p:nvPr/>
        </p:nvSpPr>
        <p:spPr>
          <a:xfrm>
            <a:off x="7596336" y="5301208"/>
            <a:ext cx="576064" cy="54636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 l="9966" t="13287" r="15133" b="17717"/>
          <a:stretch>
            <a:fillRect/>
          </a:stretch>
        </p:blipFill>
        <p:spPr bwMode="auto">
          <a:xfrm>
            <a:off x="395536" y="764704"/>
            <a:ext cx="6282518" cy="434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Zásoby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Změna DPH na sklad.kartách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8388424" y="1340768"/>
            <a:ext cx="360040" cy="266429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 l="24729" t="27067" r="12549" b="16732"/>
          <a:stretch>
            <a:fillRect/>
          </a:stretch>
        </p:blipFill>
        <p:spPr bwMode="auto">
          <a:xfrm>
            <a:off x="1475656" y="2492896"/>
            <a:ext cx="5261003" cy="353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1475656" y="2492896"/>
            <a:ext cx="5256584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 l="10335" t="12303" r="24360" b="61516"/>
          <a:stretch>
            <a:fillRect/>
          </a:stretch>
        </p:blipFill>
        <p:spPr bwMode="auto">
          <a:xfrm>
            <a:off x="3131840" y="4365104"/>
            <a:ext cx="5477544" cy="164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err="1" smtClean="0">
                <a:solidFill>
                  <a:schemeClr val="accent3"/>
                </a:solidFill>
              </a:rPr>
              <a:t>ZměnaDPH</a:t>
            </a:r>
            <a:r>
              <a:rPr lang="cs-CZ" sz="3600" b="1" dirty="0" smtClean="0">
                <a:solidFill>
                  <a:schemeClr val="accent3"/>
                </a:solidFill>
              </a:rPr>
              <a:t> na sklad.kartách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t="5748"/>
          <a:stretch>
            <a:fillRect/>
          </a:stretch>
        </p:blipFill>
        <p:spPr bwMode="auto">
          <a:xfrm>
            <a:off x="179512" y="836712"/>
            <a:ext cx="8712968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Změna DPH na sklad.kartách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61874" cy="587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4427984" y="4869160"/>
            <a:ext cx="2952328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16240" t="16240" r="35802" b="39862"/>
          <a:stretch>
            <a:fillRect/>
          </a:stretch>
        </p:blipFill>
        <p:spPr bwMode="auto">
          <a:xfrm>
            <a:off x="4067944" y="1196752"/>
            <a:ext cx="4676972" cy="32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2852936"/>
            <a:ext cx="50577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Nová kontrola při uzavření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5508104" y="2060848"/>
            <a:ext cx="2016224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>
            <a:off x="4788024" y="4365104"/>
            <a:ext cx="2520280" cy="1368152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Nová kontrola při uzavření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424936" cy="591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5508104" y="2060848"/>
            <a:ext cx="2016224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>
            <a:off x="6732240" y="227687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/>
          <p:nvPr/>
        </p:nvCxnSpPr>
        <p:spPr>
          <a:xfrm>
            <a:off x="6948264" y="2276872"/>
            <a:ext cx="288032" cy="3456384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Rozšíření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75856" y="3717032"/>
            <a:ext cx="172819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 l="2584" t="6398" r="42446" b="15748"/>
          <a:stretch>
            <a:fillRect/>
          </a:stretch>
        </p:blipFill>
        <p:spPr bwMode="auto">
          <a:xfrm>
            <a:off x="4149980" y="548680"/>
            <a:ext cx="4610716" cy="489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4427984" y="3356992"/>
            <a:ext cx="4248472" cy="20882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Účetnictví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Podpora roční závěrky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7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4283968" y="2636912"/>
            <a:ext cx="2736304" cy="86409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42446" t="31004" r="19931" b="48228"/>
          <a:stretch>
            <a:fillRect/>
          </a:stretch>
        </p:blipFill>
        <p:spPr bwMode="auto">
          <a:xfrm>
            <a:off x="1187624" y="4581128"/>
            <a:ext cx="3155370" cy="13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délník 8"/>
          <p:cNvSpPr/>
          <p:nvPr/>
        </p:nvSpPr>
        <p:spPr>
          <a:xfrm>
            <a:off x="1043608" y="4509120"/>
            <a:ext cx="3240360" cy="1440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Podpora roční závěrky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707904" y="3501008"/>
            <a:ext cx="1800200" cy="86409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 nahoru 18"/>
          <p:cNvSpPr/>
          <p:nvPr/>
        </p:nvSpPr>
        <p:spPr>
          <a:xfrm>
            <a:off x="755576" y="1268760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Podpora roční závěrky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t="6152"/>
          <a:stretch>
            <a:fillRect/>
          </a:stretch>
        </p:blipFill>
        <p:spPr bwMode="auto">
          <a:xfrm>
            <a:off x="396000" y="792000"/>
            <a:ext cx="8388096" cy="59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2915816" y="2852936"/>
            <a:ext cx="3384376" cy="144016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Podpora roční závěrky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9"/>
          <a:stretch>
            <a:fillRect/>
          </a:stretch>
        </p:blipFill>
        <p:spPr bwMode="auto">
          <a:xfrm>
            <a:off x="396000" y="791999"/>
            <a:ext cx="8290560" cy="590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971600" y="1340768"/>
            <a:ext cx="2664296" cy="460851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Podpora roční závěrky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7"/>
          <a:stretch>
            <a:fillRect/>
          </a:stretch>
        </p:blipFill>
        <p:spPr bwMode="auto">
          <a:xfrm>
            <a:off x="396000" y="792000"/>
            <a:ext cx="8290560" cy="592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971600" y="1340768"/>
            <a:ext cx="2664296" cy="48245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eva 7"/>
          <p:cNvSpPr/>
          <p:nvPr/>
        </p:nvSpPr>
        <p:spPr>
          <a:xfrm>
            <a:off x="1835696" y="5805264"/>
            <a:ext cx="1152128" cy="43204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Přepočet stavů a obratů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4211960" y="3933056"/>
            <a:ext cx="144016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23253" t="21161" r="33588" b="20177"/>
          <a:stretch>
            <a:fillRect/>
          </a:stretch>
        </p:blipFill>
        <p:spPr bwMode="auto">
          <a:xfrm>
            <a:off x="4932040" y="908720"/>
            <a:ext cx="3619796" cy="369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 flipH="1">
            <a:off x="6804248" y="3284984"/>
            <a:ext cx="144016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Tlačítko historie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1998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 flipH="1">
            <a:off x="7740352" y="5877272"/>
            <a:ext cx="792088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8489" t="6398" r="16240"/>
          <a:stretch>
            <a:fillRect/>
          </a:stretch>
        </p:blipFill>
        <p:spPr bwMode="auto">
          <a:xfrm>
            <a:off x="539552" y="764704"/>
            <a:ext cx="6313604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Vytvoření opravného </a:t>
            </a:r>
            <a:r>
              <a:rPr lang="cs-CZ" sz="3600" b="1" dirty="0" err="1" smtClean="0">
                <a:solidFill>
                  <a:schemeClr val="accent3"/>
                </a:solidFill>
              </a:rPr>
              <a:t>úč.dokladu</a:t>
            </a:r>
            <a:r>
              <a:rPr lang="cs-CZ" sz="3600" b="1" dirty="0" smtClean="0">
                <a:solidFill>
                  <a:schemeClr val="accent3"/>
                </a:solidFill>
              </a:rPr>
              <a:t>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 flipH="1">
            <a:off x="4427984" y="2420888"/>
            <a:ext cx="2376264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Vytvoření opravného </a:t>
            </a:r>
            <a:r>
              <a:rPr lang="cs-CZ" sz="3600" b="1" dirty="0" err="1" smtClean="0">
                <a:solidFill>
                  <a:schemeClr val="accent3"/>
                </a:solidFill>
              </a:rPr>
              <a:t>úč.dokladu</a:t>
            </a:r>
            <a:r>
              <a:rPr lang="cs-CZ" sz="3600" b="1" dirty="0" smtClean="0">
                <a:solidFill>
                  <a:schemeClr val="accent3"/>
                </a:solidFill>
              </a:rPr>
              <a:t>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971600" y="1628800"/>
            <a:ext cx="288032" cy="93610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/>
          <p:nvPr/>
        </p:nvCxnSpPr>
        <p:spPr>
          <a:xfrm flipH="1">
            <a:off x="2987824" y="2780928"/>
            <a:ext cx="1584176" cy="295232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l="7382" t="12795" r="28789" b="29528"/>
          <a:stretch>
            <a:fillRect/>
          </a:stretch>
        </p:blipFill>
        <p:spPr bwMode="auto">
          <a:xfrm>
            <a:off x="3347864" y="2492896"/>
            <a:ext cx="5353743" cy="36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délník 12"/>
          <p:cNvSpPr/>
          <p:nvPr/>
        </p:nvSpPr>
        <p:spPr>
          <a:xfrm>
            <a:off x="5796136" y="4149080"/>
            <a:ext cx="2232248" cy="158417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 l="16609" t="16732" r="29158" b="18701"/>
          <a:stretch>
            <a:fillRect/>
          </a:stretch>
        </p:blipFill>
        <p:spPr bwMode="auto">
          <a:xfrm>
            <a:off x="899592" y="1340768"/>
            <a:ext cx="4548696" cy="406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bdélník 14"/>
          <p:cNvSpPr/>
          <p:nvPr/>
        </p:nvSpPr>
        <p:spPr>
          <a:xfrm flipH="1" flipV="1">
            <a:off x="899592" y="2348880"/>
            <a:ext cx="208823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Vytvoření opravného </a:t>
            </a:r>
            <a:r>
              <a:rPr lang="cs-CZ" sz="3600" b="1" dirty="0" err="1" smtClean="0">
                <a:solidFill>
                  <a:schemeClr val="accent3"/>
                </a:solidFill>
              </a:rPr>
              <a:t>úč.dokladu</a:t>
            </a:r>
            <a:r>
              <a:rPr lang="cs-CZ" sz="3600" b="1" dirty="0" smtClean="0">
                <a:solidFill>
                  <a:schemeClr val="accent3"/>
                </a:solidFill>
              </a:rPr>
              <a:t>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827584" y="1340768"/>
            <a:ext cx="7848872" cy="151216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ZF v účetní likvidaci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aoblený obdélník 6"/>
          <p:cNvSpPr/>
          <p:nvPr/>
        </p:nvSpPr>
        <p:spPr>
          <a:xfrm flipV="1">
            <a:off x="827584" y="5877272"/>
            <a:ext cx="1368152" cy="21602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Kontrola ZF v účetní likvidaci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 flipV="1">
            <a:off x="3779912" y="2708920"/>
            <a:ext cx="1872208" cy="1224136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ovací šipka 6"/>
          <p:cNvCxnSpPr/>
          <p:nvPr/>
        </p:nvCxnSpPr>
        <p:spPr>
          <a:xfrm>
            <a:off x="1475656" y="1556792"/>
            <a:ext cx="2952328" cy="1872208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4427984" y="2924944"/>
            <a:ext cx="2448272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t="6658"/>
          <a:stretch>
            <a:fillRect/>
          </a:stretch>
        </p:blipFill>
        <p:spPr bwMode="auto">
          <a:xfrm>
            <a:off x="395536" y="792000"/>
            <a:ext cx="8388096" cy="564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aoblený obdélník 6"/>
          <p:cNvSpPr/>
          <p:nvPr/>
        </p:nvSpPr>
        <p:spPr>
          <a:xfrm>
            <a:off x="467544" y="980728"/>
            <a:ext cx="1656184" cy="36004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6444208" y="1484784"/>
            <a:ext cx="720080" cy="72008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nahoru 9"/>
          <p:cNvSpPr/>
          <p:nvPr/>
        </p:nvSpPr>
        <p:spPr>
          <a:xfrm>
            <a:off x="3635896" y="2780928"/>
            <a:ext cx="484632" cy="9784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2" name="Přímá spojovací šipka 11"/>
          <p:cNvCxnSpPr/>
          <p:nvPr/>
        </p:nvCxnSpPr>
        <p:spPr>
          <a:xfrm>
            <a:off x="5796136" y="2636912"/>
            <a:ext cx="648072" cy="2304256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 t="2953"/>
          <a:stretch>
            <a:fillRect/>
          </a:stretch>
        </p:blipFill>
        <p:spPr bwMode="auto">
          <a:xfrm>
            <a:off x="251520" y="836712"/>
            <a:ext cx="8676480" cy="558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t="2953" b="45276"/>
          <a:stretch>
            <a:fillRect/>
          </a:stretch>
        </p:blipFill>
        <p:spPr bwMode="auto">
          <a:xfrm>
            <a:off x="1979712" y="2924944"/>
            <a:ext cx="6408712" cy="2535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šipka 6"/>
          <p:cNvCxnSpPr/>
          <p:nvPr/>
        </p:nvCxnSpPr>
        <p:spPr>
          <a:xfrm flipH="1">
            <a:off x="6084168" y="2348880"/>
            <a:ext cx="1368152" cy="1584176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4427984" y="2924944"/>
            <a:ext cx="2448272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0" y="548680"/>
            <a:ext cx="5105751" cy="358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aoblený obdélník 6"/>
          <p:cNvSpPr/>
          <p:nvPr/>
        </p:nvSpPr>
        <p:spPr>
          <a:xfrm flipV="1">
            <a:off x="1763688" y="1772816"/>
            <a:ext cx="1584176" cy="93610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86225" y="3390900"/>
            <a:ext cx="50577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aoblený obdélník 8"/>
          <p:cNvSpPr/>
          <p:nvPr/>
        </p:nvSpPr>
        <p:spPr>
          <a:xfrm>
            <a:off x="5148064" y="6021288"/>
            <a:ext cx="504056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 t="6398"/>
          <a:stretch>
            <a:fillRect/>
          </a:stretch>
        </p:blipFill>
        <p:spPr bwMode="auto">
          <a:xfrm>
            <a:off x="395536" y="620688"/>
            <a:ext cx="4782063" cy="335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Šipka nahoru 11"/>
          <p:cNvSpPr/>
          <p:nvPr/>
        </p:nvSpPr>
        <p:spPr>
          <a:xfrm>
            <a:off x="2267744" y="2492896"/>
            <a:ext cx="484632" cy="9784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2" grpId="1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Aktualizace volitelných položek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nahoru 5"/>
          <p:cNvSpPr/>
          <p:nvPr/>
        </p:nvSpPr>
        <p:spPr>
          <a:xfrm>
            <a:off x="7524328" y="2060848"/>
            <a:ext cx="484632" cy="9784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Formáty tiskových sestav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4716016" y="1988840"/>
            <a:ext cx="1656184" cy="345638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Statistické výkazy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4355976" y="3429000"/>
            <a:ext cx="1584176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Výkazy PKP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756000"/>
            <a:ext cx="8712968" cy="576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Výkazy PKP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5536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7596336" y="1628800"/>
            <a:ext cx="1008112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OBJEDNÁVKY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Varianty kopírování objednávek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dolů 5"/>
          <p:cNvSpPr/>
          <p:nvPr/>
        </p:nvSpPr>
        <p:spPr>
          <a:xfrm>
            <a:off x="2267744" y="5229200"/>
            <a:ext cx="484632" cy="690376"/>
          </a:xfrm>
          <a:prstGeom prst="downArrow">
            <a:avLst>
              <a:gd name="adj1" fmla="val 6301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Varianty kopírování objednávek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1187624" y="1988840"/>
            <a:ext cx="1584176" cy="504056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Varianty kopírování objednávek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aoblený obdélník 6"/>
          <p:cNvSpPr/>
          <p:nvPr/>
        </p:nvSpPr>
        <p:spPr>
          <a:xfrm>
            <a:off x="1187624" y="1844824"/>
            <a:ext cx="1584176" cy="64807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Kopírovány i položky TÚ a Cena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2699792" y="1268760"/>
            <a:ext cx="2736304" cy="36004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5004048" y="5445224"/>
            <a:ext cx="1872208" cy="57606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Rozpočet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accent3"/>
                </a:solidFill>
              </a:rPr>
              <a:t>Upravený detail rozpočtu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7884368" y="1340768"/>
            <a:ext cx="1080120" cy="20882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b="1" dirty="0" smtClean="0">
                <a:solidFill>
                  <a:schemeClr val="accent3"/>
                </a:solidFill>
              </a:rPr>
              <a:t>Tlačítko rozpočtových změn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aoblený obdélník 6"/>
          <p:cNvSpPr/>
          <p:nvPr/>
        </p:nvSpPr>
        <p:spPr>
          <a:xfrm flipV="1">
            <a:off x="8028384" y="3068960"/>
            <a:ext cx="288032" cy="21602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5520" t="36417" r="11040" b="36417"/>
          <a:stretch>
            <a:fillRect/>
          </a:stretch>
        </p:blipFill>
        <p:spPr bwMode="auto">
          <a:xfrm>
            <a:off x="611560" y="4149080"/>
            <a:ext cx="7400667" cy="15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aoblený obdélník 8"/>
          <p:cNvSpPr/>
          <p:nvPr/>
        </p:nvSpPr>
        <p:spPr>
          <a:xfrm flipV="1">
            <a:off x="5292080" y="4581128"/>
            <a:ext cx="1008112" cy="43204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Rozpočet bez ZF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611560" y="1988840"/>
            <a:ext cx="3384376" cy="100811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Nevyúčtované objednávky 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Šipka dolů 6"/>
          <p:cNvSpPr/>
          <p:nvPr/>
        </p:nvSpPr>
        <p:spPr>
          <a:xfrm>
            <a:off x="6948264" y="4581128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5536" t="15748" b="47736"/>
          <a:stretch>
            <a:fillRect/>
          </a:stretch>
        </p:blipFill>
        <p:spPr bwMode="auto">
          <a:xfrm>
            <a:off x="932179" y="2204864"/>
            <a:ext cx="7923461" cy="229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aoblený obdélník 8"/>
          <p:cNvSpPr/>
          <p:nvPr/>
        </p:nvSpPr>
        <p:spPr>
          <a:xfrm>
            <a:off x="4283968" y="2852936"/>
            <a:ext cx="4392488" cy="43204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Nevyúčtované smlouvy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899592" y="2420888"/>
            <a:ext cx="7704856" cy="72008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Nevyúčtované smlouvy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dolů 5"/>
          <p:cNvSpPr/>
          <p:nvPr/>
        </p:nvSpPr>
        <p:spPr>
          <a:xfrm>
            <a:off x="6372200" y="3861048"/>
            <a:ext cx="412624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Nevyúčtované smlouvy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827584" y="1988840"/>
            <a:ext cx="7848872" cy="504056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Detail celkového čerpání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144000" y="864000"/>
            <a:ext cx="8869680" cy="547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ousměrná vodorovná šipka 5"/>
          <p:cNvSpPr/>
          <p:nvPr/>
        </p:nvSpPr>
        <p:spPr>
          <a:xfrm rot="20687659" flipV="1">
            <a:off x="3660827" y="3849907"/>
            <a:ext cx="3906832" cy="162503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 6"/>
          <p:cNvSpPr/>
          <p:nvPr/>
        </p:nvSpPr>
        <p:spPr>
          <a:xfrm>
            <a:off x="683568" y="1988840"/>
            <a:ext cx="3240360" cy="72008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Detail celkového čerpání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7740352" y="1196752"/>
            <a:ext cx="1008112" cy="504056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Registr smluv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Hromadné změny DPH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3563888" y="3212976"/>
            <a:ext cx="4320480" cy="172819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19562" t="28543" r="9227" b="33465"/>
          <a:stretch>
            <a:fillRect/>
          </a:stretch>
        </p:blipFill>
        <p:spPr bwMode="auto">
          <a:xfrm>
            <a:off x="467544" y="1196752"/>
            <a:ext cx="5972978" cy="238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19562" t="21161" r="7751" b="39862"/>
          <a:stretch>
            <a:fillRect/>
          </a:stretch>
        </p:blipFill>
        <p:spPr bwMode="auto">
          <a:xfrm>
            <a:off x="2555776" y="3140968"/>
            <a:ext cx="6097011" cy="2452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Hromadné změny DPH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16978" t="16732" r="39124" b="33957"/>
          <a:stretch>
            <a:fillRect/>
          </a:stretch>
        </p:blipFill>
        <p:spPr bwMode="auto">
          <a:xfrm>
            <a:off x="5004048" y="908720"/>
            <a:ext cx="3681636" cy="310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Hromadné změny DPH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ipka dolů 5"/>
          <p:cNvSpPr/>
          <p:nvPr/>
        </p:nvSpPr>
        <p:spPr>
          <a:xfrm>
            <a:off x="6372200" y="2708920"/>
            <a:ext cx="412624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sz="3600" b="1" dirty="0" smtClean="0">
                <a:solidFill>
                  <a:schemeClr val="accent3"/>
                </a:solidFill>
              </a:rPr>
              <a:t>Adresa strany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 t="6398"/>
          <a:stretch>
            <a:fillRect/>
          </a:stretch>
        </p:blipFill>
        <p:spPr bwMode="auto">
          <a:xfrm>
            <a:off x="396000" y="792000"/>
            <a:ext cx="8388096" cy="588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oblený obdélník 5"/>
          <p:cNvSpPr/>
          <p:nvPr/>
        </p:nvSpPr>
        <p:spPr>
          <a:xfrm>
            <a:off x="3203848" y="2420888"/>
            <a:ext cx="3528392" cy="79208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3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endParaRPr lang="cs-CZ" sz="2000" dirty="0" smtClean="0">
              <a:sym typeface="Wingdings" panose="05000000000000000000" pitchFamily="2" charset="2"/>
            </a:endParaRPr>
          </a:p>
          <a:p>
            <a:pPr marL="269100">
              <a:spcBef>
                <a:spcPts val="600"/>
              </a:spcBef>
              <a:spcAft>
                <a:spcPts val="600"/>
              </a:spcAft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6" name="Obdélník 5"/>
          <p:cNvSpPr/>
          <p:nvPr/>
        </p:nvSpPr>
        <p:spPr>
          <a:xfrm>
            <a:off x="1619672" y="1556792"/>
            <a:ext cx="66967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  <a:defRPr/>
            </a:pPr>
            <a:endParaRPr lang="cs-CZ" sz="5400" b="1" dirty="0" smtClean="0">
              <a:solidFill>
                <a:schemeClr val="accent3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cs-CZ" sz="5400" b="1" dirty="0" smtClean="0">
              <a:solidFill>
                <a:schemeClr val="accent3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cs-CZ" sz="5400" b="1" dirty="0" smtClean="0">
                <a:solidFill>
                  <a:schemeClr val="accent3"/>
                </a:solidFill>
              </a:rPr>
              <a:t>Děkuji za pozornost</a:t>
            </a:r>
          </a:p>
          <a:p>
            <a:pPr algn="ctr" eaLnBrk="1" hangingPunct="1">
              <a:buFontTx/>
              <a:buNone/>
              <a:defRPr/>
            </a:pPr>
            <a:endParaRPr lang="cs-CZ" sz="5400" b="1" dirty="0" smtClean="0">
              <a:solidFill>
                <a:schemeClr val="accent3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cs-CZ" sz="5400" b="1" dirty="0" smtClean="0">
              <a:solidFill>
                <a:schemeClr val="accent3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cs-CZ" sz="3600" b="1" dirty="0" smtClean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4135</TotalTime>
  <Words>1403</Words>
  <Application>Microsoft Office PowerPoint</Application>
  <PresentationFormat>Předvádění na obrazovce (4:3)</PresentationFormat>
  <Paragraphs>305</Paragraphs>
  <Slides>142</Slides>
  <Notes>39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142</vt:i4>
      </vt:variant>
    </vt:vector>
  </HeadingPairs>
  <TitlesOfParts>
    <vt:vector size="147" baseType="lpstr">
      <vt:lpstr>Arial</vt:lpstr>
      <vt:lpstr>Calibri</vt:lpstr>
      <vt:lpstr>Univers</vt:lpstr>
      <vt:lpstr>Wingdings</vt:lpstr>
      <vt:lpstr>Výchozí návrh</vt:lpstr>
      <vt:lpstr>Prezentace aplikace PowerPoint</vt:lpstr>
      <vt:lpstr>Společné informace</vt:lpstr>
      <vt:lpstr>Připomenutí verze 11.12</vt:lpstr>
      <vt:lpstr>Obecné změny</vt:lpstr>
      <vt:lpstr>Nastavení klienta iFIS</vt:lpstr>
      <vt:lpstr>Nastavení klienta iFIS</vt:lpstr>
      <vt:lpstr>Další tiskové sestavy v Jasper</vt:lpstr>
      <vt:lpstr>Další tiskové sestavy v Jasper</vt:lpstr>
      <vt:lpstr>Uživatelské filtry</vt:lpstr>
      <vt:lpstr>Uživatelské filtry</vt:lpstr>
      <vt:lpstr>Proměnné uživatelských filtrů</vt:lpstr>
      <vt:lpstr>Uživatelské nastavení  formulářů</vt:lpstr>
      <vt:lpstr>Úkolovník</vt:lpstr>
      <vt:lpstr>Úkolovník</vt:lpstr>
      <vt:lpstr>Číselníky</vt:lpstr>
      <vt:lpstr>Nový vzhled číselníku organizací </vt:lpstr>
      <vt:lpstr>Kontrola ARES </vt:lpstr>
      <vt:lpstr>Adresa sídla</vt:lpstr>
      <vt:lpstr>Kontrola plátce DPH</vt:lpstr>
      <vt:lpstr>Kontrola plátce DPH</vt:lpstr>
      <vt:lpstr>Kontrola plátce DPH</vt:lpstr>
      <vt:lpstr>Hromadná kontrola plátce DPH</vt:lpstr>
      <vt:lpstr>Konsolidace </vt:lpstr>
      <vt:lpstr>Registr insolvensce</vt:lpstr>
      <vt:lpstr>Platnosti organizací</vt:lpstr>
      <vt:lpstr>Privátní organizace</vt:lpstr>
      <vt:lpstr>Nákladová a organizační NS</vt:lpstr>
      <vt:lpstr>Formulářová nabídka osob </vt:lpstr>
      <vt:lpstr>Platnosti osob</vt:lpstr>
      <vt:lpstr>Odpovědnosti osob - editace</vt:lpstr>
      <vt:lpstr>Odpovědnosti osob - editace</vt:lpstr>
      <vt:lpstr>Povinné vyplnění VP–pár.symbol</vt:lpstr>
      <vt:lpstr>VP – nastavení glob.parametru</vt:lpstr>
      <vt:lpstr>VP – systémová definice</vt:lpstr>
      <vt:lpstr>Předvyplnění def.hodnoty </vt:lpstr>
      <vt:lpstr>LIST</vt:lpstr>
      <vt:lpstr>Hasák </vt:lpstr>
      <vt:lpstr>Hasák </vt:lpstr>
      <vt:lpstr>Účtový rozvrh – evidence změn </vt:lpstr>
      <vt:lpstr>Zakázky - projekty</vt:lpstr>
      <vt:lpstr>Hromadné změny</vt:lpstr>
      <vt:lpstr>Hlavní osoba v hlavičce zakázky</vt:lpstr>
      <vt:lpstr>Podpora výkaznictví projektu</vt:lpstr>
      <vt:lpstr>Podpora výkaznictví projektu</vt:lpstr>
      <vt:lpstr>Účtování ne/uznatelných nákladů</vt:lpstr>
      <vt:lpstr>Účtování ne/uznatelných nákladů</vt:lpstr>
      <vt:lpstr>FV - Pokladna</vt:lpstr>
      <vt:lpstr>Účetní období v pokladně </vt:lpstr>
      <vt:lpstr>Úhrada pohledávky </vt:lpstr>
      <vt:lpstr>Úhrada pohledávky  </vt:lpstr>
      <vt:lpstr>Úhrada pohledávky  </vt:lpstr>
      <vt:lpstr>Souhrnná stvrzenka - poznámka </vt:lpstr>
      <vt:lpstr>Souhrnná stvrzenka - poznámka </vt:lpstr>
      <vt:lpstr>FV - Banka</vt:lpstr>
      <vt:lpstr>Rozšíření F3 pro text úč.pravidla </vt:lpstr>
      <vt:lpstr>FV - Závazky</vt:lpstr>
      <vt:lpstr>Kurzor při pořízení dokladů </vt:lpstr>
      <vt:lpstr>Číslo prvotního dokladu </vt:lpstr>
      <vt:lpstr>Kontrola závazku s totožným VS </vt:lpstr>
      <vt:lpstr>Řádky závazků – nové položky </vt:lpstr>
      <vt:lpstr>Celkem dle měny </vt:lpstr>
      <vt:lpstr>Nová položka Datum importu </vt:lpstr>
      <vt:lpstr>FV - Pohledávky</vt:lpstr>
      <vt:lpstr>Datum plnění</vt:lpstr>
      <vt:lpstr>Generování platebních symbolů</vt:lpstr>
      <vt:lpstr>Účetní pravidla v pohledávkách</vt:lpstr>
      <vt:lpstr>Účetní pravidla v pohledávkách</vt:lpstr>
      <vt:lpstr>Účetní pravidla v pohledávkách</vt:lpstr>
      <vt:lpstr>Celkem dle měny </vt:lpstr>
      <vt:lpstr>FV - DPH</vt:lpstr>
      <vt:lpstr>DPH u služeb s míst.pln.mimo ČR </vt:lpstr>
      <vt:lpstr>MOSS </vt:lpstr>
      <vt:lpstr>MOSS</vt:lpstr>
      <vt:lpstr>MOSS</vt:lpstr>
      <vt:lpstr>FV - Saldo</vt:lpstr>
      <vt:lpstr>Předform.sestav účetního salda </vt:lpstr>
      <vt:lpstr>Předform.sestav účetního salda </vt:lpstr>
      <vt:lpstr>Předform.sestav účetního salda </vt:lpstr>
      <vt:lpstr>Vyhledávání dokladu ke spárování </vt:lpstr>
      <vt:lpstr>Vyhledávání dokladu ke spárování </vt:lpstr>
      <vt:lpstr>Vyhledávání dokladu ke spárování </vt:lpstr>
      <vt:lpstr>Majetek</vt:lpstr>
      <vt:lpstr>Částka připojeného dokladu</vt:lpstr>
      <vt:lpstr>Sestavy plán. účetních odpisů</vt:lpstr>
      <vt:lpstr>Nové položky v příslušenství</vt:lpstr>
      <vt:lpstr>Nové položky v příslušenství</vt:lpstr>
      <vt:lpstr>Nové položky v příslušenství</vt:lpstr>
      <vt:lpstr>Výsledek inventury na kartě</vt:lpstr>
      <vt:lpstr>Výsledek inventury na kartě</vt:lpstr>
      <vt:lpstr>Výsledek inventury na kartě</vt:lpstr>
      <vt:lpstr>Výsledek inventury na kartě</vt:lpstr>
      <vt:lpstr>Zásoby</vt:lpstr>
      <vt:lpstr>Změna DPH na sklad.kartách</vt:lpstr>
      <vt:lpstr>ZměnaDPH na sklad.kartách</vt:lpstr>
      <vt:lpstr>Změna DPH na sklad.kartách</vt:lpstr>
      <vt:lpstr>Nová kontrola při uzavření </vt:lpstr>
      <vt:lpstr>Nová kontrola při uzavření </vt:lpstr>
      <vt:lpstr>Rozšíření volitelných položek</vt:lpstr>
      <vt:lpstr>Účetnictví</vt:lpstr>
      <vt:lpstr>Podpora roční závěrky</vt:lpstr>
      <vt:lpstr>Podpora roční závěrky</vt:lpstr>
      <vt:lpstr>Podpora roční závěrky</vt:lpstr>
      <vt:lpstr>Podpora roční závěrky</vt:lpstr>
      <vt:lpstr>Podpora roční závěrky</vt:lpstr>
      <vt:lpstr>Přepočet stavů a obratů </vt:lpstr>
      <vt:lpstr>Tlačítko historie </vt:lpstr>
      <vt:lpstr>Vytvoření opravného úč.dokladu </vt:lpstr>
      <vt:lpstr>Vytvoření opravného úč.dokladu </vt:lpstr>
      <vt:lpstr>Vytvoření opravného úč.dokladu </vt:lpstr>
      <vt:lpstr>Kontrola ZF v účetní likvidaci</vt:lpstr>
      <vt:lpstr>Kontrola ZF v účetní likvidaci</vt:lpstr>
      <vt:lpstr>Aktualizace volitelných položek</vt:lpstr>
      <vt:lpstr>Aktualizace volitelných položek</vt:lpstr>
      <vt:lpstr>Aktualizace volitelných položek</vt:lpstr>
      <vt:lpstr>Aktualizace volitelných položek</vt:lpstr>
      <vt:lpstr>Aktualizace volitelných položek</vt:lpstr>
      <vt:lpstr>Aktualizace volitelných položek</vt:lpstr>
      <vt:lpstr>Formáty tiskových sestav </vt:lpstr>
      <vt:lpstr>Statistické výkazy</vt:lpstr>
      <vt:lpstr>Výkazy PKP</vt:lpstr>
      <vt:lpstr>Výkazy PKP</vt:lpstr>
      <vt:lpstr>OBJEDNÁVKY </vt:lpstr>
      <vt:lpstr>Varianty kopírování objednávek</vt:lpstr>
      <vt:lpstr>Varianty kopírování objednávek</vt:lpstr>
      <vt:lpstr>Varianty kopírování objednávek</vt:lpstr>
      <vt:lpstr>Kopírovány i položky TÚ a Cena</vt:lpstr>
      <vt:lpstr>Rozpočet</vt:lpstr>
      <vt:lpstr>Upravený detail rozpočtu</vt:lpstr>
      <vt:lpstr>Tlačítko rozpočtových změn</vt:lpstr>
      <vt:lpstr>Rozpočet bez ZF</vt:lpstr>
      <vt:lpstr>Nevyúčtované objednávky  </vt:lpstr>
      <vt:lpstr>Nevyúčtované smlouvy</vt:lpstr>
      <vt:lpstr>Nevyúčtované smlouvy</vt:lpstr>
      <vt:lpstr>Nevyúčtované smlouvy</vt:lpstr>
      <vt:lpstr>Detail celkového čerpání </vt:lpstr>
      <vt:lpstr>Detail celkového čerpání </vt:lpstr>
      <vt:lpstr>Registr smluv</vt:lpstr>
      <vt:lpstr>Hromadné změny DPH </vt:lpstr>
      <vt:lpstr>Hromadné změny DPH </vt:lpstr>
      <vt:lpstr>Hromadné změny DPH </vt:lpstr>
      <vt:lpstr>Adresa strany </vt:lpstr>
      <vt:lpstr>Prezentace aplikace PowerPoint</vt:lpstr>
    </vt:vector>
  </TitlesOfParts>
  <Company>BBM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Podtitul</dc:title>
  <dc:creator>Zdeněk Mareš</dc:creator>
  <cp:lastModifiedBy>admin</cp:lastModifiedBy>
  <cp:revision>890</cp:revision>
  <dcterms:created xsi:type="dcterms:W3CDTF">2005-09-28T19:47:32Z</dcterms:created>
  <dcterms:modified xsi:type="dcterms:W3CDTF">2015-06-26T13:26:47Z</dcterms:modified>
</cp:coreProperties>
</file>