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60"/>
  </p:notesMasterIdLst>
  <p:handoutMasterIdLst>
    <p:handoutMasterId r:id="rId61"/>
  </p:handoutMasterIdLst>
  <p:sldIdLst>
    <p:sldId id="376" r:id="rId3"/>
    <p:sldId id="377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39" r:id="rId12"/>
    <p:sldId id="398" r:id="rId13"/>
    <p:sldId id="345" r:id="rId14"/>
    <p:sldId id="346" r:id="rId15"/>
    <p:sldId id="347" r:id="rId16"/>
    <p:sldId id="349" r:id="rId17"/>
    <p:sldId id="350" r:id="rId18"/>
    <p:sldId id="351" r:id="rId19"/>
    <p:sldId id="385" r:id="rId20"/>
    <p:sldId id="386" r:id="rId21"/>
    <p:sldId id="393" r:id="rId22"/>
    <p:sldId id="394" r:id="rId23"/>
    <p:sldId id="392" r:id="rId24"/>
    <p:sldId id="399" r:id="rId25"/>
    <p:sldId id="400" r:id="rId26"/>
    <p:sldId id="401" r:id="rId27"/>
    <p:sldId id="348" r:id="rId28"/>
    <p:sldId id="352" r:id="rId29"/>
    <p:sldId id="369" r:id="rId30"/>
    <p:sldId id="358" r:id="rId31"/>
    <p:sldId id="357" r:id="rId32"/>
    <p:sldId id="359" r:id="rId33"/>
    <p:sldId id="360" r:id="rId34"/>
    <p:sldId id="362" r:id="rId35"/>
    <p:sldId id="387" r:id="rId36"/>
    <p:sldId id="388" r:id="rId37"/>
    <p:sldId id="402" r:id="rId38"/>
    <p:sldId id="403" r:id="rId39"/>
    <p:sldId id="404" r:id="rId40"/>
    <p:sldId id="353" r:id="rId41"/>
    <p:sldId id="354" r:id="rId42"/>
    <p:sldId id="370" r:id="rId43"/>
    <p:sldId id="363" r:id="rId44"/>
    <p:sldId id="355" r:id="rId45"/>
    <p:sldId id="356" r:id="rId46"/>
    <p:sldId id="389" r:id="rId47"/>
    <p:sldId id="390" r:id="rId48"/>
    <p:sldId id="340" r:id="rId49"/>
    <p:sldId id="367" r:id="rId50"/>
    <p:sldId id="375" r:id="rId51"/>
    <p:sldId id="342" r:id="rId52"/>
    <p:sldId id="368" r:id="rId53"/>
    <p:sldId id="341" r:id="rId54"/>
    <p:sldId id="371" r:id="rId55"/>
    <p:sldId id="343" r:id="rId56"/>
    <p:sldId id="395" r:id="rId57"/>
    <p:sldId id="372" r:id="rId58"/>
    <p:sldId id="397" r:id="rId59"/>
  </p:sldIdLst>
  <p:sldSz cx="12188825" cy="6858000"/>
  <p:notesSz cx="6858000" cy="9144000"/>
  <p:custDataLst>
    <p:tags r:id="rId6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8908"/>
    <a:srgbClr val="F0932C"/>
    <a:srgbClr val="FF7C80"/>
    <a:srgbClr val="6D6DFB"/>
    <a:srgbClr val="4E78F0"/>
    <a:srgbClr val="8086FC"/>
    <a:srgbClr val="828282"/>
    <a:srgbClr val="6E90FE"/>
    <a:srgbClr val="92C610"/>
    <a:srgbClr val="9FD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29" autoAdjust="0"/>
  </p:normalViewPr>
  <p:slideViewPr>
    <p:cSldViewPr showGuides="1">
      <p:cViewPr varScale="1">
        <p:scale>
          <a:sx n="70" d="100"/>
          <a:sy n="70" d="100"/>
        </p:scale>
        <p:origin x="618" y="72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24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9A1FBD-D659-4EB8-A4AA-926A97F441C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E66E7E5-2FB0-4527-B2D3-3DB09ABE1389}">
      <dgm:prSet phldrT="[Text]"/>
      <dgm:spPr/>
      <dgm:t>
        <a:bodyPr/>
        <a:lstStyle/>
        <a:p>
          <a:r>
            <a:rPr lang="cs-CZ" dirty="0" smtClean="0">
              <a:solidFill>
                <a:schemeClr val="tx2"/>
              </a:solidFill>
            </a:rPr>
            <a:t>Vystavený zálohový list</a:t>
          </a:r>
          <a:endParaRPr lang="cs-CZ" dirty="0">
            <a:solidFill>
              <a:schemeClr val="tx2"/>
            </a:solidFill>
          </a:endParaRPr>
        </a:p>
      </dgm:t>
    </dgm:pt>
    <dgm:pt modelId="{CD5219E0-787B-43C2-A995-32784628DB5B}" type="parTrans" cxnId="{B7C9A630-2D2F-45DA-873A-5544A0B86933}">
      <dgm:prSet/>
      <dgm:spPr/>
      <dgm:t>
        <a:bodyPr/>
        <a:lstStyle/>
        <a:p>
          <a:endParaRPr lang="cs-CZ"/>
        </a:p>
      </dgm:t>
    </dgm:pt>
    <dgm:pt modelId="{9A73B43F-0123-4135-8F54-203A2A9708F2}" type="sibTrans" cxnId="{B7C9A630-2D2F-45DA-873A-5544A0B86933}">
      <dgm:prSet/>
      <dgm:spPr/>
      <dgm:t>
        <a:bodyPr/>
        <a:lstStyle/>
        <a:p>
          <a:endParaRPr lang="cs-CZ"/>
        </a:p>
      </dgm:t>
    </dgm:pt>
    <dgm:pt modelId="{5042B72E-2BD3-4DFC-9FFF-4655BA8695D9}">
      <dgm:prSet phldrT="[Text]"/>
      <dgm:spPr/>
      <dgm:t>
        <a:bodyPr/>
        <a:lstStyle/>
        <a:p>
          <a:r>
            <a:rPr lang="cs-CZ" dirty="0" smtClean="0">
              <a:solidFill>
                <a:schemeClr val="tx2"/>
              </a:solidFill>
            </a:rPr>
            <a:t>Příjem peněz v bance</a:t>
          </a:r>
          <a:endParaRPr lang="cs-CZ" dirty="0">
            <a:solidFill>
              <a:schemeClr val="tx2"/>
            </a:solidFill>
          </a:endParaRPr>
        </a:p>
      </dgm:t>
    </dgm:pt>
    <dgm:pt modelId="{2B1B11D8-60E3-4560-96FF-4CBAE7DAC053}" type="parTrans" cxnId="{EC349C4F-207A-4FC2-88AB-F04D33D383E4}">
      <dgm:prSet/>
      <dgm:spPr/>
      <dgm:t>
        <a:bodyPr/>
        <a:lstStyle/>
        <a:p>
          <a:endParaRPr lang="cs-CZ"/>
        </a:p>
      </dgm:t>
    </dgm:pt>
    <dgm:pt modelId="{F9608980-1ED6-4BFE-B672-6BE4F584BAF3}" type="sibTrans" cxnId="{EC349C4F-207A-4FC2-88AB-F04D33D383E4}">
      <dgm:prSet/>
      <dgm:spPr/>
      <dgm:t>
        <a:bodyPr/>
        <a:lstStyle/>
        <a:p>
          <a:endParaRPr lang="cs-CZ"/>
        </a:p>
      </dgm:t>
    </dgm:pt>
    <dgm:pt modelId="{FF376820-2ADD-4F3F-A66F-0CB15B6463F0}">
      <dgm:prSet phldrT="[Text]"/>
      <dgm:spPr/>
      <dgm:t>
        <a:bodyPr/>
        <a:lstStyle/>
        <a:p>
          <a:r>
            <a:rPr lang="cs-CZ" dirty="0" smtClean="0">
              <a:solidFill>
                <a:schemeClr val="tx2"/>
              </a:solidFill>
            </a:rPr>
            <a:t>Generovaný závazek</a:t>
          </a:r>
          <a:endParaRPr lang="cs-CZ" dirty="0">
            <a:solidFill>
              <a:schemeClr val="tx2"/>
            </a:solidFill>
          </a:endParaRPr>
        </a:p>
      </dgm:t>
    </dgm:pt>
    <dgm:pt modelId="{29CC059F-FC81-4B11-AB82-E09DC73FB9D6}" type="parTrans" cxnId="{1418AFCC-EAA0-406A-8654-48A09478BD1D}">
      <dgm:prSet/>
      <dgm:spPr/>
      <dgm:t>
        <a:bodyPr/>
        <a:lstStyle/>
        <a:p>
          <a:endParaRPr lang="cs-CZ"/>
        </a:p>
      </dgm:t>
    </dgm:pt>
    <dgm:pt modelId="{9E11FAA9-AC84-4FB3-AA5A-867E4AB7A03E}" type="sibTrans" cxnId="{1418AFCC-EAA0-406A-8654-48A09478BD1D}">
      <dgm:prSet/>
      <dgm:spPr/>
      <dgm:t>
        <a:bodyPr/>
        <a:lstStyle/>
        <a:p>
          <a:endParaRPr lang="cs-CZ"/>
        </a:p>
      </dgm:t>
    </dgm:pt>
    <dgm:pt modelId="{F1FB05C8-2AE0-404D-A17C-3A3411896143}">
      <dgm:prSet phldrT="[Text]"/>
      <dgm:spPr/>
      <dgm:t>
        <a:bodyPr/>
        <a:lstStyle/>
        <a:p>
          <a:r>
            <a:rPr lang="cs-CZ" dirty="0" smtClean="0">
              <a:solidFill>
                <a:schemeClr val="tx2"/>
              </a:solidFill>
            </a:rPr>
            <a:t>Přijatá faktura – zúčtování zálohy</a:t>
          </a:r>
          <a:endParaRPr lang="cs-CZ" dirty="0">
            <a:solidFill>
              <a:schemeClr val="tx2"/>
            </a:solidFill>
          </a:endParaRPr>
        </a:p>
      </dgm:t>
    </dgm:pt>
    <dgm:pt modelId="{274A36D5-A0D9-45E7-9498-0D97A974B224}" type="parTrans" cxnId="{37D9ADB2-1D08-465F-8FE8-EB4449D4CBD4}">
      <dgm:prSet/>
      <dgm:spPr/>
      <dgm:t>
        <a:bodyPr/>
        <a:lstStyle/>
        <a:p>
          <a:endParaRPr lang="cs-CZ"/>
        </a:p>
      </dgm:t>
    </dgm:pt>
    <dgm:pt modelId="{95A7530B-2B65-4E71-A55F-BA9B854470BE}" type="sibTrans" cxnId="{37D9ADB2-1D08-465F-8FE8-EB4449D4CBD4}">
      <dgm:prSet/>
      <dgm:spPr/>
      <dgm:t>
        <a:bodyPr/>
        <a:lstStyle/>
        <a:p>
          <a:endParaRPr lang="cs-CZ"/>
        </a:p>
      </dgm:t>
    </dgm:pt>
    <dgm:pt modelId="{E9F21A77-EEF3-431D-B0D8-85179BCD3A05}">
      <dgm:prSet phldrT="[Text]"/>
      <dgm:spPr/>
      <dgm:t>
        <a:bodyPr/>
        <a:lstStyle/>
        <a:p>
          <a:r>
            <a:rPr lang="cs-CZ" dirty="0" smtClean="0">
              <a:solidFill>
                <a:schemeClr val="tx2"/>
              </a:solidFill>
            </a:rPr>
            <a:t>Doplatek, vratka přes banku</a:t>
          </a:r>
          <a:endParaRPr lang="cs-CZ" dirty="0">
            <a:solidFill>
              <a:schemeClr val="tx2"/>
            </a:solidFill>
          </a:endParaRPr>
        </a:p>
      </dgm:t>
    </dgm:pt>
    <dgm:pt modelId="{5150385A-7D18-4469-AE08-FA1B9E430C99}" type="parTrans" cxnId="{D0E87C67-3342-401E-A5B7-C45AD8E09EB4}">
      <dgm:prSet/>
      <dgm:spPr/>
      <dgm:t>
        <a:bodyPr/>
        <a:lstStyle/>
        <a:p>
          <a:endParaRPr lang="cs-CZ"/>
        </a:p>
      </dgm:t>
    </dgm:pt>
    <dgm:pt modelId="{03AD5BE2-88E2-442B-AD08-9453BB2266A5}" type="sibTrans" cxnId="{D0E87C67-3342-401E-A5B7-C45AD8E09EB4}">
      <dgm:prSet/>
      <dgm:spPr/>
      <dgm:t>
        <a:bodyPr/>
        <a:lstStyle/>
        <a:p>
          <a:endParaRPr lang="cs-CZ"/>
        </a:p>
      </dgm:t>
    </dgm:pt>
    <dgm:pt modelId="{74E66C46-632E-4144-A2C4-2916F0C4D5B4}" type="pres">
      <dgm:prSet presAssocID="{A39A1FBD-D659-4EB8-A4AA-926A97F441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E544585-C56F-4742-BAAE-3B02DE18ACE9}" type="pres">
      <dgm:prSet presAssocID="{FE66E7E5-2FB0-4527-B2D3-3DB09ABE138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55AF12D-5F7B-402B-B552-18BD4A758B10}" type="pres">
      <dgm:prSet presAssocID="{9A73B43F-0123-4135-8F54-203A2A9708F2}" presName="sibTrans" presStyleLbl="sibTrans2D1" presStyleIdx="0" presStyleCnt="5"/>
      <dgm:spPr/>
      <dgm:t>
        <a:bodyPr/>
        <a:lstStyle/>
        <a:p>
          <a:endParaRPr lang="cs-CZ"/>
        </a:p>
      </dgm:t>
    </dgm:pt>
    <dgm:pt modelId="{2A5C0946-2A33-4EE5-90FF-FB6290EA93FD}" type="pres">
      <dgm:prSet presAssocID="{9A73B43F-0123-4135-8F54-203A2A9708F2}" presName="connectorText" presStyleLbl="sibTrans2D1" presStyleIdx="0" presStyleCnt="5"/>
      <dgm:spPr/>
      <dgm:t>
        <a:bodyPr/>
        <a:lstStyle/>
        <a:p>
          <a:endParaRPr lang="cs-CZ"/>
        </a:p>
      </dgm:t>
    </dgm:pt>
    <dgm:pt modelId="{14C9A514-429D-4BBC-A95E-DFACFAD3F2B9}" type="pres">
      <dgm:prSet presAssocID="{5042B72E-2BD3-4DFC-9FFF-4655BA8695D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3437015-DB06-4B97-98B0-A0020E779B03}" type="pres">
      <dgm:prSet presAssocID="{F9608980-1ED6-4BFE-B672-6BE4F584BAF3}" presName="sibTrans" presStyleLbl="sibTrans2D1" presStyleIdx="1" presStyleCnt="5"/>
      <dgm:spPr/>
      <dgm:t>
        <a:bodyPr/>
        <a:lstStyle/>
        <a:p>
          <a:endParaRPr lang="cs-CZ"/>
        </a:p>
      </dgm:t>
    </dgm:pt>
    <dgm:pt modelId="{B52AC881-FDAA-4F1A-B0E0-46737D52210D}" type="pres">
      <dgm:prSet presAssocID="{F9608980-1ED6-4BFE-B672-6BE4F584BAF3}" presName="connectorText" presStyleLbl="sibTrans2D1" presStyleIdx="1" presStyleCnt="5"/>
      <dgm:spPr/>
      <dgm:t>
        <a:bodyPr/>
        <a:lstStyle/>
        <a:p>
          <a:endParaRPr lang="cs-CZ"/>
        </a:p>
      </dgm:t>
    </dgm:pt>
    <dgm:pt modelId="{A4DACB10-736B-4F57-AB84-63D4526E0216}" type="pres">
      <dgm:prSet presAssocID="{FF376820-2ADD-4F3F-A66F-0CB15B6463F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05571D-E358-4B7B-B115-F6F584158D5F}" type="pres">
      <dgm:prSet presAssocID="{9E11FAA9-AC84-4FB3-AA5A-867E4AB7A03E}" presName="sibTrans" presStyleLbl="sibTrans2D1" presStyleIdx="2" presStyleCnt="5"/>
      <dgm:spPr/>
      <dgm:t>
        <a:bodyPr/>
        <a:lstStyle/>
        <a:p>
          <a:endParaRPr lang="cs-CZ"/>
        </a:p>
      </dgm:t>
    </dgm:pt>
    <dgm:pt modelId="{C51A5CF8-6005-4029-8619-C9DD71152F9B}" type="pres">
      <dgm:prSet presAssocID="{9E11FAA9-AC84-4FB3-AA5A-867E4AB7A03E}" presName="connectorText" presStyleLbl="sibTrans2D1" presStyleIdx="2" presStyleCnt="5"/>
      <dgm:spPr/>
      <dgm:t>
        <a:bodyPr/>
        <a:lstStyle/>
        <a:p>
          <a:endParaRPr lang="cs-CZ"/>
        </a:p>
      </dgm:t>
    </dgm:pt>
    <dgm:pt modelId="{86699711-E928-4C34-B614-82792C2F14D9}" type="pres">
      <dgm:prSet presAssocID="{F1FB05C8-2AE0-404D-A17C-3A341189614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D413363-AF9D-4757-80E1-51195192B779}" type="pres">
      <dgm:prSet presAssocID="{95A7530B-2B65-4E71-A55F-BA9B854470BE}" presName="sibTrans" presStyleLbl="sibTrans2D1" presStyleIdx="3" presStyleCnt="5"/>
      <dgm:spPr/>
      <dgm:t>
        <a:bodyPr/>
        <a:lstStyle/>
        <a:p>
          <a:endParaRPr lang="cs-CZ"/>
        </a:p>
      </dgm:t>
    </dgm:pt>
    <dgm:pt modelId="{1B093951-0C79-4E7E-893F-D4F0267A9C13}" type="pres">
      <dgm:prSet presAssocID="{95A7530B-2B65-4E71-A55F-BA9B854470BE}" presName="connectorText" presStyleLbl="sibTrans2D1" presStyleIdx="3" presStyleCnt="5"/>
      <dgm:spPr/>
      <dgm:t>
        <a:bodyPr/>
        <a:lstStyle/>
        <a:p>
          <a:endParaRPr lang="cs-CZ"/>
        </a:p>
      </dgm:t>
    </dgm:pt>
    <dgm:pt modelId="{E9CA7342-C635-48A0-9887-5DCCBF24A450}" type="pres">
      <dgm:prSet presAssocID="{E9F21A77-EEF3-431D-B0D8-85179BCD3A0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FEF10A8-1C22-46EC-AD36-AE9A788D487E}" type="pres">
      <dgm:prSet presAssocID="{03AD5BE2-88E2-442B-AD08-9453BB2266A5}" presName="sibTrans" presStyleLbl="sibTrans2D1" presStyleIdx="4" presStyleCnt="5"/>
      <dgm:spPr/>
      <dgm:t>
        <a:bodyPr/>
        <a:lstStyle/>
        <a:p>
          <a:endParaRPr lang="cs-CZ"/>
        </a:p>
      </dgm:t>
    </dgm:pt>
    <dgm:pt modelId="{A1BC918F-950B-4C3F-BDA3-A27F9B2BD89D}" type="pres">
      <dgm:prSet presAssocID="{03AD5BE2-88E2-442B-AD08-9453BB2266A5}" presName="connectorText" presStyleLbl="sibTrans2D1" presStyleIdx="4" presStyleCnt="5"/>
      <dgm:spPr/>
      <dgm:t>
        <a:bodyPr/>
        <a:lstStyle/>
        <a:p>
          <a:endParaRPr lang="cs-CZ"/>
        </a:p>
      </dgm:t>
    </dgm:pt>
  </dgm:ptLst>
  <dgm:cxnLst>
    <dgm:cxn modelId="{CD6F67FA-8FB6-4CCD-9058-DC56C363A930}" type="presOf" srcId="{F9608980-1ED6-4BFE-B672-6BE4F584BAF3}" destId="{73437015-DB06-4B97-98B0-A0020E779B03}" srcOrd="0" destOrd="0" presId="urn:microsoft.com/office/officeart/2005/8/layout/cycle2"/>
    <dgm:cxn modelId="{5EFC7918-8517-4ACA-A47F-E05DA0908D22}" type="presOf" srcId="{95A7530B-2B65-4E71-A55F-BA9B854470BE}" destId="{1B093951-0C79-4E7E-893F-D4F0267A9C13}" srcOrd="1" destOrd="0" presId="urn:microsoft.com/office/officeart/2005/8/layout/cycle2"/>
    <dgm:cxn modelId="{E585B88C-CF50-4585-B0BA-12B9AB3D06B4}" type="presOf" srcId="{E9F21A77-EEF3-431D-B0D8-85179BCD3A05}" destId="{E9CA7342-C635-48A0-9887-5DCCBF24A450}" srcOrd="0" destOrd="0" presId="urn:microsoft.com/office/officeart/2005/8/layout/cycle2"/>
    <dgm:cxn modelId="{C42CDBFA-4EE3-47D2-A618-BAA0B469305C}" type="presOf" srcId="{5042B72E-2BD3-4DFC-9FFF-4655BA8695D9}" destId="{14C9A514-429D-4BBC-A95E-DFACFAD3F2B9}" srcOrd="0" destOrd="0" presId="urn:microsoft.com/office/officeart/2005/8/layout/cycle2"/>
    <dgm:cxn modelId="{53BFDDAD-78F6-4BDB-8644-ED843DA2F160}" type="presOf" srcId="{9E11FAA9-AC84-4FB3-AA5A-867E4AB7A03E}" destId="{7705571D-E358-4B7B-B115-F6F584158D5F}" srcOrd="0" destOrd="0" presId="urn:microsoft.com/office/officeart/2005/8/layout/cycle2"/>
    <dgm:cxn modelId="{04FFEAF3-8618-4065-B243-7A91B063B4B6}" type="presOf" srcId="{FE66E7E5-2FB0-4527-B2D3-3DB09ABE1389}" destId="{1E544585-C56F-4742-BAAE-3B02DE18ACE9}" srcOrd="0" destOrd="0" presId="urn:microsoft.com/office/officeart/2005/8/layout/cycle2"/>
    <dgm:cxn modelId="{B7C9A630-2D2F-45DA-873A-5544A0B86933}" srcId="{A39A1FBD-D659-4EB8-A4AA-926A97F441C5}" destId="{FE66E7E5-2FB0-4527-B2D3-3DB09ABE1389}" srcOrd="0" destOrd="0" parTransId="{CD5219E0-787B-43C2-A995-32784628DB5B}" sibTransId="{9A73B43F-0123-4135-8F54-203A2A9708F2}"/>
    <dgm:cxn modelId="{1418AFCC-EAA0-406A-8654-48A09478BD1D}" srcId="{A39A1FBD-D659-4EB8-A4AA-926A97F441C5}" destId="{FF376820-2ADD-4F3F-A66F-0CB15B6463F0}" srcOrd="2" destOrd="0" parTransId="{29CC059F-FC81-4B11-AB82-E09DC73FB9D6}" sibTransId="{9E11FAA9-AC84-4FB3-AA5A-867E4AB7A03E}"/>
    <dgm:cxn modelId="{D0E87C67-3342-401E-A5B7-C45AD8E09EB4}" srcId="{A39A1FBD-D659-4EB8-A4AA-926A97F441C5}" destId="{E9F21A77-EEF3-431D-B0D8-85179BCD3A05}" srcOrd="4" destOrd="0" parTransId="{5150385A-7D18-4469-AE08-FA1B9E430C99}" sibTransId="{03AD5BE2-88E2-442B-AD08-9453BB2266A5}"/>
    <dgm:cxn modelId="{3102A676-ED1F-4C98-A1EA-2F07E64632DA}" type="presOf" srcId="{03AD5BE2-88E2-442B-AD08-9453BB2266A5}" destId="{5FEF10A8-1C22-46EC-AD36-AE9A788D487E}" srcOrd="0" destOrd="0" presId="urn:microsoft.com/office/officeart/2005/8/layout/cycle2"/>
    <dgm:cxn modelId="{676F0DBC-6539-422A-BB1F-D272C837D758}" type="presOf" srcId="{FF376820-2ADD-4F3F-A66F-0CB15B6463F0}" destId="{A4DACB10-736B-4F57-AB84-63D4526E0216}" srcOrd="0" destOrd="0" presId="urn:microsoft.com/office/officeart/2005/8/layout/cycle2"/>
    <dgm:cxn modelId="{37D9ADB2-1D08-465F-8FE8-EB4449D4CBD4}" srcId="{A39A1FBD-D659-4EB8-A4AA-926A97F441C5}" destId="{F1FB05C8-2AE0-404D-A17C-3A3411896143}" srcOrd="3" destOrd="0" parTransId="{274A36D5-A0D9-45E7-9498-0D97A974B224}" sibTransId="{95A7530B-2B65-4E71-A55F-BA9B854470BE}"/>
    <dgm:cxn modelId="{DF43D903-E3CC-433E-81CF-898AAE4FE916}" type="presOf" srcId="{9A73B43F-0123-4135-8F54-203A2A9708F2}" destId="{2A5C0946-2A33-4EE5-90FF-FB6290EA93FD}" srcOrd="1" destOrd="0" presId="urn:microsoft.com/office/officeart/2005/8/layout/cycle2"/>
    <dgm:cxn modelId="{AAFF46AE-907F-4F13-9BA6-38F21B0C1154}" type="presOf" srcId="{A39A1FBD-D659-4EB8-A4AA-926A97F441C5}" destId="{74E66C46-632E-4144-A2C4-2916F0C4D5B4}" srcOrd="0" destOrd="0" presId="urn:microsoft.com/office/officeart/2005/8/layout/cycle2"/>
    <dgm:cxn modelId="{83DC4AAC-9D05-45A8-951E-9DABB7E5FE0A}" type="presOf" srcId="{03AD5BE2-88E2-442B-AD08-9453BB2266A5}" destId="{A1BC918F-950B-4C3F-BDA3-A27F9B2BD89D}" srcOrd="1" destOrd="0" presId="urn:microsoft.com/office/officeart/2005/8/layout/cycle2"/>
    <dgm:cxn modelId="{5B26CE3E-0403-4508-8792-7DFC13157E17}" type="presOf" srcId="{9E11FAA9-AC84-4FB3-AA5A-867E4AB7A03E}" destId="{C51A5CF8-6005-4029-8619-C9DD71152F9B}" srcOrd="1" destOrd="0" presId="urn:microsoft.com/office/officeart/2005/8/layout/cycle2"/>
    <dgm:cxn modelId="{EC349C4F-207A-4FC2-88AB-F04D33D383E4}" srcId="{A39A1FBD-D659-4EB8-A4AA-926A97F441C5}" destId="{5042B72E-2BD3-4DFC-9FFF-4655BA8695D9}" srcOrd="1" destOrd="0" parTransId="{2B1B11D8-60E3-4560-96FF-4CBAE7DAC053}" sibTransId="{F9608980-1ED6-4BFE-B672-6BE4F584BAF3}"/>
    <dgm:cxn modelId="{83B58DBA-2F94-4FA7-9433-03D4843C23B0}" type="presOf" srcId="{9A73B43F-0123-4135-8F54-203A2A9708F2}" destId="{055AF12D-5F7B-402B-B552-18BD4A758B10}" srcOrd="0" destOrd="0" presId="urn:microsoft.com/office/officeart/2005/8/layout/cycle2"/>
    <dgm:cxn modelId="{94C21B9E-A954-41C5-B280-775A7A16D346}" type="presOf" srcId="{F9608980-1ED6-4BFE-B672-6BE4F584BAF3}" destId="{B52AC881-FDAA-4F1A-B0E0-46737D52210D}" srcOrd="1" destOrd="0" presId="urn:microsoft.com/office/officeart/2005/8/layout/cycle2"/>
    <dgm:cxn modelId="{A1152D12-2B62-49C2-84C4-835D85D8485F}" type="presOf" srcId="{95A7530B-2B65-4E71-A55F-BA9B854470BE}" destId="{5D413363-AF9D-4757-80E1-51195192B779}" srcOrd="0" destOrd="0" presId="urn:microsoft.com/office/officeart/2005/8/layout/cycle2"/>
    <dgm:cxn modelId="{5CC63C08-5050-49E9-BCCE-6A6CB85692C6}" type="presOf" srcId="{F1FB05C8-2AE0-404D-A17C-3A3411896143}" destId="{86699711-E928-4C34-B614-82792C2F14D9}" srcOrd="0" destOrd="0" presId="urn:microsoft.com/office/officeart/2005/8/layout/cycle2"/>
    <dgm:cxn modelId="{60CD9844-56E4-4A24-A17F-3BE407BA85BC}" type="presParOf" srcId="{74E66C46-632E-4144-A2C4-2916F0C4D5B4}" destId="{1E544585-C56F-4742-BAAE-3B02DE18ACE9}" srcOrd="0" destOrd="0" presId="urn:microsoft.com/office/officeart/2005/8/layout/cycle2"/>
    <dgm:cxn modelId="{2549E755-7A10-491B-AA00-7C3057842897}" type="presParOf" srcId="{74E66C46-632E-4144-A2C4-2916F0C4D5B4}" destId="{055AF12D-5F7B-402B-B552-18BD4A758B10}" srcOrd="1" destOrd="0" presId="urn:microsoft.com/office/officeart/2005/8/layout/cycle2"/>
    <dgm:cxn modelId="{F1A20E99-F973-41C7-9DD5-1BABE3934A6C}" type="presParOf" srcId="{055AF12D-5F7B-402B-B552-18BD4A758B10}" destId="{2A5C0946-2A33-4EE5-90FF-FB6290EA93FD}" srcOrd="0" destOrd="0" presId="urn:microsoft.com/office/officeart/2005/8/layout/cycle2"/>
    <dgm:cxn modelId="{9048EB7B-8713-4540-A9A3-C3242434E0D9}" type="presParOf" srcId="{74E66C46-632E-4144-A2C4-2916F0C4D5B4}" destId="{14C9A514-429D-4BBC-A95E-DFACFAD3F2B9}" srcOrd="2" destOrd="0" presId="urn:microsoft.com/office/officeart/2005/8/layout/cycle2"/>
    <dgm:cxn modelId="{B0E32FA7-235D-436D-8D8B-E27A33B127E7}" type="presParOf" srcId="{74E66C46-632E-4144-A2C4-2916F0C4D5B4}" destId="{73437015-DB06-4B97-98B0-A0020E779B03}" srcOrd="3" destOrd="0" presId="urn:microsoft.com/office/officeart/2005/8/layout/cycle2"/>
    <dgm:cxn modelId="{0E8964E3-831C-41E3-8E62-A8354293529F}" type="presParOf" srcId="{73437015-DB06-4B97-98B0-A0020E779B03}" destId="{B52AC881-FDAA-4F1A-B0E0-46737D52210D}" srcOrd="0" destOrd="0" presId="urn:microsoft.com/office/officeart/2005/8/layout/cycle2"/>
    <dgm:cxn modelId="{F27CB2D3-CECC-4569-A270-6DCC7DF53F05}" type="presParOf" srcId="{74E66C46-632E-4144-A2C4-2916F0C4D5B4}" destId="{A4DACB10-736B-4F57-AB84-63D4526E0216}" srcOrd="4" destOrd="0" presId="urn:microsoft.com/office/officeart/2005/8/layout/cycle2"/>
    <dgm:cxn modelId="{26A39B35-EF11-4D5D-8FC1-808BC5816847}" type="presParOf" srcId="{74E66C46-632E-4144-A2C4-2916F0C4D5B4}" destId="{7705571D-E358-4B7B-B115-F6F584158D5F}" srcOrd="5" destOrd="0" presId="urn:microsoft.com/office/officeart/2005/8/layout/cycle2"/>
    <dgm:cxn modelId="{D2465823-29FA-45CE-8485-1DCD4DE40750}" type="presParOf" srcId="{7705571D-E358-4B7B-B115-F6F584158D5F}" destId="{C51A5CF8-6005-4029-8619-C9DD71152F9B}" srcOrd="0" destOrd="0" presId="urn:microsoft.com/office/officeart/2005/8/layout/cycle2"/>
    <dgm:cxn modelId="{78B7E3D4-C5C6-4C42-8B6F-C7B47B8243EF}" type="presParOf" srcId="{74E66C46-632E-4144-A2C4-2916F0C4D5B4}" destId="{86699711-E928-4C34-B614-82792C2F14D9}" srcOrd="6" destOrd="0" presId="urn:microsoft.com/office/officeart/2005/8/layout/cycle2"/>
    <dgm:cxn modelId="{FD91FA87-A003-40B7-9840-F1CD85CF8FF1}" type="presParOf" srcId="{74E66C46-632E-4144-A2C4-2916F0C4D5B4}" destId="{5D413363-AF9D-4757-80E1-51195192B779}" srcOrd="7" destOrd="0" presId="urn:microsoft.com/office/officeart/2005/8/layout/cycle2"/>
    <dgm:cxn modelId="{BEC8697A-7BED-4433-B669-524F99492AAD}" type="presParOf" srcId="{5D413363-AF9D-4757-80E1-51195192B779}" destId="{1B093951-0C79-4E7E-893F-D4F0267A9C13}" srcOrd="0" destOrd="0" presId="urn:microsoft.com/office/officeart/2005/8/layout/cycle2"/>
    <dgm:cxn modelId="{CD803467-54AA-4FB5-B067-3235C7C97A07}" type="presParOf" srcId="{74E66C46-632E-4144-A2C4-2916F0C4D5B4}" destId="{E9CA7342-C635-48A0-9887-5DCCBF24A450}" srcOrd="8" destOrd="0" presId="urn:microsoft.com/office/officeart/2005/8/layout/cycle2"/>
    <dgm:cxn modelId="{93149334-FF30-4BAF-8DCE-ECDE405B0975}" type="presParOf" srcId="{74E66C46-632E-4144-A2C4-2916F0C4D5B4}" destId="{5FEF10A8-1C22-46EC-AD36-AE9A788D487E}" srcOrd="9" destOrd="0" presId="urn:microsoft.com/office/officeart/2005/8/layout/cycle2"/>
    <dgm:cxn modelId="{B718F29A-77A0-4ECC-972B-CE24AA9D473A}" type="presParOf" srcId="{5FEF10A8-1C22-46EC-AD36-AE9A788D487E}" destId="{A1BC918F-950B-4C3F-BDA3-A27F9B2BD89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9" name="Přímá spojnice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ál 1Zástupný symbol pro obrázek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cxnSp>
        <p:nvCxnSpPr>
          <p:cNvPr id="10" name="Přímá spojnice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cs-CZ" smtClean="0"/>
              <a:t>16. 2. 2016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cs-CZ" smtClean="0"/>
              <a:pPr/>
              <a:t>16. 2. 2016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Obrázek 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fcr.cz/cs/verejny-sektor/ucetnictvi-a-ucetnictvi-statu/ucetni-reforma-verejnych-financi-ucetnic/ucetni-vykaznictvi-stat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fcr.cz/cs/verejny-sektor/ucetnictvi-a-ucetnictvi-statu/ucetni-reforma-verejnych-financi-ucetnic/ucetni-vykaznictvi-statu/vycet-konsolidovanych-jednotek-statu-a-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ekonomicke.avcr.cz/" TargetMode="External"/><Relationship Id="rId2" Type="http://schemas.openxmlformats.org/officeDocument/2006/relationships/hyperlink" Target="mailto:konsolidace@kav.cas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is.cas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0824" y="836712"/>
            <a:ext cx="6229772" cy="4061860"/>
          </a:xfrm>
        </p:spPr>
        <p:txBody>
          <a:bodyPr>
            <a:normAutofit/>
          </a:bodyPr>
          <a:lstStyle/>
          <a:p>
            <a:pPr algn="ctr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cs-CZ" sz="5400" dirty="0">
                <a:solidFill>
                  <a:srgbClr val="303030"/>
                </a:solidFill>
                <a:latin typeface="Cambria"/>
              </a:rPr>
              <a:t>K</a:t>
            </a:r>
            <a:r>
              <a:rPr lang="cs-CZ" sz="5400" b="0" i="0" dirty="0" smtClean="0">
                <a:solidFill>
                  <a:srgbClr val="303030"/>
                </a:solidFill>
                <a:latin typeface="Cambria"/>
              </a:rPr>
              <a:t>onsolidace </a:t>
            </a:r>
            <a:br>
              <a:rPr lang="cs-CZ" sz="5400" b="0" i="0" dirty="0" smtClean="0">
                <a:solidFill>
                  <a:srgbClr val="303030"/>
                </a:solidFill>
                <a:latin typeface="Cambria"/>
              </a:rPr>
            </a:br>
            <a:r>
              <a:rPr lang="cs-CZ" sz="5400" b="0" i="0" dirty="0" smtClean="0">
                <a:solidFill>
                  <a:srgbClr val="303030"/>
                </a:solidFill>
                <a:latin typeface="Cambria"/>
              </a:rPr>
              <a:t>v podmínkách v. </a:t>
            </a:r>
            <a:r>
              <a:rPr lang="cs-CZ" sz="5400" dirty="0" smtClean="0">
                <a:solidFill>
                  <a:srgbClr val="303030"/>
                </a:solidFill>
                <a:latin typeface="Cambria"/>
              </a:rPr>
              <a:t>v. i. Akademie věd ČR</a:t>
            </a:r>
            <a:br>
              <a:rPr lang="cs-CZ" sz="5400" dirty="0" smtClean="0">
                <a:solidFill>
                  <a:srgbClr val="303030"/>
                </a:solidFill>
                <a:latin typeface="Cambria"/>
              </a:rPr>
            </a:br>
            <a:r>
              <a:rPr lang="cs-CZ" sz="5400" dirty="0" smtClean="0">
                <a:solidFill>
                  <a:srgbClr val="303030"/>
                </a:solidFill>
                <a:latin typeface="Cambria"/>
              </a:rPr>
              <a:t/>
            </a:r>
            <a:br>
              <a:rPr lang="cs-CZ" sz="5400" dirty="0" smtClean="0">
                <a:solidFill>
                  <a:srgbClr val="303030"/>
                </a:solidFill>
                <a:latin typeface="Cambria"/>
              </a:rPr>
            </a:br>
            <a:r>
              <a:rPr lang="cs-CZ" sz="4000" dirty="0" smtClean="0">
                <a:solidFill>
                  <a:srgbClr val="303030"/>
                </a:solidFill>
                <a:latin typeface="Cambria"/>
              </a:rPr>
              <a:t>Praha 12. 2. </a:t>
            </a:r>
            <a:r>
              <a:rPr lang="cs-CZ" sz="4000" dirty="0" smtClean="0">
                <a:solidFill>
                  <a:srgbClr val="303030"/>
                </a:solidFill>
                <a:latin typeface="Cambria"/>
              </a:rPr>
              <a:t>2016</a:t>
            </a:r>
            <a:br>
              <a:rPr lang="cs-CZ" sz="4000" dirty="0" smtClean="0">
                <a:solidFill>
                  <a:srgbClr val="303030"/>
                </a:solidFill>
                <a:latin typeface="Cambria"/>
              </a:rPr>
            </a:br>
            <a:r>
              <a:rPr lang="cs-CZ" sz="4000" dirty="0" smtClean="0">
                <a:solidFill>
                  <a:srgbClr val="303030"/>
                </a:solidFill>
                <a:latin typeface="Cambria"/>
              </a:rPr>
              <a:t>Brno 15.2.2016</a:t>
            </a:r>
            <a:endParaRPr lang="cs-CZ" sz="4000" b="0" i="0" dirty="0">
              <a:solidFill>
                <a:srgbClr val="303030"/>
              </a:solidFill>
              <a:latin typeface="Cambria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>
                <a:ln>
                  <a:solidFill>
                    <a:srgbClr val="BC8908"/>
                  </a:solidFill>
                </a:ln>
              </a:rPr>
              <a:t>Ing. Dana Pavelková</a:t>
            </a:r>
          </a:p>
          <a:p>
            <a:r>
              <a:rPr lang="cs-CZ" b="1" dirty="0">
                <a:ln>
                  <a:solidFill>
                    <a:srgbClr val="BC8908"/>
                  </a:solidFill>
                </a:ln>
              </a:rPr>
              <a:t>Ing. Jana </a:t>
            </a:r>
            <a:r>
              <a:rPr lang="cs-CZ" b="1" dirty="0" err="1">
                <a:ln>
                  <a:solidFill>
                    <a:srgbClr val="BC8908"/>
                  </a:solidFill>
                </a:ln>
              </a:rPr>
              <a:t>Wenclová</a:t>
            </a:r>
            <a:endParaRPr lang="cs-CZ" b="1" dirty="0">
              <a:ln>
                <a:solidFill>
                  <a:srgbClr val="BC8908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474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b="1" dirty="0">
                <a:solidFill>
                  <a:schemeClr val="tx2"/>
                </a:solidFill>
              </a:rPr>
              <a:t>Konsolidace účetních výkazů za Českou </a:t>
            </a:r>
            <a:r>
              <a:rPr lang="cs-CZ" b="1" dirty="0" smtClean="0">
                <a:solidFill>
                  <a:schemeClr val="tx2"/>
                </a:solidFill>
              </a:rPr>
              <a:t>republiku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3200" u="sng" dirty="0" smtClean="0">
                <a:hlinkClick r:id="rId2"/>
              </a:rPr>
              <a:t>http://www.mfcr.cz/cs/verejny-sektor/ucetnictvi-a-ucetnictvi-statu/ucetni-reforma-verejnych-financi-ucetnic/ucetni-vykaznictvi-statu</a:t>
            </a:r>
            <a:endParaRPr lang="cs-CZ" sz="3200" dirty="0" smtClean="0"/>
          </a:p>
          <a:p>
            <a:r>
              <a:rPr lang="cs-CZ" sz="3200" dirty="0" smtClean="0"/>
              <a:t>souhrnné </a:t>
            </a:r>
            <a:r>
              <a:rPr lang="cs-CZ" sz="3200" dirty="0"/>
              <a:t>výkazy („rozvaha“, „výkaz zisku a ztráty“, výkaz peněžních toků, příloha) za všechny účetní jednotky, které jsou napojené na státní rozpočet České republiky</a:t>
            </a:r>
          </a:p>
          <a:p>
            <a:r>
              <a:rPr lang="cs-CZ" sz="3200" dirty="0" smtClean="0"/>
              <a:t>konsolidované </a:t>
            </a:r>
            <a:r>
              <a:rPr lang="cs-CZ" sz="3200" dirty="0"/>
              <a:t>výkazy sestaví Ministerstvo financí na základě individuálních výkazů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620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b="1" dirty="0" smtClean="0">
                <a:solidFill>
                  <a:schemeClr val="tx2"/>
                </a:solidFill>
              </a:rPr>
              <a:t>Odesílání výkazů, CSÚIS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Pomocný konsolidační </a:t>
            </a:r>
            <a:r>
              <a:rPr lang="cs-CZ" sz="3200" dirty="0" smtClean="0"/>
              <a:t>přehled (PKP)</a:t>
            </a:r>
            <a:endParaRPr lang="cs-CZ" sz="3200" dirty="0"/>
          </a:p>
          <a:p>
            <a:pPr lvl="1"/>
            <a:r>
              <a:rPr lang="cs-CZ" sz="3200" dirty="0" smtClean="0"/>
              <a:t>k</a:t>
            </a:r>
            <a:r>
              <a:rPr lang="cs-CZ" sz="3200" dirty="0"/>
              <a:t> datu 31. 12. 2016 do 31. 7. </a:t>
            </a:r>
            <a:r>
              <a:rPr lang="cs-CZ" sz="3200" dirty="0" smtClean="0"/>
              <a:t>2017</a:t>
            </a:r>
          </a:p>
          <a:p>
            <a:pPr marL="282575" lvl="1" indent="0">
              <a:buNone/>
            </a:pPr>
            <a:endParaRPr lang="cs-CZ" sz="3200" dirty="0"/>
          </a:p>
          <a:p>
            <a:pPr marL="0" indent="0">
              <a:buNone/>
            </a:pPr>
            <a:r>
              <a:rPr lang="cs-CZ" sz="3200" dirty="0"/>
              <a:t>Vybrané účetní jednotky odesílají výkazy do 25. 2. Pokud po té době upravíte položky týkající se vztahů s těmito jednotkami, nemusí dojít ke správnému vyloučení vzájemných vazeb. (hranice 10 000 000</a:t>
            </a:r>
            <a:r>
              <a:rPr lang="cs-CZ" sz="3200" dirty="0" smtClean="0"/>
              <a:t>)</a:t>
            </a:r>
            <a:endParaRPr lang="cs-CZ" sz="32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896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b="1" dirty="0" smtClean="0">
                <a:solidFill>
                  <a:schemeClr val="tx2"/>
                </a:solidFill>
              </a:rPr>
              <a:t>Odesílání výkazů, CSÚIS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3200" dirty="0" smtClean="0"/>
              <a:t>Zřízení </a:t>
            </a:r>
            <a:r>
              <a:rPr lang="cs-CZ" sz="3200" dirty="0"/>
              <a:t>přístupu do CSÚIS pro odeslání </a:t>
            </a:r>
            <a:r>
              <a:rPr lang="cs-CZ" sz="3200" dirty="0" smtClean="0"/>
              <a:t>výkazů</a:t>
            </a:r>
          </a:p>
          <a:p>
            <a:r>
              <a:rPr lang="cs-CZ" sz="3200" dirty="0" smtClean="0"/>
              <a:t>formulář </a:t>
            </a:r>
            <a:r>
              <a:rPr lang="cs-CZ" sz="3200" dirty="0"/>
              <a:t>a postup od MF zveřejníme na Ekonomickém portálu</a:t>
            </a:r>
          </a:p>
          <a:p>
            <a:r>
              <a:rPr lang="cs-CZ" sz="3200" dirty="0" smtClean="0"/>
              <a:t>každá </a:t>
            </a:r>
            <a:r>
              <a:rPr lang="cs-CZ" sz="3200" dirty="0"/>
              <a:t>v. v. i. z</a:t>
            </a:r>
            <a:r>
              <a:rPr lang="cs-CZ" sz="3200" dirty="0" smtClean="0"/>
              <a:t>řizuje přístup a odesílá výkaz sama za </a:t>
            </a:r>
            <a:r>
              <a:rPr lang="cs-CZ" sz="3200" dirty="0"/>
              <a:t>sebe</a:t>
            </a:r>
          </a:p>
          <a:p>
            <a:r>
              <a:rPr lang="cs-CZ" sz="3200" dirty="0" smtClean="0"/>
              <a:t>doporučení – zřídit přístup </a:t>
            </a:r>
            <a:r>
              <a:rPr lang="cs-CZ" sz="3200" dirty="0"/>
              <a:t>nejpozději do 31. 12. 2016, nejdříve po přenosu konsolidovaných jednotek do CSÚIS (</a:t>
            </a:r>
            <a:r>
              <a:rPr lang="cs-CZ" sz="3200" dirty="0" smtClean="0"/>
              <a:t>budeme informovat, že je možné žádat o přístup)</a:t>
            </a:r>
            <a:endParaRPr lang="cs-CZ" sz="3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612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b="1" dirty="0" smtClean="0">
                <a:solidFill>
                  <a:schemeClr val="tx2"/>
                </a:solidFill>
              </a:rPr>
              <a:t>Části PKP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Část I. Přehled stavu položek</a:t>
            </a:r>
          </a:p>
          <a:p>
            <a:r>
              <a:rPr lang="cs-CZ" sz="3200" dirty="0"/>
              <a:t>Část III. Identifikace vzájemných vztahů</a:t>
            </a:r>
          </a:p>
          <a:p>
            <a:r>
              <a:rPr lang="cs-CZ" sz="3200" dirty="0"/>
              <a:t>Část IV. Přehled podrozvahových položek</a:t>
            </a:r>
          </a:p>
          <a:p>
            <a:r>
              <a:rPr lang="cs-CZ" sz="3200" dirty="0"/>
              <a:t>Část V. Vysvětlení významných částek</a:t>
            </a:r>
          </a:p>
        </p:txBody>
      </p:sp>
    </p:spTree>
    <p:extLst>
      <p:ext uri="{BB962C8B-B14F-4D97-AF65-F5344CB8AC3E}">
        <p14:creationId xmlns:p14="http://schemas.microsoft.com/office/powerpoint/2010/main" val="23063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/>
          <a:lstStyle/>
          <a:p>
            <a:r>
              <a:rPr lang="cs-CZ" b="1" dirty="0" smtClean="0">
                <a:solidFill>
                  <a:schemeClr val="tx2"/>
                </a:solidFill>
              </a:rPr>
              <a:t>Části PKP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62500" lnSpcReduction="20000"/>
          </a:bodyPr>
          <a:lstStyle/>
          <a:p>
            <a:r>
              <a:rPr lang="cs-CZ" sz="3800" dirty="0" smtClean="0"/>
              <a:t>Část </a:t>
            </a:r>
            <a:r>
              <a:rPr lang="cs-CZ" sz="3800" dirty="0"/>
              <a:t>V. Vysvětlení významných </a:t>
            </a:r>
            <a:r>
              <a:rPr lang="cs-CZ" sz="3800" dirty="0" smtClean="0"/>
              <a:t>částek</a:t>
            </a:r>
          </a:p>
          <a:p>
            <a:pPr lvl="1"/>
            <a:r>
              <a:rPr lang="cs-CZ" sz="2800" dirty="0"/>
              <a:t>p</a:t>
            </a:r>
            <a:r>
              <a:rPr lang="cs-CZ" sz="2800" dirty="0" smtClean="0"/>
              <a:t>odklad </a:t>
            </a:r>
            <a:r>
              <a:rPr lang="cs-CZ" sz="2800" dirty="0"/>
              <a:t>pro Přílohu za Českou republiku</a:t>
            </a:r>
          </a:p>
          <a:p>
            <a:r>
              <a:rPr lang="cs-CZ" sz="3800" dirty="0"/>
              <a:t>překročení 10 % netto aktiv u vyjmenovaných položek</a:t>
            </a:r>
          </a:p>
          <a:p>
            <a:r>
              <a:rPr lang="cs-CZ" sz="3800" dirty="0"/>
              <a:t>pak 5 nejvýznamnějších položek aktiva brutto, pasiva, náklady, výnosy, podrozvaha</a:t>
            </a:r>
          </a:p>
          <a:p>
            <a:r>
              <a:rPr lang="cs-CZ" sz="3800" dirty="0"/>
              <a:t>obratová předvaha a 5 největších pohybů (tj. </a:t>
            </a:r>
            <a:r>
              <a:rPr lang="cs-CZ" sz="3800" dirty="0" smtClean="0"/>
              <a:t> např. 5 </a:t>
            </a:r>
            <a:r>
              <a:rPr lang="cs-CZ" sz="3800" dirty="0"/>
              <a:t>nejdražších SW, Staveb, Dodavatelů, …)</a:t>
            </a:r>
          </a:p>
          <a:p>
            <a:r>
              <a:rPr lang="cs-CZ" sz="3800" dirty="0"/>
              <a:t>je-li stav položky </a:t>
            </a:r>
            <a:r>
              <a:rPr lang="cs-CZ" sz="3800" dirty="0" smtClean="0"/>
              <a:t>výkazu k</a:t>
            </a:r>
            <a:r>
              <a:rPr lang="cs-CZ" sz="3800" dirty="0"/>
              <a:t> 31. 12. nula, významné částky se nevysvětlují</a:t>
            </a:r>
          </a:p>
          <a:p>
            <a:r>
              <a:rPr lang="cs-CZ" sz="3800" dirty="0"/>
              <a:t>je-li stav </a:t>
            </a:r>
            <a:r>
              <a:rPr lang="cs-CZ" sz="3800" dirty="0" smtClean="0"/>
              <a:t>položky výkazu </a:t>
            </a:r>
            <a:r>
              <a:rPr lang="cs-CZ" sz="3800" dirty="0"/>
              <a:t>k 31. 12. &lt; 10 % netto aktiv, významné částky se nevysvětlují</a:t>
            </a:r>
          </a:p>
          <a:p>
            <a:r>
              <a:rPr lang="cs-CZ" sz="3800" dirty="0"/>
              <a:t>j</a:t>
            </a:r>
            <a:r>
              <a:rPr lang="cs-CZ" sz="3800" dirty="0" smtClean="0"/>
              <a:t>e-li stav položky např. </a:t>
            </a:r>
            <a:r>
              <a:rPr lang="cs-CZ" sz="3800" dirty="0"/>
              <a:t>Stavby k 31. 12. &gt; </a:t>
            </a:r>
            <a:r>
              <a:rPr lang="cs-CZ" sz="3800" dirty="0" smtClean="0"/>
              <a:t>10 % </a:t>
            </a:r>
            <a:r>
              <a:rPr lang="cs-CZ" sz="3800" dirty="0"/>
              <a:t>netto aktiv a v majetku jsou pouze dvě stavby – v části V. </a:t>
            </a:r>
            <a:r>
              <a:rPr lang="cs-CZ" sz="3800" dirty="0" smtClean="0"/>
              <a:t>tyto </a:t>
            </a:r>
            <a:r>
              <a:rPr lang="cs-CZ" sz="3800" dirty="0"/>
              <a:t>dvě stavby</a:t>
            </a:r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3244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/>
          <a:lstStyle/>
          <a:p>
            <a:pPr algn="ctr"/>
            <a:r>
              <a:rPr lang="cs-CZ" b="1" dirty="0" smtClean="0">
                <a:solidFill>
                  <a:schemeClr val="tx2"/>
                </a:solidFill>
              </a:rPr>
              <a:t>Výčet konsolidovaných jednotek pro rok 2016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r>
              <a:rPr lang="cs-CZ" sz="2000" u="sng" dirty="0">
                <a:hlinkClick r:id="rId2"/>
              </a:rPr>
              <a:t>http://www.mfcr.cz/cs/verejny-sektor/ucetnictvi-a-ucetnictvi-statu/ucetni-reforma-verejnych-financi-ucetnic/ucetni-vykaznictvi-statu/vycet-konsolidovanych-jednotek-statu-a-d</a:t>
            </a:r>
            <a:endParaRPr lang="cs-CZ" sz="2000" dirty="0"/>
          </a:p>
          <a:p>
            <a:r>
              <a:rPr lang="cs-CZ" sz="3200" dirty="0"/>
              <a:t>z</a:t>
            </a:r>
            <a:r>
              <a:rPr lang="cs-CZ" sz="3200" dirty="0" smtClean="0"/>
              <a:t>veřejněn 10. 2. 2016</a:t>
            </a:r>
          </a:p>
          <a:p>
            <a:r>
              <a:rPr lang="cs-CZ" sz="3200" dirty="0"/>
              <a:t>je pevný na celý rok 2016</a:t>
            </a:r>
          </a:p>
          <a:p>
            <a:r>
              <a:rPr lang="cs-CZ" sz="3200" dirty="0"/>
              <a:t>nové účetní jednotky přibydou až pro rok 2017</a:t>
            </a:r>
          </a:p>
          <a:p>
            <a:r>
              <a:rPr lang="cs-CZ" sz="3200" dirty="0"/>
              <a:t>kdo je zahrnut pro rok 2016, bude zahrnut i pro 2017 a 2018</a:t>
            </a:r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61266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Vzájemné odsouhlasení § 22 konsolidační vyhlášky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r>
              <a:rPr lang="cs-CZ" dirty="0"/>
              <a:t>p</a:t>
            </a:r>
            <a:r>
              <a:rPr lang="cs-CZ" dirty="0" smtClean="0"/>
              <a:t>ro všechny v. v. i AV ČR nastavena stejná hranice pro </a:t>
            </a:r>
            <a:r>
              <a:rPr lang="cs-CZ" dirty="0" err="1" smtClean="0"/>
              <a:t>odsouhlasování</a:t>
            </a:r>
            <a:r>
              <a:rPr lang="cs-CZ" dirty="0" smtClean="0"/>
              <a:t> – 10 000 000</a:t>
            </a:r>
          </a:p>
          <a:p>
            <a:r>
              <a:rPr lang="cs-CZ" dirty="0"/>
              <a:t>o</a:t>
            </a:r>
            <a:r>
              <a:rPr lang="cs-CZ" dirty="0" smtClean="0"/>
              <a:t>dsouhlasuje se stav </a:t>
            </a:r>
            <a:r>
              <a:rPr lang="cs-CZ" dirty="0"/>
              <a:t>k 31. 12. </a:t>
            </a:r>
          </a:p>
          <a:p>
            <a:r>
              <a:rPr lang="cs-CZ" dirty="0"/>
              <a:t>je-li stav k 31. 12. nula, vzájemné odsouhlasení neprobíhá</a:t>
            </a:r>
          </a:p>
          <a:p>
            <a:r>
              <a:rPr lang="cs-CZ" dirty="0" smtClean="0"/>
              <a:t>pohledávku/závazek </a:t>
            </a:r>
            <a:r>
              <a:rPr lang="cs-CZ" dirty="0"/>
              <a:t>pod 10 000 000 nejste povinni druhé straně odsouhlasovat</a:t>
            </a:r>
          </a:p>
          <a:p>
            <a:r>
              <a:rPr lang="cs-CZ" dirty="0"/>
              <a:t>hranice je nastavena na stejnou částku, pro kterou bude povinnost MF </a:t>
            </a:r>
            <a:r>
              <a:rPr lang="cs-CZ" dirty="0" smtClean="0"/>
              <a:t>vysvětlit (na žádost) </a:t>
            </a:r>
            <a:r>
              <a:rPr lang="cs-CZ" dirty="0"/>
              <a:t>vzájemné rozdíly ve výkazech konsolidovaných jednotek, pokud </a:t>
            </a:r>
            <a:r>
              <a:rPr lang="cs-CZ" dirty="0" smtClean="0"/>
              <a:t>se proti sobě nepodaří vyloučit vzájemné vztahy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06827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Metodika účtování pro konsolidaci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r>
              <a:rPr lang="cs-CZ" sz="3200" dirty="0"/>
              <a:t>n</a:t>
            </a:r>
            <a:r>
              <a:rPr lang="cs-CZ" sz="3200" dirty="0" smtClean="0"/>
              <a:t>ení </a:t>
            </a:r>
            <a:r>
              <a:rPr lang="cs-CZ" sz="3200" dirty="0"/>
              <a:t>povinná, je doporučená</a:t>
            </a:r>
          </a:p>
          <a:p>
            <a:r>
              <a:rPr lang="cs-CZ" sz="3200" dirty="0"/>
              <a:t>c</a:t>
            </a:r>
            <a:r>
              <a:rPr lang="cs-CZ" sz="3200" dirty="0" smtClean="0"/>
              <a:t>ílem </a:t>
            </a:r>
            <a:r>
              <a:rPr lang="cs-CZ" sz="3200" dirty="0"/>
              <a:t>je správné vyloučení vzájemných vazeb proti partnerovi z konsolidačního celku</a:t>
            </a:r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7104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Účtování dotací a jejich zachycení v </a:t>
            </a:r>
            <a:r>
              <a:rPr lang="cs-CZ" dirty="0" err="1" smtClean="0"/>
              <a:t>iFIS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ln>
                  <a:solidFill>
                    <a:srgbClr val="BC8908"/>
                  </a:solidFill>
                </a:ln>
              </a:rPr>
              <a:t>Provozní a investiční dotace od zřizovatele</a:t>
            </a:r>
          </a:p>
        </p:txBody>
      </p:sp>
    </p:spTree>
    <p:extLst>
      <p:ext uri="{BB962C8B-B14F-4D97-AF65-F5344CB8AC3E}">
        <p14:creationId xmlns:p14="http://schemas.microsoft.com/office/powerpoint/2010/main" val="103576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Neinvestiční dotace od zřizovatele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200" dirty="0" smtClean="0"/>
              <a:t>předpis </a:t>
            </a:r>
            <a:r>
              <a:rPr lang="cs-CZ" sz="3200" dirty="0"/>
              <a:t>dotace				</a:t>
            </a:r>
            <a:r>
              <a:rPr lang="cs-CZ" sz="3200" dirty="0" smtClean="0"/>
              <a:t>34611 </a:t>
            </a:r>
            <a:r>
              <a:rPr lang="cs-CZ" sz="3200" dirty="0"/>
              <a:t>/ </a:t>
            </a:r>
            <a:r>
              <a:rPr lang="cs-CZ" sz="3200" dirty="0" smtClean="0"/>
              <a:t>6911x</a:t>
            </a:r>
            <a:endParaRPr lang="cs-CZ" sz="3200" dirty="0"/>
          </a:p>
          <a:p>
            <a:pPr marL="0" indent="0">
              <a:buNone/>
            </a:pPr>
            <a:r>
              <a:rPr lang="cs-CZ" sz="3200" dirty="0" smtClean="0"/>
              <a:t>úhrada</a:t>
            </a:r>
            <a:r>
              <a:rPr lang="cs-CZ" sz="3200" dirty="0"/>
              <a:t>					</a:t>
            </a:r>
            <a:r>
              <a:rPr lang="cs-CZ" sz="3200" dirty="0" smtClean="0"/>
              <a:t>221 </a:t>
            </a:r>
            <a:r>
              <a:rPr lang="cs-CZ" sz="3200" dirty="0"/>
              <a:t>/ </a:t>
            </a:r>
            <a:r>
              <a:rPr lang="cs-CZ" sz="3200" dirty="0" smtClean="0"/>
              <a:t>34611</a:t>
            </a:r>
          </a:p>
          <a:p>
            <a:pPr marL="0" indent="0">
              <a:buNone/>
            </a:pPr>
            <a:r>
              <a:rPr lang="cs-CZ" sz="2800" dirty="0"/>
              <a:t>č</a:t>
            </a:r>
            <a:r>
              <a:rPr lang="cs-CZ" sz="2800" dirty="0" smtClean="0"/>
              <a:t>ást použitá na časové rozlišení*</a:t>
            </a:r>
            <a:r>
              <a:rPr lang="cs-CZ" sz="3200" dirty="0" smtClean="0"/>
              <a:t>		34611 (6911x) / 3848</a:t>
            </a:r>
            <a:endParaRPr lang="cs-CZ" sz="3200" dirty="0"/>
          </a:p>
          <a:p>
            <a:pPr marL="0" indent="0">
              <a:buNone/>
            </a:pPr>
            <a:r>
              <a:rPr lang="cs-CZ" sz="3200" dirty="0" smtClean="0"/>
              <a:t>předpis </a:t>
            </a:r>
            <a:r>
              <a:rPr lang="cs-CZ" sz="3200" dirty="0"/>
              <a:t>vratky				</a:t>
            </a:r>
            <a:r>
              <a:rPr lang="cs-CZ" sz="3200" dirty="0" smtClean="0"/>
              <a:t>6911x </a:t>
            </a:r>
            <a:r>
              <a:rPr lang="cs-CZ" sz="3200" dirty="0"/>
              <a:t>/</a:t>
            </a:r>
            <a:r>
              <a:rPr lang="cs-CZ" sz="3200" dirty="0" smtClean="0"/>
              <a:t>3478</a:t>
            </a:r>
            <a:endParaRPr lang="cs-CZ" sz="3200" dirty="0"/>
          </a:p>
          <a:p>
            <a:pPr marL="0" indent="0">
              <a:buNone/>
            </a:pPr>
            <a:r>
              <a:rPr lang="cs-CZ" sz="3200" dirty="0" smtClean="0"/>
              <a:t>záměna </a:t>
            </a:r>
            <a:r>
              <a:rPr lang="cs-CZ" sz="3200" dirty="0"/>
              <a:t>na </a:t>
            </a:r>
            <a:r>
              <a:rPr lang="cs-CZ" sz="3200" dirty="0" smtClean="0"/>
              <a:t>investiční</a:t>
            </a:r>
            <a:r>
              <a:rPr lang="cs-CZ" sz="3200" dirty="0"/>
              <a:t>			</a:t>
            </a:r>
            <a:r>
              <a:rPr lang="cs-CZ" sz="3200" dirty="0" smtClean="0"/>
              <a:t>6911x/ 916712x</a:t>
            </a:r>
          </a:p>
          <a:p>
            <a:pPr marL="0" indent="0">
              <a:buNone/>
            </a:pPr>
            <a:r>
              <a:rPr lang="cs-CZ" sz="3200" dirty="0" smtClean="0"/>
              <a:t>převod </a:t>
            </a:r>
            <a:r>
              <a:rPr lang="cs-CZ" sz="3200" dirty="0"/>
              <a:t>do FÚUP			</a:t>
            </a:r>
            <a:r>
              <a:rPr lang="cs-CZ" sz="3200" dirty="0" smtClean="0"/>
              <a:t>	54932 </a:t>
            </a:r>
            <a:r>
              <a:rPr lang="cs-CZ" sz="3200" dirty="0"/>
              <a:t>/ </a:t>
            </a:r>
            <a:r>
              <a:rPr lang="cs-CZ" sz="3200" dirty="0" smtClean="0"/>
              <a:t>91531 </a:t>
            </a:r>
            <a:r>
              <a:rPr lang="cs-CZ" sz="1900" dirty="0" smtClean="0"/>
              <a:t>bez IČO</a:t>
            </a:r>
            <a:endParaRPr lang="cs-CZ" sz="1900" dirty="0"/>
          </a:p>
          <a:p>
            <a:pPr marL="0" indent="0">
              <a:buNone/>
            </a:pPr>
            <a:r>
              <a:rPr lang="cs-CZ" sz="3200" dirty="0" smtClean="0"/>
              <a:t>čerpání </a:t>
            </a:r>
            <a:r>
              <a:rPr lang="cs-CZ" sz="3200" dirty="0"/>
              <a:t>z FÚUP				</a:t>
            </a:r>
            <a:r>
              <a:rPr lang="cs-CZ" sz="3200" dirty="0" smtClean="0"/>
              <a:t>91531 </a:t>
            </a:r>
            <a:r>
              <a:rPr lang="cs-CZ" sz="3200" dirty="0"/>
              <a:t>/ </a:t>
            </a:r>
            <a:r>
              <a:rPr lang="cs-CZ" sz="3200" dirty="0" smtClean="0"/>
              <a:t>64832 </a:t>
            </a:r>
            <a:r>
              <a:rPr lang="cs-CZ" sz="1900" dirty="0" smtClean="0"/>
              <a:t>bez IČO</a:t>
            </a:r>
            <a:endParaRPr lang="cs-CZ" sz="1900" b="1" dirty="0" smtClean="0"/>
          </a:p>
          <a:p>
            <a:pPr marL="0" indent="0">
              <a:buNone/>
            </a:pPr>
            <a:r>
              <a:rPr lang="cs-CZ" sz="1900" dirty="0" smtClean="0"/>
              <a:t>*dotace </a:t>
            </a:r>
            <a:r>
              <a:rPr lang="cs-CZ" sz="1900" dirty="0"/>
              <a:t>přijatá např. v roce 2016 je použita na náklady roku 2017, tzn. náklad i výnos je potřeba časově rozlišit</a:t>
            </a:r>
            <a:endParaRPr lang="cs-CZ" sz="1900" b="1" dirty="0" smtClean="0"/>
          </a:p>
          <a:p>
            <a:endParaRPr lang="cs-CZ" sz="1800" b="1" dirty="0"/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71717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</a:rPr>
              <a:t>Provozní dotace od zřizovatele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60168"/>
          </a:xfrm>
        </p:spPr>
        <p:txBody>
          <a:bodyPr>
            <a:normAutofit/>
          </a:bodyPr>
          <a:lstStyle/>
          <a:p>
            <a:r>
              <a:rPr lang="cs-CZ" dirty="0" smtClean="0"/>
              <a:t>2016</a:t>
            </a:r>
          </a:p>
          <a:p>
            <a:pPr lvl="1"/>
            <a:r>
              <a:rPr lang="cs-CZ" dirty="0" smtClean="0"/>
              <a:t>Předpis nároku na dotaci		34611 / 6911x</a:t>
            </a:r>
          </a:p>
          <a:p>
            <a:pPr lvl="1"/>
            <a:r>
              <a:rPr lang="cs-CZ" dirty="0" smtClean="0"/>
              <a:t>Úhrada, příjem na účet		     221 / 34611</a:t>
            </a:r>
          </a:p>
          <a:p>
            <a:pPr lvl="1"/>
            <a:endParaRPr lang="cs-CZ" dirty="0"/>
          </a:p>
          <a:p>
            <a:pPr lvl="1"/>
            <a:r>
              <a:rPr lang="cs-CZ" dirty="0" smtClean="0"/>
              <a:t>Časové rozlišení*			34611 / 3848</a:t>
            </a:r>
          </a:p>
          <a:p>
            <a:pPr lvl="1"/>
            <a:r>
              <a:rPr lang="cs-CZ" dirty="0" smtClean="0"/>
              <a:t>Záměna za investiční		6911 x/ 916712x</a:t>
            </a:r>
          </a:p>
          <a:p>
            <a:pPr lvl="1"/>
            <a:endParaRPr lang="cs-CZ" dirty="0"/>
          </a:p>
          <a:p>
            <a:pPr lvl="1"/>
            <a:r>
              <a:rPr lang="cs-CZ" dirty="0" smtClean="0"/>
              <a:t>Převod do FÚUP			54932 / 91531 </a:t>
            </a:r>
            <a:r>
              <a:rPr lang="cs-CZ" sz="1600" dirty="0" smtClean="0"/>
              <a:t>(čerpání </a:t>
            </a:r>
            <a:r>
              <a:rPr lang="cs-CZ" sz="1600" dirty="0"/>
              <a:t>FÚUP </a:t>
            </a:r>
            <a:r>
              <a:rPr lang="cs-CZ" sz="1600" dirty="0" smtClean="0"/>
              <a:t>91531 </a:t>
            </a:r>
            <a:r>
              <a:rPr lang="cs-CZ" sz="1600" dirty="0"/>
              <a:t>/ 64832</a:t>
            </a:r>
            <a:r>
              <a:rPr lang="cs-CZ" sz="1600" dirty="0" smtClean="0"/>
              <a:t>)</a:t>
            </a:r>
          </a:p>
          <a:p>
            <a:pPr lvl="1"/>
            <a:r>
              <a:rPr lang="cs-CZ" dirty="0" smtClean="0"/>
              <a:t>Vratka nevyčerpané dotace		6911x / 3478</a:t>
            </a:r>
          </a:p>
          <a:p>
            <a:pPr lvl="1"/>
            <a:endParaRPr lang="cs-CZ" dirty="0"/>
          </a:p>
          <a:p>
            <a:pPr marL="282575" lvl="1" indent="0">
              <a:buNone/>
            </a:pPr>
            <a:r>
              <a:rPr lang="cs-CZ" dirty="0"/>
              <a:t>*dotace přijatá např. v roce 2016 je použita na náklady roku 2017, tzn. náklad i výnos je potřeba časově rozlišit</a:t>
            </a:r>
          </a:p>
          <a:p>
            <a:pPr lvl="1"/>
            <a:endParaRPr lang="cs-CZ" dirty="0" smtClean="0"/>
          </a:p>
        </p:txBody>
      </p:sp>
      <p:sp>
        <p:nvSpPr>
          <p:cNvPr id="4" name="Zaoblený obdélník 3"/>
          <p:cNvSpPr/>
          <p:nvPr/>
        </p:nvSpPr>
        <p:spPr>
          <a:xfrm>
            <a:off x="6137545" y="2473646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aoblený obdélník 5"/>
          <p:cNvSpPr/>
          <p:nvPr/>
        </p:nvSpPr>
        <p:spPr>
          <a:xfrm>
            <a:off x="7102524" y="2853510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6137545" y="3664274"/>
            <a:ext cx="79208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7102330" y="3664274"/>
            <a:ext cx="79208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6137545" y="4075112"/>
            <a:ext cx="79208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aoblený obdélník 9"/>
          <p:cNvSpPr/>
          <p:nvPr/>
        </p:nvSpPr>
        <p:spPr>
          <a:xfrm>
            <a:off x="7102330" y="4075112"/>
            <a:ext cx="1008306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6157690" y="5291583"/>
            <a:ext cx="79208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7102330" y="5297121"/>
            <a:ext cx="79208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8758708" y="2329630"/>
            <a:ext cx="187220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8830716" y="229998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IČO poskytovatele</a:t>
            </a:r>
            <a:endParaRPr lang="cs-CZ" sz="16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6075162" y="2440384"/>
            <a:ext cx="936104" cy="38425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Zaoblený obdélník 15"/>
          <p:cNvSpPr/>
          <p:nvPr/>
        </p:nvSpPr>
        <p:spPr>
          <a:xfrm>
            <a:off x="7049742" y="2815025"/>
            <a:ext cx="936104" cy="38425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aoblený obdélník 16"/>
          <p:cNvSpPr/>
          <p:nvPr/>
        </p:nvSpPr>
        <p:spPr>
          <a:xfrm>
            <a:off x="6085682" y="3616164"/>
            <a:ext cx="936104" cy="38425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aoblený obdélník 17"/>
          <p:cNvSpPr/>
          <p:nvPr/>
        </p:nvSpPr>
        <p:spPr>
          <a:xfrm>
            <a:off x="7050080" y="5243473"/>
            <a:ext cx="936104" cy="38425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aoblený obdélník 18"/>
          <p:cNvSpPr/>
          <p:nvPr/>
        </p:nvSpPr>
        <p:spPr>
          <a:xfrm>
            <a:off x="7089945" y="2465738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aoblený obdélník 19"/>
          <p:cNvSpPr/>
          <p:nvPr/>
        </p:nvSpPr>
        <p:spPr>
          <a:xfrm>
            <a:off x="8758708" y="2750266"/>
            <a:ext cx="1872208" cy="384251"/>
          </a:xfrm>
          <a:prstGeom prst="roundRect">
            <a:avLst/>
          </a:prstGeom>
          <a:solidFill>
            <a:srgbClr val="00B050">
              <a:alpha val="10000"/>
            </a:srgbClr>
          </a:solidFill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/>
          <p:cNvSpPr txBox="1"/>
          <p:nvPr/>
        </p:nvSpPr>
        <p:spPr>
          <a:xfrm>
            <a:off x="8830716" y="273802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Saldo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134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Nastavení v účtovém rozvrhu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34611 - nárok na neinvestiční dotace dotaci od ústředních institucí 	</a:t>
            </a:r>
          </a:p>
          <a:p>
            <a:r>
              <a:rPr lang="cs-CZ" dirty="0" smtClean="0"/>
              <a:t>3478 – závazek z titulu vratky neinvestiční dotace ústřední instituci</a:t>
            </a:r>
          </a:p>
          <a:p>
            <a:r>
              <a:rPr lang="cs-CZ" dirty="0" smtClean="0"/>
              <a:t>3848 – časové rozlišení pro použití dotace v následujícím roce</a:t>
            </a:r>
          </a:p>
          <a:p>
            <a:r>
              <a:rPr lang="cs-CZ" dirty="0" smtClean="0"/>
              <a:t>6911 – přijatá dotace institucionální</a:t>
            </a:r>
          </a:p>
          <a:p>
            <a:pPr lvl="1"/>
            <a:r>
              <a:rPr lang="cs-CZ" dirty="0" smtClean="0"/>
              <a:t>V účtovém rozvrhu nastavit účtování i na stranu MD</a:t>
            </a:r>
          </a:p>
          <a:p>
            <a:pPr marL="282575" lvl="1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4437112"/>
            <a:ext cx="844867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Nastavení saldokontních účtů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34611  -  Typ salda Odběratelské, párování dle VSMB a částky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  <a:p>
            <a:r>
              <a:rPr lang="cs-CZ" dirty="0" smtClean="0"/>
              <a:t>3478 – Typ salda Dodavatelské, párování dle VSMB a částky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64" y="2420888"/>
            <a:ext cx="6391275" cy="5524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588" y="3789040"/>
            <a:ext cx="629602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2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72" y="116632"/>
            <a:ext cx="6268670" cy="3204968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Zápis nároku na dotaci pomocí prvotních dokladů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269876" y="2852936"/>
            <a:ext cx="4114800" cy="36004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Mezi odběratelské deníky pořídit  nový deník pro nárok na dotaci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Vyplnit Firmu (= poskytovatele), zdroj, kontaci……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Nárok na dotaci zapsat jako vystavenou fakturu (pohledávky) do nového deníku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IČO se přenáší do kontace</a:t>
            </a:r>
            <a:endParaRPr lang="cs-CZ" dirty="0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" r="6383"/>
          <a:stretch/>
        </p:blipFill>
        <p:spPr>
          <a:xfrm>
            <a:off x="5734372" y="2132856"/>
            <a:ext cx="6268670" cy="4531568"/>
          </a:xfrm>
        </p:spPr>
      </p:pic>
      <p:sp>
        <p:nvSpPr>
          <p:cNvPr id="10" name="Ovál 9"/>
          <p:cNvSpPr/>
          <p:nvPr/>
        </p:nvSpPr>
        <p:spPr>
          <a:xfrm>
            <a:off x="7174532" y="1467088"/>
            <a:ext cx="3168352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9766820" y="3501008"/>
            <a:ext cx="1728192" cy="89763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se šipkou 13"/>
          <p:cNvCxnSpPr/>
          <p:nvPr/>
        </p:nvCxnSpPr>
        <p:spPr>
          <a:xfrm>
            <a:off x="8614692" y="1971144"/>
            <a:ext cx="1152128" cy="152986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Skupina 18"/>
          <p:cNvGrpSpPr/>
          <p:nvPr/>
        </p:nvGrpSpPr>
        <p:grpSpPr>
          <a:xfrm>
            <a:off x="9910836" y="3501008"/>
            <a:ext cx="1944216" cy="1656184"/>
            <a:chOff x="9910836" y="3501008"/>
            <a:chExt cx="1944216" cy="1656184"/>
          </a:xfrm>
        </p:grpSpPr>
        <p:sp>
          <p:nvSpPr>
            <p:cNvPr id="15" name="Ovál 14"/>
            <p:cNvSpPr/>
            <p:nvPr/>
          </p:nvSpPr>
          <p:spPr>
            <a:xfrm>
              <a:off x="9910836" y="3501008"/>
              <a:ext cx="864096" cy="28803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Zaoblený obdélník 15"/>
            <p:cNvSpPr/>
            <p:nvPr/>
          </p:nvSpPr>
          <p:spPr>
            <a:xfrm>
              <a:off x="11350996" y="4653136"/>
              <a:ext cx="504056" cy="504056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18" name="Přímá spojnice se šipkou 17"/>
            <p:cNvCxnSpPr>
              <a:endCxn id="16" idx="1"/>
            </p:cNvCxnSpPr>
            <p:nvPr/>
          </p:nvCxnSpPr>
          <p:spPr>
            <a:xfrm>
              <a:off x="10342884" y="3789040"/>
              <a:ext cx="1008112" cy="1116124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387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Zápis </a:t>
            </a:r>
            <a:r>
              <a:rPr lang="cs-CZ" b="1" dirty="0" smtClean="0">
                <a:solidFill>
                  <a:schemeClr val="tx2"/>
                </a:solidFill>
              </a:rPr>
              <a:t>vratky dotace </a:t>
            </a:r>
            <a:r>
              <a:rPr lang="cs-CZ" b="1" dirty="0">
                <a:solidFill>
                  <a:schemeClr val="tx2"/>
                </a:solidFill>
              </a:rPr>
              <a:t>pomocí prvotních dokladů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35577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Mezi </a:t>
            </a:r>
            <a:r>
              <a:rPr lang="cs-CZ" dirty="0" smtClean="0"/>
              <a:t>dodavatelské </a:t>
            </a:r>
            <a:r>
              <a:rPr lang="cs-CZ" dirty="0"/>
              <a:t>deníky pořídit  nový deník pro </a:t>
            </a:r>
            <a:r>
              <a:rPr lang="cs-CZ" dirty="0" smtClean="0"/>
              <a:t>vratky dotací</a:t>
            </a: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Vyplnit Firmu (= poskytovatele), zdroj, kontaci……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Vratku zapsat jako přijatou fakturu (závazek)</a:t>
            </a:r>
            <a:endParaRPr lang="cs-CZ" dirty="0"/>
          </a:p>
          <a:p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44" y="176361"/>
            <a:ext cx="5667375" cy="6276975"/>
          </a:xfrm>
          <a:prstGeom prst="rect">
            <a:avLst/>
          </a:prstGeom>
        </p:spPr>
      </p:pic>
      <p:sp>
        <p:nvSpPr>
          <p:cNvPr id="9" name="Zaoblený obdélník 8"/>
          <p:cNvSpPr/>
          <p:nvPr/>
        </p:nvSpPr>
        <p:spPr>
          <a:xfrm>
            <a:off x="7390556" y="4221088"/>
            <a:ext cx="3672408" cy="64807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aoblený obdélník 9"/>
          <p:cNvSpPr/>
          <p:nvPr/>
        </p:nvSpPr>
        <p:spPr>
          <a:xfrm>
            <a:off x="7246540" y="1677467"/>
            <a:ext cx="2232248" cy="64807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167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2" y="591539"/>
            <a:ext cx="11120018" cy="6247201"/>
          </a:xfrm>
          <a:prstGeom prst="rect">
            <a:avLst/>
          </a:prstGeom>
        </p:spPr>
      </p:pic>
      <p:sp>
        <p:nvSpPr>
          <p:cNvPr id="4" name="Zaoblený obdélník 3"/>
          <p:cNvSpPr/>
          <p:nvPr/>
        </p:nvSpPr>
        <p:spPr>
          <a:xfrm>
            <a:off x="9478788" y="4005064"/>
            <a:ext cx="936104" cy="72008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aoblený obdélník 4"/>
          <p:cNvSpPr/>
          <p:nvPr/>
        </p:nvSpPr>
        <p:spPr>
          <a:xfrm>
            <a:off x="1701924" y="3068960"/>
            <a:ext cx="1584176" cy="28803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/>
          <p:cNvCxnSpPr/>
          <p:nvPr/>
        </p:nvCxnSpPr>
        <p:spPr>
          <a:xfrm>
            <a:off x="3286100" y="3356992"/>
            <a:ext cx="6192688" cy="72008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4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sz="4000" b="1" dirty="0">
                <a:solidFill>
                  <a:schemeClr val="tx2"/>
                </a:solidFill>
              </a:rPr>
              <a:t>I</a:t>
            </a:r>
            <a:r>
              <a:rPr lang="cs-CZ" sz="4000" b="1" dirty="0" smtClean="0">
                <a:solidFill>
                  <a:schemeClr val="tx2"/>
                </a:solidFill>
              </a:rPr>
              <a:t>nvestiční </a:t>
            </a:r>
            <a:r>
              <a:rPr lang="cs-CZ" sz="4000" b="1" dirty="0">
                <a:solidFill>
                  <a:schemeClr val="tx2"/>
                </a:solidFill>
              </a:rPr>
              <a:t>dotace od zřizovatele</a:t>
            </a:r>
            <a:endParaRPr lang="cs-CZ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85000" lnSpcReduction="20000"/>
          </a:bodyPr>
          <a:lstStyle/>
          <a:p>
            <a:r>
              <a:rPr lang="cs-CZ" sz="3200" dirty="0"/>
              <a:t>vykazování časově rozlišeného investičního transferu (ČÚS 708, 709 pro vybrané účetní jednotky)</a:t>
            </a:r>
          </a:p>
          <a:p>
            <a:r>
              <a:rPr lang="cs-CZ" sz="3200" dirty="0"/>
              <a:t>změna oproti původnímu záměru vykazovat investiční dotace jednorázově do výnosů</a:t>
            </a:r>
          </a:p>
          <a:p>
            <a:r>
              <a:rPr lang="cs-CZ" sz="3200" dirty="0"/>
              <a:t>použije se postup, kterým investiční dotace vykazují všechny vybrané účetní jednotky</a:t>
            </a:r>
          </a:p>
          <a:p>
            <a:r>
              <a:rPr lang="cs-CZ" sz="3200" dirty="0"/>
              <a:t>investiční dotace se sleduje po celou dobu existence a odepisování z ní pořízeného majetku přes účet 901, který se odepisováním postupně snižuje</a:t>
            </a:r>
          </a:p>
          <a:p>
            <a:r>
              <a:rPr lang="cs-CZ" sz="3200" dirty="0"/>
              <a:t>účet 901 s </a:t>
            </a:r>
            <a:r>
              <a:rPr lang="cs-CZ" sz="3200" dirty="0" smtClean="0"/>
              <a:t>IČO </a:t>
            </a:r>
            <a:r>
              <a:rPr lang="cs-CZ" sz="3200" dirty="0"/>
              <a:t>poskytovatele dotace</a:t>
            </a:r>
          </a:p>
          <a:p>
            <a:r>
              <a:rPr lang="cs-CZ" sz="3200" dirty="0"/>
              <a:t>účet 901 se rozdělí na analytiku pro dotace, vlastní zdroje a ostatní</a:t>
            </a:r>
          </a:p>
        </p:txBody>
      </p:sp>
    </p:spTree>
    <p:extLst>
      <p:ext uri="{BB962C8B-B14F-4D97-AF65-F5344CB8AC3E}">
        <p14:creationId xmlns:p14="http://schemas.microsoft.com/office/powerpoint/2010/main" val="32699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sz="4000" b="1" dirty="0">
                <a:solidFill>
                  <a:schemeClr val="tx2"/>
                </a:solidFill>
              </a:rPr>
              <a:t>I</a:t>
            </a:r>
            <a:r>
              <a:rPr lang="cs-CZ" sz="4000" b="1" dirty="0" smtClean="0">
                <a:solidFill>
                  <a:schemeClr val="tx2"/>
                </a:solidFill>
              </a:rPr>
              <a:t>nvestiční </a:t>
            </a:r>
            <a:r>
              <a:rPr lang="cs-CZ" sz="4000" b="1" dirty="0">
                <a:solidFill>
                  <a:schemeClr val="tx2"/>
                </a:solidFill>
              </a:rPr>
              <a:t>dotace od zřizovatele</a:t>
            </a:r>
            <a:endParaRPr lang="cs-CZ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předpis dotace				34621 / 916712x</a:t>
            </a:r>
          </a:p>
          <a:p>
            <a:pPr marL="0" indent="0">
              <a:buNone/>
            </a:pPr>
            <a:r>
              <a:rPr lang="cs-CZ" sz="3200" dirty="0"/>
              <a:t>úhrada					221 / 34621</a:t>
            </a:r>
          </a:p>
          <a:p>
            <a:pPr marL="0" indent="0">
              <a:buNone/>
            </a:pPr>
            <a:r>
              <a:rPr lang="cs-CZ" sz="3200" dirty="0"/>
              <a:t>předpis vratky				916712x /3479</a:t>
            </a:r>
          </a:p>
          <a:p>
            <a:pPr marL="0" indent="0">
              <a:buNone/>
            </a:pPr>
            <a:r>
              <a:rPr lang="cs-CZ" sz="3200" dirty="0"/>
              <a:t>záměna na neinvestiční		916712x / 6911x</a:t>
            </a:r>
          </a:p>
          <a:p>
            <a:pPr marL="0" indent="0">
              <a:buNone/>
            </a:pPr>
            <a:r>
              <a:rPr lang="cs-CZ" sz="3200" dirty="0"/>
              <a:t>převod do FÚUP			916712x / 91532</a:t>
            </a:r>
          </a:p>
          <a:p>
            <a:pPr marL="0" indent="0">
              <a:buNone/>
            </a:pPr>
            <a:r>
              <a:rPr lang="cs-CZ" sz="3200" dirty="0"/>
              <a:t>čerpání z FÚUP				91532 / 9168</a:t>
            </a:r>
          </a:p>
          <a:p>
            <a:pPr marL="0" indent="0">
              <a:buNone/>
            </a:pPr>
            <a:r>
              <a:rPr lang="cs-CZ" sz="3200" dirty="0"/>
              <a:t>použití dotace z FÚUP		9168 / 901 </a:t>
            </a:r>
            <a:r>
              <a:rPr lang="cs-CZ" sz="1800" b="1" dirty="0" smtClean="0"/>
              <a:t>IČO </a:t>
            </a:r>
            <a:r>
              <a:rPr lang="cs-CZ" sz="1800" b="1" dirty="0" err="1"/>
              <a:t>poskyt</a:t>
            </a:r>
            <a:r>
              <a:rPr lang="cs-CZ" sz="1800" b="1" dirty="0" smtClean="0"/>
              <a:t>.</a:t>
            </a:r>
            <a:endParaRPr lang="cs-CZ" sz="1800" b="1" dirty="0"/>
          </a:p>
        </p:txBody>
      </p:sp>
    </p:spTree>
    <p:extLst>
      <p:ext uri="{BB962C8B-B14F-4D97-AF65-F5344CB8AC3E}">
        <p14:creationId xmlns:p14="http://schemas.microsoft.com/office/powerpoint/2010/main" val="292059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Dodatečné úpravy účtového rozvrhu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pPr marL="282575" lvl="1" indent="0">
              <a:buNone/>
            </a:pPr>
            <a:r>
              <a:rPr lang="cs-CZ" sz="2800" dirty="0"/>
              <a:t>ú</a:t>
            </a:r>
            <a:r>
              <a:rPr lang="cs-CZ" sz="2800" dirty="0" smtClean="0"/>
              <a:t>čet 901 – rozdělení i počátečních stavů k 1. 1. 2016 na analytické účty:</a:t>
            </a:r>
          </a:p>
          <a:p>
            <a:pPr marL="282575" lvl="1" indent="0">
              <a:buNone/>
            </a:pPr>
            <a:r>
              <a:rPr lang="cs-CZ" sz="2800" dirty="0"/>
              <a:t>	</a:t>
            </a:r>
            <a:r>
              <a:rPr lang="cs-CZ" sz="2800" dirty="0" smtClean="0"/>
              <a:t>investiční dotace </a:t>
            </a:r>
            <a:r>
              <a:rPr lang="cs-CZ" dirty="0" smtClean="0"/>
              <a:t>(tj. zůstatková cena majetku pořízeného z dotace)</a:t>
            </a:r>
          </a:p>
          <a:p>
            <a:pPr marL="282575" lvl="1" indent="0">
              <a:buNone/>
            </a:pPr>
            <a:r>
              <a:rPr lang="cs-CZ" dirty="0"/>
              <a:t>	</a:t>
            </a:r>
            <a:r>
              <a:rPr lang="cs-CZ" sz="2800" dirty="0" smtClean="0"/>
              <a:t>vlastní zdroje </a:t>
            </a:r>
            <a:r>
              <a:rPr lang="cs-CZ" dirty="0" smtClean="0"/>
              <a:t>(tj. zůstatková cena majetku pořízeného z vlastních zdrojů)</a:t>
            </a:r>
          </a:p>
          <a:p>
            <a:pPr marL="282575" lvl="1" indent="0">
              <a:buNone/>
            </a:pPr>
            <a:r>
              <a:rPr lang="cs-CZ" dirty="0"/>
              <a:t>	</a:t>
            </a:r>
            <a:r>
              <a:rPr lang="cs-CZ" sz="2800" dirty="0" smtClean="0"/>
              <a:t>ostatní</a:t>
            </a:r>
          </a:p>
          <a:p>
            <a:pPr marL="282575" lvl="1" indent="0">
              <a:buNone/>
            </a:pPr>
            <a:r>
              <a:rPr lang="cs-CZ" sz="2800" dirty="0"/>
              <a:t>ú</a:t>
            </a:r>
            <a:r>
              <a:rPr lang="cs-CZ" sz="2800" dirty="0" smtClean="0"/>
              <a:t>čet 549 – analytiky na zmařené investice a na bankovní poplatky</a:t>
            </a:r>
          </a:p>
          <a:p>
            <a:pPr marL="282575" lvl="1" indent="0"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44141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Vlastní jmění x investiční dotace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60168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Oddělit majetek pořízený z vlastních peněz a majetek pořízený z dotace</a:t>
            </a:r>
          </a:p>
          <a:p>
            <a:r>
              <a:rPr lang="cs-CZ" dirty="0"/>
              <a:t>Oddělené analytiky pro 901</a:t>
            </a:r>
          </a:p>
          <a:p>
            <a:r>
              <a:rPr lang="cs-CZ" dirty="0" smtClean="0"/>
              <a:t>Správně rozdělit počáteční stavy 901 dle zůstatkových ceny majetku</a:t>
            </a:r>
          </a:p>
          <a:p>
            <a:r>
              <a:rPr lang="cs-CZ" dirty="0" smtClean="0"/>
              <a:t>Sledování IČO poskytovatele investiční dotace na účtu 901</a:t>
            </a:r>
          </a:p>
          <a:p>
            <a:r>
              <a:rPr lang="cs-CZ" dirty="0" smtClean="0"/>
              <a:t>Snižování 901 v důsledku odepisování s IČO poskytovatele dotace</a:t>
            </a:r>
          </a:p>
          <a:p>
            <a:pPr lvl="1"/>
            <a:r>
              <a:rPr lang="cs-CZ" dirty="0" smtClean="0"/>
              <a:t>Evidence IČO poskytovatele na kartách majetku</a:t>
            </a:r>
          </a:p>
          <a:p>
            <a:pPr lvl="1"/>
            <a:r>
              <a:rPr lang="cs-CZ" dirty="0" smtClean="0"/>
              <a:t>Majetek pořízený z dotací před 1.1.2016 – 444</a:t>
            </a:r>
          </a:p>
          <a:p>
            <a:pPr lvl="1"/>
            <a:r>
              <a:rPr lang="cs-CZ" dirty="0" smtClean="0"/>
              <a:t>U „nově“ pořízeného majetku z letošních dotací – IČO poskytovatele</a:t>
            </a:r>
          </a:p>
          <a:p>
            <a:r>
              <a:rPr lang="cs-CZ" dirty="0" smtClean="0"/>
              <a:t>Nutné upravit účetní pravidla pro kontace pohybů majetku </a:t>
            </a:r>
          </a:p>
          <a:p>
            <a:pPr lvl="2"/>
            <a:r>
              <a:rPr lang="cs-CZ" dirty="0" smtClean="0"/>
              <a:t>Doporučení pro úpravy bude rozesláno</a:t>
            </a:r>
          </a:p>
          <a:p>
            <a:pPr lvl="2"/>
            <a:r>
              <a:rPr lang="cs-CZ" dirty="0" smtClean="0"/>
              <a:t>Úpravy provést před výpočtem odpisů za leden 2016</a:t>
            </a:r>
          </a:p>
          <a:p>
            <a:pPr lvl="2"/>
            <a:r>
              <a:rPr lang="cs-CZ" dirty="0" smtClean="0"/>
              <a:t>Možné řešit v rámci konzultace</a:t>
            </a:r>
          </a:p>
        </p:txBody>
      </p:sp>
    </p:spTree>
    <p:extLst>
      <p:ext uri="{BB962C8B-B14F-4D97-AF65-F5344CB8AC3E}">
        <p14:creationId xmlns:p14="http://schemas.microsoft.com/office/powerpoint/2010/main" val="162475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Účtování dotací a jejich zachycení v </a:t>
            </a:r>
            <a:r>
              <a:rPr lang="cs-CZ" dirty="0" err="1" smtClean="0"/>
              <a:t>iFIS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smtClean="0">
                <a:ln>
                  <a:solidFill>
                    <a:srgbClr val="BC8908"/>
                  </a:solidFill>
                </a:ln>
              </a:rPr>
              <a:t>Provozní dotace od jiných poskytovatelů</a:t>
            </a:r>
            <a:endParaRPr lang="cs-CZ" b="1" dirty="0">
              <a:ln>
                <a:solidFill>
                  <a:srgbClr val="BC8908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00377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 fontScale="90000"/>
          </a:bodyPr>
          <a:lstStyle/>
          <a:p>
            <a:r>
              <a:rPr lang="cs-CZ" sz="4000" b="1" dirty="0" smtClean="0">
                <a:solidFill>
                  <a:schemeClr val="tx2"/>
                </a:solidFill>
              </a:rPr>
              <a:t>Provozní dotace od jiných poskytovatelů – konsolidovaných jednotek</a:t>
            </a:r>
            <a:endParaRPr lang="cs-CZ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800" dirty="0" smtClean="0"/>
              <a:t>dotace s vypořádáním, tj. záloha a zúčtování v následujícím kalendářním roce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přijetí zálohy</a:t>
            </a:r>
            <a:r>
              <a:rPr lang="cs-CZ" sz="2800" dirty="0"/>
              <a:t>				</a:t>
            </a:r>
            <a:r>
              <a:rPr lang="cs-CZ" sz="2800" dirty="0" smtClean="0"/>
              <a:t>221 / 34710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800" dirty="0" smtClean="0"/>
              <a:t>nejpozději k 31. 12. účtování dohadné položky nebo pohledávky z dotace a výnosu z dotace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08539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 fontScale="90000"/>
          </a:bodyPr>
          <a:lstStyle/>
          <a:p>
            <a:r>
              <a:rPr lang="cs-CZ" sz="4000" b="1" dirty="0" smtClean="0">
                <a:solidFill>
                  <a:schemeClr val="tx2"/>
                </a:solidFill>
              </a:rPr>
              <a:t>Provozní dotace od jiných poskytovatelů – konsolidovaných jednotek</a:t>
            </a:r>
            <a:endParaRPr lang="cs-CZ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1) varianta </a:t>
            </a:r>
            <a:r>
              <a:rPr lang="cs-CZ" sz="2800" dirty="0"/>
              <a:t>s použitím dohadné položky, nejpozději 31. 12</a:t>
            </a:r>
            <a:r>
              <a:rPr lang="cs-CZ" sz="28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					3889 / 691321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vypořádání dotace v následujícím </a:t>
            </a:r>
            <a:r>
              <a:rPr lang="cs-CZ" sz="2800" dirty="0" smtClean="0"/>
              <a:t>roce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vyúčtování zálohy			34611 / 3889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	</a:t>
            </a:r>
            <a:r>
              <a:rPr lang="cs-CZ" sz="2800" dirty="0" smtClean="0"/>
              <a:t>				34710 / 34611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vrácení nevyčerpané zálohy	34710 / 221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 na doplatek		34611 / 691321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0917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 fontScale="90000"/>
          </a:bodyPr>
          <a:lstStyle/>
          <a:p>
            <a:r>
              <a:rPr lang="cs-CZ" sz="4000" b="1" dirty="0" smtClean="0">
                <a:solidFill>
                  <a:schemeClr val="tx2"/>
                </a:solidFill>
              </a:rPr>
              <a:t>Provozní dotace od jiných poskytovatelů – konsolidovaných jednotek</a:t>
            </a:r>
            <a:endParaRPr lang="cs-CZ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2) varianta </a:t>
            </a:r>
            <a:r>
              <a:rPr lang="cs-CZ" sz="2800" dirty="0"/>
              <a:t>s použitím </a:t>
            </a:r>
            <a:r>
              <a:rPr lang="cs-CZ" sz="2800" dirty="0" smtClean="0"/>
              <a:t>zvláštní analytiky pohledávky, </a:t>
            </a:r>
            <a:r>
              <a:rPr lang="cs-CZ" sz="2800" dirty="0"/>
              <a:t>nejpozději 31. 12</a:t>
            </a:r>
            <a:r>
              <a:rPr lang="cs-CZ" sz="28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					346113 / 691321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vypořádání dotace v následujícím </a:t>
            </a:r>
            <a:r>
              <a:rPr lang="cs-CZ" sz="2800" dirty="0" smtClean="0"/>
              <a:t>roce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vyúčtování zálohy			34710 / 346113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 smtClean="0"/>
              <a:t>vrácení nevyčerpané zálohy	34710 / 221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 na doplatek		34611 / 691321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5493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Provozní dotace od jiných poskytovatelů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60168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2016</a:t>
            </a:r>
          </a:p>
          <a:p>
            <a:pPr lvl="1"/>
            <a:r>
              <a:rPr lang="cs-CZ" dirty="0" smtClean="0"/>
              <a:t>Přijetí zálohy na dotaci		221 / 34710</a:t>
            </a:r>
          </a:p>
          <a:p>
            <a:pPr lvl="1"/>
            <a:r>
              <a:rPr lang="cs-CZ" dirty="0" smtClean="0"/>
              <a:t>Proúčtování nároku k 31.12.	</a:t>
            </a:r>
          </a:p>
          <a:p>
            <a:pPr lvl="2"/>
            <a:r>
              <a:rPr lang="cs-CZ" dirty="0" smtClean="0"/>
              <a:t>Varianta s dohadnou položkou			     3889 / 691321</a:t>
            </a:r>
          </a:p>
          <a:p>
            <a:pPr lvl="2"/>
            <a:r>
              <a:rPr lang="cs-CZ" dirty="0" smtClean="0"/>
              <a:t>Varianta se zvláštní analytikou pohledávky	346113 / 691321</a:t>
            </a:r>
          </a:p>
          <a:p>
            <a:r>
              <a:rPr lang="cs-CZ" dirty="0" smtClean="0"/>
              <a:t>2017  </a:t>
            </a:r>
          </a:p>
          <a:p>
            <a:pPr lvl="1"/>
            <a:r>
              <a:rPr lang="cs-CZ" dirty="0"/>
              <a:t>Vypořádání nároku na dotace</a:t>
            </a:r>
          </a:p>
          <a:p>
            <a:pPr lvl="2"/>
            <a:r>
              <a:rPr lang="cs-CZ" dirty="0" smtClean="0"/>
              <a:t>Varianta s dohadnou položkou			34611 / 3889</a:t>
            </a:r>
          </a:p>
          <a:p>
            <a:pPr marL="511175" lvl="2" indent="0">
              <a:buNone/>
            </a:pPr>
            <a:r>
              <a:rPr lang="cs-CZ" sz="1600" dirty="0" smtClean="0"/>
              <a:t>                                                                                          		</a:t>
            </a:r>
            <a:r>
              <a:rPr lang="cs-CZ" dirty="0" smtClean="0"/>
              <a:t>34710 / 34611</a:t>
            </a:r>
          </a:p>
          <a:p>
            <a:pPr lvl="2"/>
            <a:endParaRPr lang="cs-CZ" dirty="0" smtClean="0"/>
          </a:p>
          <a:p>
            <a:pPr lvl="2"/>
            <a:r>
              <a:rPr lang="cs-CZ" dirty="0" smtClean="0"/>
              <a:t>Varianta se zvláštní analytikou pohledávky	34710 / 346113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Vratka nevyčerpané zálohy		34710 / 221</a:t>
            </a:r>
          </a:p>
          <a:p>
            <a:pPr lvl="1"/>
            <a:r>
              <a:rPr lang="cs-CZ" dirty="0" smtClean="0"/>
              <a:t>Nárok na doplatek			34611 / 691321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6742484" y="2387021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aoblený obdélník 4"/>
          <p:cNvSpPr/>
          <p:nvPr/>
        </p:nvSpPr>
        <p:spPr>
          <a:xfrm>
            <a:off x="6958508" y="4417862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aoblený obdélník 5"/>
          <p:cNvSpPr/>
          <p:nvPr/>
        </p:nvSpPr>
        <p:spPr>
          <a:xfrm>
            <a:off x="7822604" y="4759957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6122678" y="5967925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6112110" y="6350740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8974732" y="2329630"/>
            <a:ext cx="187220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9046740" y="229998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IČO poskytovatele</a:t>
            </a:r>
            <a:endParaRPr lang="cs-CZ" sz="1600" dirty="0"/>
          </a:p>
        </p:txBody>
      </p:sp>
      <p:sp>
        <p:nvSpPr>
          <p:cNvPr id="11" name="Zaoblený obdélník 10"/>
          <p:cNvSpPr/>
          <p:nvPr/>
        </p:nvSpPr>
        <p:spPr>
          <a:xfrm>
            <a:off x="7030516" y="2995204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7987669" y="2995936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7030516" y="3318851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aoblený obdélník 13"/>
          <p:cNvSpPr/>
          <p:nvPr/>
        </p:nvSpPr>
        <p:spPr>
          <a:xfrm>
            <a:off x="7993472" y="3322163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aoblený obdélník 14"/>
          <p:cNvSpPr/>
          <p:nvPr/>
        </p:nvSpPr>
        <p:spPr>
          <a:xfrm>
            <a:off x="7809786" y="4420763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Zaoblený obdélník 15"/>
          <p:cNvSpPr/>
          <p:nvPr/>
        </p:nvSpPr>
        <p:spPr>
          <a:xfrm>
            <a:off x="7055995" y="6374294"/>
            <a:ext cx="957153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aoblený obdélník 16"/>
          <p:cNvSpPr/>
          <p:nvPr/>
        </p:nvSpPr>
        <p:spPr>
          <a:xfrm>
            <a:off x="6958508" y="4770773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aoblený obdélník 17"/>
          <p:cNvSpPr/>
          <p:nvPr/>
        </p:nvSpPr>
        <p:spPr>
          <a:xfrm>
            <a:off x="6943707" y="5286164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aoblený obdélník 18"/>
          <p:cNvSpPr/>
          <p:nvPr/>
        </p:nvSpPr>
        <p:spPr>
          <a:xfrm>
            <a:off x="7837247" y="5289772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Zaoblený obdélník 20"/>
          <p:cNvSpPr/>
          <p:nvPr/>
        </p:nvSpPr>
        <p:spPr>
          <a:xfrm>
            <a:off x="6670476" y="2338911"/>
            <a:ext cx="936104" cy="38425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Zaoblený obdélník 21"/>
          <p:cNvSpPr/>
          <p:nvPr/>
        </p:nvSpPr>
        <p:spPr>
          <a:xfrm>
            <a:off x="6923111" y="4744394"/>
            <a:ext cx="857079" cy="36376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aoblený obdélník 22"/>
          <p:cNvSpPr/>
          <p:nvPr/>
        </p:nvSpPr>
        <p:spPr>
          <a:xfrm>
            <a:off x="6923112" y="4378138"/>
            <a:ext cx="864096" cy="363434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aoblený obdélník 23"/>
          <p:cNvSpPr/>
          <p:nvPr/>
        </p:nvSpPr>
        <p:spPr>
          <a:xfrm>
            <a:off x="7795335" y="4728045"/>
            <a:ext cx="834000" cy="368053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Zaoblený obdélník 24"/>
          <p:cNvSpPr/>
          <p:nvPr/>
        </p:nvSpPr>
        <p:spPr>
          <a:xfrm>
            <a:off x="6093803" y="5930341"/>
            <a:ext cx="846398" cy="362475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Zaoblený obdélník 25"/>
          <p:cNvSpPr/>
          <p:nvPr/>
        </p:nvSpPr>
        <p:spPr>
          <a:xfrm>
            <a:off x="6083234" y="6328163"/>
            <a:ext cx="856967" cy="345956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Zaoblený obdélník 26"/>
          <p:cNvSpPr/>
          <p:nvPr/>
        </p:nvSpPr>
        <p:spPr>
          <a:xfrm>
            <a:off x="8993982" y="2750266"/>
            <a:ext cx="1872208" cy="384251"/>
          </a:xfrm>
          <a:prstGeom prst="roundRect">
            <a:avLst/>
          </a:prstGeom>
          <a:solidFill>
            <a:srgbClr val="00B050">
              <a:alpha val="10000"/>
            </a:srgbClr>
          </a:solidFill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ovéPole 27"/>
          <p:cNvSpPr txBox="1"/>
          <p:nvPr/>
        </p:nvSpPr>
        <p:spPr>
          <a:xfrm>
            <a:off x="9065990" y="273802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Saldo </a:t>
            </a:r>
            <a:endParaRPr lang="cs-CZ" dirty="0"/>
          </a:p>
        </p:txBody>
      </p:sp>
      <p:sp>
        <p:nvSpPr>
          <p:cNvPr id="29" name="Zaoblený obdélník 28"/>
          <p:cNvSpPr/>
          <p:nvPr/>
        </p:nvSpPr>
        <p:spPr>
          <a:xfrm>
            <a:off x="6948883" y="2975954"/>
            <a:ext cx="1944216" cy="32364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Zaoblený obdélník 29"/>
          <p:cNvSpPr/>
          <p:nvPr/>
        </p:nvSpPr>
        <p:spPr>
          <a:xfrm>
            <a:off x="6850496" y="5283175"/>
            <a:ext cx="1944216" cy="32364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Zaoblený obdélník 30"/>
          <p:cNvSpPr/>
          <p:nvPr/>
        </p:nvSpPr>
        <p:spPr>
          <a:xfrm>
            <a:off x="9025393" y="3256359"/>
            <a:ext cx="1872208" cy="384251"/>
          </a:xfrm>
          <a:prstGeom prst="roundRect">
            <a:avLst/>
          </a:prstGeom>
          <a:solidFill>
            <a:srgbClr val="0070C0">
              <a:alpha val="10000"/>
            </a:srgbClr>
          </a:solidFill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TextovéPole 31"/>
          <p:cNvSpPr txBox="1"/>
          <p:nvPr/>
        </p:nvSpPr>
        <p:spPr>
          <a:xfrm>
            <a:off x="9097401" y="324411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BÚD </a:t>
            </a:r>
            <a:endParaRPr lang="cs-CZ" dirty="0"/>
          </a:p>
        </p:txBody>
      </p:sp>
      <p:sp>
        <p:nvSpPr>
          <p:cNvPr id="33" name="TextovéPole 32"/>
          <p:cNvSpPr txBox="1"/>
          <p:nvPr/>
        </p:nvSpPr>
        <p:spPr>
          <a:xfrm>
            <a:off x="6444693" y="3175633"/>
            <a:ext cx="504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 dirty="0" smtClean="0"/>
              <a:t>nebo</a:t>
            </a:r>
            <a:endParaRPr lang="cs-CZ" sz="1050" b="1" dirty="0"/>
          </a:p>
        </p:txBody>
      </p:sp>
      <p:cxnSp>
        <p:nvCxnSpPr>
          <p:cNvPr id="35" name="Přímá spojnice se šipkou 34"/>
          <p:cNvCxnSpPr/>
          <p:nvPr/>
        </p:nvCxnSpPr>
        <p:spPr>
          <a:xfrm flipV="1">
            <a:off x="8779757" y="5267542"/>
            <a:ext cx="555015" cy="12605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ovéPole 35"/>
          <p:cNvSpPr txBox="1"/>
          <p:nvPr/>
        </p:nvSpPr>
        <p:spPr>
          <a:xfrm>
            <a:off x="9334772" y="4926274"/>
            <a:ext cx="2089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V případě použití zvláštní analytiky účtovat buď přímo BÚD včetně zálohy a případné vratky nebo přes pomocný účet</a:t>
            </a:r>
            <a:endParaRPr lang="cs-CZ" sz="1100" dirty="0"/>
          </a:p>
        </p:txBody>
      </p:sp>
      <p:sp>
        <p:nvSpPr>
          <p:cNvPr id="37" name="Zaoblený obdélník 36"/>
          <p:cNvSpPr/>
          <p:nvPr/>
        </p:nvSpPr>
        <p:spPr>
          <a:xfrm>
            <a:off x="6961261" y="3361264"/>
            <a:ext cx="1944216" cy="32364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762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/>
      <p:bldP spid="36" grpId="0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76655" cy="1219200"/>
          </a:xfrm>
        </p:spPr>
        <p:txBody>
          <a:bodyPr>
            <a:normAutofit/>
          </a:bodyPr>
          <a:lstStyle/>
          <a:p>
            <a:r>
              <a:rPr lang="cs-CZ" sz="3100" b="1" dirty="0" smtClean="0">
                <a:solidFill>
                  <a:schemeClr val="tx2"/>
                </a:solidFill>
              </a:rPr>
              <a:t>Provozní dotace od jiných poskytovatelů – dopad do PKP</a:t>
            </a:r>
            <a:endParaRPr lang="cs-CZ" sz="3100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60168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2016</a:t>
            </a:r>
          </a:p>
          <a:p>
            <a:pPr lvl="1"/>
            <a:r>
              <a:rPr lang="cs-CZ" dirty="0" smtClean="0"/>
              <a:t>Přijetí zálohy na dotaci		221 / 34710</a:t>
            </a:r>
          </a:p>
          <a:p>
            <a:pPr lvl="1"/>
            <a:r>
              <a:rPr lang="cs-CZ" dirty="0" smtClean="0"/>
              <a:t>Proúčtování nároku k 31.12.	</a:t>
            </a:r>
          </a:p>
          <a:p>
            <a:pPr lvl="2"/>
            <a:r>
              <a:rPr lang="cs-CZ" dirty="0" smtClean="0"/>
              <a:t>Varianta s dohadnou položkou			     3889 / 691321</a:t>
            </a:r>
          </a:p>
          <a:p>
            <a:pPr lvl="2"/>
            <a:r>
              <a:rPr lang="cs-CZ" dirty="0" smtClean="0"/>
              <a:t>Varianta se zvláštní analytikou pohledávky	346113 / 691321</a:t>
            </a:r>
          </a:p>
          <a:p>
            <a:r>
              <a:rPr lang="cs-CZ" dirty="0" smtClean="0"/>
              <a:t>2017  </a:t>
            </a:r>
          </a:p>
          <a:p>
            <a:pPr lvl="1"/>
            <a:r>
              <a:rPr lang="cs-CZ" dirty="0"/>
              <a:t>Vypořádání nároku na dotace</a:t>
            </a:r>
          </a:p>
          <a:p>
            <a:pPr lvl="2"/>
            <a:r>
              <a:rPr lang="cs-CZ" dirty="0" smtClean="0"/>
              <a:t>Varianta s dohadnou položkou			34611 / 3889</a:t>
            </a:r>
          </a:p>
          <a:p>
            <a:pPr marL="511175" lvl="2" indent="0">
              <a:buNone/>
            </a:pPr>
            <a:r>
              <a:rPr lang="cs-CZ" sz="1600" dirty="0" smtClean="0"/>
              <a:t>                                                                                          		</a:t>
            </a:r>
            <a:r>
              <a:rPr lang="cs-CZ" dirty="0" smtClean="0"/>
              <a:t>34710 / 34611</a:t>
            </a:r>
          </a:p>
          <a:p>
            <a:pPr lvl="2"/>
            <a:endParaRPr lang="cs-CZ" dirty="0" smtClean="0"/>
          </a:p>
          <a:p>
            <a:pPr lvl="2"/>
            <a:r>
              <a:rPr lang="cs-CZ" dirty="0" smtClean="0"/>
              <a:t>Varianta se zvláštní analytikou pohledávky	34710 / 346113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Vratka nevyčerpané zálohy		34710 / 221</a:t>
            </a:r>
          </a:p>
          <a:p>
            <a:pPr lvl="1"/>
            <a:r>
              <a:rPr lang="cs-CZ" dirty="0" smtClean="0"/>
              <a:t>Nárok na doplatek			34611 / 691321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6444693" y="3175633"/>
            <a:ext cx="504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 dirty="0" smtClean="0"/>
              <a:t>nebo</a:t>
            </a:r>
            <a:endParaRPr lang="cs-CZ" sz="1050" b="1" dirty="0"/>
          </a:p>
        </p:txBody>
      </p:sp>
      <p:sp>
        <p:nvSpPr>
          <p:cNvPr id="20" name="Zaoblený obdélník 19"/>
          <p:cNvSpPr/>
          <p:nvPr/>
        </p:nvSpPr>
        <p:spPr>
          <a:xfrm>
            <a:off x="6948883" y="3050672"/>
            <a:ext cx="945729" cy="576064"/>
          </a:xfrm>
          <a:prstGeom prst="roundRect">
            <a:avLst/>
          </a:prstGeom>
          <a:solidFill>
            <a:srgbClr val="6D6DFB">
              <a:alpha val="20000"/>
            </a:srgbClr>
          </a:solidFill>
          <a:ln w="25400">
            <a:solidFill>
              <a:srgbClr val="6D6D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Zaoblený obdélník 36"/>
          <p:cNvSpPr/>
          <p:nvPr/>
        </p:nvSpPr>
        <p:spPr>
          <a:xfrm>
            <a:off x="9478788" y="2348880"/>
            <a:ext cx="2016224" cy="553998"/>
          </a:xfrm>
          <a:prstGeom prst="roundRect">
            <a:avLst/>
          </a:prstGeom>
          <a:solidFill>
            <a:srgbClr val="8086FC">
              <a:alpha val="18000"/>
            </a:srgbClr>
          </a:solidFill>
          <a:ln w="25400">
            <a:solidFill>
              <a:srgbClr val="6D6D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TextovéPole 33"/>
          <p:cNvSpPr txBox="1"/>
          <p:nvPr/>
        </p:nvSpPr>
        <p:spPr>
          <a:xfrm>
            <a:off x="9478789" y="2348880"/>
            <a:ext cx="2171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PKP</a:t>
            </a:r>
            <a:r>
              <a:rPr lang="cs-CZ" sz="1400" dirty="0" smtClean="0"/>
              <a:t> řádek Dohadné položky</a:t>
            </a:r>
            <a:endParaRPr lang="cs-CZ" sz="1400" dirty="0"/>
          </a:p>
        </p:txBody>
      </p:sp>
      <p:sp>
        <p:nvSpPr>
          <p:cNvPr id="38" name="Zaoblený obdélník 37"/>
          <p:cNvSpPr/>
          <p:nvPr/>
        </p:nvSpPr>
        <p:spPr>
          <a:xfrm>
            <a:off x="9512176" y="3072738"/>
            <a:ext cx="1982835" cy="553998"/>
          </a:xfrm>
          <a:prstGeom prst="roundRect">
            <a:avLst/>
          </a:prstGeom>
          <a:solidFill>
            <a:srgbClr val="92D050">
              <a:alpha val="18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TextovéPole 38"/>
          <p:cNvSpPr txBox="1"/>
          <p:nvPr/>
        </p:nvSpPr>
        <p:spPr>
          <a:xfrm>
            <a:off x="9512178" y="3072738"/>
            <a:ext cx="2171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PKP</a:t>
            </a:r>
            <a:r>
              <a:rPr lang="cs-CZ" sz="1400" dirty="0" smtClean="0"/>
              <a:t> řádek Závazky vůči ústředním institucím</a:t>
            </a:r>
            <a:endParaRPr lang="cs-CZ" sz="1400" dirty="0"/>
          </a:p>
        </p:txBody>
      </p:sp>
      <p:sp>
        <p:nvSpPr>
          <p:cNvPr id="40" name="Zaoblený obdélník 39"/>
          <p:cNvSpPr/>
          <p:nvPr/>
        </p:nvSpPr>
        <p:spPr>
          <a:xfrm>
            <a:off x="6769523" y="2367648"/>
            <a:ext cx="837057" cy="302024"/>
          </a:xfrm>
          <a:prstGeom prst="roundRect">
            <a:avLst/>
          </a:prstGeom>
          <a:solidFill>
            <a:srgbClr val="92D050">
              <a:alpha val="18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Zaoblený obdélník 40"/>
          <p:cNvSpPr/>
          <p:nvPr/>
        </p:nvSpPr>
        <p:spPr>
          <a:xfrm>
            <a:off x="6948883" y="5301208"/>
            <a:ext cx="837057" cy="302024"/>
          </a:xfrm>
          <a:prstGeom prst="roundRect">
            <a:avLst/>
          </a:prstGeom>
          <a:solidFill>
            <a:srgbClr val="92D050">
              <a:alpha val="18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Zaoblený obdélník 41"/>
          <p:cNvSpPr/>
          <p:nvPr/>
        </p:nvSpPr>
        <p:spPr>
          <a:xfrm>
            <a:off x="6018783" y="6021288"/>
            <a:ext cx="837057" cy="302024"/>
          </a:xfrm>
          <a:prstGeom prst="roundRect">
            <a:avLst/>
          </a:prstGeom>
          <a:solidFill>
            <a:srgbClr val="92D050">
              <a:alpha val="18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Zaoblený obdélník 42"/>
          <p:cNvSpPr/>
          <p:nvPr/>
        </p:nvSpPr>
        <p:spPr>
          <a:xfrm>
            <a:off x="6897386" y="4764883"/>
            <a:ext cx="837057" cy="302024"/>
          </a:xfrm>
          <a:prstGeom prst="roundRect">
            <a:avLst/>
          </a:prstGeom>
          <a:solidFill>
            <a:srgbClr val="92D050">
              <a:alpha val="18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Zaoblený obdélník 43"/>
          <p:cNvSpPr/>
          <p:nvPr/>
        </p:nvSpPr>
        <p:spPr>
          <a:xfrm>
            <a:off x="9554648" y="3822703"/>
            <a:ext cx="1982835" cy="553998"/>
          </a:xfrm>
          <a:prstGeom prst="roundRect">
            <a:avLst/>
          </a:prstGeom>
          <a:solidFill>
            <a:srgbClr val="FFFF00">
              <a:alpha val="18000"/>
            </a:srgb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TextovéPole 44"/>
          <p:cNvSpPr txBox="1"/>
          <p:nvPr/>
        </p:nvSpPr>
        <p:spPr>
          <a:xfrm>
            <a:off x="9554650" y="3822703"/>
            <a:ext cx="21713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00" dirty="0" smtClean="0"/>
              <a:t>PKP řádek Pohledávky za ústředními institucemi</a:t>
            </a:r>
            <a:endParaRPr lang="cs-CZ" sz="1300" dirty="0"/>
          </a:p>
        </p:txBody>
      </p:sp>
      <p:sp>
        <p:nvSpPr>
          <p:cNvPr id="46" name="Zaoblený obdélník 45"/>
          <p:cNvSpPr/>
          <p:nvPr/>
        </p:nvSpPr>
        <p:spPr>
          <a:xfrm>
            <a:off x="6897386" y="4399278"/>
            <a:ext cx="863554" cy="319507"/>
          </a:xfrm>
          <a:prstGeom prst="roundRect">
            <a:avLst/>
          </a:prstGeom>
          <a:solidFill>
            <a:srgbClr val="FFFF00">
              <a:alpha val="18000"/>
            </a:srgb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7" name="Zaoblený obdélník 46"/>
          <p:cNvSpPr/>
          <p:nvPr/>
        </p:nvSpPr>
        <p:spPr>
          <a:xfrm>
            <a:off x="7834774" y="4752652"/>
            <a:ext cx="863554" cy="319507"/>
          </a:xfrm>
          <a:prstGeom prst="roundRect">
            <a:avLst/>
          </a:prstGeom>
          <a:solidFill>
            <a:srgbClr val="FFFF00">
              <a:alpha val="18000"/>
            </a:srgb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Zaoblený obdélník 47"/>
          <p:cNvSpPr/>
          <p:nvPr/>
        </p:nvSpPr>
        <p:spPr>
          <a:xfrm>
            <a:off x="6005534" y="6377218"/>
            <a:ext cx="863554" cy="319507"/>
          </a:xfrm>
          <a:prstGeom prst="roundRect">
            <a:avLst/>
          </a:prstGeom>
          <a:solidFill>
            <a:srgbClr val="FFFF00">
              <a:alpha val="18000"/>
            </a:srgb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9" name="Zaoblený obdélník 48"/>
          <p:cNvSpPr/>
          <p:nvPr/>
        </p:nvSpPr>
        <p:spPr>
          <a:xfrm>
            <a:off x="9554648" y="4630054"/>
            <a:ext cx="1982835" cy="55399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18000"/>
            </a:schemeClr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TextovéPole 49"/>
          <p:cNvSpPr txBox="1"/>
          <p:nvPr/>
        </p:nvSpPr>
        <p:spPr>
          <a:xfrm>
            <a:off x="9554650" y="4630054"/>
            <a:ext cx="2171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PKP</a:t>
            </a:r>
            <a:r>
              <a:rPr lang="cs-CZ" sz="1400" dirty="0" smtClean="0"/>
              <a:t> řádek Výnosy z transferů</a:t>
            </a:r>
            <a:endParaRPr lang="cs-CZ" sz="1400" dirty="0"/>
          </a:p>
        </p:txBody>
      </p:sp>
      <p:sp>
        <p:nvSpPr>
          <p:cNvPr id="51" name="Zaoblený obdélník 50"/>
          <p:cNvSpPr/>
          <p:nvPr/>
        </p:nvSpPr>
        <p:spPr>
          <a:xfrm>
            <a:off x="7953661" y="3063574"/>
            <a:ext cx="922211" cy="55399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18000"/>
            </a:schemeClr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2" name="Zaoblený obdélník 51"/>
          <p:cNvSpPr/>
          <p:nvPr/>
        </p:nvSpPr>
        <p:spPr>
          <a:xfrm>
            <a:off x="7014756" y="6353416"/>
            <a:ext cx="922211" cy="365887"/>
          </a:xfrm>
          <a:prstGeom prst="roundRect">
            <a:avLst/>
          </a:prstGeom>
          <a:solidFill>
            <a:schemeClr val="accent2">
              <a:lumMod val="40000"/>
              <a:lumOff val="60000"/>
              <a:alpha val="18000"/>
            </a:schemeClr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3" name="Zaoblený obdélník 52"/>
          <p:cNvSpPr/>
          <p:nvPr/>
        </p:nvSpPr>
        <p:spPr>
          <a:xfrm>
            <a:off x="7825039" y="4399278"/>
            <a:ext cx="873289" cy="324244"/>
          </a:xfrm>
          <a:prstGeom prst="roundRect">
            <a:avLst/>
          </a:prstGeom>
          <a:solidFill>
            <a:srgbClr val="6D6DFB">
              <a:alpha val="20000"/>
            </a:srgbClr>
          </a:solidFill>
          <a:ln w="25400">
            <a:solidFill>
              <a:srgbClr val="6D6D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4" name="Zaoblený obdélník 53"/>
          <p:cNvSpPr/>
          <p:nvPr/>
        </p:nvSpPr>
        <p:spPr>
          <a:xfrm>
            <a:off x="7834774" y="5301208"/>
            <a:ext cx="873289" cy="324244"/>
          </a:xfrm>
          <a:prstGeom prst="roundRect">
            <a:avLst/>
          </a:prstGeom>
          <a:solidFill>
            <a:srgbClr val="6D6DFB">
              <a:alpha val="20000"/>
            </a:srgbClr>
          </a:solidFill>
          <a:ln w="25400">
            <a:solidFill>
              <a:srgbClr val="6D6D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671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47" grpId="0" animBg="1"/>
      <p:bldP spid="48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Nastavení v účtovém rozvrhu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10188623" cy="4187825"/>
          </a:xfrm>
        </p:spPr>
        <p:txBody>
          <a:bodyPr/>
          <a:lstStyle/>
          <a:p>
            <a:r>
              <a:rPr lang="cs-CZ" dirty="0"/>
              <a:t>34611 - nárok na neinvestiční dotace dotaci od ústředních institucí</a:t>
            </a:r>
          </a:p>
          <a:p>
            <a:r>
              <a:rPr lang="cs-CZ" dirty="0" smtClean="0"/>
              <a:t>34710 - Přijatá záloha na neinvestiční dotaci</a:t>
            </a:r>
          </a:p>
          <a:p>
            <a:r>
              <a:rPr lang="cs-CZ" dirty="0" smtClean="0"/>
              <a:t>3889 - Dohadná položka aktivní – nárok na neinvestiční dotaci</a:t>
            </a:r>
          </a:p>
          <a:p>
            <a:pPr marL="0" indent="0">
              <a:buNone/>
            </a:pPr>
            <a:r>
              <a:rPr lang="cs-CZ" dirty="0" smtClean="0"/>
              <a:t>	nebo </a:t>
            </a:r>
          </a:p>
          <a:p>
            <a:r>
              <a:rPr lang="cs-CZ" dirty="0" smtClean="0"/>
              <a:t>346113 - Neinvestiční dotace od ústředních </a:t>
            </a:r>
            <a:r>
              <a:rPr lang="cs-CZ" dirty="0" err="1" smtClean="0"/>
              <a:t>inst</a:t>
            </a:r>
            <a:r>
              <a:rPr lang="cs-CZ" dirty="0" smtClean="0"/>
              <a:t>. – hl. řešitel (PKP – dohad)</a:t>
            </a:r>
          </a:p>
          <a:p>
            <a:pPr marL="282575" lvl="1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2494012" y="4725144"/>
            <a:ext cx="8031345" cy="3693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0932C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POZOR –</a:t>
            </a:r>
            <a:r>
              <a:rPr lang="cs-CZ" i="1" dirty="0"/>
              <a:t>neúčtovat na tento účet jiný typ pohledávky za ústředními </a:t>
            </a:r>
            <a:r>
              <a:rPr lang="cs-CZ" i="1" dirty="0" smtClean="0"/>
              <a:t>institucemi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01" y="4708430"/>
            <a:ext cx="457200" cy="4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8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Nastavení saldokontních účtů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34611  -  Typ salda Odběratelské, párování dle VSMB a částky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  <a:p>
            <a:r>
              <a:rPr lang="cs-CZ" dirty="0" smtClean="0"/>
              <a:t>34710 – Typ salda Odběratelské, párování dle částky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64" y="2420888"/>
            <a:ext cx="6391275" cy="5524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440" y="3836987"/>
            <a:ext cx="63246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9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898" y="12135"/>
            <a:ext cx="6023194" cy="4352969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Zápis nároku na dotaci pomocí prvotních dokladů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269876" y="2852936"/>
            <a:ext cx="4114800" cy="36004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Mezi odběratelské deníky pořídit  nový deník pro zálohu na dotaci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Vyplnit Firmu (= poskytovatele), zdroj, kontaci……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Zálohu na dotaci zapsat jako vystavený zálohový list  (pohledávky) do nového deníku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Spárovat se zaslanými penězi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IČO se přenáší do kontace</a:t>
            </a:r>
            <a:endParaRPr lang="cs-CZ" dirty="0"/>
          </a:p>
        </p:txBody>
      </p:sp>
      <p:sp>
        <p:nvSpPr>
          <p:cNvPr id="10" name="Ovál 9"/>
          <p:cNvSpPr/>
          <p:nvPr/>
        </p:nvSpPr>
        <p:spPr>
          <a:xfrm>
            <a:off x="7246540" y="1396591"/>
            <a:ext cx="3168352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82" y="2368492"/>
            <a:ext cx="6583574" cy="4249247"/>
          </a:xfrm>
          <a:prstGeom prst="rect">
            <a:avLst/>
          </a:prstGeom>
        </p:spPr>
      </p:pic>
      <p:sp>
        <p:nvSpPr>
          <p:cNvPr id="12" name="Zaoblený obdélník 11"/>
          <p:cNvSpPr/>
          <p:nvPr/>
        </p:nvSpPr>
        <p:spPr>
          <a:xfrm>
            <a:off x="9633700" y="3422628"/>
            <a:ext cx="1728192" cy="89763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se šipkou 13"/>
          <p:cNvCxnSpPr/>
          <p:nvPr/>
        </p:nvCxnSpPr>
        <p:spPr>
          <a:xfrm>
            <a:off x="8709332" y="1892764"/>
            <a:ext cx="1152128" cy="152986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948" y="5796023"/>
            <a:ext cx="7169447" cy="780713"/>
          </a:xfrm>
          <a:prstGeom prst="rect">
            <a:avLst/>
          </a:prstGeom>
        </p:spPr>
      </p:pic>
      <p:sp>
        <p:nvSpPr>
          <p:cNvPr id="20" name="Zaoblený obdélník 19"/>
          <p:cNvSpPr/>
          <p:nvPr/>
        </p:nvSpPr>
        <p:spPr>
          <a:xfrm>
            <a:off x="10797694" y="6052816"/>
            <a:ext cx="826165" cy="36759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1" name="Přímá spojnice se šipkou 20"/>
          <p:cNvCxnSpPr/>
          <p:nvPr/>
        </p:nvCxnSpPr>
        <p:spPr>
          <a:xfrm>
            <a:off x="10203111" y="3832492"/>
            <a:ext cx="794585" cy="217046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ál 21"/>
          <p:cNvSpPr/>
          <p:nvPr/>
        </p:nvSpPr>
        <p:spPr>
          <a:xfrm>
            <a:off x="9830482" y="3581097"/>
            <a:ext cx="970432" cy="251395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TextovéPole 22"/>
          <p:cNvSpPr txBox="1"/>
          <p:nvPr/>
        </p:nvSpPr>
        <p:spPr>
          <a:xfrm>
            <a:off x="6770384" y="2426772"/>
            <a:ext cx="192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Zálohový list</a:t>
            </a:r>
            <a:endParaRPr lang="cs-CZ" b="1" dirty="0"/>
          </a:p>
        </p:txBody>
      </p:sp>
      <p:sp>
        <p:nvSpPr>
          <p:cNvPr id="24" name="TextovéPole 23"/>
          <p:cNvSpPr txBox="1"/>
          <p:nvPr/>
        </p:nvSpPr>
        <p:spPr>
          <a:xfrm>
            <a:off x="6058408" y="5913447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Saldo – párování pohledávek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0904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uiExpand="1" animBg="1"/>
      <p:bldP spid="12" grpId="0" uiExpand="1" animBg="1"/>
      <p:bldP spid="20" grpId="0" animBg="1"/>
      <p:bldP spid="22" grpId="0" animBg="1"/>
      <p:bldP spid="23" grpId="0" uiExpand="1"/>
      <p:bldP spid="24" grpId="0" uiExpan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164" y="1412776"/>
            <a:ext cx="8198417" cy="133159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408" y="2422193"/>
            <a:ext cx="5023584" cy="2609587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629916" y="116632"/>
            <a:ext cx="8784976" cy="1224136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Nárok na dotaci k 31.12.20XX</a:t>
            </a:r>
            <a:br>
              <a:rPr lang="cs-CZ" b="1" dirty="0" smtClean="0">
                <a:solidFill>
                  <a:schemeClr val="tx2"/>
                </a:solidFill>
              </a:rPr>
            </a:br>
            <a:r>
              <a:rPr lang="cs-CZ" b="1" u="sng" dirty="0" smtClean="0">
                <a:solidFill>
                  <a:schemeClr val="tx2"/>
                </a:solidFill>
                <a:uFill>
                  <a:solidFill>
                    <a:srgbClr val="F0932C"/>
                  </a:solidFill>
                </a:uFill>
              </a:rPr>
              <a:t>varianta s dohadnou položkou</a:t>
            </a:r>
            <a:endParaRPr lang="cs-CZ" b="1" u="sng" dirty="0">
              <a:solidFill>
                <a:schemeClr val="tx2"/>
              </a:solidFill>
              <a:uFill>
                <a:solidFill>
                  <a:srgbClr val="F0932C"/>
                </a:solidFill>
              </a:u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1884" y="2816374"/>
            <a:ext cx="4114800" cy="30963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Nárok na dotaci k 31.12. zapíšeme pomocí běžného účetního dokladu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Do sloupce IČO vybereme z nabídky vhodné IČO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8" name="Zástupný symbol pro text 3"/>
          <p:cNvSpPr txBox="1">
            <a:spLocks/>
          </p:cNvSpPr>
          <p:nvPr/>
        </p:nvSpPr>
        <p:spPr>
          <a:xfrm>
            <a:off x="3799008" y="5984726"/>
            <a:ext cx="4114800" cy="87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4438228" y="5984726"/>
            <a:ext cx="7200800" cy="369332"/>
          </a:xfrm>
          <a:prstGeom prst="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/>
              <a:t>Pro kopie řádku, pole můžeme využít volby Ctrl + F10, Ctrl + F9</a:t>
            </a:r>
            <a:endParaRPr lang="cs-CZ" dirty="0"/>
          </a:p>
        </p:txBody>
      </p:sp>
      <p:sp>
        <p:nvSpPr>
          <p:cNvPr id="10" name="Ovál 9"/>
          <p:cNvSpPr/>
          <p:nvPr/>
        </p:nvSpPr>
        <p:spPr>
          <a:xfrm>
            <a:off x="5734211" y="3434155"/>
            <a:ext cx="720080" cy="28803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6" name="Skupina 15"/>
          <p:cNvGrpSpPr/>
          <p:nvPr/>
        </p:nvGrpSpPr>
        <p:grpSpPr>
          <a:xfrm>
            <a:off x="3778907" y="4621561"/>
            <a:ext cx="8261573" cy="1305146"/>
            <a:chOff x="3781419" y="4641606"/>
            <a:chExt cx="8261573" cy="1305146"/>
          </a:xfrm>
        </p:grpSpPr>
        <p:pic>
          <p:nvPicPr>
            <p:cNvPr id="7" name="Obráze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1419" y="4641606"/>
              <a:ext cx="8261573" cy="1305146"/>
            </a:xfrm>
            <a:prstGeom prst="rect">
              <a:avLst/>
            </a:prstGeom>
          </p:spPr>
        </p:pic>
        <p:pic>
          <p:nvPicPr>
            <p:cNvPr id="2" name="Obrázek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65472" y="5459824"/>
              <a:ext cx="704850" cy="133350"/>
            </a:xfrm>
            <a:prstGeom prst="rect">
              <a:avLst/>
            </a:prstGeom>
          </p:spPr>
        </p:pic>
        <p:pic>
          <p:nvPicPr>
            <p:cNvPr id="6" name="Obrázek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78342" y="5618796"/>
              <a:ext cx="704850" cy="133350"/>
            </a:xfrm>
            <a:prstGeom prst="rect">
              <a:avLst/>
            </a:prstGeom>
          </p:spPr>
        </p:pic>
      </p:grpSp>
      <p:pic>
        <p:nvPicPr>
          <p:cNvPr id="14" name="Obráze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5954700"/>
            <a:ext cx="494176" cy="583953"/>
          </a:xfrm>
          <a:prstGeom prst="rect">
            <a:avLst/>
          </a:prstGeom>
        </p:spPr>
      </p:pic>
      <p:sp>
        <p:nvSpPr>
          <p:cNvPr id="11" name="Zaoblený obdélník 10"/>
          <p:cNvSpPr/>
          <p:nvPr/>
        </p:nvSpPr>
        <p:spPr>
          <a:xfrm>
            <a:off x="9838828" y="5229200"/>
            <a:ext cx="720080" cy="683518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3" name="Přímá spojnice se šipkou 12"/>
          <p:cNvCxnSpPr/>
          <p:nvPr/>
        </p:nvCxnSpPr>
        <p:spPr>
          <a:xfrm>
            <a:off x="6318262" y="3708855"/>
            <a:ext cx="3540245" cy="15813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66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164" y="1412776"/>
            <a:ext cx="8198417" cy="1331590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471" y="2204864"/>
            <a:ext cx="5774809" cy="2999824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629916" y="116632"/>
            <a:ext cx="9289032" cy="1224136"/>
          </a:xfrm>
        </p:spPr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Nárok na dotaci k 31.12.20XX </a:t>
            </a:r>
            <a:br>
              <a:rPr lang="cs-CZ" b="1" dirty="0" smtClean="0">
                <a:solidFill>
                  <a:schemeClr val="tx2"/>
                </a:solidFill>
              </a:rPr>
            </a:br>
            <a:r>
              <a:rPr lang="cs-CZ" b="1" u="sng" dirty="0" smtClean="0">
                <a:solidFill>
                  <a:schemeClr val="tx2"/>
                </a:solidFill>
                <a:uFill>
                  <a:solidFill>
                    <a:srgbClr val="F0932C"/>
                  </a:solidFill>
                </a:uFill>
              </a:rPr>
              <a:t>varianta se zvláštní analytikou</a:t>
            </a:r>
            <a:endParaRPr lang="cs-CZ" b="1" u="sng" dirty="0">
              <a:solidFill>
                <a:schemeClr val="tx2"/>
              </a:solidFill>
              <a:uFill>
                <a:solidFill>
                  <a:srgbClr val="F0932C"/>
                </a:solidFill>
              </a:u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1884" y="2816374"/>
            <a:ext cx="4114800" cy="30963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Nárok na dotaci k 31.12. zapíšeme pomocí běžného účetního dokladu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Do sloupce IČO vybereme z nabídky vhodné IČO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8" name="Zástupný symbol pro text 3"/>
          <p:cNvSpPr txBox="1">
            <a:spLocks/>
          </p:cNvSpPr>
          <p:nvPr/>
        </p:nvSpPr>
        <p:spPr>
          <a:xfrm>
            <a:off x="3799008" y="5984726"/>
            <a:ext cx="4114800" cy="87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8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4438228" y="5984726"/>
            <a:ext cx="7200800" cy="369332"/>
          </a:xfrm>
          <a:prstGeom prst="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/>
              <a:t>Pro kopie řádku, pole můžeme využít volby Ctrl + F10, Ctrl + F9</a:t>
            </a:r>
            <a:endParaRPr lang="cs-CZ" dirty="0"/>
          </a:p>
        </p:txBody>
      </p:sp>
      <p:sp>
        <p:nvSpPr>
          <p:cNvPr id="10" name="Ovál 9"/>
          <p:cNvSpPr/>
          <p:nvPr/>
        </p:nvSpPr>
        <p:spPr>
          <a:xfrm>
            <a:off x="5096644" y="3306518"/>
            <a:ext cx="720080" cy="28803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5954700"/>
            <a:ext cx="494176" cy="583953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7393" y="4650142"/>
            <a:ext cx="8248650" cy="1181100"/>
          </a:xfrm>
          <a:prstGeom prst="rect">
            <a:avLst/>
          </a:prstGeom>
        </p:spPr>
      </p:pic>
      <p:cxnSp>
        <p:nvCxnSpPr>
          <p:cNvPr id="13" name="Přímá spojnice se šipkou 12"/>
          <p:cNvCxnSpPr/>
          <p:nvPr/>
        </p:nvCxnSpPr>
        <p:spPr>
          <a:xfrm>
            <a:off x="5792924" y="3552126"/>
            <a:ext cx="4057588" cy="18475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aoblený obdélník 10"/>
          <p:cNvSpPr/>
          <p:nvPr/>
        </p:nvSpPr>
        <p:spPr>
          <a:xfrm>
            <a:off x="9838828" y="5229200"/>
            <a:ext cx="720080" cy="683518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Zaoblený obdélník 15"/>
          <p:cNvSpPr/>
          <p:nvPr/>
        </p:nvSpPr>
        <p:spPr>
          <a:xfrm>
            <a:off x="5230316" y="5399704"/>
            <a:ext cx="864096" cy="22304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11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</a:rPr>
              <a:t>Vyúčtování zálohy v následujícím roce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Využití dohadné položky</a:t>
            </a:r>
          </a:p>
          <a:p>
            <a:pPr lvl="1"/>
            <a:r>
              <a:rPr lang="cs-CZ" dirty="0"/>
              <a:t>Standardní vyúčtování zálohy</a:t>
            </a:r>
          </a:p>
          <a:p>
            <a:pPr lvl="2"/>
            <a:r>
              <a:rPr lang="cs-CZ" dirty="0"/>
              <a:t>Zapíšeme pohledávku</a:t>
            </a:r>
          </a:p>
          <a:p>
            <a:pPr lvl="2"/>
            <a:r>
              <a:rPr lang="cs-CZ" dirty="0"/>
              <a:t>Přitáhneme zálohu</a:t>
            </a:r>
          </a:p>
          <a:p>
            <a:pPr lvl="1"/>
            <a:r>
              <a:rPr lang="cs-CZ" dirty="0"/>
              <a:t>Vratka zůstane „viset“ na generovaném závazku (uhradíme)</a:t>
            </a:r>
          </a:p>
          <a:p>
            <a:pPr lvl="1"/>
            <a:r>
              <a:rPr lang="cs-CZ" dirty="0"/>
              <a:t>Nárok na doplatek bude součástí pohledávky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98468" y="1939572"/>
            <a:ext cx="4800601" cy="41879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Využití zvláštní analytiky</a:t>
            </a:r>
          </a:p>
          <a:p>
            <a:pPr lvl="1"/>
            <a:r>
              <a:rPr lang="cs-CZ" dirty="0"/>
              <a:t>O přijaté záloze neúčtujeme přes prvotní doklad</a:t>
            </a:r>
          </a:p>
          <a:p>
            <a:pPr lvl="2"/>
            <a:r>
              <a:rPr lang="cs-CZ" dirty="0"/>
              <a:t>Přijatou zálohu máme zaúčtovanou přes účetní likvidaci banky</a:t>
            </a:r>
          </a:p>
          <a:p>
            <a:pPr lvl="2"/>
            <a:r>
              <a:rPr lang="cs-CZ" dirty="0"/>
              <a:t>Proúčtování provedeme běžným účetním dokladem</a:t>
            </a:r>
          </a:p>
          <a:p>
            <a:pPr lvl="2"/>
            <a:r>
              <a:rPr lang="cs-CZ" dirty="0"/>
              <a:t>Vratku, doplatek proúčtujeme pouze na bance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O přijaté záloze jsme účtovali přes prvotní doklad</a:t>
            </a:r>
          </a:p>
          <a:p>
            <a:pPr lvl="2"/>
            <a:r>
              <a:rPr lang="cs-CZ" dirty="0"/>
              <a:t>Přijatou zálohu máme na generovaném závazku</a:t>
            </a:r>
          </a:p>
          <a:p>
            <a:pPr lvl="2"/>
            <a:r>
              <a:rPr lang="cs-CZ" dirty="0"/>
              <a:t>Provedeme standardní vyúčtování zálohy (přes saldokontní účet – 34611, jiný např. 395)</a:t>
            </a:r>
          </a:p>
          <a:p>
            <a:endParaRPr lang="cs-CZ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4310920"/>
              </p:ext>
            </p:extLst>
          </p:nvPr>
        </p:nvGraphicFramePr>
        <p:xfrm>
          <a:off x="2256320" y="4082237"/>
          <a:ext cx="4032448" cy="2569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32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sz="4400" b="1" dirty="0" smtClean="0">
                <a:solidFill>
                  <a:schemeClr val="tx2"/>
                </a:solidFill>
              </a:rPr>
              <a:t>Dotace se </a:t>
            </a:r>
            <a:r>
              <a:rPr lang="cs-CZ" sz="4400" b="1" dirty="0" err="1" smtClean="0">
                <a:solidFill>
                  <a:schemeClr val="tx2"/>
                </a:solidFill>
              </a:rPr>
              <a:t>spolupříjemci</a:t>
            </a:r>
            <a:endParaRPr lang="cs-CZ" sz="44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200" dirty="0" smtClean="0"/>
              <a:t>Je poskytovatel konsolidovaná jednotka?</a:t>
            </a:r>
            <a:r>
              <a:rPr lang="cs-CZ" sz="3200" dirty="0"/>
              <a:t> ANO</a:t>
            </a:r>
          </a:p>
          <a:p>
            <a:pPr lvl="1"/>
            <a:r>
              <a:rPr lang="cs-CZ" sz="2800" dirty="0" smtClean="0"/>
              <a:t>je </a:t>
            </a:r>
            <a:r>
              <a:rPr lang="cs-CZ" sz="2800" dirty="0"/>
              <a:t>potřeba si ověřit, zda vykazuje dotaci pouze s </a:t>
            </a:r>
            <a:r>
              <a:rPr lang="cs-CZ" sz="2800" dirty="0" smtClean="0"/>
              <a:t>IČO </a:t>
            </a:r>
            <a:r>
              <a:rPr lang="cs-CZ" sz="2800" dirty="0"/>
              <a:t>hlavního </a:t>
            </a:r>
            <a:r>
              <a:rPr lang="cs-CZ" sz="2800" dirty="0" smtClean="0"/>
              <a:t>řešitele (GA ČR, TA ČR), </a:t>
            </a:r>
            <a:r>
              <a:rPr lang="cs-CZ" sz="2800" dirty="0"/>
              <a:t>nebo po jednotlivých </a:t>
            </a:r>
            <a:r>
              <a:rPr lang="cs-CZ" sz="2800" dirty="0" err="1" smtClean="0"/>
              <a:t>spolupříjemcích</a:t>
            </a:r>
            <a:endParaRPr lang="cs-CZ" sz="2800" dirty="0" smtClean="0"/>
          </a:p>
          <a:p>
            <a:pPr marL="0" indent="0">
              <a:buNone/>
            </a:pPr>
            <a:r>
              <a:rPr lang="cs-CZ" sz="3200" dirty="0" smtClean="0"/>
              <a:t>jsem </a:t>
            </a:r>
            <a:r>
              <a:rPr lang="cs-CZ" sz="3200" dirty="0"/>
              <a:t>hlavní řešitel</a:t>
            </a:r>
          </a:p>
          <a:p>
            <a:pPr marL="0" indent="0">
              <a:buNone/>
            </a:pPr>
            <a:r>
              <a:rPr lang="cs-CZ" sz="3200" dirty="0"/>
              <a:t>	</a:t>
            </a:r>
            <a:r>
              <a:rPr lang="cs-CZ" sz="3200" dirty="0" smtClean="0"/>
              <a:t>poskytovatel </a:t>
            </a:r>
            <a:r>
              <a:rPr lang="cs-CZ" sz="3200" dirty="0"/>
              <a:t>vykazuje pouze </a:t>
            </a:r>
            <a:r>
              <a:rPr lang="cs-CZ" sz="3200" dirty="0" smtClean="0"/>
              <a:t>IČO </a:t>
            </a:r>
            <a:r>
              <a:rPr lang="cs-CZ" sz="3200" dirty="0"/>
              <a:t>hlavního řešitele – </a:t>
            </a:r>
            <a:r>
              <a:rPr lang="cs-CZ" sz="3200" dirty="0" smtClean="0"/>
              <a:t>			vykazuji </a:t>
            </a:r>
            <a:r>
              <a:rPr lang="cs-CZ" sz="3200" dirty="0"/>
              <a:t>i část </a:t>
            </a:r>
            <a:r>
              <a:rPr lang="cs-CZ" sz="3200" dirty="0" err="1"/>
              <a:t>spolupříjemců</a:t>
            </a:r>
            <a:endParaRPr lang="cs-CZ" sz="3200" dirty="0"/>
          </a:p>
          <a:p>
            <a:pPr marL="0" indent="0">
              <a:buNone/>
            </a:pPr>
            <a:r>
              <a:rPr lang="cs-CZ" sz="2600" dirty="0" smtClean="0"/>
              <a:t>v</a:t>
            </a:r>
            <a:r>
              <a:rPr lang="cs-CZ" sz="2600" dirty="0"/>
              <a:t>. v. i. je tak pro PKP v pozici poskytovatele dotace a vykazuje Náklady na transfery</a:t>
            </a:r>
          </a:p>
          <a:p>
            <a:pPr marL="0" indent="0">
              <a:buNone/>
            </a:pPr>
            <a:r>
              <a:rPr lang="cs-CZ" sz="2600" dirty="0" smtClean="0"/>
              <a:t>(</a:t>
            </a:r>
            <a:r>
              <a:rPr lang="cs-CZ" sz="2600" dirty="0" err="1"/>
              <a:t>spolupříjemcům</a:t>
            </a:r>
            <a:r>
              <a:rPr lang="cs-CZ" sz="2600" dirty="0"/>
              <a:t> </a:t>
            </a:r>
            <a:r>
              <a:rPr lang="cs-CZ" sz="2600" dirty="0" smtClean="0"/>
              <a:t>připomenout, </a:t>
            </a:r>
            <a:r>
              <a:rPr lang="cs-CZ" sz="2600" dirty="0"/>
              <a:t>jsou-li konsolidovanými jednotkami, že vykazují </a:t>
            </a:r>
            <a:r>
              <a:rPr lang="cs-CZ" sz="2600" dirty="0" smtClean="0"/>
              <a:t>IČO </a:t>
            </a:r>
            <a:r>
              <a:rPr lang="cs-CZ" sz="2600" dirty="0"/>
              <a:t>hlavního řešitele, NE POSKYTOVATELE)</a:t>
            </a:r>
          </a:p>
          <a:p>
            <a:pPr marL="282575" lvl="1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51875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sz="4400" b="1" dirty="0" smtClean="0">
                <a:solidFill>
                  <a:schemeClr val="tx2"/>
                </a:solidFill>
              </a:rPr>
              <a:t>Dotace se </a:t>
            </a:r>
            <a:r>
              <a:rPr lang="cs-CZ" sz="4400" b="1" dirty="0" err="1" smtClean="0">
                <a:solidFill>
                  <a:schemeClr val="tx2"/>
                </a:solidFill>
              </a:rPr>
              <a:t>spolupříjemci</a:t>
            </a:r>
            <a:endParaRPr lang="cs-CZ" sz="44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j</a:t>
            </a:r>
            <a:r>
              <a:rPr lang="cs-CZ" sz="3200" dirty="0" smtClean="0"/>
              <a:t>sem </a:t>
            </a:r>
            <a:r>
              <a:rPr lang="cs-CZ" sz="3200" dirty="0"/>
              <a:t>hlavní řešitel</a:t>
            </a:r>
          </a:p>
          <a:p>
            <a:pPr marL="0" indent="0">
              <a:buNone/>
            </a:pPr>
            <a:r>
              <a:rPr lang="cs-CZ" sz="3200" dirty="0"/>
              <a:t>	</a:t>
            </a:r>
            <a:r>
              <a:rPr lang="cs-CZ" sz="3200" dirty="0" smtClean="0"/>
              <a:t>poskytovatel </a:t>
            </a:r>
            <a:r>
              <a:rPr lang="cs-CZ" sz="3200" dirty="0"/>
              <a:t>vykazuje </a:t>
            </a:r>
            <a:r>
              <a:rPr lang="cs-CZ" sz="3200" dirty="0" smtClean="0"/>
              <a:t>IČO </a:t>
            </a:r>
            <a:r>
              <a:rPr lang="cs-CZ" sz="3200" dirty="0"/>
              <a:t>jednotlivých řešitelů – </a:t>
            </a:r>
            <a:r>
              <a:rPr lang="cs-CZ" sz="3200" dirty="0" smtClean="0"/>
              <a:t>		vykazuji </a:t>
            </a:r>
            <a:r>
              <a:rPr lang="cs-CZ" sz="3200" dirty="0"/>
              <a:t>pouze svoji část</a:t>
            </a:r>
          </a:p>
          <a:p>
            <a:pPr marL="0" indent="0">
              <a:buNone/>
            </a:pPr>
            <a:r>
              <a:rPr lang="cs-CZ" sz="3200" dirty="0"/>
              <a:t>j</a:t>
            </a:r>
            <a:r>
              <a:rPr lang="cs-CZ" sz="3200" dirty="0" smtClean="0"/>
              <a:t>sem </a:t>
            </a:r>
            <a:r>
              <a:rPr lang="cs-CZ" sz="3200" dirty="0" err="1"/>
              <a:t>spolupříjemce</a:t>
            </a:r>
            <a:endParaRPr lang="cs-CZ" sz="3200" dirty="0"/>
          </a:p>
          <a:p>
            <a:pPr marL="0" indent="0">
              <a:buNone/>
            </a:pPr>
            <a:r>
              <a:rPr lang="cs-CZ" sz="3200" dirty="0" smtClean="0"/>
              <a:t>	poskytovatel </a:t>
            </a:r>
            <a:r>
              <a:rPr lang="cs-CZ" sz="3200" dirty="0"/>
              <a:t>vykazuje pouze </a:t>
            </a:r>
            <a:r>
              <a:rPr lang="cs-CZ" sz="3200" dirty="0" smtClean="0"/>
              <a:t>IČO </a:t>
            </a:r>
            <a:r>
              <a:rPr lang="cs-CZ" sz="3200" dirty="0"/>
              <a:t>hlavního </a:t>
            </a:r>
            <a:r>
              <a:rPr lang="cs-CZ" sz="3200" dirty="0" smtClean="0"/>
              <a:t>řešitele 		– vykazuji IČO </a:t>
            </a:r>
            <a:r>
              <a:rPr lang="cs-CZ" sz="3200" dirty="0"/>
              <a:t>hlavního řešitele</a:t>
            </a:r>
          </a:p>
          <a:p>
            <a:pPr marL="0" indent="0">
              <a:buNone/>
            </a:pPr>
            <a:r>
              <a:rPr lang="cs-CZ" sz="3200" dirty="0" smtClean="0"/>
              <a:t>	poskytovatel </a:t>
            </a:r>
            <a:r>
              <a:rPr lang="cs-CZ" sz="3200" dirty="0"/>
              <a:t>vykazuje </a:t>
            </a:r>
            <a:r>
              <a:rPr lang="cs-CZ" sz="3200" dirty="0" smtClean="0"/>
              <a:t>IČO </a:t>
            </a:r>
            <a:r>
              <a:rPr lang="cs-CZ" sz="3200" dirty="0"/>
              <a:t>jednotlivých řešitelů – </a:t>
            </a:r>
            <a:r>
              <a:rPr lang="cs-CZ" sz="3200" dirty="0" smtClean="0"/>
              <a:t>		vykazuji </a:t>
            </a:r>
            <a:r>
              <a:rPr lang="cs-CZ" sz="3200" dirty="0"/>
              <a:t>svoji část s </a:t>
            </a:r>
            <a:r>
              <a:rPr lang="cs-CZ" sz="3200" dirty="0" smtClean="0"/>
              <a:t>IČO </a:t>
            </a:r>
            <a:r>
              <a:rPr lang="cs-CZ" sz="3200" dirty="0"/>
              <a:t>poskytovatele</a:t>
            </a:r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55041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Dotace se </a:t>
            </a:r>
            <a:r>
              <a:rPr lang="cs-CZ" b="1" dirty="0" err="1" smtClean="0">
                <a:solidFill>
                  <a:schemeClr val="tx2"/>
                </a:solidFill>
              </a:rPr>
              <a:t>spolupříjemci</a:t>
            </a:r>
            <a:r>
              <a:rPr lang="cs-CZ" b="1" dirty="0" smtClean="0">
                <a:solidFill>
                  <a:schemeClr val="tx2"/>
                </a:solidFill>
              </a:rPr>
              <a:t> – jsem hlavní řešitel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92500"/>
          </a:bodyPr>
          <a:lstStyle/>
          <a:p>
            <a:r>
              <a:rPr lang="cs-CZ" sz="3200" dirty="0" smtClean="0"/>
              <a:t>přijatá platba je zálohou na dotaci</a:t>
            </a:r>
          </a:p>
          <a:p>
            <a:r>
              <a:rPr lang="cs-CZ" sz="3200" dirty="0" smtClean="0"/>
              <a:t>dotace se vypořádává v následujícím kalendářním roce</a:t>
            </a:r>
          </a:p>
          <a:p>
            <a:r>
              <a:rPr lang="cs-CZ" sz="3200" dirty="0" smtClean="0"/>
              <a:t>nejpozději k 31. 12. v roce poskytnutí zálohy dohadná položka (nebo pohledávka) a výnos z dotace</a:t>
            </a:r>
          </a:p>
          <a:p>
            <a:pPr marL="0" indent="0">
              <a:buNone/>
            </a:pPr>
            <a:endParaRPr lang="cs-CZ" sz="2200" dirty="0" smtClean="0"/>
          </a:p>
          <a:p>
            <a:pPr marL="0" indent="0">
              <a:buNone/>
            </a:pPr>
            <a:r>
              <a:rPr lang="cs-CZ" sz="3200" dirty="0" smtClean="0"/>
              <a:t>přijetí zálohy hlavní řešitel		221 / 34710</a:t>
            </a:r>
          </a:p>
          <a:p>
            <a:pPr marL="0" indent="0">
              <a:buNone/>
            </a:pPr>
            <a:r>
              <a:rPr lang="cs-CZ" sz="3200" dirty="0" smtClean="0"/>
              <a:t>přijetí zálohy pro </a:t>
            </a:r>
            <a:r>
              <a:rPr lang="cs-CZ" sz="3200" dirty="0" err="1" smtClean="0"/>
              <a:t>spolupříjemce</a:t>
            </a:r>
            <a:r>
              <a:rPr lang="cs-CZ" sz="3200" dirty="0" smtClean="0"/>
              <a:t>	221 / 34715</a:t>
            </a:r>
          </a:p>
          <a:p>
            <a:pPr marL="0" indent="0">
              <a:buNone/>
            </a:pPr>
            <a:r>
              <a:rPr lang="cs-CZ" sz="3200" dirty="0" smtClean="0"/>
              <a:t>odeslání zálohy </a:t>
            </a:r>
            <a:r>
              <a:rPr lang="cs-CZ" sz="3200" dirty="0" err="1" smtClean="0"/>
              <a:t>spolupříjemci</a:t>
            </a:r>
            <a:r>
              <a:rPr lang="cs-CZ" sz="3200" dirty="0" smtClean="0"/>
              <a:t>	378 / 221 </a:t>
            </a:r>
            <a:r>
              <a:rPr lang="cs-CZ" sz="1800" dirty="0" smtClean="0"/>
              <a:t>IČO </a:t>
            </a:r>
            <a:r>
              <a:rPr lang="cs-CZ" sz="1800" dirty="0" err="1" smtClean="0"/>
              <a:t>spolupříjemce</a:t>
            </a: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64388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Dotace se </a:t>
            </a:r>
            <a:r>
              <a:rPr lang="cs-CZ" b="1" dirty="0" err="1" smtClean="0">
                <a:solidFill>
                  <a:schemeClr val="tx2"/>
                </a:solidFill>
              </a:rPr>
              <a:t>spolupříjemci</a:t>
            </a:r>
            <a:r>
              <a:rPr lang="cs-CZ" b="1" dirty="0" smtClean="0">
                <a:solidFill>
                  <a:schemeClr val="tx2"/>
                </a:solidFill>
              </a:rPr>
              <a:t> – jsem hlavní řešitel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200" dirty="0" smtClean="0"/>
              <a:t>1) varianta s použitím dohadné položky, nejpozději 31. 12.</a:t>
            </a:r>
          </a:p>
          <a:p>
            <a:pPr marL="0" indent="0"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 hlavního řešitele			3889 / 691321</a:t>
            </a:r>
          </a:p>
          <a:p>
            <a:pPr marL="0" indent="0">
              <a:buNone/>
            </a:pPr>
            <a:r>
              <a:rPr lang="cs-CZ" sz="2800" dirty="0" smtClean="0"/>
              <a:t>nárok </a:t>
            </a:r>
            <a:r>
              <a:rPr lang="cs-CZ" sz="2800" dirty="0" err="1" smtClean="0"/>
              <a:t>spolupříjemce</a:t>
            </a:r>
            <a:r>
              <a:rPr lang="cs-CZ" sz="2800" dirty="0" smtClean="0"/>
              <a:t>			38891 / 69136</a:t>
            </a:r>
          </a:p>
          <a:p>
            <a:pPr marL="0" indent="0">
              <a:buNone/>
            </a:pPr>
            <a:r>
              <a:rPr lang="cs-CZ" sz="2800" dirty="0"/>
              <a:t>o</a:t>
            </a:r>
            <a:r>
              <a:rPr lang="cs-CZ" sz="2800" dirty="0" smtClean="0"/>
              <a:t>čištění výnosů o část </a:t>
            </a:r>
            <a:r>
              <a:rPr lang="cs-CZ" sz="2800" dirty="0" err="1" smtClean="0"/>
              <a:t>spolupříjemce</a:t>
            </a:r>
            <a:r>
              <a:rPr lang="cs-CZ" sz="3200" dirty="0" smtClean="0"/>
              <a:t>	</a:t>
            </a:r>
            <a:r>
              <a:rPr lang="cs-CZ" sz="2800" dirty="0" smtClean="0"/>
              <a:t>69136 / 378 </a:t>
            </a:r>
            <a:r>
              <a:rPr lang="cs-CZ" sz="1600" dirty="0" smtClean="0"/>
              <a:t>IČO </a:t>
            </a:r>
            <a:r>
              <a:rPr lang="cs-CZ" sz="1600" dirty="0" err="1" smtClean="0"/>
              <a:t>spolupříjemce</a:t>
            </a:r>
            <a:endParaRPr lang="cs-CZ" sz="1600" dirty="0" smtClean="0"/>
          </a:p>
          <a:p>
            <a:pPr marL="0" indent="0">
              <a:buNone/>
            </a:pPr>
            <a:r>
              <a:rPr lang="cs-CZ" sz="2200" dirty="0" smtClean="0"/>
              <a:t>vypořádání dotace v následujícím roce</a:t>
            </a:r>
          </a:p>
          <a:p>
            <a:pPr marL="0" indent="0">
              <a:buNone/>
            </a:pPr>
            <a:r>
              <a:rPr lang="cs-CZ" sz="2800" dirty="0" smtClean="0"/>
              <a:t>vyúčtování dotace hlavního řešitele	34611 / 3889</a:t>
            </a:r>
          </a:p>
          <a:p>
            <a:pPr marL="0" indent="0">
              <a:buNone/>
            </a:pPr>
            <a:r>
              <a:rPr lang="cs-CZ" sz="2800" dirty="0"/>
              <a:t>	</a:t>
            </a:r>
            <a:r>
              <a:rPr lang="cs-CZ" sz="2800" dirty="0" smtClean="0"/>
              <a:t>					34710 / 34611</a:t>
            </a:r>
          </a:p>
          <a:p>
            <a:pPr marL="0" indent="0">
              <a:buNone/>
            </a:pPr>
            <a:r>
              <a:rPr lang="cs-CZ" sz="2800" dirty="0" smtClean="0"/>
              <a:t>vyúčtování dotace </a:t>
            </a:r>
            <a:r>
              <a:rPr lang="cs-CZ" sz="2800" dirty="0" err="1" smtClean="0"/>
              <a:t>spolupříjemce</a:t>
            </a:r>
            <a:r>
              <a:rPr lang="cs-CZ" sz="2800" dirty="0" smtClean="0"/>
              <a:t>	346114 / 38891</a:t>
            </a:r>
          </a:p>
          <a:p>
            <a:pPr marL="0" indent="0">
              <a:buNone/>
            </a:pPr>
            <a:r>
              <a:rPr lang="cs-CZ" sz="2800" dirty="0"/>
              <a:t>	</a:t>
            </a:r>
            <a:r>
              <a:rPr lang="cs-CZ" sz="2800" dirty="0" smtClean="0"/>
              <a:t>					34715 / 346114</a:t>
            </a:r>
          </a:p>
        </p:txBody>
      </p:sp>
    </p:spTree>
    <p:extLst>
      <p:ext uri="{BB962C8B-B14F-4D97-AF65-F5344CB8AC3E}">
        <p14:creationId xmlns:p14="http://schemas.microsoft.com/office/powerpoint/2010/main" val="10062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Dotace se </a:t>
            </a:r>
            <a:r>
              <a:rPr lang="cs-CZ" b="1" dirty="0" err="1" smtClean="0">
                <a:solidFill>
                  <a:schemeClr val="tx2"/>
                </a:solidFill>
              </a:rPr>
              <a:t>spolupříjemci</a:t>
            </a:r>
            <a:r>
              <a:rPr lang="cs-CZ" b="1" dirty="0" smtClean="0">
                <a:solidFill>
                  <a:schemeClr val="tx2"/>
                </a:solidFill>
              </a:rPr>
              <a:t> – jsem hlavní řešitel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dirty="0"/>
              <a:t>2</a:t>
            </a:r>
            <a:r>
              <a:rPr lang="cs-CZ" sz="2200" dirty="0" smtClean="0"/>
              <a:t>) varianta s použitím zvláštní analytiky pohledávky z dotace, nejpozději 31. 12.</a:t>
            </a:r>
          </a:p>
          <a:p>
            <a:pPr marL="0" indent="0">
              <a:buNone/>
            </a:pPr>
            <a:r>
              <a:rPr lang="cs-CZ" sz="2800" dirty="0"/>
              <a:t>n</a:t>
            </a:r>
            <a:r>
              <a:rPr lang="cs-CZ" sz="2800" dirty="0" smtClean="0"/>
              <a:t>árok hlavního řešitele				346113 / 691321</a:t>
            </a:r>
          </a:p>
          <a:p>
            <a:pPr marL="0" indent="0">
              <a:buNone/>
            </a:pPr>
            <a:r>
              <a:rPr lang="cs-CZ" sz="2800" dirty="0" smtClean="0"/>
              <a:t>nárok </a:t>
            </a:r>
            <a:r>
              <a:rPr lang="cs-CZ" sz="2800" dirty="0" err="1" smtClean="0"/>
              <a:t>spolupříjemce</a:t>
            </a:r>
            <a:r>
              <a:rPr lang="cs-CZ" sz="2800" dirty="0" smtClean="0"/>
              <a:t>				346114 / 69136</a:t>
            </a:r>
          </a:p>
          <a:p>
            <a:pPr marL="0" indent="0">
              <a:buNone/>
            </a:pPr>
            <a:r>
              <a:rPr lang="cs-CZ" sz="2800" dirty="0"/>
              <a:t>o</a:t>
            </a:r>
            <a:r>
              <a:rPr lang="cs-CZ" sz="2800" dirty="0" smtClean="0"/>
              <a:t>čištění výnosů o část </a:t>
            </a:r>
            <a:r>
              <a:rPr lang="cs-CZ" sz="2800" dirty="0" err="1" smtClean="0"/>
              <a:t>spolupříjemce</a:t>
            </a:r>
            <a:r>
              <a:rPr lang="cs-CZ" sz="2800" dirty="0" smtClean="0"/>
              <a:t>	69136 / 378 </a:t>
            </a:r>
            <a:r>
              <a:rPr lang="cs-CZ" sz="1600" dirty="0" smtClean="0"/>
              <a:t>IČO </a:t>
            </a:r>
            <a:r>
              <a:rPr lang="cs-CZ" sz="1600" dirty="0" err="1" smtClean="0"/>
              <a:t>spolupř</a:t>
            </a:r>
            <a:r>
              <a:rPr lang="cs-CZ" sz="1600" dirty="0" smtClean="0"/>
              <a:t>.</a:t>
            </a:r>
          </a:p>
          <a:p>
            <a:pPr marL="0" indent="0">
              <a:buNone/>
            </a:pPr>
            <a:r>
              <a:rPr lang="cs-CZ" sz="2200" dirty="0" smtClean="0"/>
              <a:t>vypořádání dotace v následujícím roce</a:t>
            </a:r>
          </a:p>
          <a:p>
            <a:pPr marL="0" indent="0">
              <a:buNone/>
            </a:pPr>
            <a:r>
              <a:rPr lang="cs-CZ" sz="2800" dirty="0" smtClean="0"/>
              <a:t>vyúčtování dotace hlavního řešitele		34710 / 346113</a:t>
            </a:r>
          </a:p>
          <a:p>
            <a:pPr marL="0" indent="0">
              <a:buNone/>
            </a:pPr>
            <a:r>
              <a:rPr lang="cs-CZ" sz="2800" dirty="0" smtClean="0"/>
              <a:t>vyúčtování dotace </a:t>
            </a:r>
            <a:r>
              <a:rPr lang="cs-CZ" sz="2800" dirty="0" err="1" smtClean="0"/>
              <a:t>spolupříjemce</a:t>
            </a:r>
            <a:r>
              <a:rPr lang="cs-CZ" sz="2800" dirty="0" smtClean="0"/>
              <a:t>		34715 / 346114</a:t>
            </a:r>
          </a:p>
        </p:txBody>
      </p:sp>
    </p:spTree>
    <p:extLst>
      <p:ext uri="{BB962C8B-B14F-4D97-AF65-F5344CB8AC3E}">
        <p14:creationId xmlns:p14="http://schemas.microsoft.com/office/powerpoint/2010/main" val="117437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Provozní dotace od jiných poskytovatelů  máme </a:t>
            </a:r>
            <a:r>
              <a:rPr lang="cs-CZ" b="1" dirty="0" err="1" smtClean="0">
                <a:solidFill>
                  <a:schemeClr val="tx2"/>
                </a:solidFill>
              </a:rPr>
              <a:t>spolupříjemce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715989"/>
            <a:ext cx="9829799" cy="50253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2016</a:t>
            </a:r>
          </a:p>
          <a:p>
            <a:pPr lvl="1"/>
            <a:r>
              <a:rPr lang="cs-CZ" dirty="0" smtClean="0"/>
              <a:t>Přijetí zálohy na dotaci</a:t>
            </a:r>
          </a:p>
          <a:p>
            <a:pPr lvl="2"/>
            <a:r>
              <a:rPr lang="cs-CZ" dirty="0" smtClean="0"/>
              <a:t>Část pro hlavního řešitele		221 / 34710</a:t>
            </a:r>
          </a:p>
          <a:p>
            <a:pPr lvl="2"/>
            <a:r>
              <a:rPr lang="cs-CZ" dirty="0" smtClean="0"/>
              <a:t>Část pro </a:t>
            </a:r>
            <a:r>
              <a:rPr lang="cs-CZ" dirty="0" err="1" smtClean="0"/>
              <a:t>spolupříjemce</a:t>
            </a:r>
            <a:r>
              <a:rPr lang="cs-CZ" dirty="0" smtClean="0"/>
              <a:t>		221 / 34715</a:t>
            </a:r>
          </a:p>
          <a:p>
            <a:pPr lvl="1"/>
            <a:r>
              <a:rPr lang="cs-CZ" dirty="0" smtClean="0"/>
              <a:t>Přeposlání části </a:t>
            </a:r>
            <a:r>
              <a:rPr lang="cs-CZ" dirty="0" err="1" smtClean="0"/>
              <a:t>spolupříjemci</a:t>
            </a:r>
            <a:r>
              <a:rPr lang="cs-CZ" dirty="0" smtClean="0"/>
              <a:t>	378 / 221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Proúčtování nároku k 31.12.	</a:t>
            </a:r>
          </a:p>
          <a:p>
            <a:pPr lvl="2"/>
            <a:r>
              <a:rPr lang="cs-CZ" dirty="0" smtClean="0"/>
              <a:t>Varianta s dohadnou položkou	</a:t>
            </a:r>
          </a:p>
          <a:p>
            <a:pPr lvl="3"/>
            <a:r>
              <a:rPr lang="cs-CZ" dirty="0" smtClean="0"/>
              <a:t>Nárok hlavního řešitele		    3889 / 691321</a:t>
            </a:r>
          </a:p>
          <a:p>
            <a:pPr lvl="3"/>
            <a:r>
              <a:rPr lang="cs-CZ" dirty="0" smtClean="0"/>
              <a:t>Nárok </a:t>
            </a:r>
            <a:r>
              <a:rPr lang="cs-CZ" dirty="0" err="1" smtClean="0"/>
              <a:t>spolupříjemců</a:t>
            </a:r>
            <a:r>
              <a:rPr lang="cs-CZ" dirty="0" smtClean="0"/>
              <a:t>			  38891 / 69136</a:t>
            </a:r>
          </a:p>
          <a:p>
            <a:pPr lvl="3"/>
            <a:r>
              <a:rPr lang="cs-CZ" dirty="0" smtClean="0"/>
              <a:t>Očištění výnosů o část </a:t>
            </a:r>
            <a:r>
              <a:rPr lang="cs-CZ" dirty="0" err="1" smtClean="0"/>
              <a:t>spolupříjemce</a:t>
            </a:r>
            <a:r>
              <a:rPr lang="cs-CZ" dirty="0" smtClean="0"/>
              <a:t>	   69136 / 378</a:t>
            </a:r>
          </a:p>
          <a:p>
            <a:pPr lvl="2"/>
            <a:endParaRPr lang="cs-CZ" dirty="0" smtClean="0"/>
          </a:p>
          <a:p>
            <a:pPr lvl="2"/>
            <a:r>
              <a:rPr lang="cs-CZ" dirty="0" smtClean="0"/>
              <a:t>Varianta se zvláštní analytikou pohledávky</a:t>
            </a:r>
          </a:p>
          <a:p>
            <a:pPr lvl="3"/>
            <a:r>
              <a:rPr lang="cs-CZ" dirty="0" smtClean="0"/>
              <a:t>Nárok hlavního řešitele		346113 / 691321</a:t>
            </a:r>
          </a:p>
          <a:p>
            <a:pPr lvl="3"/>
            <a:r>
              <a:rPr lang="cs-CZ" dirty="0" smtClean="0"/>
              <a:t>Nárok </a:t>
            </a:r>
            <a:r>
              <a:rPr lang="cs-CZ" dirty="0" err="1" smtClean="0"/>
              <a:t>spolupříjemců</a:t>
            </a:r>
            <a:r>
              <a:rPr lang="cs-CZ" dirty="0" smtClean="0"/>
              <a:t>			346114 / 69136</a:t>
            </a:r>
          </a:p>
          <a:p>
            <a:pPr lvl="3"/>
            <a:r>
              <a:rPr lang="cs-CZ" dirty="0" smtClean="0"/>
              <a:t>Očištění výnosů o část </a:t>
            </a:r>
            <a:r>
              <a:rPr lang="cs-CZ" dirty="0" err="1" smtClean="0"/>
              <a:t>spolupříjemce</a:t>
            </a:r>
            <a:r>
              <a:rPr lang="cs-CZ" dirty="0" smtClean="0"/>
              <a:t>	   69136 / 378</a:t>
            </a:r>
          </a:p>
          <a:p>
            <a:pPr lvl="2"/>
            <a:endParaRPr lang="cs-CZ" dirty="0" smtClean="0"/>
          </a:p>
        </p:txBody>
      </p:sp>
      <p:sp>
        <p:nvSpPr>
          <p:cNvPr id="4" name="Zaoblený obdélník 3"/>
          <p:cNvSpPr/>
          <p:nvPr/>
        </p:nvSpPr>
        <p:spPr>
          <a:xfrm>
            <a:off x="6726293" y="2428366"/>
            <a:ext cx="792088" cy="645123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8974732" y="2329630"/>
            <a:ext cx="187220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9046740" y="229998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IČO poskytovatele</a:t>
            </a:r>
            <a:endParaRPr lang="cs-CZ" sz="1600" dirty="0"/>
          </a:p>
        </p:txBody>
      </p:sp>
      <p:sp>
        <p:nvSpPr>
          <p:cNvPr id="11" name="Zaoblený obdélník 10"/>
          <p:cNvSpPr/>
          <p:nvPr/>
        </p:nvSpPr>
        <p:spPr>
          <a:xfrm>
            <a:off x="6973166" y="4472108"/>
            <a:ext cx="792088" cy="501215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6973166" y="5888878"/>
            <a:ext cx="792088" cy="49245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6069595" y="4472109"/>
            <a:ext cx="792088" cy="501215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aoblený obdélník 13"/>
          <p:cNvSpPr/>
          <p:nvPr/>
        </p:nvSpPr>
        <p:spPr>
          <a:xfrm>
            <a:off x="6103196" y="5888878"/>
            <a:ext cx="792088" cy="49245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Zaoblený obdélník 20"/>
          <p:cNvSpPr/>
          <p:nvPr/>
        </p:nvSpPr>
        <p:spPr>
          <a:xfrm>
            <a:off x="6695859" y="2366015"/>
            <a:ext cx="845100" cy="741342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Zaoblený obdélník 26"/>
          <p:cNvSpPr/>
          <p:nvPr/>
        </p:nvSpPr>
        <p:spPr>
          <a:xfrm>
            <a:off x="8993982" y="2750266"/>
            <a:ext cx="1872208" cy="384251"/>
          </a:xfrm>
          <a:prstGeom prst="roundRect">
            <a:avLst/>
          </a:prstGeom>
          <a:solidFill>
            <a:srgbClr val="00B050">
              <a:alpha val="10000"/>
            </a:srgbClr>
          </a:solidFill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ovéPole 27"/>
          <p:cNvSpPr txBox="1"/>
          <p:nvPr/>
        </p:nvSpPr>
        <p:spPr>
          <a:xfrm>
            <a:off x="9065990" y="273802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Saldo </a:t>
            </a:r>
            <a:endParaRPr lang="cs-CZ" dirty="0"/>
          </a:p>
        </p:txBody>
      </p:sp>
      <p:sp>
        <p:nvSpPr>
          <p:cNvPr id="29" name="Zaoblený obdélník 28"/>
          <p:cNvSpPr/>
          <p:nvPr/>
        </p:nvSpPr>
        <p:spPr>
          <a:xfrm>
            <a:off x="5923176" y="4423503"/>
            <a:ext cx="1944216" cy="87770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Zaoblený obdélník 30"/>
          <p:cNvSpPr/>
          <p:nvPr/>
        </p:nvSpPr>
        <p:spPr>
          <a:xfrm>
            <a:off x="9025393" y="3256359"/>
            <a:ext cx="1872208" cy="384251"/>
          </a:xfrm>
          <a:prstGeom prst="roundRect">
            <a:avLst/>
          </a:prstGeom>
          <a:solidFill>
            <a:srgbClr val="0070C0">
              <a:alpha val="10000"/>
            </a:srgbClr>
          </a:solidFill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TextovéPole 31"/>
          <p:cNvSpPr txBox="1"/>
          <p:nvPr/>
        </p:nvSpPr>
        <p:spPr>
          <a:xfrm>
            <a:off x="9097401" y="324411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BÚD </a:t>
            </a:r>
            <a:endParaRPr lang="cs-CZ" dirty="0"/>
          </a:p>
        </p:txBody>
      </p:sp>
      <p:sp>
        <p:nvSpPr>
          <p:cNvPr id="33" name="TextovéPole 32"/>
          <p:cNvSpPr txBox="1"/>
          <p:nvPr/>
        </p:nvSpPr>
        <p:spPr>
          <a:xfrm>
            <a:off x="6726293" y="5395962"/>
            <a:ext cx="751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nebo</a:t>
            </a:r>
            <a:endParaRPr lang="cs-CZ" sz="1600" b="1" dirty="0"/>
          </a:p>
        </p:txBody>
      </p:sp>
      <p:sp>
        <p:nvSpPr>
          <p:cNvPr id="37" name="Zaoblený obdélník 36"/>
          <p:cNvSpPr/>
          <p:nvPr/>
        </p:nvSpPr>
        <p:spPr>
          <a:xfrm>
            <a:off x="5923176" y="5834730"/>
            <a:ext cx="1944216" cy="87770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Zaoblený obdélník 37"/>
          <p:cNvSpPr/>
          <p:nvPr/>
        </p:nvSpPr>
        <p:spPr>
          <a:xfrm>
            <a:off x="8994092" y="3786046"/>
            <a:ext cx="1872208" cy="327747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TextovéPole 38"/>
          <p:cNvSpPr txBox="1"/>
          <p:nvPr/>
        </p:nvSpPr>
        <p:spPr>
          <a:xfrm>
            <a:off x="9066100" y="3756399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IČO </a:t>
            </a:r>
            <a:r>
              <a:rPr lang="cs-CZ" sz="1600" dirty="0" err="1" smtClean="0"/>
              <a:t>spolupříjemce</a:t>
            </a:r>
            <a:endParaRPr lang="cs-CZ" sz="1600" dirty="0"/>
          </a:p>
        </p:txBody>
      </p:sp>
      <p:sp>
        <p:nvSpPr>
          <p:cNvPr id="40" name="Zaoblený obdélník 39"/>
          <p:cNvSpPr/>
          <p:nvPr/>
        </p:nvSpPr>
        <p:spPr>
          <a:xfrm>
            <a:off x="6069595" y="3092485"/>
            <a:ext cx="626264" cy="327747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Zaoblený obdélník 40"/>
          <p:cNvSpPr/>
          <p:nvPr/>
        </p:nvSpPr>
        <p:spPr>
          <a:xfrm>
            <a:off x="6986002" y="5022067"/>
            <a:ext cx="779251" cy="273682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Zaoblený obdélník 41"/>
          <p:cNvSpPr/>
          <p:nvPr/>
        </p:nvSpPr>
        <p:spPr>
          <a:xfrm>
            <a:off x="6986002" y="6410040"/>
            <a:ext cx="779251" cy="273682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aoblený obdélník 23"/>
          <p:cNvSpPr/>
          <p:nvPr/>
        </p:nvSpPr>
        <p:spPr>
          <a:xfrm>
            <a:off x="6139124" y="4982112"/>
            <a:ext cx="779251" cy="273682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Zaoblený obdélník 24"/>
          <p:cNvSpPr/>
          <p:nvPr/>
        </p:nvSpPr>
        <p:spPr>
          <a:xfrm>
            <a:off x="6129358" y="6410040"/>
            <a:ext cx="779251" cy="273682"/>
          </a:xfrm>
          <a:prstGeom prst="roundRect">
            <a:avLst/>
          </a:prstGeom>
          <a:solidFill>
            <a:srgbClr val="FF7C80">
              <a:alpha val="298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67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21" grpId="0" animBg="1"/>
      <p:bldP spid="27" grpId="0" animBg="1"/>
      <p:bldP spid="28" grpId="0"/>
      <p:bldP spid="29" grpId="0" animBg="1"/>
      <p:bldP spid="31" grpId="0" animBg="1"/>
      <p:bldP spid="32" grpId="0"/>
      <p:bldP spid="37" grpId="0" animBg="1"/>
      <p:bldP spid="38" grpId="0" animBg="1"/>
      <p:bldP spid="39" grpId="0"/>
      <p:bldP spid="40" grpId="0" animBg="1"/>
      <p:bldP spid="41" grpId="0" animBg="1"/>
      <p:bldP spid="42" grpId="0" animBg="1"/>
      <p:bldP spid="24" grpId="0" animBg="1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Provozní dotace od jiných poskytovatelů  máme </a:t>
            </a:r>
            <a:r>
              <a:rPr lang="cs-CZ" b="1" dirty="0" err="1" smtClean="0">
                <a:solidFill>
                  <a:schemeClr val="tx2"/>
                </a:solidFill>
              </a:rPr>
              <a:t>spolupříjemce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601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2017  </a:t>
            </a:r>
            <a:endParaRPr lang="cs-CZ" dirty="0"/>
          </a:p>
          <a:p>
            <a:r>
              <a:rPr lang="cs-CZ" dirty="0" smtClean="0"/>
              <a:t>Vypořádání </a:t>
            </a:r>
            <a:r>
              <a:rPr lang="cs-CZ" dirty="0"/>
              <a:t>nároku na dotace</a:t>
            </a:r>
          </a:p>
          <a:p>
            <a:pPr lvl="1"/>
            <a:r>
              <a:rPr lang="cs-CZ" dirty="0" smtClean="0"/>
              <a:t>Varianta s dohadnou položkou</a:t>
            </a:r>
          </a:p>
          <a:p>
            <a:pPr lvl="2"/>
            <a:r>
              <a:rPr lang="cs-CZ" dirty="0" smtClean="0"/>
              <a:t>Vyúčtování zálohy hlavního řešitele		  34611 / 3889</a:t>
            </a:r>
          </a:p>
          <a:p>
            <a:pPr marL="511175" lvl="2" indent="0">
              <a:buNone/>
            </a:pPr>
            <a:r>
              <a:rPr lang="cs-CZ" sz="1600" dirty="0" smtClean="0"/>
              <a:t>                                                                                          		  </a:t>
            </a:r>
            <a:r>
              <a:rPr lang="cs-CZ" dirty="0" smtClean="0"/>
              <a:t>34710 / 34611</a:t>
            </a:r>
          </a:p>
          <a:p>
            <a:pPr marL="511175" lvl="2" indent="0">
              <a:buNone/>
            </a:pPr>
            <a:endParaRPr lang="cs-CZ" dirty="0" smtClean="0"/>
          </a:p>
          <a:p>
            <a:pPr lvl="2"/>
            <a:r>
              <a:rPr lang="cs-CZ" dirty="0" smtClean="0"/>
              <a:t>Vyúčtování zálohy </a:t>
            </a:r>
            <a:r>
              <a:rPr lang="cs-CZ" dirty="0" err="1" smtClean="0"/>
              <a:t>spolupříjemce</a:t>
            </a:r>
            <a:r>
              <a:rPr lang="cs-CZ" dirty="0" smtClean="0"/>
              <a:t>		346114 / 38891</a:t>
            </a:r>
          </a:p>
          <a:p>
            <a:pPr marL="511175" lvl="2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                                        34715 / 346114</a:t>
            </a:r>
          </a:p>
          <a:p>
            <a:pPr lvl="2"/>
            <a:endParaRPr lang="cs-CZ" dirty="0" smtClean="0"/>
          </a:p>
          <a:p>
            <a:pPr lvl="1"/>
            <a:r>
              <a:rPr lang="cs-CZ" dirty="0" smtClean="0"/>
              <a:t>Varianta se zvláštní analytikou pohledávky</a:t>
            </a:r>
          </a:p>
          <a:p>
            <a:pPr lvl="2"/>
            <a:r>
              <a:rPr lang="cs-CZ" dirty="0" smtClean="0"/>
              <a:t>Vyúčtování </a:t>
            </a:r>
            <a:r>
              <a:rPr lang="cs-CZ" dirty="0"/>
              <a:t>zálohy hlavního řešitele		  </a:t>
            </a:r>
            <a:r>
              <a:rPr lang="cs-CZ" dirty="0" smtClean="0"/>
              <a:t>34710 </a:t>
            </a:r>
            <a:r>
              <a:rPr lang="cs-CZ" dirty="0"/>
              <a:t>/ </a:t>
            </a:r>
            <a:r>
              <a:rPr lang="cs-CZ" dirty="0" smtClean="0"/>
              <a:t>346113</a:t>
            </a:r>
            <a:endParaRPr lang="cs-CZ" dirty="0"/>
          </a:p>
          <a:p>
            <a:pPr marL="511175" lvl="2" indent="0">
              <a:buNone/>
            </a:pPr>
            <a:r>
              <a:rPr lang="cs-CZ" sz="1600" dirty="0"/>
              <a:t>                                                                                          		</a:t>
            </a:r>
            <a:endParaRPr lang="cs-CZ" dirty="0"/>
          </a:p>
          <a:p>
            <a:pPr lvl="2"/>
            <a:r>
              <a:rPr lang="cs-CZ" dirty="0"/>
              <a:t>Vyúčtování zálohy </a:t>
            </a:r>
            <a:r>
              <a:rPr lang="cs-CZ" dirty="0" err="1"/>
              <a:t>spolupříjemce</a:t>
            </a:r>
            <a:r>
              <a:rPr lang="cs-CZ" dirty="0"/>
              <a:t>		</a:t>
            </a:r>
            <a:r>
              <a:rPr lang="cs-CZ" dirty="0" smtClean="0"/>
              <a:t> </a:t>
            </a:r>
            <a:r>
              <a:rPr lang="cs-CZ" dirty="0"/>
              <a:t>34715 / 346114</a:t>
            </a:r>
            <a:r>
              <a:rPr lang="cs-CZ" dirty="0" smtClean="0"/>
              <a:t>                                                                                   	</a:t>
            </a:r>
          </a:p>
        </p:txBody>
      </p:sp>
      <p:sp>
        <p:nvSpPr>
          <p:cNvPr id="5" name="Zaoblený obdélník 4"/>
          <p:cNvSpPr/>
          <p:nvPr/>
        </p:nvSpPr>
        <p:spPr>
          <a:xfrm>
            <a:off x="7055995" y="3251117"/>
            <a:ext cx="792088" cy="629006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aoblený obdélník 5"/>
          <p:cNvSpPr/>
          <p:nvPr/>
        </p:nvSpPr>
        <p:spPr>
          <a:xfrm>
            <a:off x="8040694" y="4106924"/>
            <a:ext cx="792088" cy="632811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7066212" y="5956420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7971092" y="5929164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8974732" y="2329630"/>
            <a:ext cx="1872208" cy="288032"/>
          </a:xfrm>
          <a:prstGeom prst="roundRect">
            <a:avLst/>
          </a:prstGeom>
          <a:solidFill>
            <a:srgbClr val="FFC000">
              <a:alpha val="3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9046740" y="229998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IČO poskytovatele</a:t>
            </a:r>
            <a:endParaRPr lang="cs-CZ" sz="16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8040694" y="3218390"/>
            <a:ext cx="792088" cy="69446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aoblený obdélník 16"/>
          <p:cNvSpPr/>
          <p:nvPr/>
        </p:nvSpPr>
        <p:spPr>
          <a:xfrm>
            <a:off x="7093818" y="4127444"/>
            <a:ext cx="792088" cy="60100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aoblený obdélník 17"/>
          <p:cNvSpPr/>
          <p:nvPr/>
        </p:nvSpPr>
        <p:spPr>
          <a:xfrm>
            <a:off x="7112891" y="5393236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aoblený obdélník 18"/>
          <p:cNvSpPr/>
          <p:nvPr/>
        </p:nvSpPr>
        <p:spPr>
          <a:xfrm>
            <a:off x="8072096" y="5393236"/>
            <a:ext cx="792088" cy="28803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Zaoblený obdélník 21"/>
          <p:cNvSpPr/>
          <p:nvPr/>
        </p:nvSpPr>
        <p:spPr>
          <a:xfrm>
            <a:off x="7061322" y="4450523"/>
            <a:ext cx="857079" cy="316450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aoblený obdélník 22"/>
          <p:cNvSpPr/>
          <p:nvPr/>
        </p:nvSpPr>
        <p:spPr>
          <a:xfrm>
            <a:off x="7018462" y="3219584"/>
            <a:ext cx="864096" cy="31529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aoblený obdélník 23"/>
          <p:cNvSpPr/>
          <p:nvPr/>
        </p:nvSpPr>
        <p:spPr>
          <a:xfrm>
            <a:off x="8019738" y="4447653"/>
            <a:ext cx="834000" cy="319320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Zaoblený obdélník 24"/>
          <p:cNvSpPr/>
          <p:nvPr/>
        </p:nvSpPr>
        <p:spPr>
          <a:xfrm>
            <a:off x="7028143" y="5904324"/>
            <a:ext cx="846398" cy="362475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Zaoblený obdélník 25"/>
          <p:cNvSpPr/>
          <p:nvPr/>
        </p:nvSpPr>
        <p:spPr>
          <a:xfrm>
            <a:off x="7949644" y="5910709"/>
            <a:ext cx="856967" cy="345956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Zaoblený obdélník 26"/>
          <p:cNvSpPr/>
          <p:nvPr/>
        </p:nvSpPr>
        <p:spPr>
          <a:xfrm>
            <a:off x="8993982" y="2750266"/>
            <a:ext cx="1872208" cy="384251"/>
          </a:xfrm>
          <a:prstGeom prst="roundRect">
            <a:avLst/>
          </a:prstGeom>
          <a:solidFill>
            <a:srgbClr val="00B050">
              <a:alpha val="10000"/>
            </a:srgbClr>
          </a:solidFill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ovéPole 27"/>
          <p:cNvSpPr txBox="1"/>
          <p:nvPr/>
        </p:nvSpPr>
        <p:spPr>
          <a:xfrm>
            <a:off x="9065990" y="273802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Saldo </a:t>
            </a:r>
            <a:endParaRPr lang="cs-CZ" dirty="0"/>
          </a:p>
        </p:txBody>
      </p:sp>
      <p:sp>
        <p:nvSpPr>
          <p:cNvPr id="30" name="Zaoblený obdélník 29"/>
          <p:cNvSpPr/>
          <p:nvPr/>
        </p:nvSpPr>
        <p:spPr>
          <a:xfrm>
            <a:off x="6909522" y="5363476"/>
            <a:ext cx="1944216" cy="32364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Zaoblený obdélník 30"/>
          <p:cNvSpPr/>
          <p:nvPr/>
        </p:nvSpPr>
        <p:spPr>
          <a:xfrm>
            <a:off x="9025393" y="3256359"/>
            <a:ext cx="1872208" cy="384251"/>
          </a:xfrm>
          <a:prstGeom prst="roundRect">
            <a:avLst/>
          </a:prstGeom>
          <a:solidFill>
            <a:srgbClr val="0070C0">
              <a:alpha val="10000"/>
            </a:srgbClr>
          </a:solidFill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TextovéPole 31"/>
          <p:cNvSpPr txBox="1"/>
          <p:nvPr/>
        </p:nvSpPr>
        <p:spPr>
          <a:xfrm>
            <a:off x="9097401" y="324411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BÚD </a:t>
            </a:r>
            <a:endParaRPr lang="cs-CZ" dirty="0"/>
          </a:p>
        </p:txBody>
      </p:sp>
      <p:sp>
        <p:nvSpPr>
          <p:cNvPr id="33" name="TextovéPole 32"/>
          <p:cNvSpPr txBox="1"/>
          <p:nvPr/>
        </p:nvSpPr>
        <p:spPr>
          <a:xfrm>
            <a:off x="8961584" y="1358525"/>
            <a:ext cx="504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 dirty="0" smtClean="0"/>
              <a:t>nebo</a:t>
            </a:r>
            <a:endParaRPr lang="cs-CZ" sz="1050" b="1" dirty="0"/>
          </a:p>
        </p:txBody>
      </p:sp>
      <p:cxnSp>
        <p:nvCxnSpPr>
          <p:cNvPr id="35" name="Přímá spojnice se šipkou 34"/>
          <p:cNvCxnSpPr/>
          <p:nvPr/>
        </p:nvCxnSpPr>
        <p:spPr>
          <a:xfrm flipV="1">
            <a:off x="8864184" y="5393236"/>
            <a:ext cx="555015" cy="12605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ovéPole 35"/>
          <p:cNvSpPr txBox="1"/>
          <p:nvPr/>
        </p:nvSpPr>
        <p:spPr>
          <a:xfrm>
            <a:off x="9419199" y="5152531"/>
            <a:ext cx="2089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V případě použití zvláštní analytiky účtovat buď přímo BÚD včetně zálohy a případné vratky nebo přes pomocný účet</a:t>
            </a:r>
            <a:endParaRPr lang="cs-CZ" sz="1100" dirty="0"/>
          </a:p>
        </p:txBody>
      </p:sp>
      <p:sp>
        <p:nvSpPr>
          <p:cNvPr id="37" name="Zaoblený obdélník 36"/>
          <p:cNvSpPr/>
          <p:nvPr/>
        </p:nvSpPr>
        <p:spPr>
          <a:xfrm>
            <a:off x="7024880" y="3575384"/>
            <a:ext cx="864096" cy="31529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Zaoblený obdélník 37"/>
          <p:cNvSpPr/>
          <p:nvPr/>
        </p:nvSpPr>
        <p:spPr>
          <a:xfrm>
            <a:off x="8004690" y="3575383"/>
            <a:ext cx="864096" cy="315291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Zaoblený obdélník 38"/>
          <p:cNvSpPr/>
          <p:nvPr/>
        </p:nvSpPr>
        <p:spPr>
          <a:xfrm>
            <a:off x="7066212" y="4080812"/>
            <a:ext cx="857079" cy="316450"/>
          </a:xfrm>
          <a:prstGeom prst="round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990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5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30" grpId="0" animBg="1"/>
      <p:bldP spid="31" grpId="0" animBg="1"/>
      <p:bldP spid="32" grpId="0"/>
      <p:bldP spid="36" grpId="0"/>
      <p:bldP spid="37" grpId="0" animBg="1"/>
      <p:bldP spid="38" grpId="0" animBg="1"/>
      <p:bldP spid="3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Nastavení v účtovém rozvrhu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1884" y="1981200"/>
            <a:ext cx="10815331" cy="4760168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34710 - Přijatá záloha na neinvestiční dotaci</a:t>
            </a:r>
          </a:p>
          <a:p>
            <a:r>
              <a:rPr lang="cs-CZ" dirty="0" smtClean="0"/>
              <a:t>34715 -  Přijatá záloha na neinvestiční dotaci pro </a:t>
            </a:r>
            <a:r>
              <a:rPr lang="cs-CZ" dirty="0" err="1" smtClean="0"/>
              <a:t>spolupříjemce</a:t>
            </a:r>
            <a:endParaRPr lang="cs-CZ" dirty="0" smtClean="0"/>
          </a:p>
          <a:p>
            <a:pPr marL="223838" lvl="1" indent="-223838">
              <a:spcBef>
                <a:spcPts val="1800"/>
              </a:spcBef>
            </a:pPr>
            <a:r>
              <a:rPr lang="cs-CZ" dirty="0" smtClean="0"/>
              <a:t>69136 -  Provozní dotace patřící </a:t>
            </a:r>
            <a:r>
              <a:rPr lang="cs-CZ" dirty="0" err="1"/>
              <a:t>spolupříjemci</a:t>
            </a:r>
            <a:r>
              <a:rPr lang="cs-CZ" dirty="0"/>
              <a:t> - V účtovém rozvrhu nastavit účtování i na stranu MD</a:t>
            </a:r>
          </a:p>
          <a:p>
            <a:endParaRPr lang="cs-CZ" dirty="0" smtClean="0"/>
          </a:p>
          <a:p>
            <a:pPr marL="282575" lvl="1" indent="0">
              <a:buNone/>
            </a:pPr>
            <a:endParaRPr lang="cs-CZ" dirty="0"/>
          </a:p>
          <a:p>
            <a:r>
              <a:rPr lang="cs-CZ" dirty="0" smtClean="0"/>
              <a:t>3889  - Dohadná položka aktivní – nárok na neinvestiční dotaci</a:t>
            </a:r>
          </a:p>
          <a:p>
            <a:r>
              <a:rPr lang="cs-CZ" dirty="0" smtClean="0"/>
              <a:t>346113 - </a:t>
            </a:r>
            <a:r>
              <a:rPr lang="cs-CZ" dirty="0" err="1" smtClean="0"/>
              <a:t>Neinv</a:t>
            </a:r>
            <a:r>
              <a:rPr lang="cs-CZ" dirty="0" smtClean="0"/>
              <a:t>. dotace od ústředních </a:t>
            </a:r>
            <a:r>
              <a:rPr lang="cs-CZ" dirty="0" err="1" smtClean="0"/>
              <a:t>inst</a:t>
            </a:r>
            <a:r>
              <a:rPr lang="cs-CZ" dirty="0" smtClean="0"/>
              <a:t>. – hl. řešitel (PKP – dohad)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38891 - Dohadná položka aktivní – nárok na </a:t>
            </a:r>
            <a:r>
              <a:rPr lang="cs-CZ" dirty="0" err="1" smtClean="0"/>
              <a:t>neinv</a:t>
            </a:r>
            <a:r>
              <a:rPr lang="cs-CZ" dirty="0" smtClean="0"/>
              <a:t>. dotaci pro </a:t>
            </a:r>
            <a:r>
              <a:rPr lang="cs-CZ" dirty="0" err="1" smtClean="0"/>
              <a:t>spolupříjemce</a:t>
            </a:r>
            <a:endParaRPr lang="cs-CZ" dirty="0" smtClean="0"/>
          </a:p>
          <a:p>
            <a:r>
              <a:rPr lang="cs-CZ" dirty="0" smtClean="0"/>
              <a:t>346114 - </a:t>
            </a:r>
            <a:r>
              <a:rPr lang="cs-CZ" dirty="0" err="1" smtClean="0"/>
              <a:t>Neinv</a:t>
            </a:r>
            <a:r>
              <a:rPr lang="cs-CZ" dirty="0" smtClean="0"/>
              <a:t>. dotace od </a:t>
            </a:r>
            <a:r>
              <a:rPr lang="cs-CZ" dirty="0" err="1" smtClean="0"/>
              <a:t>ústř</a:t>
            </a:r>
            <a:r>
              <a:rPr lang="cs-CZ" dirty="0" smtClean="0"/>
              <a:t>. institucí pro </a:t>
            </a:r>
            <a:r>
              <a:rPr lang="cs-CZ" dirty="0" err="1" smtClean="0"/>
              <a:t>spolupříjemce</a:t>
            </a:r>
            <a:r>
              <a:rPr lang="cs-CZ" dirty="0" smtClean="0"/>
              <a:t> (PKP dohad) </a:t>
            </a:r>
          </a:p>
          <a:p>
            <a:pPr marL="0" indent="0">
              <a:buNone/>
            </a:pPr>
            <a:endParaRPr lang="cs-CZ" dirty="0" smtClean="0"/>
          </a:p>
          <a:p>
            <a:pPr marL="282575" lvl="1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23692" y="5202474"/>
            <a:ext cx="8031345" cy="3693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0932C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POZOR –</a:t>
            </a:r>
            <a:r>
              <a:rPr lang="cs-CZ" i="1" dirty="0"/>
              <a:t>neúčtovat na tento účet jiný typ pohledávky za ústředními </a:t>
            </a:r>
            <a:r>
              <a:rPr lang="cs-CZ" i="1" dirty="0" smtClean="0"/>
              <a:t>institucemi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94" y="3424557"/>
            <a:ext cx="9491693" cy="62050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81" y="5185760"/>
            <a:ext cx="457200" cy="47548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162373" y="450512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nebo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1162373" y="59847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nebo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92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Provozní dotace se </a:t>
            </a:r>
            <a:r>
              <a:rPr lang="cs-CZ" b="1" dirty="0" err="1" smtClean="0">
                <a:solidFill>
                  <a:schemeClr val="tx2"/>
                </a:solidFill>
              </a:rPr>
              <a:t>spolupříjemci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2" y="1862763"/>
            <a:ext cx="9829799" cy="4187825"/>
          </a:xfrm>
        </p:spPr>
        <p:txBody>
          <a:bodyPr>
            <a:normAutofit fontScale="85000" lnSpcReduction="20000"/>
          </a:bodyPr>
          <a:lstStyle/>
          <a:p>
            <a:r>
              <a:rPr lang="cs-CZ" b="1" u="sng" dirty="0" smtClean="0">
                <a:uFill>
                  <a:solidFill>
                    <a:srgbClr val="F0932C"/>
                  </a:solidFill>
                </a:uFill>
              </a:rPr>
              <a:t>Přijetí zálohy</a:t>
            </a:r>
          </a:p>
          <a:p>
            <a:pPr lvl="1"/>
            <a:r>
              <a:rPr lang="cs-CZ" dirty="0" smtClean="0"/>
              <a:t>Postup analogický s předchozí variantou</a:t>
            </a:r>
          </a:p>
          <a:p>
            <a:pPr lvl="1"/>
            <a:r>
              <a:rPr lang="cs-CZ" dirty="0" smtClean="0"/>
              <a:t>Používáme-li prvotní doklady =&gt; dva deníky (pro nás, pro </a:t>
            </a:r>
            <a:r>
              <a:rPr lang="cs-CZ" dirty="0" err="1" smtClean="0"/>
              <a:t>spolupříjemce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Používáme-li BÚD – v rámci účetní likvidace platby rozúčtovat na dva závazky</a:t>
            </a:r>
          </a:p>
          <a:p>
            <a:pPr marL="282575" lvl="1" indent="0">
              <a:buNone/>
            </a:pPr>
            <a:r>
              <a:rPr lang="cs-CZ" dirty="0" smtClean="0"/>
              <a:t>POZOR  na účtech 34710 a 34715 vykazujeme IČO poskytovatele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b="1" u="sng" dirty="0" smtClean="0">
                <a:uFill>
                  <a:solidFill>
                    <a:srgbClr val="F0932C"/>
                  </a:solidFill>
                </a:uFill>
              </a:rPr>
              <a:t>Odeslání zálohy </a:t>
            </a:r>
            <a:r>
              <a:rPr lang="cs-CZ" b="1" u="sng" dirty="0" err="1" smtClean="0">
                <a:uFill>
                  <a:solidFill>
                    <a:srgbClr val="F0932C"/>
                  </a:solidFill>
                </a:uFill>
              </a:rPr>
              <a:t>spolupříjemcům</a:t>
            </a:r>
            <a:endParaRPr lang="cs-CZ" b="1" u="sng" dirty="0" smtClean="0">
              <a:uFill>
                <a:solidFill>
                  <a:srgbClr val="F0932C"/>
                </a:solidFill>
              </a:uFill>
            </a:endParaRPr>
          </a:p>
          <a:p>
            <a:pPr lvl="1"/>
            <a:r>
              <a:rPr lang="cs-CZ" dirty="0" smtClean="0"/>
              <a:t>Je nutné zaúčtovat účetní likvidací na bance (ruční párování závazků, účetní likvidace řádku)</a:t>
            </a:r>
          </a:p>
          <a:p>
            <a:pPr marL="282575" lvl="1" indent="0">
              <a:buNone/>
            </a:pPr>
            <a:r>
              <a:rPr lang="cs-CZ" dirty="0" smtClean="0"/>
              <a:t>POZOR  na účtu 378 uvádíme IČO </a:t>
            </a:r>
            <a:r>
              <a:rPr lang="cs-CZ" dirty="0" err="1" smtClean="0"/>
              <a:t>spolupříjemce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80" y="3501008"/>
            <a:ext cx="7823993" cy="91133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972" y="5877272"/>
            <a:ext cx="7835177" cy="74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Použití deníku, prvotních dokladů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	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cs-CZ" dirty="0" smtClean="0"/>
              <a:t>Údaje z deníku se přebírají do prvotního dokladu a do kontace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IČO, kód se přenáší do kontace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Zvláštní číselná řada prvotních dokladů jen pro dotace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Párování předpisů s pohyby na bance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Prvotní doklady lze kopírovat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Musíme založit potřebné deníky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Zapsat prvotní doklad (čas)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752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Zapisování přes BÚD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	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cs-CZ" dirty="0" smtClean="0"/>
              <a:t>Nemusím si vytvářet deník, prvotní doklady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BÚD se dají kopírovat</a:t>
            </a:r>
          </a:p>
          <a:p>
            <a:pPr>
              <a:buBlip>
                <a:blip r:embed="rId2"/>
              </a:buBlip>
            </a:pPr>
            <a:r>
              <a:rPr lang="cs-CZ" dirty="0" smtClean="0"/>
              <a:t>Vhodné pro jednoduché situace, pár grantů za rok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IČO, kód musím do kontace dotahovat ručně (výběrem z listu)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Snadněji udělám chybu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Nedochází k párování, zůstatek není podložen saldem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Při větším počtu přijatých záloh na dotace hůře kontrolovatelné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53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Refundace mezi konsolidovanými jednotkami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77500" lnSpcReduction="20000"/>
          </a:bodyPr>
          <a:lstStyle/>
          <a:p>
            <a:r>
              <a:rPr lang="cs-CZ" sz="3600" dirty="0"/>
              <a:t>v. v. i. vynaloží náklad a následně ho sníží a vystaví pohledávku proti AV</a:t>
            </a:r>
          </a:p>
          <a:p>
            <a:pPr marL="0" indent="0">
              <a:buNone/>
            </a:pPr>
            <a:r>
              <a:rPr lang="cs-CZ" sz="3200" dirty="0" smtClean="0"/>
              <a:t>1) jednalo </a:t>
            </a:r>
            <a:r>
              <a:rPr lang="cs-CZ" sz="3200" dirty="0"/>
              <a:t>se o závazek např. k zaměstnanci, tj. k osobě mimo konsolidační celek, asi častější situace</a:t>
            </a:r>
          </a:p>
          <a:p>
            <a:pPr marL="0" indent="0">
              <a:buNone/>
            </a:pPr>
            <a:r>
              <a:rPr lang="cs-CZ" sz="3200" dirty="0" smtClean="0"/>
              <a:t>	</a:t>
            </a:r>
            <a:r>
              <a:rPr lang="cs-CZ" sz="3200" b="1" dirty="0" smtClean="0"/>
              <a:t>v</a:t>
            </a:r>
            <a:r>
              <a:rPr lang="cs-CZ" sz="3200" b="1" dirty="0"/>
              <a:t>. v. i. </a:t>
            </a:r>
          </a:p>
          <a:p>
            <a:pPr marL="0" indent="0">
              <a:buNone/>
            </a:pPr>
            <a:r>
              <a:rPr lang="cs-CZ" sz="3200" dirty="0"/>
              <a:t>518/221 </a:t>
            </a:r>
            <a:r>
              <a:rPr lang="cs-CZ" sz="3200" dirty="0" smtClean="0"/>
              <a:t>IČO </a:t>
            </a:r>
            <a:r>
              <a:rPr lang="cs-CZ" sz="3200" dirty="0"/>
              <a:t>444</a:t>
            </a:r>
          </a:p>
          <a:p>
            <a:pPr marL="0" indent="0">
              <a:buNone/>
            </a:pPr>
            <a:r>
              <a:rPr lang="cs-CZ" sz="3200" dirty="0" smtClean="0"/>
              <a:t>378/518 IČ0 </a:t>
            </a:r>
            <a:r>
              <a:rPr lang="cs-CZ" sz="3200" dirty="0"/>
              <a:t>AV ČR</a:t>
            </a:r>
          </a:p>
          <a:p>
            <a:pPr marL="0" indent="0">
              <a:buNone/>
            </a:pPr>
            <a:r>
              <a:rPr lang="cs-CZ" sz="3200" dirty="0" smtClean="0"/>
              <a:t>	</a:t>
            </a:r>
            <a:r>
              <a:rPr lang="cs-CZ" sz="3200" b="1" dirty="0" smtClean="0"/>
              <a:t>AV </a:t>
            </a:r>
            <a:r>
              <a:rPr lang="cs-CZ" sz="3200" b="1" dirty="0"/>
              <a:t>ČR</a:t>
            </a:r>
          </a:p>
          <a:p>
            <a:pPr marL="0" indent="0">
              <a:buNone/>
            </a:pPr>
            <a:r>
              <a:rPr lang="cs-CZ" sz="3200" dirty="0"/>
              <a:t>518/221 </a:t>
            </a:r>
            <a:r>
              <a:rPr lang="cs-CZ" sz="3200" dirty="0" smtClean="0"/>
              <a:t>IČO </a:t>
            </a:r>
            <a:r>
              <a:rPr lang="cs-CZ" sz="3200" dirty="0"/>
              <a:t>v. v. i. </a:t>
            </a:r>
          </a:p>
          <a:p>
            <a:r>
              <a:rPr lang="cs-CZ" sz="3200" dirty="0"/>
              <a:t>v</a:t>
            </a:r>
            <a:r>
              <a:rPr lang="cs-CZ" sz="3200" dirty="0" smtClean="0"/>
              <a:t>zájemná </a:t>
            </a:r>
            <a:r>
              <a:rPr lang="cs-CZ" sz="3200" dirty="0"/>
              <a:t>vazba v. v. i. </a:t>
            </a:r>
            <a:r>
              <a:rPr lang="cs-CZ" sz="3200" dirty="0" smtClean="0"/>
              <a:t>a </a:t>
            </a:r>
            <a:r>
              <a:rPr lang="cs-CZ" sz="3200" dirty="0"/>
              <a:t>AV ČR se vyloučí, zůstane náklad uskutečněný mimo konsolidační celek </a:t>
            </a:r>
            <a:r>
              <a:rPr lang="cs-CZ" sz="3200" dirty="0" smtClean="0"/>
              <a:t>(s IČO 444)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2653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692696"/>
            <a:ext cx="9829799" cy="950813"/>
          </a:xfrm>
        </p:spPr>
        <p:txBody>
          <a:bodyPr anchor="b"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Refundace mezi konsolidovanými jednotkami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22413" y="1844824"/>
            <a:ext cx="9829799" cy="4752528"/>
          </a:xfrm>
        </p:spPr>
        <p:txBody>
          <a:bodyPr>
            <a:normAutofit fontScale="92500" lnSpcReduction="20000"/>
          </a:bodyPr>
          <a:lstStyle/>
          <a:p>
            <a:r>
              <a:rPr lang="cs-CZ" sz="3200" dirty="0" smtClean="0"/>
              <a:t>2) jednalo se o náklad vynaložený </a:t>
            </a:r>
            <a:r>
              <a:rPr lang="cs-CZ" sz="3200" dirty="0"/>
              <a:t>vůči jiné konsolidované </a:t>
            </a:r>
            <a:r>
              <a:rPr lang="cs-CZ" sz="3200" dirty="0" smtClean="0"/>
              <a:t>jednotce</a:t>
            </a:r>
          </a:p>
          <a:p>
            <a:pPr marL="0" indent="0">
              <a:buNone/>
            </a:pPr>
            <a:r>
              <a:rPr lang="cs-CZ" sz="3200" dirty="0" smtClean="0"/>
              <a:t>	</a:t>
            </a:r>
            <a:r>
              <a:rPr lang="cs-CZ" sz="3200" b="1" dirty="0" smtClean="0"/>
              <a:t>v. v. i.</a:t>
            </a:r>
            <a:endParaRPr lang="cs-CZ" sz="3200" b="1" dirty="0"/>
          </a:p>
          <a:p>
            <a:pPr marL="0" indent="0">
              <a:buNone/>
            </a:pPr>
            <a:r>
              <a:rPr lang="cs-CZ" sz="3200" dirty="0"/>
              <a:t>518/221 </a:t>
            </a:r>
            <a:r>
              <a:rPr lang="cs-CZ" sz="3200" dirty="0" smtClean="0"/>
              <a:t>IČO </a:t>
            </a:r>
            <a:r>
              <a:rPr lang="cs-CZ" sz="3200" dirty="0"/>
              <a:t>konsolidovaného partnera</a:t>
            </a:r>
          </a:p>
          <a:p>
            <a:pPr marL="0" indent="0">
              <a:buNone/>
            </a:pPr>
            <a:r>
              <a:rPr lang="cs-CZ" sz="3200" dirty="0" smtClean="0"/>
              <a:t>378/518 IČO </a:t>
            </a:r>
            <a:r>
              <a:rPr lang="cs-CZ" sz="3200" dirty="0"/>
              <a:t>AV ČR</a:t>
            </a:r>
          </a:p>
          <a:p>
            <a:pPr marL="0" indent="0">
              <a:buNone/>
            </a:pPr>
            <a:r>
              <a:rPr lang="cs-CZ" sz="3200" dirty="0" smtClean="0"/>
              <a:t>	</a:t>
            </a:r>
            <a:r>
              <a:rPr lang="cs-CZ" sz="3200" b="1" dirty="0" smtClean="0"/>
              <a:t>AV </a:t>
            </a:r>
            <a:r>
              <a:rPr lang="cs-CZ" sz="3200" b="1" dirty="0"/>
              <a:t>ČR </a:t>
            </a:r>
          </a:p>
          <a:p>
            <a:pPr marL="0" indent="0">
              <a:buNone/>
            </a:pPr>
            <a:r>
              <a:rPr lang="cs-CZ" sz="3200" dirty="0"/>
              <a:t>518/221  </a:t>
            </a:r>
            <a:r>
              <a:rPr lang="cs-CZ" sz="3200" dirty="0" smtClean="0"/>
              <a:t>IČO </a:t>
            </a:r>
            <a:r>
              <a:rPr lang="cs-CZ" sz="3200" dirty="0"/>
              <a:t>v. v. i.</a:t>
            </a:r>
          </a:p>
          <a:p>
            <a:r>
              <a:rPr lang="cs-CZ" sz="3200" dirty="0"/>
              <a:t>v</a:t>
            </a:r>
            <a:r>
              <a:rPr lang="cs-CZ" sz="3200" dirty="0" smtClean="0"/>
              <a:t>yloučí </a:t>
            </a:r>
            <a:r>
              <a:rPr lang="cs-CZ" sz="3200" dirty="0"/>
              <a:t>se vazba v. v. i. </a:t>
            </a:r>
            <a:r>
              <a:rPr lang="cs-CZ" sz="3200" dirty="0" smtClean="0"/>
              <a:t>a </a:t>
            </a:r>
            <a:r>
              <a:rPr lang="cs-CZ" sz="3200" dirty="0"/>
              <a:t>AV ČR a vyloučí se i vazba v. v. i. a konsolidovaného partnera</a:t>
            </a:r>
          </a:p>
          <a:p>
            <a:pPr marL="282575" lvl="1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97746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Číselník organizací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ln>
                  <a:solidFill>
                    <a:srgbClr val="BC8908"/>
                  </a:solidFill>
                </a:ln>
              </a:rPr>
              <a:t>Specifika související s PKP</a:t>
            </a:r>
          </a:p>
        </p:txBody>
      </p:sp>
    </p:spTree>
    <p:extLst>
      <p:ext uri="{BB962C8B-B14F-4D97-AF65-F5344CB8AC3E}">
        <p14:creationId xmlns:p14="http://schemas.microsoft.com/office/powerpoint/2010/main" val="30947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</a:rPr>
              <a:t>Číselník organizací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2852936"/>
            <a:ext cx="5652119" cy="3341713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V hlavičce záznamu nová pole</a:t>
            </a:r>
            <a:r>
              <a:rPr lang="cs-CZ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Příslušnost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Kód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 smtClean="0"/>
              <a:t>IČO (u tuzemských)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 smtClean="0"/>
              <a:t>Kód země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 smtClean="0"/>
              <a:t>Kód organizace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Účast</a:t>
            </a: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786" y="2708920"/>
            <a:ext cx="3392836" cy="296491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503" y="3429000"/>
            <a:ext cx="1295400" cy="933450"/>
          </a:xfrm>
          <a:prstGeom prst="rect">
            <a:avLst/>
          </a:prstGeom>
        </p:spPr>
      </p:pic>
      <p:sp>
        <p:nvSpPr>
          <p:cNvPr id="12" name="Šipka doprava 11"/>
          <p:cNvSpPr/>
          <p:nvPr/>
        </p:nvSpPr>
        <p:spPr>
          <a:xfrm>
            <a:off x="3214092" y="3373655"/>
            <a:ext cx="365721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Ovál 1"/>
          <p:cNvSpPr/>
          <p:nvPr/>
        </p:nvSpPr>
        <p:spPr>
          <a:xfrm>
            <a:off x="6310436" y="3501008"/>
            <a:ext cx="3068061" cy="57606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6382444" y="4005064"/>
            <a:ext cx="3068061" cy="57606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/>
          <p:cNvSpPr/>
          <p:nvPr/>
        </p:nvSpPr>
        <p:spPr>
          <a:xfrm>
            <a:off x="6814492" y="3140968"/>
            <a:ext cx="1769085" cy="47858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704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2" grpId="1" animBg="1"/>
      <p:bldP spid="8" grpId="0" animBg="1"/>
      <p:bldP spid="8" grpId="1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</a:rPr>
              <a:t>Číselník organizací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8816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U každého platného záznamu nutné vyplnit Kód konsolidace</a:t>
            </a:r>
          </a:p>
          <a:p>
            <a:pPr lvl="1"/>
            <a:r>
              <a:rPr lang="cs-CZ" dirty="0" smtClean="0"/>
              <a:t>Co se stane, když nebude uveden?</a:t>
            </a:r>
          </a:p>
          <a:p>
            <a:pPr lvl="1"/>
            <a:r>
              <a:rPr lang="cs-CZ" dirty="0" smtClean="0"/>
              <a:t>Nebude co přenášet do volitelné položky 10</a:t>
            </a:r>
          </a:p>
          <a:p>
            <a:pPr lvl="1"/>
            <a:r>
              <a:rPr lang="cs-CZ" dirty="0" smtClean="0"/>
              <a:t>V účetním dokladu bude nutné vyplnit ručně (bez výběru z listu)</a:t>
            </a:r>
          </a:p>
          <a:p>
            <a:pPr lvl="1"/>
            <a:r>
              <a:rPr lang="cs-CZ" dirty="0" smtClean="0"/>
              <a:t>IČO (kód) je nutné evidovat i pro banky, u kterých máme vedeny účty</a:t>
            </a:r>
          </a:p>
          <a:p>
            <a:endParaRPr lang="cs-CZ" dirty="0" smtClean="0"/>
          </a:p>
          <a:p>
            <a:r>
              <a:rPr lang="cs-CZ" dirty="0" smtClean="0"/>
              <a:t>Pro vyhledávání organizací bez kódu nastaven filtr</a:t>
            </a:r>
          </a:p>
          <a:p>
            <a:endParaRPr lang="cs-CZ" dirty="0" smtClean="0"/>
          </a:p>
          <a:p>
            <a:r>
              <a:rPr lang="cs-CZ" dirty="0" smtClean="0"/>
              <a:t>Společné záznamy v číselníku organizací nejsou</a:t>
            </a:r>
          </a:p>
          <a:p>
            <a:pPr lvl="1"/>
            <a:r>
              <a:rPr lang="cs-CZ" dirty="0" smtClean="0"/>
              <a:t>Zbývajícím ukončena platnost </a:t>
            </a:r>
          </a:p>
          <a:p>
            <a:pPr lvl="1"/>
            <a:r>
              <a:rPr lang="cs-CZ" dirty="0" smtClean="0"/>
              <a:t>Nové záznamy již pořizujeme jako vlastní, ne společné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633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Účtový rozvrh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0" y="4869160"/>
            <a:ext cx="8229601" cy="1292225"/>
          </a:xfrm>
        </p:spPr>
        <p:txBody>
          <a:bodyPr/>
          <a:lstStyle/>
          <a:p>
            <a:r>
              <a:rPr lang="cs-CZ" b="1" dirty="0" smtClean="0">
                <a:ln>
                  <a:solidFill>
                    <a:srgbClr val="BC8908"/>
                  </a:solidFill>
                </a:ln>
              </a:rPr>
              <a:t>rekapitulace</a:t>
            </a:r>
            <a:endParaRPr lang="cs-CZ" b="1" dirty="0">
              <a:ln>
                <a:solidFill>
                  <a:srgbClr val="BC8908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89554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Účtový rozvrh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69136, 6911 – nastavit účtování na stranu MD i stranu DAL</a:t>
            </a:r>
          </a:p>
          <a:p>
            <a:r>
              <a:rPr lang="cs-CZ" dirty="0" smtClean="0"/>
              <a:t>346113         jen </a:t>
            </a:r>
            <a:r>
              <a:rPr lang="cs-CZ" dirty="0"/>
              <a:t>pro variantu zvláštní analytiky</a:t>
            </a:r>
            <a:endParaRPr lang="cs-CZ" dirty="0" smtClean="0"/>
          </a:p>
          <a:p>
            <a:r>
              <a:rPr lang="cs-CZ" dirty="0" smtClean="0"/>
              <a:t>346114         ve výkazu PKP budou nastaveny mezi Dohadné položky</a:t>
            </a:r>
          </a:p>
          <a:p>
            <a:r>
              <a:rPr lang="cs-CZ" dirty="0" smtClean="0"/>
              <a:t>901 rozdělit na vlastní jmění, přijaté transfery a ostatní</a:t>
            </a:r>
          </a:p>
          <a:p>
            <a:r>
              <a:rPr lang="cs-CZ" dirty="0" smtClean="0"/>
              <a:t>Dlouhodobé pohledávky</a:t>
            </a:r>
          </a:p>
          <a:p>
            <a:r>
              <a:rPr lang="cs-CZ" dirty="0" smtClean="0"/>
              <a:t>Opravné položky k pohledávkám</a:t>
            </a:r>
          </a:p>
          <a:p>
            <a:r>
              <a:rPr lang="cs-CZ" dirty="0" smtClean="0"/>
              <a:t>Tržby z prodeje majetku v požadovaném členění</a:t>
            </a:r>
          </a:p>
        </p:txBody>
      </p:sp>
      <p:sp>
        <p:nvSpPr>
          <p:cNvPr id="4" name="Pravá složená závorka 3"/>
          <p:cNvSpPr/>
          <p:nvPr/>
        </p:nvSpPr>
        <p:spPr>
          <a:xfrm>
            <a:off x="2926060" y="2636912"/>
            <a:ext cx="360040" cy="792088"/>
          </a:xfrm>
          <a:prstGeom prst="rightBrac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61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Účetní závěrka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ln>
            <a:noFill/>
          </a:ln>
        </p:spPr>
        <p:txBody>
          <a:bodyPr/>
          <a:lstStyle/>
          <a:p>
            <a:r>
              <a:rPr lang="cs-CZ" b="1" dirty="0" smtClean="0">
                <a:ln>
                  <a:solidFill>
                    <a:srgbClr val="BC8908"/>
                  </a:solidFill>
                </a:ln>
              </a:rPr>
              <a:t>Co nás čeká a nemine</a:t>
            </a:r>
            <a:endParaRPr lang="cs-CZ" b="1" dirty="0">
              <a:ln>
                <a:solidFill>
                  <a:srgbClr val="BC8908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7017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Účetní závěrka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Doklad s rozpisem saldo účtů podle IČO partnerů do počátečních stavů 2016</a:t>
            </a:r>
          </a:p>
          <a:p>
            <a:r>
              <a:rPr lang="cs-CZ" dirty="0" smtClean="0"/>
              <a:t>Rozpis </a:t>
            </a:r>
            <a:r>
              <a:rPr lang="cs-CZ" dirty="0" err="1" smtClean="0"/>
              <a:t>nesaldo</a:t>
            </a:r>
            <a:r>
              <a:rPr lang="cs-CZ" dirty="0" smtClean="0"/>
              <a:t> účtů, u kterých je povinnost sledovat partnera</a:t>
            </a:r>
          </a:p>
          <a:p>
            <a:r>
              <a:rPr lang="cs-CZ" dirty="0" smtClean="0"/>
              <a:t>Rozpis počátečních stavů 901 na:</a:t>
            </a:r>
          </a:p>
          <a:p>
            <a:pPr lvl="1"/>
            <a:r>
              <a:rPr lang="cs-CZ" dirty="0" smtClean="0"/>
              <a:t>Majetek pořízený z vlastních prostředků</a:t>
            </a:r>
          </a:p>
          <a:p>
            <a:pPr lvl="1"/>
            <a:r>
              <a:rPr lang="cs-CZ" dirty="0" smtClean="0"/>
              <a:t>Majetek pořízený z investičních dotací</a:t>
            </a:r>
          </a:p>
          <a:p>
            <a:pPr lvl="1"/>
            <a:r>
              <a:rPr lang="cs-CZ" dirty="0" smtClean="0"/>
              <a:t>Ostatní </a:t>
            </a:r>
          </a:p>
          <a:p>
            <a:r>
              <a:rPr lang="cs-CZ" dirty="0" smtClean="0"/>
              <a:t>Nastavení jednotlivých analytických účtů 901 do PKP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633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specifika PKP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874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Další specifika PKP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Přepočtený počet zaměstnanců – </a:t>
            </a:r>
            <a:r>
              <a:rPr lang="cs-CZ" dirty="0" err="1" smtClean="0"/>
              <a:t>předformulář</a:t>
            </a:r>
            <a:r>
              <a:rPr lang="cs-CZ" dirty="0" smtClean="0"/>
              <a:t> sestavy</a:t>
            </a:r>
          </a:p>
          <a:p>
            <a:r>
              <a:rPr lang="cs-CZ" dirty="0" smtClean="0"/>
              <a:t>Podrozvaha nastavena individuálně </a:t>
            </a:r>
          </a:p>
          <a:p>
            <a:r>
              <a:rPr lang="cs-CZ" dirty="0" smtClean="0"/>
              <a:t>Členění 901 do výkazu individuálně</a:t>
            </a:r>
          </a:p>
          <a:p>
            <a:r>
              <a:rPr lang="cs-CZ" dirty="0" smtClean="0"/>
              <a:t>Část V. - Vysvětlení významných částek</a:t>
            </a:r>
          </a:p>
          <a:p>
            <a:pPr lvl="1"/>
            <a:r>
              <a:rPr lang="cs-CZ" dirty="0" smtClean="0"/>
              <a:t>Vypočítat hladinu významnosti</a:t>
            </a:r>
          </a:p>
          <a:p>
            <a:pPr lvl="1"/>
            <a:r>
              <a:rPr lang="cs-CZ" dirty="0" smtClean="0"/>
              <a:t>Podklad pro vysvětlení významných položek</a:t>
            </a:r>
          </a:p>
          <a:p>
            <a:pPr lvl="1"/>
            <a:r>
              <a:rPr lang="cs-CZ" dirty="0" smtClean="0"/>
              <a:t>Připravená struktura výkazu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4188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Další specifika PKP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Před závěrkou za rok 2016 </a:t>
            </a:r>
          </a:p>
          <a:p>
            <a:pPr lvl="1"/>
            <a:r>
              <a:rPr lang="cs-CZ" dirty="0" smtClean="0"/>
              <a:t>Kontrola individuálních nastavení (podrozvaha, členění 901)</a:t>
            </a:r>
          </a:p>
          <a:p>
            <a:pPr lvl="1"/>
            <a:r>
              <a:rPr lang="cs-CZ" dirty="0" smtClean="0"/>
              <a:t>Odsouhlasení vzájemných pohledávek a závazků s ostatními konsolidujícími subjekty</a:t>
            </a:r>
          </a:p>
          <a:p>
            <a:pPr lvl="1"/>
            <a:r>
              <a:rPr lang="cs-CZ" dirty="0" smtClean="0"/>
              <a:t>Sestavení </a:t>
            </a:r>
            <a:r>
              <a:rPr lang="cs-CZ" dirty="0"/>
              <a:t>výkazu za otevřené účetní období (alespoň </a:t>
            </a:r>
            <a:r>
              <a:rPr lang="cs-CZ" dirty="0" smtClean="0"/>
              <a:t>zkušebně)</a:t>
            </a:r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35281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800" b="1" dirty="0" smtClean="0">
                <a:solidFill>
                  <a:schemeClr val="tx2"/>
                </a:solidFill>
              </a:rPr>
              <a:t>Dotazy</a:t>
            </a:r>
            <a:endParaRPr lang="cs-CZ" sz="4800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>
              <a:hlinkClick r:id="rId2"/>
            </a:endParaRPr>
          </a:p>
          <a:p>
            <a:pPr marL="0" indent="0" algn="ctr">
              <a:buNone/>
            </a:pPr>
            <a:r>
              <a:rPr lang="cs-CZ" sz="3600" dirty="0" smtClean="0">
                <a:hlinkClick r:id="rId2"/>
              </a:rPr>
              <a:t>konsolidace@kav.cas.cz</a:t>
            </a:r>
            <a:endParaRPr lang="cs-CZ" sz="3600" dirty="0" smtClean="0"/>
          </a:p>
          <a:p>
            <a:pPr marL="0" indent="0" algn="ctr">
              <a:buNone/>
            </a:pPr>
            <a:endParaRPr lang="cs-CZ" sz="3600" dirty="0" smtClean="0"/>
          </a:p>
          <a:p>
            <a:pPr marL="0" indent="0" algn="ctr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2800" dirty="0">
                <a:hlinkClick r:id="rId3"/>
              </a:rPr>
              <a:t>http://ekonomicke.avcr.cz</a:t>
            </a:r>
            <a:r>
              <a:rPr lang="cs-CZ" sz="2800" dirty="0" smtClean="0">
                <a:hlinkClick r:id="rId3"/>
              </a:rPr>
              <a:t>/</a:t>
            </a:r>
            <a:endParaRPr lang="cs-CZ" sz="2800" dirty="0" smtClean="0"/>
          </a:p>
          <a:p>
            <a:pPr marL="0" indent="0" algn="ctr">
              <a:buNone/>
            </a:pPr>
            <a:r>
              <a:rPr lang="cs-CZ" sz="2800" dirty="0">
                <a:hlinkClick r:id="rId4"/>
              </a:rPr>
              <a:t>http://eis.cas.cz</a:t>
            </a:r>
            <a:r>
              <a:rPr lang="cs-CZ" sz="2800" dirty="0" smtClean="0">
                <a:hlinkClick r:id="rId4"/>
              </a:rPr>
              <a:t>/</a:t>
            </a:r>
            <a:endParaRPr lang="cs-CZ" sz="2800" dirty="0" smtClean="0"/>
          </a:p>
          <a:p>
            <a:pPr marL="0" indent="0" algn="ctr">
              <a:buNone/>
            </a:pPr>
            <a:endParaRPr lang="cs-CZ" sz="3600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0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rrency_Symbols_16x9_TP102895245.potx" id="{7673A764-24B2-4903-9CAB-C73C9C680AD8}" vid="{D57A11FC-D5D0-4538-B0E3-8E35750C1BF7}"/>
    </a:ext>
  </a:extLst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se symboly měn (širokoúhlá)</Template>
  <TotalTime>0</TotalTime>
  <Words>1938</Words>
  <Application>Microsoft Office PowerPoint</Application>
  <PresentationFormat>Vlastní</PresentationFormat>
  <Paragraphs>455</Paragraphs>
  <Slides>57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0" baseType="lpstr">
      <vt:lpstr>Arial</vt:lpstr>
      <vt:lpstr>Cambria</vt:lpstr>
      <vt:lpstr>Currency Symbols 16x9</vt:lpstr>
      <vt:lpstr>Konsolidace  v podmínkách v. v. i. Akademie věd ČR  Praha 12. 2. 2016 Brno 15.2.2016</vt:lpstr>
      <vt:lpstr>Konsolidace účetních výkazů za Českou republiku</vt:lpstr>
      <vt:lpstr>Odesílání výkazů, CSÚIS</vt:lpstr>
      <vt:lpstr>Odesílání výkazů, CSÚIS</vt:lpstr>
      <vt:lpstr>Části PKP</vt:lpstr>
      <vt:lpstr>Části PKP</vt:lpstr>
      <vt:lpstr>Výčet konsolidovaných jednotek pro rok 2016</vt:lpstr>
      <vt:lpstr>Vzájemné odsouhlasení § 22 konsolidační vyhlášky</vt:lpstr>
      <vt:lpstr>Metodika účtování pro konsolidaci</vt:lpstr>
      <vt:lpstr>Účtování dotací a jejich zachycení v iFIS</vt:lpstr>
      <vt:lpstr>Neinvestiční dotace od zřizovatele</vt:lpstr>
      <vt:lpstr>Provozní dotace od zřizovatele</vt:lpstr>
      <vt:lpstr>Nastavení v účtovém rozvrhu</vt:lpstr>
      <vt:lpstr>Nastavení saldokontních účtů</vt:lpstr>
      <vt:lpstr>Zápis nároku na dotaci pomocí prvotních dokladů</vt:lpstr>
      <vt:lpstr>Zápis vratky dotace pomocí prvotních dokladů</vt:lpstr>
      <vt:lpstr>Prezentace aplikace PowerPoint</vt:lpstr>
      <vt:lpstr>Investiční dotace od zřizovatele</vt:lpstr>
      <vt:lpstr>Investiční dotace od zřizovatele</vt:lpstr>
      <vt:lpstr>Dodatečné úpravy účtového rozvrhu</vt:lpstr>
      <vt:lpstr>Vlastní jmění x investiční dotace</vt:lpstr>
      <vt:lpstr>Účtování dotací a jejich zachycení v iFIS</vt:lpstr>
      <vt:lpstr>Provozní dotace od jiných poskytovatelů – konsolidovaných jednotek</vt:lpstr>
      <vt:lpstr>Provozní dotace od jiných poskytovatelů – konsolidovaných jednotek</vt:lpstr>
      <vt:lpstr>Provozní dotace od jiných poskytovatelů – konsolidovaných jednotek</vt:lpstr>
      <vt:lpstr>Provozní dotace od jiných poskytovatelů</vt:lpstr>
      <vt:lpstr>Provozní dotace od jiných poskytovatelů – dopad do PKP</vt:lpstr>
      <vt:lpstr>Nastavení v účtovém rozvrhu</vt:lpstr>
      <vt:lpstr>Nastavení saldokontních účtů</vt:lpstr>
      <vt:lpstr>Zápis nároku na dotaci pomocí prvotních dokladů</vt:lpstr>
      <vt:lpstr>Nárok na dotaci k 31.12.20XX varianta s dohadnou položkou</vt:lpstr>
      <vt:lpstr>Nárok na dotaci k 31.12.20XX  varianta se zvláštní analytikou</vt:lpstr>
      <vt:lpstr>Vyúčtování zálohy v následujícím roce</vt:lpstr>
      <vt:lpstr>Dotace se spolupříjemci</vt:lpstr>
      <vt:lpstr>Dotace se spolupříjemci</vt:lpstr>
      <vt:lpstr>Dotace se spolupříjemci – jsem hlavní řešitel</vt:lpstr>
      <vt:lpstr>Dotace se spolupříjemci – jsem hlavní řešitel</vt:lpstr>
      <vt:lpstr>Dotace se spolupříjemci – jsem hlavní řešitel</vt:lpstr>
      <vt:lpstr>Provozní dotace od jiných poskytovatelů  máme spolupříjemce</vt:lpstr>
      <vt:lpstr>Provozní dotace od jiných poskytovatelů  máme spolupříjemce</vt:lpstr>
      <vt:lpstr>Nastavení v účtovém rozvrhu</vt:lpstr>
      <vt:lpstr>Provozní dotace se spolupříjemci</vt:lpstr>
      <vt:lpstr>Použití deníku, prvotních dokladů</vt:lpstr>
      <vt:lpstr>Zapisování přes BÚD</vt:lpstr>
      <vt:lpstr>Refundace mezi konsolidovanými jednotkami</vt:lpstr>
      <vt:lpstr>Refundace mezi konsolidovanými jednotkami</vt:lpstr>
      <vt:lpstr>Číselník organizací</vt:lpstr>
      <vt:lpstr>Číselník organizací</vt:lpstr>
      <vt:lpstr>Číselník organizací</vt:lpstr>
      <vt:lpstr>Účtový rozvrh</vt:lpstr>
      <vt:lpstr>Účtový rozvrh</vt:lpstr>
      <vt:lpstr>Účetní závěrka</vt:lpstr>
      <vt:lpstr>Účetní závěrka</vt:lpstr>
      <vt:lpstr>Další specifika PKP</vt:lpstr>
      <vt:lpstr>Další specifika PKP</vt:lpstr>
      <vt:lpstr>Další specifika PKP</vt:lpstr>
      <vt:lpstr>Dotazy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2016-02-09T10:34:37Z</dcterms:created>
  <dcterms:modified xsi:type="dcterms:W3CDTF">2016-02-16T20:11:27Z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