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24" r:id="rId3"/>
    <p:sldId id="321" r:id="rId4"/>
    <p:sldId id="328" r:id="rId5"/>
    <p:sldId id="339" r:id="rId6"/>
    <p:sldId id="340" r:id="rId7"/>
    <p:sldId id="341" r:id="rId8"/>
    <p:sldId id="337" r:id="rId9"/>
    <p:sldId id="329" r:id="rId10"/>
    <p:sldId id="333" r:id="rId11"/>
    <p:sldId id="330" r:id="rId12"/>
    <p:sldId id="342" r:id="rId13"/>
    <p:sldId id="343" r:id="rId14"/>
    <p:sldId id="344" r:id="rId15"/>
    <p:sldId id="335" r:id="rId16"/>
    <p:sldId id="345" r:id="rId17"/>
  </p:sldIdLst>
  <p:sldSz cx="9144000" cy="6858000" type="screen4x3"/>
  <p:notesSz cx="6858000" cy="9144000"/>
  <p:defaultTextStyle>
    <a:lvl1pPr marL="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82" autoAdjust="0"/>
    <p:restoredTop sz="88034" autoAdjust="0"/>
  </p:normalViewPr>
  <p:slideViewPr>
    <p:cSldViewPr>
      <p:cViewPr varScale="1">
        <p:scale>
          <a:sx n="115" d="100"/>
          <a:sy n="115" d="100"/>
        </p:scale>
        <p:origin x="1380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ABE7AD-9687-43B3-8EA8-3531CEB0721A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92749291-4E93-4BE4-872F-DA46AC13DF33}">
      <dgm:prSet phldrT="[Text]"/>
      <dgm:spPr>
        <a:solidFill>
          <a:srgbClr val="FFFF00">
            <a:alpha val="64000"/>
          </a:srgbClr>
        </a:solidFill>
      </dgm:spPr>
      <dgm:t>
        <a:bodyPr/>
        <a:lstStyle/>
        <a:p>
          <a:r>
            <a:rPr lang="cs-CZ" dirty="0" smtClean="0">
              <a:solidFill>
                <a:schemeClr val="tx1"/>
              </a:solidFill>
            </a:rPr>
            <a:t>A</a:t>
          </a:r>
          <a:endParaRPr lang="cs-CZ" dirty="0">
            <a:solidFill>
              <a:schemeClr val="tx1"/>
            </a:solidFill>
          </a:endParaRPr>
        </a:p>
      </dgm:t>
    </dgm:pt>
    <dgm:pt modelId="{A9B08AFC-E2D0-4D9C-BB4F-8F54BED2A7D0}" type="parTrans" cxnId="{33BA54C3-5098-478B-9B00-63D3DE9FF493}">
      <dgm:prSet/>
      <dgm:spPr/>
      <dgm:t>
        <a:bodyPr/>
        <a:lstStyle/>
        <a:p>
          <a:endParaRPr lang="cs-CZ"/>
        </a:p>
      </dgm:t>
    </dgm:pt>
    <dgm:pt modelId="{AB15427A-5B2B-48D2-B727-E26FEC9B0062}" type="sibTrans" cxnId="{33BA54C3-5098-478B-9B00-63D3DE9FF493}">
      <dgm:prSet/>
      <dgm:spPr/>
      <dgm:t>
        <a:bodyPr/>
        <a:lstStyle/>
        <a:p>
          <a:endParaRPr lang="cs-CZ"/>
        </a:p>
      </dgm:t>
    </dgm:pt>
    <dgm:pt modelId="{7D1CD09E-3E03-4E50-B7D3-9919C0790D5E}">
      <dgm:prSet phldrT="[Text]"/>
      <dgm:spPr/>
      <dgm:t>
        <a:bodyPr/>
        <a:lstStyle/>
        <a:p>
          <a:r>
            <a:rPr lang="cs-CZ" dirty="0" smtClean="0"/>
            <a:t>E</a:t>
          </a:r>
          <a:endParaRPr lang="cs-CZ" dirty="0"/>
        </a:p>
      </dgm:t>
    </dgm:pt>
    <dgm:pt modelId="{774636FA-60B3-4C59-8F2F-26E176EEC3C5}" type="parTrans" cxnId="{1688715E-A146-4450-99ED-EC94694C34DF}">
      <dgm:prSet/>
      <dgm:spPr/>
      <dgm:t>
        <a:bodyPr/>
        <a:lstStyle/>
        <a:p>
          <a:endParaRPr lang="cs-CZ"/>
        </a:p>
      </dgm:t>
    </dgm:pt>
    <dgm:pt modelId="{0B8FD3B7-B067-444D-9E3B-1C4C750C0E99}" type="sibTrans" cxnId="{1688715E-A146-4450-99ED-EC94694C34DF}">
      <dgm:prSet/>
      <dgm:spPr/>
      <dgm:t>
        <a:bodyPr/>
        <a:lstStyle/>
        <a:p>
          <a:endParaRPr lang="cs-CZ"/>
        </a:p>
      </dgm:t>
    </dgm:pt>
    <dgm:pt modelId="{57E23878-0024-4FCF-88E1-56FBEBC036D7}">
      <dgm:prSet phldrT="[Text]"/>
      <dgm:spPr/>
      <dgm:t>
        <a:bodyPr/>
        <a:lstStyle/>
        <a:p>
          <a:r>
            <a:rPr lang="cs-CZ" dirty="0" smtClean="0"/>
            <a:t>D</a:t>
          </a:r>
          <a:endParaRPr lang="cs-CZ" dirty="0"/>
        </a:p>
      </dgm:t>
    </dgm:pt>
    <dgm:pt modelId="{32D3B950-8E57-4102-BD20-2178BFC654FD}" type="parTrans" cxnId="{487DED31-CB0A-45AF-9D86-F687039A8E7C}">
      <dgm:prSet/>
      <dgm:spPr/>
      <dgm:t>
        <a:bodyPr/>
        <a:lstStyle/>
        <a:p>
          <a:endParaRPr lang="cs-CZ"/>
        </a:p>
      </dgm:t>
    </dgm:pt>
    <dgm:pt modelId="{B6FFDD56-C144-4ED4-9656-8387AABE25C6}" type="sibTrans" cxnId="{487DED31-CB0A-45AF-9D86-F687039A8E7C}">
      <dgm:prSet/>
      <dgm:spPr/>
      <dgm:t>
        <a:bodyPr/>
        <a:lstStyle/>
        <a:p>
          <a:endParaRPr lang="cs-CZ"/>
        </a:p>
      </dgm:t>
    </dgm:pt>
    <dgm:pt modelId="{E43CEB5B-E70A-462E-BC23-06B90328372D}">
      <dgm:prSet phldrT="[Text]"/>
      <dgm:spPr/>
      <dgm:t>
        <a:bodyPr/>
        <a:lstStyle/>
        <a:p>
          <a:r>
            <a:rPr lang="cs-CZ" dirty="0" smtClean="0"/>
            <a:t>C</a:t>
          </a:r>
          <a:endParaRPr lang="cs-CZ" dirty="0"/>
        </a:p>
      </dgm:t>
    </dgm:pt>
    <dgm:pt modelId="{9C54DE0E-8427-4BF3-B4A2-BC82635D2D7C}" type="parTrans" cxnId="{BA1F7D0B-290B-471D-A545-71C6A720FAA1}">
      <dgm:prSet/>
      <dgm:spPr/>
      <dgm:t>
        <a:bodyPr/>
        <a:lstStyle/>
        <a:p>
          <a:endParaRPr lang="cs-CZ"/>
        </a:p>
      </dgm:t>
    </dgm:pt>
    <dgm:pt modelId="{FA4C0CF0-B6FF-42ED-8B57-07695ADDFD23}" type="sibTrans" cxnId="{BA1F7D0B-290B-471D-A545-71C6A720FAA1}">
      <dgm:prSet/>
      <dgm:spPr/>
      <dgm:t>
        <a:bodyPr/>
        <a:lstStyle/>
        <a:p>
          <a:endParaRPr lang="cs-CZ"/>
        </a:p>
      </dgm:t>
    </dgm:pt>
    <dgm:pt modelId="{639219B1-1396-4FCF-9299-FB575C92ACFC}">
      <dgm:prSet phldrT="[Text]"/>
      <dgm:spPr/>
      <dgm:t>
        <a:bodyPr/>
        <a:lstStyle/>
        <a:p>
          <a:r>
            <a:rPr lang="cs-CZ" dirty="0" smtClean="0"/>
            <a:t>B</a:t>
          </a:r>
          <a:endParaRPr lang="cs-CZ" dirty="0"/>
        </a:p>
      </dgm:t>
    </dgm:pt>
    <dgm:pt modelId="{C3B92411-DB53-4DC6-8657-F14B158B5FDE}" type="parTrans" cxnId="{EBDEB835-516D-4E7B-811C-BD6824B2C7D3}">
      <dgm:prSet/>
      <dgm:spPr/>
      <dgm:t>
        <a:bodyPr/>
        <a:lstStyle/>
        <a:p>
          <a:endParaRPr lang="cs-CZ"/>
        </a:p>
      </dgm:t>
    </dgm:pt>
    <dgm:pt modelId="{4B461E0D-F66A-4068-9CCB-D360A36FCCA8}" type="sibTrans" cxnId="{EBDEB835-516D-4E7B-811C-BD6824B2C7D3}">
      <dgm:prSet/>
      <dgm:spPr/>
      <dgm:t>
        <a:bodyPr/>
        <a:lstStyle/>
        <a:p>
          <a:endParaRPr lang="cs-CZ"/>
        </a:p>
      </dgm:t>
    </dgm:pt>
    <dgm:pt modelId="{786CB73E-2A13-4C03-9AD1-F45A6DAB2DA1}" type="pres">
      <dgm:prSet presAssocID="{09ABE7AD-9687-43B3-8EA8-3531CEB0721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1BDCA48-E8C8-4F21-9648-2307F4EE35F3}" type="pres">
      <dgm:prSet presAssocID="{92749291-4E93-4BE4-872F-DA46AC13DF33}" presName="centerShape" presStyleLbl="node0" presStyleIdx="0" presStyleCnt="1"/>
      <dgm:spPr/>
      <dgm:t>
        <a:bodyPr/>
        <a:lstStyle/>
        <a:p>
          <a:endParaRPr lang="cs-CZ"/>
        </a:p>
      </dgm:t>
    </dgm:pt>
    <dgm:pt modelId="{2E73A05A-7967-4496-80E8-FCECF3F81A01}" type="pres">
      <dgm:prSet presAssocID="{774636FA-60B3-4C59-8F2F-26E176EEC3C5}" presName="parTrans" presStyleLbl="sibTrans2D1" presStyleIdx="0" presStyleCnt="4"/>
      <dgm:spPr/>
      <dgm:t>
        <a:bodyPr/>
        <a:lstStyle/>
        <a:p>
          <a:endParaRPr lang="cs-CZ"/>
        </a:p>
      </dgm:t>
    </dgm:pt>
    <dgm:pt modelId="{22B39FCA-9657-466F-B003-644878C13DDB}" type="pres">
      <dgm:prSet presAssocID="{774636FA-60B3-4C59-8F2F-26E176EEC3C5}" presName="connectorText" presStyleLbl="sibTrans2D1" presStyleIdx="0" presStyleCnt="4"/>
      <dgm:spPr/>
      <dgm:t>
        <a:bodyPr/>
        <a:lstStyle/>
        <a:p>
          <a:endParaRPr lang="cs-CZ"/>
        </a:p>
      </dgm:t>
    </dgm:pt>
    <dgm:pt modelId="{D566171B-30CE-43E1-B1AF-0B90CEF75CA3}" type="pres">
      <dgm:prSet presAssocID="{7D1CD09E-3E03-4E50-B7D3-9919C0790D5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C99702C-B67A-47D5-BF01-C4B3A37F8AC1}" type="pres">
      <dgm:prSet presAssocID="{32D3B950-8E57-4102-BD20-2178BFC654FD}" presName="parTrans" presStyleLbl="sibTrans2D1" presStyleIdx="1" presStyleCnt="4"/>
      <dgm:spPr/>
      <dgm:t>
        <a:bodyPr/>
        <a:lstStyle/>
        <a:p>
          <a:endParaRPr lang="cs-CZ"/>
        </a:p>
      </dgm:t>
    </dgm:pt>
    <dgm:pt modelId="{8B06AD91-DA6F-464D-B597-66C744898B0F}" type="pres">
      <dgm:prSet presAssocID="{32D3B950-8E57-4102-BD20-2178BFC654FD}" presName="connectorText" presStyleLbl="sibTrans2D1" presStyleIdx="1" presStyleCnt="4"/>
      <dgm:spPr/>
      <dgm:t>
        <a:bodyPr/>
        <a:lstStyle/>
        <a:p>
          <a:endParaRPr lang="cs-CZ"/>
        </a:p>
      </dgm:t>
    </dgm:pt>
    <dgm:pt modelId="{E67F4FAC-E94F-4174-BF29-BF2A46C426FC}" type="pres">
      <dgm:prSet presAssocID="{57E23878-0024-4FCF-88E1-56FBEBC036D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C3BAB59-51B7-4021-89CB-C8E692AD7CD1}" type="pres">
      <dgm:prSet presAssocID="{9C54DE0E-8427-4BF3-B4A2-BC82635D2D7C}" presName="parTrans" presStyleLbl="sibTrans2D1" presStyleIdx="2" presStyleCnt="4"/>
      <dgm:spPr/>
      <dgm:t>
        <a:bodyPr/>
        <a:lstStyle/>
        <a:p>
          <a:endParaRPr lang="cs-CZ"/>
        </a:p>
      </dgm:t>
    </dgm:pt>
    <dgm:pt modelId="{C22B6FF6-21D6-4AB0-B2D8-13C111C74B48}" type="pres">
      <dgm:prSet presAssocID="{9C54DE0E-8427-4BF3-B4A2-BC82635D2D7C}" presName="connectorText" presStyleLbl="sibTrans2D1" presStyleIdx="2" presStyleCnt="4"/>
      <dgm:spPr/>
      <dgm:t>
        <a:bodyPr/>
        <a:lstStyle/>
        <a:p>
          <a:endParaRPr lang="cs-CZ"/>
        </a:p>
      </dgm:t>
    </dgm:pt>
    <dgm:pt modelId="{ED2B67FB-64EA-4931-8325-CAAC71D3F560}" type="pres">
      <dgm:prSet presAssocID="{E43CEB5B-E70A-462E-BC23-06B90328372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F17A1E1-F35C-4371-A5A0-3388D4A291BF}" type="pres">
      <dgm:prSet presAssocID="{C3B92411-DB53-4DC6-8657-F14B158B5FDE}" presName="parTrans" presStyleLbl="sibTrans2D1" presStyleIdx="3" presStyleCnt="4"/>
      <dgm:spPr/>
      <dgm:t>
        <a:bodyPr/>
        <a:lstStyle/>
        <a:p>
          <a:endParaRPr lang="cs-CZ"/>
        </a:p>
      </dgm:t>
    </dgm:pt>
    <dgm:pt modelId="{726CFE07-952B-4D44-BEF4-D0A1F2F457C5}" type="pres">
      <dgm:prSet presAssocID="{C3B92411-DB53-4DC6-8657-F14B158B5FDE}" presName="connectorText" presStyleLbl="sibTrans2D1" presStyleIdx="3" presStyleCnt="4"/>
      <dgm:spPr/>
      <dgm:t>
        <a:bodyPr/>
        <a:lstStyle/>
        <a:p>
          <a:endParaRPr lang="cs-CZ"/>
        </a:p>
      </dgm:t>
    </dgm:pt>
    <dgm:pt modelId="{4A01E715-408B-4BB9-873A-9B8F4401078F}" type="pres">
      <dgm:prSet presAssocID="{639219B1-1396-4FCF-9299-FB575C92ACF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F6AFBB5F-CD79-4881-97ED-420712EB6D95}" type="presOf" srcId="{639219B1-1396-4FCF-9299-FB575C92ACFC}" destId="{4A01E715-408B-4BB9-873A-9B8F4401078F}" srcOrd="0" destOrd="0" presId="urn:microsoft.com/office/officeart/2005/8/layout/radial5"/>
    <dgm:cxn modelId="{8867BFF4-5C85-4AE7-BBD9-B071F3A6EFCA}" type="presOf" srcId="{9C54DE0E-8427-4BF3-B4A2-BC82635D2D7C}" destId="{C22B6FF6-21D6-4AB0-B2D8-13C111C74B48}" srcOrd="1" destOrd="0" presId="urn:microsoft.com/office/officeart/2005/8/layout/radial5"/>
    <dgm:cxn modelId="{CED70A27-BB1A-4BD4-9EEB-234C83A6D16A}" type="presOf" srcId="{7D1CD09E-3E03-4E50-B7D3-9919C0790D5E}" destId="{D566171B-30CE-43E1-B1AF-0B90CEF75CA3}" srcOrd="0" destOrd="0" presId="urn:microsoft.com/office/officeart/2005/8/layout/radial5"/>
    <dgm:cxn modelId="{0E332D5E-F073-4EC8-9DA6-8269BC953869}" type="presOf" srcId="{92749291-4E93-4BE4-872F-DA46AC13DF33}" destId="{F1BDCA48-E8C8-4F21-9648-2307F4EE35F3}" srcOrd="0" destOrd="0" presId="urn:microsoft.com/office/officeart/2005/8/layout/radial5"/>
    <dgm:cxn modelId="{487DED31-CB0A-45AF-9D86-F687039A8E7C}" srcId="{92749291-4E93-4BE4-872F-DA46AC13DF33}" destId="{57E23878-0024-4FCF-88E1-56FBEBC036D7}" srcOrd="1" destOrd="0" parTransId="{32D3B950-8E57-4102-BD20-2178BFC654FD}" sibTransId="{B6FFDD56-C144-4ED4-9656-8387AABE25C6}"/>
    <dgm:cxn modelId="{524FE1CF-B7B9-4D22-8E16-61857D61E3F7}" type="presOf" srcId="{57E23878-0024-4FCF-88E1-56FBEBC036D7}" destId="{E67F4FAC-E94F-4174-BF29-BF2A46C426FC}" srcOrd="0" destOrd="0" presId="urn:microsoft.com/office/officeart/2005/8/layout/radial5"/>
    <dgm:cxn modelId="{33BA54C3-5098-478B-9B00-63D3DE9FF493}" srcId="{09ABE7AD-9687-43B3-8EA8-3531CEB0721A}" destId="{92749291-4E93-4BE4-872F-DA46AC13DF33}" srcOrd="0" destOrd="0" parTransId="{A9B08AFC-E2D0-4D9C-BB4F-8F54BED2A7D0}" sibTransId="{AB15427A-5B2B-48D2-B727-E26FEC9B0062}"/>
    <dgm:cxn modelId="{68061534-5D26-49A0-8439-2EA50A221AED}" type="presOf" srcId="{9C54DE0E-8427-4BF3-B4A2-BC82635D2D7C}" destId="{CC3BAB59-51B7-4021-89CB-C8E692AD7CD1}" srcOrd="0" destOrd="0" presId="urn:microsoft.com/office/officeart/2005/8/layout/radial5"/>
    <dgm:cxn modelId="{422C4958-F757-449D-9CC6-A8BBBE94A077}" type="presOf" srcId="{32D3B950-8E57-4102-BD20-2178BFC654FD}" destId="{8B06AD91-DA6F-464D-B597-66C744898B0F}" srcOrd="1" destOrd="0" presId="urn:microsoft.com/office/officeart/2005/8/layout/radial5"/>
    <dgm:cxn modelId="{1688715E-A146-4450-99ED-EC94694C34DF}" srcId="{92749291-4E93-4BE4-872F-DA46AC13DF33}" destId="{7D1CD09E-3E03-4E50-B7D3-9919C0790D5E}" srcOrd="0" destOrd="0" parTransId="{774636FA-60B3-4C59-8F2F-26E176EEC3C5}" sibTransId="{0B8FD3B7-B067-444D-9E3B-1C4C750C0E99}"/>
    <dgm:cxn modelId="{A5FF06FA-CD8D-4FF6-9FA7-4AE506641006}" type="presOf" srcId="{C3B92411-DB53-4DC6-8657-F14B158B5FDE}" destId="{8F17A1E1-F35C-4371-A5A0-3388D4A291BF}" srcOrd="0" destOrd="0" presId="urn:microsoft.com/office/officeart/2005/8/layout/radial5"/>
    <dgm:cxn modelId="{EBDEB835-516D-4E7B-811C-BD6824B2C7D3}" srcId="{92749291-4E93-4BE4-872F-DA46AC13DF33}" destId="{639219B1-1396-4FCF-9299-FB575C92ACFC}" srcOrd="3" destOrd="0" parTransId="{C3B92411-DB53-4DC6-8657-F14B158B5FDE}" sibTransId="{4B461E0D-F66A-4068-9CCB-D360A36FCCA8}"/>
    <dgm:cxn modelId="{D8A9DB8C-4802-4F27-8717-2B39646C16A9}" type="presOf" srcId="{774636FA-60B3-4C59-8F2F-26E176EEC3C5}" destId="{2E73A05A-7967-4496-80E8-FCECF3F81A01}" srcOrd="0" destOrd="0" presId="urn:microsoft.com/office/officeart/2005/8/layout/radial5"/>
    <dgm:cxn modelId="{CDFBF043-30FE-4205-A348-19CAE586B382}" type="presOf" srcId="{E43CEB5B-E70A-462E-BC23-06B90328372D}" destId="{ED2B67FB-64EA-4931-8325-CAAC71D3F560}" srcOrd="0" destOrd="0" presId="urn:microsoft.com/office/officeart/2005/8/layout/radial5"/>
    <dgm:cxn modelId="{88C2373F-6E67-49E9-8E07-03DE03610F83}" type="presOf" srcId="{09ABE7AD-9687-43B3-8EA8-3531CEB0721A}" destId="{786CB73E-2A13-4C03-9AD1-F45A6DAB2DA1}" srcOrd="0" destOrd="0" presId="urn:microsoft.com/office/officeart/2005/8/layout/radial5"/>
    <dgm:cxn modelId="{33F62DBB-D294-4477-A2EF-72ADA3DC89F4}" type="presOf" srcId="{32D3B950-8E57-4102-BD20-2178BFC654FD}" destId="{2C99702C-B67A-47D5-BF01-C4B3A37F8AC1}" srcOrd="0" destOrd="0" presId="urn:microsoft.com/office/officeart/2005/8/layout/radial5"/>
    <dgm:cxn modelId="{BA1F7D0B-290B-471D-A545-71C6A720FAA1}" srcId="{92749291-4E93-4BE4-872F-DA46AC13DF33}" destId="{E43CEB5B-E70A-462E-BC23-06B90328372D}" srcOrd="2" destOrd="0" parTransId="{9C54DE0E-8427-4BF3-B4A2-BC82635D2D7C}" sibTransId="{FA4C0CF0-B6FF-42ED-8B57-07695ADDFD23}"/>
    <dgm:cxn modelId="{18AD805D-A3CF-4AE0-90B8-D050E0228323}" type="presOf" srcId="{774636FA-60B3-4C59-8F2F-26E176EEC3C5}" destId="{22B39FCA-9657-466F-B003-644878C13DDB}" srcOrd="1" destOrd="0" presId="urn:microsoft.com/office/officeart/2005/8/layout/radial5"/>
    <dgm:cxn modelId="{569738E9-009F-4956-9FF5-B7410EFFFD6E}" type="presOf" srcId="{C3B92411-DB53-4DC6-8657-F14B158B5FDE}" destId="{726CFE07-952B-4D44-BEF4-D0A1F2F457C5}" srcOrd="1" destOrd="0" presId="urn:microsoft.com/office/officeart/2005/8/layout/radial5"/>
    <dgm:cxn modelId="{E86E17D8-2215-46E1-9246-C7E53D315037}" type="presParOf" srcId="{786CB73E-2A13-4C03-9AD1-F45A6DAB2DA1}" destId="{F1BDCA48-E8C8-4F21-9648-2307F4EE35F3}" srcOrd="0" destOrd="0" presId="urn:microsoft.com/office/officeart/2005/8/layout/radial5"/>
    <dgm:cxn modelId="{3C37C874-EBF1-4506-9EEE-D5FF926BAD3A}" type="presParOf" srcId="{786CB73E-2A13-4C03-9AD1-F45A6DAB2DA1}" destId="{2E73A05A-7967-4496-80E8-FCECF3F81A01}" srcOrd="1" destOrd="0" presId="urn:microsoft.com/office/officeart/2005/8/layout/radial5"/>
    <dgm:cxn modelId="{4C141681-9020-4E74-B051-73FF743D0A64}" type="presParOf" srcId="{2E73A05A-7967-4496-80E8-FCECF3F81A01}" destId="{22B39FCA-9657-466F-B003-644878C13DDB}" srcOrd="0" destOrd="0" presId="urn:microsoft.com/office/officeart/2005/8/layout/radial5"/>
    <dgm:cxn modelId="{BFE62014-84F2-4036-A3C0-C221C54621BF}" type="presParOf" srcId="{786CB73E-2A13-4C03-9AD1-F45A6DAB2DA1}" destId="{D566171B-30CE-43E1-B1AF-0B90CEF75CA3}" srcOrd="2" destOrd="0" presId="urn:microsoft.com/office/officeart/2005/8/layout/radial5"/>
    <dgm:cxn modelId="{DD77F4BF-B213-4545-A1FB-A524B4BBCC3C}" type="presParOf" srcId="{786CB73E-2A13-4C03-9AD1-F45A6DAB2DA1}" destId="{2C99702C-B67A-47D5-BF01-C4B3A37F8AC1}" srcOrd="3" destOrd="0" presId="urn:microsoft.com/office/officeart/2005/8/layout/radial5"/>
    <dgm:cxn modelId="{BF45E6DB-43BA-42AB-949E-3479D92E4242}" type="presParOf" srcId="{2C99702C-B67A-47D5-BF01-C4B3A37F8AC1}" destId="{8B06AD91-DA6F-464D-B597-66C744898B0F}" srcOrd="0" destOrd="0" presId="urn:microsoft.com/office/officeart/2005/8/layout/radial5"/>
    <dgm:cxn modelId="{AB05DBFB-7F39-440F-9930-01DF1EABD4A2}" type="presParOf" srcId="{786CB73E-2A13-4C03-9AD1-F45A6DAB2DA1}" destId="{E67F4FAC-E94F-4174-BF29-BF2A46C426FC}" srcOrd="4" destOrd="0" presId="urn:microsoft.com/office/officeart/2005/8/layout/radial5"/>
    <dgm:cxn modelId="{5D7F2E95-0D4C-4EED-9E94-AE9B8EA0DA1F}" type="presParOf" srcId="{786CB73E-2A13-4C03-9AD1-F45A6DAB2DA1}" destId="{CC3BAB59-51B7-4021-89CB-C8E692AD7CD1}" srcOrd="5" destOrd="0" presId="urn:microsoft.com/office/officeart/2005/8/layout/radial5"/>
    <dgm:cxn modelId="{8809AB57-2D9A-473C-AF82-780564470259}" type="presParOf" srcId="{CC3BAB59-51B7-4021-89CB-C8E692AD7CD1}" destId="{C22B6FF6-21D6-4AB0-B2D8-13C111C74B48}" srcOrd="0" destOrd="0" presId="urn:microsoft.com/office/officeart/2005/8/layout/radial5"/>
    <dgm:cxn modelId="{288A576B-CDBD-4760-A5C2-BF9C13EC5BB8}" type="presParOf" srcId="{786CB73E-2A13-4C03-9AD1-F45A6DAB2DA1}" destId="{ED2B67FB-64EA-4931-8325-CAAC71D3F560}" srcOrd="6" destOrd="0" presId="urn:microsoft.com/office/officeart/2005/8/layout/radial5"/>
    <dgm:cxn modelId="{B8652727-0E0C-4268-A517-5AD4AC44E4EE}" type="presParOf" srcId="{786CB73E-2A13-4C03-9AD1-F45A6DAB2DA1}" destId="{8F17A1E1-F35C-4371-A5A0-3388D4A291BF}" srcOrd="7" destOrd="0" presId="urn:microsoft.com/office/officeart/2005/8/layout/radial5"/>
    <dgm:cxn modelId="{65461410-4D34-4E38-9A1D-3F91FF689280}" type="presParOf" srcId="{8F17A1E1-F35C-4371-A5A0-3388D4A291BF}" destId="{726CFE07-952B-4D44-BEF4-D0A1F2F457C5}" srcOrd="0" destOrd="0" presId="urn:microsoft.com/office/officeart/2005/8/layout/radial5"/>
    <dgm:cxn modelId="{2887D5EF-F75C-463A-8D18-8BD5C9EA8398}" type="presParOf" srcId="{786CB73E-2A13-4C03-9AD1-F45A6DAB2DA1}" destId="{4A01E715-408B-4BB9-873A-9B8F4401078F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DCA48-E8C8-4F21-9648-2307F4EE35F3}">
      <dsp:nvSpPr>
        <dsp:cNvPr id="0" name=""/>
        <dsp:cNvSpPr/>
      </dsp:nvSpPr>
      <dsp:spPr>
        <a:xfrm>
          <a:off x="2115245" y="1283874"/>
          <a:ext cx="915957" cy="915957"/>
        </a:xfrm>
        <a:prstGeom prst="ellipse">
          <a:avLst/>
        </a:prstGeom>
        <a:solidFill>
          <a:srgbClr val="FFFF00">
            <a:alpha val="64000"/>
          </a:srgb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dirty="0" smtClean="0">
              <a:solidFill>
                <a:schemeClr val="tx1"/>
              </a:solidFill>
            </a:rPr>
            <a:t>A</a:t>
          </a:r>
          <a:endParaRPr lang="cs-CZ" sz="3900" kern="1200" dirty="0">
            <a:solidFill>
              <a:schemeClr val="tx1"/>
            </a:solidFill>
          </a:endParaRPr>
        </a:p>
      </dsp:txBody>
      <dsp:txXfrm>
        <a:off x="2249384" y="1418013"/>
        <a:ext cx="647679" cy="647679"/>
      </dsp:txXfrm>
    </dsp:sp>
    <dsp:sp modelId="{2E73A05A-7967-4496-80E8-FCECF3F81A01}">
      <dsp:nvSpPr>
        <dsp:cNvPr id="0" name=""/>
        <dsp:cNvSpPr/>
      </dsp:nvSpPr>
      <dsp:spPr>
        <a:xfrm rot="16200000">
          <a:off x="2476371" y="950901"/>
          <a:ext cx="193706" cy="311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300" kern="1200"/>
        </a:p>
      </dsp:txBody>
      <dsp:txXfrm>
        <a:off x="2505427" y="1042242"/>
        <a:ext cx="135594" cy="186855"/>
      </dsp:txXfrm>
    </dsp:sp>
    <dsp:sp modelId="{D566171B-30CE-43E1-B1AF-0B90CEF75CA3}">
      <dsp:nvSpPr>
        <dsp:cNvPr id="0" name=""/>
        <dsp:cNvSpPr/>
      </dsp:nvSpPr>
      <dsp:spPr>
        <a:xfrm>
          <a:off x="2115245" y="2433"/>
          <a:ext cx="915957" cy="915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dirty="0" smtClean="0"/>
            <a:t>E</a:t>
          </a:r>
          <a:endParaRPr lang="cs-CZ" sz="3900" kern="1200" dirty="0"/>
        </a:p>
      </dsp:txBody>
      <dsp:txXfrm>
        <a:off x="2249384" y="136572"/>
        <a:ext cx="647679" cy="647679"/>
      </dsp:txXfrm>
    </dsp:sp>
    <dsp:sp modelId="{2C99702C-B67A-47D5-BF01-C4B3A37F8AC1}">
      <dsp:nvSpPr>
        <dsp:cNvPr id="0" name=""/>
        <dsp:cNvSpPr/>
      </dsp:nvSpPr>
      <dsp:spPr>
        <a:xfrm>
          <a:off x="3111609" y="1586140"/>
          <a:ext cx="193706" cy="311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300" kern="1200"/>
        </a:p>
      </dsp:txBody>
      <dsp:txXfrm>
        <a:off x="3111609" y="1648425"/>
        <a:ext cx="135594" cy="186855"/>
      </dsp:txXfrm>
    </dsp:sp>
    <dsp:sp modelId="{E67F4FAC-E94F-4174-BF29-BF2A46C426FC}">
      <dsp:nvSpPr>
        <dsp:cNvPr id="0" name=""/>
        <dsp:cNvSpPr/>
      </dsp:nvSpPr>
      <dsp:spPr>
        <a:xfrm>
          <a:off x="3396687" y="1283874"/>
          <a:ext cx="915957" cy="915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dirty="0" smtClean="0"/>
            <a:t>D</a:t>
          </a:r>
          <a:endParaRPr lang="cs-CZ" sz="3900" kern="1200" dirty="0"/>
        </a:p>
      </dsp:txBody>
      <dsp:txXfrm>
        <a:off x="3530826" y="1418013"/>
        <a:ext cx="647679" cy="647679"/>
      </dsp:txXfrm>
    </dsp:sp>
    <dsp:sp modelId="{CC3BAB59-51B7-4021-89CB-C8E692AD7CD1}">
      <dsp:nvSpPr>
        <dsp:cNvPr id="0" name=""/>
        <dsp:cNvSpPr/>
      </dsp:nvSpPr>
      <dsp:spPr>
        <a:xfrm rot="5400000">
          <a:off x="2476371" y="2221378"/>
          <a:ext cx="193706" cy="311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300" kern="1200"/>
        </a:p>
      </dsp:txBody>
      <dsp:txXfrm>
        <a:off x="2505427" y="2254607"/>
        <a:ext cx="135594" cy="186855"/>
      </dsp:txXfrm>
    </dsp:sp>
    <dsp:sp modelId="{ED2B67FB-64EA-4931-8325-CAAC71D3F560}">
      <dsp:nvSpPr>
        <dsp:cNvPr id="0" name=""/>
        <dsp:cNvSpPr/>
      </dsp:nvSpPr>
      <dsp:spPr>
        <a:xfrm>
          <a:off x="2115245" y="2565315"/>
          <a:ext cx="915957" cy="915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dirty="0" smtClean="0"/>
            <a:t>C</a:t>
          </a:r>
          <a:endParaRPr lang="cs-CZ" sz="3900" kern="1200" dirty="0"/>
        </a:p>
      </dsp:txBody>
      <dsp:txXfrm>
        <a:off x="2249384" y="2699454"/>
        <a:ext cx="647679" cy="647679"/>
      </dsp:txXfrm>
    </dsp:sp>
    <dsp:sp modelId="{8F17A1E1-F35C-4371-A5A0-3388D4A291BF}">
      <dsp:nvSpPr>
        <dsp:cNvPr id="0" name=""/>
        <dsp:cNvSpPr/>
      </dsp:nvSpPr>
      <dsp:spPr>
        <a:xfrm rot="10800000">
          <a:off x="1841132" y="1586140"/>
          <a:ext cx="193706" cy="311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300" kern="1200"/>
        </a:p>
      </dsp:txBody>
      <dsp:txXfrm rot="10800000">
        <a:off x="1899244" y="1648425"/>
        <a:ext cx="135594" cy="186855"/>
      </dsp:txXfrm>
    </dsp:sp>
    <dsp:sp modelId="{4A01E715-408B-4BB9-873A-9B8F4401078F}">
      <dsp:nvSpPr>
        <dsp:cNvPr id="0" name=""/>
        <dsp:cNvSpPr/>
      </dsp:nvSpPr>
      <dsp:spPr>
        <a:xfrm>
          <a:off x="833804" y="1283874"/>
          <a:ext cx="915957" cy="915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dirty="0" smtClean="0"/>
            <a:t>B</a:t>
          </a:r>
          <a:endParaRPr lang="cs-CZ" sz="3900" kern="1200" dirty="0"/>
        </a:p>
      </dsp:txBody>
      <dsp:txXfrm>
        <a:off x="967943" y="1418013"/>
        <a:ext cx="647679" cy="647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cs-CZ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31555DB1-8736-42A3-B48D-2B08FB93332A}" type="datetimeFigureOut">
              <a:rPr lang="cs-CZ" smtClean="0"/>
              <a:pPr/>
              <a:t>18.07.2016</a:t>
            </a:fld>
            <a:endParaRPr lang="cs-CZ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cs-CZ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5400D380-E0D7-4EB1-B91E-BFCC7DA7F29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3732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cs-CZ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0BDB199F-A56C-4049-BA04-1447030960FF}" type="datetimeFigureOut">
              <a:pPr/>
              <a:t>18.07.2016</a:t>
            </a:fld>
            <a:endParaRPr lang="cs-CZ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cs-CZ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cs-CZ"/>
              <a:t>Kliknutím lze upravit styl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cs-CZ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B3A019F3-8596-4028-9847-CBD3A185B07A}" type="slidenum"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9565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975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6565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lang="cs-CZ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subTitle" idx="1" hasCustomPrompt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 eaLnBrk="1" latinLnBrk="0" hangingPunct="1">
              <a:buNone/>
              <a:defRPr kumimoji="0" lang="cs-CZ"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r>
              <a:rPr kumimoji="0" lang="cs-CZ"/>
              <a:t>Kliknutím lze přidat informace o autorovi.</a:t>
            </a:r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cs-CZ"/>
          </a:p>
        </p:txBody>
      </p:sp>
      <p:sp>
        <p:nvSpPr>
          <p:cNvPr id="8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 eaLnBrk="1" latinLnBrk="0" hangingPunct="1">
              <a:defRPr kumimoji="0" lang="cs-CZ"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pPr/>
              <a:t>18.07.2016</a:t>
            </a:fld>
            <a:endParaRPr kumimoji="0" lang="cs-CZ"/>
          </a:p>
        </p:txBody>
      </p:sp>
      <p:sp>
        <p:nvSpPr>
          <p:cNvPr id="12" name="Rectangle 11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pic>
        <p:nvPicPr>
          <p:cNvPr id="1026" name="Picture 2" descr="https://www.ssc.cas.cz/miranda2/export/sitesavcr/data.avcr.cz/servis/ssc/o-nas/ke-stazeni/loga/files/ssc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480" y="5949281"/>
            <a:ext cx="1430016" cy="84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gram schů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 hasCustomPrompt="1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 hasCustomPrompt="1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 hasCustomPrompt="1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 baseline="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 hasCustomPrompt="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 baseline="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 hasCustomPrompt="1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 hasCustomPrompt="1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 hasCustomPrompt="1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 hasCustomPrompt="1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 baseline="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 hasCustomPrompt="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 hasCustomPrompt="1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 hasCustomPrompt="1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 hasCustomPrompt="1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 hasCustomPrompt="1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 hasCustomPrompt="1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 hasCustomPrompt="1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 hasCustomPrompt="1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 hasCustomPrompt="1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 hasCustomPrompt="1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 hasCustomPrompt="1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 hasCustomPrompt="1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 hasCustomPrompt="1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 hasCustomPrompt="1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 hasCustomPrompt="1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 hasCustomPrompt="1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 hasCustomPrompt="1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 eaLnBrk="1" latinLnBrk="0" hangingPunct="1">
              <a:defRPr kumimoji="0" lang="cs-CZ" sz="1100"/>
            </a:lvl1pPr>
            <a:extLst/>
          </a:lstStyle>
          <a:p>
            <a:pPr algn="r"/>
            <a:fld id="{F17F374F-8F2E-42FC-B8C0-8EDFCA32CD96}" type="datetime1">
              <a:rPr kumimoji="0" lang="cs-CZ" sz="1100"/>
              <a:pPr algn="r"/>
              <a:t>18.07.2016</a:t>
            </a:fld>
            <a:endParaRPr kumimoji="0" lang="cs-CZ" sz="1100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lang="cs-CZ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cs-CZ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 eaLnBrk="1" latinLnBrk="0" hangingPunct="1">
              <a:defRPr kumimoji="0" lang="cs-CZ"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pPr/>
              <a:t>18.07.2016</a:t>
            </a:fld>
            <a:endParaRPr kumimoji="0" lang="cs-CZ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>
          <a:xfrm>
            <a:off x="2705100" y="6477000"/>
            <a:ext cx="3733800" cy="304800"/>
          </a:xfrm>
        </p:spPr>
        <p:txBody>
          <a:bodyPr/>
          <a:lstStyle>
            <a:lvl1pPr eaLnBrk="1" latinLnBrk="0" hangingPunct="1">
              <a:defRPr kumimoji="0" lang="cs-CZ">
                <a:solidFill>
                  <a:schemeClr val="bg1"/>
                </a:solidFill>
              </a:defRPr>
            </a:lvl1pPr>
            <a:extLst/>
          </a:lstStyle>
          <a:p>
            <a:endParaRPr kumimoji="0" lang="cs-CZ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11" name="Rectangle 10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pic>
        <p:nvPicPr>
          <p:cNvPr id="12" name="Picture 2" descr="https://www.ssc.cas.cz/miranda2/export/sitesavcr/data.avcr.cz/servis/ssc/o-nas/ke-stazeni/loga/files/ssc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480" y="5949281"/>
            <a:ext cx="1430016" cy="84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záhlav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620688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7" name="Rectangle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F7F1F872-C5DE-403B-85F0-1024E6CA1886}" type="datetime1">
              <a:pPr algn="r"/>
              <a:t>18.07.2016</a:t>
            </a:fld>
            <a:endParaRPr kumimoji="0" lang="cs-CZ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6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3B9D0E9-7F95-4423-9114-95494EF8154E}" type="datetime1">
              <a:pPr algn="r"/>
              <a:t>18.07.2016</a:t>
            </a:fld>
            <a:endParaRPr kumimoji="0" lang="cs-CZ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ránka na li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11224" y="620688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908720"/>
            <a:ext cx="8077200" cy="533968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CCD717AA-EA39-47F3-8A0A-15B3575EDB53}" type="datetime1">
              <a:rPr lang="cs-CZ" smtClean="0"/>
              <a:pPr algn="r"/>
              <a:t>18.07.2016</a:t>
            </a:fld>
            <a:endParaRPr kumimoji="0" lang="cs-CZ" sz="100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kumimoji="0" lang="cs-CZ" sz="1000">
              <a:solidFill>
                <a:sysClr val="windowText" lastClr="000000"/>
              </a:solidFill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 smtClean="0"/>
              <a:pPr algn="r"/>
              <a:t>‹#›</a:t>
            </a:fld>
            <a:endParaRPr kumimoji="0" lang="cs-CZ" sz="1000"/>
          </a:p>
        </p:txBody>
      </p:sp>
      <p:sp>
        <p:nvSpPr>
          <p:cNvPr id="14" name="Nadpis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tránky na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3" name="Rectangl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algn="r"/>
            <a:fld id="{A1704A40-8D3B-4404-9986-2B5D36474D63}" type="datetime1">
              <a:pPr algn="r"/>
              <a:t>18.07.2016</a:t>
            </a:fld>
            <a:endParaRPr kumimoji="0" lang="cs-CZ"/>
          </a:p>
        </p:txBody>
      </p:sp>
      <p:sp>
        <p:nvSpPr>
          <p:cNvPr id="16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17" name="Rectangle 1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ránky na list: 2 vlevo, 1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3" name="Rectangle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DE3B91AD-F2C9-43CB-A84C-1D5C130F2509}" type="datetime1">
              <a:pPr algn="r"/>
              <a:t>18.07.2016</a:t>
            </a:fld>
            <a:endParaRPr kumimoji="0" lang="cs-CZ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ránky na list: 1 vlevo, 2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1" name="Rectangle 2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27D93220-918A-400D-B3FA-D8B22567DEBB}" type="datetime1">
              <a:pPr algn="r"/>
              <a:t>18.07.2016</a:t>
            </a:fld>
            <a:endParaRPr kumimoji="0" lang="cs-CZ"/>
          </a:p>
        </p:txBody>
      </p:sp>
      <p:sp>
        <p:nvSpPr>
          <p:cNvPr id="22" name="Rectangle 2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ránky na list: 1 nahoře, 2 do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9" name="Rectangle 19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FEC9D3F2-7140-49B9-866C-D21246A5836E}" type="datetime1">
              <a:pPr algn="r"/>
              <a:t>18.07.2016</a:t>
            </a:fld>
            <a:endParaRPr kumimoji="0" lang="cs-CZ"/>
          </a:p>
        </p:txBody>
      </p:sp>
      <p:sp>
        <p:nvSpPr>
          <p:cNvPr id="20" name="Rectangle 20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ránky na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3" name="Rectangle 23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CBEC585F-C108-48D6-9331-6628A0FBB73B}" type="datetime1">
              <a:pPr algn="r"/>
              <a:t>18.07.2016</a:t>
            </a:fld>
            <a:endParaRPr kumimoji="0" lang="cs-CZ"/>
          </a:p>
        </p:txBody>
      </p:sp>
      <p:sp>
        <p:nvSpPr>
          <p:cNvPr id="27" name="Rectangle 2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8" name="Rectangle 28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ránky na list: 1 vlevo, 3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 algn="r"/>
            <a:fld id="{7293A964-5F5E-47DC-ABD9-08A6A9FFD04F}" type="datetime1">
              <a:pPr algn="r"/>
              <a:t>18.07.2016</a:t>
            </a:fld>
            <a:endParaRPr kumimoji="0" lang="cs-CZ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1" name="Rectangle 21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ránky na list: 3 vlevo, 1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 algn="r"/>
            <a:fld id="{968C9C2A-D3B8-4543-8A47-F59C20C16D9A}" type="datetime1">
              <a:pPr algn="r"/>
              <a:t>18.07.2016</a:t>
            </a:fld>
            <a:endParaRPr kumimoji="0" lang="cs-CZ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stránek na list: 2 vlevo, 3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6" name="Rectangle 16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fld id="{29ED4C97-3C5D-482A-99AD-AD992C3024DE}" type="datetime1">
              <a:pPr algn="r"/>
              <a:t>18.07.2016</a:t>
            </a:fld>
            <a:endParaRPr kumimoji="0" lang="cs-CZ"/>
          </a:p>
        </p:txBody>
      </p:sp>
      <p:sp>
        <p:nvSpPr>
          <p:cNvPr id="17" name="Rectangle 1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stránek na list: 3 vlevo, 2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pPr algn="r"/>
            <a:fld id="{3EF8FEE9-63ED-4C1B-8C25-9B47C2DA1E72}" type="datetime1">
              <a:pPr algn="r"/>
              <a:t>18.07.2016</a:t>
            </a:fld>
            <a:endParaRPr kumimoji="0" lang="cs-CZ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hrob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8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6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5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31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 hasCustomPrompt="1"/>
          </p:nvPr>
        </p:nvSpPr>
        <p:spPr>
          <a:xfrm>
            <a:off x="1524000" y="16002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 hasCustomPrompt="1"/>
          </p:nvPr>
        </p:nvSpPr>
        <p:spPr>
          <a:xfrm>
            <a:off x="1524000" y="40386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 hasCustomPrompt="1"/>
          </p:nvPr>
        </p:nvSpPr>
        <p:spPr>
          <a:xfrm>
            <a:off x="3657600" y="16002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 hasCustomPrompt="1"/>
          </p:nvPr>
        </p:nvSpPr>
        <p:spPr>
          <a:xfrm>
            <a:off x="3657600" y="40386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 hasCustomPrompt="1"/>
          </p:nvPr>
        </p:nvSpPr>
        <p:spPr>
          <a:xfrm>
            <a:off x="5791200" y="16002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 hasCustomPrompt="1"/>
          </p:nvPr>
        </p:nvSpPr>
        <p:spPr>
          <a:xfrm>
            <a:off x="5791200" y="40386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 hasCustomPrompt="1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 hasCustomPrompt="1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 hasCustomPrompt="1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 hasCustomPrompt="1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 hasCustomPrompt="1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 hasCustomPrompt="1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 hasCustomPrompt="1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 hasCustomPrompt="1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 hasCustomPrompt="1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 hasCustomPrompt="1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 hasCustomPrompt="1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 hasCustomPrompt="1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 hasCustomPrompt="1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 hasCustomPrompt="1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 eaLnBrk="1" latinLnBrk="0" hangingPunct="1">
              <a:defRPr kumimoji="0" lang="cs-CZ" sz="1200"/>
            </a:lvl1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</p:txBody>
      </p:sp>
      <p:sp>
        <p:nvSpPr>
          <p:cNvPr id="42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pPr algn="r"/>
            <a:fld id="{E8BD303E-7304-41BE-B693-A76D7275A3B0}" type="datetime1">
              <a:pPr algn="r"/>
              <a:t>18.07.2016</a:t>
            </a:fld>
            <a:endParaRPr kumimoji="0" lang="cs-CZ"/>
          </a:p>
        </p:txBody>
      </p:sp>
      <p:sp>
        <p:nvSpPr>
          <p:cNvPr id="43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45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 rot="16200000">
            <a:off x="4300885" y="-4309715"/>
            <a:ext cx="533400" cy="915283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 rot="16200000">
            <a:off x="2774504" y="-2694383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/>
          <a:p>
            <a:pPr eaLnBrk="1" latinLnBrk="0" hangingPunct="1"/>
            <a:r>
              <a:rPr kumimoji="0" lang="cs-CZ" dirty="0" smtClean="0"/>
              <a:t>Kliknutím lze upravit styl.</a:t>
            </a:r>
            <a:endParaRPr kumimoji="0" lang="en-US" dirty="0" smtClean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304800" y="692696"/>
            <a:ext cx="8077200" cy="55557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dirty="0" smtClean="0"/>
              <a:t>Kliknutím lze upravit styly předlohy textu.</a:t>
            </a:r>
          </a:p>
          <a:p>
            <a:pPr lvl="1" eaLnBrk="1" latinLnBrk="0" hangingPunct="1"/>
            <a:r>
              <a:rPr kumimoji="0" lang="cs-CZ" dirty="0" smtClean="0"/>
              <a:t>Druhá úroveň</a:t>
            </a:r>
          </a:p>
          <a:p>
            <a:pPr lvl="2" eaLnBrk="1" latinLnBrk="0" hangingPunct="1"/>
            <a:r>
              <a:rPr kumimoji="0" lang="cs-CZ" dirty="0" smtClean="0"/>
              <a:t>Třetí úroveň</a:t>
            </a:r>
          </a:p>
          <a:p>
            <a:pPr lvl="3" eaLnBrk="1" latinLnBrk="0" hangingPunct="1"/>
            <a:r>
              <a:rPr kumimoji="0" lang="cs-CZ" dirty="0" smtClean="0"/>
              <a:t>Čtvrtá úroveň</a:t>
            </a:r>
          </a:p>
          <a:p>
            <a:pPr lvl="4" eaLnBrk="1" latinLnBrk="0" hangingPunct="1"/>
            <a:r>
              <a:rPr kumimoji="0" lang="cs-CZ" dirty="0" smtClean="0"/>
              <a:t>Pátá úroveň</a:t>
            </a:r>
            <a:endParaRPr kumimoji="0"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lang="cs-CZ" sz="1000">
                <a:solidFill>
                  <a:schemeClr val="tx1">
                    <a:tint val="65000"/>
                  </a:schemeClr>
                </a:solidFill>
              </a:defRPr>
            </a:lvl1pPr>
            <a:extLst/>
          </a:lstStyle>
          <a:p>
            <a:pPr algn="r"/>
            <a:fld id="{CCD717AA-EA39-47F3-8A0A-15B3575EDB53}" type="datetime1">
              <a:pPr algn="r"/>
              <a:t>18.07.2016</a:t>
            </a:fld>
            <a:endParaRPr kumimoji="0" lang="cs-CZ" sz="100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4432" y="6473952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cs-CZ" sz="1000"/>
            </a:lvl1pPr>
            <a:extLst/>
          </a:lstStyle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 sz="100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lang="cs-CZ" sz="1000">
                <a:solidFill>
                  <a:sysClr val="windowText" lastClr="000000"/>
                </a:solidFill>
              </a:defRPr>
            </a:lvl1pPr>
            <a:extLst/>
          </a:lstStyle>
          <a:p>
            <a:endParaRPr kumimoji="0" lang="cs-CZ" sz="1000">
              <a:solidFill>
                <a:sysClr val="windowText" lastClr="000000"/>
              </a:solidFill>
            </a:endParaRPr>
          </a:p>
        </p:txBody>
      </p:sp>
      <p:pic>
        <p:nvPicPr>
          <p:cNvPr id="2050" name="Picture 2" descr="http://www.ssc.cas.cz/miranda2/export/sitesavcr/data.avcr.cz/servis/ssc/sys/resource/logo.cs.png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170" y="6407398"/>
            <a:ext cx="1539255" cy="37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3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4" r:id="rId1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cs-CZ" sz="2400" cap="small" spc="0" baseline="0">
          <a:solidFill>
            <a:schemeClr val="bg1"/>
          </a:solidFill>
          <a:latin typeface="+mj-lt"/>
          <a:ea typeface="+mj-ea"/>
          <a:cs typeface="+mj-cs"/>
        </a:defRPr>
      </a:lvl1pPr>
      <a:extLst/>
    </p:titleStyle>
    <p:bodyStyle>
      <a:lvl1pPr marL="0" marR="0" indent="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cs-CZ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cs-CZ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cs-CZ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cs-CZ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Roční závěrka 2015</a:t>
            </a:r>
            <a:endParaRPr lang="cs-C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Specifické případy uvádění IČO</a:t>
            </a:r>
            <a:endParaRPr lang="cs-CZ" sz="2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689911"/>
            <a:ext cx="5544616" cy="329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1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Jaké změny nám to přineslo?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357938"/>
          </a:xfrm>
        </p:spPr>
        <p:txBody>
          <a:bodyPr>
            <a:normAutofit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IČO (kód konsolidace) v účetní větě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Používání volitelných položek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Číselník organizací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Změny účtového rozvrhu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Změny v účtování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IČO na kartách majetku</a:t>
            </a:r>
          </a:p>
          <a:p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IČO na bance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4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525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Dotace – poskytovatelé, </a:t>
            </a:r>
            <a:r>
              <a:rPr lang="cs-CZ" sz="2400" dirty="0" err="1" smtClean="0"/>
              <a:t>spolupříjemci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My jsme zrcadlem poskytovatele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Pohledávka poskytovatele = závazek příjemce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Náklad poskytovatele = výnos příjemce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postup musí kopírovat postup poskytovatele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</a:t>
            </a:r>
            <a:r>
              <a:rPr lang="cs-CZ" sz="1800" b="1" dirty="0" err="1" smtClean="0"/>
              <a:t>spolupříjemce</a:t>
            </a:r>
            <a:r>
              <a:rPr lang="cs-CZ" sz="1800" b="1" dirty="0" smtClean="0"/>
              <a:t> je naším zrcadlem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náklad = výnos </a:t>
            </a:r>
            <a:r>
              <a:rPr lang="cs-CZ" sz="1800" b="1" dirty="0" err="1" smtClean="0"/>
              <a:t>spolupříjemce</a:t>
            </a:r>
            <a:endParaRPr lang="cs-CZ" sz="1800" b="1" dirty="0" smtClean="0"/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Naše pohledávka = závazek </a:t>
            </a:r>
            <a:r>
              <a:rPr lang="cs-CZ" sz="1800" b="1" dirty="0" err="1" smtClean="0"/>
              <a:t>spolupříjemce</a:t>
            </a:r>
            <a:endParaRPr lang="cs-CZ" sz="1800" b="1" dirty="0" smtClean="0"/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My jsme zrcadlem našeho hlavního řešitele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výnos = náklad hlavního řešitele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závazek = pohledávka hlavního řešitele</a:t>
            </a:r>
            <a:endParaRPr lang="cs-CZ" sz="18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401894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aoblený obdélník 9"/>
          <p:cNvSpPr/>
          <p:nvPr/>
        </p:nvSpPr>
        <p:spPr>
          <a:xfrm>
            <a:off x="5366730" y="5230932"/>
            <a:ext cx="2088232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aoblený obdélník 8"/>
          <p:cNvSpPr/>
          <p:nvPr/>
        </p:nvSpPr>
        <p:spPr>
          <a:xfrm>
            <a:off x="1366392" y="5265624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aoblený obdélník 7"/>
          <p:cNvSpPr/>
          <p:nvPr/>
        </p:nvSpPr>
        <p:spPr>
          <a:xfrm>
            <a:off x="107504" y="3630276"/>
            <a:ext cx="8424936" cy="4320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dirty="0"/>
              <a:t>Změny</a:t>
            </a:r>
            <a:r>
              <a:rPr lang="cs-CZ" sz="2800" b="1" dirty="0"/>
              <a:t>, postupy, doporučení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92411" y="609600"/>
            <a:ext cx="3965448" cy="587152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Poskytovatel</a:t>
            </a:r>
            <a:endParaRPr lang="cs-CZ" sz="28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5"/>
          </p:nvPr>
        </p:nvSpPr>
        <p:spPr>
          <a:xfrm>
            <a:off x="130217" y="1300333"/>
            <a:ext cx="3962400" cy="5256735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Peníze pošle jako zálohu na dotaci</a:t>
            </a:r>
          </a:p>
          <a:p>
            <a:endParaRPr lang="cs-CZ" sz="1800" b="1" dirty="0"/>
          </a:p>
          <a:p>
            <a:endParaRPr lang="cs-CZ" sz="1800" b="1" dirty="0" smtClean="0"/>
          </a:p>
          <a:p>
            <a:pPr algn="ctr"/>
            <a:r>
              <a:rPr lang="cs-CZ" sz="1800" b="1" dirty="0" smtClean="0"/>
              <a:t>Pohledávka vůči příjemci</a:t>
            </a:r>
          </a:p>
          <a:p>
            <a:pPr algn="ctr"/>
            <a:r>
              <a:rPr lang="cs-CZ" sz="1800" b="1" dirty="0" smtClean="0"/>
              <a:t>IČO příjemce</a:t>
            </a:r>
          </a:p>
          <a:p>
            <a:pPr algn="ctr"/>
            <a:endParaRPr lang="cs-CZ" sz="1800" b="1" dirty="0"/>
          </a:p>
          <a:p>
            <a:pPr algn="ctr"/>
            <a:endParaRPr lang="cs-CZ" sz="2000" b="1" dirty="0" smtClean="0"/>
          </a:p>
          <a:p>
            <a:r>
              <a:rPr lang="cs-CZ" sz="2000" b="1" dirty="0" smtClean="0"/>
              <a:t>Dohady na konci roku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Náklad na transfer</a:t>
            </a:r>
          </a:p>
          <a:p>
            <a:pPr algn="ctr"/>
            <a:r>
              <a:rPr lang="cs-CZ" sz="1800" b="1" dirty="0" smtClean="0"/>
              <a:t>Dohadná položka pasivní</a:t>
            </a:r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IČO příjemce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6"/>
          </p:nvPr>
        </p:nvSpPr>
        <p:spPr>
          <a:xfrm>
            <a:off x="4394888" y="614172"/>
            <a:ext cx="3965448" cy="582579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Příjemce</a:t>
            </a:r>
            <a:endParaRPr lang="cs-CZ" sz="28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7"/>
          </p:nvPr>
        </p:nvSpPr>
        <p:spPr>
          <a:xfrm>
            <a:off x="4429646" y="1300332"/>
            <a:ext cx="3962400" cy="5241643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Peníze dostaneme jako zálohu </a:t>
            </a:r>
          </a:p>
          <a:p>
            <a:endParaRPr lang="cs-CZ" sz="1800" b="1" dirty="0" smtClean="0"/>
          </a:p>
          <a:p>
            <a:endParaRPr lang="cs-CZ" sz="1800" b="1" dirty="0" smtClean="0"/>
          </a:p>
          <a:p>
            <a:pPr algn="ctr"/>
            <a:r>
              <a:rPr lang="cs-CZ" sz="1800" b="1" dirty="0" smtClean="0"/>
              <a:t>Závazek vůči poskytovateli</a:t>
            </a:r>
          </a:p>
          <a:p>
            <a:pPr algn="ctr"/>
            <a:r>
              <a:rPr lang="cs-CZ" sz="1800" b="1" dirty="0" smtClean="0"/>
              <a:t>IČO poskytovatele</a:t>
            </a:r>
          </a:p>
          <a:p>
            <a:pPr algn="ctr"/>
            <a:endParaRPr lang="cs-CZ" sz="1800" b="1" dirty="0"/>
          </a:p>
          <a:p>
            <a:pPr algn="ctr"/>
            <a:endParaRPr lang="cs-CZ" sz="1800" b="1" dirty="0" smtClean="0"/>
          </a:p>
          <a:p>
            <a:r>
              <a:rPr lang="cs-CZ" sz="2000" b="1" dirty="0" smtClean="0"/>
              <a:t>Dohady na konci roku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Výnosy z transferů</a:t>
            </a:r>
          </a:p>
          <a:p>
            <a:pPr algn="ctr"/>
            <a:r>
              <a:rPr lang="cs-CZ" sz="1800" b="1" dirty="0" smtClean="0"/>
              <a:t>Dohadná položka aktivní</a:t>
            </a:r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IČO poskytovatele</a:t>
            </a:r>
            <a:endParaRPr lang="cs-CZ" sz="1800" b="1" dirty="0"/>
          </a:p>
        </p:txBody>
      </p:sp>
      <p:sp>
        <p:nvSpPr>
          <p:cNvPr id="7" name="Šipka doprava 6"/>
          <p:cNvSpPr/>
          <p:nvPr/>
        </p:nvSpPr>
        <p:spPr>
          <a:xfrm>
            <a:off x="1366392" y="1883054"/>
            <a:ext cx="460851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ousměrná vodorovná šipka 10"/>
          <p:cNvSpPr/>
          <p:nvPr/>
        </p:nvSpPr>
        <p:spPr>
          <a:xfrm>
            <a:off x="3005239" y="5349209"/>
            <a:ext cx="2315151" cy="2443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656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aoblený obdélník 11"/>
          <p:cNvSpPr/>
          <p:nvPr/>
        </p:nvSpPr>
        <p:spPr>
          <a:xfrm>
            <a:off x="5607454" y="5941322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aoblený obdélník 10"/>
          <p:cNvSpPr/>
          <p:nvPr/>
        </p:nvSpPr>
        <p:spPr>
          <a:xfrm>
            <a:off x="5597988" y="3717446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dirty="0"/>
              <a:t>Změny</a:t>
            </a:r>
            <a:r>
              <a:rPr lang="cs-CZ" sz="2800" b="1" dirty="0"/>
              <a:t>, postupy, doporučení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139552" y="609600"/>
            <a:ext cx="3965448" cy="587152"/>
          </a:xfrm>
        </p:spPr>
        <p:txBody>
          <a:bodyPr>
            <a:noAutofit/>
          </a:bodyPr>
          <a:lstStyle/>
          <a:p>
            <a:r>
              <a:rPr lang="cs-CZ" sz="3200" dirty="0" smtClean="0"/>
              <a:t>Poskytovatel</a:t>
            </a:r>
            <a:endParaRPr lang="cs-CZ" sz="32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5"/>
          </p:nvPr>
        </p:nvSpPr>
        <p:spPr>
          <a:xfrm>
            <a:off x="142600" y="1334574"/>
            <a:ext cx="3962400" cy="4547592"/>
          </a:xfrm>
        </p:spPr>
        <p:txBody>
          <a:bodyPr/>
          <a:lstStyle/>
          <a:p>
            <a:r>
              <a:rPr lang="cs-CZ" sz="1800" b="1" dirty="0"/>
              <a:t>Peníze pošle jako zálohu na dotaci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Pohledávka </a:t>
            </a:r>
            <a:r>
              <a:rPr lang="cs-CZ" sz="1800" b="1" dirty="0"/>
              <a:t>vůči příjemci</a:t>
            </a:r>
          </a:p>
          <a:p>
            <a:pPr algn="ctr"/>
            <a:r>
              <a:rPr lang="cs-CZ" sz="1800" b="1" dirty="0"/>
              <a:t>IČO </a:t>
            </a:r>
            <a:r>
              <a:rPr lang="cs-CZ" sz="1800" b="1" dirty="0" smtClean="0"/>
              <a:t>příjemce</a:t>
            </a:r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6"/>
          </p:nvPr>
        </p:nvSpPr>
        <p:spPr>
          <a:xfrm>
            <a:off x="4419600" y="620318"/>
            <a:ext cx="3962400" cy="576434"/>
          </a:xfrm>
        </p:spPr>
        <p:txBody>
          <a:bodyPr>
            <a:normAutofit/>
          </a:bodyPr>
          <a:lstStyle/>
          <a:p>
            <a:r>
              <a:rPr lang="cs-CZ" sz="2800" dirty="0" smtClean="0"/>
              <a:t>Hlavní příjemce</a:t>
            </a:r>
            <a:endParaRPr lang="cs-CZ" sz="28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7"/>
          </p:nvPr>
        </p:nvSpPr>
        <p:spPr>
          <a:xfrm>
            <a:off x="4400966" y="1343682"/>
            <a:ext cx="3962400" cy="2983704"/>
          </a:xfrm>
        </p:spPr>
        <p:txBody>
          <a:bodyPr>
            <a:normAutofit lnSpcReduction="10000"/>
          </a:bodyPr>
          <a:lstStyle/>
          <a:p>
            <a:r>
              <a:rPr lang="cs-CZ" sz="1800" b="1" dirty="0"/>
              <a:t>Peníze dostaneme jako zálohu 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Závazek </a:t>
            </a:r>
            <a:r>
              <a:rPr lang="cs-CZ" sz="1800" b="1" dirty="0"/>
              <a:t>vůči poskytovateli</a:t>
            </a:r>
          </a:p>
          <a:p>
            <a:pPr algn="ctr"/>
            <a:r>
              <a:rPr lang="cs-CZ" sz="1800" b="1" dirty="0"/>
              <a:t>IČO </a:t>
            </a:r>
            <a:r>
              <a:rPr lang="cs-CZ" sz="1800" b="1" dirty="0" smtClean="0"/>
              <a:t>poskytovatele</a:t>
            </a:r>
          </a:p>
          <a:p>
            <a:pPr algn="ctr"/>
            <a:endParaRPr lang="cs-CZ" sz="1800" b="1" dirty="0"/>
          </a:p>
          <a:p>
            <a:pPr algn="ctr"/>
            <a:r>
              <a:rPr lang="cs-CZ" sz="1800" b="1" dirty="0" smtClean="0"/>
              <a:t>Odesílám zálohu </a:t>
            </a:r>
            <a:r>
              <a:rPr lang="cs-CZ" sz="1800" b="1" dirty="0" err="1" smtClean="0"/>
              <a:t>spolupříjemci</a:t>
            </a:r>
            <a:endParaRPr lang="cs-CZ" sz="1800" b="1" dirty="0" smtClean="0"/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Pohledávka vůči SP </a:t>
            </a:r>
          </a:p>
          <a:p>
            <a:pPr algn="ctr"/>
            <a:r>
              <a:rPr lang="cs-CZ" sz="1800" b="1" dirty="0" smtClean="0"/>
              <a:t>IČO </a:t>
            </a:r>
            <a:r>
              <a:rPr lang="cs-CZ" sz="1800" b="1" dirty="0" err="1" smtClean="0"/>
              <a:t>spolupř</a:t>
            </a:r>
            <a:r>
              <a:rPr lang="cs-CZ" sz="1800" b="1" dirty="0" smtClean="0"/>
              <a:t>.</a:t>
            </a:r>
            <a:endParaRPr lang="cs-CZ" sz="1800" b="1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8"/>
          </p:nvPr>
        </p:nvSpPr>
        <p:spPr>
          <a:xfrm>
            <a:off x="4416552" y="4399392"/>
            <a:ext cx="3965448" cy="541776"/>
          </a:xfrm>
        </p:spPr>
        <p:txBody>
          <a:bodyPr>
            <a:noAutofit/>
          </a:bodyPr>
          <a:lstStyle/>
          <a:p>
            <a:r>
              <a:rPr lang="cs-CZ" sz="2800" dirty="0" err="1" smtClean="0"/>
              <a:t>Spolupříjemce</a:t>
            </a:r>
            <a:endParaRPr lang="cs-CZ" sz="28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9"/>
          </p:nvPr>
        </p:nvSpPr>
        <p:spPr>
          <a:xfrm>
            <a:off x="4416552" y="4987035"/>
            <a:ext cx="3965448" cy="1682325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Peníze dostane jako zálohu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Závazek vůči HŘ</a:t>
            </a:r>
          </a:p>
          <a:p>
            <a:pPr algn="ctr"/>
            <a:r>
              <a:rPr lang="cs-CZ" sz="1800" b="1" dirty="0" smtClean="0"/>
              <a:t>IČO hlavního</a:t>
            </a:r>
            <a:endParaRPr lang="cs-CZ" sz="1800" b="1" dirty="0"/>
          </a:p>
        </p:txBody>
      </p:sp>
      <p:sp>
        <p:nvSpPr>
          <p:cNvPr id="9" name="Šipka doprava 8"/>
          <p:cNvSpPr/>
          <p:nvPr/>
        </p:nvSpPr>
        <p:spPr>
          <a:xfrm>
            <a:off x="1381121" y="1671462"/>
            <a:ext cx="460851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prava 9"/>
          <p:cNvSpPr/>
          <p:nvPr/>
        </p:nvSpPr>
        <p:spPr>
          <a:xfrm rot="5400000" flipV="1">
            <a:off x="6575538" y="4280409"/>
            <a:ext cx="1832216" cy="2093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97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élník 13"/>
          <p:cNvSpPr/>
          <p:nvPr/>
        </p:nvSpPr>
        <p:spPr>
          <a:xfrm>
            <a:off x="6681348" y="3363190"/>
            <a:ext cx="1995108" cy="641874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1331640" y="3271968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aoblený obdélník 11"/>
          <p:cNvSpPr/>
          <p:nvPr/>
        </p:nvSpPr>
        <p:spPr>
          <a:xfrm>
            <a:off x="1367768" y="5941158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aoblený obdélník 10"/>
          <p:cNvSpPr/>
          <p:nvPr/>
        </p:nvSpPr>
        <p:spPr>
          <a:xfrm>
            <a:off x="5908015" y="5882166"/>
            <a:ext cx="1477416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dirty="0"/>
              <a:t>Změny</a:t>
            </a:r>
            <a:r>
              <a:rPr lang="cs-CZ" sz="2800" b="1" dirty="0"/>
              <a:t>, postupy, doporučení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139552" y="609600"/>
            <a:ext cx="3965448" cy="587152"/>
          </a:xfrm>
        </p:spPr>
        <p:txBody>
          <a:bodyPr>
            <a:noAutofit/>
          </a:bodyPr>
          <a:lstStyle/>
          <a:p>
            <a:r>
              <a:rPr lang="cs-CZ" sz="3200" dirty="0" smtClean="0"/>
              <a:t>Poskytovatel</a:t>
            </a:r>
            <a:endParaRPr lang="cs-CZ" sz="32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5"/>
          </p:nvPr>
        </p:nvSpPr>
        <p:spPr>
          <a:xfrm>
            <a:off x="142600" y="1334574"/>
            <a:ext cx="3962400" cy="2799722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Dohady na konci roku</a:t>
            </a:r>
          </a:p>
          <a:p>
            <a:pPr algn="ctr"/>
            <a:endParaRPr lang="cs-CZ" sz="1800" b="1" dirty="0"/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Náklad </a:t>
            </a:r>
            <a:r>
              <a:rPr lang="cs-CZ" sz="1800" b="1" dirty="0"/>
              <a:t>na transfer</a:t>
            </a:r>
          </a:p>
          <a:p>
            <a:pPr algn="ctr"/>
            <a:r>
              <a:rPr lang="cs-CZ" sz="1800" b="1" dirty="0"/>
              <a:t>Dohadná položka pasivní</a:t>
            </a:r>
          </a:p>
          <a:p>
            <a:pPr algn="ctr"/>
            <a:endParaRPr lang="cs-CZ" sz="1800" b="1" dirty="0"/>
          </a:p>
          <a:p>
            <a:pPr algn="ctr"/>
            <a:r>
              <a:rPr lang="cs-CZ" sz="1800" b="1" dirty="0"/>
              <a:t>IČO příjemce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6"/>
          </p:nvPr>
        </p:nvSpPr>
        <p:spPr>
          <a:xfrm>
            <a:off x="4419600" y="620318"/>
            <a:ext cx="3962400" cy="576434"/>
          </a:xfrm>
        </p:spPr>
        <p:txBody>
          <a:bodyPr>
            <a:normAutofit/>
          </a:bodyPr>
          <a:lstStyle/>
          <a:p>
            <a:r>
              <a:rPr lang="cs-CZ" sz="2800" dirty="0" smtClean="0"/>
              <a:t>Hlavní příjemce</a:t>
            </a:r>
            <a:endParaRPr lang="cs-CZ" sz="28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7"/>
          </p:nvPr>
        </p:nvSpPr>
        <p:spPr>
          <a:xfrm>
            <a:off x="4400966" y="1343682"/>
            <a:ext cx="4491514" cy="5333718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Dohady na konci roku</a:t>
            </a:r>
          </a:p>
          <a:p>
            <a:r>
              <a:rPr lang="cs-CZ" sz="1800" b="1" dirty="0" smtClean="0"/>
              <a:t>DAP</a:t>
            </a:r>
            <a:endParaRPr lang="cs-CZ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podíl – IČO poskytovatele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Podíl SP – IČO poskytovatele</a:t>
            </a:r>
          </a:p>
          <a:p>
            <a:endParaRPr lang="cs-CZ" sz="1800" b="1" dirty="0" smtClean="0"/>
          </a:p>
          <a:p>
            <a:r>
              <a:rPr lang="cs-CZ" sz="1800" b="1" dirty="0" smtClean="0"/>
              <a:t>Výnosy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podíl na dotaci    IČO poskytovatele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Podíl </a:t>
            </a:r>
            <a:r>
              <a:rPr lang="cs-CZ" sz="1800" b="1" dirty="0" err="1" smtClean="0"/>
              <a:t>spolupř</a:t>
            </a:r>
            <a:r>
              <a:rPr lang="cs-CZ" sz="1800" b="1" dirty="0" smtClean="0"/>
              <a:t>.              IČO poskytovatele</a:t>
            </a:r>
          </a:p>
          <a:p>
            <a:endParaRPr lang="cs-CZ" sz="1800" b="1" dirty="0" smtClean="0"/>
          </a:p>
          <a:p>
            <a:endParaRPr lang="cs-CZ" sz="1800" b="1" dirty="0" smtClean="0"/>
          </a:p>
          <a:p>
            <a:r>
              <a:rPr lang="cs-CZ" sz="1800" b="1" u="heavy" dirty="0" smtClean="0">
                <a:uFill>
                  <a:solidFill>
                    <a:srgbClr val="00B0F0"/>
                  </a:solidFill>
                </a:uFill>
              </a:rPr>
              <a:t>Promítnutí vztahu se </a:t>
            </a:r>
            <a:r>
              <a:rPr lang="cs-CZ" sz="1800" b="1" u="heavy" dirty="0" err="1" smtClean="0">
                <a:uFill>
                  <a:solidFill>
                    <a:srgbClr val="00B0F0"/>
                  </a:solidFill>
                </a:uFill>
              </a:rPr>
              <a:t>spolupříjemcem</a:t>
            </a:r>
            <a:endParaRPr lang="cs-CZ" sz="1800" b="1" u="heavy" dirty="0">
              <a:uFill>
                <a:solidFill>
                  <a:srgbClr val="00B0F0"/>
                </a:solidFill>
              </a:u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Snížení našeho výnosu – IČO </a:t>
            </a:r>
            <a:r>
              <a:rPr lang="cs-CZ" sz="1800" b="1" dirty="0" err="1" smtClean="0"/>
              <a:t>spolupř</a:t>
            </a:r>
            <a:r>
              <a:rPr lang="cs-CZ" sz="1800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Snížení pohledávky</a:t>
            </a:r>
          </a:p>
          <a:p>
            <a:pPr algn="ctr"/>
            <a:endParaRPr lang="cs-CZ" sz="1800" b="1" dirty="0"/>
          </a:p>
          <a:p>
            <a:pPr algn="ctr"/>
            <a:r>
              <a:rPr lang="cs-CZ" sz="1800" b="1" dirty="0" smtClean="0"/>
              <a:t>IČO </a:t>
            </a:r>
            <a:r>
              <a:rPr lang="cs-CZ" sz="1800" b="1" dirty="0" err="1" smtClean="0"/>
              <a:t>spolupř</a:t>
            </a:r>
            <a:r>
              <a:rPr lang="cs-CZ" sz="1800" b="1" dirty="0" smtClean="0"/>
              <a:t>.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8"/>
          </p:nvPr>
        </p:nvSpPr>
        <p:spPr>
          <a:xfrm>
            <a:off x="159756" y="4337986"/>
            <a:ext cx="3965448" cy="541776"/>
          </a:xfrm>
        </p:spPr>
        <p:txBody>
          <a:bodyPr>
            <a:noAutofit/>
          </a:bodyPr>
          <a:lstStyle/>
          <a:p>
            <a:r>
              <a:rPr lang="cs-CZ" sz="2800" dirty="0" err="1" smtClean="0"/>
              <a:t>Spolupříjemce</a:t>
            </a:r>
            <a:endParaRPr lang="cs-CZ" sz="28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9"/>
          </p:nvPr>
        </p:nvSpPr>
        <p:spPr>
          <a:xfrm>
            <a:off x="159756" y="4995075"/>
            <a:ext cx="3965448" cy="1682325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Přijaté peníze si promítne jako výnos</a:t>
            </a:r>
            <a:endParaRPr lang="cs-CZ" sz="1800" b="1" dirty="0"/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Výnos dotace od HŘ</a:t>
            </a:r>
            <a:endParaRPr lang="cs-CZ" sz="1800" b="1" dirty="0"/>
          </a:p>
          <a:p>
            <a:pPr algn="ctr"/>
            <a:r>
              <a:rPr lang="cs-CZ" sz="1800" b="1" dirty="0" smtClean="0"/>
              <a:t>IČO hlavního</a:t>
            </a:r>
            <a:endParaRPr lang="cs-CZ" sz="1800" b="1" dirty="0"/>
          </a:p>
        </p:txBody>
      </p:sp>
      <p:sp>
        <p:nvSpPr>
          <p:cNvPr id="15" name="Obousměrná vodorovná šipka 14"/>
          <p:cNvSpPr/>
          <p:nvPr/>
        </p:nvSpPr>
        <p:spPr>
          <a:xfrm>
            <a:off x="3192953" y="5992999"/>
            <a:ext cx="2315151" cy="2443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ousměrná vodorovná šipka 15"/>
          <p:cNvSpPr/>
          <p:nvPr/>
        </p:nvSpPr>
        <p:spPr>
          <a:xfrm>
            <a:off x="2978889" y="3414899"/>
            <a:ext cx="1440711" cy="23235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44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err="1" smtClean="0"/>
              <a:t>Přefakturace</a:t>
            </a:r>
            <a:endParaRPr lang="cs-CZ" sz="24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48855584"/>
              </p:ext>
            </p:extLst>
          </p:nvPr>
        </p:nvGraphicFramePr>
        <p:xfrm>
          <a:off x="3275855" y="2852936"/>
          <a:ext cx="5146449" cy="3483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ál 5"/>
          <p:cNvSpPr/>
          <p:nvPr/>
        </p:nvSpPr>
        <p:spPr>
          <a:xfrm>
            <a:off x="1043608" y="1556792"/>
            <a:ext cx="1152128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b="1" dirty="0" smtClean="0"/>
              <a:t>ČEZ</a:t>
            </a:r>
            <a:endParaRPr lang="cs-CZ" sz="3200" b="1" dirty="0"/>
          </a:p>
        </p:txBody>
      </p:sp>
      <p:sp>
        <p:nvSpPr>
          <p:cNvPr id="7" name="Šipka doprava 6"/>
          <p:cNvSpPr/>
          <p:nvPr/>
        </p:nvSpPr>
        <p:spPr>
          <a:xfrm rot="2006025">
            <a:off x="2116046" y="2619633"/>
            <a:ext cx="2122433" cy="621710"/>
          </a:xfrm>
          <a:prstGeom prst="rightArrow">
            <a:avLst>
              <a:gd name="adj1" fmla="val 50000"/>
              <a:gd name="adj2" fmla="val 429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 smtClean="0"/>
              <a:t>IČO příjemce A</a:t>
            </a:r>
            <a:endParaRPr lang="cs-CZ" sz="2000" dirty="0"/>
          </a:p>
        </p:txBody>
      </p:sp>
      <p:sp>
        <p:nvSpPr>
          <p:cNvPr id="8" name="Ovál 7"/>
          <p:cNvSpPr/>
          <p:nvPr/>
        </p:nvSpPr>
        <p:spPr>
          <a:xfrm>
            <a:off x="3789284" y="2780928"/>
            <a:ext cx="4124676" cy="362772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leva 9"/>
          <p:cNvSpPr/>
          <p:nvPr/>
        </p:nvSpPr>
        <p:spPr>
          <a:xfrm rot="2114403">
            <a:off x="1505670" y="3306210"/>
            <a:ext cx="2880320" cy="592347"/>
          </a:xfrm>
          <a:prstGeom prst="lef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IČO ČEZ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158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7" grpId="0" animBg="1"/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Majetek</a:t>
            </a:r>
            <a:endParaRPr lang="cs-CZ" sz="28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5" y="548680"/>
            <a:ext cx="4488313" cy="337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7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Dlouhodobý majetek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Záložka Dotace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Evidence poskytovatelů dotace a jejich podíl na vstupní ceně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Odpisový plán – Poměrný k účetnímu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Upravit pravidla účetní likvidace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Výpočet odpisů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Rozlišení části z dotace a vlastních prostředků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Podíl „Z dotace“ rozdělen dle jednotlivých poskytovatelů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Poměr dle podílu na vstupní ceně majetku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4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89060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Evidence poskytovatele dotace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28593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Poskytovatel uveden na zakázce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Majetek zařazen ze zakázky</a:t>
            </a:r>
          </a:p>
          <a:p>
            <a:endParaRPr lang="cs-CZ" sz="1800" b="1" dirty="0" smtClean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Majetek</a:t>
            </a:r>
            <a:endParaRPr lang="cs-CZ" sz="28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36" y="4887813"/>
            <a:ext cx="7572375" cy="11334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24" y="1490810"/>
            <a:ext cx="8077200" cy="249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5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Evidence poskytovatele dotace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28593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Poskytovatel se ze zakázky promítne na inventární kartu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endParaRPr lang="cs-CZ" sz="1800" b="1" dirty="0" smtClean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Majetek</a:t>
            </a:r>
            <a:endParaRPr lang="cs-CZ" sz="2800" b="1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685315"/>
            <a:ext cx="7272808" cy="461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9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Na co nesmíme zapomenout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28593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Pro majetek zařazený (přeceněný) v roce 2016 nové zakázky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Zakázka může být neúčtovací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Jen po zařazování majetku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Pro každého poskytovatele jedna zakázka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Majetek pořízený z několika dotací najednou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Každý poskytovatel = samostatný doklad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Kartu majetku „skládáme“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Doklad o zařazení, doklad o změně ceny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Majetek „starý“ pořízený před 2016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Zakázka, ze které je pořízen, nemá poskytovatele dotace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endParaRPr lang="cs-CZ" sz="1800" b="1" dirty="0" smtClean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Majetek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47436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Nastavení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28593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Zakázky a projekty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Vymezení zakázek pro zařazení majetku 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(zakázky nemusí být totožné se zdrojem na 042)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Doplnit poskytovatele dotace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Poskytovatelé musí mít v číselníku organizací doplněn kód konsolidace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Účetní pravidla pro  odpisy: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Zohlednění záložky dotace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Uplatnění pravidla – PKP komponentní odepisování</a:t>
            </a:r>
          </a:p>
          <a:p>
            <a:pPr marL="1314450" lvl="2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Rozpad částky na IČO poskytovatelů</a:t>
            </a:r>
          </a:p>
          <a:p>
            <a:pPr lvl="1" indent="0"/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endParaRPr lang="cs-CZ" sz="1800" b="1" dirty="0" smtClean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Majetek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1163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Postup závěrky</a:t>
            </a:r>
            <a:endParaRPr lang="cs-CZ" sz="2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328716"/>
            <a:ext cx="4449192" cy="346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3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Harmonogra</a:t>
            </a:r>
            <a:r>
              <a:rPr lang="cs-CZ" sz="2400" dirty="0"/>
              <a:t>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285930"/>
          </a:xfrm>
        </p:spPr>
        <p:txBody>
          <a:bodyPr>
            <a:normAutofit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Uzavření roku 2015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Počáteční stavy 2016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Rozpis trojkových účtů podle IČO</a:t>
            </a:r>
          </a:p>
          <a:p>
            <a:pPr marL="1314450" lvl="2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Generování dokladu PKP</a:t>
            </a:r>
          </a:p>
          <a:p>
            <a:pPr marL="1314450" lvl="2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Nesaldokontní účty – rozpis ručně (doplnit na konec)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Rozdělení 901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Změny v majetku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Úpravy zakázek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Kontrola, úpravy v majetku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Úprava pravidel účetní likvidace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Kontrola výkazů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Volitelné položky na banku</a:t>
            </a:r>
          </a:p>
          <a:p>
            <a:pPr lvl="1" indent="0"/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endParaRPr lang="cs-CZ" sz="1800" b="1" dirty="0" smtClean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Závěrka 2015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17699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Firemní prospekt">
  <a:themeElements>
    <a:clrScheme name="Vlastní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072B62"/>
      </a:accent4>
      <a:accent5>
        <a:srgbClr val="5AA2AE"/>
      </a:accent5>
      <a:accent6>
        <a:srgbClr val="A9CBEE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Q" id="{C50E4410-AC84-4444-84BE-EA54F5E7CC31}" vid="{1A3A6C0F-D5AA-4B75-8CBD-90A042F184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550</Words>
  <Application>Microsoft Office PowerPoint</Application>
  <PresentationFormat>Předvádění na obrazovce (4:3)</PresentationFormat>
  <Paragraphs>203</Paragraphs>
  <Slides>16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Arial</vt:lpstr>
      <vt:lpstr>Calibri</vt:lpstr>
      <vt:lpstr>Firemní prospekt</vt:lpstr>
      <vt:lpstr>Roční závěrka 2015</vt:lpstr>
      <vt:lpstr>Specifické případy uvádění IČO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Majetek</vt:lpstr>
      <vt:lpstr>Změny, postupy, doporučení</vt:lpstr>
      <vt:lpstr>Majetek</vt:lpstr>
      <vt:lpstr>Majetek</vt:lpstr>
      <vt:lpstr>Majetek</vt:lpstr>
      <vt:lpstr>Majetek</vt:lpstr>
      <vt:lpstr>Postup závěrky</vt:lpstr>
      <vt:lpstr>Závěrka 2015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2014-04-16T06:29:20Z</dcterms:created>
  <dcterms:modified xsi:type="dcterms:W3CDTF">2016-07-18T11:36:43Z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1029</vt:i4>
  </property>
  <property fmtid="{D5CDD505-2E9C-101B-9397-08002B2CF9AE}" pid="3" name="_Version">
    <vt:lpwstr>12.0.4518</vt:lpwstr>
  </property>
</Properties>
</file>