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30.xml" ContentType="application/vnd.openxmlformats-officedocument.presentationml.notesSlide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notesSlides/notesSlide32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5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179.xml" ContentType="application/vnd.openxmlformats-officedocument.presentationml.slideLayout+xml"/>
  <Override PartName="/ppt/theme/theme13.xml" ContentType="application/vnd.openxmlformats-officedocument.theme+xml"/>
  <Override PartName="/ppt/slideLayouts/slideLayout213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notesSlides/notesSlide42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notesSlides/notesSlide47.xml" ContentType="application/vnd.openxmlformats-officedocument.presentationml.notesSlide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50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notesSlides/notesSlide55.xml" ContentType="application/vnd.openxmlformats-officedocument.presentationml.notes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notesSlides/notesSlide44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206.xml" ContentType="application/vnd.openxmlformats-officedocument.presentationml.slideLayout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35" r:id="rId2"/>
    <p:sldMasterId id="2147483810" r:id="rId3"/>
    <p:sldMasterId id="2147483796" r:id="rId4"/>
    <p:sldMasterId id="2147483784" r:id="rId5"/>
    <p:sldMasterId id="2147483665" r:id="rId6"/>
    <p:sldMasterId id="2147483677" r:id="rId7"/>
    <p:sldMasterId id="2147483689" r:id="rId8"/>
    <p:sldMasterId id="2147483710" r:id="rId9"/>
    <p:sldMasterId id="2147483724" r:id="rId10"/>
    <p:sldMasterId id="2147483822" r:id="rId11"/>
    <p:sldMasterId id="2147483736" r:id="rId12"/>
    <p:sldMasterId id="2147483748" r:id="rId13"/>
    <p:sldMasterId id="2147483760" r:id="rId14"/>
    <p:sldMasterId id="2147483772" r:id="rId15"/>
  </p:sldMasterIdLst>
  <p:notesMasterIdLst>
    <p:notesMasterId r:id="rId72"/>
  </p:notesMasterIdLst>
  <p:sldIdLst>
    <p:sldId id="430" r:id="rId16"/>
    <p:sldId id="1130" r:id="rId17"/>
    <p:sldId id="1137" r:id="rId18"/>
    <p:sldId id="1025" r:id="rId19"/>
    <p:sldId id="1120" r:id="rId20"/>
    <p:sldId id="1132" r:id="rId21"/>
    <p:sldId id="1133" r:id="rId22"/>
    <p:sldId id="1134" r:id="rId23"/>
    <p:sldId id="1135" r:id="rId24"/>
    <p:sldId id="916" r:id="rId25"/>
    <p:sldId id="1056" r:id="rId26"/>
    <p:sldId id="1057" r:id="rId27"/>
    <p:sldId id="1059" r:id="rId28"/>
    <p:sldId id="1060" r:id="rId29"/>
    <p:sldId id="1061" r:id="rId30"/>
    <p:sldId id="966" r:id="rId31"/>
    <p:sldId id="1138" r:id="rId32"/>
    <p:sldId id="1106" r:id="rId33"/>
    <p:sldId id="1107" r:id="rId34"/>
    <p:sldId id="1108" r:id="rId35"/>
    <p:sldId id="1109" r:id="rId36"/>
    <p:sldId id="1110" r:id="rId37"/>
    <p:sldId id="1136" r:id="rId38"/>
    <p:sldId id="1100" r:id="rId39"/>
    <p:sldId id="1104" r:id="rId40"/>
    <p:sldId id="1116" r:id="rId41"/>
    <p:sldId id="1113" r:id="rId42"/>
    <p:sldId id="1114" r:id="rId43"/>
    <p:sldId id="1115" r:id="rId44"/>
    <p:sldId id="1101" r:id="rId45"/>
    <p:sldId id="1102" r:id="rId46"/>
    <p:sldId id="1103" r:id="rId47"/>
    <p:sldId id="1069" r:id="rId48"/>
    <p:sldId id="1072" r:id="rId49"/>
    <p:sldId id="1074" r:id="rId50"/>
    <p:sldId id="1073" r:id="rId51"/>
    <p:sldId id="1070" r:id="rId52"/>
    <p:sldId id="1117" r:id="rId53"/>
    <p:sldId id="1075" r:id="rId54"/>
    <p:sldId id="1097" r:id="rId55"/>
    <p:sldId id="1016" r:id="rId56"/>
    <p:sldId id="1039" r:id="rId57"/>
    <p:sldId id="919" r:id="rId58"/>
    <p:sldId id="1119" r:id="rId59"/>
    <p:sldId id="1028" r:id="rId60"/>
    <p:sldId id="1027" r:id="rId61"/>
    <p:sldId id="1124" r:id="rId62"/>
    <p:sldId id="1125" r:id="rId63"/>
    <p:sldId id="1121" r:id="rId64"/>
    <p:sldId id="1122" r:id="rId65"/>
    <p:sldId id="1091" r:id="rId66"/>
    <p:sldId id="1127" r:id="rId67"/>
    <p:sldId id="1092" r:id="rId68"/>
    <p:sldId id="1093" r:id="rId69"/>
    <p:sldId id="1094" r:id="rId70"/>
    <p:sldId id="1095" r:id="rId7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4"/>
    <a:srgbClr val="D0D8E8"/>
    <a:srgbClr val="0000FF"/>
    <a:srgbClr val="000099"/>
    <a:srgbClr val="E8189E"/>
    <a:srgbClr val="FF5050"/>
    <a:srgbClr val="A6E969"/>
    <a:srgbClr val="67E5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85" autoAdjust="0"/>
    <p:restoredTop sz="94667" autoAdjust="0"/>
  </p:normalViewPr>
  <p:slideViewPr>
    <p:cSldViewPr snapToGrid="0">
      <p:cViewPr>
        <p:scale>
          <a:sx n="80" d="100"/>
          <a:sy n="80" d="100"/>
        </p:scale>
        <p:origin x="-1182" y="-942"/>
      </p:cViewPr>
      <p:guideLst>
        <p:guide orient="horz" pos="2568"/>
        <p:guide orient="horz" pos="1026"/>
        <p:guide orient="horz" pos="2205"/>
        <p:guide orient="horz" pos="3702"/>
        <p:guide pos="1292"/>
        <p:guide pos="5103"/>
      </p:guideLst>
    </p:cSldViewPr>
  </p:slideViewPr>
  <p:outlineViewPr>
    <p:cViewPr>
      <p:scale>
        <a:sx n="33" d="100"/>
        <a:sy n="33" d="100"/>
      </p:scale>
      <p:origin x="0" y="91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47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slide" Target="slides/slide48.xml"/><Relationship Id="rId68" Type="http://schemas.openxmlformats.org/officeDocument/2006/relationships/slide" Target="slides/slide53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slide" Target="slides/slide51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61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slide" Target="slides/slide5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slide" Target="slides/slide52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slide" Target="slides/slide55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88E69B2-2B08-4D6E-A943-B3FB4CCBB7F7}" type="datetimeFigureOut">
              <a:rPr lang="de-DE"/>
              <a:pPr>
                <a:defRPr/>
              </a:pPr>
              <a:t>22.05.2012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8D956A2-F8A0-46D2-83A5-B2AD69EE5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064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A98FC4-4AC8-4E6E-8F92-21A82260064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07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907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D40C4D-0182-4F47-9C0E-56B4AD07404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112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112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852D07-8298-489F-BAF7-29B2B042CB9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317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317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0125B6-0A44-44F8-975D-EBF70B18274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521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521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49C964-C806-49FB-976D-8B4ABB77B5F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726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726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A8CE25-50C8-487A-81DA-1D5F6583921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931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931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7E5F51-34FE-4526-8674-77A1AE83EA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136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311EFC-33DC-4B35-8B67-D19BEE08053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341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smtClean="0"/>
              <a:t> </a:t>
            </a:r>
          </a:p>
        </p:txBody>
      </p:sp>
      <p:sp>
        <p:nvSpPr>
          <p:cNvPr id="27341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AEEA9D-EA8D-48DD-88DB-1BC9666D6DD5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5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545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7CC806-756E-427B-B3F4-F534D6D888B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750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750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2A8A1D-3117-4D3D-86FC-DFDD9188816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269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C8221A-271D-4937-908D-6CF7D717355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955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955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56B6A6-088B-4439-AEAD-52F2E0F7EF3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160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29F355-6071-47FD-BAB5-A5CE581B200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36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36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65F4F5-0CA0-48D9-98A8-A1CF5262A74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569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569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A30CC1-39B6-40C1-A51C-A6883D7E8E1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774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774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4847F4-2AFC-4E66-B5D1-F89353B98CC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979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979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1AB313-E398-47D6-A5C9-052B565A83C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184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184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1552F3-2B60-45F4-84CD-9B07CF1631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8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89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389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E5D7DC-26BD-413E-8DB0-273B36C9982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3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593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5F6C4D-15BE-4379-9D29-3554304727E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98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98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3B6524-2A4E-4876-84EB-E234E4942B5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473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B4C12B-22E7-4842-B9E7-B945601755A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003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003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8A43F9-BA21-4B0D-889A-C53829750B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208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208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23E53A-1677-4DFC-93AA-74DD4974CE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2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413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413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3EEF42-FBA3-4F94-B4EF-46974D0B3ED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617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617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ED336C-0A86-45D2-8122-28F62660A5B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2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822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A54C4A-A8D4-4315-BA24-485DB5F584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027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027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55A95C-5151-4300-A7AD-172E724E4EC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232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232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BFDEED-9564-4890-AC5A-456F5D2640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6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437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437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0977E6-03D2-4DAC-9148-4089D32BEE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41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641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1DBFE1-3337-4ABF-933A-837816A2A87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846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846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5EBCF7-7EAF-420D-B8E6-87DA4690EE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678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65B35F-7987-4A06-A801-976ECDC4ED9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51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051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0140CD-5E7B-4ED7-9ADF-E9F8A125F94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256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256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AD8CA4-342A-431B-A341-2828E9FD07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0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461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461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BC990C-FF9D-49B8-94E0-F3D26F91A78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65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665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A41255-B6DF-4302-911C-D509C7CF464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870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870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574BBD-01F4-458E-849D-A7AFFB3AF04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075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075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8798FB-EBE5-4F7F-BA97-5778FF15E54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1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280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smtClean="0"/>
              <a:t> </a:t>
            </a:r>
          </a:p>
        </p:txBody>
      </p:sp>
      <p:sp>
        <p:nvSpPr>
          <p:cNvPr id="33280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8CB4C6-20A0-493F-94AB-486AD8223BE5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de-DE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8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48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703D87-64BE-4934-B9A5-02A8070141A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89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689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2C813B-6A80-43CE-9AB5-129BC35EC16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894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894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28762D-D7E7-481C-8E12-73FABDD3AE8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883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F07897-0C55-4B08-91F0-5851539C08D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099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FBC243-0C17-4360-B5D3-452929939F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304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304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4C4108-D8E7-4F36-8C00-BE64263B11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8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09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509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4F6BE4-F6B5-4F8B-8E8F-F654D66843B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713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713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A5169C-0304-4C8C-B222-339A793EAC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918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918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2D755C-9067-4C36-ACC8-F35E9DD3DA2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23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123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875BD9-D35D-4AA3-8F13-520C1EAA6A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328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328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B70DAD-22F7-43E9-9212-2E9A79FBEC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088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4055D2-C1F4-4C7F-9222-CD473686682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293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B25F04-B529-4BAC-B964-2B069D6B4AC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497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497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AA6374-B7CC-45C0-9949-A565B7531F5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702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B5708C-1B1E-4BCF-812C-903A9D9CABC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7475" y="142875"/>
            <a:ext cx="8080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12" descr="HADES_icon_B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15313" y="155575"/>
            <a:ext cx="811212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17"/>
          <p:cNvSpPr/>
          <p:nvPr userDrawn="1"/>
        </p:nvSpPr>
        <p:spPr bwMode="auto">
          <a:xfrm>
            <a:off x="107950" y="142875"/>
            <a:ext cx="8928100" cy="6500813"/>
          </a:xfrm>
          <a:prstGeom prst="rect">
            <a:avLst/>
          </a:prstGeom>
          <a:noFill/>
          <a:ln w="15875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cxnSp>
        <p:nvCxnSpPr>
          <p:cNvPr id="5" name="Gerade Verbindung 18"/>
          <p:cNvCxnSpPr/>
          <p:nvPr userDrawn="1"/>
        </p:nvCxnSpPr>
        <p:spPr bwMode="auto">
          <a:xfrm>
            <a:off x="500063" y="928688"/>
            <a:ext cx="8143875" cy="0"/>
          </a:xfrm>
          <a:prstGeom prst="line">
            <a:avLst/>
          </a:prstGeom>
          <a:noFill/>
          <a:ln w="22225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" name="Fußzeilenplatzhalter 10"/>
          <p:cNvSpPr txBox="1">
            <a:spLocks/>
          </p:cNvSpPr>
          <p:nvPr userDrawn="1"/>
        </p:nvSpPr>
        <p:spPr>
          <a:xfrm>
            <a:off x="5961063" y="65722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spcBef>
                <a:spcPct val="20000"/>
              </a:spcBef>
              <a:defRPr/>
            </a:pPr>
            <a:r>
              <a:rPr lang="de-DE" smtClean="0">
                <a:solidFill>
                  <a:srgbClr val="000000"/>
                </a:solidFill>
              </a:rPr>
              <a:t>10.12.2010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Textfeld 20"/>
          <p:cNvSpPr txBox="1"/>
          <p:nvPr userDrawn="1"/>
        </p:nvSpPr>
        <p:spPr>
          <a:xfrm>
            <a:off x="357188" y="6607175"/>
            <a:ext cx="388461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>
                <a:latin typeface="Times New Roman" pitchFamily="18" charset="0"/>
                <a:cs typeface="Times New Roman" pitchFamily="18" charset="0"/>
              </a:rPr>
              <a:t>Johannes Siebenson                 Baryon 2010 - Japan</a:t>
            </a:r>
            <a:endParaRPr lang="de-DE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DB7DB-FBC9-482B-9F0A-DEFAB604FA7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C886C-4636-4EC4-96C7-1E860BC18AE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4826F-83C6-4E2C-8CAA-EDA0E4B6100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475CE-F3B5-4567-BDAB-017B630FFDF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6F647-7722-4FFA-984B-E4F327A4788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C2502-53FC-4E18-B67C-3E637F89BC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826EC-279F-41F5-A59B-7CBCBD85209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4A10A-8CD2-479E-BF0D-5B1ADEA27F7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E7F3">
              <a:alpha val="58000"/>
            </a:srgbClr>
          </a:solidFill>
          <a:ln w="76200">
            <a:solidFill>
              <a:srgbClr val="FB3F1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feld 10"/>
          <p:cNvSpPr txBox="1"/>
          <p:nvPr userDrawn="1"/>
        </p:nvSpPr>
        <p:spPr>
          <a:xfrm>
            <a:off x="-17463" y="6489700"/>
            <a:ext cx="2446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CC0000"/>
                </a:solidFill>
                <a:latin typeface="Times New Roman"/>
                <a:cs typeface="Times New Roman"/>
                <a:sym typeface="Webdings"/>
              </a:rPr>
              <a:t>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Eliane</a:t>
            </a:r>
            <a:r>
              <a:rPr lang="en-US">
                <a:solidFill>
                  <a:srgbClr val="CC0000"/>
                </a:solidFill>
                <a:latin typeface="+mn-lt"/>
              </a:rPr>
              <a:t>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Epple</a:t>
            </a:r>
            <a:endParaRPr lang="en-US">
              <a:solidFill>
                <a:srgbClr val="CC0000"/>
              </a:solidFill>
              <a:latin typeface="+mn-lt"/>
            </a:endParaRPr>
          </a:p>
        </p:txBody>
      </p:sp>
      <p:pic>
        <p:nvPicPr>
          <p:cNvPr id="4" name="Grafik 12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13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E7F3">
              <a:alpha val="58000"/>
            </a:srgbClr>
          </a:solidFill>
          <a:ln w="76200">
            <a:solidFill>
              <a:srgbClr val="FB3F1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feld 10"/>
          <p:cNvSpPr txBox="1"/>
          <p:nvPr userDrawn="1"/>
        </p:nvSpPr>
        <p:spPr>
          <a:xfrm>
            <a:off x="-17463" y="6489700"/>
            <a:ext cx="2446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CC0000"/>
                </a:solidFill>
                <a:latin typeface="Times New Roman"/>
                <a:cs typeface="Times New Roman"/>
                <a:sym typeface="Webdings"/>
              </a:rPr>
              <a:t>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Eliane</a:t>
            </a:r>
            <a:r>
              <a:rPr lang="en-US">
                <a:solidFill>
                  <a:srgbClr val="CC0000"/>
                </a:solidFill>
                <a:latin typeface="+mn-lt"/>
              </a:rPr>
              <a:t>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Epple</a:t>
            </a:r>
            <a:endParaRPr lang="en-US">
              <a:solidFill>
                <a:srgbClr val="CC0000"/>
              </a:solidFill>
              <a:latin typeface="+mn-lt"/>
            </a:endParaRPr>
          </a:p>
        </p:txBody>
      </p:sp>
      <p:pic>
        <p:nvPicPr>
          <p:cNvPr id="4" name="Grafik 12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13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E7F3">
              <a:alpha val="58000"/>
            </a:srgbClr>
          </a:solidFill>
          <a:ln w="76200">
            <a:solidFill>
              <a:srgbClr val="FB3F1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feld 10"/>
          <p:cNvSpPr txBox="1"/>
          <p:nvPr userDrawn="1"/>
        </p:nvSpPr>
        <p:spPr>
          <a:xfrm>
            <a:off x="-17463" y="6489700"/>
            <a:ext cx="2446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CC0000"/>
                </a:solidFill>
                <a:latin typeface="Times New Roman"/>
                <a:cs typeface="Times New Roman"/>
                <a:sym typeface="Webdings"/>
              </a:rPr>
              <a:t>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Eliane</a:t>
            </a:r>
            <a:r>
              <a:rPr lang="en-US">
                <a:solidFill>
                  <a:srgbClr val="CC0000"/>
                </a:solidFill>
                <a:latin typeface="+mn-lt"/>
              </a:rPr>
              <a:t>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Epple</a:t>
            </a:r>
            <a:endParaRPr lang="en-US">
              <a:solidFill>
                <a:srgbClr val="CC0000"/>
              </a:solidFill>
              <a:latin typeface="+mn-lt"/>
            </a:endParaRPr>
          </a:p>
        </p:txBody>
      </p:sp>
      <p:pic>
        <p:nvPicPr>
          <p:cNvPr id="4" name="Grafik 12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13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E7F3">
              <a:alpha val="58000"/>
            </a:srgbClr>
          </a:solidFill>
          <a:ln w="76200">
            <a:solidFill>
              <a:srgbClr val="FB3F1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feld 10"/>
          <p:cNvSpPr txBox="1"/>
          <p:nvPr userDrawn="1"/>
        </p:nvSpPr>
        <p:spPr>
          <a:xfrm>
            <a:off x="-17463" y="6489700"/>
            <a:ext cx="2446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CC0000"/>
                </a:solidFill>
                <a:latin typeface="Times New Roman"/>
                <a:cs typeface="Times New Roman"/>
                <a:sym typeface="Webdings"/>
              </a:rPr>
              <a:t>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Eliane</a:t>
            </a:r>
            <a:r>
              <a:rPr lang="en-US">
                <a:solidFill>
                  <a:srgbClr val="CC0000"/>
                </a:solidFill>
                <a:latin typeface="+mn-lt"/>
              </a:rPr>
              <a:t>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Epple</a:t>
            </a:r>
            <a:endParaRPr lang="en-US">
              <a:solidFill>
                <a:srgbClr val="CC0000"/>
              </a:solidFill>
              <a:latin typeface="+mn-lt"/>
            </a:endParaRPr>
          </a:p>
        </p:txBody>
      </p:sp>
      <p:pic>
        <p:nvPicPr>
          <p:cNvPr id="4" name="Grafik 12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13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E7F3">
              <a:alpha val="58000"/>
            </a:srgbClr>
          </a:solidFill>
          <a:ln w="76200">
            <a:solidFill>
              <a:srgbClr val="FB3F1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feld 10"/>
          <p:cNvSpPr txBox="1"/>
          <p:nvPr userDrawn="1"/>
        </p:nvSpPr>
        <p:spPr>
          <a:xfrm>
            <a:off x="-17463" y="6489700"/>
            <a:ext cx="2446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CC0000"/>
                </a:solidFill>
                <a:latin typeface="Times New Roman"/>
                <a:cs typeface="Times New Roman"/>
                <a:sym typeface="Webdings"/>
              </a:rPr>
              <a:t>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Eliane</a:t>
            </a:r>
            <a:r>
              <a:rPr lang="en-US">
                <a:solidFill>
                  <a:srgbClr val="CC0000"/>
                </a:solidFill>
                <a:latin typeface="+mn-lt"/>
              </a:rPr>
              <a:t>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Epple</a:t>
            </a:r>
            <a:endParaRPr lang="en-US">
              <a:solidFill>
                <a:srgbClr val="CC0000"/>
              </a:solidFill>
              <a:latin typeface="+mn-lt"/>
            </a:endParaRPr>
          </a:p>
        </p:txBody>
      </p:sp>
      <p:pic>
        <p:nvPicPr>
          <p:cNvPr id="4" name="Grafik 12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13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E7F3">
              <a:alpha val="58000"/>
            </a:srgbClr>
          </a:solidFill>
          <a:ln w="76200">
            <a:solidFill>
              <a:srgbClr val="FB3F1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feld 10"/>
          <p:cNvSpPr txBox="1"/>
          <p:nvPr userDrawn="1"/>
        </p:nvSpPr>
        <p:spPr>
          <a:xfrm>
            <a:off x="-17463" y="6489700"/>
            <a:ext cx="2446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CC0000"/>
                </a:solidFill>
                <a:latin typeface="Times New Roman"/>
                <a:cs typeface="Times New Roman"/>
                <a:sym typeface="Webdings"/>
              </a:rPr>
              <a:t>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Eliane</a:t>
            </a:r>
            <a:r>
              <a:rPr lang="en-US">
                <a:solidFill>
                  <a:srgbClr val="CC0000"/>
                </a:solidFill>
                <a:latin typeface="+mn-lt"/>
              </a:rPr>
              <a:t>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Epple</a:t>
            </a:r>
            <a:endParaRPr lang="en-US">
              <a:solidFill>
                <a:srgbClr val="CC0000"/>
              </a:solidFill>
              <a:latin typeface="+mn-lt"/>
            </a:endParaRPr>
          </a:p>
        </p:txBody>
      </p:sp>
      <p:pic>
        <p:nvPicPr>
          <p:cNvPr id="4" name="Grafik 12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13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C6556-08B7-4DD8-B151-330E407152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F3DFE-D0A2-4CAB-8118-F3BA6F6013F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5CCA7-6E14-4B2B-8DA1-10BA3289EC7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B1FFF-A3DF-4F1A-AD34-DBD0D4F9FB2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B9269-D8AC-40A5-9F75-E919F899AB9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49B19-DAA1-41A6-B91D-0CB2558F0D7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E408C-74F0-4BCC-B4A4-F240D69A786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E7F3">
              <a:alpha val="58000"/>
            </a:srgbClr>
          </a:solidFill>
          <a:ln w="76200">
            <a:solidFill>
              <a:srgbClr val="FB3F1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feld 10"/>
          <p:cNvSpPr txBox="1"/>
          <p:nvPr userDrawn="1"/>
        </p:nvSpPr>
        <p:spPr>
          <a:xfrm>
            <a:off x="-17463" y="6489700"/>
            <a:ext cx="2446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CC0000"/>
                </a:solidFill>
                <a:latin typeface="Times New Roman"/>
                <a:cs typeface="Times New Roman"/>
                <a:sym typeface="Webdings"/>
              </a:rPr>
              <a:t>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Eliane</a:t>
            </a:r>
            <a:r>
              <a:rPr lang="en-US">
                <a:solidFill>
                  <a:srgbClr val="CC0000"/>
                </a:solidFill>
                <a:latin typeface="+mn-lt"/>
              </a:rPr>
              <a:t>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Epple</a:t>
            </a:r>
            <a:endParaRPr lang="en-US">
              <a:solidFill>
                <a:srgbClr val="CC0000"/>
              </a:solidFill>
              <a:latin typeface="+mn-lt"/>
            </a:endParaRPr>
          </a:p>
        </p:txBody>
      </p:sp>
      <p:pic>
        <p:nvPicPr>
          <p:cNvPr id="4" name="Grafik 12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13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57F48-80FF-4E9C-8A5E-725122F9D45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1B472-CC8B-4AAD-B1DB-45E12A19A2F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35170-223F-45CF-B5CD-153E5F07FF1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84D36-FBD5-4654-9D2F-3536E2A2DF8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E7F3">
              <a:alpha val="58000"/>
            </a:srgbClr>
          </a:solidFill>
          <a:ln w="76200">
            <a:solidFill>
              <a:srgbClr val="FB3F1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feld 10"/>
          <p:cNvSpPr txBox="1"/>
          <p:nvPr userDrawn="1"/>
        </p:nvSpPr>
        <p:spPr>
          <a:xfrm>
            <a:off x="-17463" y="6489700"/>
            <a:ext cx="2446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CC0000"/>
                </a:solidFill>
                <a:latin typeface="Times New Roman"/>
                <a:cs typeface="Times New Roman"/>
                <a:sym typeface="Webdings"/>
              </a:rPr>
              <a:t>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Eliane</a:t>
            </a:r>
            <a:r>
              <a:rPr lang="en-US">
                <a:solidFill>
                  <a:srgbClr val="CC0000"/>
                </a:solidFill>
                <a:latin typeface="+mn-lt"/>
              </a:rPr>
              <a:t>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Epple</a:t>
            </a:r>
            <a:endParaRPr lang="en-US">
              <a:solidFill>
                <a:srgbClr val="CC0000"/>
              </a:solidFill>
              <a:latin typeface="+mn-lt"/>
            </a:endParaRPr>
          </a:p>
        </p:txBody>
      </p:sp>
      <p:pic>
        <p:nvPicPr>
          <p:cNvPr id="4" name="Grafik 12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13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E7F3">
              <a:alpha val="58000"/>
            </a:srgbClr>
          </a:solidFill>
          <a:ln w="76200">
            <a:solidFill>
              <a:srgbClr val="FB3F1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feld 10"/>
          <p:cNvSpPr txBox="1"/>
          <p:nvPr userDrawn="1"/>
        </p:nvSpPr>
        <p:spPr>
          <a:xfrm>
            <a:off x="-17463" y="6489700"/>
            <a:ext cx="2446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CC0000"/>
                </a:solidFill>
                <a:latin typeface="Times New Roman"/>
                <a:cs typeface="Times New Roman"/>
                <a:sym typeface="Webdings"/>
              </a:rPr>
              <a:t>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Eliane</a:t>
            </a:r>
            <a:r>
              <a:rPr lang="en-US">
                <a:solidFill>
                  <a:srgbClr val="CC0000"/>
                </a:solidFill>
                <a:latin typeface="+mn-lt"/>
              </a:rPr>
              <a:t>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Epple</a:t>
            </a:r>
            <a:endParaRPr lang="en-US">
              <a:solidFill>
                <a:srgbClr val="CC0000"/>
              </a:solidFill>
              <a:latin typeface="+mn-lt"/>
            </a:endParaRPr>
          </a:p>
        </p:txBody>
      </p:sp>
      <p:pic>
        <p:nvPicPr>
          <p:cNvPr id="4" name="Grafik 12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13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E7F3">
              <a:alpha val="58000"/>
            </a:srgbClr>
          </a:solidFill>
          <a:ln w="76200">
            <a:solidFill>
              <a:srgbClr val="FB3F1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feld 10"/>
          <p:cNvSpPr txBox="1"/>
          <p:nvPr userDrawn="1"/>
        </p:nvSpPr>
        <p:spPr>
          <a:xfrm>
            <a:off x="-17463" y="6489700"/>
            <a:ext cx="2446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CC0000"/>
                </a:solidFill>
                <a:latin typeface="Times New Roman"/>
                <a:cs typeface="Times New Roman"/>
                <a:sym typeface="Webdings"/>
              </a:rPr>
              <a:t>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Eliane</a:t>
            </a:r>
            <a:r>
              <a:rPr lang="en-US">
                <a:solidFill>
                  <a:srgbClr val="CC0000"/>
                </a:solidFill>
                <a:latin typeface="+mn-lt"/>
              </a:rPr>
              <a:t>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Epple</a:t>
            </a:r>
            <a:endParaRPr lang="en-US">
              <a:solidFill>
                <a:srgbClr val="CC0000"/>
              </a:solidFill>
              <a:latin typeface="+mn-lt"/>
            </a:endParaRPr>
          </a:p>
        </p:txBody>
      </p:sp>
      <p:pic>
        <p:nvPicPr>
          <p:cNvPr id="4" name="Grafik 12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13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E7F3">
              <a:alpha val="58000"/>
            </a:srgbClr>
          </a:solidFill>
          <a:ln w="76200">
            <a:solidFill>
              <a:srgbClr val="FB3F1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feld 10"/>
          <p:cNvSpPr txBox="1"/>
          <p:nvPr userDrawn="1"/>
        </p:nvSpPr>
        <p:spPr>
          <a:xfrm>
            <a:off x="-17463" y="6489700"/>
            <a:ext cx="2446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CC0000"/>
                </a:solidFill>
                <a:latin typeface="Times New Roman"/>
                <a:cs typeface="Times New Roman"/>
                <a:sym typeface="Webdings"/>
              </a:rPr>
              <a:t>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Eliane</a:t>
            </a:r>
            <a:r>
              <a:rPr lang="en-US">
                <a:solidFill>
                  <a:srgbClr val="CC0000"/>
                </a:solidFill>
                <a:latin typeface="+mn-lt"/>
              </a:rPr>
              <a:t>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Epple</a:t>
            </a:r>
            <a:endParaRPr lang="en-US">
              <a:solidFill>
                <a:srgbClr val="CC0000"/>
              </a:solidFill>
              <a:latin typeface="+mn-lt"/>
            </a:endParaRPr>
          </a:p>
        </p:txBody>
      </p:sp>
      <p:pic>
        <p:nvPicPr>
          <p:cNvPr id="4" name="Grafik 12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13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602413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3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E7F3">
              <a:alpha val="58000"/>
            </a:srgbClr>
          </a:solidFill>
          <a:ln w="76200">
            <a:solidFill>
              <a:srgbClr val="FB3F1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feld 10"/>
          <p:cNvSpPr txBox="1"/>
          <p:nvPr userDrawn="1"/>
        </p:nvSpPr>
        <p:spPr>
          <a:xfrm>
            <a:off x="-17463" y="6489700"/>
            <a:ext cx="2446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CC0000"/>
                </a:solidFill>
                <a:latin typeface="Times New Roman"/>
                <a:cs typeface="Times New Roman"/>
                <a:sym typeface="Webdings"/>
              </a:rPr>
              <a:t>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Eliane</a:t>
            </a:r>
            <a:r>
              <a:rPr lang="en-US">
                <a:solidFill>
                  <a:srgbClr val="CC0000"/>
                </a:solidFill>
                <a:latin typeface="+mn-lt"/>
              </a:rPr>
              <a:t>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Epple</a:t>
            </a:r>
            <a:endParaRPr lang="en-US">
              <a:solidFill>
                <a:srgbClr val="CC0000"/>
              </a:solidFill>
              <a:latin typeface="+mn-lt"/>
            </a:endParaRPr>
          </a:p>
        </p:txBody>
      </p:sp>
      <p:pic>
        <p:nvPicPr>
          <p:cNvPr id="4" name="Grafik 12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13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E7F3">
              <a:alpha val="58000"/>
            </a:srgbClr>
          </a:solidFill>
          <a:ln w="76200">
            <a:solidFill>
              <a:srgbClr val="FB3F1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feld 10"/>
          <p:cNvSpPr txBox="1"/>
          <p:nvPr userDrawn="1"/>
        </p:nvSpPr>
        <p:spPr>
          <a:xfrm>
            <a:off x="-17463" y="6489700"/>
            <a:ext cx="2446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CC0000"/>
                </a:solidFill>
                <a:latin typeface="Times New Roman"/>
                <a:cs typeface="Times New Roman"/>
                <a:sym typeface="Webdings"/>
              </a:rPr>
              <a:t>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Eliane</a:t>
            </a:r>
            <a:r>
              <a:rPr lang="en-US">
                <a:solidFill>
                  <a:srgbClr val="CC0000"/>
                </a:solidFill>
                <a:latin typeface="+mn-lt"/>
              </a:rPr>
              <a:t>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Epple</a:t>
            </a:r>
            <a:endParaRPr lang="en-US">
              <a:solidFill>
                <a:srgbClr val="CC0000"/>
              </a:solidFill>
              <a:latin typeface="+mn-lt"/>
            </a:endParaRPr>
          </a:p>
        </p:txBody>
      </p:sp>
      <p:pic>
        <p:nvPicPr>
          <p:cNvPr id="4" name="Grafik 12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13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E7F3">
              <a:alpha val="58000"/>
            </a:srgbClr>
          </a:solidFill>
          <a:ln w="76200">
            <a:solidFill>
              <a:srgbClr val="FB3F1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feld 10"/>
          <p:cNvSpPr txBox="1"/>
          <p:nvPr userDrawn="1"/>
        </p:nvSpPr>
        <p:spPr>
          <a:xfrm>
            <a:off x="-17463" y="6489700"/>
            <a:ext cx="2446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CC0000"/>
                </a:solidFill>
                <a:latin typeface="Times New Roman"/>
                <a:cs typeface="Times New Roman"/>
                <a:sym typeface="Webdings"/>
              </a:rPr>
              <a:t>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Eliane</a:t>
            </a:r>
            <a:r>
              <a:rPr lang="en-US">
                <a:solidFill>
                  <a:srgbClr val="CC0000"/>
                </a:solidFill>
                <a:latin typeface="+mn-lt"/>
              </a:rPr>
              <a:t>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Epple</a:t>
            </a:r>
            <a:endParaRPr lang="en-US">
              <a:solidFill>
                <a:srgbClr val="CC0000"/>
              </a:solidFill>
              <a:latin typeface="+mn-lt"/>
            </a:endParaRPr>
          </a:p>
        </p:txBody>
      </p:sp>
      <p:pic>
        <p:nvPicPr>
          <p:cNvPr id="4" name="Grafik 12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13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E7F3">
              <a:alpha val="58000"/>
            </a:srgbClr>
          </a:solidFill>
          <a:ln w="76200">
            <a:solidFill>
              <a:srgbClr val="FB3F1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feld 10"/>
          <p:cNvSpPr txBox="1"/>
          <p:nvPr userDrawn="1"/>
        </p:nvSpPr>
        <p:spPr>
          <a:xfrm>
            <a:off x="-17463" y="6489700"/>
            <a:ext cx="2446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CC0000"/>
                </a:solidFill>
                <a:latin typeface="Times New Roman"/>
                <a:cs typeface="Times New Roman"/>
                <a:sym typeface="Webdings"/>
              </a:rPr>
              <a:t>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Eliane</a:t>
            </a:r>
            <a:r>
              <a:rPr lang="en-US">
                <a:solidFill>
                  <a:srgbClr val="CC0000"/>
                </a:solidFill>
                <a:latin typeface="+mn-lt"/>
              </a:rPr>
              <a:t>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Epple</a:t>
            </a:r>
            <a:endParaRPr lang="en-US">
              <a:solidFill>
                <a:srgbClr val="CC0000"/>
              </a:solidFill>
              <a:latin typeface="+mn-lt"/>
            </a:endParaRPr>
          </a:p>
        </p:txBody>
      </p:sp>
      <p:pic>
        <p:nvPicPr>
          <p:cNvPr id="4" name="Grafik 12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13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E7F3">
              <a:alpha val="58000"/>
            </a:srgbClr>
          </a:solidFill>
          <a:ln w="76200">
            <a:solidFill>
              <a:srgbClr val="FB3F1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feld 10"/>
          <p:cNvSpPr txBox="1"/>
          <p:nvPr userDrawn="1"/>
        </p:nvSpPr>
        <p:spPr>
          <a:xfrm>
            <a:off x="-17463" y="6489700"/>
            <a:ext cx="2446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CC0000"/>
                </a:solidFill>
                <a:latin typeface="Times New Roman"/>
                <a:cs typeface="Times New Roman"/>
                <a:sym typeface="Webdings"/>
              </a:rPr>
              <a:t>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Eliane</a:t>
            </a:r>
            <a:r>
              <a:rPr lang="en-US">
                <a:solidFill>
                  <a:srgbClr val="CC0000"/>
                </a:solidFill>
                <a:latin typeface="+mn-lt"/>
              </a:rPr>
              <a:t>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Epple</a:t>
            </a:r>
            <a:endParaRPr lang="en-US">
              <a:solidFill>
                <a:srgbClr val="CC0000"/>
              </a:solidFill>
              <a:latin typeface="+mn-lt"/>
            </a:endParaRPr>
          </a:p>
        </p:txBody>
      </p:sp>
      <p:pic>
        <p:nvPicPr>
          <p:cNvPr id="4" name="Grafik 12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13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E7F3">
              <a:alpha val="58000"/>
            </a:srgbClr>
          </a:solidFill>
          <a:ln w="76200">
            <a:solidFill>
              <a:srgbClr val="FB3F1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feld 10"/>
          <p:cNvSpPr txBox="1"/>
          <p:nvPr userDrawn="1"/>
        </p:nvSpPr>
        <p:spPr>
          <a:xfrm>
            <a:off x="-17463" y="6489700"/>
            <a:ext cx="2446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CC0000"/>
                </a:solidFill>
                <a:latin typeface="Times New Roman"/>
                <a:cs typeface="Times New Roman"/>
                <a:sym typeface="Webdings"/>
              </a:rPr>
              <a:t>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Eliane</a:t>
            </a:r>
            <a:r>
              <a:rPr lang="en-US">
                <a:solidFill>
                  <a:srgbClr val="CC0000"/>
                </a:solidFill>
                <a:latin typeface="+mn-lt"/>
              </a:rPr>
              <a:t>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Epple</a:t>
            </a:r>
            <a:endParaRPr lang="en-US">
              <a:solidFill>
                <a:srgbClr val="CC0000"/>
              </a:solidFill>
              <a:latin typeface="+mn-lt"/>
            </a:endParaRPr>
          </a:p>
        </p:txBody>
      </p:sp>
      <p:pic>
        <p:nvPicPr>
          <p:cNvPr id="4" name="Grafik 12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13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E7F3">
              <a:alpha val="58000"/>
            </a:srgbClr>
          </a:solidFill>
          <a:ln w="76200">
            <a:solidFill>
              <a:srgbClr val="FB3F1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feld 10"/>
          <p:cNvSpPr txBox="1"/>
          <p:nvPr userDrawn="1"/>
        </p:nvSpPr>
        <p:spPr>
          <a:xfrm>
            <a:off x="-17463" y="6489700"/>
            <a:ext cx="2446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CC0000"/>
                </a:solidFill>
                <a:latin typeface="Times New Roman"/>
                <a:cs typeface="Times New Roman"/>
                <a:sym typeface="Webdings"/>
              </a:rPr>
              <a:t>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Eliane</a:t>
            </a:r>
            <a:r>
              <a:rPr lang="en-US">
                <a:solidFill>
                  <a:srgbClr val="CC0000"/>
                </a:solidFill>
                <a:latin typeface="+mn-lt"/>
              </a:rPr>
              <a:t>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Epple</a:t>
            </a:r>
            <a:endParaRPr lang="en-US">
              <a:solidFill>
                <a:srgbClr val="CC0000"/>
              </a:solidFill>
              <a:latin typeface="+mn-lt"/>
            </a:endParaRPr>
          </a:p>
        </p:txBody>
      </p:sp>
      <p:pic>
        <p:nvPicPr>
          <p:cNvPr id="4" name="Grafik 12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13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E7F3">
              <a:alpha val="58000"/>
            </a:srgbClr>
          </a:solidFill>
          <a:ln w="76200">
            <a:solidFill>
              <a:srgbClr val="FB3F1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feld 10"/>
          <p:cNvSpPr txBox="1"/>
          <p:nvPr userDrawn="1"/>
        </p:nvSpPr>
        <p:spPr>
          <a:xfrm>
            <a:off x="-17463" y="6489700"/>
            <a:ext cx="2446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CC0000"/>
                </a:solidFill>
                <a:latin typeface="Times New Roman"/>
                <a:cs typeface="Times New Roman"/>
                <a:sym typeface="Webdings"/>
              </a:rPr>
              <a:t>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Eliane</a:t>
            </a:r>
            <a:r>
              <a:rPr lang="en-US">
                <a:solidFill>
                  <a:srgbClr val="CC0000"/>
                </a:solidFill>
                <a:latin typeface="+mn-lt"/>
              </a:rPr>
              <a:t>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Epple</a:t>
            </a:r>
            <a:endParaRPr lang="en-US">
              <a:solidFill>
                <a:srgbClr val="CC0000"/>
              </a:solidFill>
              <a:latin typeface="+mn-lt"/>
            </a:endParaRPr>
          </a:p>
        </p:txBody>
      </p:sp>
      <p:pic>
        <p:nvPicPr>
          <p:cNvPr id="4" name="Grafik 12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13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E7F3">
              <a:alpha val="58000"/>
            </a:srgbClr>
          </a:solidFill>
          <a:ln w="76200">
            <a:solidFill>
              <a:srgbClr val="FB3F1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feld 10"/>
          <p:cNvSpPr txBox="1"/>
          <p:nvPr userDrawn="1"/>
        </p:nvSpPr>
        <p:spPr>
          <a:xfrm>
            <a:off x="-17463" y="6489700"/>
            <a:ext cx="2446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CC0000"/>
                </a:solidFill>
                <a:latin typeface="Times New Roman"/>
                <a:cs typeface="Times New Roman"/>
                <a:sym typeface="Webdings"/>
              </a:rPr>
              <a:t>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Eliane</a:t>
            </a:r>
            <a:r>
              <a:rPr lang="en-US">
                <a:solidFill>
                  <a:srgbClr val="CC0000"/>
                </a:solidFill>
                <a:latin typeface="+mn-lt"/>
              </a:rPr>
              <a:t>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Epple</a:t>
            </a:r>
            <a:endParaRPr lang="en-US">
              <a:solidFill>
                <a:srgbClr val="CC0000"/>
              </a:solidFill>
              <a:latin typeface="+mn-lt"/>
            </a:endParaRPr>
          </a:p>
        </p:txBody>
      </p:sp>
      <p:pic>
        <p:nvPicPr>
          <p:cNvPr id="4" name="Grafik 12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13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E7F3">
              <a:alpha val="58000"/>
            </a:srgbClr>
          </a:solidFill>
          <a:ln w="76200">
            <a:solidFill>
              <a:srgbClr val="FB3F1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feld 10"/>
          <p:cNvSpPr txBox="1"/>
          <p:nvPr userDrawn="1"/>
        </p:nvSpPr>
        <p:spPr>
          <a:xfrm>
            <a:off x="-17463" y="6489700"/>
            <a:ext cx="2446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CC0000"/>
                </a:solidFill>
                <a:latin typeface="Times New Roman"/>
                <a:cs typeface="Times New Roman"/>
                <a:sym typeface="Webdings"/>
              </a:rPr>
              <a:t>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Eliane</a:t>
            </a:r>
            <a:r>
              <a:rPr lang="en-US">
                <a:solidFill>
                  <a:srgbClr val="CC0000"/>
                </a:solidFill>
                <a:latin typeface="+mn-lt"/>
              </a:rPr>
              <a:t>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Epple</a:t>
            </a:r>
            <a:endParaRPr lang="en-US">
              <a:solidFill>
                <a:srgbClr val="CC0000"/>
              </a:solidFill>
              <a:latin typeface="+mn-lt"/>
            </a:endParaRPr>
          </a:p>
        </p:txBody>
      </p:sp>
      <p:pic>
        <p:nvPicPr>
          <p:cNvPr id="4" name="Grafik 12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13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E7F3">
              <a:alpha val="58000"/>
            </a:srgbClr>
          </a:solidFill>
          <a:ln w="76200">
            <a:solidFill>
              <a:srgbClr val="FB3F1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feld 10"/>
          <p:cNvSpPr txBox="1"/>
          <p:nvPr userDrawn="1"/>
        </p:nvSpPr>
        <p:spPr>
          <a:xfrm>
            <a:off x="-17463" y="6489700"/>
            <a:ext cx="2446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CC0000"/>
                </a:solidFill>
                <a:latin typeface="Times New Roman"/>
                <a:cs typeface="Times New Roman"/>
                <a:sym typeface="Webdings"/>
              </a:rPr>
              <a:t>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Eliane</a:t>
            </a:r>
            <a:r>
              <a:rPr lang="en-US">
                <a:solidFill>
                  <a:srgbClr val="CC0000"/>
                </a:solidFill>
                <a:latin typeface="+mn-lt"/>
              </a:rPr>
              <a:t>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Epple</a:t>
            </a:r>
            <a:endParaRPr lang="en-US">
              <a:solidFill>
                <a:srgbClr val="CC0000"/>
              </a:solidFill>
              <a:latin typeface="+mn-lt"/>
            </a:endParaRPr>
          </a:p>
        </p:txBody>
      </p:sp>
      <p:pic>
        <p:nvPicPr>
          <p:cNvPr id="4" name="Grafik 12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13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E7F3">
              <a:alpha val="58000"/>
            </a:srgbClr>
          </a:solidFill>
          <a:ln w="76200">
            <a:solidFill>
              <a:srgbClr val="FB3F1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feld 10"/>
          <p:cNvSpPr txBox="1"/>
          <p:nvPr userDrawn="1"/>
        </p:nvSpPr>
        <p:spPr>
          <a:xfrm>
            <a:off x="-17463" y="6489700"/>
            <a:ext cx="2446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CC0000"/>
                </a:solidFill>
                <a:latin typeface="Times New Roman"/>
                <a:cs typeface="Times New Roman"/>
                <a:sym typeface="Webdings"/>
              </a:rPr>
              <a:t>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Eliane</a:t>
            </a:r>
            <a:r>
              <a:rPr lang="en-US">
                <a:solidFill>
                  <a:srgbClr val="CC0000"/>
                </a:solidFill>
                <a:latin typeface="+mn-lt"/>
              </a:rPr>
              <a:t>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Epple</a:t>
            </a:r>
            <a:endParaRPr lang="en-US">
              <a:solidFill>
                <a:srgbClr val="CC0000"/>
              </a:solidFill>
              <a:latin typeface="+mn-lt"/>
            </a:endParaRPr>
          </a:p>
        </p:txBody>
      </p:sp>
      <p:pic>
        <p:nvPicPr>
          <p:cNvPr id="4" name="Grafik 12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13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E7F3">
              <a:alpha val="58000"/>
            </a:srgbClr>
          </a:solidFill>
          <a:ln w="76200">
            <a:solidFill>
              <a:srgbClr val="FB3F1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feld 10"/>
          <p:cNvSpPr txBox="1"/>
          <p:nvPr userDrawn="1"/>
        </p:nvSpPr>
        <p:spPr>
          <a:xfrm>
            <a:off x="-17463" y="6489700"/>
            <a:ext cx="2446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CC0000"/>
                </a:solidFill>
                <a:latin typeface="Times New Roman"/>
                <a:cs typeface="Times New Roman"/>
                <a:sym typeface="Webdings"/>
              </a:rPr>
              <a:t>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Eliane</a:t>
            </a:r>
            <a:r>
              <a:rPr lang="en-US">
                <a:solidFill>
                  <a:srgbClr val="CC0000"/>
                </a:solidFill>
                <a:latin typeface="+mn-lt"/>
              </a:rPr>
              <a:t>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Epple</a:t>
            </a:r>
            <a:endParaRPr lang="en-US">
              <a:solidFill>
                <a:srgbClr val="CC0000"/>
              </a:solidFill>
              <a:latin typeface="+mn-lt"/>
            </a:endParaRPr>
          </a:p>
        </p:txBody>
      </p:sp>
      <p:pic>
        <p:nvPicPr>
          <p:cNvPr id="4" name="Grafik 12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13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E7F3">
              <a:alpha val="58000"/>
            </a:srgbClr>
          </a:solidFill>
          <a:ln w="76200">
            <a:solidFill>
              <a:srgbClr val="FB3F1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feld 10"/>
          <p:cNvSpPr txBox="1"/>
          <p:nvPr userDrawn="1"/>
        </p:nvSpPr>
        <p:spPr>
          <a:xfrm>
            <a:off x="-17463" y="6489700"/>
            <a:ext cx="2446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CC0000"/>
                </a:solidFill>
                <a:latin typeface="Times New Roman"/>
                <a:cs typeface="Times New Roman"/>
                <a:sym typeface="Webdings"/>
              </a:rPr>
              <a:t>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Eliane</a:t>
            </a:r>
            <a:r>
              <a:rPr lang="en-US">
                <a:solidFill>
                  <a:srgbClr val="CC0000"/>
                </a:solidFill>
                <a:latin typeface="+mn-lt"/>
              </a:rPr>
              <a:t>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Epple</a:t>
            </a:r>
            <a:endParaRPr lang="en-US">
              <a:solidFill>
                <a:srgbClr val="CC0000"/>
              </a:solidFill>
              <a:latin typeface="+mn-lt"/>
            </a:endParaRPr>
          </a:p>
        </p:txBody>
      </p:sp>
      <p:pic>
        <p:nvPicPr>
          <p:cNvPr id="4" name="Grafik 12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13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E7F3">
              <a:alpha val="58000"/>
            </a:srgbClr>
          </a:solidFill>
          <a:ln w="76200">
            <a:solidFill>
              <a:srgbClr val="FB3F1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feld 10"/>
          <p:cNvSpPr txBox="1"/>
          <p:nvPr userDrawn="1"/>
        </p:nvSpPr>
        <p:spPr>
          <a:xfrm>
            <a:off x="-17463" y="6489700"/>
            <a:ext cx="2446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CC0000"/>
                </a:solidFill>
                <a:latin typeface="Times New Roman"/>
                <a:cs typeface="Times New Roman"/>
                <a:sym typeface="Webdings"/>
              </a:rPr>
              <a:t>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Eliane</a:t>
            </a:r>
            <a:r>
              <a:rPr lang="en-US">
                <a:solidFill>
                  <a:srgbClr val="CC0000"/>
                </a:solidFill>
                <a:latin typeface="+mn-lt"/>
              </a:rPr>
              <a:t>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Epple</a:t>
            </a:r>
            <a:endParaRPr lang="en-US">
              <a:solidFill>
                <a:srgbClr val="CC0000"/>
              </a:solidFill>
              <a:latin typeface="+mn-lt"/>
            </a:endParaRPr>
          </a:p>
        </p:txBody>
      </p:sp>
      <p:pic>
        <p:nvPicPr>
          <p:cNvPr id="4" name="Grafik 12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13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E7F3">
              <a:alpha val="58000"/>
            </a:srgbClr>
          </a:solidFill>
          <a:ln w="76200">
            <a:solidFill>
              <a:srgbClr val="FB3F1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feld 10"/>
          <p:cNvSpPr txBox="1"/>
          <p:nvPr userDrawn="1"/>
        </p:nvSpPr>
        <p:spPr>
          <a:xfrm>
            <a:off x="-17463" y="6489700"/>
            <a:ext cx="2446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CC0000"/>
                </a:solidFill>
                <a:latin typeface="Times New Roman"/>
                <a:cs typeface="Times New Roman"/>
                <a:sym typeface="Webdings"/>
              </a:rPr>
              <a:t>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Eliane</a:t>
            </a:r>
            <a:r>
              <a:rPr lang="en-US">
                <a:solidFill>
                  <a:srgbClr val="CC0000"/>
                </a:solidFill>
                <a:latin typeface="+mn-lt"/>
              </a:rPr>
              <a:t>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Epple</a:t>
            </a:r>
            <a:endParaRPr lang="en-US">
              <a:solidFill>
                <a:srgbClr val="CC0000"/>
              </a:solidFill>
              <a:latin typeface="+mn-lt"/>
            </a:endParaRPr>
          </a:p>
        </p:txBody>
      </p:sp>
      <p:pic>
        <p:nvPicPr>
          <p:cNvPr id="4" name="Grafik 12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13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3"/>
          <p:cNvSpPr/>
          <p:nvPr userDrawn="1"/>
        </p:nvSpPr>
        <p:spPr>
          <a:xfrm>
            <a:off x="84138" y="77788"/>
            <a:ext cx="8967787" cy="6494462"/>
          </a:xfrm>
          <a:prstGeom prst="rect">
            <a:avLst/>
          </a:prstGeom>
          <a:noFill/>
          <a:ln>
            <a:solidFill>
              <a:srgbClr val="67E5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" name="Gerade Verbindung 14"/>
          <p:cNvCxnSpPr/>
          <p:nvPr userDrawn="1"/>
        </p:nvCxnSpPr>
        <p:spPr>
          <a:xfrm>
            <a:off x="1857375" y="1000125"/>
            <a:ext cx="6643688" cy="1588"/>
          </a:xfrm>
          <a:prstGeom prst="line">
            <a:avLst/>
          </a:prstGeom>
          <a:ln w="38100">
            <a:solidFill>
              <a:srgbClr val="67E5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15"/>
          <p:cNvCxnSpPr/>
          <p:nvPr userDrawn="1"/>
        </p:nvCxnSpPr>
        <p:spPr>
          <a:xfrm>
            <a:off x="357188" y="857250"/>
            <a:ext cx="5643562" cy="1588"/>
          </a:xfrm>
          <a:prstGeom prst="line">
            <a:avLst/>
          </a:prstGeom>
          <a:ln w="38100">
            <a:solidFill>
              <a:srgbClr val="1F5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16"/>
          <p:cNvSpPr txBox="1"/>
          <p:nvPr userDrawn="1"/>
        </p:nvSpPr>
        <p:spPr>
          <a:xfrm>
            <a:off x="-17463" y="6527800"/>
            <a:ext cx="2446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1F572C"/>
                </a:solidFill>
                <a:latin typeface="Times New Roman"/>
                <a:cs typeface="Times New Roman"/>
                <a:sym typeface="Webdings"/>
              </a:rPr>
              <a:t> </a:t>
            </a:r>
            <a:r>
              <a:rPr lang="en-US" err="1">
                <a:solidFill>
                  <a:srgbClr val="1F572C"/>
                </a:solidFill>
                <a:latin typeface="+mn-lt"/>
              </a:rPr>
              <a:t>Eliane</a:t>
            </a:r>
            <a:r>
              <a:rPr lang="en-US">
                <a:solidFill>
                  <a:srgbClr val="1F572C"/>
                </a:solidFill>
                <a:latin typeface="+mn-lt"/>
              </a:rPr>
              <a:t> </a:t>
            </a:r>
            <a:r>
              <a:rPr lang="en-US" err="1">
                <a:solidFill>
                  <a:srgbClr val="1F572C"/>
                </a:solidFill>
                <a:latin typeface="+mn-lt"/>
              </a:rPr>
              <a:t>Epple</a:t>
            </a:r>
            <a:endParaRPr lang="en-US">
              <a:solidFill>
                <a:srgbClr val="1F572C"/>
              </a:solidFill>
              <a:latin typeface="+mn-lt"/>
            </a:endParaRPr>
          </a:p>
        </p:txBody>
      </p:sp>
      <p:pic>
        <p:nvPicPr>
          <p:cNvPr id="6" name="Grafik 6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7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9"/>
          <p:cNvSpPr txBox="1"/>
          <p:nvPr userDrawn="1"/>
        </p:nvSpPr>
        <p:spPr>
          <a:xfrm>
            <a:off x="3424238" y="6540500"/>
            <a:ext cx="20716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1F572C"/>
                </a:solidFill>
                <a:latin typeface="+mn-lt"/>
              </a:rPr>
              <a:t>6.10.2010 – ECT*</a:t>
            </a:r>
            <a:endParaRPr lang="en-US">
              <a:solidFill>
                <a:srgbClr val="1F572C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3"/>
          <p:cNvSpPr/>
          <p:nvPr userDrawn="1"/>
        </p:nvSpPr>
        <p:spPr>
          <a:xfrm>
            <a:off x="84138" y="77788"/>
            <a:ext cx="8967787" cy="6494462"/>
          </a:xfrm>
          <a:prstGeom prst="rect">
            <a:avLst/>
          </a:prstGeom>
          <a:noFill/>
          <a:ln>
            <a:solidFill>
              <a:srgbClr val="67E5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" name="Gerade Verbindung 14"/>
          <p:cNvCxnSpPr/>
          <p:nvPr userDrawn="1"/>
        </p:nvCxnSpPr>
        <p:spPr>
          <a:xfrm>
            <a:off x="1857375" y="1000125"/>
            <a:ext cx="6643688" cy="1588"/>
          </a:xfrm>
          <a:prstGeom prst="line">
            <a:avLst/>
          </a:prstGeom>
          <a:ln w="38100">
            <a:solidFill>
              <a:srgbClr val="67E5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15"/>
          <p:cNvCxnSpPr/>
          <p:nvPr userDrawn="1"/>
        </p:nvCxnSpPr>
        <p:spPr>
          <a:xfrm>
            <a:off x="357188" y="857250"/>
            <a:ext cx="5643562" cy="1588"/>
          </a:xfrm>
          <a:prstGeom prst="line">
            <a:avLst/>
          </a:prstGeom>
          <a:ln w="38100">
            <a:solidFill>
              <a:srgbClr val="1F5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16"/>
          <p:cNvSpPr txBox="1"/>
          <p:nvPr userDrawn="1"/>
        </p:nvSpPr>
        <p:spPr>
          <a:xfrm>
            <a:off x="-17463" y="6527800"/>
            <a:ext cx="2446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1F572C"/>
                </a:solidFill>
                <a:latin typeface="Times New Roman"/>
                <a:cs typeface="Times New Roman"/>
                <a:sym typeface="Webdings"/>
              </a:rPr>
              <a:t> </a:t>
            </a:r>
            <a:r>
              <a:rPr lang="en-US" err="1">
                <a:solidFill>
                  <a:srgbClr val="1F572C"/>
                </a:solidFill>
                <a:latin typeface="+mn-lt"/>
              </a:rPr>
              <a:t>Eliane</a:t>
            </a:r>
            <a:r>
              <a:rPr lang="en-US">
                <a:solidFill>
                  <a:srgbClr val="1F572C"/>
                </a:solidFill>
                <a:latin typeface="+mn-lt"/>
              </a:rPr>
              <a:t> </a:t>
            </a:r>
            <a:r>
              <a:rPr lang="en-US" err="1">
                <a:solidFill>
                  <a:srgbClr val="1F572C"/>
                </a:solidFill>
                <a:latin typeface="+mn-lt"/>
              </a:rPr>
              <a:t>Epple</a:t>
            </a:r>
            <a:endParaRPr lang="en-US">
              <a:solidFill>
                <a:srgbClr val="1F572C"/>
              </a:solidFill>
              <a:latin typeface="+mn-lt"/>
            </a:endParaRPr>
          </a:p>
        </p:txBody>
      </p:sp>
      <p:pic>
        <p:nvPicPr>
          <p:cNvPr id="6" name="Grafik 6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7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9"/>
          <p:cNvSpPr txBox="1"/>
          <p:nvPr userDrawn="1"/>
        </p:nvSpPr>
        <p:spPr>
          <a:xfrm>
            <a:off x="3424238" y="6540500"/>
            <a:ext cx="20716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1F572C"/>
                </a:solidFill>
                <a:latin typeface="+mn-lt"/>
              </a:rPr>
              <a:t>6.10.2010 – ECT*</a:t>
            </a:r>
            <a:endParaRPr lang="en-US">
              <a:solidFill>
                <a:srgbClr val="1F572C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3"/>
          <p:cNvSpPr/>
          <p:nvPr userDrawn="1"/>
        </p:nvSpPr>
        <p:spPr>
          <a:xfrm>
            <a:off x="84138" y="77788"/>
            <a:ext cx="8967787" cy="6494462"/>
          </a:xfrm>
          <a:prstGeom prst="rect">
            <a:avLst/>
          </a:prstGeom>
          <a:noFill/>
          <a:ln>
            <a:solidFill>
              <a:srgbClr val="67E5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" name="Gerade Verbindung 14"/>
          <p:cNvCxnSpPr/>
          <p:nvPr userDrawn="1"/>
        </p:nvCxnSpPr>
        <p:spPr>
          <a:xfrm>
            <a:off x="1857375" y="1000125"/>
            <a:ext cx="6643688" cy="1588"/>
          </a:xfrm>
          <a:prstGeom prst="line">
            <a:avLst/>
          </a:prstGeom>
          <a:ln w="38100">
            <a:solidFill>
              <a:srgbClr val="67E5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15"/>
          <p:cNvCxnSpPr/>
          <p:nvPr userDrawn="1"/>
        </p:nvCxnSpPr>
        <p:spPr>
          <a:xfrm>
            <a:off x="357188" y="857250"/>
            <a:ext cx="5643562" cy="1588"/>
          </a:xfrm>
          <a:prstGeom prst="line">
            <a:avLst/>
          </a:prstGeom>
          <a:ln w="38100">
            <a:solidFill>
              <a:srgbClr val="1F5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16"/>
          <p:cNvSpPr txBox="1"/>
          <p:nvPr userDrawn="1"/>
        </p:nvSpPr>
        <p:spPr>
          <a:xfrm>
            <a:off x="-17463" y="6527800"/>
            <a:ext cx="2446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1F572C"/>
                </a:solidFill>
                <a:latin typeface="Times New Roman"/>
                <a:cs typeface="Times New Roman"/>
                <a:sym typeface="Webdings"/>
              </a:rPr>
              <a:t> </a:t>
            </a:r>
            <a:r>
              <a:rPr lang="en-US" err="1">
                <a:solidFill>
                  <a:srgbClr val="1F572C"/>
                </a:solidFill>
                <a:latin typeface="+mn-lt"/>
              </a:rPr>
              <a:t>Eliane</a:t>
            </a:r>
            <a:r>
              <a:rPr lang="en-US">
                <a:solidFill>
                  <a:srgbClr val="1F572C"/>
                </a:solidFill>
                <a:latin typeface="+mn-lt"/>
              </a:rPr>
              <a:t> </a:t>
            </a:r>
            <a:r>
              <a:rPr lang="en-US" err="1">
                <a:solidFill>
                  <a:srgbClr val="1F572C"/>
                </a:solidFill>
                <a:latin typeface="+mn-lt"/>
              </a:rPr>
              <a:t>Epple</a:t>
            </a:r>
            <a:endParaRPr lang="en-US">
              <a:solidFill>
                <a:srgbClr val="1F572C"/>
              </a:solidFill>
              <a:latin typeface="+mn-lt"/>
            </a:endParaRPr>
          </a:p>
        </p:txBody>
      </p:sp>
      <p:pic>
        <p:nvPicPr>
          <p:cNvPr id="6" name="Grafik 6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7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9"/>
          <p:cNvSpPr txBox="1"/>
          <p:nvPr userDrawn="1"/>
        </p:nvSpPr>
        <p:spPr>
          <a:xfrm>
            <a:off x="3424238" y="6540500"/>
            <a:ext cx="20716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1F572C"/>
                </a:solidFill>
                <a:latin typeface="+mn-lt"/>
              </a:rPr>
              <a:t>6.10.2010 – ECT*</a:t>
            </a:r>
            <a:endParaRPr lang="en-US">
              <a:solidFill>
                <a:srgbClr val="1F572C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3"/>
          <p:cNvSpPr/>
          <p:nvPr userDrawn="1"/>
        </p:nvSpPr>
        <p:spPr>
          <a:xfrm>
            <a:off x="84138" y="77788"/>
            <a:ext cx="8967787" cy="6494462"/>
          </a:xfrm>
          <a:prstGeom prst="rect">
            <a:avLst/>
          </a:prstGeom>
          <a:noFill/>
          <a:ln>
            <a:solidFill>
              <a:srgbClr val="67E5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" name="Gerade Verbindung 14"/>
          <p:cNvCxnSpPr/>
          <p:nvPr userDrawn="1"/>
        </p:nvCxnSpPr>
        <p:spPr>
          <a:xfrm>
            <a:off x="1857375" y="1000125"/>
            <a:ext cx="6643688" cy="1588"/>
          </a:xfrm>
          <a:prstGeom prst="line">
            <a:avLst/>
          </a:prstGeom>
          <a:ln w="38100">
            <a:solidFill>
              <a:srgbClr val="67E5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15"/>
          <p:cNvCxnSpPr/>
          <p:nvPr userDrawn="1"/>
        </p:nvCxnSpPr>
        <p:spPr>
          <a:xfrm>
            <a:off x="357188" y="857250"/>
            <a:ext cx="5643562" cy="1588"/>
          </a:xfrm>
          <a:prstGeom prst="line">
            <a:avLst/>
          </a:prstGeom>
          <a:ln w="38100">
            <a:solidFill>
              <a:srgbClr val="1F5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16"/>
          <p:cNvSpPr txBox="1"/>
          <p:nvPr userDrawn="1"/>
        </p:nvSpPr>
        <p:spPr>
          <a:xfrm>
            <a:off x="-17463" y="6527800"/>
            <a:ext cx="2446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1F572C"/>
                </a:solidFill>
                <a:latin typeface="Times New Roman"/>
                <a:cs typeface="Times New Roman"/>
                <a:sym typeface="Webdings"/>
              </a:rPr>
              <a:t> </a:t>
            </a:r>
            <a:r>
              <a:rPr lang="en-US" err="1">
                <a:solidFill>
                  <a:srgbClr val="1F572C"/>
                </a:solidFill>
                <a:latin typeface="+mn-lt"/>
              </a:rPr>
              <a:t>Eliane</a:t>
            </a:r>
            <a:r>
              <a:rPr lang="en-US">
                <a:solidFill>
                  <a:srgbClr val="1F572C"/>
                </a:solidFill>
                <a:latin typeface="+mn-lt"/>
              </a:rPr>
              <a:t> </a:t>
            </a:r>
            <a:r>
              <a:rPr lang="en-US" err="1">
                <a:solidFill>
                  <a:srgbClr val="1F572C"/>
                </a:solidFill>
                <a:latin typeface="+mn-lt"/>
              </a:rPr>
              <a:t>Epple</a:t>
            </a:r>
            <a:endParaRPr lang="en-US">
              <a:solidFill>
                <a:srgbClr val="1F572C"/>
              </a:solidFill>
              <a:latin typeface="+mn-lt"/>
            </a:endParaRPr>
          </a:p>
        </p:txBody>
      </p:sp>
      <p:pic>
        <p:nvPicPr>
          <p:cNvPr id="6" name="Grafik 6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7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9"/>
          <p:cNvSpPr txBox="1"/>
          <p:nvPr userDrawn="1"/>
        </p:nvSpPr>
        <p:spPr>
          <a:xfrm>
            <a:off x="3424238" y="6540500"/>
            <a:ext cx="20716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1F572C"/>
                </a:solidFill>
                <a:latin typeface="+mn-lt"/>
              </a:rPr>
              <a:t>6.10.2010 – ECT*</a:t>
            </a:r>
            <a:endParaRPr lang="en-US">
              <a:solidFill>
                <a:srgbClr val="1F572C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3"/>
          <p:cNvSpPr/>
          <p:nvPr userDrawn="1"/>
        </p:nvSpPr>
        <p:spPr>
          <a:xfrm>
            <a:off x="84138" y="77788"/>
            <a:ext cx="8967787" cy="6494462"/>
          </a:xfrm>
          <a:prstGeom prst="rect">
            <a:avLst/>
          </a:prstGeom>
          <a:noFill/>
          <a:ln>
            <a:solidFill>
              <a:srgbClr val="67E5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" name="Gerade Verbindung 14"/>
          <p:cNvCxnSpPr/>
          <p:nvPr userDrawn="1"/>
        </p:nvCxnSpPr>
        <p:spPr>
          <a:xfrm>
            <a:off x="1857375" y="1000125"/>
            <a:ext cx="6643688" cy="1588"/>
          </a:xfrm>
          <a:prstGeom prst="line">
            <a:avLst/>
          </a:prstGeom>
          <a:ln w="38100">
            <a:solidFill>
              <a:srgbClr val="67E5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15"/>
          <p:cNvCxnSpPr/>
          <p:nvPr userDrawn="1"/>
        </p:nvCxnSpPr>
        <p:spPr>
          <a:xfrm>
            <a:off x="357188" y="857250"/>
            <a:ext cx="5643562" cy="1588"/>
          </a:xfrm>
          <a:prstGeom prst="line">
            <a:avLst/>
          </a:prstGeom>
          <a:ln w="38100">
            <a:solidFill>
              <a:srgbClr val="1F5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16"/>
          <p:cNvSpPr txBox="1"/>
          <p:nvPr userDrawn="1"/>
        </p:nvSpPr>
        <p:spPr>
          <a:xfrm>
            <a:off x="-17463" y="6527800"/>
            <a:ext cx="2446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1F572C"/>
                </a:solidFill>
                <a:latin typeface="Times New Roman"/>
                <a:cs typeface="Times New Roman"/>
                <a:sym typeface="Webdings"/>
              </a:rPr>
              <a:t> </a:t>
            </a:r>
            <a:r>
              <a:rPr lang="en-US" err="1">
                <a:solidFill>
                  <a:srgbClr val="1F572C"/>
                </a:solidFill>
                <a:latin typeface="+mn-lt"/>
              </a:rPr>
              <a:t>Eliane</a:t>
            </a:r>
            <a:r>
              <a:rPr lang="en-US">
                <a:solidFill>
                  <a:srgbClr val="1F572C"/>
                </a:solidFill>
                <a:latin typeface="+mn-lt"/>
              </a:rPr>
              <a:t> </a:t>
            </a:r>
            <a:r>
              <a:rPr lang="en-US" err="1">
                <a:solidFill>
                  <a:srgbClr val="1F572C"/>
                </a:solidFill>
                <a:latin typeface="+mn-lt"/>
              </a:rPr>
              <a:t>Epple</a:t>
            </a:r>
            <a:endParaRPr lang="en-US">
              <a:solidFill>
                <a:srgbClr val="1F572C"/>
              </a:solidFill>
              <a:latin typeface="+mn-lt"/>
            </a:endParaRPr>
          </a:p>
        </p:txBody>
      </p:sp>
      <p:pic>
        <p:nvPicPr>
          <p:cNvPr id="6" name="Grafik 6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7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9"/>
          <p:cNvSpPr txBox="1"/>
          <p:nvPr userDrawn="1"/>
        </p:nvSpPr>
        <p:spPr>
          <a:xfrm>
            <a:off x="3424238" y="6540500"/>
            <a:ext cx="20716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1F572C"/>
                </a:solidFill>
                <a:latin typeface="+mn-lt"/>
              </a:rPr>
              <a:t>6.10.2010 – ECT*</a:t>
            </a:r>
            <a:endParaRPr lang="en-US">
              <a:solidFill>
                <a:srgbClr val="1F572C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3"/>
          <p:cNvSpPr/>
          <p:nvPr userDrawn="1"/>
        </p:nvSpPr>
        <p:spPr>
          <a:xfrm>
            <a:off x="84138" y="77788"/>
            <a:ext cx="8967787" cy="6494462"/>
          </a:xfrm>
          <a:prstGeom prst="rect">
            <a:avLst/>
          </a:prstGeom>
          <a:noFill/>
          <a:ln>
            <a:solidFill>
              <a:srgbClr val="67E5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" name="Gerade Verbindung 14"/>
          <p:cNvCxnSpPr/>
          <p:nvPr userDrawn="1"/>
        </p:nvCxnSpPr>
        <p:spPr>
          <a:xfrm>
            <a:off x="1857375" y="1000125"/>
            <a:ext cx="6643688" cy="1588"/>
          </a:xfrm>
          <a:prstGeom prst="line">
            <a:avLst/>
          </a:prstGeom>
          <a:ln w="38100">
            <a:solidFill>
              <a:srgbClr val="67E5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15"/>
          <p:cNvCxnSpPr/>
          <p:nvPr userDrawn="1"/>
        </p:nvCxnSpPr>
        <p:spPr>
          <a:xfrm>
            <a:off x="357188" y="857250"/>
            <a:ext cx="5643562" cy="1588"/>
          </a:xfrm>
          <a:prstGeom prst="line">
            <a:avLst/>
          </a:prstGeom>
          <a:ln w="38100">
            <a:solidFill>
              <a:srgbClr val="1F5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16"/>
          <p:cNvSpPr txBox="1"/>
          <p:nvPr userDrawn="1"/>
        </p:nvSpPr>
        <p:spPr>
          <a:xfrm>
            <a:off x="-17463" y="6527800"/>
            <a:ext cx="2446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1F572C"/>
                </a:solidFill>
                <a:latin typeface="Times New Roman"/>
                <a:cs typeface="Times New Roman"/>
                <a:sym typeface="Webdings"/>
              </a:rPr>
              <a:t> </a:t>
            </a:r>
            <a:r>
              <a:rPr lang="en-US" err="1">
                <a:solidFill>
                  <a:srgbClr val="1F572C"/>
                </a:solidFill>
                <a:latin typeface="+mn-lt"/>
              </a:rPr>
              <a:t>Eliane</a:t>
            </a:r>
            <a:r>
              <a:rPr lang="en-US">
                <a:solidFill>
                  <a:srgbClr val="1F572C"/>
                </a:solidFill>
                <a:latin typeface="+mn-lt"/>
              </a:rPr>
              <a:t> </a:t>
            </a:r>
            <a:r>
              <a:rPr lang="en-US" err="1">
                <a:solidFill>
                  <a:srgbClr val="1F572C"/>
                </a:solidFill>
                <a:latin typeface="+mn-lt"/>
              </a:rPr>
              <a:t>Epple</a:t>
            </a:r>
            <a:endParaRPr lang="en-US">
              <a:solidFill>
                <a:srgbClr val="1F572C"/>
              </a:solidFill>
              <a:latin typeface="+mn-lt"/>
            </a:endParaRPr>
          </a:p>
        </p:txBody>
      </p:sp>
      <p:pic>
        <p:nvPicPr>
          <p:cNvPr id="6" name="Grafik 6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7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9"/>
          <p:cNvSpPr txBox="1"/>
          <p:nvPr userDrawn="1"/>
        </p:nvSpPr>
        <p:spPr>
          <a:xfrm>
            <a:off x="3424238" y="6540500"/>
            <a:ext cx="20716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1F572C"/>
                </a:solidFill>
                <a:latin typeface="+mn-lt"/>
              </a:rPr>
              <a:t>6.10.2010 – ECT*</a:t>
            </a:r>
            <a:endParaRPr lang="en-US">
              <a:solidFill>
                <a:srgbClr val="1F572C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3"/>
          <p:cNvSpPr/>
          <p:nvPr userDrawn="1"/>
        </p:nvSpPr>
        <p:spPr>
          <a:xfrm>
            <a:off x="84138" y="77788"/>
            <a:ext cx="8967787" cy="6494462"/>
          </a:xfrm>
          <a:prstGeom prst="rect">
            <a:avLst/>
          </a:prstGeom>
          <a:noFill/>
          <a:ln>
            <a:solidFill>
              <a:srgbClr val="67E5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" name="Gerade Verbindung 14"/>
          <p:cNvCxnSpPr/>
          <p:nvPr userDrawn="1"/>
        </p:nvCxnSpPr>
        <p:spPr>
          <a:xfrm>
            <a:off x="1857375" y="1000125"/>
            <a:ext cx="6643688" cy="1588"/>
          </a:xfrm>
          <a:prstGeom prst="line">
            <a:avLst/>
          </a:prstGeom>
          <a:ln w="38100">
            <a:solidFill>
              <a:srgbClr val="67E5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15"/>
          <p:cNvCxnSpPr/>
          <p:nvPr userDrawn="1"/>
        </p:nvCxnSpPr>
        <p:spPr>
          <a:xfrm>
            <a:off x="357188" y="857250"/>
            <a:ext cx="5643562" cy="1588"/>
          </a:xfrm>
          <a:prstGeom prst="line">
            <a:avLst/>
          </a:prstGeom>
          <a:ln w="38100">
            <a:solidFill>
              <a:srgbClr val="1F5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16"/>
          <p:cNvSpPr txBox="1"/>
          <p:nvPr userDrawn="1"/>
        </p:nvSpPr>
        <p:spPr>
          <a:xfrm>
            <a:off x="-17463" y="6527800"/>
            <a:ext cx="2446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1F572C"/>
                </a:solidFill>
                <a:latin typeface="Times New Roman"/>
                <a:cs typeface="Times New Roman"/>
                <a:sym typeface="Webdings"/>
              </a:rPr>
              <a:t> </a:t>
            </a:r>
            <a:r>
              <a:rPr lang="en-US" err="1">
                <a:solidFill>
                  <a:srgbClr val="1F572C"/>
                </a:solidFill>
                <a:latin typeface="+mn-lt"/>
              </a:rPr>
              <a:t>Eliane</a:t>
            </a:r>
            <a:r>
              <a:rPr lang="en-US">
                <a:solidFill>
                  <a:srgbClr val="1F572C"/>
                </a:solidFill>
                <a:latin typeface="+mn-lt"/>
              </a:rPr>
              <a:t> </a:t>
            </a:r>
            <a:r>
              <a:rPr lang="en-US" err="1">
                <a:solidFill>
                  <a:srgbClr val="1F572C"/>
                </a:solidFill>
                <a:latin typeface="+mn-lt"/>
              </a:rPr>
              <a:t>Epple</a:t>
            </a:r>
            <a:endParaRPr lang="en-US">
              <a:solidFill>
                <a:srgbClr val="1F572C"/>
              </a:solidFill>
              <a:latin typeface="+mn-lt"/>
            </a:endParaRPr>
          </a:p>
        </p:txBody>
      </p:sp>
      <p:pic>
        <p:nvPicPr>
          <p:cNvPr id="6" name="Grafik 6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7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9"/>
          <p:cNvSpPr txBox="1"/>
          <p:nvPr userDrawn="1"/>
        </p:nvSpPr>
        <p:spPr>
          <a:xfrm>
            <a:off x="3424238" y="6540500"/>
            <a:ext cx="20716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1F572C"/>
                </a:solidFill>
                <a:latin typeface="+mn-lt"/>
              </a:rPr>
              <a:t>6.10.2010 – ECT*</a:t>
            </a:r>
            <a:endParaRPr lang="en-US">
              <a:solidFill>
                <a:srgbClr val="1F572C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3"/>
          <p:cNvSpPr/>
          <p:nvPr userDrawn="1"/>
        </p:nvSpPr>
        <p:spPr>
          <a:xfrm>
            <a:off x="84138" y="77788"/>
            <a:ext cx="8967787" cy="6494462"/>
          </a:xfrm>
          <a:prstGeom prst="rect">
            <a:avLst/>
          </a:prstGeom>
          <a:noFill/>
          <a:ln>
            <a:solidFill>
              <a:srgbClr val="67E5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" name="Gerade Verbindung 14"/>
          <p:cNvCxnSpPr/>
          <p:nvPr userDrawn="1"/>
        </p:nvCxnSpPr>
        <p:spPr>
          <a:xfrm>
            <a:off x="1857375" y="1000125"/>
            <a:ext cx="6643688" cy="1588"/>
          </a:xfrm>
          <a:prstGeom prst="line">
            <a:avLst/>
          </a:prstGeom>
          <a:ln w="38100">
            <a:solidFill>
              <a:srgbClr val="67E5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15"/>
          <p:cNvCxnSpPr/>
          <p:nvPr userDrawn="1"/>
        </p:nvCxnSpPr>
        <p:spPr>
          <a:xfrm>
            <a:off x="357188" y="857250"/>
            <a:ext cx="5643562" cy="1588"/>
          </a:xfrm>
          <a:prstGeom prst="line">
            <a:avLst/>
          </a:prstGeom>
          <a:ln w="38100">
            <a:solidFill>
              <a:srgbClr val="1F5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16"/>
          <p:cNvSpPr txBox="1"/>
          <p:nvPr userDrawn="1"/>
        </p:nvSpPr>
        <p:spPr>
          <a:xfrm>
            <a:off x="-17463" y="6527800"/>
            <a:ext cx="2446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1F572C"/>
                </a:solidFill>
                <a:latin typeface="Times New Roman"/>
                <a:cs typeface="Times New Roman"/>
                <a:sym typeface="Webdings"/>
              </a:rPr>
              <a:t> </a:t>
            </a:r>
            <a:r>
              <a:rPr lang="en-US" err="1">
                <a:solidFill>
                  <a:srgbClr val="1F572C"/>
                </a:solidFill>
                <a:latin typeface="+mn-lt"/>
              </a:rPr>
              <a:t>Eliane</a:t>
            </a:r>
            <a:r>
              <a:rPr lang="en-US">
                <a:solidFill>
                  <a:srgbClr val="1F572C"/>
                </a:solidFill>
                <a:latin typeface="+mn-lt"/>
              </a:rPr>
              <a:t> </a:t>
            </a:r>
            <a:r>
              <a:rPr lang="en-US" err="1">
                <a:solidFill>
                  <a:srgbClr val="1F572C"/>
                </a:solidFill>
                <a:latin typeface="+mn-lt"/>
              </a:rPr>
              <a:t>Epple</a:t>
            </a:r>
            <a:endParaRPr lang="en-US">
              <a:solidFill>
                <a:srgbClr val="1F572C"/>
              </a:solidFill>
              <a:latin typeface="+mn-lt"/>
            </a:endParaRPr>
          </a:p>
        </p:txBody>
      </p:sp>
      <p:pic>
        <p:nvPicPr>
          <p:cNvPr id="6" name="Grafik 6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7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9"/>
          <p:cNvSpPr txBox="1"/>
          <p:nvPr userDrawn="1"/>
        </p:nvSpPr>
        <p:spPr>
          <a:xfrm>
            <a:off x="3424238" y="6540500"/>
            <a:ext cx="20716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1F572C"/>
                </a:solidFill>
                <a:latin typeface="+mn-lt"/>
              </a:rPr>
              <a:t>6.10.2010 – ECT*</a:t>
            </a:r>
            <a:endParaRPr lang="en-US">
              <a:solidFill>
                <a:srgbClr val="1F572C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3"/>
          <p:cNvSpPr/>
          <p:nvPr userDrawn="1"/>
        </p:nvSpPr>
        <p:spPr>
          <a:xfrm>
            <a:off x="84138" y="77788"/>
            <a:ext cx="8967787" cy="6494462"/>
          </a:xfrm>
          <a:prstGeom prst="rect">
            <a:avLst/>
          </a:prstGeom>
          <a:noFill/>
          <a:ln>
            <a:solidFill>
              <a:srgbClr val="67E5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" name="Gerade Verbindung 14"/>
          <p:cNvCxnSpPr/>
          <p:nvPr userDrawn="1"/>
        </p:nvCxnSpPr>
        <p:spPr>
          <a:xfrm>
            <a:off x="1857375" y="1000125"/>
            <a:ext cx="6643688" cy="1588"/>
          </a:xfrm>
          <a:prstGeom prst="line">
            <a:avLst/>
          </a:prstGeom>
          <a:ln w="38100">
            <a:solidFill>
              <a:srgbClr val="67E5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15"/>
          <p:cNvCxnSpPr/>
          <p:nvPr userDrawn="1"/>
        </p:nvCxnSpPr>
        <p:spPr>
          <a:xfrm>
            <a:off x="357188" y="857250"/>
            <a:ext cx="5643562" cy="1588"/>
          </a:xfrm>
          <a:prstGeom prst="line">
            <a:avLst/>
          </a:prstGeom>
          <a:ln w="38100">
            <a:solidFill>
              <a:srgbClr val="1F5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16"/>
          <p:cNvSpPr txBox="1"/>
          <p:nvPr userDrawn="1"/>
        </p:nvSpPr>
        <p:spPr>
          <a:xfrm>
            <a:off x="-17463" y="6527800"/>
            <a:ext cx="2446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1F572C"/>
                </a:solidFill>
                <a:latin typeface="Times New Roman"/>
                <a:cs typeface="Times New Roman"/>
                <a:sym typeface="Webdings"/>
              </a:rPr>
              <a:t> </a:t>
            </a:r>
            <a:r>
              <a:rPr lang="en-US" err="1">
                <a:solidFill>
                  <a:srgbClr val="1F572C"/>
                </a:solidFill>
                <a:latin typeface="+mn-lt"/>
              </a:rPr>
              <a:t>Eliane</a:t>
            </a:r>
            <a:r>
              <a:rPr lang="en-US">
                <a:solidFill>
                  <a:srgbClr val="1F572C"/>
                </a:solidFill>
                <a:latin typeface="+mn-lt"/>
              </a:rPr>
              <a:t> </a:t>
            </a:r>
            <a:r>
              <a:rPr lang="en-US" err="1">
                <a:solidFill>
                  <a:srgbClr val="1F572C"/>
                </a:solidFill>
                <a:latin typeface="+mn-lt"/>
              </a:rPr>
              <a:t>Epple</a:t>
            </a:r>
            <a:endParaRPr lang="en-US">
              <a:solidFill>
                <a:srgbClr val="1F572C"/>
              </a:solidFill>
              <a:latin typeface="+mn-lt"/>
            </a:endParaRPr>
          </a:p>
        </p:txBody>
      </p:sp>
      <p:pic>
        <p:nvPicPr>
          <p:cNvPr id="6" name="Grafik 6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7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9"/>
          <p:cNvSpPr txBox="1"/>
          <p:nvPr userDrawn="1"/>
        </p:nvSpPr>
        <p:spPr>
          <a:xfrm>
            <a:off x="3424238" y="6540500"/>
            <a:ext cx="20716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1F572C"/>
                </a:solidFill>
                <a:latin typeface="+mn-lt"/>
              </a:rPr>
              <a:t>6.10.2010 – ECT*</a:t>
            </a:r>
            <a:endParaRPr lang="en-US">
              <a:solidFill>
                <a:srgbClr val="1F572C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3"/>
          <p:cNvSpPr/>
          <p:nvPr userDrawn="1"/>
        </p:nvSpPr>
        <p:spPr>
          <a:xfrm>
            <a:off x="84138" y="77788"/>
            <a:ext cx="8967787" cy="6494462"/>
          </a:xfrm>
          <a:prstGeom prst="rect">
            <a:avLst/>
          </a:prstGeom>
          <a:noFill/>
          <a:ln>
            <a:solidFill>
              <a:srgbClr val="67E5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" name="Gerade Verbindung 14"/>
          <p:cNvCxnSpPr/>
          <p:nvPr userDrawn="1"/>
        </p:nvCxnSpPr>
        <p:spPr>
          <a:xfrm>
            <a:off x="1857375" y="1000125"/>
            <a:ext cx="6643688" cy="1588"/>
          </a:xfrm>
          <a:prstGeom prst="line">
            <a:avLst/>
          </a:prstGeom>
          <a:ln w="38100">
            <a:solidFill>
              <a:srgbClr val="67E5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15"/>
          <p:cNvCxnSpPr/>
          <p:nvPr userDrawn="1"/>
        </p:nvCxnSpPr>
        <p:spPr>
          <a:xfrm>
            <a:off x="357188" y="857250"/>
            <a:ext cx="5643562" cy="1588"/>
          </a:xfrm>
          <a:prstGeom prst="line">
            <a:avLst/>
          </a:prstGeom>
          <a:ln w="38100">
            <a:solidFill>
              <a:srgbClr val="1F5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16"/>
          <p:cNvSpPr txBox="1"/>
          <p:nvPr userDrawn="1"/>
        </p:nvSpPr>
        <p:spPr>
          <a:xfrm>
            <a:off x="-17463" y="6527800"/>
            <a:ext cx="2446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1F572C"/>
                </a:solidFill>
                <a:latin typeface="Times New Roman"/>
                <a:cs typeface="Times New Roman"/>
                <a:sym typeface="Webdings"/>
              </a:rPr>
              <a:t> </a:t>
            </a:r>
            <a:r>
              <a:rPr lang="en-US" err="1">
                <a:solidFill>
                  <a:srgbClr val="1F572C"/>
                </a:solidFill>
                <a:latin typeface="+mn-lt"/>
              </a:rPr>
              <a:t>Eliane</a:t>
            </a:r>
            <a:r>
              <a:rPr lang="en-US">
                <a:solidFill>
                  <a:srgbClr val="1F572C"/>
                </a:solidFill>
                <a:latin typeface="+mn-lt"/>
              </a:rPr>
              <a:t> </a:t>
            </a:r>
            <a:r>
              <a:rPr lang="en-US" err="1">
                <a:solidFill>
                  <a:srgbClr val="1F572C"/>
                </a:solidFill>
                <a:latin typeface="+mn-lt"/>
              </a:rPr>
              <a:t>Epple</a:t>
            </a:r>
            <a:endParaRPr lang="en-US">
              <a:solidFill>
                <a:srgbClr val="1F572C"/>
              </a:solidFill>
              <a:latin typeface="+mn-lt"/>
            </a:endParaRPr>
          </a:p>
        </p:txBody>
      </p:sp>
      <p:pic>
        <p:nvPicPr>
          <p:cNvPr id="6" name="Grafik 6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7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9"/>
          <p:cNvSpPr txBox="1"/>
          <p:nvPr userDrawn="1"/>
        </p:nvSpPr>
        <p:spPr>
          <a:xfrm>
            <a:off x="3424238" y="6540500"/>
            <a:ext cx="20716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1F572C"/>
                </a:solidFill>
                <a:latin typeface="+mn-lt"/>
              </a:rPr>
              <a:t>6.10.2010 – ECT*</a:t>
            </a:r>
            <a:endParaRPr lang="en-US">
              <a:solidFill>
                <a:srgbClr val="1F572C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3"/>
          <p:cNvSpPr/>
          <p:nvPr userDrawn="1"/>
        </p:nvSpPr>
        <p:spPr>
          <a:xfrm>
            <a:off x="84138" y="77788"/>
            <a:ext cx="8967787" cy="6494462"/>
          </a:xfrm>
          <a:prstGeom prst="rect">
            <a:avLst/>
          </a:prstGeom>
          <a:noFill/>
          <a:ln>
            <a:solidFill>
              <a:srgbClr val="67E5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" name="Gerade Verbindung 14"/>
          <p:cNvCxnSpPr/>
          <p:nvPr userDrawn="1"/>
        </p:nvCxnSpPr>
        <p:spPr>
          <a:xfrm>
            <a:off x="1857375" y="1000125"/>
            <a:ext cx="6643688" cy="1588"/>
          </a:xfrm>
          <a:prstGeom prst="line">
            <a:avLst/>
          </a:prstGeom>
          <a:ln w="38100">
            <a:solidFill>
              <a:srgbClr val="67E5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15"/>
          <p:cNvCxnSpPr/>
          <p:nvPr userDrawn="1"/>
        </p:nvCxnSpPr>
        <p:spPr>
          <a:xfrm>
            <a:off x="357188" y="857250"/>
            <a:ext cx="5643562" cy="1588"/>
          </a:xfrm>
          <a:prstGeom prst="line">
            <a:avLst/>
          </a:prstGeom>
          <a:ln w="38100">
            <a:solidFill>
              <a:srgbClr val="1F5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16"/>
          <p:cNvSpPr txBox="1"/>
          <p:nvPr userDrawn="1"/>
        </p:nvSpPr>
        <p:spPr>
          <a:xfrm>
            <a:off x="-17463" y="6527800"/>
            <a:ext cx="2446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1F572C"/>
                </a:solidFill>
                <a:latin typeface="Times New Roman"/>
                <a:cs typeface="Times New Roman"/>
                <a:sym typeface="Webdings"/>
              </a:rPr>
              <a:t> </a:t>
            </a:r>
            <a:r>
              <a:rPr lang="en-US" err="1">
                <a:solidFill>
                  <a:srgbClr val="1F572C"/>
                </a:solidFill>
                <a:latin typeface="+mn-lt"/>
              </a:rPr>
              <a:t>Eliane</a:t>
            </a:r>
            <a:r>
              <a:rPr lang="en-US">
                <a:solidFill>
                  <a:srgbClr val="1F572C"/>
                </a:solidFill>
                <a:latin typeface="+mn-lt"/>
              </a:rPr>
              <a:t> </a:t>
            </a:r>
            <a:r>
              <a:rPr lang="en-US" err="1">
                <a:solidFill>
                  <a:srgbClr val="1F572C"/>
                </a:solidFill>
                <a:latin typeface="+mn-lt"/>
              </a:rPr>
              <a:t>Epple</a:t>
            </a:r>
            <a:endParaRPr lang="en-US">
              <a:solidFill>
                <a:srgbClr val="1F572C"/>
              </a:solidFill>
              <a:latin typeface="+mn-lt"/>
            </a:endParaRPr>
          </a:p>
        </p:txBody>
      </p:sp>
      <p:pic>
        <p:nvPicPr>
          <p:cNvPr id="6" name="Grafik 6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7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9"/>
          <p:cNvSpPr txBox="1"/>
          <p:nvPr userDrawn="1"/>
        </p:nvSpPr>
        <p:spPr>
          <a:xfrm>
            <a:off x="3424238" y="6540500"/>
            <a:ext cx="20716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1F572C"/>
                </a:solidFill>
                <a:latin typeface="+mn-lt"/>
              </a:rPr>
              <a:t>6.10.2010 – ECT*</a:t>
            </a:r>
            <a:endParaRPr lang="en-US">
              <a:solidFill>
                <a:srgbClr val="1F572C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3"/>
          <p:cNvSpPr/>
          <p:nvPr userDrawn="1"/>
        </p:nvSpPr>
        <p:spPr>
          <a:xfrm>
            <a:off x="84138" y="77788"/>
            <a:ext cx="8967787" cy="6494462"/>
          </a:xfrm>
          <a:prstGeom prst="rect">
            <a:avLst/>
          </a:prstGeom>
          <a:noFill/>
          <a:ln>
            <a:solidFill>
              <a:srgbClr val="67E5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" name="Gerade Verbindung 14"/>
          <p:cNvCxnSpPr/>
          <p:nvPr userDrawn="1"/>
        </p:nvCxnSpPr>
        <p:spPr>
          <a:xfrm>
            <a:off x="1857375" y="1000125"/>
            <a:ext cx="6643688" cy="1588"/>
          </a:xfrm>
          <a:prstGeom prst="line">
            <a:avLst/>
          </a:prstGeom>
          <a:ln w="38100">
            <a:solidFill>
              <a:srgbClr val="67E5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15"/>
          <p:cNvCxnSpPr/>
          <p:nvPr userDrawn="1"/>
        </p:nvCxnSpPr>
        <p:spPr>
          <a:xfrm>
            <a:off x="357188" y="857250"/>
            <a:ext cx="5643562" cy="1588"/>
          </a:xfrm>
          <a:prstGeom prst="line">
            <a:avLst/>
          </a:prstGeom>
          <a:ln w="38100">
            <a:solidFill>
              <a:srgbClr val="1F5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16"/>
          <p:cNvSpPr txBox="1"/>
          <p:nvPr userDrawn="1"/>
        </p:nvSpPr>
        <p:spPr>
          <a:xfrm>
            <a:off x="-17463" y="6527800"/>
            <a:ext cx="2446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1F572C"/>
                </a:solidFill>
                <a:latin typeface="Times New Roman"/>
                <a:cs typeface="Times New Roman"/>
                <a:sym typeface="Webdings"/>
              </a:rPr>
              <a:t> </a:t>
            </a:r>
            <a:r>
              <a:rPr lang="en-US" err="1">
                <a:solidFill>
                  <a:srgbClr val="1F572C"/>
                </a:solidFill>
                <a:latin typeface="+mn-lt"/>
              </a:rPr>
              <a:t>Eliane</a:t>
            </a:r>
            <a:r>
              <a:rPr lang="en-US">
                <a:solidFill>
                  <a:srgbClr val="1F572C"/>
                </a:solidFill>
                <a:latin typeface="+mn-lt"/>
              </a:rPr>
              <a:t> </a:t>
            </a:r>
            <a:r>
              <a:rPr lang="en-US" err="1">
                <a:solidFill>
                  <a:srgbClr val="1F572C"/>
                </a:solidFill>
                <a:latin typeface="+mn-lt"/>
              </a:rPr>
              <a:t>Epple</a:t>
            </a:r>
            <a:endParaRPr lang="en-US">
              <a:solidFill>
                <a:srgbClr val="1F572C"/>
              </a:solidFill>
              <a:latin typeface="+mn-lt"/>
            </a:endParaRPr>
          </a:p>
        </p:txBody>
      </p:sp>
      <p:pic>
        <p:nvPicPr>
          <p:cNvPr id="6" name="Grafik 6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7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9"/>
          <p:cNvSpPr txBox="1"/>
          <p:nvPr userDrawn="1"/>
        </p:nvSpPr>
        <p:spPr>
          <a:xfrm>
            <a:off x="3424238" y="6540500"/>
            <a:ext cx="20716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1F572C"/>
                </a:solidFill>
                <a:latin typeface="+mn-lt"/>
              </a:rPr>
              <a:t>6.10.2010 – ECT*</a:t>
            </a:r>
            <a:endParaRPr lang="en-US">
              <a:solidFill>
                <a:srgbClr val="1F572C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3"/>
          <p:cNvSpPr/>
          <p:nvPr userDrawn="1"/>
        </p:nvSpPr>
        <p:spPr>
          <a:xfrm>
            <a:off x="84138" y="77788"/>
            <a:ext cx="8967787" cy="6494462"/>
          </a:xfrm>
          <a:prstGeom prst="rect">
            <a:avLst/>
          </a:prstGeom>
          <a:noFill/>
          <a:ln>
            <a:solidFill>
              <a:srgbClr val="67E5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" name="Gerade Verbindung 14"/>
          <p:cNvCxnSpPr/>
          <p:nvPr userDrawn="1"/>
        </p:nvCxnSpPr>
        <p:spPr>
          <a:xfrm>
            <a:off x="1857375" y="1000125"/>
            <a:ext cx="6643688" cy="1588"/>
          </a:xfrm>
          <a:prstGeom prst="line">
            <a:avLst/>
          </a:prstGeom>
          <a:ln w="38100">
            <a:solidFill>
              <a:srgbClr val="67E5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15"/>
          <p:cNvCxnSpPr/>
          <p:nvPr userDrawn="1"/>
        </p:nvCxnSpPr>
        <p:spPr>
          <a:xfrm>
            <a:off x="357188" y="857250"/>
            <a:ext cx="5643562" cy="1588"/>
          </a:xfrm>
          <a:prstGeom prst="line">
            <a:avLst/>
          </a:prstGeom>
          <a:ln w="38100">
            <a:solidFill>
              <a:srgbClr val="1F5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16"/>
          <p:cNvSpPr txBox="1"/>
          <p:nvPr userDrawn="1"/>
        </p:nvSpPr>
        <p:spPr>
          <a:xfrm>
            <a:off x="-17463" y="6527800"/>
            <a:ext cx="2446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1F572C"/>
                </a:solidFill>
                <a:latin typeface="Times New Roman"/>
                <a:cs typeface="Times New Roman"/>
                <a:sym typeface="Webdings"/>
              </a:rPr>
              <a:t> </a:t>
            </a:r>
            <a:r>
              <a:rPr lang="en-US" err="1">
                <a:solidFill>
                  <a:srgbClr val="1F572C"/>
                </a:solidFill>
                <a:latin typeface="+mn-lt"/>
              </a:rPr>
              <a:t>Eliane</a:t>
            </a:r>
            <a:r>
              <a:rPr lang="en-US">
                <a:solidFill>
                  <a:srgbClr val="1F572C"/>
                </a:solidFill>
                <a:latin typeface="+mn-lt"/>
              </a:rPr>
              <a:t> </a:t>
            </a:r>
            <a:r>
              <a:rPr lang="en-US" err="1">
                <a:solidFill>
                  <a:srgbClr val="1F572C"/>
                </a:solidFill>
                <a:latin typeface="+mn-lt"/>
              </a:rPr>
              <a:t>Epple</a:t>
            </a:r>
            <a:endParaRPr lang="en-US">
              <a:solidFill>
                <a:srgbClr val="1F572C"/>
              </a:solidFill>
              <a:latin typeface="+mn-lt"/>
            </a:endParaRPr>
          </a:p>
        </p:txBody>
      </p:sp>
      <p:pic>
        <p:nvPicPr>
          <p:cNvPr id="6" name="Grafik 6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7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8"/>
          <p:cNvSpPr txBox="1"/>
          <p:nvPr userDrawn="1"/>
        </p:nvSpPr>
        <p:spPr>
          <a:xfrm>
            <a:off x="3357563" y="6540500"/>
            <a:ext cx="22145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1F572C"/>
                </a:solidFill>
                <a:latin typeface="+mn-lt"/>
              </a:rPr>
              <a:t>10.5.2010 - </a:t>
            </a:r>
            <a:r>
              <a:rPr lang="de-DE">
                <a:solidFill>
                  <a:srgbClr val="1F572C"/>
                </a:solidFill>
                <a:latin typeface="+mn-lt"/>
              </a:rPr>
              <a:t>München</a:t>
            </a:r>
            <a:endParaRPr lang="en-US">
              <a:solidFill>
                <a:srgbClr val="1F572C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3"/>
          <p:cNvSpPr/>
          <p:nvPr userDrawn="1"/>
        </p:nvSpPr>
        <p:spPr>
          <a:xfrm>
            <a:off x="84138" y="77788"/>
            <a:ext cx="8967787" cy="6494462"/>
          </a:xfrm>
          <a:prstGeom prst="rect">
            <a:avLst/>
          </a:prstGeom>
          <a:noFill/>
          <a:ln>
            <a:solidFill>
              <a:srgbClr val="67E5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" name="Gerade Verbindung 14"/>
          <p:cNvCxnSpPr/>
          <p:nvPr userDrawn="1"/>
        </p:nvCxnSpPr>
        <p:spPr>
          <a:xfrm>
            <a:off x="1857375" y="1000125"/>
            <a:ext cx="6643688" cy="1588"/>
          </a:xfrm>
          <a:prstGeom prst="line">
            <a:avLst/>
          </a:prstGeom>
          <a:ln w="38100">
            <a:solidFill>
              <a:srgbClr val="67E5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15"/>
          <p:cNvCxnSpPr/>
          <p:nvPr userDrawn="1"/>
        </p:nvCxnSpPr>
        <p:spPr>
          <a:xfrm>
            <a:off x="357188" y="857250"/>
            <a:ext cx="5643562" cy="1588"/>
          </a:xfrm>
          <a:prstGeom prst="line">
            <a:avLst/>
          </a:prstGeom>
          <a:ln w="38100">
            <a:solidFill>
              <a:srgbClr val="1F5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16"/>
          <p:cNvSpPr txBox="1"/>
          <p:nvPr userDrawn="1"/>
        </p:nvSpPr>
        <p:spPr>
          <a:xfrm>
            <a:off x="-17463" y="6527800"/>
            <a:ext cx="2446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1F572C"/>
                </a:solidFill>
                <a:latin typeface="Times New Roman"/>
                <a:cs typeface="Times New Roman"/>
                <a:sym typeface="Webdings"/>
              </a:rPr>
              <a:t> </a:t>
            </a:r>
            <a:r>
              <a:rPr lang="en-US" err="1">
                <a:solidFill>
                  <a:srgbClr val="1F572C"/>
                </a:solidFill>
                <a:latin typeface="+mn-lt"/>
              </a:rPr>
              <a:t>Eliane</a:t>
            </a:r>
            <a:r>
              <a:rPr lang="en-US">
                <a:solidFill>
                  <a:srgbClr val="1F572C"/>
                </a:solidFill>
                <a:latin typeface="+mn-lt"/>
              </a:rPr>
              <a:t> </a:t>
            </a:r>
            <a:r>
              <a:rPr lang="en-US" err="1">
                <a:solidFill>
                  <a:srgbClr val="1F572C"/>
                </a:solidFill>
                <a:latin typeface="+mn-lt"/>
              </a:rPr>
              <a:t>Epple</a:t>
            </a:r>
            <a:endParaRPr lang="en-US">
              <a:solidFill>
                <a:srgbClr val="1F572C"/>
              </a:solidFill>
              <a:latin typeface="+mn-lt"/>
            </a:endParaRPr>
          </a:p>
        </p:txBody>
      </p:sp>
      <p:pic>
        <p:nvPicPr>
          <p:cNvPr id="6" name="Grafik 6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7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9"/>
          <p:cNvSpPr txBox="1"/>
          <p:nvPr userDrawn="1"/>
        </p:nvSpPr>
        <p:spPr>
          <a:xfrm>
            <a:off x="3424238" y="6540500"/>
            <a:ext cx="20716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1F572C"/>
                </a:solidFill>
                <a:latin typeface="+mn-lt"/>
              </a:rPr>
              <a:t>6.10.2010 – ECT*</a:t>
            </a:r>
            <a:endParaRPr lang="en-US">
              <a:solidFill>
                <a:srgbClr val="1F572C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3"/>
          <p:cNvSpPr/>
          <p:nvPr userDrawn="1"/>
        </p:nvSpPr>
        <p:spPr>
          <a:xfrm>
            <a:off x="84138" y="77788"/>
            <a:ext cx="8967787" cy="6494462"/>
          </a:xfrm>
          <a:prstGeom prst="rect">
            <a:avLst/>
          </a:prstGeom>
          <a:noFill/>
          <a:ln>
            <a:solidFill>
              <a:srgbClr val="67E5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" name="Gerade Verbindung 14"/>
          <p:cNvCxnSpPr/>
          <p:nvPr userDrawn="1"/>
        </p:nvCxnSpPr>
        <p:spPr>
          <a:xfrm>
            <a:off x="1857375" y="1000125"/>
            <a:ext cx="6643688" cy="1588"/>
          </a:xfrm>
          <a:prstGeom prst="line">
            <a:avLst/>
          </a:prstGeom>
          <a:ln w="38100">
            <a:solidFill>
              <a:srgbClr val="67E5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15"/>
          <p:cNvCxnSpPr/>
          <p:nvPr userDrawn="1"/>
        </p:nvCxnSpPr>
        <p:spPr>
          <a:xfrm>
            <a:off x="357188" y="857250"/>
            <a:ext cx="5643562" cy="1588"/>
          </a:xfrm>
          <a:prstGeom prst="line">
            <a:avLst/>
          </a:prstGeom>
          <a:ln w="38100">
            <a:solidFill>
              <a:srgbClr val="1F5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16"/>
          <p:cNvSpPr txBox="1"/>
          <p:nvPr userDrawn="1"/>
        </p:nvSpPr>
        <p:spPr>
          <a:xfrm>
            <a:off x="-17463" y="6527800"/>
            <a:ext cx="2446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1F572C"/>
                </a:solidFill>
                <a:latin typeface="Times New Roman"/>
                <a:cs typeface="Times New Roman"/>
                <a:sym typeface="Webdings"/>
              </a:rPr>
              <a:t> </a:t>
            </a:r>
            <a:r>
              <a:rPr lang="en-US" err="1">
                <a:solidFill>
                  <a:srgbClr val="1F572C"/>
                </a:solidFill>
                <a:latin typeface="+mn-lt"/>
              </a:rPr>
              <a:t>Eliane</a:t>
            </a:r>
            <a:r>
              <a:rPr lang="en-US">
                <a:solidFill>
                  <a:srgbClr val="1F572C"/>
                </a:solidFill>
                <a:latin typeface="+mn-lt"/>
              </a:rPr>
              <a:t> </a:t>
            </a:r>
            <a:r>
              <a:rPr lang="en-US" err="1">
                <a:solidFill>
                  <a:srgbClr val="1F572C"/>
                </a:solidFill>
                <a:latin typeface="+mn-lt"/>
              </a:rPr>
              <a:t>Epple</a:t>
            </a:r>
            <a:endParaRPr lang="en-US">
              <a:solidFill>
                <a:srgbClr val="1F572C"/>
              </a:solidFill>
              <a:latin typeface="+mn-lt"/>
            </a:endParaRPr>
          </a:p>
        </p:txBody>
      </p:sp>
      <p:pic>
        <p:nvPicPr>
          <p:cNvPr id="6" name="Grafik 6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7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9"/>
          <p:cNvSpPr txBox="1"/>
          <p:nvPr userDrawn="1"/>
        </p:nvSpPr>
        <p:spPr>
          <a:xfrm>
            <a:off x="3424238" y="6540500"/>
            <a:ext cx="20716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1F572C"/>
                </a:solidFill>
                <a:latin typeface="+mn-lt"/>
              </a:rPr>
              <a:t>6.10.2010 – ECT*</a:t>
            </a:r>
            <a:endParaRPr lang="en-US">
              <a:solidFill>
                <a:srgbClr val="1F572C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3"/>
          <p:cNvSpPr/>
          <p:nvPr userDrawn="1"/>
        </p:nvSpPr>
        <p:spPr>
          <a:xfrm>
            <a:off x="84138" y="77788"/>
            <a:ext cx="8967787" cy="6494462"/>
          </a:xfrm>
          <a:prstGeom prst="rect">
            <a:avLst/>
          </a:prstGeom>
          <a:noFill/>
          <a:ln>
            <a:solidFill>
              <a:srgbClr val="67E5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" name="Gerade Verbindung 14"/>
          <p:cNvCxnSpPr/>
          <p:nvPr userDrawn="1"/>
        </p:nvCxnSpPr>
        <p:spPr>
          <a:xfrm>
            <a:off x="1857375" y="1000125"/>
            <a:ext cx="6643688" cy="1588"/>
          </a:xfrm>
          <a:prstGeom prst="line">
            <a:avLst/>
          </a:prstGeom>
          <a:ln w="38100">
            <a:solidFill>
              <a:srgbClr val="67E5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15"/>
          <p:cNvCxnSpPr/>
          <p:nvPr userDrawn="1"/>
        </p:nvCxnSpPr>
        <p:spPr>
          <a:xfrm>
            <a:off x="357188" y="857250"/>
            <a:ext cx="5643562" cy="1588"/>
          </a:xfrm>
          <a:prstGeom prst="line">
            <a:avLst/>
          </a:prstGeom>
          <a:ln w="38100">
            <a:solidFill>
              <a:srgbClr val="1F5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16"/>
          <p:cNvSpPr txBox="1"/>
          <p:nvPr userDrawn="1"/>
        </p:nvSpPr>
        <p:spPr>
          <a:xfrm>
            <a:off x="-17463" y="6527800"/>
            <a:ext cx="2446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1F572C"/>
                </a:solidFill>
                <a:latin typeface="Times New Roman"/>
                <a:cs typeface="Times New Roman"/>
                <a:sym typeface="Webdings"/>
              </a:rPr>
              <a:t> </a:t>
            </a:r>
            <a:r>
              <a:rPr lang="en-US" err="1">
                <a:solidFill>
                  <a:srgbClr val="1F572C"/>
                </a:solidFill>
                <a:latin typeface="+mn-lt"/>
              </a:rPr>
              <a:t>Eliane</a:t>
            </a:r>
            <a:r>
              <a:rPr lang="en-US">
                <a:solidFill>
                  <a:srgbClr val="1F572C"/>
                </a:solidFill>
                <a:latin typeface="+mn-lt"/>
              </a:rPr>
              <a:t> </a:t>
            </a:r>
            <a:r>
              <a:rPr lang="en-US" err="1">
                <a:solidFill>
                  <a:srgbClr val="1F572C"/>
                </a:solidFill>
                <a:latin typeface="+mn-lt"/>
              </a:rPr>
              <a:t>Epple</a:t>
            </a:r>
            <a:endParaRPr lang="en-US">
              <a:solidFill>
                <a:srgbClr val="1F572C"/>
              </a:solidFill>
              <a:latin typeface="+mn-lt"/>
            </a:endParaRPr>
          </a:p>
        </p:txBody>
      </p:sp>
      <p:pic>
        <p:nvPicPr>
          <p:cNvPr id="6" name="Grafik 6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7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9"/>
          <p:cNvSpPr txBox="1"/>
          <p:nvPr userDrawn="1"/>
        </p:nvSpPr>
        <p:spPr>
          <a:xfrm>
            <a:off x="3424238" y="6540500"/>
            <a:ext cx="20716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1F572C"/>
                </a:solidFill>
                <a:latin typeface="+mn-lt"/>
              </a:rPr>
              <a:t>6.10.2010 – ECT*</a:t>
            </a:r>
            <a:endParaRPr lang="en-US">
              <a:solidFill>
                <a:srgbClr val="1F572C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3"/>
          <p:cNvSpPr/>
          <p:nvPr userDrawn="1"/>
        </p:nvSpPr>
        <p:spPr>
          <a:xfrm>
            <a:off x="84138" y="77788"/>
            <a:ext cx="8967787" cy="6494462"/>
          </a:xfrm>
          <a:prstGeom prst="rect">
            <a:avLst/>
          </a:prstGeom>
          <a:noFill/>
          <a:ln>
            <a:solidFill>
              <a:srgbClr val="67E5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" name="Gerade Verbindung 14"/>
          <p:cNvCxnSpPr/>
          <p:nvPr userDrawn="1"/>
        </p:nvCxnSpPr>
        <p:spPr>
          <a:xfrm>
            <a:off x="1857375" y="1000125"/>
            <a:ext cx="6643688" cy="1588"/>
          </a:xfrm>
          <a:prstGeom prst="line">
            <a:avLst/>
          </a:prstGeom>
          <a:ln w="38100">
            <a:solidFill>
              <a:srgbClr val="67E5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15"/>
          <p:cNvCxnSpPr/>
          <p:nvPr userDrawn="1"/>
        </p:nvCxnSpPr>
        <p:spPr>
          <a:xfrm>
            <a:off x="357188" y="857250"/>
            <a:ext cx="5643562" cy="1588"/>
          </a:xfrm>
          <a:prstGeom prst="line">
            <a:avLst/>
          </a:prstGeom>
          <a:ln w="38100">
            <a:solidFill>
              <a:srgbClr val="1F5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16"/>
          <p:cNvSpPr txBox="1"/>
          <p:nvPr userDrawn="1"/>
        </p:nvSpPr>
        <p:spPr>
          <a:xfrm>
            <a:off x="-17463" y="6527800"/>
            <a:ext cx="2446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1F572C"/>
                </a:solidFill>
                <a:latin typeface="Times New Roman"/>
                <a:cs typeface="Times New Roman"/>
                <a:sym typeface="Webdings"/>
              </a:rPr>
              <a:t> </a:t>
            </a:r>
            <a:r>
              <a:rPr lang="en-US" err="1">
                <a:solidFill>
                  <a:srgbClr val="1F572C"/>
                </a:solidFill>
                <a:latin typeface="+mn-lt"/>
              </a:rPr>
              <a:t>Eliane</a:t>
            </a:r>
            <a:r>
              <a:rPr lang="en-US">
                <a:solidFill>
                  <a:srgbClr val="1F572C"/>
                </a:solidFill>
                <a:latin typeface="+mn-lt"/>
              </a:rPr>
              <a:t> </a:t>
            </a:r>
            <a:r>
              <a:rPr lang="en-US" err="1">
                <a:solidFill>
                  <a:srgbClr val="1F572C"/>
                </a:solidFill>
                <a:latin typeface="+mn-lt"/>
              </a:rPr>
              <a:t>Epple</a:t>
            </a:r>
            <a:endParaRPr lang="en-US">
              <a:solidFill>
                <a:srgbClr val="1F572C"/>
              </a:solidFill>
              <a:latin typeface="+mn-lt"/>
            </a:endParaRPr>
          </a:p>
        </p:txBody>
      </p:sp>
      <p:pic>
        <p:nvPicPr>
          <p:cNvPr id="6" name="Grafik 6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7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9"/>
          <p:cNvSpPr txBox="1"/>
          <p:nvPr userDrawn="1"/>
        </p:nvSpPr>
        <p:spPr>
          <a:xfrm>
            <a:off x="3424238" y="6540500"/>
            <a:ext cx="20716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1F572C"/>
                </a:solidFill>
                <a:latin typeface="+mn-lt"/>
              </a:rPr>
              <a:t>6.10.2010 – ECT*</a:t>
            </a:r>
            <a:endParaRPr lang="en-US">
              <a:solidFill>
                <a:srgbClr val="1F572C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3"/>
          <p:cNvSpPr/>
          <p:nvPr userDrawn="1"/>
        </p:nvSpPr>
        <p:spPr>
          <a:xfrm>
            <a:off x="84138" y="77788"/>
            <a:ext cx="8967787" cy="6494462"/>
          </a:xfrm>
          <a:prstGeom prst="rect">
            <a:avLst/>
          </a:prstGeom>
          <a:noFill/>
          <a:ln>
            <a:solidFill>
              <a:srgbClr val="67E5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" name="Gerade Verbindung 14"/>
          <p:cNvCxnSpPr/>
          <p:nvPr userDrawn="1"/>
        </p:nvCxnSpPr>
        <p:spPr>
          <a:xfrm>
            <a:off x="1857375" y="1000125"/>
            <a:ext cx="6643688" cy="1588"/>
          </a:xfrm>
          <a:prstGeom prst="line">
            <a:avLst/>
          </a:prstGeom>
          <a:ln w="38100">
            <a:solidFill>
              <a:srgbClr val="67E5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15"/>
          <p:cNvCxnSpPr/>
          <p:nvPr userDrawn="1"/>
        </p:nvCxnSpPr>
        <p:spPr>
          <a:xfrm>
            <a:off x="357188" y="857250"/>
            <a:ext cx="5643562" cy="1588"/>
          </a:xfrm>
          <a:prstGeom prst="line">
            <a:avLst/>
          </a:prstGeom>
          <a:ln w="38100">
            <a:solidFill>
              <a:srgbClr val="1F5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16"/>
          <p:cNvSpPr txBox="1"/>
          <p:nvPr userDrawn="1"/>
        </p:nvSpPr>
        <p:spPr>
          <a:xfrm>
            <a:off x="-17463" y="6527800"/>
            <a:ext cx="2446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1F572C"/>
                </a:solidFill>
                <a:latin typeface="Times New Roman"/>
                <a:cs typeface="Times New Roman"/>
                <a:sym typeface="Webdings"/>
              </a:rPr>
              <a:t> </a:t>
            </a:r>
            <a:r>
              <a:rPr lang="en-US" err="1">
                <a:solidFill>
                  <a:srgbClr val="1F572C"/>
                </a:solidFill>
                <a:latin typeface="+mn-lt"/>
              </a:rPr>
              <a:t>Eliane</a:t>
            </a:r>
            <a:r>
              <a:rPr lang="en-US">
                <a:solidFill>
                  <a:srgbClr val="1F572C"/>
                </a:solidFill>
                <a:latin typeface="+mn-lt"/>
              </a:rPr>
              <a:t> </a:t>
            </a:r>
            <a:r>
              <a:rPr lang="en-US" err="1">
                <a:solidFill>
                  <a:srgbClr val="1F572C"/>
                </a:solidFill>
                <a:latin typeface="+mn-lt"/>
              </a:rPr>
              <a:t>Epple</a:t>
            </a:r>
            <a:endParaRPr lang="en-US">
              <a:solidFill>
                <a:srgbClr val="1F572C"/>
              </a:solidFill>
              <a:latin typeface="+mn-lt"/>
            </a:endParaRPr>
          </a:p>
        </p:txBody>
      </p:sp>
      <p:pic>
        <p:nvPicPr>
          <p:cNvPr id="6" name="Grafik 6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7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9"/>
          <p:cNvSpPr txBox="1"/>
          <p:nvPr userDrawn="1"/>
        </p:nvSpPr>
        <p:spPr>
          <a:xfrm>
            <a:off x="3424238" y="6540500"/>
            <a:ext cx="20716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1F572C"/>
                </a:solidFill>
                <a:latin typeface="+mn-lt"/>
              </a:rPr>
              <a:t>6.10.2010 – ECT*</a:t>
            </a:r>
            <a:endParaRPr lang="en-US">
              <a:solidFill>
                <a:srgbClr val="1F572C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3"/>
          <p:cNvSpPr/>
          <p:nvPr userDrawn="1"/>
        </p:nvSpPr>
        <p:spPr>
          <a:xfrm>
            <a:off x="84138" y="77788"/>
            <a:ext cx="8967787" cy="6780212"/>
          </a:xfrm>
          <a:prstGeom prst="rect">
            <a:avLst/>
          </a:prstGeom>
          <a:noFill/>
          <a:ln>
            <a:solidFill>
              <a:srgbClr val="67E5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Grafik 6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7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foli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3"/>
          <p:cNvSpPr/>
          <p:nvPr/>
        </p:nvSpPr>
        <p:spPr>
          <a:xfrm>
            <a:off x="84138" y="77788"/>
            <a:ext cx="8967787" cy="6494462"/>
          </a:xfrm>
          <a:prstGeom prst="rect">
            <a:avLst/>
          </a:prstGeom>
          <a:noFill/>
          <a:ln>
            <a:solidFill>
              <a:srgbClr val="67E5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Gerade Verbindung 14"/>
          <p:cNvCxnSpPr/>
          <p:nvPr/>
        </p:nvCxnSpPr>
        <p:spPr>
          <a:xfrm>
            <a:off x="1857375" y="1000125"/>
            <a:ext cx="6643688" cy="1588"/>
          </a:xfrm>
          <a:prstGeom prst="line">
            <a:avLst/>
          </a:prstGeom>
          <a:ln w="38100">
            <a:solidFill>
              <a:srgbClr val="67E5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5"/>
          <p:cNvCxnSpPr/>
          <p:nvPr/>
        </p:nvCxnSpPr>
        <p:spPr>
          <a:xfrm>
            <a:off x="357188" y="857250"/>
            <a:ext cx="5643562" cy="1588"/>
          </a:xfrm>
          <a:prstGeom prst="line">
            <a:avLst/>
          </a:prstGeom>
          <a:ln w="38100">
            <a:solidFill>
              <a:srgbClr val="1F5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16"/>
          <p:cNvSpPr txBox="1"/>
          <p:nvPr/>
        </p:nvSpPr>
        <p:spPr>
          <a:xfrm>
            <a:off x="6350" y="6527800"/>
            <a:ext cx="16367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1F572C"/>
                </a:solidFill>
                <a:latin typeface="Times New Roman"/>
                <a:cs typeface="Times New Roman"/>
                <a:sym typeface="Webdings"/>
              </a:rPr>
              <a:t> </a:t>
            </a:r>
            <a:r>
              <a:rPr lang="en-US" err="1">
                <a:solidFill>
                  <a:srgbClr val="1F572C"/>
                </a:solidFill>
                <a:latin typeface="+mn-lt"/>
              </a:rPr>
              <a:t>Eliane</a:t>
            </a:r>
            <a:r>
              <a:rPr lang="en-US">
                <a:solidFill>
                  <a:srgbClr val="1F572C"/>
                </a:solidFill>
                <a:latin typeface="+mn-lt"/>
              </a:rPr>
              <a:t> </a:t>
            </a:r>
            <a:r>
              <a:rPr lang="en-US" err="1">
                <a:solidFill>
                  <a:srgbClr val="1F572C"/>
                </a:solidFill>
                <a:latin typeface="+mn-lt"/>
              </a:rPr>
              <a:t>Epple</a:t>
            </a:r>
            <a:endParaRPr lang="en-US">
              <a:solidFill>
                <a:srgbClr val="1F572C"/>
              </a:solidFill>
              <a:latin typeface="+mn-lt"/>
            </a:endParaRPr>
          </a:p>
        </p:txBody>
      </p:sp>
      <p:pic>
        <p:nvPicPr>
          <p:cNvPr id="8" name="Grafik 6" descr="Logo_ohne_Unterschrif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7" descr="logo_hades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2663788" y="6537219"/>
            <a:ext cx="3816424" cy="332656"/>
          </a:xfrm>
          <a:prstGeom prst="rect">
            <a:avLst/>
          </a:prstGeom>
        </p:spPr>
        <p:txBody>
          <a:bodyPr/>
          <a:lstStyle>
            <a:lvl1pPr algn="ctr">
              <a:buNone/>
              <a:defRPr sz="1800">
                <a:solidFill>
                  <a:srgbClr val="1F572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platzhalter 16"/>
          <p:cNvSpPr>
            <a:spLocks noGrp="1"/>
          </p:cNvSpPr>
          <p:nvPr>
            <p:ph type="body" sz="quarter" idx="11"/>
          </p:nvPr>
        </p:nvSpPr>
        <p:spPr>
          <a:xfrm>
            <a:off x="1181595" y="298772"/>
            <a:ext cx="678081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buNone/>
              <a:defRPr sz="3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foli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1"/>
          <p:cNvSpPr/>
          <p:nvPr/>
        </p:nvSpPr>
        <p:spPr>
          <a:xfrm>
            <a:off x="84138" y="77788"/>
            <a:ext cx="8967787" cy="6494462"/>
          </a:xfrm>
          <a:prstGeom prst="rect">
            <a:avLst/>
          </a:prstGeom>
          <a:noFill/>
          <a:ln>
            <a:solidFill>
              <a:srgbClr val="67E5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feld 13"/>
          <p:cNvSpPr txBox="1"/>
          <p:nvPr/>
        </p:nvSpPr>
        <p:spPr>
          <a:xfrm>
            <a:off x="6350" y="6527800"/>
            <a:ext cx="16367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1F572C"/>
                </a:solidFill>
                <a:latin typeface="Times New Roman"/>
                <a:cs typeface="Times New Roman"/>
                <a:sym typeface="Webdings"/>
              </a:rPr>
              <a:t> </a:t>
            </a:r>
            <a:r>
              <a:rPr lang="en-US" err="1">
                <a:solidFill>
                  <a:srgbClr val="1F572C"/>
                </a:solidFill>
                <a:latin typeface="+mn-lt"/>
              </a:rPr>
              <a:t>Eliane</a:t>
            </a:r>
            <a:r>
              <a:rPr lang="en-US">
                <a:solidFill>
                  <a:srgbClr val="1F572C"/>
                </a:solidFill>
                <a:latin typeface="+mn-lt"/>
              </a:rPr>
              <a:t> </a:t>
            </a:r>
            <a:r>
              <a:rPr lang="en-US" err="1">
                <a:solidFill>
                  <a:srgbClr val="1F572C"/>
                </a:solidFill>
                <a:latin typeface="+mn-lt"/>
              </a:rPr>
              <a:t>Epple</a:t>
            </a:r>
            <a:endParaRPr lang="en-US">
              <a:solidFill>
                <a:srgbClr val="1F572C"/>
              </a:solidFill>
              <a:latin typeface="+mn-lt"/>
            </a:endParaRPr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2663788" y="6537219"/>
            <a:ext cx="3816424" cy="332656"/>
          </a:xfrm>
          <a:prstGeom prst="rect">
            <a:avLst/>
          </a:prstGeom>
        </p:spPr>
        <p:txBody>
          <a:bodyPr/>
          <a:lstStyle>
            <a:lvl1pPr algn="ctr">
              <a:buNone/>
              <a:defRPr sz="1800">
                <a:solidFill>
                  <a:srgbClr val="1F572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E7F3">
              <a:alpha val="58000"/>
            </a:srgbClr>
          </a:solidFill>
          <a:ln w="76200">
            <a:solidFill>
              <a:srgbClr val="FB3F1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feld 10"/>
          <p:cNvSpPr txBox="1"/>
          <p:nvPr userDrawn="1"/>
        </p:nvSpPr>
        <p:spPr>
          <a:xfrm>
            <a:off x="-17463" y="6489700"/>
            <a:ext cx="2446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CC0000"/>
                </a:solidFill>
                <a:latin typeface="Times New Roman"/>
                <a:cs typeface="Times New Roman"/>
                <a:sym typeface="Webdings"/>
              </a:rPr>
              <a:t>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Eliane</a:t>
            </a:r>
            <a:r>
              <a:rPr lang="en-US">
                <a:solidFill>
                  <a:srgbClr val="CC0000"/>
                </a:solidFill>
                <a:latin typeface="+mn-lt"/>
              </a:rPr>
              <a:t>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Epple</a:t>
            </a:r>
            <a:endParaRPr lang="en-US">
              <a:solidFill>
                <a:srgbClr val="CC0000"/>
              </a:solidFill>
              <a:latin typeface="+mn-lt"/>
            </a:endParaRPr>
          </a:p>
        </p:txBody>
      </p:sp>
      <p:pic>
        <p:nvPicPr>
          <p:cNvPr id="4" name="Grafik 12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13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E7F3">
              <a:alpha val="58000"/>
            </a:srgbClr>
          </a:solidFill>
          <a:ln w="76200">
            <a:solidFill>
              <a:srgbClr val="FB3F1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feld 10"/>
          <p:cNvSpPr txBox="1"/>
          <p:nvPr userDrawn="1"/>
        </p:nvSpPr>
        <p:spPr>
          <a:xfrm>
            <a:off x="-17463" y="6489700"/>
            <a:ext cx="2446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CC0000"/>
                </a:solidFill>
                <a:latin typeface="Times New Roman"/>
                <a:cs typeface="Times New Roman"/>
                <a:sym typeface="Webdings"/>
              </a:rPr>
              <a:t>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Eliane</a:t>
            </a:r>
            <a:r>
              <a:rPr lang="en-US">
                <a:solidFill>
                  <a:srgbClr val="CC0000"/>
                </a:solidFill>
                <a:latin typeface="+mn-lt"/>
              </a:rPr>
              <a:t>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Epple</a:t>
            </a:r>
            <a:endParaRPr lang="en-US">
              <a:solidFill>
                <a:srgbClr val="CC0000"/>
              </a:solidFill>
              <a:latin typeface="+mn-lt"/>
            </a:endParaRPr>
          </a:p>
        </p:txBody>
      </p:sp>
      <p:pic>
        <p:nvPicPr>
          <p:cNvPr id="4" name="Grafik 12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13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2"/>
          <p:cNvCxnSpPr/>
          <p:nvPr userDrawn="1"/>
        </p:nvCxnSpPr>
        <p:spPr>
          <a:xfrm rot="5400000">
            <a:off x="-858044" y="3929857"/>
            <a:ext cx="4859337" cy="0"/>
          </a:xfrm>
          <a:prstGeom prst="line">
            <a:avLst/>
          </a:prstGeom>
          <a:ln>
            <a:solidFill>
              <a:srgbClr val="67E5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 13"/>
          <p:cNvSpPr/>
          <p:nvPr userDrawn="1"/>
        </p:nvSpPr>
        <p:spPr>
          <a:xfrm>
            <a:off x="73025" y="82550"/>
            <a:ext cx="9001125" cy="6696075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Gerade Verbindung 15"/>
          <p:cNvCxnSpPr/>
          <p:nvPr userDrawn="1"/>
        </p:nvCxnSpPr>
        <p:spPr>
          <a:xfrm>
            <a:off x="0" y="2160588"/>
            <a:ext cx="91440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14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3375" y="3976688"/>
            <a:ext cx="884238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18" descr="tum-logo.gif"/>
          <p:cNvPicPr>
            <a:picLocks noChangeAspect="1"/>
          </p:cNvPicPr>
          <p:nvPr userDrawn="1"/>
        </p:nvPicPr>
        <p:blipFill>
          <a:blip r:embed="rId3"/>
          <a:srcRect t="13910" b="16536"/>
          <a:stretch>
            <a:fillRect/>
          </a:stretch>
        </p:blipFill>
        <p:spPr bwMode="auto">
          <a:xfrm>
            <a:off x="249238" y="4924425"/>
            <a:ext cx="10541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12" descr="logo_hades2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90513" y="2889250"/>
            <a:ext cx="10572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Gerade Verbindung 20"/>
          <p:cNvCxnSpPr/>
          <p:nvPr userDrawn="1"/>
        </p:nvCxnSpPr>
        <p:spPr>
          <a:xfrm rot="5400000">
            <a:off x="-1128712" y="4156075"/>
            <a:ext cx="540385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1835696" y="1507431"/>
            <a:ext cx="6480720" cy="778887"/>
          </a:xfrm>
          <a:prstGeom prst="rect">
            <a:avLst/>
          </a:prstGeom>
        </p:spPr>
        <p:txBody>
          <a:bodyPr>
            <a:spAutoFit/>
          </a:bodyPr>
          <a:lstStyle>
            <a:lvl1pPr>
              <a:buNone/>
              <a:defRPr sz="4400" b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Meiryo" pitchFamily="34" charset="-128"/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26" name="Textplatzhalter 17"/>
          <p:cNvSpPr>
            <a:spLocks noGrp="1"/>
          </p:cNvSpPr>
          <p:nvPr>
            <p:ph type="body" sz="quarter" idx="12"/>
          </p:nvPr>
        </p:nvSpPr>
        <p:spPr>
          <a:xfrm>
            <a:off x="6371704" y="2402363"/>
            <a:ext cx="2304752" cy="431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000" baseline="0">
                <a:solidFill>
                  <a:schemeClr val="accent1">
                    <a:lumMod val="50000"/>
                  </a:schemeClr>
                </a:solidFill>
                <a:latin typeface="+mn-lt"/>
                <a:ea typeface="Meiryo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E7F3">
              <a:alpha val="58000"/>
            </a:srgbClr>
          </a:solidFill>
          <a:ln w="76200">
            <a:solidFill>
              <a:srgbClr val="FB3F1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feld 10"/>
          <p:cNvSpPr txBox="1"/>
          <p:nvPr userDrawn="1"/>
        </p:nvSpPr>
        <p:spPr>
          <a:xfrm>
            <a:off x="-17463" y="6489700"/>
            <a:ext cx="2446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CC0000"/>
                </a:solidFill>
                <a:latin typeface="Times New Roman"/>
                <a:cs typeface="Times New Roman"/>
                <a:sym typeface="Webdings"/>
              </a:rPr>
              <a:t>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Eliane</a:t>
            </a:r>
            <a:r>
              <a:rPr lang="en-US">
                <a:solidFill>
                  <a:srgbClr val="CC0000"/>
                </a:solidFill>
                <a:latin typeface="+mn-lt"/>
              </a:rPr>
              <a:t>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Epple</a:t>
            </a:r>
            <a:endParaRPr lang="en-US">
              <a:solidFill>
                <a:srgbClr val="CC0000"/>
              </a:solidFill>
              <a:latin typeface="+mn-lt"/>
            </a:endParaRPr>
          </a:p>
        </p:txBody>
      </p:sp>
      <p:pic>
        <p:nvPicPr>
          <p:cNvPr id="4" name="Grafik 12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13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E7F3">
              <a:alpha val="58000"/>
            </a:srgbClr>
          </a:solidFill>
          <a:ln w="76200">
            <a:solidFill>
              <a:srgbClr val="FB3F1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feld 10"/>
          <p:cNvSpPr txBox="1"/>
          <p:nvPr userDrawn="1"/>
        </p:nvSpPr>
        <p:spPr>
          <a:xfrm>
            <a:off x="-17463" y="6489700"/>
            <a:ext cx="2446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CC0000"/>
                </a:solidFill>
                <a:latin typeface="Times New Roman"/>
                <a:cs typeface="Times New Roman"/>
                <a:sym typeface="Webdings"/>
              </a:rPr>
              <a:t>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Eliane</a:t>
            </a:r>
            <a:r>
              <a:rPr lang="en-US">
                <a:solidFill>
                  <a:srgbClr val="CC0000"/>
                </a:solidFill>
                <a:latin typeface="+mn-lt"/>
              </a:rPr>
              <a:t> </a:t>
            </a:r>
            <a:r>
              <a:rPr lang="en-US" err="1">
                <a:solidFill>
                  <a:srgbClr val="CC0000"/>
                </a:solidFill>
                <a:latin typeface="+mn-lt"/>
              </a:rPr>
              <a:t>Epple</a:t>
            </a:r>
            <a:endParaRPr lang="en-US">
              <a:solidFill>
                <a:srgbClr val="CC0000"/>
              </a:solidFill>
              <a:latin typeface="+mn-lt"/>
            </a:endParaRPr>
          </a:p>
        </p:txBody>
      </p:sp>
      <p:pic>
        <p:nvPicPr>
          <p:cNvPr id="4" name="Grafik 12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13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031" y="178594"/>
            <a:ext cx="8643938" cy="741164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lIns="64291" tIns="32146" rIns="64291" bIns="32146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55063" y="6419850"/>
            <a:ext cx="266700" cy="285750"/>
          </a:xfrm>
          <a:prstGeom prst="rect">
            <a:avLst/>
          </a:prstGeom>
        </p:spPr>
        <p:txBody>
          <a:bodyPr lIns="64291" tIns="32146" rIns="64291" bIns="3214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3A382A-BBDB-4BF0-89A0-E2904ACB2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3"/>
          <p:cNvSpPr/>
          <p:nvPr userDrawn="1"/>
        </p:nvSpPr>
        <p:spPr>
          <a:xfrm>
            <a:off x="84138" y="77788"/>
            <a:ext cx="8967787" cy="6494462"/>
          </a:xfrm>
          <a:prstGeom prst="rect">
            <a:avLst/>
          </a:prstGeom>
          <a:noFill/>
          <a:ln>
            <a:solidFill>
              <a:srgbClr val="67E5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" name="Gerade Verbindung 14"/>
          <p:cNvCxnSpPr/>
          <p:nvPr userDrawn="1"/>
        </p:nvCxnSpPr>
        <p:spPr>
          <a:xfrm>
            <a:off x="1857375" y="1000125"/>
            <a:ext cx="6643688" cy="1588"/>
          </a:xfrm>
          <a:prstGeom prst="line">
            <a:avLst/>
          </a:prstGeom>
          <a:ln w="38100">
            <a:solidFill>
              <a:srgbClr val="67E5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15"/>
          <p:cNvCxnSpPr/>
          <p:nvPr userDrawn="1"/>
        </p:nvCxnSpPr>
        <p:spPr>
          <a:xfrm>
            <a:off x="357188" y="857250"/>
            <a:ext cx="5643562" cy="1588"/>
          </a:xfrm>
          <a:prstGeom prst="line">
            <a:avLst/>
          </a:prstGeom>
          <a:ln w="38100">
            <a:solidFill>
              <a:srgbClr val="1F5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16"/>
          <p:cNvSpPr txBox="1"/>
          <p:nvPr userDrawn="1"/>
        </p:nvSpPr>
        <p:spPr>
          <a:xfrm>
            <a:off x="-17463" y="6527800"/>
            <a:ext cx="2446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F572C"/>
                </a:solidFill>
                <a:latin typeface="Times New Roman"/>
                <a:cs typeface="Times New Roman"/>
                <a:sym typeface="Webdings"/>
              </a:rPr>
              <a:t> </a:t>
            </a:r>
            <a:r>
              <a:rPr lang="en-US" dirty="0" err="1">
                <a:solidFill>
                  <a:srgbClr val="1F572C"/>
                </a:solidFill>
                <a:latin typeface="+mn-lt"/>
              </a:rPr>
              <a:t>Eliane</a:t>
            </a:r>
            <a:r>
              <a:rPr lang="en-US" dirty="0">
                <a:solidFill>
                  <a:srgbClr val="1F572C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1F572C"/>
                </a:solidFill>
                <a:latin typeface="+mn-lt"/>
              </a:rPr>
              <a:t>Epple</a:t>
            </a:r>
            <a:endParaRPr lang="en-US" dirty="0">
              <a:solidFill>
                <a:srgbClr val="1F572C"/>
              </a:solidFill>
              <a:latin typeface="+mn-lt"/>
            </a:endParaRPr>
          </a:p>
        </p:txBody>
      </p:sp>
      <p:pic>
        <p:nvPicPr>
          <p:cNvPr id="6" name="Grafik 6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7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8"/>
          <p:cNvSpPr txBox="1"/>
          <p:nvPr userDrawn="1"/>
        </p:nvSpPr>
        <p:spPr>
          <a:xfrm>
            <a:off x="3424238" y="6540500"/>
            <a:ext cx="20716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F572C"/>
                </a:solidFill>
                <a:latin typeface="+mn-lt"/>
              </a:rPr>
              <a:t>3.3.2011 – </a:t>
            </a:r>
            <a:r>
              <a:rPr lang="en-US" dirty="0" err="1">
                <a:solidFill>
                  <a:srgbClr val="1F572C"/>
                </a:solidFill>
                <a:latin typeface="+mn-lt"/>
              </a:rPr>
              <a:t>Frascati</a:t>
            </a:r>
            <a:r>
              <a:rPr lang="en-US" dirty="0">
                <a:solidFill>
                  <a:srgbClr val="1F572C"/>
                </a:solidFill>
                <a:latin typeface="+mn-lt"/>
              </a:rPr>
              <a:t> </a:t>
            </a:r>
            <a:endParaRPr lang="en-US" dirty="0">
              <a:solidFill>
                <a:srgbClr val="1F572C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3571B-FD6D-4B22-9827-55C0CDD3562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29C41-FC5F-4884-A14C-60D3013E06A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C5AA4-FAE3-4C5E-96E3-4F84C80918B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A23BD-4BA3-4A6A-96F4-1F88B6617F8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A2A39-1073-40D2-8B1D-51EFBC60CDA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4267A-44A6-4FEB-BBF8-8F146CEA78B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3"/>
          <p:cNvSpPr/>
          <p:nvPr userDrawn="1"/>
        </p:nvSpPr>
        <p:spPr>
          <a:xfrm>
            <a:off x="84138" y="77788"/>
            <a:ext cx="8967787" cy="649446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Grafik 6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7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Gerade Verbindung 9"/>
          <p:cNvCxnSpPr/>
          <p:nvPr userDrawn="1"/>
        </p:nvCxnSpPr>
        <p:spPr>
          <a:xfrm>
            <a:off x="971550" y="903288"/>
            <a:ext cx="80645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10"/>
          <p:cNvCxnSpPr/>
          <p:nvPr userDrawn="1"/>
        </p:nvCxnSpPr>
        <p:spPr>
          <a:xfrm>
            <a:off x="92075" y="858838"/>
            <a:ext cx="8008938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19"/>
          <p:cNvSpPr txBox="1"/>
          <p:nvPr userDrawn="1"/>
        </p:nvSpPr>
        <p:spPr>
          <a:xfrm>
            <a:off x="19050" y="6538913"/>
            <a:ext cx="39052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  <a:sym typeface="Webdings"/>
              </a:rPr>
              <a:t>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Epple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feld 20"/>
          <p:cNvSpPr txBox="1"/>
          <p:nvPr userDrawn="1"/>
        </p:nvSpPr>
        <p:spPr>
          <a:xfrm>
            <a:off x="4921250" y="6565900"/>
            <a:ext cx="3683000" cy="350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LEANNIS Meeting, Prague 2012</a:t>
            </a:r>
            <a:endParaRPr lang="de-DE" dirty="0">
              <a:latin typeface="+mn-lt"/>
            </a:endParaRPr>
          </a:p>
        </p:txBody>
      </p:sp>
      <p:sp>
        <p:nvSpPr>
          <p:cNvPr id="10" name="Textfeld 12"/>
          <p:cNvSpPr txBox="1"/>
          <p:nvPr userDrawn="1"/>
        </p:nvSpPr>
        <p:spPr>
          <a:xfrm>
            <a:off x="8647113" y="6540500"/>
            <a:ext cx="604837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218D95E-98D1-4F7B-AE08-4274A48C69A8}" type="slidenum">
              <a:rPr lang="en-US">
                <a:solidFill>
                  <a:schemeClr val="accent5">
                    <a:lumMod val="50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platzhalter 16"/>
          <p:cNvSpPr>
            <a:spLocks noGrp="1"/>
          </p:cNvSpPr>
          <p:nvPr>
            <p:ph type="body" sz="quarter" idx="11"/>
          </p:nvPr>
        </p:nvSpPr>
        <p:spPr>
          <a:xfrm>
            <a:off x="1181595" y="298772"/>
            <a:ext cx="678081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buNone/>
              <a:defRPr sz="3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2991A-F73E-4484-8399-3D41FFCDD9C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959E1-875C-4F9A-BF6C-45B2A870986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9FF76-5D28-4710-A9FA-ED271DF48A8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5654-6359-4C72-9D7C-EF775F756F4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BA4CF-BFE3-4AC3-A8AA-AB28AF480BD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BFE1A-49CC-4953-95A1-F6C88BC2D20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37DF9-B50C-4580-9A1C-B7F10C470EA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AD6AB-431F-4513-B4E8-61201117A77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1FFA3-7384-48A1-903C-6C5189B420D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7F8F9-3F4B-46E2-AAB4-F6133C04F94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3"/>
          <p:cNvSpPr/>
          <p:nvPr userDrawn="1"/>
        </p:nvSpPr>
        <p:spPr>
          <a:xfrm>
            <a:off x="84138" y="77788"/>
            <a:ext cx="8967787" cy="649446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Grafik 6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7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Gerade Verbindung 9"/>
          <p:cNvCxnSpPr/>
          <p:nvPr userDrawn="1"/>
        </p:nvCxnSpPr>
        <p:spPr>
          <a:xfrm>
            <a:off x="1079500" y="2708275"/>
            <a:ext cx="80645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10"/>
          <p:cNvCxnSpPr/>
          <p:nvPr userDrawn="1"/>
        </p:nvCxnSpPr>
        <p:spPr>
          <a:xfrm>
            <a:off x="92075" y="4149725"/>
            <a:ext cx="8008938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11"/>
          <p:cNvSpPr txBox="1"/>
          <p:nvPr userDrawn="1"/>
        </p:nvSpPr>
        <p:spPr>
          <a:xfrm>
            <a:off x="19050" y="6538913"/>
            <a:ext cx="39052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  <a:sym typeface="Webdings"/>
              </a:rPr>
              <a:t>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Epple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feld 14"/>
          <p:cNvSpPr txBox="1"/>
          <p:nvPr userDrawn="1"/>
        </p:nvSpPr>
        <p:spPr>
          <a:xfrm>
            <a:off x="4921250" y="6565900"/>
            <a:ext cx="3683000" cy="350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LEANNIS Meeting, Prague 2012</a:t>
            </a:r>
            <a:endParaRPr lang="de-DE" dirty="0">
              <a:latin typeface="+mn-lt"/>
            </a:endParaRPr>
          </a:p>
        </p:txBody>
      </p:sp>
      <p:sp>
        <p:nvSpPr>
          <p:cNvPr id="13" name="Textplatzhalter 16"/>
          <p:cNvSpPr>
            <a:spLocks noGrp="1"/>
          </p:cNvSpPr>
          <p:nvPr>
            <p:ph type="body" sz="quarter" idx="12"/>
          </p:nvPr>
        </p:nvSpPr>
        <p:spPr>
          <a:xfrm>
            <a:off x="1403648" y="2756551"/>
            <a:ext cx="6780811" cy="77888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buNone/>
              <a:defRPr sz="4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32D97-14BF-4AB4-B0DA-B68EF1CDD0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6A12A-D095-444B-9DBB-4E16F09D438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7698E-9216-4A11-AB18-7F06CDED570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24169-EE52-462D-B866-09FA871AD40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9A266-9171-49AE-9039-C82611A16C8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6893C-9EAC-4F75-8A39-6BB3224D5DA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E7F76-CAD0-4B2D-8188-DC9B945130F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DA34F-A14B-4AE2-9C73-52C11137277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91E53-4D00-476C-B52C-0CD19E91BB9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7E8C-4B4E-4A0A-B076-3A46EF1FB4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3"/>
          <p:cNvSpPr/>
          <p:nvPr userDrawn="1"/>
        </p:nvSpPr>
        <p:spPr>
          <a:xfrm>
            <a:off x="84138" y="77788"/>
            <a:ext cx="8967787" cy="6780212"/>
          </a:xfrm>
          <a:prstGeom prst="rect">
            <a:avLst/>
          </a:prstGeom>
          <a:noFill/>
          <a:ln>
            <a:solidFill>
              <a:srgbClr val="67E5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feld 16"/>
          <p:cNvSpPr txBox="1"/>
          <p:nvPr userDrawn="1"/>
        </p:nvSpPr>
        <p:spPr>
          <a:xfrm>
            <a:off x="-17463" y="6527800"/>
            <a:ext cx="2446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1F572C"/>
                </a:solidFill>
                <a:latin typeface="Times New Roman"/>
                <a:cs typeface="Times New Roman"/>
                <a:sym typeface="Webdings"/>
              </a:rPr>
              <a:t> </a:t>
            </a:r>
            <a:r>
              <a:rPr lang="en-US" err="1">
                <a:solidFill>
                  <a:srgbClr val="1F572C"/>
                </a:solidFill>
                <a:latin typeface="+mn-lt"/>
              </a:rPr>
              <a:t>Eliane</a:t>
            </a:r>
            <a:r>
              <a:rPr lang="en-US">
                <a:solidFill>
                  <a:srgbClr val="1F572C"/>
                </a:solidFill>
                <a:latin typeface="+mn-lt"/>
              </a:rPr>
              <a:t> </a:t>
            </a:r>
            <a:r>
              <a:rPr lang="en-US" err="1">
                <a:solidFill>
                  <a:srgbClr val="1F572C"/>
                </a:solidFill>
                <a:latin typeface="+mn-lt"/>
              </a:rPr>
              <a:t>Epple</a:t>
            </a:r>
            <a:endParaRPr lang="en-US">
              <a:solidFill>
                <a:srgbClr val="1F572C"/>
              </a:solidFill>
              <a:latin typeface="+mn-lt"/>
            </a:endParaRPr>
          </a:p>
        </p:txBody>
      </p:sp>
      <p:pic>
        <p:nvPicPr>
          <p:cNvPr id="4" name="Grafik 6" descr="Logo_ohne_Unterschri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820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7" descr="logo_hades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31763"/>
            <a:ext cx="7143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9"/>
          <p:cNvSpPr txBox="1"/>
          <p:nvPr userDrawn="1"/>
        </p:nvSpPr>
        <p:spPr>
          <a:xfrm>
            <a:off x="3424238" y="6540500"/>
            <a:ext cx="28035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1F572C"/>
                </a:solidFill>
                <a:latin typeface="+mn-lt"/>
              </a:rPr>
              <a:t>3.3.2011 – </a:t>
            </a:r>
            <a:r>
              <a:rPr lang="en-US" err="1">
                <a:solidFill>
                  <a:srgbClr val="1F572C"/>
                </a:solidFill>
                <a:latin typeface="+mn-lt"/>
              </a:rPr>
              <a:t>Frascati</a:t>
            </a:r>
            <a:endParaRPr lang="en-US">
              <a:solidFill>
                <a:srgbClr val="1F572C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5E743-88F0-4504-8F0D-142445D18ED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C881C-AAAB-4DEB-9C96-0CF6CCBA56C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86E1E-47E2-41A2-95BA-C875C12E15D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01621-D441-43D6-9AF3-6954D8B8B7B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6F09A-5AED-4A39-961B-BB7E2BC89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C002B-6500-4C49-AF7A-B07D8B72BE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50DFE-7A11-4FE5-808D-A6E15E806F9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F73E9-D3AE-4F01-9F18-7D3E0AEBD3F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859CF-25C7-4A4D-8C15-A960BF4E5BC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91141-8A8F-4AF4-BFB0-0C76FA0B7B5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Relationship Id="rId14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5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3957" r:id="rId2"/>
    <p:sldLayoutId id="2147483958" r:id="rId3"/>
    <p:sldLayoutId id="2147483959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3960" r:id="rId10"/>
    <p:sldLayoutId id="2147484059" r:id="rId11"/>
    <p:sldLayoutId id="2147484060" r:id="rId12"/>
    <p:sldLayoutId id="2147484061" r:id="rId13"/>
    <p:sldLayoutId id="2147484062" r:id="rId14"/>
    <p:sldLayoutId id="2147484063" r:id="rId15"/>
    <p:sldLayoutId id="2147484064" r:id="rId16"/>
    <p:sldLayoutId id="2147484065" r:id="rId17"/>
    <p:sldLayoutId id="2147484066" r:id="rId18"/>
    <p:sldLayoutId id="2147484067" r:id="rId19"/>
    <p:sldLayoutId id="2147484068" r:id="rId20"/>
    <p:sldLayoutId id="2147484069" r:id="rId21"/>
    <p:sldLayoutId id="2147484070" r:id="rId22"/>
    <p:sldLayoutId id="2147484071" r:id="rId23"/>
    <p:sldLayoutId id="2147484072" r:id="rId24"/>
    <p:sldLayoutId id="2147484073" r:id="rId25"/>
    <p:sldLayoutId id="2147484074" r:id="rId26"/>
    <p:sldLayoutId id="2147484075" r:id="rId27"/>
    <p:sldLayoutId id="2147484076" r:id="rId28"/>
    <p:sldLayoutId id="2147484077" r:id="rId29"/>
    <p:sldLayoutId id="2147484078" r:id="rId30"/>
    <p:sldLayoutId id="2147484079" r:id="rId31"/>
    <p:sldLayoutId id="2147484080" r:id="rId32"/>
    <p:sldLayoutId id="2147484081" r:id="rId33"/>
    <p:sldLayoutId id="2147484082" r:id="rId34"/>
    <p:sldLayoutId id="2147484083" r:id="rId35"/>
    <p:sldLayoutId id="2147484084" r:id="rId36"/>
    <p:sldLayoutId id="2147484085" r:id="rId37"/>
    <p:sldLayoutId id="2147484086" r:id="rId38"/>
    <p:sldLayoutId id="2147484087" r:id="rId39"/>
    <p:sldLayoutId id="2147484088" r:id="rId40"/>
    <p:sldLayoutId id="2147484089" r:id="rId41"/>
    <p:sldLayoutId id="2147484090" r:id="rId42"/>
    <p:sldLayoutId id="2147484091" r:id="rId43"/>
    <p:sldLayoutId id="2147484092" r:id="rId44"/>
    <p:sldLayoutId id="2147484093" r:id="rId45"/>
    <p:sldLayoutId id="2147484094" r:id="rId46"/>
    <p:sldLayoutId id="2147484095" r:id="rId47"/>
    <p:sldLayoutId id="2147484096" r:id="rId48"/>
    <p:sldLayoutId id="2147484097" r:id="rId49"/>
    <p:sldLayoutId id="2147484098" r:id="rId50"/>
    <p:sldLayoutId id="2147484099" r:id="rId51"/>
    <p:sldLayoutId id="2147484100" r:id="rId52"/>
    <p:sldLayoutId id="2147484101" r:id="rId53"/>
    <p:sldLayoutId id="2147484102" r:id="rId54"/>
    <p:sldLayoutId id="2147484103" r:id="rId55"/>
    <p:sldLayoutId id="2147484104" r:id="rId56"/>
    <p:sldLayoutId id="2147484105" r:id="rId57"/>
    <p:sldLayoutId id="2147484106" r:id="rId58"/>
    <p:sldLayoutId id="2147484107" r:id="rId59"/>
    <p:sldLayoutId id="2147484108" r:id="rId60"/>
    <p:sldLayoutId id="2147484109" r:id="rId61"/>
    <p:sldLayoutId id="2147484110" r:id="rId62"/>
    <p:sldLayoutId id="2147484111" r:id="rId6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7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17475" y="142875"/>
            <a:ext cx="8080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1476375" y="115888"/>
            <a:ext cx="72691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de-DE" sz="2800">
              <a:solidFill>
                <a:srgbClr val="000000"/>
              </a:solidFill>
              <a:latin typeface="HelveticaNeueLT Std" pitchFamily="34" charset="0"/>
            </a:endParaRPr>
          </a:p>
        </p:txBody>
      </p:sp>
      <p:sp>
        <p:nvSpPr>
          <p:cNvPr id="1057" name="Rectangle 33"/>
          <p:cNvSpPr>
            <a:spLocks noChangeArrowheads="1"/>
          </p:cNvSpPr>
          <p:nvPr userDrawn="1"/>
        </p:nvSpPr>
        <p:spPr bwMode="auto">
          <a:xfrm>
            <a:off x="6300788" y="1268413"/>
            <a:ext cx="1223962" cy="431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de-DE" sz="36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64869" name="Grafik 12" descr="HADES_icon_B.gif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215313" y="155575"/>
            <a:ext cx="811212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feld 14"/>
          <p:cNvSpPr txBox="1"/>
          <p:nvPr userDrawn="1"/>
        </p:nvSpPr>
        <p:spPr>
          <a:xfrm>
            <a:off x="71438" y="6580188"/>
            <a:ext cx="9072562" cy="581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Johannes Siebenson                    ECT* Workshop – </a:t>
            </a:r>
            <a:r>
              <a:rPr lang="de-DE" sz="16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Trento</a:t>
            </a:r>
            <a:r>
              <a:rPr 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2010       </a:t>
            </a:r>
          </a:p>
          <a:p>
            <a:pPr>
              <a:defRPr/>
            </a:pPr>
            <a:endParaRPr 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hteck 11"/>
          <p:cNvSpPr/>
          <p:nvPr userDrawn="1"/>
        </p:nvSpPr>
        <p:spPr bwMode="auto">
          <a:xfrm>
            <a:off x="107950" y="142875"/>
            <a:ext cx="8928100" cy="6500813"/>
          </a:xfrm>
          <a:prstGeom prst="rect">
            <a:avLst/>
          </a:pr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de-DE" sz="360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4" name="Gerade Verbindung 13"/>
          <p:cNvCxnSpPr/>
          <p:nvPr userDrawn="1"/>
        </p:nvCxnSpPr>
        <p:spPr bwMode="auto">
          <a:xfrm>
            <a:off x="500063" y="928688"/>
            <a:ext cx="8143875" cy="0"/>
          </a:xfrm>
          <a:prstGeom prst="line">
            <a:avLst/>
          </a:prstGeom>
          <a:noFill/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NeueLT St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NeueLT St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NeueLT St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NeueLT St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NeueLT St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NeueLT St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NeueLT St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NeueLT St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7715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452D03-761D-46A1-90E5-33D6F285B04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7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17475" y="142875"/>
            <a:ext cx="8080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1476375" y="115888"/>
            <a:ext cx="72691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de-DE" sz="2800">
              <a:solidFill>
                <a:srgbClr val="000000"/>
              </a:solidFill>
              <a:latin typeface="HelveticaNeueLT Std" pitchFamily="34" charset="0"/>
            </a:endParaRPr>
          </a:p>
        </p:txBody>
      </p:sp>
      <p:sp>
        <p:nvSpPr>
          <p:cNvPr id="1057" name="Rectangle 33"/>
          <p:cNvSpPr>
            <a:spLocks noChangeArrowheads="1"/>
          </p:cNvSpPr>
          <p:nvPr userDrawn="1"/>
        </p:nvSpPr>
        <p:spPr bwMode="auto">
          <a:xfrm>
            <a:off x="6300788" y="1268413"/>
            <a:ext cx="1223962" cy="431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de-DE" sz="36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89445" name="Grafik 12" descr="HADES_icon_B.gif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215313" y="155575"/>
            <a:ext cx="811212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feld 14"/>
          <p:cNvSpPr txBox="1"/>
          <p:nvPr userDrawn="1"/>
        </p:nvSpPr>
        <p:spPr>
          <a:xfrm>
            <a:off x="71438" y="6580188"/>
            <a:ext cx="9072562" cy="581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Johannes Siebenson                    ECT* Workshop – </a:t>
            </a:r>
            <a:r>
              <a:rPr lang="de-DE" sz="16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Trento</a:t>
            </a:r>
            <a:r>
              <a:rPr 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2010       </a:t>
            </a:r>
          </a:p>
          <a:p>
            <a:pPr>
              <a:defRPr/>
            </a:pPr>
            <a:endParaRPr 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hteck 11"/>
          <p:cNvSpPr/>
          <p:nvPr userDrawn="1"/>
        </p:nvSpPr>
        <p:spPr bwMode="auto">
          <a:xfrm>
            <a:off x="107950" y="142875"/>
            <a:ext cx="8928100" cy="6500813"/>
          </a:xfrm>
          <a:prstGeom prst="rect">
            <a:avLst/>
          </a:pr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de-DE" sz="360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4" name="Gerade Verbindung 13"/>
          <p:cNvCxnSpPr/>
          <p:nvPr userDrawn="1"/>
        </p:nvCxnSpPr>
        <p:spPr bwMode="auto">
          <a:xfrm>
            <a:off x="500063" y="928688"/>
            <a:ext cx="8143875" cy="0"/>
          </a:xfrm>
          <a:prstGeom prst="line">
            <a:avLst/>
          </a:prstGeom>
          <a:noFill/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NeueLT St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NeueLT St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NeueLT St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NeueLT St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NeueLT St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NeueLT St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NeueLT St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NeueLT St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86" name="Rectangle 10"/>
          <p:cNvSpPr>
            <a:spLocks noChangeArrowheads="1"/>
          </p:cNvSpPr>
          <p:nvPr userDrawn="1"/>
        </p:nvSpPr>
        <p:spPr bwMode="auto">
          <a:xfrm>
            <a:off x="6300788" y="1268413"/>
            <a:ext cx="1223962" cy="431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de-DE" sz="360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7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17475" y="142875"/>
            <a:ext cx="8080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1476375" y="115888"/>
            <a:ext cx="72691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de-DE" sz="2800">
              <a:solidFill>
                <a:srgbClr val="000000"/>
              </a:solidFill>
              <a:latin typeface="HelveticaNeueLT Std" pitchFamily="34" charset="0"/>
            </a:endParaRPr>
          </a:p>
        </p:txBody>
      </p:sp>
      <p:sp>
        <p:nvSpPr>
          <p:cNvPr id="1057" name="Rectangle 33"/>
          <p:cNvSpPr>
            <a:spLocks noChangeArrowheads="1"/>
          </p:cNvSpPr>
          <p:nvPr userDrawn="1"/>
        </p:nvSpPr>
        <p:spPr bwMode="auto">
          <a:xfrm>
            <a:off x="6300788" y="1268413"/>
            <a:ext cx="1223962" cy="431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de-DE" sz="36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14021" name="Grafik 12" descr="HADES_icon_B.gif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215313" y="155575"/>
            <a:ext cx="811212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feld 14"/>
          <p:cNvSpPr txBox="1"/>
          <p:nvPr userDrawn="1"/>
        </p:nvSpPr>
        <p:spPr>
          <a:xfrm>
            <a:off x="71438" y="6580188"/>
            <a:ext cx="9072562" cy="581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Johannes Siebenson                    ECT* Workshop – </a:t>
            </a:r>
            <a:r>
              <a:rPr lang="de-DE" sz="16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Trento</a:t>
            </a:r>
            <a:r>
              <a:rPr 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2010       </a:t>
            </a:r>
          </a:p>
          <a:p>
            <a:pPr>
              <a:defRPr/>
            </a:pPr>
            <a:endParaRPr 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hteck 11"/>
          <p:cNvSpPr/>
          <p:nvPr userDrawn="1"/>
        </p:nvSpPr>
        <p:spPr bwMode="auto">
          <a:xfrm>
            <a:off x="107950" y="142875"/>
            <a:ext cx="8928100" cy="6500813"/>
          </a:xfrm>
          <a:prstGeom prst="rect">
            <a:avLst/>
          </a:pr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de-DE" sz="360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4" name="Gerade Verbindung 13"/>
          <p:cNvCxnSpPr/>
          <p:nvPr userDrawn="1"/>
        </p:nvCxnSpPr>
        <p:spPr bwMode="auto">
          <a:xfrm>
            <a:off x="500063" y="928688"/>
            <a:ext cx="8143875" cy="0"/>
          </a:xfrm>
          <a:prstGeom prst="line">
            <a:avLst/>
          </a:prstGeom>
          <a:noFill/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NeueLT St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NeueLT St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NeueLT St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NeueLT St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NeueLT St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NeueLT St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NeueLT St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NeueLT St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7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17475" y="142875"/>
            <a:ext cx="8080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1476375" y="115888"/>
            <a:ext cx="72691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de-DE" sz="2800">
              <a:solidFill>
                <a:srgbClr val="000000"/>
              </a:solidFill>
              <a:latin typeface="HelveticaNeueLT Std" pitchFamily="34" charset="0"/>
            </a:endParaRPr>
          </a:p>
        </p:txBody>
      </p:sp>
      <p:sp>
        <p:nvSpPr>
          <p:cNvPr id="1057" name="Rectangle 33"/>
          <p:cNvSpPr>
            <a:spLocks noChangeArrowheads="1"/>
          </p:cNvSpPr>
          <p:nvPr userDrawn="1"/>
        </p:nvSpPr>
        <p:spPr bwMode="auto">
          <a:xfrm>
            <a:off x="6300788" y="1268413"/>
            <a:ext cx="1223962" cy="431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de-DE" sz="36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26309" name="Grafik 12" descr="HADES_icon_B.gif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215313" y="155575"/>
            <a:ext cx="811212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feld 14"/>
          <p:cNvSpPr txBox="1"/>
          <p:nvPr userDrawn="1"/>
        </p:nvSpPr>
        <p:spPr>
          <a:xfrm>
            <a:off x="71438" y="6580188"/>
            <a:ext cx="9072562" cy="581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Johannes Siebenson                    ECT* Workshop – </a:t>
            </a:r>
            <a:r>
              <a:rPr lang="de-DE" sz="16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Trento</a:t>
            </a:r>
            <a:r>
              <a:rPr 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2010       </a:t>
            </a:r>
          </a:p>
          <a:p>
            <a:pPr>
              <a:defRPr/>
            </a:pPr>
            <a:endParaRPr 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hteck 11"/>
          <p:cNvSpPr/>
          <p:nvPr userDrawn="1"/>
        </p:nvSpPr>
        <p:spPr bwMode="auto">
          <a:xfrm>
            <a:off x="107950" y="142875"/>
            <a:ext cx="8928100" cy="6500813"/>
          </a:xfrm>
          <a:prstGeom prst="rect">
            <a:avLst/>
          </a:pr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de-DE" sz="360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4" name="Gerade Verbindung 13"/>
          <p:cNvCxnSpPr/>
          <p:nvPr userDrawn="1"/>
        </p:nvCxnSpPr>
        <p:spPr bwMode="auto">
          <a:xfrm>
            <a:off x="500063" y="928688"/>
            <a:ext cx="8143875" cy="0"/>
          </a:xfrm>
          <a:prstGeom prst="line">
            <a:avLst/>
          </a:prstGeom>
          <a:noFill/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NeueLT St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NeueLT St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NeueLT St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NeueLT St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NeueLT St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NeueLT St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NeueLT St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NeueLT St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6656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55834D-7530-4426-8D2C-9144310A466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788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93F335-4143-4909-B030-E3348CD1536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9113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B33B69-70E8-41A7-BCEE-B0B759F4FF1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34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352A37-3FC5-40B7-A876-9D661FE414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7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17475" y="142875"/>
            <a:ext cx="8080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1476375" y="115888"/>
            <a:ext cx="72691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de-DE" sz="2800">
              <a:solidFill>
                <a:srgbClr val="000000"/>
              </a:solidFill>
              <a:latin typeface="HelveticaNeueLT Std" pitchFamily="34" charset="0"/>
            </a:endParaRPr>
          </a:p>
        </p:txBody>
      </p:sp>
      <p:sp>
        <p:nvSpPr>
          <p:cNvPr id="1057" name="Rectangle 33"/>
          <p:cNvSpPr>
            <a:spLocks noChangeArrowheads="1"/>
          </p:cNvSpPr>
          <p:nvPr userDrawn="1"/>
        </p:nvSpPr>
        <p:spPr bwMode="auto">
          <a:xfrm>
            <a:off x="6300788" y="1268413"/>
            <a:ext cx="1223962" cy="431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de-DE" sz="36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15717" name="Grafik 12" descr="HADES_icon_B.gif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215313" y="155575"/>
            <a:ext cx="811212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feld 14"/>
          <p:cNvSpPr txBox="1"/>
          <p:nvPr userDrawn="1"/>
        </p:nvSpPr>
        <p:spPr>
          <a:xfrm>
            <a:off x="71438" y="6580188"/>
            <a:ext cx="9072562" cy="581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Johannes Siebenson        FOPI </a:t>
            </a:r>
            <a:r>
              <a:rPr lang="de-DE" sz="16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Collaboration</a:t>
            </a:r>
            <a:r>
              <a:rPr 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Meeting 2010                18.05.2010</a:t>
            </a:r>
          </a:p>
          <a:p>
            <a:pPr>
              <a:defRPr/>
            </a:pPr>
            <a:endParaRPr 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hteck 11"/>
          <p:cNvSpPr/>
          <p:nvPr userDrawn="1"/>
        </p:nvSpPr>
        <p:spPr bwMode="auto">
          <a:xfrm>
            <a:off x="107950" y="142875"/>
            <a:ext cx="8928100" cy="6500813"/>
          </a:xfrm>
          <a:prstGeom prst="rect">
            <a:avLst/>
          </a:pr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de-DE" sz="360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4" name="Gerade Verbindung 13"/>
          <p:cNvCxnSpPr/>
          <p:nvPr userDrawn="1"/>
        </p:nvCxnSpPr>
        <p:spPr bwMode="auto">
          <a:xfrm>
            <a:off x="500063" y="928688"/>
            <a:ext cx="8143875" cy="0"/>
          </a:xfrm>
          <a:prstGeom prst="line">
            <a:avLst/>
          </a:prstGeom>
          <a:noFill/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NeueLT St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NeueLT St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NeueLT St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NeueLT St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NeueLT St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NeueLT St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NeueLT St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NeueLT St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86" name="Rectangle 10"/>
          <p:cNvSpPr>
            <a:spLocks noChangeArrowheads="1"/>
          </p:cNvSpPr>
          <p:nvPr userDrawn="1"/>
        </p:nvSpPr>
        <p:spPr bwMode="auto">
          <a:xfrm>
            <a:off x="6300788" y="1268413"/>
            <a:ext cx="1223962" cy="431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de-DE" sz="360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86" name="Rectangle 10"/>
          <p:cNvSpPr>
            <a:spLocks noChangeArrowheads="1"/>
          </p:cNvSpPr>
          <p:nvPr userDrawn="1"/>
        </p:nvSpPr>
        <p:spPr bwMode="auto">
          <a:xfrm>
            <a:off x="6300788" y="1268413"/>
            <a:ext cx="1223962" cy="431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de-DE" sz="360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7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17475" y="142875"/>
            <a:ext cx="8080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1476375" y="115888"/>
            <a:ext cx="72691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de-DE" sz="2800">
              <a:solidFill>
                <a:srgbClr val="000000"/>
              </a:solidFill>
              <a:latin typeface="HelveticaNeueLT Std" pitchFamily="34" charset="0"/>
            </a:endParaRPr>
          </a:p>
        </p:txBody>
      </p:sp>
      <p:sp>
        <p:nvSpPr>
          <p:cNvPr id="1057" name="Rectangle 33"/>
          <p:cNvSpPr>
            <a:spLocks noChangeArrowheads="1"/>
          </p:cNvSpPr>
          <p:nvPr userDrawn="1"/>
        </p:nvSpPr>
        <p:spPr bwMode="auto">
          <a:xfrm>
            <a:off x="6300788" y="1268413"/>
            <a:ext cx="1223962" cy="431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de-DE" sz="36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52581" name="Grafik 12" descr="HADES_icon_B.gif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215313" y="155575"/>
            <a:ext cx="811212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feld 14"/>
          <p:cNvSpPr txBox="1"/>
          <p:nvPr userDrawn="1"/>
        </p:nvSpPr>
        <p:spPr>
          <a:xfrm>
            <a:off x="71438" y="6580188"/>
            <a:ext cx="9072562" cy="581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Johannes Siebenson        FOPI </a:t>
            </a:r>
            <a:r>
              <a:rPr lang="de-DE" sz="16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Collaboration</a:t>
            </a:r>
            <a:r>
              <a:rPr 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Meeting 2010                18.05.2010</a:t>
            </a:r>
          </a:p>
          <a:p>
            <a:pPr>
              <a:defRPr/>
            </a:pPr>
            <a:endParaRPr 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hteck 11"/>
          <p:cNvSpPr/>
          <p:nvPr userDrawn="1"/>
        </p:nvSpPr>
        <p:spPr bwMode="auto">
          <a:xfrm>
            <a:off x="107950" y="142875"/>
            <a:ext cx="8928100" cy="6500813"/>
          </a:xfrm>
          <a:prstGeom prst="rect">
            <a:avLst/>
          </a:pr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de-DE" sz="360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4" name="Gerade Verbindung 13"/>
          <p:cNvCxnSpPr/>
          <p:nvPr userDrawn="1"/>
        </p:nvCxnSpPr>
        <p:spPr bwMode="auto">
          <a:xfrm>
            <a:off x="500063" y="928688"/>
            <a:ext cx="8143875" cy="0"/>
          </a:xfrm>
          <a:prstGeom prst="line">
            <a:avLst/>
          </a:prstGeom>
          <a:noFill/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NeueLT St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NeueLT St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NeueLT St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NeueLT St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NeueLT St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NeueLT St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NeueLT St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NeueLT St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1835696" y="854241"/>
            <a:ext cx="6480720" cy="1432077"/>
          </a:xfrm>
        </p:spPr>
        <p:txBody>
          <a:bodyPr/>
          <a:lstStyle/>
          <a:p>
            <a:pPr indent="2063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 proposed </a:t>
            </a:r>
            <a:r>
              <a:rPr lang="en-US" dirty="0" err="1" smtClean="0"/>
              <a:t>ppK</a:t>
            </a:r>
            <a:r>
              <a:rPr lang="en-US" baseline="30000" dirty="0" smtClean="0"/>
              <a:t>-</a:t>
            </a:r>
            <a:r>
              <a:rPr lang="en-US" dirty="0" smtClean="0"/>
              <a:t> analysis for HADES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6372225" y="2401888"/>
            <a:ext cx="2303463" cy="4318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Thue</a:t>
            </a:r>
            <a:r>
              <a:rPr lang="en-US" dirty="0" smtClean="0"/>
              <a:t>., 22.5.2011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12:00 – 12:30</a:t>
            </a:r>
            <a:endParaRPr lang="en-US" dirty="0"/>
          </a:p>
        </p:txBody>
      </p:sp>
      <p:sp>
        <p:nvSpPr>
          <p:cNvPr id="6" name="Textfeld 13"/>
          <p:cNvSpPr txBox="1">
            <a:spLocks noChangeArrowheads="1"/>
          </p:cNvSpPr>
          <p:nvPr/>
        </p:nvSpPr>
        <p:spPr bwMode="auto">
          <a:xfrm>
            <a:off x="1619250" y="2205038"/>
            <a:ext cx="3313113" cy="1016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Meiryo" pitchFamily="34" charset="-128"/>
              </a:rPr>
              <a:t>Eliane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Meiryo" pitchFamily="34" charset="-128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Meiryo" pitchFamily="34" charset="-128"/>
              </a:rPr>
              <a:t>Epple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+mn-lt"/>
              <a:ea typeface="Meiryo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Meiryo" pitchFamily="34" charset="-128"/>
              </a:rPr>
              <a:t>Ana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Meiryo" pitchFamily="34" charset="-128"/>
              </a:rPr>
              <a:t>Solaguren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Meiryo" pitchFamily="34" charset="-128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Meiryo" pitchFamily="34" charset="-128"/>
              </a:rPr>
              <a:t>Beascoa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Meiryo" pitchFamily="34" charset="-128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Meiryo" pitchFamily="34" charset="-128"/>
              </a:rPr>
              <a:t>Negre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+mn-lt"/>
              <a:ea typeface="Meiryo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Meiryo" pitchFamily="34" charset="-128"/>
              </a:rPr>
              <a:t>Laura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Meiryo" pitchFamily="34" charset="-128"/>
              </a:rPr>
              <a:t>Fabbietti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+mn-lt"/>
              <a:ea typeface="Meiryo" pitchFamily="34" charset="-128"/>
            </a:endParaRPr>
          </a:p>
        </p:txBody>
      </p:sp>
      <p:sp>
        <p:nvSpPr>
          <p:cNvPr id="239620" name="Textfeld 4"/>
          <p:cNvSpPr txBox="1">
            <a:spLocks noChangeArrowheads="1"/>
          </p:cNvSpPr>
          <p:nvPr/>
        </p:nvSpPr>
        <p:spPr bwMode="auto">
          <a:xfrm>
            <a:off x="1835150" y="4292600"/>
            <a:ext cx="36576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0850" indent="-273050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Introduction</a:t>
            </a:r>
          </a:p>
          <a:p>
            <a:pPr marL="450850" indent="-273050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Exp signal</a:t>
            </a:r>
          </a:p>
          <a:p>
            <a:pPr marL="450850" indent="-273050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Background description</a:t>
            </a:r>
          </a:p>
          <a:p>
            <a:pPr marL="450850" indent="-273050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Proposed way to go</a:t>
            </a:r>
          </a:p>
          <a:p>
            <a:pPr marL="450850" indent="-273050"/>
            <a:r>
              <a:rPr lang="en-US" sz="2400">
                <a:latin typeface="Calibri" pitchFamily="34" charset="0"/>
              </a:rPr>
              <a:t>    </a:t>
            </a:r>
          </a:p>
        </p:txBody>
      </p:sp>
      <p:sp>
        <p:nvSpPr>
          <p:cNvPr id="9" name="Ellipse 8"/>
          <p:cNvSpPr>
            <a:spLocks noChangeAspect="1"/>
          </p:cNvSpPr>
          <p:nvPr/>
        </p:nvSpPr>
        <p:spPr>
          <a:xfrm>
            <a:off x="2089200" y="4419778"/>
            <a:ext cx="252000" cy="25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355600" h="196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>
            <a:spLocks noChangeAspect="1"/>
          </p:cNvSpPr>
          <p:nvPr/>
        </p:nvSpPr>
        <p:spPr>
          <a:xfrm>
            <a:off x="2089200" y="4779818"/>
            <a:ext cx="252000" cy="25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355600" h="196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2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Ellipse 10"/>
          <p:cNvSpPr>
            <a:spLocks noChangeAspect="1"/>
          </p:cNvSpPr>
          <p:nvPr/>
        </p:nvSpPr>
        <p:spPr>
          <a:xfrm>
            <a:off x="2089200" y="5127983"/>
            <a:ext cx="252000" cy="25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355600" h="196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3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>
            <a:spLocks noChangeAspect="1"/>
          </p:cNvSpPr>
          <p:nvPr/>
        </p:nvSpPr>
        <p:spPr>
          <a:xfrm>
            <a:off x="2089200" y="5514554"/>
            <a:ext cx="252000" cy="25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355600" h="196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4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39633" name="AutoShape 2" descr="Kcl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9634" name="AutoShape 4" descr="Kcl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9635" name="AutoShape 6" descr="Kcl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39636" name="Picture 7" descr="D:\Windows Drop Box\Dropbox\BILDER\Logos\Kclus_logo_resiz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75" y="5799138"/>
            <a:ext cx="1027113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9" name="Textplatzhalter 2"/>
          <p:cNvSpPr>
            <a:spLocks noGrp="1"/>
          </p:cNvSpPr>
          <p:nvPr>
            <p:ph type="body" sz="quarter" idx="12"/>
          </p:nvPr>
        </p:nvSpPr>
        <p:spPr bwMode="auto">
          <a:xfrm>
            <a:off x="1403350" y="2755900"/>
            <a:ext cx="6781800" cy="77946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Experimental history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7" name="Picture 2" descr="D:\Windows Drop Box\Dropbox\BILDER\Presentation Themes\Bilder für Style\Kern_small_P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9913" y="1624013"/>
            <a:ext cx="115570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Windows Drop Box\Dropbox\BILDER\Presentation Themes\Bilder für Style\Kern.png"/>
          <p:cNvPicPr>
            <a:picLocks noChangeAspect="1" noChangeArrowheads="1"/>
          </p:cNvPicPr>
          <p:nvPr/>
        </p:nvPicPr>
        <p:blipFill>
          <a:blip r:embed="rId4" cstate="print"/>
          <a:srcRect l="73879" t="54474" r="15350" b="30375"/>
          <a:stretch>
            <a:fillRect/>
          </a:stretch>
        </p:blipFill>
        <p:spPr bwMode="auto">
          <a:xfrm rot="10547895">
            <a:off x="4192857" y="2080913"/>
            <a:ext cx="412595" cy="394656"/>
          </a:xfrm>
          <a:prstGeom prst="ellipse">
            <a:avLst/>
          </a:prstGeom>
          <a:noFill/>
        </p:spPr>
      </p:pic>
      <p:pic>
        <p:nvPicPr>
          <p:cNvPr id="11" name="Picture 3" descr="D:\Windows Drop Box\Dropbox\BILDER\Presentation Themes\Bilder für Style\Kern.png"/>
          <p:cNvPicPr>
            <a:picLocks noChangeAspect="1" noChangeArrowheads="1"/>
          </p:cNvPicPr>
          <p:nvPr/>
        </p:nvPicPr>
        <p:blipFill>
          <a:blip r:embed="rId4" cstate="print"/>
          <a:srcRect l="73879" t="54474" r="15350" b="30375"/>
          <a:stretch>
            <a:fillRect/>
          </a:stretch>
        </p:blipFill>
        <p:spPr bwMode="auto">
          <a:xfrm rot="9741323">
            <a:off x="4200292" y="2367128"/>
            <a:ext cx="412595" cy="394656"/>
          </a:xfrm>
          <a:prstGeom prst="ellipse">
            <a:avLst/>
          </a:prstGeom>
          <a:noFill/>
        </p:spPr>
      </p:pic>
      <p:sp>
        <p:nvSpPr>
          <p:cNvPr id="260100" name="Textplatzhalter 2"/>
          <p:cNvSpPr>
            <a:spLocks noGrp="1"/>
          </p:cNvSpPr>
          <p:nvPr>
            <p:ph type="body" sz="quarter" idx="11"/>
          </p:nvPr>
        </p:nvSpPr>
        <p:spPr bwMode="auto">
          <a:xfrm>
            <a:off x="1181100" y="298450"/>
            <a:ext cx="6781800" cy="64611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FINUDA</a:t>
            </a:r>
          </a:p>
        </p:txBody>
      </p:sp>
      <p:sp>
        <p:nvSpPr>
          <p:cNvPr id="260101" name="Textfeld 4"/>
          <p:cNvSpPr txBox="1">
            <a:spLocks noChangeArrowheads="1"/>
          </p:cNvSpPr>
          <p:nvPr/>
        </p:nvSpPr>
        <p:spPr bwMode="auto">
          <a:xfrm>
            <a:off x="234950" y="1114425"/>
            <a:ext cx="1673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K</a:t>
            </a:r>
            <a:r>
              <a:rPr lang="en-US" baseline="30000">
                <a:latin typeface="Calibri" pitchFamily="34" charset="0"/>
              </a:rPr>
              <a:t>-</a:t>
            </a:r>
            <a:r>
              <a:rPr lang="en-US">
                <a:latin typeface="Calibri" pitchFamily="34" charset="0"/>
              </a:rPr>
              <a:t> + (</a:t>
            </a:r>
            <a:r>
              <a:rPr lang="en-US" baseline="30000">
                <a:latin typeface="Calibri" pitchFamily="34" charset="0"/>
              </a:rPr>
              <a:t>6</a:t>
            </a:r>
            <a:r>
              <a:rPr lang="en-US">
                <a:latin typeface="Calibri" pitchFamily="34" charset="0"/>
              </a:rPr>
              <a:t>Li, </a:t>
            </a:r>
            <a:r>
              <a:rPr lang="en-US" baseline="30000">
                <a:latin typeface="Calibri" pitchFamily="34" charset="0"/>
              </a:rPr>
              <a:t>7</a:t>
            </a:r>
            <a:r>
              <a:rPr lang="en-US">
                <a:latin typeface="Calibri" pitchFamily="34" charset="0"/>
              </a:rPr>
              <a:t>Li, </a:t>
            </a:r>
            <a:r>
              <a:rPr lang="en-US" baseline="30000">
                <a:latin typeface="Calibri" pitchFamily="34" charset="0"/>
              </a:rPr>
              <a:t>12</a:t>
            </a:r>
            <a:r>
              <a:rPr lang="en-US">
                <a:latin typeface="Calibri" pitchFamily="34" charset="0"/>
              </a:rPr>
              <a:t>C)</a:t>
            </a:r>
          </a:p>
        </p:txBody>
      </p:sp>
      <p:grpSp>
        <p:nvGrpSpPr>
          <p:cNvPr id="8" name="Gruppieren 7"/>
          <p:cNvGrpSpPr>
            <a:grpSpLocks/>
          </p:cNvGrpSpPr>
          <p:nvPr/>
        </p:nvGrpSpPr>
        <p:grpSpPr bwMode="auto">
          <a:xfrm>
            <a:off x="2105025" y="2198688"/>
            <a:ext cx="393700" cy="407987"/>
            <a:chOff x="719600" y="2352907"/>
            <a:chExt cx="394241" cy="408923"/>
          </a:xfrm>
        </p:grpSpPr>
        <p:sp>
          <p:nvSpPr>
            <p:cNvPr id="6" name="Ellipse 5"/>
            <p:cNvSpPr>
              <a:spLocks noChangeAspect="1"/>
            </p:cNvSpPr>
            <p:nvPr/>
          </p:nvSpPr>
          <p:spPr>
            <a:xfrm>
              <a:off x="719600" y="2443375"/>
              <a:ext cx="318455" cy="318455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27050" h="438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bg1">
                      <a:lumMod val="95000"/>
                    </a:schemeClr>
                  </a:solidFill>
                </a:rPr>
                <a:t>K</a:t>
              </a:r>
              <a:endParaRPr lang="en-US" sz="2000" b="1" baseline="300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857903" y="2352907"/>
              <a:ext cx="255938" cy="3691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-</a:t>
              </a:r>
              <a:endParaRPr lang="en-US" b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</p:grpSp>
      <p:pic>
        <p:nvPicPr>
          <p:cNvPr id="260103" name="Picture 4"/>
          <p:cNvPicPr>
            <a:picLocks noChangeAspect="1" noChangeArrowheads="1"/>
          </p:cNvPicPr>
          <p:nvPr/>
        </p:nvPicPr>
        <p:blipFill>
          <a:blip r:embed="rId5"/>
          <a:srcRect b="2191"/>
          <a:stretch>
            <a:fillRect/>
          </a:stretch>
        </p:blipFill>
        <p:spPr bwMode="auto">
          <a:xfrm>
            <a:off x="141288" y="3952875"/>
            <a:ext cx="2708275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0104" name="Picture 5"/>
          <p:cNvPicPr>
            <a:picLocks noChangeAspect="1" noChangeArrowheads="1"/>
          </p:cNvPicPr>
          <p:nvPr/>
        </p:nvPicPr>
        <p:blipFill>
          <a:blip r:embed="rId6"/>
          <a:srcRect l="5418" t="5959" b="3139"/>
          <a:stretch>
            <a:fillRect/>
          </a:stretch>
        </p:blipFill>
        <p:spPr bwMode="auto">
          <a:xfrm>
            <a:off x="2752725" y="3616325"/>
            <a:ext cx="4087813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0105" name="Textfeld 14"/>
          <p:cNvSpPr txBox="1">
            <a:spLocks noChangeArrowheads="1"/>
          </p:cNvSpPr>
          <p:nvPr/>
        </p:nvSpPr>
        <p:spPr bwMode="auto">
          <a:xfrm>
            <a:off x="6653213" y="5348288"/>
            <a:ext cx="2163762" cy="922337"/>
          </a:xfrm>
          <a:prstGeom prst="rect">
            <a:avLst/>
          </a:prstGeom>
          <a:noFill/>
          <a:ln w="28575">
            <a:solidFill>
              <a:srgbClr val="D0D8E8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M(</a:t>
            </a:r>
            <a:r>
              <a:rPr lang="en-US" sz="1200">
                <a:latin typeface="Calibri" pitchFamily="34" charset="0"/>
              </a:rPr>
              <a:t>ppK</a:t>
            </a:r>
            <a:r>
              <a:rPr lang="en-US" sz="1200" baseline="30000">
                <a:latin typeface="Calibri" pitchFamily="34" charset="0"/>
              </a:rPr>
              <a:t>-</a:t>
            </a:r>
            <a:r>
              <a:rPr lang="en-US">
                <a:latin typeface="Calibri" pitchFamily="34" charset="0"/>
              </a:rPr>
              <a:t>) = 2.255 GeV/c</a:t>
            </a:r>
          </a:p>
          <a:p>
            <a:r>
              <a:rPr lang="en-US">
                <a:latin typeface="Calibri" pitchFamily="34" charset="0"/>
              </a:rPr>
              <a:t>B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ppK</a:t>
            </a:r>
            <a:r>
              <a:rPr lang="en-US" sz="1200" baseline="30000">
                <a:solidFill>
                  <a:srgbClr val="000000"/>
                </a:solidFill>
                <a:latin typeface="Calibri" pitchFamily="34" charset="0"/>
              </a:rPr>
              <a:t>-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) </a:t>
            </a:r>
            <a:r>
              <a:rPr lang="en-US">
                <a:latin typeface="Calibri" pitchFamily="34" charset="0"/>
              </a:rPr>
              <a:t> = 115 MeV</a:t>
            </a:r>
          </a:p>
          <a:p>
            <a:r>
              <a:rPr lang="en-US">
                <a:latin typeface="Calibri" pitchFamily="34" charset="0"/>
              </a:rPr>
              <a:t>Г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ppK</a:t>
            </a:r>
            <a:r>
              <a:rPr lang="en-US" sz="1200" baseline="30000">
                <a:solidFill>
                  <a:srgbClr val="000000"/>
                </a:solidFill>
                <a:latin typeface="Calibri" pitchFamily="34" charset="0"/>
              </a:rPr>
              <a:t>-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) </a:t>
            </a:r>
            <a:r>
              <a:rPr lang="en-US">
                <a:latin typeface="Calibri" pitchFamily="34" charset="0"/>
              </a:rPr>
              <a:t>  = 67 MeV/c</a:t>
            </a:r>
            <a:r>
              <a:rPr lang="en-US" baseline="30000">
                <a:latin typeface="Calibri" pitchFamily="34" charset="0"/>
              </a:rPr>
              <a:t>2</a:t>
            </a:r>
          </a:p>
        </p:txBody>
      </p:sp>
      <p:pic>
        <p:nvPicPr>
          <p:cNvPr id="14" name="Picture 3" descr="D:\Windows Drop Box\Dropbox\BILDER\Presentation Themes\Bilder für Style\Kern.png"/>
          <p:cNvPicPr>
            <a:picLocks noChangeAspect="1" noChangeArrowheads="1"/>
          </p:cNvPicPr>
          <p:nvPr/>
        </p:nvPicPr>
        <p:blipFill>
          <a:blip r:embed="rId4" cstate="print"/>
          <a:srcRect l="73879" t="54474" r="15350" b="30375"/>
          <a:stretch>
            <a:fillRect/>
          </a:stretch>
        </p:blipFill>
        <p:spPr bwMode="auto">
          <a:xfrm rot="10547895">
            <a:off x="4000215" y="2129825"/>
            <a:ext cx="412595" cy="394656"/>
          </a:xfrm>
          <a:prstGeom prst="ellipse">
            <a:avLst/>
          </a:prstGeom>
          <a:noFill/>
        </p:spPr>
      </p:pic>
      <p:sp>
        <p:nvSpPr>
          <p:cNvPr id="16" name="Ellipse 15"/>
          <p:cNvSpPr>
            <a:spLocks noChangeAspect="1"/>
          </p:cNvSpPr>
          <p:nvPr/>
        </p:nvSpPr>
        <p:spPr>
          <a:xfrm>
            <a:off x="4054853" y="2351958"/>
            <a:ext cx="355083" cy="318734"/>
          </a:xfrm>
          <a:prstGeom prst="ellipse">
            <a:avLst/>
          </a:prstGeom>
          <a:solidFill>
            <a:srgbClr val="FFAA0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355600" h="196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Λ</a:t>
            </a:r>
            <a:endParaRPr lang="en-US" sz="2400" dirty="0"/>
          </a:p>
        </p:txBody>
      </p:sp>
      <p:sp>
        <p:nvSpPr>
          <p:cNvPr id="260110" name="Textfeld 17"/>
          <p:cNvSpPr txBox="1">
            <a:spLocks noChangeArrowheads="1"/>
          </p:cNvSpPr>
          <p:nvPr/>
        </p:nvSpPr>
        <p:spPr bwMode="auto">
          <a:xfrm>
            <a:off x="225425" y="3490913"/>
            <a:ext cx="36703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M. Agnello et al. Phys. Rev. Lett. </a:t>
            </a:r>
            <a:r>
              <a:rPr lang="en-US" sz="1600" b="1">
                <a:latin typeface="Calibri" pitchFamily="34" charset="0"/>
              </a:rPr>
              <a:t>94 </a:t>
            </a:r>
            <a:r>
              <a:rPr lang="en-US" sz="1600">
                <a:latin typeface="Calibri" pitchFamily="34" charset="0"/>
              </a:rPr>
              <a:t>(2005)</a:t>
            </a:r>
          </a:p>
        </p:txBody>
      </p:sp>
      <p:sp>
        <p:nvSpPr>
          <p:cNvPr id="260111" name="Textfeld 18"/>
          <p:cNvSpPr txBox="1">
            <a:spLocks noChangeArrowheads="1"/>
          </p:cNvSpPr>
          <p:nvPr/>
        </p:nvSpPr>
        <p:spPr bwMode="auto">
          <a:xfrm>
            <a:off x="6653213" y="3994150"/>
            <a:ext cx="1968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Constraints:</a:t>
            </a:r>
          </a:p>
          <a:p>
            <a:r>
              <a:rPr lang="en-US">
                <a:latin typeface="Calibri" pitchFamily="34" charset="0"/>
              </a:rPr>
              <a:t>cos(</a:t>
            </a:r>
            <a:r>
              <a:rPr lang="el-GR">
                <a:latin typeface="Calibri" pitchFamily="34" charset="0"/>
              </a:rPr>
              <a:t>θ</a:t>
            </a:r>
            <a:r>
              <a:rPr lang="de-DE">
                <a:latin typeface="Calibri" pitchFamily="34" charset="0"/>
              </a:rPr>
              <a:t>)</a:t>
            </a:r>
            <a:r>
              <a:rPr lang="de-DE" baseline="30000">
                <a:latin typeface="Calibri" pitchFamily="34" charset="0"/>
              </a:rPr>
              <a:t>LAB </a:t>
            </a:r>
            <a:r>
              <a:rPr lang="de-DE">
                <a:latin typeface="Calibri" pitchFamily="34" charset="0"/>
              </a:rPr>
              <a:t> &lt; -0.8</a:t>
            </a:r>
          </a:p>
          <a:p>
            <a:r>
              <a:rPr lang="de-DE">
                <a:latin typeface="Calibri" pitchFamily="34" charset="0"/>
              </a:rPr>
              <a:t>Acc. p</a:t>
            </a:r>
            <a:r>
              <a:rPr lang="el-GR" baseline="-25000">
                <a:latin typeface="Calibri" pitchFamily="34" charset="0"/>
              </a:rPr>
              <a:t>Λ</a:t>
            </a:r>
            <a:r>
              <a:rPr lang="de-DE">
                <a:latin typeface="Calibri" pitchFamily="34" charset="0"/>
              </a:rPr>
              <a:t>&gt;300 MeV/c</a:t>
            </a:r>
            <a:endParaRPr lang="en-US">
              <a:latin typeface="Calibri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176588" y="4017963"/>
            <a:ext cx="11207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measured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507038" y="4146550"/>
            <a:ext cx="97948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acc.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corr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28142E-7 L 0.21336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79056E-7 L -0.01441 -0.0020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-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07383E-6 L -0.01163 -0.003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1.38889E-6 -0.177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463 L 0.00069 0.162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5" name="Textplatzhalter 1"/>
          <p:cNvSpPr>
            <a:spLocks noGrp="1"/>
          </p:cNvSpPr>
          <p:nvPr>
            <p:ph type="body" sz="quarter" idx="11"/>
          </p:nvPr>
        </p:nvSpPr>
        <p:spPr bwMode="auto">
          <a:xfrm>
            <a:off x="1181100" y="298450"/>
            <a:ext cx="6781800" cy="64611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Contra interpretation</a:t>
            </a:r>
          </a:p>
        </p:txBody>
      </p:sp>
      <p:pic>
        <p:nvPicPr>
          <p:cNvPr id="262146" name="Picture 3"/>
          <p:cNvPicPr>
            <a:picLocks noChangeAspect="1" noChangeArrowheads="1"/>
          </p:cNvPicPr>
          <p:nvPr/>
        </p:nvPicPr>
        <p:blipFill>
          <a:blip r:embed="rId3"/>
          <a:srcRect l="4041" b="14099"/>
          <a:stretch>
            <a:fillRect/>
          </a:stretch>
        </p:blipFill>
        <p:spPr bwMode="auto">
          <a:xfrm>
            <a:off x="142875" y="3600450"/>
            <a:ext cx="3384550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47" name="Picture 2"/>
          <p:cNvPicPr>
            <a:picLocks noChangeAspect="1" noChangeArrowheads="1"/>
          </p:cNvPicPr>
          <p:nvPr/>
        </p:nvPicPr>
        <p:blipFill>
          <a:blip r:embed="rId4"/>
          <a:srcRect b="23175"/>
          <a:stretch>
            <a:fillRect/>
          </a:stretch>
        </p:blipFill>
        <p:spPr bwMode="auto">
          <a:xfrm>
            <a:off x="193675" y="957263"/>
            <a:ext cx="3300413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48" name="Picture 4"/>
          <p:cNvPicPr>
            <a:picLocks noChangeAspect="1" noChangeArrowheads="1"/>
          </p:cNvPicPr>
          <p:nvPr/>
        </p:nvPicPr>
        <p:blipFill>
          <a:blip r:embed="rId5"/>
          <a:srcRect b="2191"/>
          <a:stretch>
            <a:fillRect/>
          </a:stretch>
        </p:blipFill>
        <p:spPr bwMode="auto">
          <a:xfrm>
            <a:off x="3467100" y="1233488"/>
            <a:ext cx="27098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49" name="Picture 5"/>
          <p:cNvPicPr>
            <a:picLocks noChangeAspect="1" noChangeArrowheads="1"/>
          </p:cNvPicPr>
          <p:nvPr/>
        </p:nvPicPr>
        <p:blipFill>
          <a:blip r:embed="rId6"/>
          <a:srcRect l="5418" t="5959" b="3139"/>
          <a:stretch>
            <a:fillRect/>
          </a:stretch>
        </p:blipFill>
        <p:spPr bwMode="auto">
          <a:xfrm>
            <a:off x="3424238" y="3668713"/>
            <a:ext cx="38227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150" name="Textfeld 9"/>
          <p:cNvSpPr txBox="1">
            <a:spLocks noChangeArrowheads="1"/>
          </p:cNvSpPr>
          <p:nvPr/>
        </p:nvSpPr>
        <p:spPr bwMode="auto">
          <a:xfrm>
            <a:off x="2806700" y="903288"/>
            <a:ext cx="4416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V.K. Magas et al. Physical Review C </a:t>
            </a:r>
            <a:r>
              <a:rPr lang="en-US" b="1">
                <a:latin typeface="Calibri" pitchFamily="34" charset="0"/>
              </a:rPr>
              <a:t>74, </a:t>
            </a:r>
            <a:r>
              <a:rPr lang="en-US">
                <a:latin typeface="Calibri" pitchFamily="34" charset="0"/>
              </a:rPr>
              <a:t>(2006)</a:t>
            </a:r>
          </a:p>
        </p:txBody>
      </p:sp>
      <p:sp>
        <p:nvSpPr>
          <p:cNvPr id="262151" name="Textfeld 12"/>
          <p:cNvSpPr txBox="1">
            <a:spLocks noChangeArrowheads="1"/>
          </p:cNvSpPr>
          <p:nvPr/>
        </p:nvSpPr>
        <p:spPr bwMode="auto">
          <a:xfrm>
            <a:off x="6135688" y="1274763"/>
            <a:ext cx="302895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Simulated </a:t>
            </a:r>
          </a:p>
          <a:p>
            <a:r>
              <a:rPr lang="en-US">
                <a:latin typeface="Calibri" pitchFamily="34" charset="0"/>
              </a:rPr>
              <a:t>K</a:t>
            </a:r>
            <a:r>
              <a:rPr lang="en-US" baseline="30000">
                <a:latin typeface="Calibri" pitchFamily="34" charset="0"/>
              </a:rPr>
              <a:t>-</a:t>
            </a:r>
            <a:r>
              <a:rPr lang="en-US">
                <a:latin typeface="Calibri" pitchFamily="34" charset="0"/>
              </a:rPr>
              <a:t> absorption on two nucleons</a:t>
            </a:r>
          </a:p>
          <a:p>
            <a:r>
              <a:rPr lang="en-US">
                <a:latin typeface="Calibri" pitchFamily="34" charset="0"/>
              </a:rPr>
              <a:t>K</a:t>
            </a:r>
            <a:r>
              <a:rPr lang="en-US" baseline="30000">
                <a:latin typeface="Calibri" pitchFamily="34" charset="0"/>
              </a:rPr>
              <a:t>-</a:t>
            </a:r>
            <a:r>
              <a:rPr lang="en-US">
                <a:latin typeface="Calibri" pitchFamily="34" charset="0"/>
              </a:rPr>
              <a:t>+p+p </a:t>
            </a:r>
            <a:r>
              <a:rPr lang="en-US">
                <a:latin typeface="Calibri" pitchFamily="34" charset="0"/>
                <a:sym typeface="Wingdings" pitchFamily="2" charset="2"/>
              </a:rPr>
              <a:t> </a:t>
            </a:r>
            <a:r>
              <a:rPr lang="en-US">
                <a:latin typeface="Calibri" pitchFamily="34" charset="0"/>
              </a:rPr>
              <a:t>Λp</a:t>
            </a:r>
          </a:p>
          <a:p>
            <a:r>
              <a:rPr lang="en-US">
                <a:latin typeface="Calibri" pitchFamily="34" charset="0"/>
              </a:rPr>
              <a:t>K</a:t>
            </a:r>
            <a:r>
              <a:rPr lang="en-US" baseline="30000">
                <a:latin typeface="Calibri" pitchFamily="34" charset="0"/>
              </a:rPr>
              <a:t>-</a:t>
            </a:r>
            <a:r>
              <a:rPr lang="en-US">
                <a:latin typeface="Calibri" pitchFamily="34" charset="0"/>
              </a:rPr>
              <a:t>+n+p </a:t>
            </a:r>
            <a:r>
              <a:rPr lang="en-US">
                <a:latin typeface="Calibri" pitchFamily="34" charset="0"/>
                <a:sym typeface="Wingdings" pitchFamily="2" charset="2"/>
              </a:rPr>
              <a:t> </a:t>
            </a:r>
            <a:r>
              <a:rPr lang="en-US">
                <a:latin typeface="Calibri" pitchFamily="34" charset="0"/>
              </a:rPr>
              <a:t>Λn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The decay products Λ and N</a:t>
            </a:r>
          </a:p>
          <a:p>
            <a:r>
              <a:rPr lang="en-US">
                <a:latin typeface="Calibri" pitchFamily="34" charset="0"/>
              </a:rPr>
              <a:t>undergo final state interaction</a:t>
            </a:r>
          </a:p>
          <a:p>
            <a:r>
              <a:rPr lang="en-US">
                <a:latin typeface="Calibri" pitchFamily="34" charset="0"/>
              </a:rPr>
              <a:t>with the rest nucleus</a:t>
            </a: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3" name="Textplatzhalter 12"/>
          <p:cNvSpPr>
            <a:spLocks noGrp="1"/>
          </p:cNvSpPr>
          <p:nvPr>
            <p:ph type="body" sz="quarter" idx="11"/>
          </p:nvPr>
        </p:nvSpPr>
        <p:spPr bwMode="auto">
          <a:xfrm>
            <a:off x="1181100" y="298450"/>
            <a:ext cx="6781800" cy="64611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pic>
        <p:nvPicPr>
          <p:cNvPr id="264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488" y="1044575"/>
            <a:ext cx="3963987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4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8288" y="1393825"/>
            <a:ext cx="47815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4196" name="Textfeld 5"/>
          <p:cNvSpPr txBox="1">
            <a:spLocks noChangeArrowheads="1"/>
          </p:cNvSpPr>
          <p:nvPr/>
        </p:nvSpPr>
        <p:spPr bwMode="auto">
          <a:xfrm>
            <a:off x="153988" y="5865813"/>
            <a:ext cx="36703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M. Agnello et al. Phys. Rev. Lett. </a:t>
            </a:r>
            <a:r>
              <a:rPr lang="en-US" sz="1600" b="1">
                <a:latin typeface="Calibri" pitchFamily="34" charset="0"/>
              </a:rPr>
              <a:t>94 </a:t>
            </a:r>
            <a:r>
              <a:rPr lang="en-US" sz="1600">
                <a:latin typeface="Calibri" pitchFamily="34" charset="0"/>
              </a:rPr>
              <a:t>(2005)</a:t>
            </a:r>
          </a:p>
        </p:txBody>
      </p:sp>
      <p:sp>
        <p:nvSpPr>
          <p:cNvPr id="264197" name="Textfeld 6"/>
          <p:cNvSpPr txBox="1">
            <a:spLocks noChangeArrowheads="1"/>
          </p:cNvSpPr>
          <p:nvPr/>
        </p:nvSpPr>
        <p:spPr bwMode="auto">
          <a:xfrm>
            <a:off x="158750" y="6175375"/>
            <a:ext cx="3454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V.K. Magas et al. Phys. Rev. C </a:t>
            </a:r>
            <a:r>
              <a:rPr lang="en-US" sz="1600" b="1">
                <a:latin typeface="Calibri" pitchFamily="34" charset="0"/>
              </a:rPr>
              <a:t>74, </a:t>
            </a:r>
            <a:r>
              <a:rPr lang="en-US" sz="1600">
                <a:latin typeface="Calibri" pitchFamily="34" charset="0"/>
              </a:rPr>
              <a:t>(2006)</a:t>
            </a:r>
          </a:p>
        </p:txBody>
      </p:sp>
      <p:pic>
        <p:nvPicPr>
          <p:cNvPr id="264198" name="Picture 2"/>
          <p:cNvPicPr>
            <a:picLocks noChangeAspect="1" noChangeArrowheads="1"/>
          </p:cNvPicPr>
          <p:nvPr/>
        </p:nvPicPr>
        <p:blipFill>
          <a:blip r:embed="rId3"/>
          <a:srcRect l="82330" t="53171" r="12878" b="37936"/>
          <a:stretch>
            <a:fillRect/>
          </a:stretch>
        </p:blipFill>
        <p:spPr bwMode="auto">
          <a:xfrm>
            <a:off x="3098800" y="1692275"/>
            <a:ext cx="13176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4199" name="Picture 2"/>
          <p:cNvPicPr>
            <a:picLocks noChangeAspect="1" noChangeArrowheads="1"/>
          </p:cNvPicPr>
          <p:nvPr/>
        </p:nvPicPr>
        <p:blipFill>
          <a:blip r:embed="rId3"/>
          <a:srcRect l="75443" t="59180" r="16771" b="36734"/>
          <a:stretch>
            <a:fillRect/>
          </a:stretch>
        </p:blipFill>
        <p:spPr bwMode="auto">
          <a:xfrm>
            <a:off x="3005138" y="1497013"/>
            <a:ext cx="30797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4200" name="Textfeld 9"/>
          <p:cNvSpPr txBox="1">
            <a:spLocks noChangeArrowheads="1"/>
          </p:cNvSpPr>
          <p:nvPr/>
        </p:nvSpPr>
        <p:spPr bwMode="auto">
          <a:xfrm>
            <a:off x="3217863" y="1389063"/>
            <a:ext cx="5286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Sim</a:t>
            </a:r>
          </a:p>
          <a:p>
            <a:r>
              <a:rPr lang="en-US">
                <a:latin typeface="Calibri" pitchFamily="34" charset="0"/>
              </a:rPr>
              <a:t>Exp</a:t>
            </a:r>
          </a:p>
        </p:txBody>
      </p:sp>
      <p:sp>
        <p:nvSpPr>
          <p:cNvPr id="11" name="Rechteck 10"/>
          <p:cNvSpPr/>
          <p:nvPr/>
        </p:nvSpPr>
        <p:spPr>
          <a:xfrm>
            <a:off x="8602663" y="2273300"/>
            <a:ext cx="228600" cy="169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4202" name="Textfeld 11"/>
          <p:cNvSpPr txBox="1">
            <a:spLocks noChangeArrowheads="1"/>
          </p:cNvSpPr>
          <p:nvPr/>
        </p:nvSpPr>
        <p:spPr bwMode="auto">
          <a:xfrm>
            <a:off x="5111750" y="2368550"/>
            <a:ext cx="3454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V.K. Magas et al. Phys. Rev. C </a:t>
            </a:r>
            <a:r>
              <a:rPr lang="en-US" sz="1600" b="1">
                <a:latin typeface="Calibri" pitchFamily="34" charset="0"/>
              </a:rPr>
              <a:t>74, </a:t>
            </a:r>
            <a:r>
              <a:rPr lang="en-US" sz="1600">
                <a:latin typeface="Calibri" pitchFamily="34" charset="0"/>
              </a:rPr>
              <a:t>(2006)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1" name="Textplatzhalter 1"/>
          <p:cNvSpPr>
            <a:spLocks noGrp="1"/>
          </p:cNvSpPr>
          <p:nvPr>
            <p:ph type="body" sz="quarter" idx="11"/>
          </p:nvPr>
        </p:nvSpPr>
        <p:spPr bwMode="auto">
          <a:xfrm>
            <a:off x="1181100" y="298450"/>
            <a:ext cx="6781800" cy="64611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DISTO Results</a:t>
            </a:r>
          </a:p>
        </p:txBody>
      </p:sp>
      <p:pic>
        <p:nvPicPr>
          <p:cNvPr id="26624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0538" y="1597025"/>
            <a:ext cx="4398962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4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538" y="1660525"/>
            <a:ext cx="3529012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44" name="Textfeld 3"/>
          <p:cNvSpPr txBox="1">
            <a:spLocks noChangeArrowheads="1"/>
          </p:cNvSpPr>
          <p:nvPr/>
        </p:nvSpPr>
        <p:spPr bwMode="auto">
          <a:xfrm>
            <a:off x="536575" y="5033963"/>
            <a:ext cx="330517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Strategy: </a:t>
            </a:r>
          </a:p>
          <a:p>
            <a:endParaRPr lang="en-US" sz="2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Select </a:t>
            </a:r>
            <a:r>
              <a:rPr lang="en-US">
                <a:latin typeface="Calibri" pitchFamily="34" charset="0"/>
                <a:sym typeface="Wingdings" pitchFamily="2" charset="2"/>
              </a:rPr>
              <a:t>p K</a:t>
            </a:r>
            <a:r>
              <a:rPr lang="en-US" baseline="30000">
                <a:latin typeface="Calibri" pitchFamily="34" charset="0"/>
                <a:sym typeface="Wingdings" pitchFamily="2" charset="2"/>
              </a:rPr>
              <a:t>+</a:t>
            </a:r>
            <a:r>
              <a:rPr lang="en-US">
                <a:latin typeface="Calibri" pitchFamily="34" charset="0"/>
                <a:sym typeface="Wingdings" pitchFamily="2" charset="2"/>
              </a:rPr>
              <a:t> Λ production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  <a:sym typeface="Wingdings" pitchFamily="2" charset="2"/>
              </a:rPr>
              <a:t> Cuts on |cos(</a:t>
            </a:r>
            <a:r>
              <a:rPr lang="el-GR">
                <a:latin typeface="Calibri" pitchFamily="34" charset="0"/>
                <a:sym typeface="Wingdings" pitchFamily="2" charset="2"/>
              </a:rPr>
              <a:t>θ</a:t>
            </a:r>
            <a:r>
              <a:rPr lang="de-DE">
                <a:latin typeface="Calibri" pitchFamily="34" charset="0"/>
                <a:sym typeface="Wingdings" pitchFamily="2" charset="2"/>
              </a:rPr>
              <a:t>)</a:t>
            </a:r>
            <a:r>
              <a:rPr lang="de-DE" baseline="-25000">
                <a:latin typeface="Calibri" pitchFamily="34" charset="0"/>
                <a:sym typeface="Wingdings" pitchFamily="2" charset="2"/>
              </a:rPr>
              <a:t>p</a:t>
            </a:r>
            <a:r>
              <a:rPr lang="de-DE" baseline="30000">
                <a:latin typeface="Calibri" pitchFamily="34" charset="0"/>
                <a:sym typeface="Wingdings" pitchFamily="2" charset="2"/>
              </a:rPr>
              <a:t>CM </a:t>
            </a:r>
            <a:r>
              <a:rPr lang="de-DE">
                <a:latin typeface="Calibri" pitchFamily="34" charset="0"/>
                <a:sym typeface="Wingdings" pitchFamily="2" charset="2"/>
              </a:rPr>
              <a:t>| &lt; 0.6, (LAP)</a:t>
            </a:r>
          </a:p>
          <a:p>
            <a:pPr>
              <a:buFont typeface="Arial" charset="0"/>
              <a:buChar char="•"/>
            </a:pPr>
            <a:r>
              <a:rPr lang="de-DE">
                <a:latin typeface="Calibri" pitchFamily="34" charset="0"/>
                <a:sym typeface="Wingdings" pitchFamily="2" charset="2"/>
              </a:rPr>
              <a:t> Cut on    -0.2&lt; </a:t>
            </a:r>
            <a:r>
              <a:rPr lang="en-US">
                <a:latin typeface="Calibri" pitchFamily="34" charset="0"/>
                <a:sym typeface="Wingdings" pitchFamily="2" charset="2"/>
              </a:rPr>
              <a:t>cos(</a:t>
            </a:r>
            <a:r>
              <a:rPr lang="el-GR">
                <a:latin typeface="Calibri" pitchFamily="34" charset="0"/>
                <a:sym typeface="Wingdings" pitchFamily="2" charset="2"/>
              </a:rPr>
              <a:t>θ</a:t>
            </a:r>
            <a:r>
              <a:rPr lang="de-DE">
                <a:latin typeface="Calibri" pitchFamily="34" charset="0"/>
                <a:sym typeface="Wingdings" pitchFamily="2" charset="2"/>
              </a:rPr>
              <a:t>)</a:t>
            </a:r>
            <a:r>
              <a:rPr lang="de-DE" baseline="-25000">
                <a:latin typeface="Calibri" pitchFamily="34" charset="0"/>
                <a:sym typeface="Wingdings" pitchFamily="2" charset="2"/>
              </a:rPr>
              <a:t>K</a:t>
            </a:r>
            <a:r>
              <a:rPr lang="de-DE" baseline="30000">
                <a:latin typeface="Calibri" pitchFamily="34" charset="0"/>
                <a:sym typeface="Wingdings" pitchFamily="2" charset="2"/>
              </a:rPr>
              <a:t>CM </a:t>
            </a:r>
            <a:r>
              <a:rPr lang="de-DE">
                <a:latin typeface="Calibri" pitchFamily="34" charset="0"/>
                <a:sym typeface="Wingdings" pitchFamily="2" charset="2"/>
              </a:rPr>
              <a:t> &lt; 0.4</a:t>
            </a:r>
            <a:endParaRPr lang="en-US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Deviation Spectrum</a:t>
            </a:r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6761163" y="1539875"/>
            <a:ext cx="0" cy="26511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46" name="Textfeld 17"/>
          <p:cNvSpPr txBox="1">
            <a:spLocks noChangeArrowheads="1"/>
          </p:cNvSpPr>
          <p:nvPr/>
        </p:nvSpPr>
        <p:spPr bwMode="auto">
          <a:xfrm>
            <a:off x="5510213" y="974725"/>
            <a:ext cx="2720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Direct production of</a:t>
            </a:r>
          </a:p>
          <a:p>
            <a:r>
              <a:rPr lang="en-US" sz="1600">
                <a:latin typeface="Calibri" pitchFamily="34" charset="0"/>
              </a:rPr>
              <a:t>pK</a:t>
            </a:r>
            <a:r>
              <a:rPr lang="en-US" sz="1600" baseline="30000">
                <a:latin typeface="Calibri" pitchFamily="34" charset="0"/>
              </a:rPr>
              <a:t>+</a:t>
            </a:r>
            <a:r>
              <a:rPr lang="en-US" sz="1600">
                <a:latin typeface="Calibri" pitchFamily="34" charset="0"/>
              </a:rPr>
              <a:t>Λ according to phase space</a:t>
            </a:r>
          </a:p>
        </p:txBody>
      </p:sp>
      <p:sp>
        <p:nvSpPr>
          <p:cNvPr id="266247" name="Textfeld 4"/>
          <p:cNvSpPr txBox="1">
            <a:spLocks noChangeArrowheads="1"/>
          </p:cNvSpPr>
          <p:nvPr/>
        </p:nvSpPr>
        <p:spPr bwMode="auto">
          <a:xfrm>
            <a:off x="608013" y="1173163"/>
            <a:ext cx="1989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libri" pitchFamily="34" charset="0"/>
              </a:rPr>
              <a:t>p+p </a:t>
            </a:r>
            <a:r>
              <a:rPr lang="en-US">
                <a:latin typeface="Calibri" pitchFamily="34" charset="0"/>
                <a:sym typeface="Wingdings" pitchFamily="2" charset="2"/>
              </a:rPr>
              <a:t> </a:t>
            </a:r>
            <a:r>
              <a:rPr lang="en-US" sz="2000">
                <a:latin typeface="Calibri" pitchFamily="34" charset="0"/>
                <a:sym typeface="Wingdings" pitchFamily="2" charset="2"/>
              </a:rPr>
              <a:t>p K</a:t>
            </a:r>
            <a:r>
              <a:rPr lang="en-US" sz="2000" baseline="30000">
                <a:latin typeface="Calibri" pitchFamily="34" charset="0"/>
                <a:sym typeface="Wingdings" pitchFamily="2" charset="2"/>
              </a:rPr>
              <a:t>+</a:t>
            </a:r>
            <a:r>
              <a:rPr lang="en-US" sz="2000">
                <a:latin typeface="Calibri" pitchFamily="34" charset="0"/>
                <a:sym typeface="Wingdings" pitchFamily="2" charset="2"/>
              </a:rPr>
              <a:t> </a:t>
            </a:r>
            <a:r>
              <a:rPr lang="de-DE" sz="2000">
                <a:latin typeface="Calibri" pitchFamily="34" charset="0"/>
                <a:sym typeface="Wingdings" pitchFamily="2" charset="2"/>
              </a:rPr>
              <a:t>Y</a:t>
            </a:r>
          </a:p>
          <a:p>
            <a:r>
              <a:rPr lang="de-DE" sz="2000">
                <a:latin typeface="Calibri" pitchFamily="34" charset="0"/>
                <a:sym typeface="Wingdings" pitchFamily="2" charset="2"/>
              </a:rPr>
              <a:t>E</a:t>
            </a:r>
            <a:r>
              <a:rPr lang="de-DE" sz="2000" baseline="-25000">
                <a:latin typeface="Calibri" pitchFamily="34" charset="0"/>
                <a:sym typeface="Wingdings" pitchFamily="2" charset="2"/>
              </a:rPr>
              <a:t>Kin</a:t>
            </a:r>
            <a:r>
              <a:rPr lang="de-DE" sz="2000">
                <a:latin typeface="Calibri" pitchFamily="34" charset="0"/>
                <a:sym typeface="Wingdings" pitchFamily="2" charset="2"/>
              </a:rPr>
              <a:t>(p)</a:t>
            </a:r>
            <a:r>
              <a:rPr lang="de-DE" sz="2000" baseline="-25000">
                <a:latin typeface="Calibri" pitchFamily="34" charset="0"/>
                <a:sym typeface="Wingdings" pitchFamily="2" charset="2"/>
              </a:rPr>
              <a:t> </a:t>
            </a:r>
            <a:r>
              <a:rPr lang="de-DE" sz="2000">
                <a:latin typeface="Calibri" pitchFamily="34" charset="0"/>
                <a:sym typeface="Wingdings" pitchFamily="2" charset="2"/>
              </a:rPr>
              <a:t>= 2.85 GeV</a:t>
            </a:r>
            <a:endParaRPr lang="en-US" sz="2000" baseline="-25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Textplatzhalter 1"/>
          <p:cNvSpPr>
            <a:spLocks noGrp="1"/>
          </p:cNvSpPr>
          <p:nvPr>
            <p:ph type="body" sz="quarter" idx="11"/>
          </p:nvPr>
        </p:nvSpPr>
        <p:spPr bwMode="auto">
          <a:xfrm>
            <a:off x="1181100" y="298450"/>
            <a:ext cx="6781800" cy="64611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DISTO Results</a:t>
            </a:r>
          </a:p>
        </p:txBody>
      </p:sp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1275" y="981075"/>
            <a:ext cx="2701925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8291" name="Textfeld 5"/>
          <p:cNvSpPr txBox="1">
            <a:spLocks noChangeArrowheads="1"/>
          </p:cNvSpPr>
          <p:nvPr/>
        </p:nvSpPr>
        <p:spPr bwMode="auto">
          <a:xfrm>
            <a:off x="4487863" y="1574800"/>
            <a:ext cx="2163762" cy="923925"/>
          </a:xfrm>
          <a:prstGeom prst="rect">
            <a:avLst/>
          </a:prstGeom>
          <a:noFill/>
          <a:ln w="28575">
            <a:solidFill>
              <a:srgbClr val="D0D8E8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M(</a:t>
            </a:r>
            <a:r>
              <a:rPr lang="en-US" sz="1200">
                <a:latin typeface="Calibri" pitchFamily="34" charset="0"/>
              </a:rPr>
              <a:t>ppK</a:t>
            </a:r>
            <a:r>
              <a:rPr lang="en-US" sz="1200" baseline="30000">
                <a:latin typeface="Calibri" pitchFamily="34" charset="0"/>
              </a:rPr>
              <a:t>-</a:t>
            </a:r>
            <a:r>
              <a:rPr lang="en-US">
                <a:latin typeface="Calibri" pitchFamily="34" charset="0"/>
              </a:rPr>
              <a:t>) = 2.267 GeV/c</a:t>
            </a:r>
          </a:p>
          <a:p>
            <a:r>
              <a:rPr lang="en-US">
                <a:latin typeface="Calibri" pitchFamily="34" charset="0"/>
              </a:rPr>
              <a:t>B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ppK</a:t>
            </a:r>
            <a:r>
              <a:rPr lang="en-US" sz="1200" baseline="30000">
                <a:solidFill>
                  <a:srgbClr val="000000"/>
                </a:solidFill>
                <a:latin typeface="Calibri" pitchFamily="34" charset="0"/>
              </a:rPr>
              <a:t>-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) </a:t>
            </a:r>
            <a:r>
              <a:rPr lang="en-US">
                <a:latin typeface="Calibri" pitchFamily="34" charset="0"/>
              </a:rPr>
              <a:t> = 103 MeV</a:t>
            </a:r>
          </a:p>
          <a:p>
            <a:r>
              <a:rPr lang="en-US">
                <a:latin typeface="Calibri" pitchFamily="34" charset="0"/>
              </a:rPr>
              <a:t>Г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ppK</a:t>
            </a:r>
            <a:r>
              <a:rPr lang="en-US" sz="1200" baseline="30000">
                <a:solidFill>
                  <a:srgbClr val="000000"/>
                </a:solidFill>
                <a:latin typeface="Calibri" pitchFamily="34" charset="0"/>
              </a:rPr>
              <a:t>-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) </a:t>
            </a:r>
            <a:r>
              <a:rPr lang="en-US">
                <a:latin typeface="Calibri" pitchFamily="34" charset="0"/>
              </a:rPr>
              <a:t>  = 118 MeV/c</a:t>
            </a:r>
            <a:r>
              <a:rPr lang="en-US" baseline="30000">
                <a:latin typeface="Calibri" pitchFamily="34" charset="0"/>
              </a:rPr>
              <a:t>2</a:t>
            </a:r>
          </a:p>
        </p:txBody>
      </p:sp>
      <p:sp>
        <p:nvSpPr>
          <p:cNvPr id="268292" name="Textfeld 6"/>
          <p:cNvSpPr txBox="1">
            <a:spLocks noChangeArrowheads="1"/>
          </p:cNvSpPr>
          <p:nvPr/>
        </p:nvSpPr>
        <p:spPr bwMode="auto">
          <a:xfrm>
            <a:off x="3946525" y="5570538"/>
            <a:ext cx="4327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T. Yamazaki et al. Phys. Rev. Lett. </a:t>
            </a:r>
            <a:r>
              <a:rPr lang="en-US" b="1">
                <a:latin typeface="Calibri" pitchFamily="34" charset="0"/>
              </a:rPr>
              <a:t>104</a:t>
            </a:r>
            <a:r>
              <a:rPr lang="en-US">
                <a:latin typeface="Calibri" pitchFamily="34" charset="0"/>
              </a:rPr>
              <a:t>, (2010)</a:t>
            </a:r>
          </a:p>
          <a:p>
            <a:r>
              <a:rPr lang="en-US">
                <a:latin typeface="Calibri" pitchFamily="34" charset="0"/>
              </a:rPr>
              <a:t>M. Maggiora et al. Nucl. Phys. </a:t>
            </a:r>
            <a:r>
              <a:rPr lang="en-US" b="1">
                <a:latin typeface="Calibri" pitchFamily="34" charset="0"/>
              </a:rPr>
              <a:t>A 835 </a:t>
            </a:r>
            <a:r>
              <a:rPr lang="en-US">
                <a:latin typeface="Calibri" pitchFamily="34" charset="0"/>
              </a:rPr>
              <a:t>(2010)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Textplatzhalter 2"/>
          <p:cNvSpPr>
            <a:spLocks noGrp="1"/>
          </p:cNvSpPr>
          <p:nvPr>
            <p:ph type="body" sz="quarter" idx="12"/>
          </p:nvPr>
        </p:nvSpPr>
        <p:spPr bwMode="auto">
          <a:xfrm>
            <a:off x="1403350" y="2755900"/>
            <a:ext cx="6781800" cy="77946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HADES analysis</a:t>
            </a:r>
          </a:p>
        </p:txBody>
      </p:sp>
      <p:grpSp>
        <p:nvGrpSpPr>
          <p:cNvPr id="270338" name="Gruppieren 7"/>
          <p:cNvGrpSpPr>
            <a:grpSpLocks noChangeAspect="1"/>
          </p:cNvGrpSpPr>
          <p:nvPr/>
        </p:nvGrpSpPr>
        <p:grpSpPr bwMode="auto">
          <a:xfrm>
            <a:off x="539750" y="4986338"/>
            <a:ext cx="604838" cy="652462"/>
            <a:chOff x="2033917" y="4509120"/>
            <a:chExt cx="1097923" cy="1185848"/>
          </a:xfrm>
        </p:grpSpPr>
        <p:pic>
          <p:nvPicPr>
            <p:cNvPr id="270345" name="Picture 3" descr="D:\Windows Drop Box\Dropbox\BILDER\Presentation Themes\Bilder für Style\Kern.png"/>
            <p:cNvPicPr>
              <a:picLocks noChangeAspect="1" noChangeArrowheads="1"/>
            </p:cNvPicPr>
            <p:nvPr/>
          </p:nvPicPr>
          <p:blipFill>
            <a:blip r:embed="rId3"/>
            <a:srcRect l="73361" t="53703" r="15298" b="29620"/>
            <a:stretch>
              <a:fillRect/>
            </a:stretch>
          </p:blipFill>
          <p:spPr bwMode="auto">
            <a:xfrm>
              <a:off x="2051720" y="4509120"/>
              <a:ext cx="108012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Gleichschenkliges Dreieck 6"/>
            <p:cNvSpPr/>
            <p:nvPr/>
          </p:nvSpPr>
          <p:spPr>
            <a:xfrm rot="2962252">
              <a:off x="1997671" y="5370555"/>
              <a:ext cx="360659" cy="28816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70339" name="Gruppieren 8"/>
          <p:cNvGrpSpPr>
            <a:grpSpLocks noChangeAspect="1"/>
          </p:cNvGrpSpPr>
          <p:nvPr/>
        </p:nvGrpSpPr>
        <p:grpSpPr bwMode="auto">
          <a:xfrm>
            <a:off x="2051050" y="4986338"/>
            <a:ext cx="604838" cy="652462"/>
            <a:chOff x="2033917" y="4509120"/>
            <a:chExt cx="1097923" cy="1185848"/>
          </a:xfrm>
        </p:grpSpPr>
        <p:pic>
          <p:nvPicPr>
            <p:cNvPr id="270343" name="Picture 3" descr="D:\Windows Drop Box\Dropbox\BILDER\Presentation Themes\Bilder für Style\Kern.png"/>
            <p:cNvPicPr>
              <a:picLocks noChangeAspect="1" noChangeArrowheads="1"/>
            </p:cNvPicPr>
            <p:nvPr/>
          </p:nvPicPr>
          <p:blipFill>
            <a:blip r:embed="rId3"/>
            <a:srcRect l="73361" t="53703" r="15298" b="29620"/>
            <a:stretch>
              <a:fillRect/>
            </a:stretch>
          </p:blipFill>
          <p:spPr bwMode="auto">
            <a:xfrm>
              <a:off x="2051720" y="4509120"/>
              <a:ext cx="108012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Gleichschenkliges Dreieck 10"/>
            <p:cNvSpPr/>
            <p:nvPr/>
          </p:nvSpPr>
          <p:spPr>
            <a:xfrm rot="2962252">
              <a:off x="1997671" y="5370555"/>
              <a:ext cx="360659" cy="28816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16" name="Gerade Verbindung mit Pfeil 15"/>
          <p:cNvCxnSpPr/>
          <p:nvPr/>
        </p:nvCxnSpPr>
        <p:spPr>
          <a:xfrm>
            <a:off x="1236663" y="5300663"/>
            <a:ext cx="719137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341" name="Textfeld 18"/>
          <p:cNvSpPr txBox="1">
            <a:spLocks noChangeArrowheads="1"/>
          </p:cNvSpPr>
          <p:nvPr/>
        </p:nvSpPr>
        <p:spPr bwMode="auto">
          <a:xfrm>
            <a:off x="1247775" y="4365625"/>
            <a:ext cx="6619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p+p</a:t>
            </a:r>
          </a:p>
        </p:txBody>
      </p:sp>
      <p:pic>
        <p:nvPicPr>
          <p:cNvPr id="270342" name="Grafik 34" descr="HADES_von_der_Seite.jpg"/>
          <p:cNvPicPr>
            <a:picLocks noChangeAspect="1"/>
          </p:cNvPicPr>
          <p:nvPr/>
        </p:nvPicPr>
        <p:blipFill>
          <a:blip r:embed="rId4"/>
          <a:srcRect l="6178" t="6493" r="5792" b="4921"/>
          <a:stretch>
            <a:fillRect/>
          </a:stretch>
        </p:blipFill>
        <p:spPr bwMode="auto">
          <a:xfrm>
            <a:off x="2692400" y="4171950"/>
            <a:ext cx="1690688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5" name="Picture 1"/>
          <p:cNvPicPr>
            <a:picLocks noChangeAspect="1" noChangeArrowheads="1"/>
          </p:cNvPicPr>
          <p:nvPr/>
        </p:nvPicPr>
        <p:blipFill>
          <a:blip r:embed="rId3"/>
          <a:srcRect l="11382" t="11052" r="13148" b="13992"/>
          <a:stretch>
            <a:fillRect/>
          </a:stretch>
        </p:blipFill>
        <p:spPr bwMode="auto">
          <a:xfrm>
            <a:off x="355600" y="1643063"/>
            <a:ext cx="4000500" cy="2714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2386" name="Textfeld 32"/>
          <p:cNvSpPr txBox="1">
            <a:spLocks noChangeArrowheads="1"/>
          </p:cNvSpPr>
          <p:nvPr/>
        </p:nvSpPr>
        <p:spPr bwMode="auto">
          <a:xfrm>
            <a:off x="273050" y="981075"/>
            <a:ext cx="42275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  <a:cs typeface="Times New Roman" pitchFamily="18" charset="0"/>
              </a:rPr>
              <a:t>H</a:t>
            </a:r>
            <a:r>
              <a:rPr lang="en-US">
                <a:latin typeface="Calibri" pitchFamily="34" charset="0"/>
                <a:cs typeface="Times New Roman" pitchFamily="18" charset="0"/>
              </a:rPr>
              <a:t>igh </a:t>
            </a:r>
            <a:r>
              <a:rPr lang="en-US" b="1">
                <a:latin typeface="Calibri" pitchFamily="34" charset="0"/>
                <a:cs typeface="Times New Roman" pitchFamily="18" charset="0"/>
              </a:rPr>
              <a:t>A</a:t>
            </a:r>
            <a:r>
              <a:rPr lang="en-US">
                <a:latin typeface="Calibri" pitchFamily="34" charset="0"/>
                <a:cs typeface="Times New Roman" pitchFamily="18" charset="0"/>
              </a:rPr>
              <a:t>cceptance </a:t>
            </a:r>
            <a:r>
              <a:rPr lang="en-US" b="1">
                <a:latin typeface="Calibri" pitchFamily="34" charset="0"/>
                <a:cs typeface="Times New Roman" pitchFamily="18" charset="0"/>
              </a:rPr>
              <a:t>D</a:t>
            </a:r>
            <a:r>
              <a:rPr lang="en-US">
                <a:latin typeface="Calibri" pitchFamily="34" charset="0"/>
                <a:cs typeface="Times New Roman" pitchFamily="18" charset="0"/>
              </a:rPr>
              <a:t>i-electron </a:t>
            </a:r>
            <a:r>
              <a:rPr lang="en-US" b="1">
                <a:latin typeface="Calibri" pitchFamily="34" charset="0"/>
                <a:cs typeface="Times New Roman" pitchFamily="18" charset="0"/>
              </a:rPr>
              <a:t>S</a:t>
            </a:r>
            <a:r>
              <a:rPr lang="en-US">
                <a:latin typeface="Calibri" pitchFamily="34" charset="0"/>
                <a:cs typeface="Times New Roman" pitchFamily="18" charset="0"/>
              </a:rPr>
              <a:t>pectrometer</a:t>
            </a:r>
          </a:p>
          <a:p>
            <a:r>
              <a:rPr lang="en-US" b="1">
                <a:latin typeface="Calibri" pitchFamily="34" charset="0"/>
                <a:cs typeface="Times New Roman" pitchFamily="18" charset="0"/>
              </a:rPr>
              <a:t>GSI</a:t>
            </a:r>
            <a:r>
              <a:rPr lang="en-US">
                <a:latin typeface="Calibri" pitchFamily="34" charset="0"/>
                <a:cs typeface="Times New Roman" pitchFamily="18" charset="0"/>
              </a:rPr>
              <a:t>, Darmstadt</a:t>
            </a:r>
          </a:p>
        </p:txBody>
      </p:sp>
      <p:grpSp>
        <p:nvGrpSpPr>
          <p:cNvPr id="272387" name="Gruppieren 35"/>
          <p:cNvGrpSpPr>
            <a:grpSpLocks/>
          </p:cNvGrpSpPr>
          <p:nvPr/>
        </p:nvGrpSpPr>
        <p:grpSpPr bwMode="auto">
          <a:xfrm>
            <a:off x="4643438" y="1425575"/>
            <a:ext cx="4214812" cy="4646613"/>
            <a:chOff x="4500594" y="1196975"/>
            <a:chExt cx="4572000" cy="5040313"/>
          </a:xfrm>
        </p:grpSpPr>
        <p:pic>
          <p:nvPicPr>
            <p:cNvPr id="272391" name="Grafik 34" descr="HADES_von_der_Seite.jpg"/>
            <p:cNvPicPr>
              <a:picLocks noChangeAspect="1"/>
            </p:cNvPicPr>
            <p:nvPr/>
          </p:nvPicPr>
          <p:blipFill>
            <a:blip r:embed="rId4"/>
            <a:srcRect l="6178" t="6493" r="5792" b="4921"/>
            <a:stretch>
              <a:fillRect/>
            </a:stretch>
          </p:blipFill>
          <p:spPr bwMode="auto">
            <a:xfrm>
              <a:off x="4513294" y="1700213"/>
              <a:ext cx="3330575" cy="453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2392" name="Line 9"/>
            <p:cNvSpPr>
              <a:spLocks noChangeShapeType="1"/>
            </p:cNvSpPr>
            <p:nvPr/>
          </p:nvSpPr>
          <p:spPr bwMode="auto">
            <a:xfrm>
              <a:off x="8855107" y="3500438"/>
              <a:ext cx="1587" cy="407987"/>
            </a:xfrm>
            <a:prstGeom prst="line">
              <a:avLst/>
            </a:prstGeom>
            <a:noFill/>
            <a:ln w="50760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272393" name="Line 9"/>
            <p:cNvSpPr>
              <a:spLocks noChangeShapeType="1"/>
            </p:cNvSpPr>
            <p:nvPr/>
          </p:nvSpPr>
          <p:spPr bwMode="auto">
            <a:xfrm>
              <a:off x="8855107" y="3957638"/>
              <a:ext cx="1587" cy="407987"/>
            </a:xfrm>
            <a:prstGeom prst="line">
              <a:avLst/>
            </a:prstGeom>
            <a:noFill/>
            <a:ln w="50760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272394" name="Line 7"/>
            <p:cNvSpPr>
              <a:spLocks noChangeShapeType="1"/>
            </p:cNvSpPr>
            <p:nvPr/>
          </p:nvSpPr>
          <p:spPr bwMode="auto">
            <a:xfrm rot="-420000">
              <a:off x="5472144" y="3716338"/>
              <a:ext cx="3384550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395" name="Line 8"/>
            <p:cNvSpPr>
              <a:spLocks noChangeShapeType="1"/>
            </p:cNvSpPr>
            <p:nvPr/>
          </p:nvSpPr>
          <p:spPr bwMode="auto">
            <a:xfrm rot="-900000">
              <a:off x="5472144" y="3500438"/>
              <a:ext cx="3384550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396" name="Line 9"/>
            <p:cNvSpPr>
              <a:spLocks noChangeShapeType="1"/>
            </p:cNvSpPr>
            <p:nvPr/>
          </p:nvSpPr>
          <p:spPr bwMode="auto">
            <a:xfrm rot="16500000" flipH="1">
              <a:off x="4218019" y="2667001"/>
              <a:ext cx="2516187" cy="476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397" name="Text Box 10"/>
            <p:cNvSpPr txBox="1">
              <a:spLocks noChangeArrowheads="1"/>
            </p:cNvSpPr>
            <p:nvPr/>
          </p:nvSpPr>
          <p:spPr bwMode="auto">
            <a:xfrm>
              <a:off x="5624544" y="1196975"/>
              <a:ext cx="568325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>
                  <a:solidFill>
                    <a:srgbClr val="008000"/>
                  </a:solidFill>
                  <a:latin typeface="HelveticaNeueLT Std"/>
                </a:rPr>
                <a:t>85°</a:t>
              </a:r>
            </a:p>
          </p:txBody>
        </p:sp>
        <p:sp>
          <p:nvSpPr>
            <p:cNvPr id="272398" name="Text Box 11"/>
            <p:cNvSpPr txBox="1">
              <a:spLocks noChangeArrowheads="1"/>
            </p:cNvSpPr>
            <p:nvPr/>
          </p:nvSpPr>
          <p:spPr bwMode="auto">
            <a:xfrm>
              <a:off x="8288369" y="2671763"/>
              <a:ext cx="621118" cy="4340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>
                  <a:solidFill>
                    <a:srgbClr val="008000"/>
                  </a:solidFill>
                  <a:latin typeface="HelveticaNeueLT Std"/>
                </a:rPr>
                <a:t>15°</a:t>
              </a:r>
            </a:p>
          </p:txBody>
        </p:sp>
        <p:sp>
          <p:nvSpPr>
            <p:cNvPr id="272399" name="Text Box 12"/>
            <p:cNvSpPr txBox="1">
              <a:spLocks noChangeArrowheads="1"/>
            </p:cNvSpPr>
            <p:nvPr/>
          </p:nvSpPr>
          <p:spPr bwMode="auto">
            <a:xfrm>
              <a:off x="8574119" y="3141663"/>
              <a:ext cx="427038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>
                  <a:solidFill>
                    <a:srgbClr val="008000"/>
                  </a:solidFill>
                  <a:latin typeface="HelveticaNeueLT Std"/>
                </a:rPr>
                <a:t>7°</a:t>
              </a:r>
            </a:p>
          </p:txBody>
        </p:sp>
        <p:sp>
          <p:nvSpPr>
            <p:cNvPr id="272400" name="Line 13"/>
            <p:cNvSpPr>
              <a:spLocks noChangeShapeType="1"/>
            </p:cNvSpPr>
            <p:nvPr/>
          </p:nvSpPr>
          <p:spPr bwMode="auto">
            <a:xfrm>
              <a:off x="4500594" y="3933825"/>
              <a:ext cx="45720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401" name="Text Box 14"/>
            <p:cNvSpPr txBox="1">
              <a:spLocks noChangeArrowheads="1"/>
            </p:cNvSpPr>
            <p:nvPr/>
          </p:nvSpPr>
          <p:spPr bwMode="auto">
            <a:xfrm>
              <a:off x="8567769" y="4365625"/>
              <a:ext cx="48895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>
                  <a:latin typeface="HelveticaNeueLT Std"/>
                </a:rPr>
                <a:t>FW</a:t>
              </a:r>
            </a:p>
          </p:txBody>
        </p:sp>
        <p:sp>
          <p:nvSpPr>
            <p:cNvPr id="272402" name="Line 16"/>
            <p:cNvSpPr>
              <a:spLocks noChangeShapeType="1"/>
            </p:cNvSpPr>
            <p:nvPr/>
          </p:nvSpPr>
          <p:spPr bwMode="auto">
            <a:xfrm rot="-2640000">
              <a:off x="4967319" y="2708275"/>
              <a:ext cx="3384550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403" name="Text Box 17"/>
            <p:cNvSpPr txBox="1">
              <a:spLocks noChangeArrowheads="1"/>
            </p:cNvSpPr>
            <p:nvPr/>
          </p:nvSpPr>
          <p:spPr bwMode="auto">
            <a:xfrm>
              <a:off x="7777194" y="1628775"/>
              <a:ext cx="568325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>
                  <a:solidFill>
                    <a:srgbClr val="008000"/>
                  </a:solidFill>
                  <a:latin typeface="HelveticaNeueLT Std"/>
                </a:rPr>
                <a:t>44°</a:t>
              </a:r>
            </a:p>
          </p:txBody>
        </p:sp>
      </p:grpSp>
      <p:sp>
        <p:nvSpPr>
          <p:cNvPr id="272388" name="Textplatzhalter 6"/>
          <p:cNvSpPr>
            <a:spLocks noGrp="1"/>
          </p:cNvSpPr>
          <p:nvPr>
            <p:ph type="body" sz="quarter" idx="11"/>
          </p:nvPr>
        </p:nvSpPr>
        <p:spPr bwMode="auto">
          <a:xfrm>
            <a:off x="1181100" y="298450"/>
            <a:ext cx="6781800" cy="64611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The HADES experiment</a:t>
            </a:r>
          </a:p>
        </p:txBody>
      </p:sp>
      <p:sp>
        <p:nvSpPr>
          <p:cNvPr id="272389" name="Textfeld 29"/>
          <p:cNvSpPr txBox="1">
            <a:spLocks noChangeArrowheads="1"/>
          </p:cNvSpPr>
          <p:nvPr/>
        </p:nvSpPr>
        <p:spPr bwMode="auto">
          <a:xfrm>
            <a:off x="250825" y="4365625"/>
            <a:ext cx="25923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HADES Coll. (G. Agakishiev et al.),</a:t>
            </a:r>
          </a:p>
          <a:p>
            <a:r>
              <a:rPr lang="en-US" sz="1200">
                <a:latin typeface="Calibri" pitchFamily="34" charset="0"/>
              </a:rPr>
              <a:t>Eur. Phys. J. A41, 243-277 (2009)</a:t>
            </a:r>
          </a:p>
        </p:txBody>
      </p:sp>
      <p:sp>
        <p:nvSpPr>
          <p:cNvPr id="272390" name="Textfeld 15"/>
          <p:cNvSpPr txBox="1">
            <a:spLocks noChangeArrowheads="1"/>
          </p:cNvSpPr>
          <p:nvPr/>
        </p:nvSpPr>
        <p:spPr bwMode="auto">
          <a:xfrm>
            <a:off x="250825" y="5119688"/>
            <a:ext cx="5078413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900">
                <a:latin typeface="Calibri" pitchFamily="34" charset="0"/>
                <a:cs typeface="Times New Roman" pitchFamily="18" charset="0"/>
              </a:rPr>
              <a:t> Fixed-target experiment</a:t>
            </a:r>
          </a:p>
          <a:p>
            <a:pPr>
              <a:buFont typeface="Arial" charset="0"/>
              <a:buChar char="•"/>
            </a:pPr>
            <a:r>
              <a:rPr lang="en-US" sz="1900">
                <a:latin typeface="Calibri" pitchFamily="34" charset="0"/>
                <a:cs typeface="Times New Roman" pitchFamily="18" charset="0"/>
              </a:rPr>
              <a:t> Full azimuthal coverage, 15˚- 85˚ in polar angle</a:t>
            </a:r>
          </a:p>
          <a:p>
            <a:pPr>
              <a:buFont typeface="Arial" charset="0"/>
              <a:buChar char="•"/>
            </a:pPr>
            <a:r>
              <a:rPr lang="en-US" sz="1900">
                <a:latin typeface="Calibri" pitchFamily="34" charset="0"/>
                <a:cs typeface="Times New Roman" pitchFamily="18" charset="0"/>
              </a:rPr>
              <a:t> Momentum resolution </a:t>
            </a:r>
            <a:r>
              <a:rPr lang="en-US" sz="1900"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≈ 1 % - 5 %</a:t>
            </a:r>
            <a:endParaRPr lang="en-US" sz="1900">
              <a:latin typeface="Calibri" pitchFamily="34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1900">
                <a:latin typeface="Calibri" pitchFamily="34" charset="0"/>
                <a:cs typeface="Times New Roman" pitchFamily="18" charset="0"/>
              </a:rPr>
              <a:t> Particle identification via dE/dx &amp; Tof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Textplatzhalter 2"/>
          <p:cNvSpPr>
            <a:spLocks noGrp="1"/>
          </p:cNvSpPr>
          <p:nvPr>
            <p:ph type="body" sz="quarter" idx="11"/>
          </p:nvPr>
        </p:nvSpPr>
        <p:spPr bwMode="auto">
          <a:xfrm>
            <a:off x="1181100" y="298450"/>
            <a:ext cx="6781800" cy="64611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Selected Statistics</a:t>
            </a:r>
          </a:p>
        </p:txBody>
      </p:sp>
      <p:sp>
        <p:nvSpPr>
          <p:cNvPr id="274434" name="Textfeld 3"/>
          <p:cNvSpPr txBox="1">
            <a:spLocks noChangeArrowheads="1"/>
          </p:cNvSpPr>
          <p:nvPr/>
        </p:nvSpPr>
        <p:spPr bwMode="auto">
          <a:xfrm>
            <a:off x="301625" y="1081088"/>
            <a:ext cx="2132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Event with : p,</a:t>
            </a:r>
            <a:r>
              <a:rPr lang="el-GR">
                <a:latin typeface="Calibri" pitchFamily="34" charset="0"/>
              </a:rPr>
              <a:t>π</a:t>
            </a:r>
            <a:r>
              <a:rPr lang="de-DE" baseline="30000">
                <a:latin typeface="Calibri" pitchFamily="34" charset="0"/>
              </a:rPr>
              <a:t>-</a:t>
            </a:r>
            <a:r>
              <a:rPr lang="de-DE">
                <a:latin typeface="Calibri" pitchFamily="34" charset="0"/>
              </a:rPr>
              <a:t>,p,K</a:t>
            </a:r>
            <a:r>
              <a:rPr lang="de-DE" baseline="30000">
                <a:latin typeface="Calibri" pitchFamily="34" charset="0"/>
              </a:rPr>
              <a:t>+</a:t>
            </a:r>
            <a:endParaRPr lang="en-US" baseline="30000">
              <a:latin typeface="Calibri" pitchFamily="34" charset="0"/>
            </a:endParaRPr>
          </a:p>
        </p:txBody>
      </p:sp>
      <p:pic>
        <p:nvPicPr>
          <p:cNvPr id="5" name="Picture 2" descr="D:\Windows Drop Box\Dropbox\BILDER\LambdaPK_neu\MM_pK_pure_HADES_V2.png"/>
          <p:cNvPicPr>
            <a:picLocks noChangeAspect="1" noChangeArrowheads="1"/>
          </p:cNvPicPr>
          <p:nvPr/>
        </p:nvPicPr>
        <p:blipFill>
          <a:blip r:embed="rId3" cstate="print"/>
          <a:srcRect t="13445" r="52137"/>
          <a:stretch>
            <a:fillRect/>
          </a:stretch>
        </p:blipFill>
        <p:spPr bwMode="auto">
          <a:xfrm>
            <a:off x="293338" y="2222461"/>
            <a:ext cx="3816424" cy="3300739"/>
          </a:xfrm>
          <a:prstGeom prst="roundRect">
            <a:avLst/>
          </a:prstGeom>
          <a:noFill/>
        </p:spPr>
      </p:pic>
      <p:pic>
        <p:nvPicPr>
          <p:cNvPr id="27443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3450" y="1695450"/>
            <a:ext cx="304482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1081088" y="2508250"/>
            <a:ext cx="736600" cy="401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4438" name="Textfeld 8"/>
          <p:cNvSpPr txBox="1">
            <a:spLocks noChangeArrowheads="1"/>
          </p:cNvSpPr>
          <p:nvPr/>
        </p:nvSpPr>
        <p:spPr bwMode="auto">
          <a:xfrm>
            <a:off x="2181225" y="2360613"/>
            <a:ext cx="13493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Calibri" pitchFamily="34" charset="0"/>
              </a:rPr>
              <a:t>Λ</a:t>
            </a:r>
            <a:endParaRPr lang="de-DE">
              <a:latin typeface="Calibri" pitchFamily="34" charset="0"/>
            </a:endParaRPr>
          </a:p>
          <a:p>
            <a:endParaRPr lang="de-DE">
              <a:latin typeface="Calibri" pitchFamily="34" charset="0"/>
            </a:endParaRPr>
          </a:p>
          <a:p>
            <a:endParaRPr lang="de-DE">
              <a:latin typeface="Calibri" pitchFamily="34" charset="0"/>
            </a:endParaRPr>
          </a:p>
          <a:p>
            <a:endParaRPr lang="de-DE">
              <a:latin typeface="Calibri" pitchFamily="34" charset="0"/>
            </a:endParaRPr>
          </a:p>
          <a:p>
            <a:r>
              <a:rPr lang="de-DE">
                <a:latin typeface="Calibri" pitchFamily="34" charset="0"/>
              </a:rPr>
              <a:t>     </a:t>
            </a:r>
            <a:r>
              <a:rPr lang="el-GR">
                <a:latin typeface="Calibri" pitchFamily="34" charset="0"/>
              </a:rPr>
              <a:t>Σ</a:t>
            </a:r>
            <a:r>
              <a:rPr lang="de-DE" baseline="30000">
                <a:latin typeface="Calibri" pitchFamily="34" charset="0"/>
              </a:rPr>
              <a:t>0</a:t>
            </a:r>
          </a:p>
          <a:p>
            <a:endParaRPr lang="de-DE">
              <a:latin typeface="Calibri" pitchFamily="34" charset="0"/>
            </a:endParaRPr>
          </a:p>
          <a:p>
            <a:r>
              <a:rPr lang="de-DE">
                <a:latin typeface="Calibri" pitchFamily="34" charset="0"/>
              </a:rPr>
              <a:t>       </a:t>
            </a:r>
            <a:r>
              <a:rPr lang="el-GR">
                <a:latin typeface="Calibri" pitchFamily="34" charset="0"/>
              </a:rPr>
              <a:t>Σ</a:t>
            </a:r>
            <a:r>
              <a:rPr lang="de-DE">
                <a:latin typeface="Calibri" pitchFamily="34" charset="0"/>
              </a:rPr>
              <a:t>(1385)</a:t>
            </a:r>
            <a:r>
              <a:rPr lang="de-DE" baseline="30000">
                <a:latin typeface="Calibri" pitchFamily="34" charset="0"/>
              </a:rPr>
              <a:t>0</a:t>
            </a:r>
          </a:p>
          <a:p>
            <a:r>
              <a:rPr lang="de-DE">
                <a:latin typeface="Calibri" pitchFamily="34" charset="0"/>
              </a:rPr>
              <a:t>        </a:t>
            </a:r>
            <a:r>
              <a:rPr lang="el-GR">
                <a:latin typeface="Calibri" pitchFamily="34" charset="0"/>
              </a:rPr>
              <a:t>Λ</a:t>
            </a:r>
            <a:r>
              <a:rPr lang="de-DE">
                <a:latin typeface="Calibri" pitchFamily="34" charset="0"/>
              </a:rPr>
              <a:t>(1405)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1" name="Textplatzhalter 2"/>
          <p:cNvSpPr>
            <a:spLocks noGrp="1"/>
          </p:cNvSpPr>
          <p:nvPr>
            <p:ph type="body" sz="quarter" idx="11"/>
          </p:nvPr>
        </p:nvSpPr>
        <p:spPr bwMode="auto">
          <a:xfrm>
            <a:off x="1181100" y="298450"/>
            <a:ext cx="6781800" cy="64611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Selected Statistics</a:t>
            </a:r>
          </a:p>
        </p:txBody>
      </p:sp>
      <p:sp>
        <p:nvSpPr>
          <p:cNvPr id="276482" name="Textfeld 3"/>
          <p:cNvSpPr txBox="1">
            <a:spLocks noChangeArrowheads="1"/>
          </p:cNvSpPr>
          <p:nvPr/>
        </p:nvSpPr>
        <p:spPr bwMode="auto">
          <a:xfrm>
            <a:off x="301625" y="1081088"/>
            <a:ext cx="2132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Event with : p,</a:t>
            </a:r>
            <a:r>
              <a:rPr lang="el-GR">
                <a:latin typeface="Calibri" pitchFamily="34" charset="0"/>
              </a:rPr>
              <a:t>π</a:t>
            </a:r>
            <a:r>
              <a:rPr lang="de-DE" baseline="30000">
                <a:latin typeface="Calibri" pitchFamily="34" charset="0"/>
              </a:rPr>
              <a:t>-</a:t>
            </a:r>
            <a:r>
              <a:rPr lang="de-DE">
                <a:latin typeface="Calibri" pitchFamily="34" charset="0"/>
              </a:rPr>
              <a:t>,p,K</a:t>
            </a:r>
            <a:r>
              <a:rPr lang="de-DE" baseline="30000">
                <a:latin typeface="Calibri" pitchFamily="34" charset="0"/>
              </a:rPr>
              <a:t>+</a:t>
            </a:r>
            <a:endParaRPr lang="en-US" baseline="30000">
              <a:latin typeface="Calibri" pitchFamily="34" charset="0"/>
            </a:endParaRPr>
          </a:p>
        </p:txBody>
      </p:sp>
      <p:pic>
        <p:nvPicPr>
          <p:cNvPr id="5" name="Picture 2" descr="D:\Windows Drop Box\Dropbox\BILDER\LambdaPK_neu\MM_pK_pure_HADES_V2.png"/>
          <p:cNvPicPr>
            <a:picLocks noChangeAspect="1" noChangeArrowheads="1"/>
          </p:cNvPicPr>
          <p:nvPr/>
        </p:nvPicPr>
        <p:blipFill>
          <a:blip r:embed="rId3" cstate="print"/>
          <a:srcRect t="13445" r="52137"/>
          <a:stretch>
            <a:fillRect/>
          </a:stretch>
        </p:blipFill>
        <p:spPr bwMode="auto">
          <a:xfrm>
            <a:off x="293338" y="2222461"/>
            <a:ext cx="3816424" cy="3300739"/>
          </a:xfrm>
          <a:prstGeom prst="roundRect">
            <a:avLst/>
          </a:prstGeom>
          <a:noFill/>
        </p:spPr>
      </p:pic>
      <p:pic>
        <p:nvPicPr>
          <p:cNvPr id="27648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3450" y="1695450"/>
            <a:ext cx="304482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1081088" y="2508250"/>
            <a:ext cx="736600" cy="401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6486" name="Textfeld 8"/>
          <p:cNvSpPr txBox="1">
            <a:spLocks noChangeArrowheads="1"/>
          </p:cNvSpPr>
          <p:nvPr/>
        </p:nvSpPr>
        <p:spPr bwMode="auto">
          <a:xfrm>
            <a:off x="2181225" y="2360613"/>
            <a:ext cx="13493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Calibri" pitchFamily="34" charset="0"/>
              </a:rPr>
              <a:t>Λ</a:t>
            </a:r>
            <a:endParaRPr lang="de-DE">
              <a:latin typeface="Calibri" pitchFamily="34" charset="0"/>
            </a:endParaRPr>
          </a:p>
          <a:p>
            <a:endParaRPr lang="de-DE">
              <a:latin typeface="Calibri" pitchFamily="34" charset="0"/>
            </a:endParaRPr>
          </a:p>
          <a:p>
            <a:endParaRPr lang="de-DE">
              <a:latin typeface="Calibri" pitchFamily="34" charset="0"/>
            </a:endParaRPr>
          </a:p>
          <a:p>
            <a:endParaRPr lang="de-DE">
              <a:latin typeface="Calibri" pitchFamily="34" charset="0"/>
            </a:endParaRPr>
          </a:p>
          <a:p>
            <a:r>
              <a:rPr lang="de-DE">
                <a:latin typeface="Calibri" pitchFamily="34" charset="0"/>
              </a:rPr>
              <a:t>     </a:t>
            </a:r>
            <a:r>
              <a:rPr lang="el-GR">
                <a:latin typeface="Calibri" pitchFamily="34" charset="0"/>
              </a:rPr>
              <a:t>Σ</a:t>
            </a:r>
            <a:r>
              <a:rPr lang="de-DE" baseline="30000">
                <a:latin typeface="Calibri" pitchFamily="34" charset="0"/>
              </a:rPr>
              <a:t>0</a:t>
            </a:r>
          </a:p>
          <a:p>
            <a:endParaRPr lang="de-DE">
              <a:latin typeface="Calibri" pitchFamily="34" charset="0"/>
            </a:endParaRPr>
          </a:p>
          <a:p>
            <a:r>
              <a:rPr lang="de-DE">
                <a:latin typeface="Calibri" pitchFamily="34" charset="0"/>
              </a:rPr>
              <a:t>       </a:t>
            </a:r>
            <a:r>
              <a:rPr lang="el-GR">
                <a:latin typeface="Calibri" pitchFamily="34" charset="0"/>
              </a:rPr>
              <a:t>Σ</a:t>
            </a:r>
            <a:r>
              <a:rPr lang="de-DE">
                <a:latin typeface="Calibri" pitchFamily="34" charset="0"/>
              </a:rPr>
              <a:t>(1385)</a:t>
            </a:r>
            <a:r>
              <a:rPr lang="de-DE" baseline="30000">
                <a:latin typeface="Calibri" pitchFamily="34" charset="0"/>
              </a:rPr>
              <a:t>0</a:t>
            </a:r>
          </a:p>
          <a:p>
            <a:r>
              <a:rPr lang="de-DE">
                <a:latin typeface="Calibri" pitchFamily="34" charset="0"/>
              </a:rPr>
              <a:t>        </a:t>
            </a:r>
            <a:r>
              <a:rPr lang="el-GR">
                <a:latin typeface="Calibri" pitchFamily="34" charset="0"/>
              </a:rPr>
              <a:t>Λ</a:t>
            </a:r>
            <a:r>
              <a:rPr lang="de-DE">
                <a:latin typeface="Calibri" pitchFamily="34" charset="0"/>
              </a:rPr>
              <a:t>(1405)</a:t>
            </a:r>
            <a:endParaRPr lang="en-US">
              <a:latin typeface="Calibri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973263" y="2308225"/>
            <a:ext cx="446087" cy="2609850"/>
          </a:xfrm>
          <a:prstGeom prst="rect">
            <a:avLst/>
          </a:prstGeom>
          <a:solidFill>
            <a:srgbClr val="E9EDF4">
              <a:alpha val="12000"/>
            </a:srgbClr>
          </a:solidFill>
          <a:ln>
            <a:solidFill>
              <a:srgbClr val="D0D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6488" name="Textfeld 10"/>
          <p:cNvSpPr txBox="1">
            <a:spLocks noChangeArrowheads="1"/>
          </p:cNvSpPr>
          <p:nvPr/>
        </p:nvSpPr>
        <p:spPr bwMode="auto">
          <a:xfrm>
            <a:off x="3646488" y="1762125"/>
            <a:ext cx="338137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>
                <a:latin typeface="Bookman Old Style" pitchFamily="18" charset="0"/>
                <a:ea typeface="Estrangelo Edessa" pitchFamily="66"/>
                <a:cs typeface="Estrangelo Edessa" pitchFamily="66"/>
              </a:rPr>
              <a:t>Λ</a:t>
            </a:r>
            <a:endParaRPr lang="en-US" sz="2400">
              <a:latin typeface="Estrangelo Edessa" pitchFamily="66"/>
              <a:ea typeface="Estrangelo Edessa" pitchFamily="66"/>
              <a:cs typeface="Estrangelo Edessa" pitchFamily="66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3910013" y="998538"/>
            <a:ext cx="1979612" cy="5546725"/>
          </a:xfrm>
          <a:prstGeom prst="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1666" name="Textplatzhalter 39"/>
          <p:cNvSpPr>
            <a:spLocks noGrp="1"/>
          </p:cNvSpPr>
          <p:nvPr>
            <p:ph type="body" sz="quarter" idx="11"/>
          </p:nvPr>
        </p:nvSpPr>
        <p:spPr bwMode="auto">
          <a:xfrm>
            <a:off x="1181100" y="298450"/>
            <a:ext cx="6781800" cy="64611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KN interaction near threshold</a:t>
            </a:r>
          </a:p>
        </p:txBody>
      </p:sp>
      <p:sp>
        <p:nvSpPr>
          <p:cNvPr id="241667" name="Textfeld 4"/>
          <p:cNvSpPr txBox="1">
            <a:spLocks noChangeArrowheads="1"/>
          </p:cNvSpPr>
          <p:nvPr/>
        </p:nvSpPr>
        <p:spPr bwMode="auto">
          <a:xfrm>
            <a:off x="265113" y="969963"/>
            <a:ext cx="989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</a:rPr>
              <a:t>Theory </a:t>
            </a:r>
          </a:p>
        </p:txBody>
      </p:sp>
      <p:sp>
        <p:nvSpPr>
          <p:cNvPr id="241668" name="Textfeld 6"/>
          <p:cNvSpPr txBox="1">
            <a:spLocks noChangeArrowheads="1"/>
          </p:cNvSpPr>
          <p:nvPr/>
        </p:nvSpPr>
        <p:spPr bwMode="auto">
          <a:xfrm>
            <a:off x="6024563" y="969963"/>
            <a:ext cx="1411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</a:rPr>
              <a:t>Experiment</a:t>
            </a:r>
          </a:p>
        </p:txBody>
      </p:sp>
      <p:sp>
        <p:nvSpPr>
          <p:cNvPr id="241669" name="Textfeld 7"/>
          <p:cNvSpPr txBox="1">
            <a:spLocks noChangeArrowheads="1"/>
          </p:cNvSpPr>
          <p:nvPr/>
        </p:nvSpPr>
        <p:spPr bwMode="auto">
          <a:xfrm>
            <a:off x="252413" y="1323975"/>
            <a:ext cx="3681412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>
                <a:latin typeface="Calibri" pitchFamily="34" charset="0"/>
              </a:rPr>
              <a:t>Framework:</a:t>
            </a:r>
          </a:p>
          <a:p>
            <a:endParaRPr lang="en-US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 Effective Field Theory</a:t>
            </a:r>
          </a:p>
          <a:p>
            <a:r>
              <a:rPr lang="en-US">
                <a:latin typeface="Calibri" pitchFamily="34" charset="0"/>
              </a:rPr>
              <a:t>    </a:t>
            </a:r>
            <a:r>
              <a:rPr lang="en-US" i="1">
                <a:latin typeface="Calibri" pitchFamily="34" charset="0"/>
              </a:rPr>
              <a:t>hadronic degrees of freedom</a:t>
            </a: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 With coupled channels</a:t>
            </a:r>
          </a:p>
          <a:p>
            <a:r>
              <a:rPr lang="en-US">
                <a:latin typeface="Calibri" pitchFamily="34" charset="0"/>
              </a:rPr>
              <a:t>    </a:t>
            </a:r>
            <a:r>
              <a:rPr lang="en-US" i="1">
                <a:latin typeface="Calibri" pitchFamily="34" charset="0"/>
              </a:rPr>
              <a:t>MB pairs transform into each other</a:t>
            </a:r>
          </a:p>
          <a:p>
            <a:r>
              <a:rPr lang="en-US" i="1">
                <a:latin typeface="Calibri" pitchFamily="34" charset="0"/>
              </a:rPr>
              <a:t>    KN &lt;-&gt; </a:t>
            </a:r>
            <a:r>
              <a:rPr lang="el-GR" i="1">
                <a:latin typeface="Calibri" pitchFamily="34" charset="0"/>
              </a:rPr>
              <a:t>Σπ</a:t>
            </a:r>
            <a:r>
              <a:rPr lang="de-DE" i="1">
                <a:latin typeface="Calibri" pitchFamily="34" charset="0"/>
              </a:rPr>
              <a:t> &lt;-&gt; </a:t>
            </a:r>
            <a:r>
              <a:rPr lang="el-GR" i="1">
                <a:latin typeface="Calibri" pitchFamily="34" charset="0"/>
              </a:rPr>
              <a:t>Λπ</a:t>
            </a:r>
            <a:r>
              <a:rPr lang="de-DE" i="1" baseline="30000">
                <a:latin typeface="Calibri" pitchFamily="34" charset="0"/>
              </a:rPr>
              <a:t>0</a:t>
            </a:r>
            <a:r>
              <a:rPr lang="de-DE" i="1">
                <a:latin typeface="Calibri" pitchFamily="34" charset="0"/>
              </a:rPr>
              <a:t> &lt;-&gt; </a:t>
            </a:r>
            <a:r>
              <a:rPr lang="el-GR" i="1">
                <a:latin typeface="Calibri" pitchFamily="34" charset="0"/>
              </a:rPr>
              <a:t>Λη</a:t>
            </a:r>
            <a:r>
              <a:rPr lang="de-DE" i="1">
                <a:latin typeface="Calibri" pitchFamily="34" charset="0"/>
              </a:rPr>
              <a:t> … </a:t>
            </a:r>
            <a:r>
              <a:rPr lang="de-DE" b="1" i="1">
                <a:latin typeface="Calibri" pitchFamily="34" charset="0"/>
              </a:rPr>
              <a:t>S=-1</a:t>
            </a:r>
            <a:endParaRPr lang="en-US" b="1" i="1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 Based on the chiral SU(3)</a:t>
            </a:r>
            <a:endParaRPr lang="en-US" baseline="-25000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    meson baryon effective Lagrangian</a:t>
            </a:r>
          </a:p>
        </p:txBody>
      </p:sp>
      <p:sp>
        <p:nvSpPr>
          <p:cNvPr id="241670" name="Textfeld 8"/>
          <p:cNvSpPr txBox="1">
            <a:spLocks noChangeArrowheads="1"/>
          </p:cNvSpPr>
          <p:nvPr/>
        </p:nvSpPr>
        <p:spPr bwMode="auto">
          <a:xfrm>
            <a:off x="36513" y="5762625"/>
            <a:ext cx="40100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N. Kaiser, P. B. Siegel, and W. Weise, Nucl. Phys. A594 (1995)</a:t>
            </a:r>
          </a:p>
          <a:p>
            <a:r>
              <a:rPr lang="en-US" sz="1200">
                <a:latin typeface="Calibri" pitchFamily="34" charset="0"/>
              </a:rPr>
              <a:t>E. Oset and A. Ramos, Nucl. Phys. A635 (1998) </a:t>
            </a:r>
          </a:p>
          <a:p>
            <a:r>
              <a:rPr lang="en-US" sz="1200">
                <a:latin typeface="Calibri" pitchFamily="34" charset="0"/>
              </a:rPr>
              <a:t>J. A. Oller and U. G. Meißner, Phys. Lett. B500, (2001)  </a:t>
            </a:r>
          </a:p>
          <a:p>
            <a:r>
              <a:rPr lang="en-US" sz="1200">
                <a:latin typeface="Calibri" pitchFamily="34" charset="0"/>
              </a:rPr>
              <a:t>M. F. M. Lutz and E. E. Kolomeitsev, Nucl. Phys. A700 (2002)</a:t>
            </a:r>
          </a:p>
        </p:txBody>
      </p:sp>
      <p:sp>
        <p:nvSpPr>
          <p:cNvPr id="241671" name="AutoShape 4" descr="data:image/jpeg;base64,/9j/4AAQSkZJRgABAQAAAQABAAD/2wCEAAkGBhQGDxQIBxQUERUUGRoVFBgYFxUWHxgZFxYcFxcbFRgXHCYhHBklGRocJDIgIycpLDEsGCAyNzwsQScrLykBCQoKBQUFDQUFDSkYEhgpKSkpKSkpKSkpKSkpKSkpKSkpKSkpKSkpKSkpKSkpKSkpKSkpKSkpKSkpKSkpKSkpKf/AABEIAL8BCAMBIgACEQEDEQH/xAAbAAEAAgMBAQAAAAAAAAAAAAAABQYDBAcCAf/EAEIQAAEDAgQDBAUJBgUFAAAAAAEAAgMEEQUGEiExQVEHEyJhFjJxk9IUI1JUVYGRktEVFyZCQ6EzU2KCsSRyc8Hh/8QAFAEBAAAAAAAAAAAAAAAAAAAAAP/EABQRAQAAAAAAAAAAAAAAAAAAAAD/2gAMAwEAAhEDEQA/AO4oiICIiAiIgIiIC0MXxqPBGtlq9dnvbG3S0vJe9wawWb1cQFvqrZkJxHEKHC4S0aDLVvvvYRM7pm3XXMCL82X3sgm6nF2Ur2QvbIS8F3hY52kC1zIRswb8+NjbgtTBsw/tRzI3t0d7Aypjsb+B5tZ2ws4Xb+PktbJtaaqKWiryH1FPK+GodYAyEbskIHJ8TmG3AXIHBSGGYEzC3B8Rc7TG2Fl7eGNhJa0WA/E7nSEEkiIgIiICIiAiIgLRxfGY8EY2ar12c9sbdLS8l8jg1gs3q4gfet5VbMxOI19BhcJb4XSVb772bCzu2bf+SZpF+bb8kE7NirYJI6ctkLpNwGsc7SNt5CNmDfn0PRP2ozvfkupt9Oq+pv0tNvaonJlc6eOWirnB1RTyvindsC+3ijkIHAOicw9BuBwUl+xIu++VaGerptobx1ar36oJBERAREQEREBERAREQEREBERAREQEREBYPkEfefKu7Z3n09LdXC3rWvwWdEGCGhjp3OmgYxrnes4NaC7n4iBc79VnRck7a+0esyfNBQYGREHsMjpCxr7+It0N1ggWtc7X8Q4cw62i5jlPtVqsUooqqpw2rncQQZIWN0P0uLbt1O8t+V72Uv8AvFn+yMR/JH8SC7oqR+8Wf7IxH8kfxJ+8Wf7IxH8kfxILuipH7xZ/sjEfyR/En7xZ/sjEfyR/Egu6KkfvFn+yMR/JH8SfvFn+yMR/JH8SC7rB8gj7z5V3bO8+npbq4W9a1+CoOO9qNTh9LNVQ4XWxuYxxD5WN0NNtnSaXX0jibKt9j3alXZpr3YXjJbMxzHPDgxrDGWkcdAALTe2+97boOxQ0MdO500LGNc71nBrQXc/EQLnfqs6IgIiICIiAiIgIiICIiAiIgIiICIiAiIgIiIPhNtyucYRh0fadXzY7ijGzUVPqpqJjxdsjgfnprHiCQAD0HUKT7SMVknbFlXBzaoriWFw/pQD/ABpD/tuB1ubbhWnB8KjwOnjw6hGmOJoY0eQ5nqTxJ5klBsQU7aVohp2tY1oAa1oAAA4AAbALIiICIiAiIgIiIPL2CQFjwCDsQd7g8brnOasEj7PJ4c25fhbFEw91XRRtDQ6CRw+cDRtqY6x28uQXSFiqqVtbG6mqWh7HtLXtPAtcLEHyIKD1BO2pY2aAhzXAOaRuCCLgg9CF7VD7Pqp2XZ5skYi4k0/ztG539Smcdhfm5h8J/wDiviAiIgIiICIiAiIgIiICIiAiIgIiICIiAtevrmYZE+trHBjI2l73Hk1ouT+C2FQM5vOcq+LJlMT3TNNRiDh/lg3jhv1e6xI42seqDN2dUL8XfNnPFWlslZYU7D/SpWn5to83eseux5lXleWMEQDGAAAWAGwAHAAdF6QEREBERAREQEWviNezC4ZK6rOlkTXPebE2a0XNgNybDgszHawHC4vvvt+IQekREFO7R8EkmijzBgo/6qhcZYx/mR2+eiNuIcy+3UWHFWHAMbjzHSxYpQG7JWhw8urT5g3B8wpBc+wX+AsWfgT9qSvLpqTpHOP8aEdA7ZwHsA4lB0FERAREQEREBERAREQEREBERAREQEREERmzMbMqUcuK1O+geBvN7zsxg8y633XPJRnZ5lx+CUzqvFfFV1bu/qnf63bhg6NYDa3C97KId/H2M6eNHhbt+ktZ08xEP7+RXQUBERAREQRGL4u+gmgpadjXd+8sBLrWtG+RzvY0M366wAs2B4mcUjfJIANEssVxwd3UhYXNvuNwRbqCslZQNkkbiAaXSRMkEYvYXfpvx2udAF+QJ6rBlnDnYTRw0lR67WAy73vI7xyG/O7y4oJRRuY644ZSTVsZ092xzydibNaXWbcEajawv1UksVTSsrWGCpa17Ta7XAEGxuLg+YQVxglxOobhOKODx3Ec9QGhrWtkEzTG1u19DjHJcOJ2aOFyrQo2gws0tRUV8rg4zFgaPoxxssGnz1mR3+5SSAiIgKv55yx6VUbqSI6JmES07+BZMzdhB5b7HyJVgRBXsi5n9KaNtTONE0ZMVSzgWTM2eCOV+I8irCufY5/AeLMx9nhpK4tgrOkcw2hmPQH1SfaeJXQUBERAREQEREBERAREQERROI5ppsKf8nq5LOAuQGSPtz30NNjbex6hBLItAYg6qY2ow5gka4E3cXRHjb1XMv8AjZbVO9z23qGhjugdq/vYIMqq/aDmR+A0op8M8VVVOEFK3/W/Yv8A+1g3vwva/FZ8+ZsGSqCTFyzvC3S1jb2Bc42FzyHP7lznsqzY7tFxeTFMbaBLTwWpmMB0Ma59pXDUSe8NwL34E9Ag6dlHLbMp0cWF0/i0i73c3yO3e8+139rDkplEQEREBERAXGu3fOtdluanpMHkdTxPYXl7QLveHWLdRH8osbD6e/JdlWGqo2Vze7q2MkF72c0OF+tiOKCg4LmytqMsnHpGa6oRPc06fWDXENk0c/B4rcDbzVP7E8+4hj+IPocTkfUxGNz3FwHzZBGkggbAk2t5+S7m1ukaW7AcFhpqGOiv8lYyPUbu0ta256mw3KDOiIgIiICIiDQx3BY8w00uF1wuyVpa7y6EeYNiPMBVzs4xqSSOXLuNG9VQkRPJ/qR2+ZlF+Icy34XPFXJck7ZMweg1bR5gwoD5S5skTw4HRJCLG0liDcPcCLH/AICDraKp9mmePT2h/aMkYiex5ikaCSNQa11233sQ4bclY6/EI8MZ8orHaW8OBJJPAAAEk+QCDZRRNDmWLF9TMLJkcG6rFksY5fzPZbmPxXzCauaaWVtQwBoktfvNWn5phsBpG1z/AHKCXREQEREBERAUDjGGT1b3vo9DQ1sfdAkjU4ziSbXYbXaxoB34uU8iAiIg08XwiLHYH4fibBLHILOab773G43BBAII3BC51QYDF2SYpG6jBFHXgQOc46jFO0kx3ed9DwSLdd+S6iorNGXo800cuFVnqyNsDza4bscPMOAP3IJVFU+zvMMmK078Nxfaro3dxUj6RHqSDqHtF78yCrYgIiICIiAiIg4Vi/b7U0GKPo4oIzTxSmItId3jg12lx1XsHEi4FvLdd0Buq/VZCoJ6r9u1NNEZgdZeb21Dg5zb6S4WvcjzU9FKJhriIcDwIII/EIPaIiAiIgIiIC5pmXDGdqGKjBJRelw8F1Q9tgXTyCzYmP4gNAu63MWPAK0Z7zOcsUZmpRrqJSIaVnEvmfszbmBxPstzWTJGWBlOiZROOuVxMk7+JkmfvI4nnvsPIBBvYBl6DLFO3DsIYI423Nrkkk8S4nck9SveNUz6uB0NFpD3WaHE20hxDXuaRvqDC4jqQAt5EEfhNI+kMwqdNnSl0dif8PQwNBFtiCCLDkB1W+GhtyOe5X1EBERAREQEREBERAREQEREFBzxEco1kWdqMHQLU9e0D1oXEBklhxcx1vO1hwBV7ilE7RLEQ5rgCCNwQRcEHpZeKykZiEb6SqaHse0se08C1wsQfuVK7Pax+AzTZJxNxc+m8dK88ZaVx8HtLD4T9w5IL2iIgIiIC1MSxEYazvXNfIeTWC5PM8SAABvckBba08XoTiULqSN2jXZrja/g1DvAN+Lmam35XvvZBA1+JPzLTSU9JT1EZGhx1iMBwbJG97BpkJ1OjuLEW3spXA6d0T6maQFrZZtcYOx0iGJhNuV3sebed+az4Zh7qAzGR+sSSukbtbSHBo0nfexB322I6LeQEREBERATgipfaPi8hZFlnBjapriYwR/ShH+NKelm3A9ptwQaWXv47xV+ZJN6WjLoKHo+ThNOOo/lB/8AYXQVpYLhEeAU0WGUA0xxNDGj2cSfMm5J6krdQEREBERAREQEREBERAREQEREBERAVM7R8HkMcWZMGF6qhJlaB/Uit89EeoLbkew24q5og0cDxiPMFNFidAdUcrQ9v38QfMG4I6greXPsA/gPFX5dk8NLWl09F0ZLxmhHQfzAewcSugoCIiAiIgIiICIiAiIgwVtYzDon1dW4MZG0ve48A1ouT+CpfZ5RPxyWbOuKNLX1XgpWn+lStPgHtefEfuPNY87ynN9bFkqkJ7vaoxBwPCFpBZFcfzPdbztY9VfYohC0RxANDQAANgANgAOiD0iIgIiICIiAiIgIiICIiAiIgIiICIiAiIgrue8sHNFGYKY6J4yJqZ/AsmZuw35A8D7fJe8kZnGa6JlY8aJWkxVDOBjmZs9pHLfceRCn1yLO2amdlOMGvpm96yui11EAOm0jHaWTNNrXcNQI52J6IOuoqng3alh2MQMrTVQwF43jlkYx7SDYhzSf78DxW76f4d9epPfR/qgn0UB6f4d9epPfR/qnp/h316k99H+qCfRQHp/h316k99H+qen+HfXqT30f6oJ9FAen+HfXqT30f6p6f4d9epPfR/qgn1E5pzDHlWjlxWr3Ebdm83uOzGDzLiAo+v7SsOoIn1TqynfoaXaWSMe51uTGg7kqgYHnePtcxenpJ2mCClDqhkTjqM0zSAwusLAMadVvbxugvXZ3l6TCKd2IYvvV1ju/qT0LvUjHQMabW5ElWtEQEREBERAREQEREBERAREQEREBERAREQERas+KQ0sjaSoljZI/1GOe1rncvC0m5+5BtKl9oHZdT5/Mc9U98MkY0h7LG7Sb6XA+dyDfmVbBiEbpTRNkYZQNRj1N1Bp4Etve3nZbCCsYL2a4fgtOyhbTQzaBYvlijke4k3Jc4t3N/uHBbvoVQfUqT3EPwqaRBC+hVB9SpPcQ/CnoVQfUqT3EPwqaRBC+hVB9SpPcQ/CnoVQfUqT3EPwqaRBC+hVB9SpPcQ/CnoVQfUqT3EPwqaRBXcQ7PcPxGJ9JJSU7A9pbqZFGxwvza4NuCOqhcidkNNkaodiMEkk0hBYwv0gMaeNg3i42tfor4vL3iMankADmdkHpFoQYg5/jnaxjPp961w/4XoYxE6T5M13i1aOBtr0d5p1cNWjeyDdREQEREBERAREQEREBERAREQEREBERAVIxysmlxCoqcKY2V1DR+AOOxknf3jmgDi/u4WgcvHv53daFFgcWHvlnpw8OnIMhMkrtRDQ0HxONiGgDa2wCD5hT4sRp21dGS5k7Gv13Ic4PbcEuFiDY+VuAtZZoMObTO7xhkJ/1SyvH4OcQseD4NFgMIocOaWRtuWtL3vtc3Ni9xIF+V7LeQEREBERAREQEREBV3tAqDBhs8cQu+UCnjFr+OdwhZYcyC+/3KxKNxfA24yYnVD5G9y9srQ0tAL2+qXAtN7X4cOfIIInB44q18uA1UDY2Undd3CQ1zXRlgMUpFrEh7XC24Do77mxWdmW3MmDgW92Kk1Q3N94DHota3rG978BZb78CY+sbjIc8SCPubAjSWatVnC2/i3vfb7zeSQEREBERAREQEREBERB//9k="/>
          <p:cNvSpPr>
            <a:spLocks noChangeAspect="1" noChangeArrowheads="1"/>
          </p:cNvSpPr>
          <p:nvPr/>
        </p:nvSpPr>
        <p:spPr bwMode="auto">
          <a:xfrm>
            <a:off x="155575" y="-868363"/>
            <a:ext cx="2514600" cy="181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41672" name="Picture 6" descr="http://www.quantumdiaries.org/wp-content/uploads/2010/12/PseudoscalarOctet.png"/>
          <p:cNvPicPr>
            <a:picLocks noChangeAspect="1" noChangeArrowheads="1"/>
          </p:cNvPicPr>
          <p:nvPr/>
        </p:nvPicPr>
        <p:blipFill>
          <a:blip r:embed="rId3"/>
          <a:srcRect l="7524"/>
          <a:stretch>
            <a:fillRect/>
          </a:stretch>
        </p:blipFill>
        <p:spPr bwMode="auto">
          <a:xfrm>
            <a:off x="131763" y="2466975"/>
            <a:ext cx="207010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73" name="Picture 8" descr="http://upload.wikimedia.org/wikipedia/commons/4/4b/Baryon_octet.png"/>
          <p:cNvPicPr>
            <a:picLocks noChangeAspect="1" noChangeArrowheads="1"/>
          </p:cNvPicPr>
          <p:nvPr/>
        </p:nvPicPr>
        <p:blipFill>
          <a:blip r:embed="rId4"/>
          <a:srcRect l="25858" r="14122" b="23602"/>
          <a:stretch>
            <a:fillRect/>
          </a:stretch>
        </p:blipFill>
        <p:spPr bwMode="auto">
          <a:xfrm>
            <a:off x="1997075" y="2538413"/>
            <a:ext cx="1760538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Gerade Verbindung 16"/>
          <p:cNvCxnSpPr/>
          <p:nvPr/>
        </p:nvCxnSpPr>
        <p:spPr>
          <a:xfrm>
            <a:off x="528638" y="4703763"/>
            <a:ext cx="1698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675" name="Textfeld 17"/>
          <p:cNvSpPr txBox="1">
            <a:spLocks noChangeArrowheads="1"/>
          </p:cNvSpPr>
          <p:nvPr/>
        </p:nvSpPr>
        <p:spPr bwMode="auto">
          <a:xfrm>
            <a:off x="6024563" y="1323975"/>
            <a:ext cx="28686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>
                <a:latin typeface="Calibri" pitchFamily="34" charset="0"/>
              </a:rPr>
              <a:t>Constraints:</a:t>
            </a:r>
          </a:p>
          <a:p>
            <a:endParaRPr lang="en-US" u="sng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 Threshold branching ratios</a:t>
            </a:r>
          </a:p>
          <a:p>
            <a:r>
              <a:rPr lang="en-US">
                <a:latin typeface="Calibri" pitchFamily="34" charset="0"/>
              </a:rPr>
              <a:t>    Г(K</a:t>
            </a:r>
            <a:r>
              <a:rPr lang="en-US" baseline="30000">
                <a:latin typeface="Calibri" pitchFamily="34" charset="0"/>
              </a:rPr>
              <a:t>-</a:t>
            </a:r>
            <a:r>
              <a:rPr lang="en-US">
                <a:latin typeface="Calibri" pitchFamily="34" charset="0"/>
              </a:rPr>
              <a:t>p</a:t>
            </a:r>
            <a:r>
              <a:rPr lang="en-US">
                <a:latin typeface="Calibri" pitchFamily="34" charset="0"/>
                <a:sym typeface="Wingdings" pitchFamily="2" charset="2"/>
              </a:rPr>
              <a:t>π</a:t>
            </a:r>
            <a:r>
              <a:rPr lang="en-US" baseline="30000">
                <a:latin typeface="Calibri" pitchFamily="34" charset="0"/>
                <a:sym typeface="Wingdings" pitchFamily="2" charset="2"/>
              </a:rPr>
              <a:t>+</a:t>
            </a:r>
            <a:r>
              <a:rPr lang="en-US">
                <a:latin typeface="Calibri" pitchFamily="34" charset="0"/>
              </a:rPr>
              <a:t>Σ</a:t>
            </a:r>
            <a:r>
              <a:rPr lang="en-US" baseline="30000">
                <a:latin typeface="Calibri" pitchFamily="34" charset="0"/>
              </a:rPr>
              <a:t>-</a:t>
            </a:r>
            <a:r>
              <a:rPr lang="en-US">
                <a:latin typeface="Calibri" pitchFamily="34" charset="0"/>
              </a:rPr>
              <a:t>), Г(K</a:t>
            </a:r>
            <a:r>
              <a:rPr lang="en-US" baseline="30000">
                <a:latin typeface="Calibri" pitchFamily="34" charset="0"/>
              </a:rPr>
              <a:t>-</a:t>
            </a:r>
            <a:r>
              <a:rPr lang="en-US">
                <a:latin typeface="Calibri" pitchFamily="34" charset="0"/>
              </a:rPr>
              <a:t>p</a:t>
            </a:r>
            <a:r>
              <a:rPr lang="en-US">
                <a:latin typeface="Calibri" pitchFamily="34" charset="0"/>
                <a:sym typeface="Wingdings" pitchFamily="2" charset="2"/>
              </a:rPr>
              <a:t>π</a:t>
            </a:r>
            <a:r>
              <a:rPr lang="en-US" baseline="30000">
                <a:latin typeface="Calibri" pitchFamily="34" charset="0"/>
                <a:sym typeface="Wingdings" pitchFamily="2" charset="2"/>
              </a:rPr>
              <a:t>-</a:t>
            </a:r>
            <a:r>
              <a:rPr lang="en-US">
                <a:latin typeface="Calibri" pitchFamily="34" charset="0"/>
              </a:rPr>
              <a:t>Σ</a:t>
            </a:r>
            <a:r>
              <a:rPr lang="en-US" baseline="30000">
                <a:latin typeface="Calibri" pitchFamily="34" charset="0"/>
              </a:rPr>
              <a:t>+</a:t>
            </a:r>
            <a:r>
              <a:rPr lang="en-US">
                <a:latin typeface="Calibri" pitchFamily="34" charset="0"/>
              </a:rPr>
              <a:t>), </a:t>
            </a:r>
          </a:p>
          <a:p>
            <a:r>
              <a:rPr lang="en-US">
                <a:latin typeface="Calibri" pitchFamily="34" charset="0"/>
              </a:rPr>
              <a:t>    Г(K</a:t>
            </a:r>
            <a:r>
              <a:rPr lang="en-US" baseline="30000">
                <a:latin typeface="Calibri" pitchFamily="34" charset="0"/>
              </a:rPr>
              <a:t>-</a:t>
            </a:r>
            <a:r>
              <a:rPr lang="en-US">
                <a:latin typeface="Calibri" pitchFamily="34" charset="0"/>
              </a:rPr>
              <a:t>p</a:t>
            </a:r>
            <a:r>
              <a:rPr lang="en-US">
                <a:latin typeface="Calibri" pitchFamily="34" charset="0"/>
                <a:sym typeface="Wingdings" pitchFamily="2" charset="2"/>
              </a:rPr>
              <a:t>π</a:t>
            </a:r>
            <a:r>
              <a:rPr lang="en-US" baseline="30000">
                <a:latin typeface="Calibri" pitchFamily="34" charset="0"/>
                <a:sym typeface="Wingdings" pitchFamily="2" charset="2"/>
              </a:rPr>
              <a:t>0</a:t>
            </a:r>
            <a:r>
              <a:rPr lang="en-US">
                <a:latin typeface="Calibri" pitchFamily="34" charset="0"/>
                <a:sym typeface="Wingdings" pitchFamily="2" charset="2"/>
              </a:rPr>
              <a:t>Λ</a:t>
            </a:r>
            <a:r>
              <a:rPr lang="en-US">
                <a:latin typeface="Calibri" pitchFamily="34" charset="0"/>
              </a:rPr>
              <a:t>)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 ΔE and Г of the 1s state</a:t>
            </a:r>
          </a:p>
          <a:p>
            <a:r>
              <a:rPr lang="en-US">
                <a:latin typeface="Calibri" pitchFamily="34" charset="0"/>
              </a:rPr>
              <a:t>    in kaonic hydrogen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 Low energy K</a:t>
            </a:r>
            <a:r>
              <a:rPr lang="en-US" baseline="30000">
                <a:latin typeface="Calibri" pitchFamily="34" charset="0"/>
              </a:rPr>
              <a:t>-</a:t>
            </a:r>
            <a:r>
              <a:rPr lang="en-US">
                <a:latin typeface="Calibri" pitchFamily="34" charset="0"/>
              </a:rPr>
              <a:t>p scattering</a:t>
            </a:r>
          </a:p>
          <a:p>
            <a:r>
              <a:rPr lang="en-US">
                <a:latin typeface="Calibri" pitchFamily="34" charset="0"/>
              </a:rPr>
              <a:t>   cross sections</a:t>
            </a:r>
          </a:p>
          <a:p>
            <a:endParaRPr lang="en-US">
              <a:latin typeface="Calibri" pitchFamily="34" charset="0"/>
            </a:endParaRPr>
          </a:p>
          <a:p>
            <a:endParaRPr lang="en-US" u="sng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pic>
        <p:nvPicPr>
          <p:cNvPr id="241676" name="Picture 2"/>
          <p:cNvPicPr>
            <a:picLocks noChangeAspect="1" noChangeArrowheads="1"/>
          </p:cNvPicPr>
          <p:nvPr/>
        </p:nvPicPr>
        <p:blipFill>
          <a:blip r:embed="rId5"/>
          <a:srcRect r="50874"/>
          <a:stretch>
            <a:fillRect/>
          </a:stretch>
        </p:blipFill>
        <p:spPr bwMode="auto">
          <a:xfrm>
            <a:off x="6061075" y="3873500"/>
            <a:ext cx="25701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1677" name="Textfeld 14"/>
          <p:cNvSpPr txBox="1">
            <a:spLocks noChangeArrowheads="1"/>
          </p:cNvSpPr>
          <p:nvPr/>
        </p:nvSpPr>
        <p:spPr bwMode="auto">
          <a:xfrm>
            <a:off x="5895975" y="5667375"/>
            <a:ext cx="3200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alibri" pitchFamily="34" charset="0"/>
              </a:rPr>
              <a:t>Y. Ikeda, T. Hyodo,W. Weise Nucl. Phys. A 881 (2012)</a:t>
            </a:r>
          </a:p>
        </p:txBody>
      </p:sp>
      <p:pic>
        <p:nvPicPr>
          <p:cNvPr id="241678" name="Picture 2" descr="Ablösung von Christian Gaier "/>
          <p:cNvPicPr>
            <a:picLocks noChangeAspect="1" noChangeArrowheads="1"/>
          </p:cNvPicPr>
          <p:nvPr/>
        </p:nvPicPr>
        <p:blipFill>
          <a:blip r:embed="rId6"/>
          <a:srcRect l="35556" r="7936"/>
          <a:stretch>
            <a:fillRect/>
          </a:stretch>
        </p:blipFill>
        <p:spPr bwMode="auto">
          <a:xfrm>
            <a:off x="3910013" y="1516063"/>
            <a:ext cx="1979612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Gerade Verbindung 19"/>
          <p:cNvCxnSpPr/>
          <p:nvPr/>
        </p:nvCxnSpPr>
        <p:spPr>
          <a:xfrm>
            <a:off x="1828800" y="44450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29" name="Textplatzhalter 2"/>
          <p:cNvSpPr>
            <a:spLocks noGrp="1"/>
          </p:cNvSpPr>
          <p:nvPr>
            <p:ph type="body" sz="quarter" idx="11"/>
          </p:nvPr>
        </p:nvSpPr>
        <p:spPr bwMode="auto">
          <a:xfrm>
            <a:off x="1181100" y="298450"/>
            <a:ext cx="6781800" cy="64611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Selected Statistics</a:t>
            </a:r>
          </a:p>
        </p:txBody>
      </p:sp>
      <p:sp>
        <p:nvSpPr>
          <p:cNvPr id="278530" name="Textfeld 3"/>
          <p:cNvSpPr txBox="1">
            <a:spLocks noChangeArrowheads="1"/>
          </p:cNvSpPr>
          <p:nvPr/>
        </p:nvSpPr>
        <p:spPr bwMode="auto">
          <a:xfrm>
            <a:off x="301625" y="1081088"/>
            <a:ext cx="2132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Event with : p,</a:t>
            </a:r>
            <a:r>
              <a:rPr lang="el-GR">
                <a:latin typeface="Calibri" pitchFamily="34" charset="0"/>
              </a:rPr>
              <a:t>π</a:t>
            </a:r>
            <a:r>
              <a:rPr lang="de-DE" baseline="30000">
                <a:latin typeface="Calibri" pitchFamily="34" charset="0"/>
              </a:rPr>
              <a:t>-</a:t>
            </a:r>
            <a:r>
              <a:rPr lang="de-DE">
                <a:latin typeface="Calibri" pitchFamily="34" charset="0"/>
              </a:rPr>
              <a:t>,p,K</a:t>
            </a:r>
            <a:r>
              <a:rPr lang="de-DE" baseline="30000">
                <a:latin typeface="Calibri" pitchFamily="34" charset="0"/>
              </a:rPr>
              <a:t>+</a:t>
            </a:r>
            <a:endParaRPr lang="en-US" baseline="30000">
              <a:latin typeface="Calibri" pitchFamily="34" charset="0"/>
            </a:endParaRPr>
          </a:p>
        </p:txBody>
      </p:sp>
      <p:pic>
        <p:nvPicPr>
          <p:cNvPr id="5" name="Picture 2" descr="D:\Windows Drop Box\Dropbox\BILDER\LambdaPK_neu\MM_pK_pure_HADES_V2.png"/>
          <p:cNvPicPr>
            <a:picLocks noChangeAspect="1" noChangeArrowheads="1"/>
          </p:cNvPicPr>
          <p:nvPr/>
        </p:nvPicPr>
        <p:blipFill>
          <a:blip r:embed="rId3" cstate="print"/>
          <a:srcRect t="13445" r="52137"/>
          <a:stretch>
            <a:fillRect/>
          </a:stretch>
        </p:blipFill>
        <p:spPr bwMode="auto">
          <a:xfrm>
            <a:off x="293338" y="2222461"/>
            <a:ext cx="3816424" cy="3300739"/>
          </a:xfrm>
          <a:prstGeom prst="roundRect">
            <a:avLst/>
          </a:prstGeom>
          <a:noFill/>
        </p:spPr>
      </p:pic>
      <p:pic>
        <p:nvPicPr>
          <p:cNvPr id="27853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3450" y="1695450"/>
            <a:ext cx="304482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1081088" y="2508250"/>
            <a:ext cx="736600" cy="401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8534" name="Textfeld 8"/>
          <p:cNvSpPr txBox="1">
            <a:spLocks noChangeArrowheads="1"/>
          </p:cNvSpPr>
          <p:nvPr/>
        </p:nvSpPr>
        <p:spPr bwMode="auto">
          <a:xfrm>
            <a:off x="2181225" y="2360613"/>
            <a:ext cx="13493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Calibri" pitchFamily="34" charset="0"/>
              </a:rPr>
              <a:t>Λ</a:t>
            </a:r>
            <a:endParaRPr lang="de-DE">
              <a:latin typeface="Calibri" pitchFamily="34" charset="0"/>
            </a:endParaRPr>
          </a:p>
          <a:p>
            <a:endParaRPr lang="de-DE">
              <a:latin typeface="Calibri" pitchFamily="34" charset="0"/>
            </a:endParaRPr>
          </a:p>
          <a:p>
            <a:endParaRPr lang="de-DE">
              <a:latin typeface="Calibri" pitchFamily="34" charset="0"/>
            </a:endParaRPr>
          </a:p>
          <a:p>
            <a:endParaRPr lang="de-DE">
              <a:latin typeface="Calibri" pitchFamily="34" charset="0"/>
            </a:endParaRPr>
          </a:p>
          <a:p>
            <a:r>
              <a:rPr lang="de-DE">
                <a:latin typeface="Calibri" pitchFamily="34" charset="0"/>
              </a:rPr>
              <a:t>     </a:t>
            </a:r>
            <a:r>
              <a:rPr lang="el-GR">
                <a:latin typeface="Calibri" pitchFamily="34" charset="0"/>
              </a:rPr>
              <a:t>Σ</a:t>
            </a:r>
            <a:r>
              <a:rPr lang="de-DE" baseline="30000">
                <a:latin typeface="Calibri" pitchFamily="34" charset="0"/>
              </a:rPr>
              <a:t>0</a:t>
            </a:r>
          </a:p>
          <a:p>
            <a:endParaRPr lang="de-DE">
              <a:latin typeface="Calibri" pitchFamily="34" charset="0"/>
            </a:endParaRPr>
          </a:p>
          <a:p>
            <a:r>
              <a:rPr lang="de-DE">
                <a:latin typeface="Calibri" pitchFamily="34" charset="0"/>
              </a:rPr>
              <a:t>       </a:t>
            </a:r>
            <a:r>
              <a:rPr lang="el-GR">
                <a:latin typeface="Calibri" pitchFamily="34" charset="0"/>
              </a:rPr>
              <a:t>Σ</a:t>
            </a:r>
            <a:r>
              <a:rPr lang="de-DE">
                <a:latin typeface="Calibri" pitchFamily="34" charset="0"/>
              </a:rPr>
              <a:t>(1385)</a:t>
            </a:r>
            <a:r>
              <a:rPr lang="de-DE" baseline="30000">
                <a:latin typeface="Calibri" pitchFamily="34" charset="0"/>
              </a:rPr>
              <a:t>0</a:t>
            </a:r>
          </a:p>
          <a:p>
            <a:r>
              <a:rPr lang="de-DE">
                <a:latin typeface="Calibri" pitchFamily="34" charset="0"/>
              </a:rPr>
              <a:t>        </a:t>
            </a:r>
            <a:r>
              <a:rPr lang="el-GR">
                <a:latin typeface="Calibri" pitchFamily="34" charset="0"/>
              </a:rPr>
              <a:t>Λ</a:t>
            </a:r>
            <a:r>
              <a:rPr lang="de-DE">
                <a:latin typeface="Calibri" pitchFamily="34" charset="0"/>
              </a:rPr>
              <a:t>(1405)</a:t>
            </a:r>
            <a:endParaRPr lang="en-US">
              <a:latin typeface="Calibri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973263" y="2308225"/>
            <a:ext cx="446087" cy="2609850"/>
          </a:xfrm>
          <a:prstGeom prst="rect">
            <a:avLst/>
          </a:prstGeom>
          <a:solidFill>
            <a:srgbClr val="E9EDF4">
              <a:alpha val="12000"/>
            </a:srgbClr>
          </a:solidFill>
          <a:ln>
            <a:solidFill>
              <a:srgbClr val="D0D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8536" name="Textfeld 10"/>
          <p:cNvSpPr txBox="1">
            <a:spLocks noChangeArrowheads="1"/>
          </p:cNvSpPr>
          <p:nvPr/>
        </p:nvSpPr>
        <p:spPr bwMode="auto">
          <a:xfrm>
            <a:off x="3646488" y="1762125"/>
            <a:ext cx="338137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>
                <a:latin typeface="Bookman Old Style" pitchFamily="18" charset="0"/>
                <a:ea typeface="Estrangelo Edessa" pitchFamily="66"/>
                <a:cs typeface="Estrangelo Edessa" pitchFamily="66"/>
              </a:rPr>
              <a:t>Λ</a:t>
            </a:r>
            <a:endParaRPr lang="en-US" sz="2400">
              <a:latin typeface="Estrangelo Edessa" pitchFamily="66"/>
              <a:ea typeface="Estrangelo Edessa" pitchFamily="66"/>
              <a:cs typeface="Estrangelo Edessa" pitchFamily="66"/>
            </a:endParaRPr>
          </a:p>
        </p:txBody>
      </p:sp>
      <p:pic>
        <p:nvPicPr>
          <p:cNvPr id="278537" name="Picture 2" descr="D:\Windows Drop Box\Dropbox\BILDER\Analyse ppK minus\PLambda_Mass_pure.png"/>
          <p:cNvPicPr>
            <a:picLocks noChangeAspect="1" noChangeArrowheads="1"/>
          </p:cNvPicPr>
          <p:nvPr/>
        </p:nvPicPr>
        <p:blipFill>
          <a:blip r:embed="rId5"/>
          <a:srcRect l="32843" r="32843" b="50549"/>
          <a:stretch>
            <a:fillRect/>
          </a:stretch>
        </p:blipFill>
        <p:spPr bwMode="auto">
          <a:xfrm>
            <a:off x="4392613" y="1619250"/>
            <a:ext cx="4421187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8538" name="Textfeld 13"/>
          <p:cNvSpPr txBox="1">
            <a:spLocks noChangeArrowheads="1"/>
          </p:cNvSpPr>
          <p:nvPr/>
        </p:nvSpPr>
        <p:spPr bwMode="auto">
          <a:xfrm>
            <a:off x="5095875" y="1338263"/>
            <a:ext cx="2971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mass of </a:t>
            </a:r>
            <a:r>
              <a:rPr lang="el-GR" sz="1600">
                <a:latin typeface="Calibri" pitchFamily="34" charset="0"/>
              </a:rPr>
              <a:t>Λ</a:t>
            </a:r>
            <a:r>
              <a:rPr lang="de-DE" sz="1600">
                <a:latin typeface="Calibri" pitchFamily="34" charset="0"/>
              </a:rPr>
              <a:t>+</a:t>
            </a:r>
            <a:r>
              <a:rPr lang="en-US" sz="1600">
                <a:latin typeface="Calibri" pitchFamily="34" charset="0"/>
              </a:rPr>
              <a:t>p  = 2053.96 MeV/c</a:t>
            </a:r>
            <a:r>
              <a:rPr lang="en-US" sz="1600" baseline="30000">
                <a:latin typeface="Calibri" pitchFamily="34" charset="0"/>
              </a:rPr>
              <a:t>2</a:t>
            </a:r>
            <a:endParaRPr lang="en-US" sz="1600">
              <a:latin typeface="Calibri" pitchFamily="34" charset="0"/>
            </a:endParaRPr>
          </a:p>
          <a:p>
            <a:r>
              <a:rPr lang="en-US" sz="1600">
                <a:latin typeface="Calibri" pitchFamily="34" charset="0"/>
              </a:rPr>
              <a:t>mass of </a:t>
            </a:r>
            <a:r>
              <a:rPr lang="el-GR" sz="1600">
                <a:latin typeface="Calibri" pitchFamily="34" charset="0"/>
              </a:rPr>
              <a:t>Σ</a:t>
            </a:r>
            <a:r>
              <a:rPr lang="en-US" sz="1600" baseline="30000">
                <a:latin typeface="Calibri" pitchFamily="34" charset="0"/>
              </a:rPr>
              <a:t>0</a:t>
            </a:r>
            <a:r>
              <a:rPr lang="en-US" sz="1600">
                <a:latin typeface="Calibri" pitchFamily="34" charset="0"/>
              </a:rPr>
              <a:t>+p = 2130.82 MeV/c</a:t>
            </a:r>
            <a:r>
              <a:rPr lang="en-US" sz="1600" baseline="30000">
                <a:latin typeface="Calibri" pitchFamily="34" charset="0"/>
              </a:rPr>
              <a:t>2</a:t>
            </a:r>
            <a:endParaRPr lang="en-US" sz="1600">
              <a:latin typeface="Calibri" pitchFamily="34" charset="0"/>
            </a:endParaRPr>
          </a:p>
          <a:p>
            <a:r>
              <a:rPr lang="en-US" sz="1600">
                <a:latin typeface="Calibri" pitchFamily="34" charset="0"/>
              </a:rPr>
              <a:t>mass of p+p+K</a:t>
            </a:r>
            <a:r>
              <a:rPr lang="en-US" sz="1600" baseline="30000">
                <a:latin typeface="Calibri" pitchFamily="34" charset="0"/>
              </a:rPr>
              <a:t>-</a:t>
            </a:r>
            <a:r>
              <a:rPr lang="en-US" sz="1600">
                <a:latin typeface="Calibri" pitchFamily="34" charset="0"/>
              </a:rPr>
              <a:t> = 2370.22 MeV/c</a:t>
            </a:r>
            <a:r>
              <a:rPr lang="en-US" sz="1600" baseline="30000">
                <a:latin typeface="Calibri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77" name="Picture 2" descr="D:\Windows Drop Box\Dropbox\BILDER\Analyse ppK minus\PLambda_Mass.png"/>
          <p:cNvPicPr>
            <a:picLocks noChangeAspect="1" noChangeArrowheads="1"/>
          </p:cNvPicPr>
          <p:nvPr/>
        </p:nvPicPr>
        <p:blipFill>
          <a:blip r:embed="rId3"/>
          <a:srcRect l="32843" r="32843" b="50549"/>
          <a:stretch>
            <a:fillRect/>
          </a:stretch>
        </p:blipFill>
        <p:spPr bwMode="auto">
          <a:xfrm>
            <a:off x="4392613" y="1619250"/>
            <a:ext cx="4421187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0578" name="Textplatzhalter 2"/>
          <p:cNvSpPr>
            <a:spLocks noGrp="1"/>
          </p:cNvSpPr>
          <p:nvPr>
            <p:ph type="body" sz="quarter" idx="11"/>
          </p:nvPr>
        </p:nvSpPr>
        <p:spPr bwMode="auto">
          <a:xfrm>
            <a:off x="1181100" y="298450"/>
            <a:ext cx="6781800" cy="64611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Selected Statistics</a:t>
            </a:r>
          </a:p>
        </p:txBody>
      </p:sp>
      <p:sp>
        <p:nvSpPr>
          <p:cNvPr id="280579" name="Textfeld 3"/>
          <p:cNvSpPr txBox="1">
            <a:spLocks noChangeArrowheads="1"/>
          </p:cNvSpPr>
          <p:nvPr/>
        </p:nvSpPr>
        <p:spPr bwMode="auto">
          <a:xfrm>
            <a:off x="301625" y="1081088"/>
            <a:ext cx="2132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Event with : p,</a:t>
            </a:r>
            <a:r>
              <a:rPr lang="el-GR">
                <a:latin typeface="Calibri" pitchFamily="34" charset="0"/>
              </a:rPr>
              <a:t>π</a:t>
            </a:r>
            <a:r>
              <a:rPr lang="de-DE" baseline="30000">
                <a:latin typeface="Calibri" pitchFamily="34" charset="0"/>
              </a:rPr>
              <a:t>-</a:t>
            </a:r>
            <a:r>
              <a:rPr lang="de-DE">
                <a:latin typeface="Calibri" pitchFamily="34" charset="0"/>
              </a:rPr>
              <a:t>,p,K</a:t>
            </a:r>
            <a:r>
              <a:rPr lang="de-DE" baseline="30000">
                <a:latin typeface="Calibri" pitchFamily="34" charset="0"/>
              </a:rPr>
              <a:t>+</a:t>
            </a:r>
            <a:endParaRPr lang="en-US" baseline="30000">
              <a:latin typeface="Calibri" pitchFamily="34" charset="0"/>
            </a:endParaRPr>
          </a:p>
        </p:txBody>
      </p:sp>
      <p:pic>
        <p:nvPicPr>
          <p:cNvPr id="5" name="Picture 2" descr="D:\Windows Drop Box\Dropbox\BILDER\LambdaPK_neu\MM_pK_pure_HADES_V2.png"/>
          <p:cNvPicPr>
            <a:picLocks noChangeAspect="1" noChangeArrowheads="1"/>
          </p:cNvPicPr>
          <p:nvPr/>
        </p:nvPicPr>
        <p:blipFill>
          <a:blip r:embed="rId4" cstate="print"/>
          <a:srcRect t="13445" r="52137"/>
          <a:stretch>
            <a:fillRect/>
          </a:stretch>
        </p:blipFill>
        <p:spPr bwMode="auto">
          <a:xfrm>
            <a:off x="293338" y="2222461"/>
            <a:ext cx="3816424" cy="3300739"/>
          </a:xfrm>
          <a:prstGeom prst="roundRect">
            <a:avLst/>
          </a:prstGeom>
          <a:noFill/>
        </p:spPr>
      </p:pic>
      <p:pic>
        <p:nvPicPr>
          <p:cNvPr id="28058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3450" y="1695450"/>
            <a:ext cx="304482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1081088" y="2508250"/>
            <a:ext cx="736600" cy="401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0583" name="Textfeld 8"/>
          <p:cNvSpPr txBox="1">
            <a:spLocks noChangeArrowheads="1"/>
          </p:cNvSpPr>
          <p:nvPr/>
        </p:nvSpPr>
        <p:spPr bwMode="auto">
          <a:xfrm>
            <a:off x="2181225" y="2360613"/>
            <a:ext cx="13493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Calibri" pitchFamily="34" charset="0"/>
              </a:rPr>
              <a:t>Λ</a:t>
            </a:r>
            <a:endParaRPr lang="de-DE">
              <a:latin typeface="Calibri" pitchFamily="34" charset="0"/>
            </a:endParaRPr>
          </a:p>
          <a:p>
            <a:endParaRPr lang="de-DE">
              <a:latin typeface="Calibri" pitchFamily="34" charset="0"/>
            </a:endParaRPr>
          </a:p>
          <a:p>
            <a:endParaRPr lang="de-DE">
              <a:latin typeface="Calibri" pitchFamily="34" charset="0"/>
            </a:endParaRPr>
          </a:p>
          <a:p>
            <a:endParaRPr lang="de-DE">
              <a:latin typeface="Calibri" pitchFamily="34" charset="0"/>
            </a:endParaRPr>
          </a:p>
          <a:p>
            <a:r>
              <a:rPr lang="de-DE">
                <a:latin typeface="Calibri" pitchFamily="34" charset="0"/>
              </a:rPr>
              <a:t>     </a:t>
            </a:r>
            <a:r>
              <a:rPr lang="el-GR">
                <a:latin typeface="Calibri" pitchFamily="34" charset="0"/>
              </a:rPr>
              <a:t>Σ</a:t>
            </a:r>
            <a:r>
              <a:rPr lang="de-DE" baseline="30000">
                <a:latin typeface="Calibri" pitchFamily="34" charset="0"/>
              </a:rPr>
              <a:t>0</a:t>
            </a:r>
          </a:p>
          <a:p>
            <a:endParaRPr lang="de-DE">
              <a:latin typeface="Calibri" pitchFamily="34" charset="0"/>
            </a:endParaRPr>
          </a:p>
          <a:p>
            <a:r>
              <a:rPr lang="de-DE">
                <a:latin typeface="Calibri" pitchFamily="34" charset="0"/>
              </a:rPr>
              <a:t>       </a:t>
            </a:r>
            <a:r>
              <a:rPr lang="el-GR">
                <a:latin typeface="Calibri" pitchFamily="34" charset="0"/>
              </a:rPr>
              <a:t>Σ</a:t>
            </a:r>
            <a:r>
              <a:rPr lang="de-DE">
                <a:latin typeface="Calibri" pitchFamily="34" charset="0"/>
              </a:rPr>
              <a:t>(1385)</a:t>
            </a:r>
            <a:r>
              <a:rPr lang="de-DE" baseline="30000">
                <a:latin typeface="Calibri" pitchFamily="34" charset="0"/>
              </a:rPr>
              <a:t>0</a:t>
            </a:r>
          </a:p>
          <a:p>
            <a:r>
              <a:rPr lang="de-DE">
                <a:latin typeface="Calibri" pitchFamily="34" charset="0"/>
              </a:rPr>
              <a:t>        </a:t>
            </a:r>
            <a:r>
              <a:rPr lang="el-GR">
                <a:latin typeface="Calibri" pitchFamily="34" charset="0"/>
              </a:rPr>
              <a:t>Λ</a:t>
            </a:r>
            <a:r>
              <a:rPr lang="de-DE">
                <a:latin typeface="Calibri" pitchFamily="34" charset="0"/>
              </a:rPr>
              <a:t>(1405)</a:t>
            </a:r>
            <a:endParaRPr lang="en-US">
              <a:latin typeface="Calibri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973263" y="2308225"/>
            <a:ext cx="446087" cy="2609850"/>
          </a:xfrm>
          <a:prstGeom prst="rect">
            <a:avLst/>
          </a:prstGeom>
          <a:solidFill>
            <a:srgbClr val="E9EDF4">
              <a:alpha val="12000"/>
            </a:srgbClr>
          </a:solidFill>
          <a:ln>
            <a:solidFill>
              <a:srgbClr val="D0D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0585" name="Textfeld 10"/>
          <p:cNvSpPr txBox="1">
            <a:spLocks noChangeArrowheads="1"/>
          </p:cNvSpPr>
          <p:nvPr/>
        </p:nvSpPr>
        <p:spPr bwMode="auto">
          <a:xfrm>
            <a:off x="3646488" y="1762125"/>
            <a:ext cx="338137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>
                <a:latin typeface="Bookman Old Style" pitchFamily="18" charset="0"/>
                <a:ea typeface="Estrangelo Edessa" pitchFamily="66"/>
                <a:cs typeface="Estrangelo Edessa" pitchFamily="66"/>
              </a:rPr>
              <a:t>Λ</a:t>
            </a:r>
            <a:endParaRPr lang="en-US" sz="2400">
              <a:latin typeface="Estrangelo Edessa" pitchFamily="66"/>
              <a:ea typeface="Estrangelo Edessa" pitchFamily="66"/>
              <a:cs typeface="Estrangelo Edessa" pitchFamily="66"/>
            </a:endParaRPr>
          </a:p>
        </p:txBody>
      </p:sp>
      <p:sp>
        <p:nvSpPr>
          <p:cNvPr id="280586" name="Textfeld 14"/>
          <p:cNvSpPr txBox="1">
            <a:spLocks noChangeArrowheads="1"/>
          </p:cNvSpPr>
          <p:nvPr/>
        </p:nvSpPr>
        <p:spPr bwMode="auto">
          <a:xfrm>
            <a:off x="5095875" y="1338263"/>
            <a:ext cx="2971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mass of </a:t>
            </a:r>
            <a:r>
              <a:rPr lang="el-GR" sz="1600">
                <a:latin typeface="Calibri" pitchFamily="34" charset="0"/>
              </a:rPr>
              <a:t>Λ</a:t>
            </a:r>
            <a:r>
              <a:rPr lang="de-DE" sz="1600">
                <a:latin typeface="Calibri" pitchFamily="34" charset="0"/>
              </a:rPr>
              <a:t>+</a:t>
            </a:r>
            <a:r>
              <a:rPr lang="en-US" sz="1600">
                <a:latin typeface="Calibri" pitchFamily="34" charset="0"/>
              </a:rPr>
              <a:t>p  = 2053.96 MeV/c</a:t>
            </a:r>
            <a:r>
              <a:rPr lang="en-US" sz="1600" baseline="30000">
                <a:latin typeface="Calibri" pitchFamily="34" charset="0"/>
              </a:rPr>
              <a:t>2</a:t>
            </a:r>
            <a:endParaRPr lang="en-US" sz="1600">
              <a:latin typeface="Calibri" pitchFamily="34" charset="0"/>
            </a:endParaRPr>
          </a:p>
          <a:p>
            <a:r>
              <a:rPr lang="en-US" sz="1600">
                <a:latin typeface="Calibri" pitchFamily="34" charset="0"/>
              </a:rPr>
              <a:t>mass of </a:t>
            </a:r>
            <a:r>
              <a:rPr lang="el-GR" sz="1600">
                <a:latin typeface="Calibri" pitchFamily="34" charset="0"/>
              </a:rPr>
              <a:t>Σ</a:t>
            </a:r>
            <a:r>
              <a:rPr lang="en-US" sz="1600" baseline="30000">
                <a:latin typeface="Calibri" pitchFamily="34" charset="0"/>
              </a:rPr>
              <a:t>0</a:t>
            </a:r>
            <a:r>
              <a:rPr lang="en-US" sz="1600">
                <a:latin typeface="Calibri" pitchFamily="34" charset="0"/>
              </a:rPr>
              <a:t>+p = 2130.82 MeV/c</a:t>
            </a:r>
            <a:r>
              <a:rPr lang="en-US" sz="1600" baseline="30000">
                <a:latin typeface="Calibri" pitchFamily="34" charset="0"/>
              </a:rPr>
              <a:t>2</a:t>
            </a:r>
            <a:endParaRPr lang="en-US" sz="1600">
              <a:latin typeface="Calibri" pitchFamily="34" charset="0"/>
            </a:endParaRPr>
          </a:p>
          <a:p>
            <a:r>
              <a:rPr lang="en-US" sz="1600">
                <a:latin typeface="Calibri" pitchFamily="34" charset="0"/>
              </a:rPr>
              <a:t>mass of p+p+K</a:t>
            </a:r>
            <a:r>
              <a:rPr lang="en-US" sz="1600" baseline="30000">
                <a:latin typeface="Calibri" pitchFamily="34" charset="0"/>
              </a:rPr>
              <a:t>-</a:t>
            </a:r>
            <a:r>
              <a:rPr lang="en-US" sz="1600">
                <a:latin typeface="Calibri" pitchFamily="34" charset="0"/>
              </a:rPr>
              <a:t> = 2370.22 MeV/c</a:t>
            </a:r>
            <a:r>
              <a:rPr lang="en-US" sz="1600" baseline="30000">
                <a:latin typeface="Calibri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5" name="Picture 2" descr="D:\Windows Drop Box\Dropbox\BILDER\Analyse ppK minus\PLambda_Mass.png"/>
          <p:cNvPicPr>
            <a:picLocks noChangeAspect="1" noChangeArrowheads="1"/>
          </p:cNvPicPr>
          <p:nvPr/>
        </p:nvPicPr>
        <p:blipFill>
          <a:blip r:embed="rId3"/>
          <a:srcRect l="32843" r="32843" b="50549"/>
          <a:stretch>
            <a:fillRect/>
          </a:stretch>
        </p:blipFill>
        <p:spPr bwMode="auto">
          <a:xfrm>
            <a:off x="4392613" y="1619250"/>
            <a:ext cx="4421187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2626" name="Textplatzhalter 2"/>
          <p:cNvSpPr>
            <a:spLocks noGrp="1"/>
          </p:cNvSpPr>
          <p:nvPr>
            <p:ph type="body" sz="quarter" idx="11"/>
          </p:nvPr>
        </p:nvSpPr>
        <p:spPr bwMode="auto">
          <a:xfrm>
            <a:off x="1181100" y="298450"/>
            <a:ext cx="6781800" cy="64611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Selected Statistics</a:t>
            </a:r>
          </a:p>
        </p:txBody>
      </p:sp>
      <p:sp>
        <p:nvSpPr>
          <p:cNvPr id="282627" name="Textfeld 3"/>
          <p:cNvSpPr txBox="1">
            <a:spLocks noChangeArrowheads="1"/>
          </p:cNvSpPr>
          <p:nvPr/>
        </p:nvSpPr>
        <p:spPr bwMode="auto">
          <a:xfrm>
            <a:off x="301625" y="1081088"/>
            <a:ext cx="2132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Event with : p,</a:t>
            </a:r>
            <a:r>
              <a:rPr lang="el-GR">
                <a:latin typeface="Calibri" pitchFamily="34" charset="0"/>
              </a:rPr>
              <a:t>π</a:t>
            </a:r>
            <a:r>
              <a:rPr lang="de-DE" baseline="30000">
                <a:latin typeface="Calibri" pitchFamily="34" charset="0"/>
              </a:rPr>
              <a:t>-</a:t>
            </a:r>
            <a:r>
              <a:rPr lang="de-DE">
                <a:latin typeface="Calibri" pitchFamily="34" charset="0"/>
              </a:rPr>
              <a:t>,p,K</a:t>
            </a:r>
            <a:r>
              <a:rPr lang="de-DE" baseline="30000">
                <a:latin typeface="Calibri" pitchFamily="34" charset="0"/>
              </a:rPr>
              <a:t>+</a:t>
            </a:r>
            <a:endParaRPr lang="en-US" baseline="30000">
              <a:latin typeface="Calibri" pitchFamily="34" charset="0"/>
            </a:endParaRPr>
          </a:p>
        </p:txBody>
      </p:sp>
      <p:pic>
        <p:nvPicPr>
          <p:cNvPr id="5" name="Picture 2" descr="D:\Windows Drop Box\Dropbox\BILDER\LambdaPK_neu\MM_pK_pure_HADES_V2.png"/>
          <p:cNvPicPr>
            <a:picLocks noChangeAspect="1" noChangeArrowheads="1"/>
          </p:cNvPicPr>
          <p:nvPr/>
        </p:nvPicPr>
        <p:blipFill>
          <a:blip r:embed="rId4" cstate="print"/>
          <a:srcRect t="13445" r="52137"/>
          <a:stretch>
            <a:fillRect/>
          </a:stretch>
        </p:blipFill>
        <p:spPr bwMode="auto">
          <a:xfrm>
            <a:off x="293338" y="2222461"/>
            <a:ext cx="3816424" cy="3300739"/>
          </a:xfrm>
          <a:prstGeom prst="roundRect">
            <a:avLst/>
          </a:prstGeom>
          <a:noFill/>
        </p:spPr>
      </p:pic>
      <p:pic>
        <p:nvPicPr>
          <p:cNvPr id="28262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3450" y="1695450"/>
            <a:ext cx="304482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1081088" y="2508250"/>
            <a:ext cx="736600" cy="401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2631" name="Textfeld 8"/>
          <p:cNvSpPr txBox="1">
            <a:spLocks noChangeArrowheads="1"/>
          </p:cNvSpPr>
          <p:nvPr/>
        </p:nvSpPr>
        <p:spPr bwMode="auto">
          <a:xfrm>
            <a:off x="2181225" y="2360613"/>
            <a:ext cx="13493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Calibri" pitchFamily="34" charset="0"/>
              </a:rPr>
              <a:t>Λ</a:t>
            </a:r>
            <a:endParaRPr lang="de-DE">
              <a:latin typeface="Calibri" pitchFamily="34" charset="0"/>
            </a:endParaRPr>
          </a:p>
          <a:p>
            <a:endParaRPr lang="de-DE">
              <a:latin typeface="Calibri" pitchFamily="34" charset="0"/>
            </a:endParaRPr>
          </a:p>
          <a:p>
            <a:endParaRPr lang="de-DE">
              <a:latin typeface="Calibri" pitchFamily="34" charset="0"/>
            </a:endParaRPr>
          </a:p>
          <a:p>
            <a:endParaRPr lang="de-DE">
              <a:latin typeface="Calibri" pitchFamily="34" charset="0"/>
            </a:endParaRPr>
          </a:p>
          <a:p>
            <a:r>
              <a:rPr lang="de-DE">
                <a:latin typeface="Calibri" pitchFamily="34" charset="0"/>
              </a:rPr>
              <a:t>     </a:t>
            </a:r>
            <a:r>
              <a:rPr lang="el-GR">
                <a:latin typeface="Calibri" pitchFamily="34" charset="0"/>
              </a:rPr>
              <a:t>Σ</a:t>
            </a:r>
            <a:r>
              <a:rPr lang="de-DE" baseline="30000">
                <a:latin typeface="Calibri" pitchFamily="34" charset="0"/>
              </a:rPr>
              <a:t>0</a:t>
            </a:r>
          </a:p>
          <a:p>
            <a:endParaRPr lang="de-DE">
              <a:latin typeface="Calibri" pitchFamily="34" charset="0"/>
            </a:endParaRPr>
          </a:p>
          <a:p>
            <a:r>
              <a:rPr lang="de-DE">
                <a:latin typeface="Calibri" pitchFamily="34" charset="0"/>
              </a:rPr>
              <a:t>       </a:t>
            </a:r>
            <a:r>
              <a:rPr lang="el-GR">
                <a:latin typeface="Calibri" pitchFamily="34" charset="0"/>
              </a:rPr>
              <a:t>Σ</a:t>
            </a:r>
            <a:r>
              <a:rPr lang="de-DE">
                <a:latin typeface="Calibri" pitchFamily="34" charset="0"/>
              </a:rPr>
              <a:t>(1385)</a:t>
            </a:r>
            <a:r>
              <a:rPr lang="de-DE" baseline="30000">
                <a:latin typeface="Calibri" pitchFamily="34" charset="0"/>
              </a:rPr>
              <a:t>0</a:t>
            </a:r>
          </a:p>
          <a:p>
            <a:r>
              <a:rPr lang="de-DE">
                <a:latin typeface="Calibri" pitchFamily="34" charset="0"/>
              </a:rPr>
              <a:t>        </a:t>
            </a:r>
            <a:r>
              <a:rPr lang="el-GR">
                <a:latin typeface="Calibri" pitchFamily="34" charset="0"/>
              </a:rPr>
              <a:t>Λ</a:t>
            </a:r>
            <a:r>
              <a:rPr lang="de-DE">
                <a:latin typeface="Calibri" pitchFamily="34" charset="0"/>
              </a:rPr>
              <a:t>(1405)</a:t>
            </a:r>
            <a:endParaRPr lang="en-US">
              <a:latin typeface="Calibri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973263" y="2308225"/>
            <a:ext cx="446087" cy="2609850"/>
          </a:xfrm>
          <a:prstGeom prst="rect">
            <a:avLst/>
          </a:prstGeom>
          <a:solidFill>
            <a:srgbClr val="E9EDF4">
              <a:alpha val="12000"/>
            </a:srgbClr>
          </a:solidFill>
          <a:ln>
            <a:solidFill>
              <a:srgbClr val="D0D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2633" name="Textfeld 10"/>
          <p:cNvSpPr txBox="1">
            <a:spLocks noChangeArrowheads="1"/>
          </p:cNvSpPr>
          <p:nvPr/>
        </p:nvSpPr>
        <p:spPr bwMode="auto">
          <a:xfrm>
            <a:off x="3646488" y="1762125"/>
            <a:ext cx="338137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>
                <a:latin typeface="Bookman Old Style" pitchFamily="18" charset="0"/>
                <a:ea typeface="Estrangelo Edessa" pitchFamily="66"/>
                <a:cs typeface="Estrangelo Edessa" pitchFamily="66"/>
              </a:rPr>
              <a:t>Λ</a:t>
            </a:r>
            <a:endParaRPr lang="en-US" sz="2400">
              <a:latin typeface="Estrangelo Edessa" pitchFamily="66"/>
              <a:ea typeface="Estrangelo Edessa" pitchFamily="66"/>
              <a:cs typeface="Estrangelo Edessa" pitchFamily="66"/>
            </a:endParaRPr>
          </a:p>
        </p:txBody>
      </p:sp>
      <p:sp>
        <p:nvSpPr>
          <p:cNvPr id="282634" name="Textfeld 12"/>
          <p:cNvSpPr txBox="1">
            <a:spLocks noChangeArrowheads="1"/>
          </p:cNvSpPr>
          <p:nvPr/>
        </p:nvSpPr>
        <p:spPr bwMode="auto">
          <a:xfrm>
            <a:off x="5095875" y="1338263"/>
            <a:ext cx="2971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mass of </a:t>
            </a:r>
            <a:r>
              <a:rPr lang="el-GR" sz="1600">
                <a:latin typeface="Calibri" pitchFamily="34" charset="0"/>
              </a:rPr>
              <a:t>Λ</a:t>
            </a:r>
            <a:r>
              <a:rPr lang="de-DE" sz="1600">
                <a:latin typeface="Calibri" pitchFamily="34" charset="0"/>
              </a:rPr>
              <a:t>+</a:t>
            </a:r>
            <a:r>
              <a:rPr lang="en-US" sz="1600">
                <a:latin typeface="Calibri" pitchFamily="34" charset="0"/>
              </a:rPr>
              <a:t>p  = 2053.96 MeV/c</a:t>
            </a:r>
            <a:r>
              <a:rPr lang="en-US" sz="1600" baseline="30000">
                <a:latin typeface="Calibri" pitchFamily="34" charset="0"/>
              </a:rPr>
              <a:t>2</a:t>
            </a:r>
            <a:endParaRPr lang="en-US" sz="1600">
              <a:latin typeface="Calibri" pitchFamily="34" charset="0"/>
            </a:endParaRPr>
          </a:p>
          <a:p>
            <a:r>
              <a:rPr lang="en-US" sz="1600">
                <a:latin typeface="Calibri" pitchFamily="34" charset="0"/>
              </a:rPr>
              <a:t>mass of </a:t>
            </a:r>
            <a:r>
              <a:rPr lang="el-GR" sz="1600">
                <a:latin typeface="Calibri" pitchFamily="34" charset="0"/>
              </a:rPr>
              <a:t>Σ</a:t>
            </a:r>
            <a:r>
              <a:rPr lang="en-US" sz="1600" baseline="30000">
                <a:latin typeface="Calibri" pitchFamily="34" charset="0"/>
              </a:rPr>
              <a:t>0</a:t>
            </a:r>
            <a:r>
              <a:rPr lang="en-US" sz="1600">
                <a:latin typeface="Calibri" pitchFamily="34" charset="0"/>
              </a:rPr>
              <a:t>+p = 2130.82 MeV/c</a:t>
            </a:r>
            <a:r>
              <a:rPr lang="en-US" sz="1600" baseline="30000">
                <a:latin typeface="Calibri" pitchFamily="34" charset="0"/>
              </a:rPr>
              <a:t>2</a:t>
            </a:r>
            <a:endParaRPr lang="en-US" sz="1600">
              <a:latin typeface="Calibri" pitchFamily="34" charset="0"/>
            </a:endParaRPr>
          </a:p>
          <a:p>
            <a:r>
              <a:rPr lang="en-US" sz="1600">
                <a:latin typeface="Calibri" pitchFamily="34" charset="0"/>
              </a:rPr>
              <a:t>mass of p+p+K</a:t>
            </a:r>
            <a:r>
              <a:rPr lang="en-US" sz="1600" baseline="30000">
                <a:latin typeface="Calibri" pitchFamily="34" charset="0"/>
              </a:rPr>
              <a:t>-</a:t>
            </a:r>
            <a:r>
              <a:rPr lang="en-US" sz="1600">
                <a:latin typeface="Calibri" pitchFamily="34" charset="0"/>
              </a:rPr>
              <a:t> = 2370.22 MeV/c</a:t>
            </a:r>
            <a:r>
              <a:rPr lang="en-US" sz="1600" baseline="30000">
                <a:latin typeface="Calibri" pitchFamily="34" charset="0"/>
              </a:rPr>
              <a:t>2</a:t>
            </a:r>
          </a:p>
        </p:txBody>
      </p:sp>
      <p:sp>
        <p:nvSpPr>
          <p:cNvPr id="282635" name="Textfeld 11"/>
          <p:cNvSpPr txBox="1">
            <a:spLocks noChangeArrowheads="1"/>
          </p:cNvSpPr>
          <p:nvPr/>
        </p:nvSpPr>
        <p:spPr bwMode="auto">
          <a:xfrm>
            <a:off x="5095875" y="5619750"/>
            <a:ext cx="25304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alibri" pitchFamily="34" charset="0"/>
              </a:rPr>
              <a:t>Signal Extraction</a:t>
            </a:r>
          </a:p>
          <a:p>
            <a:pPr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 Background determination</a:t>
            </a:r>
          </a:p>
          <a:p>
            <a:pPr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 Subtraction/Division</a:t>
            </a:r>
            <a:endParaRPr lang="en-US">
              <a:latin typeface="Calibri" pitchFamily="34" charset="0"/>
            </a:endParaRPr>
          </a:p>
        </p:txBody>
      </p:sp>
      <p:sp>
        <p:nvSpPr>
          <p:cNvPr id="15" name="Freihandform 14"/>
          <p:cNvSpPr/>
          <p:nvPr/>
        </p:nvSpPr>
        <p:spPr>
          <a:xfrm>
            <a:off x="5397500" y="2832100"/>
            <a:ext cx="2720975" cy="2108200"/>
          </a:xfrm>
          <a:custGeom>
            <a:avLst/>
            <a:gdLst>
              <a:gd name="connsiteX0" fmla="*/ 0 w 2605668"/>
              <a:gd name="connsiteY0" fmla="*/ 1878980 h 1934736"/>
              <a:gd name="connsiteX1" fmla="*/ 289931 w 2605668"/>
              <a:gd name="connsiteY1" fmla="*/ 1856678 h 1934736"/>
              <a:gd name="connsiteX2" fmla="*/ 434897 w 2605668"/>
              <a:gd name="connsiteY2" fmla="*/ 1778619 h 1934736"/>
              <a:gd name="connsiteX3" fmla="*/ 657922 w 2605668"/>
              <a:gd name="connsiteY3" fmla="*/ 1533292 h 1934736"/>
              <a:gd name="connsiteX4" fmla="*/ 825190 w 2605668"/>
              <a:gd name="connsiteY4" fmla="*/ 1310268 h 1934736"/>
              <a:gd name="connsiteX5" fmla="*/ 947853 w 2605668"/>
              <a:gd name="connsiteY5" fmla="*/ 1042639 h 1934736"/>
              <a:gd name="connsiteX6" fmla="*/ 1103970 w 2605668"/>
              <a:gd name="connsiteY6" fmla="*/ 752707 h 1934736"/>
              <a:gd name="connsiteX7" fmla="*/ 1326995 w 2605668"/>
              <a:gd name="connsiteY7" fmla="*/ 418170 h 1934736"/>
              <a:gd name="connsiteX8" fmla="*/ 1616927 w 2605668"/>
              <a:gd name="connsiteY8" fmla="*/ 195146 h 1934736"/>
              <a:gd name="connsiteX9" fmla="*/ 1795346 w 2605668"/>
              <a:gd name="connsiteY9" fmla="*/ 16727 h 1934736"/>
              <a:gd name="connsiteX10" fmla="*/ 2062975 w 2605668"/>
              <a:gd name="connsiteY10" fmla="*/ 295507 h 1934736"/>
              <a:gd name="connsiteX11" fmla="*/ 2196790 w 2605668"/>
              <a:gd name="connsiteY11" fmla="*/ 696951 h 1934736"/>
              <a:gd name="connsiteX12" fmla="*/ 2330605 w 2605668"/>
              <a:gd name="connsiteY12" fmla="*/ 1243361 h 1934736"/>
              <a:gd name="connsiteX13" fmla="*/ 2486722 w 2605668"/>
              <a:gd name="connsiteY13" fmla="*/ 1812073 h 1934736"/>
              <a:gd name="connsiteX14" fmla="*/ 2587083 w 2605668"/>
              <a:gd name="connsiteY14" fmla="*/ 1890131 h 1934736"/>
              <a:gd name="connsiteX15" fmla="*/ 2598234 w 2605668"/>
              <a:gd name="connsiteY15" fmla="*/ 1934736 h 193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05668" h="1934736">
                <a:moveTo>
                  <a:pt x="0" y="1878980"/>
                </a:moveTo>
                <a:cubicBezTo>
                  <a:pt x="108724" y="1876192"/>
                  <a:pt x="217448" y="1873405"/>
                  <a:pt x="289931" y="1856678"/>
                </a:cubicBezTo>
                <a:cubicBezTo>
                  <a:pt x="362414" y="1839951"/>
                  <a:pt x="373565" y="1832517"/>
                  <a:pt x="434897" y="1778619"/>
                </a:cubicBezTo>
                <a:cubicBezTo>
                  <a:pt x="496229" y="1724721"/>
                  <a:pt x="592873" y="1611350"/>
                  <a:pt x="657922" y="1533292"/>
                </a:cubicBezTo>
                <a:cubicBezTo>
                  <a:pt x="722971" y="1455234"/>
                  <a:pt x="776868" y="1392043"/>
                  <a:pt x="825190" y="1310268"/>
                </a:cubicBezTo>
                <a:cubicBezTo>
                  <a:pt x="873512" y="1228493"/>
                  <a:pt x="901390" y="1135566"/>
                  <a:pt x="947853" y="1042639"/>
                </a:cubicBezTo>
                <a:cubicBezTo>
                  <a:pt x="994316" y="949712"/>
                  <a:pt x="1040780" y="856785"/>
                  <a:pt x="1103970" y="752707"/>
                </a:cubicBezTo>
                <a:cubicBezTo>
                  <a:pt x="1167160" y="648629"/>
                  <a:pt x="1241502" y="511097"/>
                  <a:pt x="1326995" y="418170"/>
                </a:cubicBezTo>
                <a:cubicBezTo>
                  <a:pt x="1412488" y="325243"/>
                  <a:pt x="1538869" y="262053"/>
                  <a:pt x="1616927" y="195146"/>
                </a:cubicBezTo>
                <a:cubicBezTo>
                  <a:pt x="1694985" y="128239"/>
                  <a:pt x="1721005" y="0"/>
                  <a:pt x="1795346" y="16727"/>
                </a:cubicBezTo>
                <a:cubicBezTo>
                  <a:pt x="1869687" y="33454"/>
                  <a:pt x="1996068" y="182136"/>
                  <a:pt x="2062975" y="295507"/>
                </a:cubicBezTo>
                <a:cubicBezTo>
                  <a:pt x="2129882" y="408878"/>
                  <a:pt x="2152185" y="538975"/>
                  <a:pt x="2196790" y="696951"/>
                </a:cubicBezTo>
                <a:cubicBezTo>
                  <a:pt x="2241395" y="854927"/>
                  <a:pt x="2282283" y="1057507"/>
                  <a:pt x="2330605" y="1243361"/>
                </a:cubicBezTo>
                <a:cubicBezTo>
                  <a:pt x="2378927" y="1429215"/>
                  <a:pt x="2443976" y="1704278"/>
                  <a:pt x="2486722" y="1812073"/>
                </a:cubicBezTo>
                <a:cubicBezTo>
                  <a:pt x="2529468" y="1919868"/>
                  <a:pt x="2568498" y="1869687"/>
                  <a:pt x="2587083" y="1890131"/>
                </a:cubicBezTo>
                <a:cubicBezTo>
                  <a:pt x="2605668" y="1910575"/>
                  <a:pt x="2598234" y="1934736"/>
                  <a:pt x="2598234" y="1934736"/>
                </a:cubicBezTo>
              </a:path>
            </a:pathLst>
          </a:custGeom>
          <a:ln w="57150">
            <a:solidFill>
              <a:srgbClr val="D0D8E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feld 15"/>
          <p:cNvSpPr txBox="1"/>
          <p:nvPr/>
        </p:nvSpPr>
        <p:spPr>
          <a:xfrm>
            <a:off x="5263374" y="2454156"/>
            <a:ext cx="1552302" cy="375289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outerShdw blurRad="50800" dist="50800" dir="5400000" algn="ctr" rotWithShape="0">
              <a:schemeClr val="bg1"/>
            </a:outerShdw>
            <a:softEdge rad="3175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D0D8E8"/>
                </a:solidFill>
                <a:latin typeface="+mn-lt"/>
              </a:rPr>
              <a:t>Fantasy curve</a:t>
            </a:r>
            <a:endParaRPr lang="en-US" b="1" dirty="0">
              <a:solidFill>
                <a:srgbClr val="D0D8E8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3" name="Textplatzhalter 2"/>
          <p:cNvSpPr>
            <a:spLocks noGrp="1"/>
          </p:cNvSpPr>
          <p:nvPr>
            <p:ph type="body" sz="quarter" idx="11"/>
          </p:nvPr>
        </p:nvSpPr>
        <p:spPr bwMode="auto">
          <a:xfrm>
            <a:off x="1181100" y="298450"/>
            <a:ext cx="6781800" cy="64611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One Version for a background</a:t>
            </a:r>
          </a:p>
        </p:txBody>
      </p:sp>
      <p:pic>
        <p:nvPicPr>
          <p:cNvPr id="284674" name="Picture 2"/>
          <p:cNvPicPr>
            <a:picLocks noChangeAspect="1" noChangeArrowheads="1"/>
          </p:cNvPicPr>
          <p:nvPr/>
        </p:nvPicPr>
        <p:blipFill>
          <a:blip r:embed="rId3"/>
          <a:srcRect l="48991"/>
          <a:stretch>
            <a:fillRect/>
          </a:stretch>
        </p:blipFill>
        <p:spPr bwMode="auto">
          <a:xfrm>
            <a:off x="385763" y="1146175"/>
            <a:ext cx="3343275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4675" name="Textfeld 6"/>
          <p:cNvSpPr txBox="1">
            <a:spLocks noChangeArrowheads="1"/>
          </p:cNvSpPr>
          <p:nvPr/>
        </p:nvSpPr>
        <p:spPr bwMode="auto">
          <a:xfrm>
            <a:off x="930275" y="1368425"/>
            <a:ext cx="11699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Exp Data</a:t>
            </a:r>
          </a:p>
          <a:p>
            <a:r>
              <a:rPr lang="en-US">
                <a:solidFill>
                  <a:srgbClr val="0000FF"/>
                </a:solidFill>
                <a:latin typeface="Calibri" pitchFamily="34" charset="0"/>
              </a:rPr>
              <a:t>pK</a:t>
            </a:r>
            <a:r>
              <a:rPr lang="el-GR">
                <a:solidFill>
                  <a:srgbClr val="0000FF"/>
                </a:solidFill>
                <a:latin typeface="Calibri" pitchFamily="34" charset="0"/>
              </a:rPr>
              <a:t>Λ</a:t>
            </a:r>
            <a:r>
              <a:rPr lang="de-DE">
                <a:solidFill>
                  <a:srgbClr val="0000FF"/>
                </a:solidFill>
                <a:latin typeface="Calibri" pitchFamily="34" charset="0"/>
              </a:rPr>
              <a:t> phase</a:t>
            </a:r>
          </a:p>
          <a:p>
            <a:r>
              <a:rPr lang="de-DE">
                <a:solidFill>
                  <a:srgbClr val="0000FF"/>
                </a:solidFill>
                <a:latin typeface="Calibri" pitchFamily="34" charset="0"/>
              </a:rPr>
              <a:t>space sim</a:t>
            </a:r>
            <a:endParaRPr lang="en-US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84676" name="Textfeld 7"/>
          <p:cNvSpPr txBox="1">
            <a:spLocks noChangeArrowheads="1"/>
          </p:cNvSpPr>
          <p:nvPr/>
        </p:nvSpPr>
        <p:spPr bwMode="auto">
          <a:xfrm>
            <a:off x="155575" y="877888"/>
            <a:ext cx="4921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A. Solaguren-Beascoa Negre, Mastherthesis, TU-München (2012)</a:t>
            </a:r>
          </a:p>
        </p:txBody>
      </p:sp>
      <p:pic>
        <p:nvPicPr>
          <p:cNvPr id="28467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1675" y="1255713"/>
            <a:ext cx="3135313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 rot="1515546">
            <a:off x="2334556" y="1538476"/>
            <a:ext cx="1779654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B050"/>
                </a:solidFill>
                <a:latin typeface="+mn-lt"/>
              </a:rPr>
              <a:t>work in progress</a:t>
            </a:r>
            <a:endParaRPr lang="en-US" b="1" i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 rot="1515546">
            <a:off x="6373156" y="1666813"/>
            <a:ext cx="1779654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B050"/>
                </a:solidFill>
                <a:latin typeface="+mn-lt"/>
              </a:rPr>
              <a:t>work in progress</a:t>
            </a:r>
            <a:endParaRPr lang="en-US" b="1" i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284684" name="Textfeld 11"/>
          <p:cNvSpPr txBox="1">
            <a:spLocks noChangeArrowheads="1"/>
          </p:cNvSpPr>
          <p:nvPr/>
        </p:nvSpPr>
        <p:spPr bwMode="auto">
          <a:xfrm>
            <a:off x="4968875" y="3983038"/>
            <a:ext cx="3933825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What to learn here from?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A deviation spectrum shows the </a:t>
            </a:r>
            <a:r>
              <a:rPr lang="en-US" u="sng">
                <a:latin typeface="Calibri" pitchFamily="34" charset="0"/>
              </a:rPr>
              <a:t>differences</a:t>
            </a:r>
            <a:r>
              <a:rPr lang="en-US">
                <a:latin typeface="Calibri" pitchFamily="34" charset="0"/>
              </a:rPr>
              <a:t> between Experimental data and Simulations.</a:t>
            </a: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284685" name="Textfeld 12"/>
          <p:cNvSpPr txBox="1">
            <a:spLocks noChangeArrowheads="1"/>
          </p:cNvSpPr>
          <p:nvPr/>
        </p:nvSpPr>
        <p:spPr bwMode="auto">
          <a:xfrm>
            <a:off x="7670800" y="863600"/>
            <a:ext cx="1404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Calibri" pitchFamily="34" charset="0"/>
              </a:rPr>
              <a:t>p+p, 3.5 GeV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1" name="Textplatzhalter 2"/>
          <p:cNvSpPr>
            <a:spLocks noGrp="1"/>
          </p:cNvSpPr>
          <p:nvPr>
            <p:ph type="body" sz="quarter" idx="12"/>
          </p:nvPr>
        </p:nvSpPr>
        <p:spPr bwMode="auto">
          <a:xfrm>
            <a:off x="1403350" y="2755900"/>
            <a:ext cx="6781800" cy="77946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Background determination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69" name="Textplatzhalter 1"/>
          <p:cNvSpPr>
            <a:spLocks noGrp="1"/>
          </p:cNvSpPr>
          <p:nvPr>
            <p:ph type="body" sz="quarter" idx="11"/>
          </p:nvPr>
        </p:nvSpPr>
        <p:spPr bwMode="auto">
          <a:xfrm>
            <a:off x="1181100" y="298450"/>
            <a:ext cx="6781800" cy="64611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Sources for p+K+</a:t>
            </a:r>
            <a:r>
              <a:rPr lang="el-GR" smtClean="0"/>
              <a:t>Λ</a:t>
            </a:r>
            <a:endParaRPr lang="en-US" smtClean="0"/>
          </a:p>
        </p:txBody>
      </p:sp>
      <p:pic>
        <p:nvPicPr>
          <p:cNvPr id="288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725" y="1471613"/>
            <a:ext cx="3284538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771" name="Textfeld 3"/>
          <p:cNvSpPr txBox="1">
            <a:spLocks noChangeArrowheads="1"/>
          </p:cNvSpPr>
          <p:nvPr/>
        </p:nvSpPr>
        <p:spPr bwMode="auto">
          <a:xfrm>
            <a:off x="423863" y="1025525"/>
            <a:ext cx="1609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Processes</a:t>
            </a:r>
          </a:p>
        </p:txBody>
      </p:sp>
      <p:sp>
        <p:nvSpPr>
          <p:cNvPr id="288772" name="Textfeld 5"/>
          <p:cNvSpPr txBox="1">
            <a:spLocks noChangeArrowheads="1"/>
          </p:cNvSpPr>
          <p:nvPr/>
        </p:nvSpPr>
        <p:spPr bwMode="auto">
          <a:xfrm>
            <a:off x="5748338" y="1025525"/>
            <a:ext cx="1974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Observables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7" name="Textplatzhalter 1"/>
          <p:cNvSpPr>
            <a:spLocks noGrp="1"/>
          </p:cNvSpPr>
          <p:nvPr>
            <p:ph type="body" sz="quarter" idx="11"/>
          </p:nvPr>
        </p:nvSpPr>
        <p:spPr bwMode="auto">
          <a:xfrm>
            <a:off x="1181100" y="298450"/>
            <a:ext cx="6781800" cy="64611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Sources for p+K+</a:t>
            </a:r>
            <a:r>
              <a:rPr lang="el-GR" smtClean="0"/>
              <a:t>Λ</a:t>
            </a:r>
            <a:endParaRPr lang="en-US" smtClean="0"/>
          </a:p>
        </p:txBody>
      </p:sp>
      <p:pic>
        <p:nvPicPr>
          <p:cNvPr id="290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725" y="1471613"/>
            <a:ext cx="3284538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0819" name="Textfeld 3"/>
          <p:cNvSpPr txBox="1">
            <a:spLocks noChangeArrowheads="1"/>
          </p:cNvSpPr>
          <p:nvPr/>
        </p:nvSpPr>
        <p:spPr bwMode="auto">
          <a:xfrm>
            <a:off x="423863" y="1025525"/>
            <a:ext cx="1609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Processes</a:t>
            </a:r>
          </a:p>
        </p:txBody>
      </p:sp>
      <p:sp>
        <p:nvSpPr>
          <p:cNvPr id="6" name="Rechteck 5"/>
          <p:cNvSpPr/>
          <p:nvPr/>
        </p:nvSpPr>
        <p:spPr>
          <a:xfrm>
            <a:off x="5597525" y="1639888"/>
            <a:ext cx="2832100" cy="23304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5594350" y="4089400"/>
            <a:ext cx="2832100" cy="2352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90822" name="Picture 2" descr="D:\Windows Drop Box\Dropbox\BILDER\Analyse ppK minus\Sources_PLUTO_Sim\pkL_phasespace_L.png"/>
          <p:cNvPicPr>
            <a:picLocks noChangeAspect="1" noChangeArrowheads="1"/>
          </p:cNvPicPr>
          <p:nvPr/>
        </p:nvPicPr>
        <p:blipFill>
          <a:blip r:embed="rId4"/>
          <a:srcRect r="50890" b="4277"/>
          <a:stretch>
            <a:fillRect/>
          </a:stretch>
        </p:blipFill>
        <p:spPr bwMode="auto">
          <a:xfrm>
            <a:off x="5327650" y="1403350"/>
            <a:ext cx="324485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/>
        </p:nvSpPr>
        <p:spPr>
          <a:xfrm>
            <a:off x="446088" y="1571625"/>
            <a:ext cx="3022600" cy="514350"/>
          </a:xfrm>
          <a:prstGeom prst="rect">
            <a:avLst/>
          </a:prstGeom>
          <a:noFill/>
          <a:ln>
            <a:solidFill>
              <a:srgbClr val="D0D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0824" name="Textfeld 4"/>
          <p:cNvSpPr txBox="1">
            <a:spLocks noChangeArrowheads="1"/>
          </p:cNvSpPr>
          <p:nvPr/>
        </p:nvSpPr>
        <p:spPr bwMode="auto">
          <a:xfrm>
            <a:off x="5748338" y="1025525"/>
            <a:ext cx="1974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Observables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Textplatzhalter 1"/>
          <p:cNvSpPr>
            <a:spLocks noGrp="1"/>
          </p:cNvSpPr>
          <p:nvPr>
            <p:ph type="body" sz="quarter" idx="11"/>
          </p:nvPr>
        </p:nvSpPr>
        <p:spPr bwMode="auto">
          <a:xfrm>
            <a:off x="1181100" y="298450"/>
            <a:ext cx="6781800" cy="64611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Sources for p+K+</a:t>
            </a:r>
            <a:r>
              <a:rPr lang="el-GR" smtClean="0"/>
              <a:t>Λ</a:t>
            </a:r>
            <a:endParaRPr lang="en-US" smtClean="0"/>
          </a:p>
        </p:txBody>
      </p:sp>
      <p:pic>
        <p:nvPicPr>
          <p:cNvPr id="292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725" y="1471613"/>
            <a:ext cx="3284538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2867" name="Textfeld 3"/>
          <p:cNvSpPr txBox="1">
            <a:spLocks noChangeArrowheads="1"/>
          </p:cNvSpPr>
          <p:nvPr/>
        </p:nvSpPr>
        <p:spPr bwMode="auto">
          <a:xfrm>
            <a:off x="423863" y="1025525"/>
            <a:ext cx="1609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Processes</a:t>
            </a:r>
          </a:p>
        </p:txBody>
      </p:sp>
      <p:sp>
        <p:nvSpPr>
          <p:cNvPr id="8" name="Rechteck 7"/>
          <p:cNvSpPr/>
          <p:nvPr/>
        </p:nvSpPr>
        <p:spPr>
          <a:xfrm flipV="1">
            <a:off x="446088" y="2141538"/>
            <a:ext cx="3022600" cy="992187"/>
          </a:xfrm>
          <a:prstGeom prst="rect">
            <a:avLst/>
          </a:prstGeom>
          <a:noFill/>
          <a:ln>
            <a:solidFill>
              <a:srgbClr val="D0D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Geschweifte Klammer rechts 8"/>
          <p:cNvSpPr/>
          <p:nvPr/>
        </p:nvSpPr>
        <p:spPr>
          <a:xfrm>
            <a:off x="3546475" y="2185988"/>
            <a:ext cx="244475" cy="925512"/>
          </a:xfrm>
          <a:prstGeom prst="rightBrace">
            <a:avLst>
              <a:gd name="adj1" fmla="val 5448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2870" name="Textfeld 9"/>
          <p:cNvSpPr txBox="1">
            <a:spLocks noChangeArrowheads="1"/>
          </p:cNvSpPr>
          <p:nvPr/>
        </p:nvSpPr>
        <p:spPr bwMode="auto">
          <a:xfrm>
            <a:off x="3790950" y="2063750"/>
            <a:ext cx="1135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N*</a:t>
            </a:r>
            <a:r>
              <a:rPr lang="en-US" baseline="30000">
                <a:solidFill>
                  <a:srgbClr val="FF0000"/>
                </a:solidFill>
                <a:latin typeface="Calibri" pitchFamily="34" charset="0"/>
              </a:rPr>
              <a:t>+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(1650)</a:t>
            </a:r>
          </a:p>
          <a:p>
            <a:r>
              <a:rPr lang="en-US">
                <a:solidFill>
                  <a:srgbClr val="E8189E"/>
                </a:solidFill>
                <a:latin typeface="Calibri" pitchFamily="34" charset="0"/>
              </a:rPr>
              <a:t>N*</a:t>
            </a:r>
            <a:r>
              <a:rPr lang="en-US" baseline="30000">
                <a:solidFill>
                  <a:srgbClr val="E8189E"/>
                </a:solidFill>
                <a:latin typeface="Calibri" pitchFamily="34" charset="0"/>
              </a:rPr>
              <a:t>+</a:t>
            </a:r>
            <a:r>
              <a:rPr lang="en-US">
                <a:solidFill>
                  <a:srgbClr val="E8189E"/>
                </a:solidFill>
                <a:latin typeface="Calibri" pitchFamily="34" charset="0"/>
              </a:rPr>
              <a:t>(1720)</a:t>
            </a:r>
          </a:p>
          <a:p>
            <a:r>
              <a:rPr lang="en-US">
                <a:solidFill>
                  <a:srgbClr val="00B0F0"/>
                </a:solidFill>
                <a:latin typeface="Calibri" pitchFamily="34" charset="0"/>
              </a:rPr>
              <a:t>N*</a:t>
            </a:r>
            <a:r>
              <a:rPr lang="en-US" baseline="30000">
                <a:solidFill>
                  <a:srgbClr val="00B0F0"/>
                </a:solidFill>
                <a:latin typeface="Calibri" pitchFamily="34" charset="0"/>
              </a:rPr>
              <a:t>+</a:t>
            </a:r>
            <a:r>
              <a:rPr lang="en-US">
                <a:solidFill>
                  <a:srgbClr val="00B0F0"/>
                </a:solidFill>
                <a:latin typeface="Calibri" pitchFamily="34" charset="0"/>
              </a:rPr>
              <a:t>(1900)</a:t>
            </a:r>
          </a:p>
          <a:p>
            <a:r>
              <a:rPr lang="en-US">
                <a:solidFill>
                  <a:srgbClr val="00B050"/>
                </a:solidFill>
                <a:latin typeface="Calibri" pitchFamily="34" charset="0"/>
              </a:rPr>
              <a:t>N*</a:t>
            </a:r>
            <a:r>
              <a:rPr lang="en-US" baseline="30000">
                <a:solidFill>
                  <a:srgbClr val="00B050"/>
                </a:solidFill>
                <a:latin typeface="Calibri" pitchFamily="34" charset="0"/>
              </a:rPr>
              <a:t>+</a:t>
            </a:r>
            <a:r>
              <a:rPr lang="en-US">
                <a:solidFill>
                  <a:srgbClr val="00B050"/>
                </a:solidFill>
                <a:latin typeface="Calibri" pitchFamily="34" charset="0"/>
              </a:rPr>
              <a:t>(2190)</a:t>
            </a:r>
          </a:p>
        </p:txBody>
      </p:sp>
      <p:pic>
        <p:nvPicPr>
          <p:cNvPr id="292871" name="Picture 2" descr="D:\Windows Drop Box\Dropbox\BILDER\Analyse ppK minus\Sources_PLUTO_Sim\pkL_NStarsources_L.png"/>
          <p:cNvPicPr>
            <a:picLocks noChangeAspect="1" noChangeArrowheads="1"/>
          </p:cNvPicPr>
          <p:nvPr/>
        </p:nvPicPr>
        <p:blipFill>
          <a:blip r:embed="rId4"/>
          <a:srcRect r="50877" b="4277"/>
          <a:stretch>
            <a:fillRect/>
          </a:stretch>
        </p:blipFill>
        <p:spPr bwMode="auto">
          <a:xfrm>
            <a:off x="5327650" y="1403350"/>
            <a:ext cx="32464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2872" name="Textfeld 11"/>
          <p:cNvSpPr txBox="1">
            <a:spLocks noChangeArrowheads="1"/>
          </p:cNvSpPr>
          <p:nvPr/>
        </p:nvSpPr>
        <p:spPr bwMode="auto">
          <a:xfrm>
            <a:off x="5748338" y="1025525"/>
            <a:ext cx="1974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Observables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3" name="Textplatzhalter 1"/>
          <p:cNvSpPr>
            <a:spLocks noGrp="1"/>
          </p:cNvSpPr>
          <p:nvPr>
            <p:ph type="body" sz="quarter" idx="11"/>
          </p:nvPr>
        </p:nvSpPr>
        <p:spPr bwMode="auto">
          <a:xfrm>
            <a:off x="1181100" y="298450"/>
            <a:ext cx="6781800" cy="64611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Sources for p+K+</a:t>
            </a:r>
            <a:r>
              <a:rPr lang="el-GR" smtClean="0"/>
              <a:t>Λ</a:t>
            </a:r>
            <a:endParaRPr lang="en-US" smtClean="0"/>
          </a:p>
        </p:txBody>
      </p:sp>
      <p:pic>
        <p:nvPicPr>
          <p:cNvPr id="294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725" y="1471613"/>
            <a:ext cx="3284538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4915" name="Textfeld 3"/>
          <p:cNvSpPr txBox="1">
            <a:spLocks noChangeArrowheads="1"/>
          </p:cNvSpPr>
          <p:nvPr/>
        </p:nvSpPr>
        <p:spPr bwMode="auto">
          <a:xfrm>
            <a:off x="423863" y="1025525"/>
            <a:ext cx="1609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Processes</a:t>
            </a:r>
          </a:p>
        </p:txBody>
      </p:sp>
      <p:sp>
        <p:nvSpPr>
          <p:cNvPr id="8" name="Rechteck 7"/>
          <p:cNvSpPr/>
          <p:nvPr/>
        </p:nvSpPr>
        <p:spPr>
          <a:xfrm>
            <a:off x="446088" y="3244850"/>
            <a:ext cx="3022600" cy="1092200"/>
          </a:xfrm>
          <a:prstGeom prst="rect">
            <a:avLst/>
          </a:prstGeom>
          <a:noFill/>
          <a:ln>
            <a:solidFill>
              <a:srgbClr val="D0D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94917" name="Picture 2" descr="D:\Windows Drop Box\Dropbox\BILDER\Analyse ppK minus\Sources_PLUTO_Sim\pkL_ppKminus_L.png"/>
          <p:cNvPicPr>
            <a:picLocks noChangeAspect="1" noChangeArrowheads="1"/>
          </p:cNvPicPr>
          <p:nvPr/>
        </p:nvPicPr>
        <p:blipFill>
          <a:blip r:embed="rId4"/>
          <a:srcRect r="50877" b="4277"/>
          <a:stretch>
            <a:fillRect/>
          </a:stretch>
        </p:blipFill>
        <p:spPr bwMode="auto">
          <a:xfrm>
            <a:off x="5327650" y="1403350"/>
            <a:ext cx="32464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4918" name="Textfeld 8"/>
          <p:cNvSpPr txBox="1">
            <a:spLocks noChangeArrowheads="1"/>
          </p:cNvSpPr>
          <p:nvPr/>
        </p:nvSpPr>
        <p:spPr bwMode="auto">
          <a:xfrm>
            <a:off x="5748338" y="1025525"/>
            <a:ext cx="1974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Observables</a:t>
            </a:r>
          </a:p>
        </p:txBody>
      </p:sp>
      <p:sp>
        <p:nvSpPr>
          <p:cNvPr id="294919" name="Textfeld 10"/>
          <p:cNvSpPr txBox="1">
            <a:spLocks noChangeArrowheads="1"/>
          </p:cNvSpPr>
          <p:nvPr/>
        </p:nvSpPr>
        <p:spPr bwMode="auto">
          <a:xfrm>
            <a:off x="3429000" y="3162300"/>
            <a:ext cx="2432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M(ppK</a:t>
            </a:r>
            <a:r>
              <a:rPr lang="en-US" baseline="30000">
                <a:latin typeface="Calibri" pitchFamily="34" charset="0"/>
              </a:rPr>
              <a:t>-</a:t>
            </a:r>
            <a:r>
              <a:rPr lang="en-US">
                <a:latin typeface="Calibri" pitchFamily="34" charset="0"/>
              </a:rPr>
              <a:t>) = 2332 MeV/c</a:t>
            </a:r>
            <a:r>
              <a:rPr lang="en-US" baseline="30000">
                <a:latin typeface="Calibri" pitchFamily="34" charset="0"/>
              </a:rPr>
              <a:t>2</a:t>
            </a:r>
          </a:p>
          <a:p>
            <a:r>
              <a:rPr lang="en-US">
                <a:latin typeface="Calibri" pitchFamily="34" charset="0"/>
              </a:rPr>
              <a:t>M(ppK</a:t>
            </a:r>
            <a:r>
              <a:rPr lang="en-US" baseline="30000">
                <a:latin typeface="Calibri" pitchFamily="34" charset="0"/>
              </a:rPr>
              <a:t>-</a:t>
            </a:r>
            <a:r>
              <a:rPr lang="en-US">
                <a:latin typeface="Calibri" pitchFamily="34" charset="0"/>
              </a:rPr>
              <a:t>) = 60 MeV/c</a:t>
            </a:r>
            <a:r>
              <a:rPr lang="en-US" baseline="30000">
                <a:latin typeface="Calibri" pitchFamily="34" charset="0"/>
              </a:rPr>
              <a:t>2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1" name="Textplatzhalter 1"/>
          <p:cNvSpPr>
            <a:spLocks noGrp="1"/>
          </p:cNvSpPr>
          <p:nvPr>
            <p:ph type="body" sz="quarter" idx="11"/>
          </p:nvPr>
        </p:nvSpPr>
        <p:spPr bwMode="auto">
          <a:xfrm>
            <a:off x="1181100" y="298450"/>
            <a:ext cx="6781800" cy="64611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Sources for p+K+</a:t>
            </a:r>
            <a:r>
              <a:rPr lang="el-GR" smtClean="0"/>
              <a:t>Λ</a:t>
            </a:r>
            <a:endParaRPr lang="en-US" smtClean="0"/>
          </a:p>
        </p:txBody>
      </p:sp>
      <p:pic>
        <p:nvPicPr>
          <p:cNvPr id="296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725" y="1471613"/>
            <a:ext cx="3284538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63" name="Textfeld 3"/>
          <p:cNvSpPr txBox="1">
            <a:spLocks noChangeArrowheads="1"/>
          </p:cNvSpPr>
          <p:nvPr/>
        </p:nvSpPr>
        <p:spPr bwMode="auto">
          <a:xfrm>
            <a:off x="423863" y="1025525"/>
            <a:ext cx="1609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Processes</a:t>
            </a:r>
          </a:p>
        </p:txBody>
      </p:sp>
      <p:sp>
        <p:nvSpPr>
          <p:cNvPr id="8" name="Rechteck 7"/>
          <p:cNvSpPr/>
          <p:nvPr/>
        </p:nvSpPr>
        <p:spPr>
          <a:xfrm>
            <a:off x="446088" y="3244850"/>
            <a:ext cx="3022600" cy="1092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446088" y="1571625"/>
            <a:ext cx="3022600" cy="51435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hteck 9"/>
          <p:cNvSpPr/>
          <p:nvPr/>
        </p:nvSpPr>
        <p:spPr>
          <a:xfrm flipV="1">
            <a:off x="446088" y="2141538"/>
            <a:ext cx="3022600" cy="992187"/>
          </a:xfrm>
          <a:prstGeom prst="rect">
            <a:avLst/>
          </a:prstGeom>
          <a:noFill/>
          <a:ln>
            <a:solidFill>
              <a:srgbClr val="D0D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Geschweifte Klammer rechts 10"/>
          <p:cNvSpPr/>
          <p:nvPr/>
        </p:nvSpPr>
        <p:spPr>
          <a:xfrm>
            <a:off x="3546475" y="2185988"/>
            <a:ext cx="244475" cy="925512"/>
          </a:xfrm>
          <a:prstGeom prst="rightBrace">
            <a:avLst>
              <a:gd name="adj1" fmla="val 5448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6968" name="Textfeld 11"/>
          <p:cNvSpPr txBox="1">
            <a:spLocks noChangeArrowheads="1"/>
          </p:cNvSpPr>
          <p:nvPr/>
        </p:nvSpPr>
        <p:spPr bwMode="auto">
          <a:xfrm>
            <a:off x="3790950" y="2063750"/>
            <a:ext cx="1135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N*</a:t>
            </a:r>
            <a:r>
              <a:rPr lang="en-US" baseline="30000">
                <a:solidFill>
                  <a:srgbClr val="FF0000"/>
                </a:solidFill>
                <a:latin typeface="Calibri" pitchFamily="34" charset="0"/>
              </a:rPr>
              <a:t>+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(1650)</a:t>
            </a:r>
          </a:p>
          <a:p>
            <a:r>
              <a:rPr lang="en-US">
                <a:solidFill>
                  <a:srgbClr val="E8189E"/>
                </a:solidFill>
                <a:latin typeface="Calibri" pitchFamily="34" charset="0"/>
              </a:rPr>
              <a:t>N*</a:t>
            </a:r>
            <a:r>
              <a:rPr lang="en-US" baseline="30000">
                <a:solidFill>
                  <a:srgbClr val="E8189E"/>
                </a:solidFill>
                <a:latin typeface="Calibri" pitchFamily="34" charset="0"/>
              </a:rPr>
              <a:t>+</a:t>
            </a:r>
            <a:r>
              <a:rPr lang="en-US">
                <a:solidFill>
                  <a:srgbClr val="E8189E"/>
                </a:solidFill>
                <a:latin typeface="Calibri" pitchFamily="34" charset="0"/>
              </a:rPr>
              <a:t>(1720)</a:t>
            </a:r>
          </a:p>
          <a:p>
            <a:r>
              <a:rPr lang="en-US">
                <a:solidFill>
                  <a:srgbClr val="00B0F0"/>
                </a:solidFill>
                <a:latin typeface="Calibri" pitchFamily="34" charset="0"/>
              </a:rPr>
              <a:t>N*</a:t>
            </a:r>
            <a:r>
              <a:rPr lang="en-US" baseline="30000">
                <a:solidFill>
                  <a:srgbClr val="00B0F0"/>
                </a:solidFill>
                <a:latin typeface="Calibri" pitchFamily="34" charset="0"/>
              </a:rPr>
              <a:t>+</a:t>
            </a:r>
            <a:r>
              <a:rPr lang="en-US">
                <a:solidFill>
                  <a:srgbClr val="00B0F0"/>
                </a:solidFill>
                <a:latin typeface="Calibri" pitchFamily="34" charset="0"/>
              </a:rPr>
              <a:t>(1900)</a:t>
            </a:r>
          </a:p>
          <a:p>
            <a:r>
              <a:rPr lang="en-US">
                <a:solidFill>
                  <a:srgbClr val="00B050"/>
                </a:solidFill>
                <a:latin typeface="Calibri" pitchFamily="34" charset="0"/>
              </a:rPr>
              <a:t>N*</a:t>
            </a:r>
            <a:r>
              <a:rPr lang="en-US" baseline="30000">
                <a:solidFill>
                  <a:srgbClr val="00B050"/>
                </a:solidFill>
                <a:latin typeface="Calibri" pitchFamily="34" charset="0"/>
              </a:rPr>
              <a:t>+</a:t>
            </a:r>
            <a:r>
              <a:rPr lang="en-US">
                <a:solidFill>
                  <a:srgbClr val="00B050"/>
                </a:solidFill>
                <a:latin typeface="Calibri" pitchFamily="34" charset="0"/>
              </a:rPr>
              <a:t>(2190)</a:t>
            </a:r>
          </a:p>
        </p:txBody>
      </p:sp>
      <p:pic>
        <p:nvPicPr>
          <p:cNvPr id="296969" name="Picture 2" descr="D:\Windows Drop Box\Dropbox\BILDER\Analyse ppK minus\Sources_PLUTO_Sim\All_pkL_sources_L.png"/>
          <p:cNvPicPr>
            <a:picLocks noChangeAspect="1" noChangeArrowheads="1"/>
          </p:cNvPicPr>
          <p:nvPr/>
        </p:nvPicPr>
        <p:blipFill>
          <a:blip r:embed="rId4"/>
          <a:srcRect t="1051" r="50877" b="4277"/>
          <a:stretch>
            <a:fillRect/>
          </a:stretch>
        </p:blipFill>
        <p:spPr bwMode="auto">
          <a:xfrm>
            <a:off x="5327650" y="1460500"/>
            <a:ext cx="3246438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0" name="Textfeld 12"/>
          <p:cNvSpPr txBox="1">
            <a:spLocks noChangeArrowheads="1"/>
          </p:cNvSpPr>
          <p:nvPr/>
        </p:nvSpPr>
        <p:spPr bwMode="auto">
          <a:xfrm>
            <a:off x="5748338" y="1025525"/>
            <a:ext cx="1974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Observables</a:t>
            </a:r>
          </a:p>
        </p:txBody>
      </p:sp>
      <p:sp>
        <p:nvSpPr>
          <p:cNvPr id="296971" name="Textfeld 13"/>
          <p:cNvSpPr txBox="1">
            <a:spLocks noChangeArrowheads="1"/>
          </p:cNvSpPr>
          <p:nvPr/>
        </p:nvSpPr>
        <p:spPr bwMode="auto">
          <a:xfrm>
            <a:off x="3429000" y="3162300"/>
            <a:ext cx="2432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M(ppK</a:t>
            </a:r>
            <a:r>
              <a:rPr lang="en-US" baseline="30000">
                <a:latin typeface="Calibri" pitchFamily="34" charset="0"/>
              </a:rPr>
              <a:t>-</a:t>
            </a:r>
            <a:r>
              <a:rPr lang="en-US">
                <a:latin typeface="Calibri" pitchFamily="34" charset="0"/>
              </a:rPr>
              <a:t>) = 2332 MeV/c</a:t>
            </a:r>
            <a:r>
              <a:rPr lang="en-US" baseline="30000">
                <a:latin typeface="Calibri" pitchFamily="34" charset="0"/>
              </a:rPr>
              <a:t>2</a:t>
            </a:r>
          </a:p>
          <a:p>
            <a:r>
              <a:rPr lang="en-US">
                <a:latin typeface="Calibri" pitchFamily="34" charset="0"/>
              </a:rPr>
              <a:t>M(ppK</a:t>
            </a:r>
            <a:r>
              <a:rPr lang="en-US" baseline="30000">
                <a:latin typeface="Calibri" pitchFamily="34" charset="0"/>
              </a:rPr>
              <a:t>-</a:t>
            </a:r>
            <a:r>
              <a:rPr lang="en-US">
                <a:latin typeface="Calibri" pitchFamily="34" charset="0"/>
              </a:rPr>
              <a:t>) = 60 MeV/c</a:t>
            </a:r>
            <a:r>
              <a:rPr lang="en-US" baseline="30000">
                <a:latin typeface="Calibri" pitchFamily="34" charset="0"/>
              </a:rPr>
              <a:t>2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Textplatzhalter 1"/>
          <p:cNvSpPr>
            <a:spLocks noGrp="1"/>
          </p:cNvSpPr>
          <p:nvPr>
            <p:ph type="body" sz="quarter" idx="11"/>
          </p:nvPr>
        </p:nvSpPr>
        <p:spPr bwMode="auto">
          <a:xfrm>
            <a:off x="1181100" y="298450"/>
            <a:ext cx="6781800" cy="64611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The </a:t>
            </a:r>
            <a:r>
              <a:rPr lang="el-GR" smtClean="0"/>
              <a:t>Λ</a:t>
            </a:r>
            <a:r>
              <a:rPr lang="de-DE" smtClean="0"/>
              <a:t>(1405)</a:t>
            </a:r>
            <a:endParaRPr lang="en-US" smtClean="0"/>
          </a:p>
        </p:txBody>
      </p:sp>
      <p:pic>
        <p:nvPicPr>
          <p:cNvPr id="243714" name="Picture 3"/>
          <p:cNvPicPr>
            <a:picLocks noChangeAspect="1" noChangeArrowheads="1"/>
          </p:cNvPicPr>
          <p:nvPr/>
        </p:nvPicPr>
        <p:blipFill>
          <a:blip r:embed="rId3"/>
          <a:srcRect t="6747" r="48924"/>
          <a:stretch>
            <a:fillRect/>
          </a:stretch>
        </p:blipFill>
        <p:spPr bwMode="auto">
          <a:xfrm>
            <a:off x="225425" y="927100"/>
            <a:ext cx="384175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715" name="Picture 3"/>
          <p:cNvPicPr>
            <a:picLocks noChangeAspect="1" noChangeArrowheads="1"/>
          </p:cNvPicPr>
          <p:nvPr/>
        </p:nvPicPr>
        <p:blipFill>
          <a:blip r:embed="rId3"/>
          <a:srcRect l="51129" t="6885"/>
          <a:stretch>
            <a:fillRect/>
          </a:stretch>
        </p:blipFill>
        <p:spPr bwMode="auto">
          <a:xfrm>
            <a:off x="420688" y="3536950"/>
            <a:ext cx="3676650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716" name="Picture 2"/>
          <p:cNvPicPr>
            <a:picLocks noChangeAspect="1" noChangeArrowheads="1"/>
          </p:cNvPicPr>
          <p:nvPr/>
        </p:nvPicPr>
        <p:blipFill>
          <a:blip r:embed="rId4"/>
          <a:srcRect l="5002" t="64928" r="2507" b="-2232"/>
          <a:stretch>
            <a:fillRect/>
          </a:stretch>
        </p:blipFill>
        <p:spPr bwMode="auto">
          <a:xfrm>
            <a:off x="5005388" y="1227138"/>
            <a:ext cx="3994150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717" name="Picture 2"/>
          <p:cNvPicPr>
            <a:picLocks noChangeAspect="1" noChangeArrowheads="1"/>
          </p:cNvPicPr>
          <p:nvPr/>
        </p:nvPicPr>
        <p:blipFill>
          <a:blip r:embed="rId4"/>
          <a:srcRect l="62668" t="3204" r="10864" b="84891"/>
          <a:stretch>
            <a:fillRect/>
          </a:stretch>
        </p:blipFill>
        <p:spPr bwMode="auto">
          <a:xfrm>
            <a:off x="3957638" y="998538"/>
            <a:ext cx="11430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hteck 10"/>
          <p:cNvSpPr/>
          <p:nvPr/>
        </p:nvSpPr>
        <p:spPr>
          <a:xfrm>
            <a:off x="8878888" y="4440238"/>
            <a:ext cx="144462" cy="179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2682875" y="2020888"/>
            <a:ext cx="2189163" cy="63817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V="1">
            <a:off x="2562225" y="2779713"/>
            <a:ext cx="2322513" cy="13954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721" name="Textfeld 18"/>
          <p:cNvSpPr txBox="1">
            <a:spLocks noChangeArrowheads="1"/>
          </p:cNvSpPr>
          <p:nvPr/>
        </p:nvSpPr>
        <p:spPr bwMode="auto">
          <a:xfrm>
            <a:off x="830263" y="6135688"/>
            <a:ext cx="29067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Yoichi Ikeda, Tetsuo Hyodo, Wolfram Weise </a:t>
            </a:r>
          </a:p>
          <a:p>
            <a:r>
              <a:rPr lang="en-US" sz="1200">
                <a:latin typeface="Calibri" pitchFamily="34" charset="0"/>
              </a:rPr>
              <a:t>Nuclear Physics A 881 (2012) 98–114</a:t>
            </a:r>
          </a:p>
        </p:txBody>
      </p:sp>
      <p:sp>
        <p:nvSpPr>
          <p:cNvPr id="243722" name="Textfeld 19"/>
          <p:cNvSpPr txBox="1">
            <a:spLocks noChangeArrowheads="1"/>
          </p:cNvSpPr>
          <p:nvPr/>
        </p:nvSpPr>
        <p:spPr bwMode="auto">
          <a:xfrm>
            <a:off x="5489575" y="930275"/>
            <a:ext cx="17033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ready for publication</a:t>
            </a:r>
          </a:p>
        </p:txBody>
      </p:sp>
      <p:sp>
        <p:nvSpPr>
          <p:cNvPr id="21" name="Textfeld 20"/>
          <p:cNvSpPr txBox="1"/>
          <p:nvPr/>
        </p:nvSpPr>
        <p:spPr>
          <a:xfrm rot="1515546">
            <a:off x="7834764" y="1079440"/>
            <a:ext cx="1292213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B050"/>
                </a:solidFill>
                <a:latin typeface="+mn-lt"/>
              </a:rPr>
              <a:t>preliminary</a:t>
            </a:r>
            <a:endParaRPr lang="en-US" b="1" i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243726" name="Textfeld 22"/>
          <p:cNvSpPr txBox="1">
            <a:spLocks noChangeArrowheads="1"/>
          </p:cNvSpPr>
          <p:nvPr/>
        </p:nvSpPr>
        <p:spPr bwMode="auto">
          <a:xfrm>
            <a:off x="4668838" y="5113338"/>
            <a:ext cx="42878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200" b="1">
                <a:latin typeface="Calibri" pitchFamily="34" charset="0"/>
              </a:rPr>
              <a:t>Σ</a:t>
            </a:r>
            <a:r>
              <a:rPr lang="de-DE" sz="1200" b="1">
                <a:latin typeface="Calibri" pitchFamily="34" charset="0"/>
              </a:rPr>
              <a:t>(1385)</a:t>
            </a:r>
            <a:r>
              <a:rPr lang="de-DE" sz="1200" b="1" baseline="30000">
                <a:latin typeface="Calibri" pitchFamily="34" charset="0"/>
              </a:rPr>
              <a:t>+</a:t>
            </a:r>
            <a:endParaRPr lang="en-US" sz="1200" b="1" baseline="30000">
              <a:latin typeface="Calibri" pitchFamily="34" charset="0"/>
            </a:endParaRPr>
          </a:p>
          <a:p>
            <a:r>
              <a:rPr lang="en-US" sz="1200">
                <a:latin typeface="Calibri" pitchFamily="34" charset="0"/>
              </a:rPr>
              <a:t>G. Agakishiev (HADES Coll.), Phys. Rev. </a:t>
            </a:r>
            <a:r>
              <a:rPr lang="en-US" sz="1200" b="1">
                <a:latin typeface="Calibri" pitchFamily="34" charset="0"/>
              </a:rPr>
              <a:t>C 85</a:t>
            </a:r>
            <a:r>
              <a:rPr lang="en-US" sz="1200">
                <a:latin typeface="Calibri" pitchFamily="34" charset="0"/>
              </a:rPr>
              <a:t>, 035203 (2012)</a:t>
            </a:r>
          </a:p>
          <a:p>
            <a:r>
              <a:rPr lang="el-GR" sz="1200" b="1">
                <a:latin typeface="Calibri" pitchFamily="34" charset="0"/>
              </a:rPr>
              <a:t>Σ</a:t>
            </a:r>
            <a:r>
              <a:rPr lang="de-DE" sz="1200" b="1">
                <a:latin typeface="Calibri" pitchFamily="34" charset="0"/>
              </a:rPr>
              <a:t>(1385)</a:t>
            </a:r>
            <a:r>
              <a:rPr lang="de-DE" sz="1200" b="1" baseline="30000">
                <a:latin typeface="Calibri" pitchFamily="34" charset="0"/>
              </a:rPr>
              <a:t>0</a:t>
            </a:r>
            <a:r>
              <a:rPr lang="en-US" sz="1200" b="1">
                <a:latin typeface="Calibri" pitchFamily="34" charset="0"/>
              </a:rPr>
              <a:t>/</a:t>
            </a:r>
            <a:r>
              <a:rPr lang="el-GR" sz="1200" b="1">
                <a:latin typeface="Calibri" pitchFamily="34" charset="0"/>
              </a:rPr>
              <a:t>Λ</a:t>
            </a:r>
            <a:r>
              <a:rPr lang="de-DE" sz="1200" b="1">
                <a:latin typeface="Calibri" pitchFamily="34" charset="0"/>
              </a:rPr>
              <a:t>(1405) ratio</a:t>
            </a:r>
          </a:p>
          <a:p>
            <a:r>
              <a:rPr lang="en-US" sz="1200">
                <a:latin typeface="Calibri" pitchFamily="34" charset="0"/>
              </a:rPr>
              <a:t>E. Epple </a:t>
            </a:r>
            <a:r>
              <a:rPr lang="en-US" sz="1200" b="1">
                <a:latin typeface="Calibri" pitchFamily="34" charset="0"/>
              </a:rPr>
              <a:t>(</a:t>
            </a:r>
            <a:r>
              <a:rPr lang="en-US" sz="1200">
                <a:latin typeface="Calibri" pitchFamily="34" charset="0"/>
              </a:rPr>
              <a:t>HADES Coll.), Hyp. Int. </a:t>
            </a:r>
            <a:r>
              <a:rPr lang="en-US" sz="1200" b="1">
                <a:latin typeface="Calibri" pitchFamily="34" charset="0"/>
              </a:rPr>
              <a:t>210</a:t>
            </a:r>
            <a:r>
              <a:rPr lang="en-US" sz="1200">
                <a:latin typeface="Calibri" pitchFamily="34" charset="0"/>
              </a:rPr>
              <a:t>, 45-51 (2011)</a:t>
            </a:r>
          </a:p>
          <a:p>
            <a:r>
              <a:rPr lang="en-US" sz="1200" b="1">
                <a:latin typeface="Calibri" pitchFamily="34" charset="0"/>
              </a:rPr>
              <a:t>Σ</a:t>
            </a:r>
            <a:r>
              <a:rPr lang="en-US" sz="1200" b="1" baseline="30000">
                <a:latin typeface="Calibri" pitchFamily="34" charset="0"/>
              </a:rPr>
              <a:t>+/-</a:t>
            </a:r>
            <a:r>
              <a:rPr lang="el-GR" sz="1200" b="1">
                <a:latin typeface="Calibri" pitchFamily="34" charset="0"/>
              </a:rPr>
              <a:t>π</a:t>
            </a:r>
            <a:r>
              <a:rPr lang="de-DE" sz="1200" b="1" baseline="30000">
                <a:latin typeface="Calibri" pitchFamily="34" charset="0"/>
              </a:rPr>
              <a:t>-/+</a:t>
            </a:r>
            <a:r>
              <a:rPr lang="de-DE" sz="1200" b="1">
                <a:latin typeface="Calibri" pitchFamily="34" charset="0"/>
              </a:rPr>
              <a:t>pK</a:t>
            </a:r>
            <a:r>
              <a:rPr lang="de-DE" sz="1200" b="1" baseline="30000">
                <a:latin typeface="Calibri" pitchFamily="34" charset="0"/>
              </a:rPr>
              <a:t>+ </a:t>
            </a:r>
            <a:r>
              <a:rPr lang="de-DE" sz="1200" b="1">
                <a:latin typeface="Calibri" pitchFamily="34" charset="0"/>
              </a:rPr>
              <a:t> production</a:t>
            </a:r>
            <a:endParaRPr lang="en-US" sz="1200" b="1" baseline="30000">
              <a:latin typeface="Calibri" pitchFamily="34" charset="0"/>
            </a:endParaRPr>
          </a:p>
          <a:p>
            <a:r>
              <a:rPr lang="en-US" sz="1200">
                <a:latin typeface="Calibri" pitchFamily="34" charset="0"/>
              </a:rPr>
              <a:t>J. Siebenson (HADES Coll.) , Int. J. Mod. Phys. </a:t>
            </a:r>
            <a:r>
              <a:rPr lang="en-US" sz="1200" b="1">
                <a:latin typeface="Calibri" pitchFamily="34" charset="0"/>
              </a:rPr>
              <a:t>A 26</a:t>
            </a:r>
            <a:r>
              <a:rPr lang="en-US" sz="1200">
                <a:latin typeface="Calibri" pitchFamily="34" charset="0"/>
              </a:rPr>
              <a:t>, 616-618 (2011)</a:t>
            </a:r>
          </a:p>
        </p:txBody>
      </p:sp>
      <p:sp>
        <p:nvSpPr>
          <p:cNvPr id="243727" name="Textfeld 23"/>
          <p:cNvSpPr txBox="1">
            <a:spLocks noChangeArrowheads="1"/>
          </p:cNvSpPr>
          <p:nvPr/>
        </p:nvSpPr>
        <p:spPr bwMode="auto">
          <a:xfrm>
            <a:off x="5487988" y="3748088"/>
            <a:ext cx="3024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First measurement in p+p</a:t>
            </a:r>
          </a:p>
          <a:p>
            <a:r>
              <a:rPr lang="en-US">
                <a:latin typeface="Calibri" pitchFamily="34" charset="0"/>
              </a:rPr>
              <a:t>reactions of </a:t>
            </a:r>
            <a:r>
              <a:rPr lang="el-GR">
                <a:latin typeface="Calibri" pitchFamily="34" charset="0"/>
              </a:rPr>
              <a:t>Λ</a:t>
            </a:r>
            <a:r>
              <a:rPr lang="de-DE">
                <a:latin typeface="Calibri" pitchFamily="34" charset="0"/>
              </a:rPr>
              <a:t>(1405)</a:t>
            </a:r>
            <a:r>
              <a:rPr lang="de-DE">
                <a:latin typeface="Calibri" pitchFamily="34" charset="0"/>
                <a:sym typeface="Wingdings" pitchFamily="2" charset="2"/>
              </a:rPr>
              <a:t></a:t>
            </a:r>
            <a:r>
              <a:rPr lang="el-GR">
                <a:latin typeface="Calibri" pitchFamily="34" charset="0"/>
              </a:rPr>
              <a:t>Σ</a:t>
            </a:r>
            <a:r>
              <a:rPr lang="de-DE" baseline="30000">
                <a:latin typeface="Calibri" pitchFamily="34" charset="0"/>
              </a:rPr>
              <a:t>+/- </a:t>
            </a:r>
            <a:r>
              <a:rPr lang="el-GR">
                <a:latin typeface="Calibri" pitchFamily="34" charset="0"/>
              </a:rPr>
              <a:t>π</a:t>
            </a:r>
            <a:r>
              <a:rPr lang="de-DE" baseline="30000">
                <a:latin typeface="Calibri" pitchFamily="34" charset="0"/>
              </a:rPr>
              <a:t>-/+</a:t>
            </a:r>
            <a:endParaRPr lang="en-US">
              <a:latin typeface="Calibri" pitchFamily="34" charset="0"/>
            </a:endParaRPr>
          </a:p>
        </p:txBody>
      </p:sp>
      <p:pic>
        <p:nvPicPr>
          <p:cNvPr id="2437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4375150"/>
            <a:ext cx="33607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09" name="Textplatzhalter 2"/>
          <p:cNvSpPr>
            <a:spLocks noGrp="1"/>
          </p:cNvSpPr>
          <p:nvPr>
            <p:ph type="body" sz="quarter" idx="11"/>
          </p:nvPr>
        </p:nvSpPr>
        <p:spPr bwMode="auto">
          <a:xfrm>
            <a:off x="1181100" y="298450"/>
            <a:ext cx="6781800" cy="64611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Findings from COSY-TOF</a:t>
            </a:r>
          </a:p>
        </p:txBody>
      </p:sp>
      <p:pic>
        <p:nvPicPr>
          <p:cNvPr id="299010" name="Picture 2"/>
          <p:cNvPicPr>
            <a:picLocks noChangeAspect="1" noChangeArrowheads="1"/>
          </p:cNvPicPr>
          <p:nvPr/>
        </p:nvPicPr>
        <p:blipFill>
          <a:blip r:embed="rId3"/>
          <a:srcRect l="7692"/>
          <a:stretch>
            <a:fillRect/>
          </a:stretch>
        </p:blipFill>
        <p:spPr bwMode="auto">
          <a:xfrm>
            <a:off x="250825" y="1341438"/>
            <a:ext cx="2592388" cy="41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9011" name="Textfeld 5"/>
          <p:cNvSpPr txBox="1">
            <a:spLocks noChangeArrowheads="1"/>
          </p:cNvSpPr>
          <p:nvPr/>
        </p:nvSpPr>
        <p:spPr bwMode="auto">
          <a:xfrm>
            <a:off x="107950" y="922338"/>
            <a:ext cx="26225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Calibri" pitchFamily="34" charset="0"/>
              </a:rPr>
              <a:t>W. Eyrich et al. Phys. Lett. B688 (2010)</a:t>
            </a:r>
            <a:endParaRPr lang="en-US" sz="1200">
              <a:latin typeface="Calibri" pitchFamily="34" charset="0"/>
            </a:endParaRPr>
          </a:p>
        </p:txBody>
      </p:sp>
      <p:grpSp>
        <p:nvGrpSpPr>
          <p:cNvPr id="299012" name="Gruppieren 11"/>
          <p:cNvGrpSpPr>
            <a:grpSpLocks/>
          </p:cNvGrpSpPr>
          <p:nvPr/>
        </p:nvGrpSpPr>
        <p:grpSpPr bwMode="auto">
          <a:xfrm>
            <a:off x="2994025" y="2205038"/>
            <a:ext cx="6029325" cy="1008062"/>
            <a:chOff x="1043608" y="5373216"/>
            <a:chExt cx="6029325" cy="1008112"/>
          </a:xfrm>
        </p:grpSpPr>
        <p:pic>
          <p:nvPicPr>
            <p:cNvPr id="299015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43608" y="5373216"/>
              <a:ext cx="6029325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99016" name="Gruppieren 9"/>
            <p:cNvGrpSpPr>
              <a:grpSpLocks/>
            </p:cNvGrpSpPr>
            <p:nvPr/>
          </p:nvGrpSpPr>
          <p:grpSpPr bwMode="auto">
            <a:xfrm>
              <a:off x="1115616" y="6165304"/>
              <a:ext cx="5760640" cy="216024"/>
              <a:chOff x="1115616" y="6165304"/>
              <a:chExt cx="5760640" cy="216024"/>
            </a:xfrm>
          </p:grpSpPr>
          <p:pic>
            <p:nvPicPr>
              <p:cNvPr id="299017" name="Picture 2"/>
              <p:cNvPicPr>
                <a:picLocks noChangeAspect="1" noChangeArrowheads="1"/>
              </p:cNvPicPr>
              <p:nvPr/>
            </p:nvPicPr>
            <p:blipFill>
              <a:blip r:embed="rId5"/>
              <a:srcRect b="46001"/>
              <a:stretch>
                <a:fillRect/>
              </a:stretch>
            </p:blipFill>
            <p:spPr bwMode="auto">
              <a:xfrm>
                <a:off x="1115616" y="6165304"/>
                <a:ext cx="4648200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9018" name="Picture 2"/>
              <p:cNvPicPr>
                <a:picLocks noChangeAspect="1" noChangeArrowheads="1"/>
              </p:cNvPicPr>
              <p:nvPr/>
            </p:nvPicPr>
            <p:blipFill>
              <a:blip r:embed="rId5"/>
              <a:srcRect l="-3098" t="53999" r="76762" b="10001"/>
              <a:stretch>
                <a:fillRect/>
              </a:stretch>
            </p:blipFill>
            <p:spPr bwMode="auto">
              <a:xfrm>
                <a:off x="5652120" y="6192198"/>
                <a:ext cx="122413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99013" name="Textfeld 10"/>
          <p:cNvSpPr txBox="1">
            <a:spLocks noChangeArrowheads="1"/>
          </p:cNvSpPr>
          <p:nvPr/>
        </p:nvSpPr>
        <p:spPr bwMode="auto">
          <a:xfrm>
            <a:off x="3419475" y="1268413"/>
            <a:ext cx="1730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p+p </a:t>
            </a:r>
            <a:r>
              <a:rPr lang="en-US">
                <a:latin typeface="Calibri" pitchFamily="34" charset="0"/>
                <a:sym typeface="Wingdings" pitchFamily="2" charset="2"/>
              </a:rPr>
              <a:t> p K</a:t>
            </a:r>
            <a:r>
              <a:rPr lang="en-US" baseline="30000">
                <a:latin typeface="Calibri" pitchFamily="34" charset="0"/>
                <a:sym typeface="Wingdings" pitchFamily="2" charset="2"/>
              </a:rPr>
              <a:t>+</a:t>
            </a:r>
            <a:r>
              <a:rPr lang="en-US">
                <a:latin typeface="Calibri" pitchFamily="34" charset="0"/>
                <a:sym typeface="Wingdings" pitchFamily="2" charset="2"/>
              </a:rPr>
              <a:t> </a:t>
            </a:r>
            <a:r>
              <a:rPr lang="el-GR">
                <a:latin typeface="Calibri" pitchFamily="34" charset="0"/>
                <a:sym typeface="Wingdings" pitchFamily="2" charset="2"/>
              </a:rPr>
              <a:t>Λ</a:t>
            </a:r>
            <a:endParaRPr lang="de-DE">
              <a:latin typeface="Calibri" pitchFamily="34" charset="0"/>
              <a:sym typeface="Wingdings" pitchFamily="2" charset="2"/>
            </a:endParaRPr>
          </a:p>
          <a:p>
            <a:r>
              <a:rPr lang="en-US">
                <a:latin typeface="Calibri" pitchFamily="34" charset="0"/>
              </a:rPr>
              <a:t>p+p </a:t>
            </a:r>
            <a:r>
              <a:rPr lang="en-US">
                <a:latin typeface="Calibri" pitchFamily="34" charset="0"/>
                <a:sym typeface="Wingdings" pitchFamily="2" charset="2"/>
              </a:rPr>
              <a:t> p N*</a:t>
            </a:r>
          </a:p>
          <a:p>
            <a:r>
              <a:rPr lang="en-US">
                <a:latin typeface="Calibri" pitchFamily="34" charset="0"/>
                <a:sym typeface="Wingdings" pitchFamily="2" charset="2"/>
              </a:rPr>
              <a:t>                      K</a:t>
            </a:r>
            <a:r>
              <a:rPr lang="en-US" baseline="30000">
                <a:latin typeface="Calibri" pitchFamily="34" charset="0"/>
                <a:sym typeface="Wingdings" pitchFamily="2" charset="2"/>
              </a:rPr>
              <a:t>+</a:t>
            </a:r>
            <a:r>
              <a:rPr lang="en-US">
                <a:latin typeface="Calibri" pitchFamily="34" charset="0"/>
                <a:sym typeface="Wingdings" pitchFamily="2" charset="2"/>
              </a:rPr>
              <a:t> </a:t>
            </a:r>
            <a:r>
              <a:rPr lang="el-GR">
                <a:latin typeface="Calibri" pitchFamily="34" charset="0"/>
                <a:sym typeface="Wingdings" pitchFamily="2" charset="2"/>
              </a:rPr>
              <a:t>Λ</a:t>
            </a:r>
            <a:endParaRPr lang="en-US">
              <a:latin typeface="Calibri" pitchFamily="34" charset="0"/>
            </a:endParaRPr>
          </a:p>
        </p:txBody>
      </p:sp>
      <p:cxnSp>
        <p:nvCxnSpPr>
          <p:cNvPr id="13" name="Gewinkelte Verbindung 12"/>
          <p:cNvCxnSpPr/>
          <p:nvPr/>
        </p:nvCxnSpPr>
        <p:spPr>
          <a:xfrm>
            <a:off x="4427538" y="1858963"/>
            <a:ext cx="215900" cy="142875"/>
          </a:xfrm>
          <a:prstGeom prst="bentConnector3">
            <a:avLst>
              <a:gd name="adj1" fmla="val -6023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7" name="Textplatzhalter 2"/>
          <p:cNvSpPr>
            <a:spLocks noGrp="1"/>
          </p:cNvSpPr>
          <p:nvPr>
            <p:ph type="body" sz="quarter" idx="11"/>
          </p:nvPr>
        </p:nvSpPr>
        <p:spPr bwMode="auto">
          <a:xfrm>
            <a:off x="1181100" y="298450"/>
            <a:ext cx="6781800" cy="64611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Findings from COSY-TOF</a:t>
            </a:r>
          </a:p>
        </p:txBody>
      </p:sp>
      <p:pic>
        <p:nvPicPr>
          <p:cNvPr id="301058" name="Picture 1"/>
          <p:cNvPicPr>
            <a:picLocks noChangeAspect="1" noChangeArrowheads="1"/>
          </p:cNvPicPr>
          <p:nvPr/>
        </p:nvPicPr>
        <p:blipFill>
          <a:blip r:embed="rId3"/>
          <a:srcRect b="14696"/>
          <a:stretch>
            <a:fillRect/>
          </a:stretch>
        </p:blipFill>
        <p:spPr bwMode="auto">
          <a:xfrm>
            <a:off x="3419475" y="3284538"/>
            <a:ext cx="4687888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1059" name="Picture 2"/>
          <p:cNvPicPr>
            <a:picLocks noChangeAspect="1" noChangeArrowheads="1"/>
          </p:cNvPicPr>
          <p:nvPr/>
        </p:nvPicPr>
        <p:blipFill>
          <a:blip r:embed="rId4"/>
          <a:srcRect l="7692"/>
          <a:stretch>
            <a:fillRect/>
          </a:stretch>
        </p:blipFill>
        <p:spPr bwMode="auto">
          <a:xfrm>
            <a:off x="250825" y="1341438"/>
            <a:ext cx="2592388" cy="41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1060" name="Gruppieren 11"/>
          <p:cNvGrpSpPr>
            <a:grpSpLocks/>
          </p:cNvGrpSpPr>
          <p:nvPr/>
        </p:nvGrpSpPr>
        <p:grpSpPr bwMode="auto">
          <a:xfrm>
            <a:off x="2994025" y="2205038"/>
            <a:ext cx="6029325" cy="1008062"/>
            <a:chOff x="1043608" y="5373216"/>
            <a:chExt cx="6029325" cy="1008112"/>
          </a:xfrm>
        </p:grpSpPr>
        <p:pic>
          <p:nvPicPr>
            <p:cNvPr id="301064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43608" y="5373216"/>
              <a:ext cx="6029325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1065" name="Gruppieren 9"/>
            <p:cNvGrpSpPr>
              <a:grpSpLocks/>
            </p:cNvGrpSpPr>
            <p:nvPr/>
          </p:nvGrpSpPr>
          <p:grpSpPr bwMode="auto">
            <a:xfrm>
              <a:off x="1115616" y="6165304"/>
              <a:ext cx="5760640" cy="216024"/>
              <a:chOff x="1115616" y="6165304"/>
              <a:chExt cx="5760640" cy="216024"/>
            </a:xfrm>
          </p:grpSpPr>
          <p:pic>
            <p:nvPicPr>
              <p:cNvPr id="301066" name="Picture 2"/>
              <p:cNvPicPr>
                <a:picLocks noChangeAspect="1" noChangeArrowheads="1"/>
              </p:cNvPicPr>
              <p:nvPr/>
            </p:nvPicPr>
            <p:blipFill>
              <a:blip r:embed="rId6"/>
              <a:srcRect b="46001"/>
              <a:stretch>
                <a:fillRect/>
              </a:stretch>
            </p:blipFill>
            <p:spPr bwMode="auto">
              <a:xfrm>
                <a:off x="1115616" y="6165304"/>
                <a:ext cx="4648200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1067" name="Picture 2"/>
              <p:cNvPicPr>
                <a:picLocks noChangeAspect="1" noChangeArrowheads="1"/>
              </p:cNvPicPr>
              <p:nvPr/>
            </p:nvPicPr>
            <p:blipFill>
              <a:blip r:embed="rId6"/>
              <a:srcRect l="-3098" t="53999" r="76762" b="10001"/>
              <a:stretch>
                <a:fillRect/>
              </a:stretch>
            </p:blipFill>
            <p:spPr bwMode="auto">
              <a:xfrm>
                <a:off x="5652120" y="6192198"/>
                <a:ext cx="122413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01061" name="Textfeld 10"/>
          <p:cNvSpPr txBox="1">
            <a:spLocks noChangeArrowheads="1"/>
          </p:cNvSpPr>
          <p:nvPr/>
        </p:nvSpPr>
        <p:spPr bwMode="auto">
          <a:xfrm>
            <a:off x="3419475" y="1268413"/>
            <a:ext cx="1730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p+p </a:t>
            </a:r>
            <a:r>
              <a:rPr lang="en-US">
                <a:latin typeface="Calibri" pitchFamily="34" charset="0"/>
                <a:sym typeface="Wingdings" pitchFamily="2" charset="2"/>
              </a:rPr>
              <a:t> p K</a:t>
            </a:r>
            <a:r>
              <a:rPr lang="en-US" baseline="30000">
                <a:latin typeface="Calibri" pitchFamily="34" charset="0"/>
                <a:sym typeface="Wingdings" pitchFamily="2" charset="2"/>
              </a:rPr>
              <a:t>+</a:t>
            </a:r>
            <a:r>
              <a:rPr lang="en-US">
                <a:latin typeface="Calibri" pitchFamily="34" charset="0"/>
                <a:sym typeface="Wingdings" pitchFamily="2" charset="2"/>
              </a:rPr>
              <a:t> </a:t>
            </a:r>
            <a:r>
              <a:rPr lang="el-GR">
                <a:latin typeface="Calibri" pitchFamily="34" charset="0"/>
                <a:sym typeface="Wingdings" pitchFamily="2" charset="2"/>
              </a:rPr>
              <a:t>Λ</a:t>
            </a:r>
            <a:endParaRPr lang="de-DE">
              <a:latin typeface="Calibri" pitchFamily="34" charset="0"/>
              <a:sym typeface="Wingdings" pitchFamily="2" charset="2"/>
            </a:endParaRPr>
          </a:p>
          <a:p>
            <a:r>
              <a:rPr lang="en-US">
                <a:latin typeface="Calibri" pitchFamily="34" charset="0"/>
              </a:rPr>
              <a:t>p+p </a:t>
            </a:r>
            <a:r>
              <a:rPr lang="en-US">
                <a:latin typeface="Calibri" pitchFamily="34" charset="0"/>
                <a:sym typeface="Wingdings" pitchFamily="2" charset="2"/>
              </a:rPr>
              <a:t> p N*</a:t>
            </a:r>
          </a:p>
          <a:p>
            <a:r>
              <a:rPr lang="en-US">
                <a:latin typeface="Calibri" pitchFamily="34" charset="0"/>
                <a:sym typeface="Wingdings" pitchFamily="2" charset="2"/>
              </a:rPr>
              <a:t>                      K</a:t>
            </a:r>
            <a:r>
              <a:rPr lang="en-US" baseline="30000">
                <a:latin typeface="Calibri" pitchFamily="34" charset="0"/>
                <a:sym typeface="Wingdings" pitchFamily="2" charset="2"/>
              </a:rPr>
              <a:t>+</a:t>
            </a:r>
            <a:r>
              <a:rPr lang="en-US">
                <a:latin typeface="Calibri" pitchFamily="34" charset="0"/>
                <a:sym typeface="Wingdings" pitchFamily="2" charset="2"/>
              </a:rPr>
              <a:t> </a:t>
            </a:r>
            <a:r>
              <a:rPr lang="el-GR">
                <a:latin typeface="Calibri" pitchFamily="34" charset="0"/>
                <a:sym typeface="Wingdings" pitchFamily="2" charset="2"/>
              </a:rPr>
              <a:t>Λ</a:t>
            </a:r>
            <a:endParaRPr lang="en-US">
              <a:latin typeface="Calibri" pitchFamily="34" charset="0"/>
            </a:endParaRPr>
          </a:p>
        </p:txBody>
      </p:sp>
      <p:cxnSp>
        <p:nvCxnSpPr>
          <p:cNvPr id="13" name="Gewinkelte Verbindung 12"/>
          <p:cNvCxnSpPr/>
          <p:nvPr/>
        </p:nvCxnSpPr>
        <p:spPr>
          <a:xfrm>
            <a:off x="4427538" y="1858963"/>
            <a:ext cx="215900" cy="142875"/>
          </a:xfrm>
          <a:prstGeom prst="bentConnector3">
            <a:avLst>
              <a:gd name="adj1" fmla="val -6023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063" name="Textfeld 13"/>
          <p:cNvSpPr txBox="1">
            <a:spLocks noChangeArrowheads="1"/>
          </p:cNvSpPr>
          <p:nvPr/>
        </p:nvSpPr>
        <p:spPr bwMode="auto">
          <a:xfrm>
            <a:off x="107950" y="922338"/>
            <a:ext cx="26225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Calibri" pitchFamily="34" charset="0"/>
              </a:rPr>
              <a:t>W. Eyrich et al. Phys. Lett. B688 (2010)</a:t>
            </a:r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5" name="Textplatzhalter 2"/>
          <p:cNvSpPr>
            <a:spLocks noGrp="1"/>
          </p:cNvSpPr>
          <p:nvPr>
            <p:ph type="body" sz="quarter" idx="11"/>
          </p:nvPr>
        </p:nvSpPr>
        <p:spPr bwMode="auto">
          <a:xfrm>
            <a:off x="1181100" y="298450"/>
            <a:ext cx="6781800" cy="64611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Findings from COSY-TOF</a:t>
            </a:r>
          </a:p>
        </p:txBody>
      </p:sp>
      <p:pic>
        <p:nvPicPr>
          <p:cNvPr id="303106" name="Picture 1"/>
          <p:cNvPicPr>
            <a:picLocks noChangeAspect="1" noChangeArrowheads="1"/>
          </p:cNvPicPr>
          <p:nvPr/>
        </p:nvPicPr>
        <p:blipFill>
          <a:blip r:embed="rId3"/>
          <a:srcRect b="14696"/>
          <a:stretch>
            <a:fillRect/>
          </a:stretch>
        </p:blipFill>
        <p:spPr bwMode="auto">
          <a:xfrm>
            <a:off x="3419475" y="3284538"/>
            <a:ext cx="4687888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3107" name="Picture 2"/>
          <p:cNvPicPr>
            <a:picLocks noChangeAspect="1" noChangeArrowheads="1"/>
          </p:cNvPicPr>
          <p:nvPr/>
        </p:nvPicPr>
        <p:blipFill>
          <a:blip r:embed="rId4"/>
          <a:srcRect l="7692"/>
          <a:stretch>
            <a:fillRect/>
          </a:stretch>
        </p:blipFill>
        <p:spPr bwMode="auto">
          <a:xfrm>
            <a:off x="250825" y="1341438"/>
            <a:ext cx="2592388" cy="41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3108" name="Gruppieren 11"/>
          <p:cNvGrpSpPr>
            <a:grpSpLocks/>
          </p:cNvGrpSpPr>
          <p:nvPr/>
        </p:nvGrpSpPr>
        <p:grpSpPr bwMode="auto">
          <a:xfrm>
            <a:off x="2994025" y="2205038"/>
            <a:ext cx="6029325" cy="1008062"/>
            <a:chOff x="1043608" y="5373216"/>
            <a:chExt cx="6029325" cy="1008112"/>
          </a:xfrm>
        </p:grpSpPr>
        <p:pic>
          <p:nvPicPr>
            <p:cNvPr id="303113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43608" y="5373216"/>
              <a:ext cx="6029325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3114" name="Gruppieren 9"/>
            <p:cNvGrpSpPr>
              <a:grpSpLocks/>
            </p:cNvGrpSpPr>
            <p:nvPr/>
          </p:nvGrpSpPr>
          <p:grpSpPr bwMode="auto">
            <a:xfrm>
              <a:off x="1115616" y="6165304"/>
              <a:ext cx="5760640" cy="216024"/>
              <a:chOff x="1115616" y="6165304"/>
              <a:chExt cx="5760640" cy="216024"/>
            </a:xfrm>
          </p:grpSpPr>
          <p:pic>
            <p:nvPicPr>
              <p:cNvPr id="303115" name="Picture 2"/>
              <p:cNvPicPr>
                <a:picLocks noChangeAspect="1" noChangeArrowheads="1"/>
              </p:cNvPicPr>
              <p:nvPr/>
            </p:nvPicPr>
            <p:blipFill>
              <a:blip r:embed="rId6"/>
              <a:srcRect b="46001"/>
              <a:stretch>
                <a:fillRect/>
              </a:stretch>
            </p:blipFill>
            <p:spPr bwMode="auto">
              <a:xfrm>
                <a:off x="1115616" y="6165304"/>
                <a:ext cx="4648200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3116" name="Picture 2"/>
              <p:cNvPicPr>
                <a:picLocks noChangeAspect="1" noChangeArrowheads="1"/>
              </p:cNvPicPr>
              <p:nvPr/>
            </p:nvPicPr>
            <p:blipFill>
              <a:blip r:embed="rId6"/>
              <a:srcRect l="-3098" t="53999" r="76762" b="10001"/>
              <a:stretch>
                <a:fillRect/>
              </a:stretch>
            </p:blipFill>
            <p:spPr bwMode="auto">
              <a:xfrm>
                <a:off x="5652120" y="6192198"/>
                <a:ext cx="122413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03109" name="Textfeld 10"/>
          <p:cNvSpPr txBox="1">
            <a:spLocks noChangeArrowheads="1"/>
          </p:cNvSpPr>
          <p:nvPr/>
        </p:nvSpPr>
        <p:spPr bwMode="auto">
          <a:xfrm>
            <a:off x="3419475" y="1268413"/>
            <a:ext cx="1730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p+p </a:t>
            </a:r>
            <a:r>
              <a:rPr lang="en-US">
                <a:latin typeface="Calibri" pitchFamily="34" charset="0"/>
                <a:sym typeface="Wingdings" pitchFamily="2" charset="2"/>
              </a:rPr>
              <a:t> p K</a:t>
            </a:r>
            <a:r>
              <a:rPr lang="en-US" baseline="30000">
                <a:latin typeface="Calibri" pitchFamily="34" charset="0"/>
                <a:sym typeface="Wingdings" pitchFamily="2" charset="2"/>
              </a:rPr>
              <a:t>+</a:t>
            </a:r>
            <a:r>
              <a:rPr lang="en-US">
                <a:latin typeface="Calibri" pitchFamily="34" charset="0"/>
                <a:sym typeface="Wingdings" pitchFamily="2" charset="2"/>
              </a:rPr>
              <a:t> </a:t>
            </a:r>
            <a:r>
              <a:rPr lang="el-GR">
                <a:latin typeface="Calibri" pitchFamily="34" charset="0"/>
                <a:sym typeface="Wingdings" pitchFamily="2" charset="2"/>
              </a:rPr>
              <a:t>Λ</a:t>
            </a:r>
            <a:endParaRPr lang="de-DE">
              <a:latin typeface="Calibri" pitchFamily="34" charset="0"/>
              <a:sym typeface="Wingdings" pitchFamily="2" charset="2"/>
            </a:endParaRPr>
          </a:p>
          <a:p>
            <a:r>
              <a:rPr lang="en-US">
                <a:latin typeface="Calibri" pitchFamily="34" charset="0"/>
              </a:rPr>
              <a:t>p+p </a:t>
            </a:r>
            <a:r>
              <a:rPr lang="en-US">
                <a:latin typeface="Calibri" pitchFamily="34" charset="0"/>
                <a:sym typeface="Wingdings" pitchFamily="2" charset="2"/>
              </a:rPr>
              <a:t> p N*</a:t>
            </a:r>
          </a:p>
          <a:p>
            <a:r>
              <a:rPr lang="en-US">
                <a:latin typeface="Calibri" pitchFamily="34" charset="0"/>
                <a:sym typeface="Wingdings" pitchFamily="2" charset="2"/>
              </a:rPr>
              <a:t>                      K</a:t>
            </a:r>
            <a:r>
              <a:rPr lang="en-US" baseline="30000">
                <a:latin typeface="Calibri" pitchFamily="34" charset="0"/>
                <a:sym typeface="Wingdings" pitchFamily="2" charset="2"/>
              </a:rPr>
              <a:t>+</a:t>
            </a:r>
            <a:r>
              <a:rPr lang="en-US">
                <a:latin typeface="Calibri" pitchFamily="34" charset="0"/>
                <a:sym typeface="Wingdings" pitchFamily="2" charset="2"/>
              </a:rPr>
              <a:t> </a:t>
            </a:r>
            <a:r>
              <a:rPr lang="el-GR">
                <a:latin typeface="Calibri" pitchFamily="34" charset="0"/>
                <a:sym typeface="Wingdings" pitchFamily="2" charset="2"/>
              </a:rPr>
              <a:t>Λ</a:t>
            </a:r>
            <a:endParaRPr lang="en-US">
              <a:latin typeface="Calibri" pitchFamily="34" charset="0"/>
            </a:endParaRPr>
          </a:p>
        </p:txBody>
      </p:sp>
      <p:cxnSp>
        <p:nvCxnSpPr>
          <p:cNvPr id="13" name="Gewinkelte Verbindung 12"/>
          <p:cNvCxnSpPr/>
          <p:nvPr/>
        </p:nvCxnSpPr>
        <p:spPr>
          <a:xfrm>
            <a:off x="4427538" y="1858963"/>
            <a:ext cx="215900" cy="142875"/>
          </a:xfrm>
          <a:prstGeom prst="bentConnector3">
            <a:avLst>
              <a:gd name="adj1" fmla="val -6023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111" name="Textfeld 13"/>
          <p:cNvSpPr txBox="1">
            <a:spLocks noChangeArrowheads="1"/>
          </p:cNvSpPr>
          <p:nvPr/>
        </p:nvSpPr>
        <p:spPr bwMode="auto">
          <a:xfrm>
            <a:off x="3319463" y="5876925"/>
            <a:ext cx="48529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non resonant production of </a:t>
            </a:r>
            <a:r>
              <a:rPr lang="en-US">
                <a:latin typeface="Calibri" pitchFamily="34" charset="0"/>
                <a:sym typeface="Wingdings" pitchFamily="2" charset="2"/>
              </a:rPr>
              <a:t>p K</a:t>
            </a:r>
            <a:r>
              <a:rPr lang="en-US" baseline="30000">
                <a:latin typeface="Calibri" pitchFamily="34" charset="0"/>
                <a:sym typeface="Wingdings" pitchFamily="2" charset="2"/>
              </a:rPr>
              <a:t>+</a:t>
            </a:r>
            <a:r>
              <a:rPr lang="en-US">
                <a:latin typeface="Calibri" pitchFamily="34" charset="0"/>
                <a:sym typeface="Wingdings" pitchFamily="2" charset="2"/>
              </a:rPr>
              <a:t> Λ is one order of </a:t>
            </a:r>
          </a:p>
          <a:p>
            <a:r>
              <a:rPr lang="en-US">
                <a:latin typeface="Calibri" pitchFamily="34" charset="0"/>
                <a:sym typeface="Wingdings" pitchFamily="2" charset="2"/>
              </a:rPr>
              <a:t>magnitude smaller as the resonant production</a:t>
            </a:r>
            <a:endParaRPr lang="en-US">
              <a:latin typeface="Calibri" pitchFamily="34" charset="0"/>
            </a:endParaRPr>
          </a:p>
        </p:txBody>
      </p:sp>
      <p:sp>
        <p:nvSpPr>
          <p:cNvPr id="303112" name="Textfeld 15"/>
          <p:cNvSpPr txBox="1">
            <a:spLocks noChangeArrowheads="1"/>
          </p:cNvSpPr>
          <p:nvPr/>
        </p:nvSpPr>
        <p:spPr bwMode="auto">
          <a:xfrm>
            <a:off x="107950" y="922338"/>
            <a:ext cx="26225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Calibri" pitchFamily="34" charset="0"/>
              </a:rPr>
              <a:t>W. Eyrich et al. Phys. Lett. B688 (2010)</a:t>
            </a:r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9875" y="3668713"/>
            <a:ext cx="6064250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5154" name="Textplatzhalter 2"/>
          <p:cNvSpPr>
            <a:spLocks noGrp="1"/>
          </p:cNvSpPr>
          <p:nvPr>
            <p:ph type="body" sz="quarter" idx="11"/>
          </p:nvPr>
        </p:nvSpPr>
        <p:spPr bwMode="auto">
          <a:xfrm>
            <a:off x="1181100" y="298450"/>
            <a:ext cx="6781800" cy="64611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Momentum distribution</a:t>
            </a:r>
          </a:p>
        </p:txBody>
      </p:sp>
      <p:pic>
        <p:nvPicPr>
          <p:cNvPr id="305155" name="Picture 2"/>
          <p:cNvPicPr>
            <a:picLocks noChangeAspect="1" noChangeArrowheads="1"/>
          </p:cNvPicPr>
          <p:nvPr/>
        </p:nvPicPr>
        <p:blipFill>
          <a:blip r:embed="rId4"/>
          <a:srcRect r="51059"/>
          <a:stretch>
            <a:fillRect/>
          </a:stretch>
        </p:blipFill>
        <p:spPr bwMode="auto">
          <a:xfrm>
            <a:off x="4762500" y="3667125"/>
            <a:ext cx="29337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5156" name="Textfeld 4"/>
          <p:cNvSpPr txBox="1">
            <a:spLocks noChangeArrowheads="1"/>
          </p:cNvSpPr>
          <p:nvPr/>
        </p:nvSpPr>
        <p:spPr bwMode="auto">
          <a:xfrm>
            <a:off x="1955800" y="1244600"/>
            <a:ext cx="2209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Exp Data</a:t>
            </a:r>
          </a:p>
          <a:p>
            <a:r>
              <a:rPr lang="en-US">
                <a:solidFill>
                  <a:srgbClr val="000099"/>
                </a:solidFill>
                <a:latin typeface="Calibri" pitchFamily="34" charset="0"/>
              </a:rPr>
              <a:t>pK</a:t>
            </a:r>
            <a:r>
              <a:rPr lang="el-GR">
                <a:solidFill>
                  <a:srgbClr val="000099"/>
                </a:solidFill>
                <a:latin typeface="Calibri" pitchFamily="34" charset="0"/>
              </a:rPr>
              <a:t>Λ</a:t>
            </a:r>
            <a:r>
              <a:rPr lang="de-DE">
                <a:solidFill>
                  <a:srgbClr val="000099"/>
                </a:solidFill>
                <a:latin typeface="Calibri" pitchFamily="34" charset="0"/>
              </a:rPr>
              <a:t> phase-space sim</a:t>
            </a:r>
            <a:endParaRPr lang="en-US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305157" name="Picture 2"/>
          <p:cNvPicPr>
            <a:picLocks noChangeAspect="1" noChangeArrowheads="1"/>
          </p:cNvPicPr>
          <p:nvPr/>
        </p:nvPicPr>
        <p:blipFill>
          <a:blip r:embed="rId5"/>
          <a:srcRect r="50201"/>
          <a:stretch>
            <a:fillRect/>
          </a:stretch>
        </p:blipFill>
        <p:spPr bwMode="auto">
          <a:xfrm>
            <a:off x="4575175" y="1038225"/>
            <a:ext cx="3146425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 rot="1515546">
            <a:off x="6413260" y="1273781"/>
            <a:ext cx="1779654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B050"/>
                </a:solidFill>
                <a:latin typeface="+mn-lt"/>
              </a:rPr>
              <a:t>work in progress</a:t>
            </a:r>
            <a:endParaRPr lang="en-US" b="1" i="1" dirty="0">
              <a:solidFill>
                <a:srgbClr val="00B05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1" name="Textplatzhalter 1"/>
          <p:cNvSpPr>
            <a:spLocks noGrp="1"/>
          </p:cNvSpPr>
          <p:nvPr>
            <p:ph type="body" sz="quarter" idx="11"/>
          </p:nvPr>
        </p:nvSpPr>
        <p:spPr bwMode="auto">
          <a:xfrm>
            <a:off x="1181100" y="298450"/>
            <a:ext cx="6781800" cy="64611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Proton distributions</a:t>
            </a:r>
          </a:p>
        </p:txBody>
      </p:sp>
      <p:pic>
        <p:nvPicPr>
          <p:cNvPr id="307202" name="Picture 2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t="50558"/>
          <a:stretch>
            <a:fillRect/>
          </a:stretch>
        </p:blipFill>
        <p:spPr bwMode="auto">
          <a:xfrm>
            <a:off x="4545013" y="3797300"/>
            <a:ext cx="321945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0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2875" y="1041400"/>
            <a:ext cx="631825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04" name="Picture 2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b="48920"/>
          <a:stretch>
            <a:fillRect/>
          </a:stretch>
        </p:blipFill>
        <p:spPr bwMode="auto">
          <a:xfrm>
            <a:off x="1212850" y="3736975"/>
            <a:ext cx="3228975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05" name="Textfeld 5"/>
          <p:cNvSpPr txBox="1">
            <a:spLocks noChangeArrowheads="1"/>
          </p:cNvSpPr>
          <p:nvPr/>
        </p:nvSpPr>
        <p:spPr bwMode="auto">
          <a:xfrm>
            <a:off x="1981200" y="1295400"/>
            <a:ext cx="11699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Exp Data</a:t>
            </a:r>
          </a:p>
          <a:p>
            <a:r>
              <a:rPr lang="en-US">
                <a:solidFill>
                  <a:srgbClr val="0000FF"/>
                </a:solidFill>
                <a:latin typeface="Calibri" pitchFamily="34" charset="0"/>
              </a:rPr>
              <a:t>pK</a:t>
            </a:r>
            <a:r>
              <a:rPr lang="el-GR">
                <a:solidFill>
                  <a:srgbClr val="0000FF"/>
                </a:solidFill>
                <a:latin typeface="Calibri" pitchFamily="34" charset="0"/>
              </a:rPr>
              <a:t>Λ</a:t>
            </a:r>
            <a:r>
              <a:rPr lang="de-DE">
                <a:solidFill>
                  <a:srgbClr val="0000FF"/>
                </a:solidFill>
                <a:latin typeface="Calibri" pitchFamily="34" charset="0"/>
              </a:rPr>
              <a:t> phase</a:t>
            </a:r>
          </a:p>
          <a:p>
            <a:r>
              <a:rPr lang="de-DE">
                <a:solidFill>
                  <a:srgbClr val="0000FF"/>
                </a:solidFill>
                <a:latin typeface="Calibri" pitchFamily="34" charset="0"/>
              </a:rPr>
              <a:t>space sim</a:t>
            </a:r>
            <a:endParaRPr lang="en-US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07206" name="Textfeld 6"/>
          <p:cNvSpPr txBox="1">
            <a:spLocks noChangeArrowheads="1"/>
          </p:cNvSpPr>
          <p:nvPr/>
        </p:nvSpPr>
        <p:spPr bwMode="auto">
          <a:xfrm>
            <a:off x="4221163" y="890588"/>
            <a:ext cx="49228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A. Solaguren-Beascoa Negre, Mastherthesis, TU-München (2012)</a:t>
            </a:r>
          </a:p>
        </p:txBody>
      </p:sp>
      <p:sp>
        <p:nvSpPr>
          <p:cNvPr id="8" name="Textfeld 7"/>
          <p:cNvSpPr txBox="1"/>
          <p:nvPr/>
        </p:nvSpPr>
        <p:spPr>
          <a:xfrm rot="1515546">
            <a:off x="6509516" y="1382069"/>
            <a:ext cx="1779654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B050"/>
                </a:solidFill>
                <a:latin typeface="+mn-lt"/>
              </a:rPr>
              <a:t>work in progress</a:t>
            </a:r>
            <a:endParaRPr lang="en-US" b="1" i="1" dirty="0">
              <a:solidFill>
                <a:srgbClr val="00B05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Textplatzhalter 1"/>
          <p:cNvSpPr>
            <a:spLocks noGrp="1"/>
          </p:cNvSpPr>
          <p:nvPr>
            <p:ph type="body" sz="quarter" idx="11"/>
          </p:nvPr>
        </p:nvSpPr>
        <p:spPr bwMode="auto">
          <a:xfrm>
            <a:off x="1181100" y="298450"/>
            <a:ext cx="6781800" cy="64611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Kaon distributions</a:t>
            </a:r>
          </a:p>
        </p:txBody>
      </p:sp>
      <p:pic>
        <p:nvPicPr>
          <p:cNvPr id="3092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9075" y="1076325"/>
            <a:ext cx="61658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51" name="Picture 2"/>
          <p:cNvPicPr>
            <a:picLocks noChangeAspect="1" noChangeArrowheads="1"/>
          </p:cNvPicPr>
          <p:nvPr/>
        </p:nvPicPr>
        <p:blipFill>
          <a:blip r:embed="rId4">
            <a:lum bright="-20000" contrast="40000"/>
          </a:blip>
          <a:srcRect l="3445" r="3102" b="49042"/>
          <a:stretch>
            <a:fillRect/>
          </a:stretch>
        </p:blipFill>
        <p:spPr bwMode="auto">
          <a:xfrm>
            <a:off x="1487488" y="3763963"/>
            <a:ext cx="3044825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52" name="Picture 2"/>
          <p:cNvPicPr>
            <a:picLocks noChangeAspect="1" noChangeArrowheads="1"/>
          </p:cNvPicPr>
          <p:nvPr/>
        </p:nvPicPr>
        <p:blipFill>
          <a:blip r:embed="rId4">
            <a:lum bright="-20000" contrast="40000"/>
          </a:blip>
          <a:srcRect t="50391" r="4791"/>
          <a:stretch>
            <a:fillRect/>
          </a:stretch>
        </p:blipFill>
        <p:spPr bwMode="auto">
          <a:xfrm>
            <a:off x="4543425" y="3919538"/>
            <a:ext cx="3100388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253" name="Textfeld 5"/>
          <p:cNvSpPr txBox="1">
            <a:spLocks noChangeArrowheads="1"/>
          </p:cNvSpPr>
          <p:nvPr/>
        </p:nvSpPr>
        <p:spPr bwMode="auto">
          <a:xfrm>
            <a:off x="4221163" y="890588"/>
            <a:ext cx="49228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A. Solaguren-Beascoa Negre, Mastherthesis, TU-München (2012)</a:t>
            </a:r>
          </a:p>
        </p:txBody>
      </p:sp>
      <p:sp>
        <p:nvSpPr>
          <p:cNvPr id="7" name="Textfeld 6"/>
          <p:cNvSpPr txBox="1"/>
          <p:nvPr/>
        </p:nvSpPr>
        <p:spPr>
          <a:xfrm rot="1515546">
            <a:off x="6413260" y="1345973"/>
            <a:ext cx="1779654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B050"/>
                </a:solidFill>
                <a:latin typeface="+mn-lt"/>
              </a:rPr>
              <a:t>work in progress</a:t>
            </a:r>
            <a:endParaRPr lang="en-US" b="1" i="1" dirty="0">
              <a:solidFill>
                <a:srgbClr val="00B05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7" name="Textplatzhalter 1"/>
          <p:cNvSpPr>
            <a:spLocks noGrp="1"/>
          </p:cNvSpPr>
          <p:nvPr>
            <p:ph type="body" sz="quarter" idx="11"/>
          </p:nvPr>
        </p:nvSpPr>
        <p:spPr bwMode="auto">
          <a:xfrm>
            <a:off x="1181100" y="298450"/>
            <a:ext cx="6781800" cy="64611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Helicity Angle</a:t>
            </a:r>
          </a:p>
        </p:txBody>
      </p:sp>
      <p:pic>
        <p:nvPicPr>
          <p:cNvPr id="311298" name="Picture 2"/>
          <p:cNvPicPr>
            <a:picLocks noChangeAspect="1" noChangeArrowheads="1"/>
          </p:cNvPicPr>
          <p:nvPr/>
        </p:nvPicPr>
        <p:blipFill>
          <a:blip r:embed="rId3"/>
          <a:srcRect r="3606"/>
          <a:stretch>
            <a:fillRect/>
          </a:stretch>
        </p:blipFill>
        <p:spPr bwMode="auto">
          <a:xfrm>
            <a:off x="2589213" y="3832225"/>
            <a:ext cx="6418262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299" name="Picture 3"/>
          <p:cNvPicPr>
            <a:picLocks noChangeAspect="1" noChangeArrowheads="1"/>
          </p:cNvPicPr>
          <p:nvPr/>
        </p:nvPicPr>
        <p:blipFill>
          <a:blip r:embed="rId4"/>
          <a:srcRect r="4146"/>
          <a:stretch>
            <a:fillRect/>
          </a:stretch>
        </p:blipFill>
        <p:spPr bwMode="auto">
          <a:xfrm>
            <a:off x="2624138" y="1092200"/>
            <a:ext cx="6367462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lipse 4"/>
          <p:cNvSpPr>
            <a:spLocks noChangeAspect="1"/>
          </p:cNvSpPr>
          <p:nvPr/>
        </p:nvSpPr>
        <p:spPr>
          <a:xfrm>
            <a:off x="908670" y="2730258"/>
            <a:ext cx="407480" cy="365767"/>
          </a:xfrm>
          <a:prstGeom prst="ellipse">
            <a:avLst/>
          </a:prstGeom>
          <a:solidFill>
            <a:srgbClr val="FFAA0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355600" h="196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Λ</a:t>
            </a:r>
            <a:endParaRPr lang="en-US" sz="2800" dirty="0"/>
          </a:p>
        </p:txBody>
      </p:sp>
      <p:sp>
        <p:nvSpPr>
          <p:cNvPr id="6" name="Ellipse 5"/>
          <p:cNvSpPr>
            <a:spLocks noChangeAspect="1"/>
          </p:cNvSpPr>
          <p:nvPr/>
        </p:nvSpPr>
        <p:spPr>
          <a:xfrm>
            <a:off x="2782309" y="3691746"/>
            <a:ext cx="407480" cy="365767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</a:ln>
          <a:effectLst/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355600" h="196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p</a:t>
            </a:r>
            <a:endParaRPr lang="en-US" sz="2800" dirty="0"/>
          </a:p>
        </p:txBody>
      </p:sp>
      <p:sp>
        <p:nvSpPr>
          <p:cNvPr id="7" name="Ellipse 6"/>
          <p:cNvSpPr>
            <a:spLocks noChangeAspect="1"/>
          </p:cNvSpPr>
          <p:nvPr/>
        </p:nvSpPr>
        <p:spPr>
          <a:xfrm>
            <a:off x="190500" y="3636584"/>
            <a:ext cx="407480" cy="365767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</a:ln>
          <a:effectLst/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355600" h="196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p</a:t>
            </a:r>
            <a:endParaRPr lang="en-US" sz="2800" dirty="0"/>
          </a:p>
        </p:txBody>
      </p:sp>
      <p:cxnSp>
        <p:nvCxnSpPr>
          <p:cNvPr id="8" name="Gerade Verbindung mit Pfeil 7"/>
          <p:cNvCxnSpPr/>
          <p:nvPr/>
        </p:nvCxnSpPr>
        <p:spPr>
          <a:xfrm flipH="1" flipV="1">
            <a:off x="1816100" y="3576638"/>
            <a:ext cx="966788" cy="22542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V="1">
            <a:off x="614363" y="3594100"/>
            <a:ext cx="1065212" cy="1905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V="1">
            <a:off x="1789113" y="3011488"/>
            <a:ext cx="280987" cy="54768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1312" name="Gruppierung 19"/>
          <p:cNvGrpSpPr>
            <a:grpSpLocks/>
          </p:cNvGrpSpPr>
          <p:nvPr/>
        </p:nvGrpSpPr>
        <p:grpSpPr bwMode="auto">
          <a:xfrm>
            <a:off x="2190750" y="4013200"/>
            <a:ext cx="425450" cy="376238"/>
            <a:chOff x="5320819" y="1218629"/>
            <a:chExt cx="565198" cy="554220"/>
          </a:xfrm>
        </p:grpSpPr>
        <p:sp>
          <p:nvSpPr>
            <p:cNvPr id="12" name="Ellipse 11"/>
            <p:cNvSpPr>
              <a:spLocks noChangeAspect="1"/>
            </p:cNvSpPr>
            <p:nvPr/>
          </p:nvSpPr>
          <p:spPr>
            <a:xfrm>
              <a:off x="5320819" y="1232849"/>
              <a:ext cx="540000" cy="540000"/>
            </a:xfrm>
            <a:prstGeom prst="ellipse">
              <a:avLst/>
            </a:prstGeom>
            <a:solidFill>
              <a:srgbClr val="CC0000"/>
            </a:solidFill>
            <a:ln>
              <a:solidFill>
                <a:srgbClr val="CC0000"/>
              </a:solidFill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355600" h="196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/>
                <a:t>p</a:t>
              </a:r>
              <a:endParaRPr lang="en-US" sz="2800" dirty="0"/>
            </a:p>
          </p:txBody>
        </p:sp>
        <p:sp>
          <p:nvSpPr>
            <p:cNvPr id="311346" name="Textfeld 12"/>
            <p:cNvSpPr txBox="1">
              <a:spLocks noChangeArrowheads="1"/>
            </p:cNvSpPr>
            <p:nvPr/>
          </p:nvSpPr>
          <p:spPr bwMode="auto">
            <a:xfrm>
              <a:off x="5593524" y="1218629"/>
              <a:ext cx="29249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800">
                  <a:solidFill>
                    <a:schemeClr val="bg1"/>
                  </a:solidFill>
                  <a:latin typeface="Calibri" pitchFamily="34" charset="0"/>
                </a:rPr>
                <a:t>`</a:t>
              </a:r>
            </a:p>
          </p:txBody>
        </p:sp>
      </p:grpSp>
      <p:grpSp>
        <p:nvGrpSpPr>
          <p:cNvPr id="311313" name="Gruppierung 21"/>
          <p:cNvGrpSpPr>
            <a:grpSpLocks/>
          </p:cNvGrpSpPr>
          <p:nvPr/>
        </p:nvGrpSpPr>
        <p:grpSpPr bwMode="auto">
          <a:xfrm>
            <a:off x="1944688" y="2628900"/>
            <a:ext cx="449262" cy="388938"/>
            <a:chOff x="6708341" y="2244843"/>
            <a:chExt cx="596474" cy="574336"/>
          </a:xfrm>
        </p:grpSpPr>
        <p:sp>
          <p:nvSpPr>
            <p:cNvPr id="15" name="Ellipse 14"/>
            <p:cNvSpPr>
              <a:spLocks noChangeAspect="1"/>
            </p:cNvSpPr>
            <p:nvPr/>
          </p:nvSpPr>
          <p:spPr>
            <a:xfrm>
              <a:off x="6708341" y="2279179"/>
              <a:ext cx="540000" cy="54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355600" h="196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K</a:t>
              </a:r>
              <a:endParaRPr lang="en-US" sz="2400" dirty="0"/>
            </a:p>
          </p:txBody>
        </p:sp>
        <p:sp>
          <p:nvSpPr>
            <p:cNvPr id="311342" name="Textfeld 15"/>
            <p:cNvSpPr txBox="1">
              <a:spLocks noChangeArrowheads="1"/>
            </p:cNvSpPr>
            <p:nvPr/>
          </p:nvSpPr>
          <p:spPr bwMode="auto">
            <a:xfrm>
              <a:off x="7004733" y="2244843"/>
              <a:ext cx="300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b="1">
                  <a:solidFill>
                    <a:srgbClr val="FFFFFF"/>
                  </a:solidFill>
                  <a:latin typeface="Calibri" pitchFamily="34" charset="0"/>
                </a:rPr>
                <a:t>+</a:t>
              </a:r>
            </a:p>
          </p:txBody>
        </p:sp>
      </p:grpSp>
      <p:cxnSp>
        <p:nvCxnSpPr>
          <p:cNvPr id="18" name="Gerade Verbindung mit Pfeil 17"/>
          <p:cNvCxnSpPr/>
          <p:nvPr/>
        </p:nvCxnSpPr>
        <p:spPr>
          <a:xfrm flipH="1" flipV="1">
            <a:off x="1244600" y="3060700"/>
            <a:ext cx="509588" cy="52070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ihandform 18"/>
          <p:cNvSpPr/>
          <p:nvPr/>
        </p:nvSpPr>
        <p:spPr>
          <a:xfrm>
            <a:off x="1516063" y="3205163"/>
            <a:ext cx="400050" cy="119062"/>
          </a:xfrm>
          <a:custGeom>
            <a:avLst/>
            <a:gdLst>
              <a:gd name="connsiteX0" fmla="*/ 0 w 530087"/>
              <a:gd name="connsiteY0" fmla="*/ 174487 h 174487"/>
              <a:gd name="connsiteX1" fmla="*/ 106017 w 530087"/>
              <a:gd name="connsiteY1" fmla="*/ 55218 h 174487"/>
              <a:gd name="connsiteX2" fmla="*/ 344557 w 530087"/>
              <a:gd name="connsiteY2" fmla="*/ 2209 h 174487"/>
              <a:gd name="connsiteX3" fmla="*/ 530087 w 530087"/>
              <a:gd name="connsiteY3" fmla="*/ 41965 h 17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087" h="174487">
                <a:moveTo>
                  <a:pt x="0" y="174487"/>
                </a:moveTo>
                <a:cubicBezTo>
                  <a:pt x="24295" y="129209"/>
                  <a:pt x="48591" y="83931"/>
                  <a:pt x="106017" y="55218"/>
                </a:cubicBezTo>
                <a:cubicBezTo>
                  <a:pt x="163443" y="26505"/>
                  <a:pt x="273879" y="4418"/>
                  <a:pt x="344557" y="2209"/>
                </a:cubicBezTo>
                <a:cubicBezTo>
                  <a:pt x="415235" y="0"/>
                  <a:pt x="472661" y="20982"/>
                  <a:pt x="530087" y="41965"/>
                </a:cubicBezTo>
              </a:path>
            </a:pathLst>
          </a:cu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1316" name="Textfeld 19"/>
          <p:cNvSpPr txBox="1">
            <a:spLocks noChangeArrowheads="1"/>
          </p:cNvSpPr>
          <p:nvPr/>
        </p:nvSpPr>
        <p:spPr bwMode="auto">
          <a:xfrm>
            <a:off x="1573213" y="3125788"/>
            <a:ext cx="3476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>
                <a:latin typeface="Calibri" pitchFamily="34" charset="0"/>
              </a:rPr>
              <a:t>θ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311317" name="Textfeld 21"/>
          <p:cNvSpPr txBox="1">
            <a:spLocks noChangeArrowheads="1"/>
          </p:cNvSpPr>
          <p:nvPr/>
        </p:nvSpPr>
        <p:spPr bwMode="auto">
          <a:xfrm rot="-690621">
            <a:off x="611188" y="3367088"/>
            <a:ext cx="777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Beam</a:t>
            </a:r>
          </a:p>
        </p:txBody>
      </p:sp>
      <p:sp>
        <p:nvSpPr>
          <p:cNvPr id="311318" name="Textfeld 22"/>
          <p:cNvSpPr txBox="1">
            <a:spLocks noChangeArrowheads="1"/>
          </p:cNvSpPr>
          <p:nvPr/>
        </p:nvSpPr>
        <p:spPr bwMode="auto">
          <a:xfrm rot="867883">
            <a:off x="2011363" y="3386138"/>
            <a:ext cx="854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Target</a:t>
            </a:r>
          </a:p>
        </p:txBody>
      </p:sp>
      <p:pic>
        <p:nvPicPr>
          <p:cNvPr id="311319" name="Picture 1" descr="D:\Windows Drop Box\Dropbox\BILDER\Analyse LpK+\PLUTO PKL zusammen\pkL_Angles_PS.png"/>
          <p:cNvPicPr>
            <a:picLocks noChangeAspect="1" noChangeArrowheads="1"/>
          </p:cNvPicPr>
          <p:nvPr/>
        </p:nvPicPr>
        <p:blipFill>
          <a:blip r:embed="rId5"/>
          <a:srcRect l="10326" t="94659" r="75398" b="1436"/>
          <a:stretch>
            <a:fillRect/>
          </a:stretch>
        </p:blipFill>
        <p:spPr bwMode="auto">
          <a:xfrm>
            <a:off x="3810000" y="3603625"/>
            <a:ext cx="13557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320" name="Picture 1" descr="D:\Windows Drop Box\Dropbox\BILDER\Analyse LpK+\PLUTO PKL zusammen\pkL_Angles_PS.png"/>
          <p:cNvPicPr>
            <a:picLocks noChangeAspect="1" noChangeArrowheads="1"/>
          </p:cNvPicPr>
          <p:nvPr/>
        </p:nvPicPr>
        <p:blipFill>
          <a:blip r:embed="rId5"/>
          <a:srcRect l="10326" t="94659" r="75398" b="1436"/>
          <a:stretch>
            <a:fillRect/>
          </a:stretch>
        </p:blipFill>
        <p:spPr bwMode="auto">
          <a:xfrm>
            <a:off x="7050088" y="3603625"/>
            <a:ext cx="13557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321" name="Picture 1" descr="D:\Windows Drop Box\Dropbox\BILDER\Analyse LpK+\PLUTO PKL zusammen\pkL_Angles_PS.png"/>
          <p:cNvPicPr>
            <a:picLocks noChangeAspect="1" noChangeArrowheads="1"/>
          </p:cNvPicPr>
          <p:nvPr/>
        </p:nvPicPr>
        <p:blipFill>
          <a:blip r:embed="rId5"/>
          <a:srcRect l="10326" t="94659" r="75398" b="1436"/>
          <a:stretch>
            <a:fillRect/>
          </a:stretch>
        </p:blipFill>
        <p:spPr bwMode="auto">
          <a:xfrm>
            <a:off x="3832225" y="6119813"/>
            <a:ext cx="13557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322" name="Picture 1" descr="D:\Windows Drop Box\Dropbox\BILDER\Analyse LpK+\PLUTO PKL zusammen\pkL_Angles_PS.png"/>
          <p:cNvPicPr>
            <a:picLocks noChangeAspect="1" noChangeArrowheads="1"/>
          </p:cNvPicPr>
          <p:nvPr/>
        </p:nvPicPr>
        <p:blipFill>
          <a:blip r:embed="rId5"/>
          <a:srcRect l="10326" t="94659" r="75398" b="1436"/>
          <a:stretch>
            <a:fillRect/>
          </a:stretch>
        </p:blipFill>
        <p:spPr bwMode="auto">
          <a:xfrm>
            <a:off x="7131050" y="6096000"/>
            <a:ext cx="13557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323" name="Textfeld 32"/>
          <p:cNvSpPr txBox="1">
            <a:spLocks noChangeArrowheads="1"/>
          </p:cNvSpPr>
          <p:nvPr/>
        </p:nvSpPr>
        <p:spPr bwMode="auto">
          <a:xfrm>
            <a:off x="4500563" y="6223000"/>
            <a:ext cx="5349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 b="1">
                <a:latin typeface="Calibri" pitchFamily="34" charset="0"/>
              </a:rPr>
              <a:t>Λ</a:t>
            </a:r>
            <a:r>
              <a:rPr lang="de-DE" sz="1200" b="1">
                <a:latin typeface="Calibri" pitchFamily="34" charset="0"/>
              </a:rPr>
              <a:t>K</a:t>
            </a:r>
            <a:r>
              <a:rPr lang="de-DE" sz="1200" b="1" baseline="30000">
                <a:latin typeface="Calibri" pitchFamily="34" charset="0"/>
              </a:rPr>
              <a:t>+</a:t>
            </a:r>
            <a:endParaRPr lang="en-US" sz="1200" b="1" baseline="30000">
              <a:latin typeface="Calibri" pitchFamily="34" charset="0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4595813" y="6257925"/>
            <a:ext cx="249237" cy="201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hteck 34"/>
          <p:cNvSpPr/>
          <p:nvPr/>
        </p:nvSpPr>
        <p:spPr>
          <a:xfrm>
            <a:off x="7894638" y="6256338"/>
            <a:ext cx="249237" cy="20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hteck 35"/>
          <p:cNvSpPr/>
          <p:nvPr/>
        </p:nvSpPr>
        <p:spPr>
          <a:xfrm>
            <a:off x="7810500" y="3748088"/>
            <a:ext cx="249238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Rechteck 36"/>
          <p:cNvSpPr/>
          <p:nvPr/>
        </p:nvSpPr>
        <p:spPr>
          <a:xfrm>
            <a:off x="4565650" y="3746500"/>
            <a:ext cx="249238" cy="201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1328" name="Textfeld 37"/>
          <p:cNvSpPr txBox="1">
            <a:spLocks noChangeArrowheads="1"/>
          </p:cNvSpPr>
          <p:nvPr/>
        </p:nvSpPr>
        <p:spPr bwMode="auto">
          <a:xfrm>
            <a:off x="4489450" y="6186488"/>
            <a:ext cx="449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Calibri" pitchFamily="34" charset="0"/>
              </a:rPr>
              <a:t>K</a:t>
            </a:r>
            <a:r>
              <a:rPr lang="en-US" sz="1400" b="1" baseline="30000">
                <a:latin typeface="Calibri" pitchFamily="34" charset="0"/>
              </a:rPr>
              <a:t>+</a:t>
            </a:r>
            <a:r>
              <a:rPr lang="el-GR" sz="1400" b="1">
                <a:latin typeface="Calibri" pitchFamily="34" charset="0"/>
              </a:rPr>
              <a:t>Λ</a:t>
            </a:r>
            <a:endParaRPr lang="en-US" sz="1400" b="1">
              <a:latin typeface="Calibri" pitchFamily="34" charset="0"/>
            </a:endParaRPr>
          </a:p>
        </p:txBody>
      </p:sp>
      <p:sp>
        <p:nvSpPr>
          <p:cNvPr id="311329" name="Textfeld 38"/>
          <p:cNvSpPr txBox="1">
            <a:spLocks noChangeArrowheads="1"/>
          </p:cNvSpPr>
          <p:nvPr/>
        </p:nvSpPr>
        <p:spPr bwMode="auto">
          <a:xfrm>
            <a:off x="4486275" y="3679825"/>
            <a:ext cx="449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Calibri" pitchFamily="34" charset="0"/>
              </a:rPr>
              <a:t>K</a:t>
            </a:r>
            <a:r>
              <a:rPr lang="en-US" sz="1400" b="1" baseline="30000">
                <a:latin typeface="Calibri" pitchFamily="34" charset="0"/>
              </a:rPr>
              <a:t>+</a:t>
            </a:r>
            <a:r>
              <a:rPr lang="el-GR" sz="1400" b="1">
                <a:latin typeface="Calibri" pitchFamily="34" charset="0"/>
              </a:rPr>
              <a:t>Λ</a:t>
            </a:r>
            <a:endParaRPr lang="en-US" sz="1400" b="1">
              <a:latin typeface="Calibri" pitchFamily="34" charset="0"/>
            </a:endParaRPr>
          </a:p>
        </p:txBody>
      </p:sp>
      <p:sp>
        <p:nvSpPr>
          <p:cNvPr id="311330" name="Textfeld 39"/>
          <p:cNvSpPr txBox="1">
            <a:spLocks noChangeArrowheads="1"/>
          </p:cNvSpPr>
          <p:nvPr/>
        </p:nvSpPr>
        <p:spPr bwMode="auto">
          <a:xfrm>
            <a:off x="7726363" y="3679825"/>
            <a:ext cx="4492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Calibri" pitchFamily="34" charset="0"/>
              </a:rPr>
              <a:t>K</a:t>
            </a:r>
            <a:r>
              <a:rPr lang="en-US" sz="1400" b="1" baseline="30000">
                <a:latin typeface="Calibri" pitchFamily="34" charset="0"/>
              </a:rPr>
              <a:t>+</a:t>
            </a:r>
            <a:r>
              <a:rPr lang="el-GR" sz="1400" b="1">
                <a:latin typeface="Calibri" pitchFamily="34" charset="0"/>
              </a:rPr>
              <a:t>Λ</a:t>
            </a:r>
            <a:endParaRPr lang="en-US" sz="1400" b="1">
              <a:latin typeface="Calibri" pitchFamily="34" charset="0"/>
            </a:endParaRPr>
          </a:p>
        </p:txBody>
      </p:sp>
      <p:sp>
        <p:nvSpPr>
          <p:cNvPr id="311331" name="Textfeld 40"/>
          <p:cNvSpPr txBox="1">
            <a:spLocks noChangeArrowheads="1"/>
          </p:cNvSpPr>
          <p:nvPr/>
        </p:nvSpPr>
        <p:spPr bwMode="auto">
          <a:xfrm>
            <a:off x="7797800" y="6186488"/>
            <a:ext cx="449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Calibri" pitchFamily="34" charset="0"/>
              </a:rPr>
              <a:t>K</a:t>
            </a:r>
            <a:r>
              <a:rPr lang="en-US" sz="1400" b="1" baseline="30000">
                <a:latin typeface="Calibri" pitchFamily="34" charset="0"/>
              </a:rPr>
              <a:t>+</a:t>
            </a:r>
            <a:r>
              <a:rPr lang="el-GR" sz="1400" b="1">
                <a:latin typeface="Calibri" pitchFamily="34" charset="0"/>
              </a:rPr>
              <a:t>Λ</a:t>
            </a:r>
            <a:endParaRPr lang="en-US" sz="1400" b="1">
              <a:latin typeface="Calibri" pitchFamily="34" charset="0"/>
            </a:endParaRPr>
          </a:p>
        </p:txBody>
      </p:sp>
      <p:pic>
        <p:nvPicPr>
          <p:cNvPr id="311332" name="Picture 2"/>
          <p:cNvPicPr>
            <a:picLocks noChangeAspect="1" noChangeArrowheads="1"/>
          </p:cNvPicPr>
          <p:nvPr/>
        </p:nvPicPr>
        <p:blipFill>
          <a:blip r:embed="rId3"/>
          <a:srcRect l="179" t="20627" r="95184" b="16805"/>
          <a:stretch>
            <a:fillRect/>
          </a:stretch>
        </p:blipFill>
        <p:spPr bwMode="auto">
          <a:xfrm>
            <a:off x="2754313" y="1722438"/>
            <a:ext cx="309562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333" name="Textfeld 42"/>
          <p:cNvSpPr txBox="1">
            <a:spLocks noChangeArrowheads="1"/>
          </p:cNvSpPr>
          <p:nvPr/>
        </p:nvSpPr>
        <p:spPr bwMode="auto">
          <a:xfrm>
            <a:off x="3263900" y="1236663"/>
            <a:ext cx="11699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Exp Data</a:t>
            </a:r>
          </a:p>
          <a:p>
            <a:r>
              <a:rPr lang="en-US">
                <a:solidFill>
                  <a:srgbClr val="0000FF"/>
                </a:solidFill>
                <a:latin typeface="Calibri" pitchFamily="34" charset="0"/>
              </a:rPr>
              <a:t>pK</a:t>
            </a:r>
            <a:r>
              <a:rPr lang="el-GR">
                <a:solidFill>
                  <a:srgbClr val="0000FF"/>
                </a:solidFill>
                <a:latin typeface="Calibri" pitchFamily="34" charset="0"/>
              </a:rPr>
              <a:t>Λ</a:t>
            </a:r>
            <a:r>
              <a:rPr lang="de-DE">
                <a:solidFill>
                  <a:srgbClr val="0000FF"/>
                </a:solidFill>
                <a:latin typeface="Calibri" pitchFamily="34" charset="0"/>
              </a:rPr>
              <a:t> phase</a:t>
            </a:r>
          </a:p>
          <a:p>
            <a:r>
              <a:rPr lang="de-DE">
                <a:solidFill>
                  <a:srgbClr val="0000FF"/>
                </a:solidFill>
                <a:latin typeface="Calibri" pitchFamily="34" charset="0"/>
              </a:rPr>
              <a:t>space sim</a:t>
            </a:r>
            <a:endParaRPr lang="en-US">
              <a:solidFill>
                <a:srgbClr val="0000FF"/>
              </a:solidFill>
              <a:latin typeface="Calibri" pitchFamily="34" charset="0"/>
            </a:endParaRPr>
          </a:p>
        </p:txBody>
      </p:sp>
      <p:cxnSp>
        <p:nvCxnSpPr>
          <p:cNvPr id="47" name="Gerade Verbindung mit Pfeil 46"/>
          <p:cNvCxnSpPr>
            <a:stCxn id="311316" idx="2"/>
          </p:cNvCxnSpPr>
          <p:nvPr/>
        </p:nvCxnSpPr>
        <p:spPr>
          <a:xfrm>
            <a:off x="1747838" y="3587750"/>
            <a:ext cx="490537" cy="479425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335" name="Textfeld 43"/>
          <p:cNvSpPr txBox="1">
            <a:spLocks noChangeArrowheads="1"/>
          </p:cNvSpPr>
          <p:nvPr/>
        </p:nvSpPr>
        <p:spPr bwMode="auto">
          <a:xfrm>
            <a:off x="4221163" y="890588"/>
            <a:ext cx="49228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A. Solaguren-Beascoa Negre, Mastherthesis, TU-München (2012)</a:t>
            </a:r>
          </a:p>
        </p:txBody>
      </p:sp>
      <p:sp>
        <p:nvSpPr>
          <p:cNvPr id="45" name="Textfeld 44"/>
          <p:cNvSpPr txBox="1"/>
          <p:nvPr/>
        </p:nvSpPr>
        <p:spPr>
          <a:xfrm rot="19882049">
            <a:off x="6401228" y="1478317"/>
            <a:ext cx="1779654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B050"/>
                </a:solidFill>
                <a:latin typeface="+mn-lt"/>
              </a:rPr>
              <a:t>work in progress</a:t>
            </a:r>
            <a:endParaRPr lang="en-US" b="1" i="1" dirty="0">
              <a:solidFill>
                <a:srgbClr val="00B05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5" name="Textplatzhalter 2"/>
          <p:cNvSpPr>
            <a:spLocks noGrp="1"/>
          </p:cNvSpPr>
          <p:nvPr>
            <p:ph type="body" sz="quarter" idx="11"/>
          </p:nvPr>
        </p:nvSpPr>
        <p:spPr bwMode="auto">
          <a:xfrm>
            <a:off x="1181100" y="298450"/>
            <a:ext cx="6781800" cy="64611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Invariant Masses</a:t>
            </a:r>
          </a:p>
        </p:txBody>
      </p:sp>
      <p:pic>
        <p:nvPicPr>
          <p:cNvPr id="313346" name="Picture 2"/>
          <p:cNvPicPr>
            <a:picLocks noChangeAspect="1" noChangeArrowheads="1"/>
          </p:cNvPicPr>
          <p:nvPr/>
        </p:nvPicPr>
        <p:blipFill>
          <a:blip r:embed="rId3"/>
          <a:srcRect l="4428" r="51532" b="50262"/>
          <a:stretch>
            <a:fillRect/>
          </a:stretch>
        </p:blipFill>
        <p:spPr bwMode="auto">
          <a:xfrm>
            <a:off x="4703763" y="3557588"/>
            <a:ext cx="3068637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34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9225" y="966788"/>
            <a:ext cx="6557963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348" name="Picture 2"/>
          <p:cNvPicPr>
            <a:picLocks noChangeAspect="1" noChangeArrowheads="1"/>
          </p:cNvPicPr>
          <p:nvPr/>
        </p:nvPicPr>
        <p:blipFill>
          <a:blip r:embed="rId3"/>
          <a:srcRect t="50041" r="51532" b="4207"/>
          <a:stretch>
            <a:fillRect/>
          </a:stretch>
        </p:blipFill>
        <p:spPr bwMode="auto">
          <a:xfrm>
            <a:off x="1046163" y="3729038"/>
            <a:ext cx="3459162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3349" name="Textfeld 6"/>
          <p:cNvSpPr txBox="1">
            <a:spLocks noChangeArrowheads="1"/>
          </p:cNvSpPr>
          <p:nvPr/>
        </p:nvSpPr>
        <p:spPr bwMode="auto">
          <a:xfrm>
            <a:off x="5176838" y="1187450"/>
            <a:ext cx="11699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Exp Data</a:t>
            </a:r>
          </a:p>
          <a:p>
            <a:r>
              <a:rPr lang="en-US">
                <a:solidFill>
                  <a:srgbClr val="0000FF"/>
                </a:solidFill>
                <a:latin typeface="Calibri" pitchFamily="34" charset="0"/>
              </a:rPr>
              <a:t>pK</a:t>
            </a:r>
            <a:r>
              <a:rPr lang="el-GR">
                <a:solidFill>
                  <a:srgbClr val="0000FF"/>
                </a:solidFill>
                <a:latin typeface="Calibri" pitchFamily="34" charset="0"/>
              </a:rPr>
              <a:t>Λ</a:t>
            </a:r>
            <a:r>
              <a:rPr lang="de-DE">
                <a:solidFill>
                  <a:srgbClr val="0000FF"/>
                </a:solidFill>
                <a:latin typeface="Calibri" pitchFamily="34" charset="0"/>
              </a:rPr>
              <a:t> phase</a:t>
            </a:r>
          </a:p>
          <a:p>
            <a:r>
              <a:rPr lang="de-DE">
                <a:solidFill>
                  <a:srgbClr val="0000FF"/>
                </a:solidFill>
                <a:latin typeface="Calibri" pitchFamily="34" charset="0"/>
              </a:rPr>
              <a:t>space sim</a:t>
            </a:r>
            <a:endParaRPr lang="en-US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13350" name="Textfeld 7"/>
          <p:cNvSpPr txBox="1">
            <a:spLocks noChangeArrowheads="1"/>
          </p:cNvSpPr>
          <p:nvPr/>
        </p:nvSpPr>
        <p:spPr bwMode="auto">
          <a:xfrm>
            <a:off x="4221163" y="890588"/>
            <a:ext cx="49228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A. Solaguren-Beascoa Negre, Mastherthesis, TU-München (2012)</a:t>
            </a:r>
          </a:p>
        </p:txBody>
      </p:sp>
      <p:sp>
        <p:nvSpPr>
          <p:cNvPr id="9" name="Textfeld 8"/>
          <p:cNvSpPr txBox="1"/>
          <p:nvPr/>
        </p:nvSpPr>
        <p:spPr>
          <a:xfrm rot="2127466">
            <a:off x="6485449" y="1562538"/>
            <a:ext cx="1779654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B050"/>
                </a:solidFill>
                <a:latin typeface="+mn-lt"/>
              </a:rPr>
              <a:t>work in progress</a:t>
            </a:r>
            <a:endParaRPr lang="en-US" b="1" i="1" dirty="0">
              <a:solidFill>
                <a:srgbClr val="00B05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3" name="Textplatzhalter 2"/>
          <p:cNvSpPr>
            <a:spLocks noGrp="1"/>
          </p:cNvSpPr>
          <p:nvPr>
            <p:ph type="body" sz="quarter" idx="12"/>
          </p:nvPr>
        </p:nvSpPr>
        <p:spPr bwMode="auto">
          <a:xfrm>
            <a:off x="1403350" y="2755900"/>
            <a:ext cx="6781800" cy="77946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Signal Extraction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1" name="Textplatzhalter 1"/>
          <p:cNvSpPr>
            <a:spLocks noGrp="1"/>
          </p:cNvSpPr>
          <p:nvPr>
            <p:ph type="body" sz="quarter" idx="11"/>
          </p:nvPr>
        </p:nvSpPr>
        <p:spPr bwMode="auto">
          <a:xfrm>
            <a:off x="1181100" y="298450"/>
            <a:ext cx="6781800" cy="64611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How to proceed?</a:t>
            </a:r>
          </a:p>
        </p:txBody>
      </p:sp>
      <p:pic>
        <p:nvPicPr>
          <p:cNvPr id="317442" name="Picture 2"/>
          <p:cNvPicPr>
            <a:picLocks noChangeAspect="1" noChangeArrowheads="1"/>
          </p:cNvPicPr>
          <p:nvPr/>
        </p:nvPicPr>
        <p:blipFill>
          <a:blip r:embed="rId3"/>
          <a:srcRect r="50648"/>
          <a:stretch>
            <a:fillRect/>
          </a:stretch>
        </p:blipFill>
        <p:spPr bwMode="auto">
          <a:xfrm>
            <a:off x="401638" y="1068388"/>
            <a:ext cx="4237037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43" name="Textfeld 4"/>
          <p:cNvSpPr txBox="1">
            <a:spLocks noChangeArrowheads="1"/>
          </p:cNvSpPr>
          <p:nvPr/>
        </p:nvSpPr>
        <p:spPr bwMode="auto">
          <a:xfrm>
            <a:off x="1130300" y="5019675"/>
            <a:ext cx="3287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HIRES Coll., Phys. Rev. D 84, 032002 (2011)</a:t>
            </a:r>
          </a:p>
        </p:txBody>
      </p:sp>
      <p:sp>
        <p:nvSpPr>
          <p:cNvPr id="317444" name="Textfeld 6"/>
          <p:cNvSpPr txBox="1">
            <a:spLocks noChangeArrowheads="1"/>
          </p:cNvSpPr>
          <p:nvPr/>
        </p:nvSpPr>
        <p:spPr bwMode="auto">
          <a:xfrm>
            <a:off x="4543425" y="1487488"/>
            <a:ext cx="401161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Compare hypothesis to the data.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Calculate the confidence level of the     </a:t>
            </a:r>
          </a:p>
          <a:p>
            <a:r>
              <a:rPr lang="en-US">
                <a:latin typeface="Calibri" pitchFamily="34" charset="0"/>
              </a:rPr>
              <a:t>   hypothesis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Textfeld 3"/>
          <p:cNvSpPr txBox="1">
            <a:spLocks noChangeArrowheads="1"/>
          </p:cNvSpPr>
          <p:nvPr/>
        </p:nvSpPr>
        <p:spPr bwMode="auto">
          <a:xfrm>
            <a:off x="314325" y="2860675"/>
            <a:ext cx="5118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>
                <a:latin typeface="Calibri" pitchFamily="34" charset="0"/>
              </a:rPr>
              <a:t>Prediction of deeply bound Anti-Kaon nuclear states </a:t>
            </a:r>
          </a:p>
        </p:txBody>
      </p:sp>
      <p:sp>
        <p:nvSpPr>
          <p:cNvPr id="245762" name="Textplatzhalter 4"/>
          <p:cNvSpPr>
            <a:spLocks noGrp="1"/>
          </p:cNvSpPr>
          <p:nvPr>
            <p:ph type="body" sz="quarter" idx="11"/>
          </p:nvPr>
        </p:nvSpPr>
        <p:spPr bwMode="auto">
          <a:xfrm>
            <a:off x="1181100" y="298450"/>
            <a:ext cx="6781800" cy="64611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smtClean="0"/>
              <a:t>The Idea of bound kaonic-nuclear clusters</a:t>
            </a:r>
          </a:p>
        </p:txBody>
      </p:sp>
      <p:sp>
        <p:nvSpPr>
          <p:cNvPr id="6" name="Ellipse 5"/>
          <p:cNvSpPr/>
          <p:nvPr/>
        </p:nvSpPr>
        <p:spPr>
          <a:xfrm>
            <a:off x="763454" y="1435824"/>
            <a:ext cx="783890" cy="783889"/>
          </a:xfrm>
          <a:prstGeom prst="ellipse">
            <a:avLst/>
          </a:prstGeom>
          <a:solidFill>
            <a:srgbClr val="E5272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527050" h="438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p</a:t>
            </a:r>
            <a:endParaRPr lang="en-US" sz="4400" dirty="0"/>
          </a:p>
        </p:txBody>
      </p:sp>
      <p:sp>
        <p:nvSpPr>
          <p:cNvPr id="7" name="Ellipse 6"/>
          <p:cNvSpPr/>
          <p:nvPr/>
        </p:nvSpPr>
        <p:spPr>
          <a:xfrm>
            <a:off x="353663" y="1147485"/>
            <a:ext cx="636910" cy="636910"/>
          </a:xfrm>
          <a:prstGeom prst="ellipse">
            <a:avLst/>
          </a:prstGeom>
          <a:solidFill>
            <a:srgbClr val="66FF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527050" h="438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  <a:r>
              <a:rPr 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endParaRPr lang="en-US" sz="2800" baseline="30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2070100" y="1647825"/>
            <a:ext cx="271780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5770" name="Gruppieren 11"/>
          <p:cNvGrpSpPr>
            <a:grpSpLocks noChangeAspect="1"/>
          </p:cNvGrpSpPr>
          <p:nvPr/>
        </p:nvGrpSpPr>
        <p:grpSpPr bwMode="auto">
          <a:xfrm>
            <a:off x="4970463" y="1243013"/>
            <a:ext cx="1738312" cy="1073150"/>
            <a:chOff x="526852" y="1581944"/>
            <a:chExt cx="2554436" cy="1575916"/>
          </a:xfrm>
        </p:grpSpPr>
        <p:sp>
          <p:nvSpPr>
            <p:cNvPr id="13" name="Ellipse 12"/>
            <p:cNvSpPr/>
            <p:nvPr/>
          </p:nvSpPr>
          <p:spPr>
            <a:xfrm>
              <a:off x="526852" y="2005732"/>
              <a:ext cx="1152128" cy="1152128"/>
            </a:xfrm>
            <a:prstGeom prst="ellipse">
              <a:avLst/>
            </a:prstGeom>
            <a:solidFill>
              <a:srgbClr val="E5272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27050" h="438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dirty="0"/>
                <a:t>p</a:t>
              </a:r>
              <a:endParaRPr lang="en-US" sz="4400" dirty="0"/>
            </a:p>
          </p:txBody>
        </p:sp>
        <p:sp>
          <p:nvSpPr>
            <p:cNvPr id="14" name="Ellipse 13"/>
            <p:cNvSpPr/>
            <p:nvPr/>
          </p:nvSpPr>
          <p:spPr>
            <a:xfrm>
              <a:off x="1929160" y="2005732"/>
              <a:ext cx="1152128" cy="1152128"/>
            </a:xfrm>
            <a:prstGeom prst="ellipse">
              <a:avLst/>
            </a:prstGeom>
            <a:solidFill>
              <a:srgbClr val="E5272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27050" h="438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dirty="0"/>
                <a:t>p</a:t>
              </a:r>
              <a:endParaRPr lang="en-US" sz="4400" dirty="0"/>
            </a:p>
          </p:txBody>
        </p:sp>
        <p:sp>
          <p:nvSpPr>
            <p:cNvPr id="15" name="Ellipse 14"/>
            <p:cNvSpPr/>
            <p:nvPr/>
          </p:nvSpPr>
          <p:spPr>
            <a:xfrm>
              <a:off x="1326866" y="1581944"/>
              <a:ext cx="936103" cy="936104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27050" h="438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</a:t>
              </a:r>
              <a:r>
                <a:rPr lang="en-US" sz="2800" baseline="30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</a:t>
              </a:r>
              <a:endParaRPr 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245771" name="Textfeld 15"/>
          <p:cNvSpPr txBox="1">
            <a:spLocks noChangeArrowheads="1"/>
          </p:cNvSpPr>
          <p:nvPr/>
        </p:nvSpPr>
        <p:spPr bwMode="auto">
          <a:xfrm>
            <a:off x="2443163" y="1300163"/>
            <a:ext cx="16525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Is this possible?</a:t>
            </a:r>
          </a:p>
        </p:txBody>
      </p:sp>
      <p:sp>
        <p:nvSpPr>
          <p:cNvPr id="245772" name="Textfeld 16"/>
          <p:cNvSpPr txBox="1">
            <a:spLocks noChangeArrowheads="1"/>
          </p:cNvSpPr>
          <p:nvPr/>
        </p:nvSpPr>
        <p:spPr bwMode="auto">
          <a:xfrm>
            <a:off x="349250" y="3171825"/>
            <a:ext cx="3278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S. Wycech, Nucl.Phys. A450 399 (1986)</a:t>
            </a:r>
          </a:p>
          <a:p>
            <a:r>
              <a:rPr lang="en-US" sz="1200">
                <a:latin typeface="Calibri" pitchFamily="34" charset="0"/>
              </a:rPr>
              <a:t>T. Yamazaki and Y. Akaishi, Phys Lett. B 535 (2002)</a:t>
            </a:r>
          </a:p>
          <a:p>
            <a:r>
              <a:rPr lang="en-US" sz="1200">
                <a:latin typeface="Calibri" pitchFamily="34" charset="0"/>
              </a:rPr>
              <a:t>T. Yamazaki and Y. Akaishi, Phys Rev. C 65 (2002)</a:t>
            </a:r>
          </a:p>
        </p:txBody>
      </p:sp>
      <p:sp>
        <p:nvSpPr>
          <p:cNvPr id="18" name="Geschweifte Klammer rechts 17"/>
          <p:cNvSpPr/>
          <p:nvPr/>
        </p:nvSpPr>
        <p:spPr>
          <a:xfrm rot="5400000">
            <a:off x="750094" y="1639094"/>
            <a:ext cx="377825" cy="1287463"/>
          </a:xfrm>
          <a:prstGeom prst="rightBrace">
            <a:avLst>
              <a:gd name="adj1" fmla="val 43518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774" name="Textfeld 18"/>
          <p:cNvSpPr txBox="1">
            <a:spLocks noChangeArrowheads="1"/>
          </p:cNvSpPr>
          <p:nvPr/>
        </p:nvSpPr>
        <p:spPr bwMode="auto">
          <a:xfrm>
            <a:off x="38100" y="2389188"/>
            <a:ext cx="2995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Part of the </a:t>
            </a:r>
            <a:r>
              <a:rPr lang="el-GR">
                <a:latin typeface="Calibri" pitchFamily="34" charset="0"/>
              </a:rPr>
              <a:t>Λ</a:t>
            </a:r>
            <a:r>
              <a:rPr lang="de-DE">
                <a:latin typeface="Calibri" pitchFamily="34" charset="0"/>
              </a:rPr>
              <a:t>(1405) resonance</a:t>
            </a:r>
            <a:endParaRPr lang="en-US">
              <a:latin typeface="Calibri" pitchFamily="34" charset="0"/>
            </a:endParaRPr>
          </a:p>
        </p:txBody>
      </p:sp>
      <p:sp>
        <p:nvSpPr>
          <p:cNvPr id="245775" name="Textfeld 19"/>
          <p:cNvSpPr txBox="1">
            <a:spLocks noChangeArrowheads="1"/>
          </p:cNvSpPr>
          <p:nvPr/>
        </p:nvSpPr>
        <p:spPr bwMode="auto">
          <a:xfrm>
            <a:off x="300038" y="4102100"/>
            <a:ext cx="37068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>
                <a:latin typeface="Calibri" pitchFamily="34" charset="0"/>
              </a:rPr>
              <a:t>T. Yamazaki, Y. Akaishi </a:t>
            </a:r>
            <a:r>
              <a:rPr lang="en-US" sz="1200">
                <a:latin typeface="Calibri" pitchFamily="34" charset="0"/>
              </a:rPr>
              <a:t>Phys. Rev. C76 (2007)</a:t>
            </a:r>
          </a:p>
          <a:p>
            <a:r>
              <a:rPr lang="fr-FR" sz="1200">
                <a:latin typeface="Calibri" pitchFamily="34" charset="0"/>
              </a:rPr>
              <a:t>A. Doté, T. Hyodo, W. Weise </a:t>
            </a:r>
            <a:r>
              <a:rPr lang="en-US" sz="1200">
                <a:latin typeface="Calibri" pitchFamily="34" charset="0"/>
              </a:rPr>
              <a:t>Nucl. Phys. A804 (2008)</a:t>
            </a:r>
            <a:endParaRPr lang="fr-FR" sz="1200">
              <a:latin typeface="Calibri" pitchFamily="34" charset="0"/>
            </a:endParaRPr>
          </a:p>
          <a:p>
            <a:r>
              <a:rPr lang="fr-FR" sz="1200">
                <a:latin typeface="Calibri" pitchFamily="34" charset="0"/>
              </a:rPr>
              <a:t>A. Doté, T. Hyodo, W. Weise </a:t>
            </a:r>
            <a:r>
              <a:rPr lang="en-US" sz="1200">
                <a:latin typeface="Calibri" pitchFamily="34" charset="0"/>
              </a:rPr>
              <a:t>Phys. Rev. C79 (2009)</a:t>
            </a:r>
          </a:p>
          <a:p>
            <a:r>
              <a:rPr lang="en-US" sz="1200">
                <a:latin typeface="Calibri" pitchFamily="34" charset="0"/>
              </a:rPr>
              <a:t>S. Wycech, A. M. Green, Phys. Rev. C79 (2009)</a:t>
            </a:r>
          </a:p>
          <a:p>
            <a:r>
              <a:rPr lang="en-US" sz="1200">
                <a:latin typeface="Calibri" pitchFamily="34" charset="0"/>
              </a:rPr>
              <a:t>N. Barnea, A. Gal, E. Z. Liverts, Phys. Lett. B712 (2012)</a:t>
            </a:r>
          </a:p>
        </p:txBody>
      </p:sp>
      <p:sp>
        <p:nvSpPr>
          <p:cNvPr id="245776" name="Textfeld 20"/>
          <p:cNvSpPr txBox="1">
            <a:spLocks noChangeArrowheads="1"/>
          </p:cNvSpPr>
          <p:nvPr/>
        </p:nvSpPr>
        <p:spPr bwMode="auto">
          <a:xfrm>
            <a:off x="4211638" y="4078288"/>
            <a:ext cx="4175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latin typeface="Calibri" pitchFamily="34" charset="0"/>
              </a:rPr>
              <a:t>N.V. Shevchenko, A. Gal, J. Mares, </a:t>
            </a:r>
            <a:r>
              <a:rPr lang="en-US" sz="1200">
                <a:latin typeface="Calibri" pitchFamily="34" charset="0"/>
              </a:rPr>
              <a:t>Phys. Rev. Lett. 98 (2007)</a:t>
            </a:r>
          </a:p>
          <a:p>
            <a:r>
              <a:rPr lang="pt-BR" sz="1200">
                <a:latin typeface="Calibri" pitchFamily="34" charset="0"/>
              </a:rPr>
              <a:t>N.V. Shevchenko, A. Gal, J. Mares,</a:t>
            </a:r>
            <a:r>
              <a:rPr lang="en-US" sz="1200">
                <a:latin typeface="Calibri" pitchFamily="34" charset="0"/>
              </a:rPr>
              <a:t> J. Révay, Phys. Rev. C76 (2007)</a:t>
            </a:r>
          </a:p>
          <a:p>
            <a:r>
              <a:rPr lang="nn-NO" sz="1200">
                <a:latin typeface="Calibri" pitchFamily="34" charset="0"/>
              </a:rPr>
              <a:t>Y. Ikeda, T. Sato, </a:t>
            </a:r>
            <a:r>
              <a:rPr lang="en-US" sz="1200">
                <a:latin typeface="Calibri" pitchFamily="34" charset="0"/>
              </a:rPr>
              <a:t>Phys. Rev. C76 (2007)</a:t>
            </a:r>
          </a:p>
          <a:p>
            <a:r>
              <a:rPr lang="nn-NO" sz="1200">
                <a:latin typeface="Calibri" pitchFamily="34" charset="0"/>
              </a:rPr>
              <a:t>Y. Ikeda, T. Sato, </a:t>
            </a:r>
            <a:r>
              <a:rPr lang="en-US" sz="1200">
                <a:latin typeface="Calibri" pitchFamily="34" charset="0"/>
              </a:rPr>
              <a:t>Phys. Rev. C79 (2009)</a:t>
            </a:r>
          </a:p>
          <a:p>
            <a:r>
              <a:rPr lang="fi-FI" sz="1200">
                <a:latin typeface="Calibri" pitchFamily="34" charset="0"/>
              </a:rPr>
              <a:t>Y. Ikeda, H. Kamano T. Sato, </a:t>
            </a:r>
            <a:r>
              <a:rPr lang="de-DE" sz="1200">
                <a:latin typeface="Calibri" pitchFamily="34" charset="0"/>
              </a:rPr>
              <a:t>Prog. Theor. Phys. 124 </a:t>
            </a:r>
            <a:r>
              <a:rPr lang="en-US" sz="1200">
                <a:latin typeface="Calibri" pitchFamily="34" charset="0"/>
              </a:rPr>
              <a:t>(2010)</a:t>
            </a:r>
            <a:r>
              <a:rPr lang="pt-BR" sz="1200">
                <a:latin typeface="Calibri" pitchFamily="34" charset="0"/>
              </a:rPr>
              <a:t> </a:t>
            </a:r>
          </a:p>
          <a:p>
            <a:r>
              <a:rPr lang="pt-BR" sz="1200">
                <a:latin typeface="Calibri" pitchFamily="34" charset="0"/>
              </a:rPr>
              <a:t>E. Oset </a:t>
            </a:r>
            <a:r>
              <a:rPr lang="de-DE" sz="1200">
                <a:latin typeface="Calibri" pitchFamily="34" charset="0"/>
              </a:rPr>
              <a:t>et al. </a:t>
            </a:r>
            <a:r>
              <a:rPr lang="en-US" sz="1200">
                <a:latin typeface="Calibri" pitchFamily="34" charset="0"/>
              </a:rPr>
              <a:t>Nucl. Phys. A881 (2012)</a:t>
            </a:r>
          </a:p>
        </p:txBody>
      </p:sp>
      <p:sp>
        <p:nvSpPr>
          <p:cNvPr id="245777" name="Textfeld 21"/>
          <p:cNvSpPr txBox="1">
            <a:spLocks noChangeArrowheads="1"/>
          </p:cNvSpPr>
          <p:nvPr/>
        </p:nvSpPr>
        <p:spPr bwMode="auto">
          <a:xfrm>
            <a:off x="398463" y="5165725"/>
            <a:ext cx="2444750" cy="6461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B(ppK</a:t>
            </a:r>
            <a:r>
              <a:rPr lang="en-US" baseline="30000">
                <a:latin typeface="Calibri" pitchFamily="34" charset="0"/>
              </a:rPr>
              <a:t>-</a:t>
            </a:r>
            <a:r>
              <a:rPr lang="en-US">
                <a:latin typeface="Calibri" pitchFamily="34" charset="0"/>
              </a:rPr>
              <a:t>)≈ 14-80   MeV</a:t>
            </a:r>
          </a:p>
          <a:p>
            <a:r>
              <a:rPr lang="en-US">
                <a:latin typeface="Calibri" pitchFamily="34" charset="0"/>
              </a:rPr>
              <a:t>Г(ppK</a:t>
            </a:r>
            <a:r>
              <a:rPr lang="en-US" baseline="30000">
                <a:latin typeface="Calibri" pitchFamily="34" charset="0"/>
              </a:rPr>
              <a:t>-</a:t>
            </a:r>
            <a:r>
              <a:rPr lang="en-US">
                <a:latin typeface="Calibri" pitchFamily="34" charset="0"/>
              </a:rPr>
              <a:t>) ≈ 40-110 MeV/c</a:t>
            </a:r>
            <a:r>
              <a:rPr lang="en-US" baseline="30000">
                <a:latin typeface="Calibri" pitchFamily="34" charset="0"/>
              </a:rPr>
              <a:t>2</a:t>
            </a:r>
          </a:p>
        </p:txBody>
      </p:sp>
      <p:sp>
        <p:nvSpPr>
          <p:cNvPr id="245778" name="Textfeld 22"/>
          <p:cNvSpPr txBox="1">
            <a:spLocks noChangeArrowheads="1"/>
          </p:cNvSpPr>
          <p:nvPr/>
        </p:nvSpPr>
        <p:spPr bwMode="auto">
          <a:xfrm>
            <a:off x="4211638" y="3778250"/>
            <a:ext cx="20335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>
                <a:latin typeface="Calibri" pitchFamily="34" charset="0"/>
              </a:rPr>
              <a:t>Fadeev Calculations</a:t>
            </a:r>
            <a:endParaRPr lang="en-US">
              <a:latin typeface="Calibri" pitchFamily="34" charset="0"/>
            </a:endParaRPr>
          </a:p>
        </p:txBody>
      </p:sp>
      <p:sp>
        <p:nvSpPr>
          <p:cNvPr id="245779" name="Textfeld 23"/>
          <p:cNvSpPr txBox="1">
            <a:spLocks noChangeArrowheads="1"/>
          </p:cNvSpPr>
          <p:nvPr/>
        </p:nvSpPr>
        <p:spPr bwMode="auto">
          <a:xfrm>
            <a:off x="309563" y="3778250"/>
            <a:ext cx="23479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>
                <a:latin typeface="Calibri" pitchFamily="34" charset="0"/>
              </a:rPr>
              <a:t>Variational calculations</a:t>
            </a:r>
            <a:endParaRPr lang="en-US">
              <a:latin typeface="Calibri" pitchFamily="34" charset="0"/>
            </a:endParaRPr>
          </a:p>
        </p:txBody>
      </p:sp>
      <p:sp>
        <p:nvSpPr>
          <p:cNvPr id="245780" name="Textfeld 24"/>
          <p:cNvSpPr txBox="1">
            <a:spLocks noChangeArrowheads="1"/>
          </p:cNvSpPr>
          <p:nvPr/>
        </p:nvSpPr>
        <p:spPr bwMode="auto">
          <a:xfrm>
            <a:off x="304800" y="5934075"/>
            <a:ext cx="5132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>
                <a:latin typeface="Calibri" pitchFamily="34" charset="0"/>
              </a:rPr>
              <a:t>W. Weise, R. Hartle, Nucl.Phys. A 804 (2008) 173-185</a:t>
            </a:r>
            <a:endParaRPr lang="en-US" sz="1200">
              <a:latin typeface="Calibri" pitchFamily="34" charset="0"/>
            </a:endParaRPr>
          </a:p>
          <a:p>
            <a:r>
              <a:rPr lang="en-US" sz="1200">
                <a:latin typeface="Calibri" pitchFamily="34" charset="0"/>
              </a:rPr>
              <a:t>A. Cieply, E. Friedman, A. Gal, D. Gazda, J. Mares, Phys. Rev. C 84 (2011) 045206</a:t>
            </a:r>
          </a:p>
          <a:p>
            <a:r>
              <a:rPr lang="de-DE" sz="1200">
                <a:latin typeface="Calibri" pitchFamily="34" charset="0"/>
              </a:rPr>
              <a:t>D. Gazda, E. Friedman, A. Gal, J. Mares, Phys.Rev. C76 (2007) 055204</a:t>
            </a:r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9" name="Textplatzhalter 1"/>
          <p:cNvSpPr>
            <a:spLocks noGrp="1"/>
          </p:cNvSpPr>
          <p:nvPr>
            <p:ph type="body" sz="quarter" idx="11"/>
          </p:nvPr>
        </p:nvSpPr>
        <p:spPr bwMode="auto">
          <a:xfrm>
            <a:off x="1181100" y="298450"/>
            <a:ext cx="6781800" cy="64611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How to proceed?</a:t>
            </a:r>
          </a:p>
        </p:txBody>
      </p:sp>
      <p:pic>
        <p:nvPicPr>
          <p:cNvPr id="3194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638" y="1068388"/>
            <a:ext cx="8586787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491" name="Textfeld 4"/>
          <p:cNvSpPr txBox="1">
            <a:spLocks noChangeArrowheads="1"/>
          </p:cNvSpPr>
          <p:nvPr/>
        </p:nvSpPr>
        <p:spPr bwMode="auto">
          <a:xfrm rot="1898621">
            <a:off x="7204075" y="2027238"/>
            <a:ext cx="1389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alibri" pitchFamily="34" charset="0"/>
              </a:rPr>
              <a:t>excluded</a:t>
            </a:r>
          </a:p>
          <a:p>
            <a:r>
              <a:rPr lang="en-US">
                <a:solidFill>
                  <a:schemeClr val="accent2"/>
                </a:solidFill>
                <a:latin typeface="Calibri" pitchFamily="34" charset="0"/>
              </a:rPr>
              <a:t>cross section</a:t>
            </a:r>
          </a:p>
        </p:txBody>
      </p:sp>
      <p:sp>
        <p:nvSpPr>
          <p:cNvPr id="319492" name="Textfeld 5"/>
          <p:cNvSpPr txBox="1">
            <a:spLocks noChangeArrowheads="1"/>
          </p:cNvSpPr>
          <p:nvPr/>
        </p:nvSpPr>
        <p:spPr bwMode="auto">
          <a:xfrm rot="1898621">
            <a:off x="5803900" y="3346450"/>
            <a:ext cx="1390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B050"/>
                </a:solidFill>
                <a:latin typeface="Calibri" pitchFamily="34" charset="0"/>
              </a:rPr>
              <a:t>possible</a:t>
            </a:r>
          </a:p>
          <a:p>
            <a:r>
              <a:rPr lang="en-US">
                <a:solidFill>
                  <a:srgbClr val="00B050"/>
                </a:solidFill>
                <a:latin typeface="Calibri" pitchFamily="34" charset="0"/>
              </a:rPr>
              <a:t>cross section</a:t>
            </a:r>
          </a:p>
        </p:txBody>
      </p:sp>
      <p:sp>
        <p:nvSpPr>
          <p:cNvPr id="319493" name="Textfeld 6"/>
          <p:cNvSpPr txBox="1">
            <a:spLocks noChangeArrowheads="1"/>
          </p:cNvSpPr>
          <p:nvPr/>
        </p:nvSpPr>
        <p:spPr bwMode="auto">
          <a:xfrm>
            <a:off x="1130300" y="5019675"/>
            <a:ext cx="3287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HIRES Coll., Phys. Rev. D 84, 032002 (2011)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Textplatzhalter 1"/>
          <p:cNvSpPr>
            <a:spLocks noGrp="1"/>
          </p:cNvSpPr>
          <p:nvPr>
            <p:ph type="body" sz="quarter" idx="11"/>
          </p:nvPr>
        </p:nvSpPr>
        <p:spPr bwMode="auto">
          <a:xfrm>
            <a:off x="1181100" y="298450"/>
            <a:ext cx="6781800" cy="64611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Summary</a:t>
            </a:r>
          </a:p>
        </p:txBody>
      </p:sp>
      <p:sp>
        <p:nvSpPr>
          <p:cNvPr id="321538" name="Textfeld 2"/>
          <p:cNvSpPr txBox="1">
            <a:spLocks noChangeArrowheads="1"/>
          </p:cNvSpPr>
          <p:nvPr/>
        </p:nvSpPr>
        <p:spPr bwMode="auto">
          <a:xfrm>
            <a:off x="395288" y="2255838"/>
            <a:ext cx="8424862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   A broad theoretical discussion is ongoing about possible Anti-Kaon Nuclear   </a:t>
            </a:r>
          </a:p>
          <a:p>
            <a:r>
              <a:rPr lang="en-US" sz="2000">
                <a:latin typeface="Calibri" pitchFamily="34" charset="0"/>
              </a:rPr>
              <a:t>    bound states. No clear picture</a:t>
            </a:r>
          </a:p>
          <a:p>
            <a:pPr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  From experimental side the situation also stays discrepant</a:t>
            </a:r>
          </a:p>
          <a:p>
            <a:pPr>
              <a:buFont typeface="Arial" charset="0"/>
              <a:buChar char="•"/>
            </a:pPr>
            <a:endParaRPr lang="en-US" sz="20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  HADES data can deliver new information</a:t>
            </a:r>
          </a:p>
          <a:p>
            <a:pPr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  The kinematics of the pK</a:t>
            </a:r>
            <a:r>
              <a:rPr lang="en-US" sz="2000" baseline="30000">
                <a:latin typeface="Calibri" pitchFamily="34" charset="0"/>
              </a:rPr>
              <a:t>+</a:t>
            </a:r>
            <a:r>
              <a:rPr lang="en-US" sz="2000">
                <a:latin typeface="Calibri" pitchFamily="34" charset="0"/>
              </a:rPr>
              <a:t>Λ production has to be understood first</a:t>
            </a:r>
          </a:p>
          <a:p>
            <a:pPr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  The PWA analysis can be helpful here</a:t>
            </a:r>
          </a:p>
          <a:p>
            <a:pPr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  Adding a new signal to the analysis might bring a hint for a signal or</a:t>
            </a:r>
          </a:p>
          <a:p>
            <a:r>
              <a:rPr lang="en-US" sz="2000">
                <a:latin typeface="Calibri" pitchFamily="34" charset="0"/>
              </a:rPr>
              <a:t>   upper limits of a production cross section.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5" name="Textplatzhalter 2"/>
          <p:cNvSpPr>
            <a:spLocks noGrp="1"/>
          </p:cNvSpPr>
          <p:nvPr>
            <p:ph type="body" sz="quarter" idx="11"/>
          </p:nvPr>
        </p:nvSpPr>
        <p:spPr bwMode="auto">
          <a:xfrm>
            <a:off x="1181100" y="298450"/>
            <a:ext cx="6781800" cy="64611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The HADES Collaboration</a:t>
            </a:r>
          </a:p>
        </p:txBody>
      </p:sp>
      <p:sp>
        <p:nvSpPr>
          <p:cNvPr id="323586" name="AutoShape 2" descr="imap://ne53ven@.xmail.mwn.de:993/fetch%3EUID%3E/INBOX%3E4345?part=1.2&amp;type=image/jpeg&amp;filename=HADES_Coll_1611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3587" name="AutoShape 4" descr="imap://ne53ven@.xmail.mwn.de:993/fetch%3EUID%3E/INBOX%3E4345?part=1.2&amp;type=image/jpeg&amp;filename=HADES_Coll_1611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323588" name="Picture 5" descr="D:\Windows Drop Box\Dropbox\BILDER\Gruppen Fotos\HADES_Coll_Nov11.jpg"/>
          <p:cNvPicPr>
            <a:picLocks noChangeAspect="1" noChangeArrowheads="1"/>
          </p:cNvPicPr>
          <p:nvPr/>
        </p:nvPicPr>
        <p:blipFill>
          <a:blip r:embed="rId3"/>
          <a:srcRect l="4440" t="52602" r="6020" b="9677"/>
          <a:stretch>
            <a:fillRect/>
          </a:stretch>
        </p:blipFill>
        <p:spPr bwMode="auto">
          <a:xfrm>
            <a:off x="192088" y="4437063"/>
            <a:ext cx="87122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-12700" y="908050"/>
            <a:ext cx="9217025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latin typeface="+mn-lt"/>
              </a:rPr>
              <a:t>Jörn </a:t>
            </a:r>
            <a:r>
              <a:rPr lang="de-DE" sz="1400" dirty="0" err="1">
                <a:latin typeface="+mn-lt"/>
              </a:rPr>
              <a:t>Adamczewski-Musch</a:t>
            </a:r>
            <a:r>
              <a:rPr lang="de-DE" sz="1400" dirty="0">
                <a:latin typeface="+mn-lt"/>
              </a:rPr>
              <a:t>, </a:t>
            </a:r>
            <a:r>
              <a:rPr lang="de-DE" sz="1400" dirty="0" err="1">
                <a:latin typeface="+mn-lt"/>
              </a:rPr>
              <a:t>Geydar</a:t>
            </a:r>
            <a:r>
              <a:rPr lang="de-DE" sz="1400" dirty="0">
                <a:latin typeface="+mn-lt"/>
              </a:rPr>
              <a:t> </a:t>
            </a:r>
            <a:r>
              <a:rPr lang="de-DE" sz="1400" dirty="0" err="1">
                <a:latin typeface="+mn-lt"/>
              </a:rPr>
              <a:t>Agakishiev</a:t>
            </a:r>
            <a:r>
              <a:rPr lang="de-DE" sz="1400" dirty="0">
                <a:latin typeface="+mn-lt"/>
              </a:rPr>
              <a:t>, Claudia Behnke, Alexander </a:t>
            </a:r>
            <a:r>
              <a:rPr lang="de-DE" sz="1400" dirty="0" err="1">
                <a:latin typeface="+mn-lt"/>
              </a:rPr>
              <a:t>Belyaev</a:t>
            </a:r>
            <a:r>
              <a:rPr lang="de-DE" sz="1400" b="1" dirty="0">
                <a:latin typeface="+mn-lt"/>
              </a:rPr>
              <a:t>, </a:t>
            </a:r>
            <a:r>
              <a:rPr lang="de-DE" sz="14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Jia-Chii</a:t>
            </a:r>
            <a:r>
              <a:rPr lang="de-DE" sz="1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 Berger-Chen</a:t>
            </a:r>
            <a:r>
              <a:rPr lang="de-DE" sz="1400" dirty="0">
                <a:latin typeface="+mn-lt"/>
              </a:rPr>
              <a:t>, Alberto Blanco,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latin typeface="+mn-lt"/>
              </a:rPr>
              <a:t>Christoph Blume, Michael Böhmer, Pablo </a:t>
            </a:r>
            <a:r>
              <a:rPr lang="de-DE" sz="1400" dirty="0" err="1">
                <a:latin typeface="+mn-lt"/>
              </a:rPr>
              <a:t>Cabanelas</a:t>
            </a:r>
            <a:r>
              <a:rPr lang="de-DE" sz="1400" dirty="0">
                <a:latin typeface="+mn-lt"/>
              </a:rPr>
              <a:t>, </a:t>
            </a:r>
            <a:r>
              <a:rPr lang="de-DE" sz="1400" dirty="0" err="1">
                <a:latin typeface="+mn-lt"/>
              </a:rPr>
              <a:t>Nuno</a:t>
            </a:r>
            <a:r>
              <a:rPr lang="de-DE" sz="1400" dirty="0">
                <a:latin typeface="+mn-lt"/>
              </a:rPr>
              <a:t> </a:t>
            </a:r>
            <a:r>
              <a:rPr lang="de-DE" sz="1400" dirty="0" err="1">
                <a:latin typeface="+mn-lt"/>
              </a:rPr>
              <a:t>Carolino</a:t>
            </a:r>
            <a:r>
              <a:rPr lang="de-DE" sz="1400" dirty="0">
                <a:latin typeface="+mn-lt"/>
              </a:rPr>
              <a:t>, Sergey </a:t>
            </a:r>
            <a:r>
              <a:rPr lang="de-DE" sz="1400" dirty="0" err="1">
                <a:latin typeface="+mn-lt"/>
              </a:rPr>
              <a:t>Chernenko</a:t>
            </a:r>
            <a:r>
              <a:rPr lang="de-DE" sz="1400" dirty="0">
                <a:latin typeface="+mn-lt"/>
              </a:rPr>
              <a:t>,  Jose Díaz, Adrian </a:t>
            </a:r>
            <a:r>
              <a:rPr lang="de-DE" sz="1400" dirty="0" err="1">
                <a:latin typeface="+mn-lt"/>
              </a:rPr>
              <a:t>Dybczak</a:t>
            </a:r>
            <a:r>
              <a:rPr lang="de-DE" sz="1400" dirty="0">
                <a:latin typeface="+mn-lt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Eliane Epple</a:t>
            </a:r>
            <a:r>
              <a:rPr lang="de-DE" sz="1400" b="1" dirty="0">
                <a:latin typeface="+mn-lt"/>
              </a:rPr>
              <a:t>, </a:t>
            </a:r>
            <a:r>
              <a:rPr lang="de-DE" sz="1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Laura </a:t>
            </a:r>
            <a:r>
              <a:rPr lang="de-DE" sz="14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Fabbietti</a:t>
            </a:r>
            <a:r>
              <a:rPr lang="de-DE" sz="1400" dirty="0">
                <a:latin typeface="+mn-lt"/>
              </a:rPr>
              <a:t>, Oleg </a:t>
            </a:r>
            <a:r>
              <a:rPr lang="de-DE" sz="1400" dirty="0" err="1">
                <a:latin typeface="+mn-lt"/>
              </a:rPr>
              <a:t>Fateev</a:t>
            </a:r>
            <a:r>
              <a:rPr lang="de-DE" sz="1400" dirty="0">
                <a:latin typeface="+mn-lt"/>
              </a:rPr>
              <a:t>, Paulo </a:t>
            </a:r>
            <a:r>
              <a:rPr lang="de-DE" sz="1400" dirty="0" err="1">
                <a:latin typeface="+mn-lt"/>
              </a:rPr>
              <a:t>Fonte</a:t>
            </a:r>
            <a:r>
              <a:rPr lang="de-DE" sz="1400" dirty="0">
                <a:latin typeface="+mn-lt"/>
              </a:rPr>
              <a:t>, Jürgen Friese,  Ingo Fröhlich, Tetyana </a:t>
            </a:r>
            <a:r>
              <a:rPr lang="de-DE" sz="1400" dirty="0" err="1">
                <a:latin typeface="+mn-lt"/>
              </a:rPr>
              <a:t>Galatyuk</a:t>
            </a:r>
            <a:r>
              <a:rPr lang="de-DE" sz="1400" dirty="0">
                <a:latin typeface="+mn-lt"/>
              </a:rPr>
              <a:t>, Juan A. Garzón,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latin typeface="+mn-lt"/>
              </a:rPr>
              <a:t>Roman </a:t>
            </a:r>
            <a:r>
              <a:rPr lang="de-DE" sz="1400" dirty="0" err="1">
                <a:latin typeface="+mn-lt"/>
              </a:rPr>
              <a:t>Gernhäuser</a:t>
            </a:r>
            <a:r>
              <a:rPr lang="de-DE" sz="1400" dirty="0">
                <a:latin typeface="+mn-lt"/>
              </a:rPr>
              <a:t>,  Alejandro Gil, Marina </a:t>
            </a:r>
            <a:r>
              <a:rPr lang="de-DE" sz="1400" dirty="0" err="1">
                <a:latin typeface="+mn-lt"/>
              </a:rPr>
              <a:t>Golubeva</a:t>
            </a:r>
            <a:r>
              <a:rPr lang="de-DE" sz="1400" dirty="0">
                <a:latin typeface="+mn-lt"/>
              </a:rPr>
              <a:t>, Fedor </a:t>
            </a:r>
            <a:r>
              <a:rPr lang="de-DE" sz="1400" dirty="0" err="1">
                <a:latin typeface="+mn-lt"/>
              </a:rPr>
              <a:t>Guber</a:t>
            </a:r>
            <a:r>
              <a:rPr lang="de-DE" sz="1400" dirty="0">
                <a:latin typeface="+mn-lt"/>
              </a:rPr>
              <a:t>, Malgorzata </a:t>
            </a:r>
            <a:r>
              <a:rPr lang="de-DE" sz="1400" dirty="0" err="1">
                <a:latin typeface="+mn-lt"/>
              </a:rPr>
              <a:t>Gumberidze</a:t>
            </a:r>
            <a:r>
              <a:rPr lang="de-DE" sz="1400" dirty="0">
                <a:latin typeface="+mn-lt"/>
              </a:rPr>
              <a:t>, Szymon </a:t>
            </a:r>
            <a:r>
              <a:rPr lang="de-DE" sz="1400" dirty="0" err="1">
                <a:latin typeface="+mn-lt"/>
              </a:rPr>
              <a:t>Harabasz</a:t>
            </a:r>
            <a:r>
              <a:rPr lang="de-DE" sz="1400" dirty="0">
                <a:latin typeface="+mn-lt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latin typeface="+mn-lt"/>
              </a:rPr>
              <a:t>Klaus </a:t>
            </a:r>
            <a:r>
              <a:rPr lang="de-DE" sz="1400" dirty="0" err="1">
                <a:latin typeface="+mn-lt"/>
              </a:rPr>
              <a:t>Heidel</a:t>
            </a:r>
            <a:r>
              <a:rPr lang="de-DE" sz="1400" dirty="0">
                <a:latin typeface="+mn-lt"/>
              </a:rPr>
              <a:t>, Thorsten Heinz, Thierry </a:t>
            </a:r>
            <a:r>
              <a:rPr lang="de-DE" sz="1400" dirty="0" err="1">
                <a:latin typeface="+mn-lt"/>
              </a:rPr>
              <a:t>Hennino</a:t>
            </a:r>
            <a:r>
              <a:rPr lang="de-DE" sz="1400" dirty="0">
                <a:latin typeface="+mn-lt"/>
              </a:rPr>
              <a:t>, Romain Holzmann, Jochen Hutsch, Claudia Höhne, Alexander </a:t>
            </a:r>
            <a:r>
              <a:rPr lang="de-DE" sz="1400" dirty="0" err="1">
                <a:latin typeface="+mn-lt"/>
              </a:rPr>
              <a:t>Ierusalimov</a:t>
            </a:r>
            <a:r>
              <a:rPr lang="de-DE" sz="1400" dirty="0">
                <a:latin typeface="+mn-lt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latin typeface="+mn-lt"/>
              </a:rPr>
              <a:t>Alexander </a:t>
            </a:r>
            <a:r>
              <a:rPr lang="de-DE" sz="1400" dirty="0" err="1">
                <a:latin typeface="+mn-lt"/>
              </a:rPr>
              <a:t>Ivashkin</a:t>
            </a:r>
            <a:r>
              <a:rPr lang="de-DE" sz="1400" dirty="0">
                <a:latin typeface="+mn-lt"/>
              </a:rPr>
              <a:t>, Burkhard Kämpfer, Marcin </a:t>
            </a:r>
            <a:r>
              <a:rPr lang="de-DE" sz="1400" dirty="0" err="1">
                <a:latin typeface="+mn-lt"/>
              </a:rPr>
              <a:t>Kajetanowicz</a:t>
            </a:r>
            <a:r>
              <a:rPr lang="de-DE" sz="1400" dirty="0">
                <a:latin typeface="+mn-lt"/>
              </a:rPr>
              <a:t>, Tatiana </a:t>
            </a:r>
            <a:r>
              <a:rPr lang="de-DE" sz="1400" dirty="0" err="1">
                <a:latin typeface="+mn-lt"/>
              </a:rPr>
              <a:t>Karavicheva</a:t>
            </a:r>
            <a:r>
              <a:rPr lang="de-DE" sz="1400" dirty="0">
                <a:latin typeface="+mn-lt"/>
              </a:rPr>
              <a:t>, Vladimir </a:t>
            </a:r>
            <a:r>
              <a:rPr lang="de-DE" sz="1400" dirty="0" err="1">
                <a:latin typeface="+mn-lt"/>
              </a:rPr>
              <a:t>Khomyakov</a:t>
            </a:r>
            <a:r>
              <a:rPr lang="de-DE" sz="1400" dirty="0">
                <a:latin typeface="+mn-lt"/>
              </a:rPr>
              <a:t>, Ilse </a:t>
            </a:r>
            <a:r>
              <a:rPr lang="de-DE" sz="1400" dirty="0" err="1">
                <a:latin typeface="+mn-lt"/>
              </a:rPr>
              <a:t>Koenig</a:t>
            </a:r>
            <a:r>
              <a:rPr lang="de-DE" sz="1400" dirty="0">
                <a:latin typeface="+mn-lt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latin typeface="+mn-lt"/>
              </a:rPr>
              <a:t>Wolfgang </a:t>
            </a:r>
            <a:r>
              <a:rPr lang="de-DE" sz="1400" dirty="0" err="1">
                <a:latin typeface="+mn-lt"/>
              </a:rPr>
              <a:t>Koenig</a:t>
            </a:r>
            <a:r>
              <a:rPr lang="de-DE" sz="1400" dirty="0">
                <a:latin typeface="+mn-lt"/>
              </a:rPr>
              <a:t>, Burkhard W. Kolb, Vladimir </a:t>
            </a:r>
            <a:r>
              <a:rPr lang="de-DE" sz="1400" dirty="0" err="1">
                <a:latin typeface="+mn-lt"/>
              </a:rPr>
              <a:t>Kolganov</a:t>
            </a:r>
            <a:r>
              <a:rPr lang="de-DE" sz="1400" dirty="0">
                <a:latin typeface="+mn-lt"/>
              </a:rPr>
              <a:t>, Grzegorz </a:t>
            </a:r>
            <a:r>
              <a:rPr lang="de-DE" sz="1400" dirty="0" err="1">
                <a:latin typeface="+mn-lt"/>
              </a:rPr>
              <a:t>Korcyl</a:t>
            </a:r>
            <a:r>
              <a:rPr lang="de-DE" sz="1400" dirty="0">
                <a:latin typeface="+mn-lt"/>
              </a:rPr>
              <a:t>, </a:t>
            </a:r>
            <a:r>
              <a:rPr lang="de-DE" sz="1400" dirty="0" err="1">
                <a:latin typeface="+mn-lt"/>
              </a:rPr>
              <a:t>Georgy</a:t>
            </a:r>
            <a:r>
              <a:rPr lang="de-DE" sz="1400" dirty="0">
                <a:latin typeface="+mn-lt"/>
              </a:rPr>
              <a:t> </a:t>
            </a:r>
            <a:r>
              <a:rPr lang="de-DE" sz="1400" dirty="0" err="1">
                <a:latin typeface="+mn-lt"/>
              </a:rPr>
              <a:t>Kornakov</a:t>
            </a:r>
            <a:r>
              <a:rPr lang="de-DE" sz="1400" dirty="0">
                <a:latin typeface="+mn-lt"/>
              </a:rPr>
              <a:t>, Roland </a:t>
            </a:r>
            <a:r>
              <a:rPr lang="de-DE" sz="1400" dirty="0" err="1">
                <a:latin typeface="+mn-lt"/>
              </a:rPr>
              <a:t>Kotte</a:t>
            </a:r>
            <a:r>
              <a:rPr lang="de-DE" sz="1400" dirty="0">
                <a:latin typeface="+mn-lt"/>
              </a:rPr>
              <a:t>, Erik Krebs,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latin typeface="+mn-lt"/>
              </a:rPr>
              <a:t>Hubert </a:t>
            </a:r>
            <a:r>
              <a:rPr lang="de-DE" sz="1400" dirty="0" err="1">
                <a:latin typeface="+mn-lt"/>
              </a:rPr>
              <a:t>Kuc</a:t>
            </a:r>
            <a:r>
              <a:rPr lang="de-DE" sz="1400" dirty="0">
                <a:latin typeface="+mn-lt"/>
              </a:rPr>
              <a:t>, Wolfgang Kühn, Andrej Kugler, Alexei </a:t>
            </a:r>
            <a:r>
              <a:rPr lang="de-DE" sz="1400" dirty="0" err="1">
                <a:latin typeface="+mn-lt"/>
              </a:rPr>
              <a:t>Kurepin</a:t>
            </a:r>
            <a:r>
              <a:rPr lang="de-DE" sz="1400" dirty="0">
                <a:latin typeface="+mn-lt"/>
              </a:rPr>
              <a:t>, Alexei </a:t>
            </a:r>
            <a:r>
              <a:rPr lang="de-DE" sz="1400" dirty="0" err="1">
                <a:latin typeface="+mn-lt"/>
              </a:rPr>
              <a:t>Kurilkin</a:t>
            </a:r>
            <a:r>
              <a:rPr lang="de-DE" sz="1400" dirty="0">
                <a:latin typeface="+mn-lt"/>
              </a:rPr>
              <a:t>, Pavel </a:t>
            </a:r>
            <a:r>
              <a:rPr lang="de-DE" sz="1400" dirty="0" err="1">
                <a:latin typeface="+mn-lt"/>
              </a:rPr>
              <a:t>Kurilkin</a:t>
            </a:r>
            <a:r>
              <a:rPr lang="de-DE" sz="1400" dirty="0">
                <a:latin typeface="+mn-lt"/>
              </a:rPr>
              <a:t>, Vladimir </a:t>
            </a:r>
            <a:r>
              <a:rPr lang="de-DE" sz="1400" dirty="0" err="1">
                <a:latin typeface="+mn-lt"/>
              </a:rPr>
              <a:t>Ladygin</a:t>
            </a:r>
            <a:r>
              <a:rPr lang="de-DE" sz="1400" dirty="0">
                <a:latin typeface="+mn-lt"/>
              </a:rPr>
              <a:t>, </a:t>
            </a:r>
            <a:r>
              <a:rPr lang="de-DE" sz="1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Rafal </a:t>
            </a:r>
            <a:r>
              <a:rPr lang="de-DE" sz="14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Lalik</a:t>
            </a:r>
            <a:r>
              <a:rPr lang="de-DE" sz="1400" dirty="0">
                <a:latin typeface="+mn-lt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Kirill </a:t>
            </a:r>
            <a:r>
              <a:rPr lang="de-DE" sz="14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Lapidus</a:t>
            </a:r>
            <a:r>
              <a:rPr lang="de-DE" sz="1400" dirty="0">
                <a:latin typeface="+mn-lt"/>
              </a:rPr>
              <a:t>, Alexander </a:t>
            </a:r>
            <a:r>
              <a:rPr lang="de-DE" sz="1400" dirty="0" err="1">
                <a:latin typeface="+mn-lt"/>
              </a:rPr>
              <a:t>Lebedev</a:t>
            </a:r>
            <a:r>
              <a:rPr lang="de-DE" sz="1400" dirty="0">
                <a:latin typeface="+mn-lt"/>
              </a:rPr>
              <a:t>, Ming Liu, Luís Lopes, Manuel Lorenz, Gennady </a:t>
            </a:r>
            <a:r>
              <a:rPr lang="de-DE" sz="1400" dirty="0" err="1">
                <a:latin typeface="+mn-lt"/>
              </a:rPr>
              <a:t>Lykasov</a:t>
            </a:r>
            <a:r>
              <a:rPr lang="de-DE" sz="1400" dirty="0">
                <a:latin typeface="+mn-lt"/>
              </a:rPr>
              <a:t>, Ludwig Maier,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latin typeface="+mn-lt"/>
              </a:rPr>
              <a:t>Alexander </a:t>
            </a:r>
            <a:r>
              <a:rPr lang="de-DE" sz="1400" dirty="0" err="1">
                <a:latin typeface="+mn-lt"/>
              </a:rPr>
              <a:t>Malakhov</a:t>
            </a:r>
            <a:r>
              <a:rPr lang="de-DE" sz="1400" dirty="0">
                <a:latin typeface="+mn-lt"/>
              </a:rPr>
              <a:t>, Alessio </a:t>
            </a:r>
            <a:r>
              <a:rPr lang="de-DE" sz="1400" dirty="0" err="1">
                <a:latin typeface="+mn-lt"/>
              </a:rPr>
              <a:t>Mangiarotti</a:t>
            </a:r>
            <a:r>
              <a:rPr lang="de-DE" sz="1400" dirty="0">
                <a:latin typeface="+mn-lt"/>
              </a:rPr>
              <a:t>, Jochen Markert, Volker </a:t>
            </a:r>
            <a:r>
              <a:rPr lang="de-DE" sz="1400" dirty="0" err="1">
                <a:latin typeface="+mn-lt"/>
              </a:rPr>
              <a:t>Metag</a:t>
            </a:r>
            <a:r>
              <a:rPr lang="de-DE" sz="1400" dirty="0">
                <a:latin typeface="+mn-lt"/>
              </a:rPr>
              <a:t>, Jan Michel, Christian </a:t>
            </a:r>
            <a:r>
              <a:rPr lang="de-DE" sz="1400" dirty="0" err="1">
                <a:latin typeface="+mn-lt"/>
              </a:rPr>
              <a:t>Müntz</a:t>
            </a:r>
            <a:r>
              <a:rPr lang="de-DE" sz="1400" dirty="0">
                <a:latin typeface="+mn-lt"/>
              </a:rPr>
              <a:t>, </a:t>
            </a:r>
            <a:r>
              <a:rPr lang="de-DE" sz="14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Rober</a:t>
            </a:r>
            <a:r>
              <a:rPr lang="de-DE" sz="1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 Münzer</a:t>
            </a:r>
            <a:r>
              <a:rPr lang="de-DE" sz="1400" dirty="0">
                <a:latin typeface="+mn-lt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latin typeface="+mn-lt"/>
              </a:rPr>
              <a:t>Lothar Naumann, Marek </a:t>
            </a:r>
            <a:r>
              <a:rPr lang="de-DE" sz="1400" dirty="0" err="1">
                <a:latin typeface="+mn-lt"/>
              </a:rPr>
              <a:t>Palka</a:t>
            </a:r>
            <a:r>
              <a:rPr lang="de-DE" sz="1400" dirty="0">
                <a:latin typeface="+mn-lt"/>
              </a:rPr>
              <a:t>, Vladimir </a:t>
            </a:r>
            <a:r>
              <a:rPr lang="de-DE" sz="1400" dirty="0" err="1">
                <a:latin typeface="+mn-lt"/>
              </a:rPr>
              <a:t>Pechenov</a:t>
            </a:r>
            <a:r>
              <a:rPr lang="de-DE" sz="1400" dirty="0">
                <a:latin typeface="+mn-lt"/>
              </a:rPr>
              <a:t>, Olga </a:t>
            </a:r>
            <a:r>
              <a:rPr lang="de-DE" sz="1400" dirty="0" err="1">
                <a:latin typeface="+mn-lt"/>
              </a:rPr>
              <a:t>Pechenova</a:t>
            </a:r>
            <a:r>
              <a:rPr lang="de-DE" sz="1400" dirty="0">
                <a:latin typeface="+mn-lt"/>
              </a:rPr>
              <a:t>, Americo Pereira, Jerzy </a:t>
            </a:r>
            <a:r>
              <a:rPr lang="de-DE" sz="1400" dirty="0" err="1">
                <a:latin typeface="+mn-lt"/>
              </a:rPr>
              <a:t>Pietraszko</a:t>
            </a:r>
            <a:r>
              <a:rPr lang="de-DE" sz="1400" dirty="0">
                <a:latin typeface="+mn-lt"/>
              </a:rPr>
              <a:t>, Witold </a:t>
            </a:r>
            <a:r>
              <a:rPr lang="de-DE" sz="1400" dirty="0" err="1">
                <a:latin typeface="+mn-lt"/>
              </a:rPr>
              <a:t>Przygoda</a:t>
            </a:r>
            <a:r>
              <a:rPr lang="de-DE" sz="1400" dirty="0">
                <a:latin typeface="+mn-lt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latin typeface="+mn-lt"/>
              </a:rPr>
              <a:t>Nicolay Rabin, Béatrice </a:t>
            </a:r>
            <a:r>
              <a:rPr lang="de-DE" sz="1400" dirty="0" err="1">
                <a:latin typeface="+mn-lt"/>
              </a:rPr>
              <a:t>Ramstein</a:t>
            </a:r>
            <a:r>
              <a:rPr lang="de-DE" sz="1400" dirty="0">
                <a:latin typeface="+mn-lt"/>
              </a:rPr>
              <a:t>, Andrei </a:t>
            </a:r>
            <a:r>
              <a:rPr lang="de-DE" sz="1400" dirty="0" err="1">
                <a:latin typeface="+mn-lt"/>
              </a:rPr>
              <a:t>Reshetin</a:t>
            </a:r>
            <a:r>
              <a:rPr lang="de-DE" sz="1400" dirty="0">
                <a:latin typeface="+mn-lt"/>
              </a:rPr>
              <a:t>, Laura </a:t>
            </a:r>
            <a:r>
              <a:rPr lang="de-DE" sz="1400" dirty="0" err="1">
                <a:latin typeface="+mn-lt"/>
              </a:rPr>
              <a:t>Rehnisch</a:t>
            </a:r>
            <a:r>
              <a:rPr lang="de-DE" sz="1400" dirty="0">
                <a:latin typeface="+mn-lt"/>
              </a:rPr>
              <a:t>, Philippe </a:t>
            </a:r>
            <a:r>
              <a:rPr lang="de-DE" sz="1400" dirty="0" err="1">
                <a:latin typeface="+mn-lt"/>
              </a:rPr>
              <a:t>Rosier</a:t>
            </a:r>
            <a:r>
              <a:rPr lang="de-DE" sz="1400" dirty="0">
                <a:latin typeface="+mn-lt"/>
              </a:rPr>
              <a:t>, Anar </a:t>
            </a:r>
            <a:r>
              <a:rPr lang="de-DE" sz="1400" dirty="0" err="1">
                <a:latin typeface="+mn-lt"/>
              </a:rPr>
              <a:t>Rustamov</a:t>
            </a:r>
            <a:r>
              <a:rPr lang="de-DE" sz="1400" dirty="0">
                <a:latin typeface="+mn-lt"/>
              </a:rPr>
              <a:t>, Alexander </a:t>
            </a:r>
            <a:r>
              <a:rPr lang="de-DE" sz="1400" dirty="0" err="1">
                <a:latin typeface="+mn-lt"/>
              </a:rPr>
              <a:t>Sadovsky</a:t>
            </a:r>
            <a:r>
              <a:rPr lang="de-DE" sz="1400" dirty="0">
                <a:latin typeface="+mn-lt"/>
              </a:rPr>
              <a:t>, Piotr </a:t>
            </a:r>
            <a:r>
              <a:rPr lang="de-DE" sz="1400" dirty="0" err="1">
                <a:latin typeface="+mn-lt"/>
              </a:rPr>
              <a:t>Salabura</a:t>
            </a:r>
            <a:r>
              <a:rPr lang="de-DE" sz="1400" dirty="0">
                <a:latin typeface="+mn-lt"/>
              </a:rPr>
              <a:t>, Timo Scheib, Alexander </a:t>
            </a:r>
            <a:r>
              <a:rPr lang="de-DE" sz="1400" dirty="0" err="1">
                <a:latin typeface="+mn-lt"/>
              </a:rPr>
              <a:t>Schmah</a:t>
            </a:r>
            <a:r>
              <a:rPr lang="de-DE" sz="1400" dirty="0">
                <a:latin typeface="+mn-lt"/>
              </a:rPr>
              <a:t>, Heidi </a:t>
            </a:r>
            <a:r>
              <a:rPr lang="de-DE" sz="1400" dirty="0" err="1">
                <a:latin typeface="+mn-lt"/>
              </a:rPr>
              <a:t>Schuldes</a:t>
            </a:r>
            <a:r>
              <a:rPr lang="de-DE" sz="1400" dirty="0">
                <a:latin typeface="+mn-lt"/>
              </a:rPr>
              <a:t>, Erwin Schwab, </a:t>
            </a:r>
            <a:r>
              <a:rPr lang="de-DE" sz="1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Johannes Siebenson</a:t>
            </a:r>
            <a:r>
              <a:rPr lang="de-DE" sz="1400" b="1" dirty="0">
                <a:latin typeface="+mn-lt"/>
              </a:rPr>
              <a:t>, </a:t>
            </a:r>
            <a:r>
              <a:rPr lang="de-DE" sz="1400" dirty="0">
                <a:latin typeface="+mn-lt"/>
              </a:rPr>
              <a:t>Vladimir </a:t>
            </a:r>
            <a:r>
              <a:rPr lang="de-DE" sz="1400" dirty="0" err="1">
                <a:latin typeface="+mn-lt"/>
              </a:rPr>
              <a:t>Smolyankin</a:t>
            </a:r>
            <a:r>
              <a:rPr lang="de-DE" sz="1400" dirty="0">
                <a:latin typeface="+mn-lt"/>
              </a:rPr>
              <a:t>, Manfred </a:t>
            </a:r>
            <a:r>
              <a:rPr lang="de-DE" sz="1400" dirty="0" err="1">
                <a:latin typeface="+mn-lt"/>
              </a:rPr>
              <a:t>Sobiella</a:t>
            </a:r>
            <a:r>
              <a:rPr lang="de-DE" sz="1400" dirty="0">
                <a:latin typeface="+mn-lt"/>
              </a:rPr>
              <a:t>, Yuri </a:t>
            </a:r>
            <a:r>
              <a:rPr lang="de-DE" sz="1400" dirty="0" err="1">
                <a:latin typeface="+mn-lt"/>
              </a:rPr>
              <a:t>Sobolev</a:t>
            </a:r>
            <a:r>
              <a:rPr lang="de-DE" sz="1400" dirty="0">
                <a:latin typeface="+mn-lt"/>
              </a:rPr>
              <a:t>, Stefano </a:t>
            </a:r>
            <a:r>
              <a:rPr lang="de-DE" sz="1400" dirty="0" err="1">
                <a:latin typeface="+mn-lt"/>
              </a:rPr>
              <a:t>Spataro</a:t>
            </a:r>
            <a:r>
              <a:rPr lang="de-DE" sz="1400" dirty="0">
                <a:latin typeface="+mn-lt"/>
              </a:rPr>
              <a:t>, Herbert Ströbele, Joachim </a:t>
            </a:r>
            <a:r>
              <a:rPr lang="de-DE" sz="1400" dirty="0" err="1">
                <a:latin typeface="+mn-lt"/>
              </a:rPr>
              <a:t>Stroth</a:t>
            </a:r>
            <a:r>
              <a:rPr lang="de-DE" sz="1400" dirty="0">
                <a:latin typeface="+mn-lt"/>
              </a:rPr>
              <a:t>, Christian Sturm, Khaled </a:t>
            </a:r>
            <a:r>
              <a:rPr lang="de-DE" sz="1400" dirty="0" err="1">
                <a:latin typeface="+mn-lt"/>
              </a:rPr>
              <a:t>Teilab</a:t>
            </a:r>
            <a:r>
              <a:rPr lang="de-DE" sz="1400" dirty="0">
                <a:latin typeface="+mn-lt"/>
              </a:rPr>
              <a:t>, Vladimir </a:t>
            </a:r>
            <a:r>
              <a:rPr lang="de-DE" sz="1400" dirty="0" err="1">
                <a:latin typeface="+mn-lt"/>
              </a:rPr>
              <a:t>Tiflov</a:t>
            </a:r>
            <a:r>
              <a:rPr lang="de-DE" sz="1400" dirty="0">
                <a:latin typeface="+mn-lt"/>
              </a:rPr>
              <a:t>, Pavel </a:t>
            </a:r>
            <a:r>
              <a:rPr lang="de-DE" sz="1400" dirty="0" err="1">
                <a:latin typeface="+mn-lt"/>
              </a:rPr>
              <a:t>Tlusty</a:t>
            </a:r>
            <a:r>
              <a:rPr lang="de-DE" sz="1400" dirty="0">
                <a:latin typeface="+mn-lt"/>
              </a:rPr>
              <a:t>, Michael </a:t>
            </a:r>
            <a:r>
              <a:rPr lang="de-DE" sz="1400" dirty="0" err="1">
                <a:latin typeface="+mn-lt"/>
              </a:rPr>
              <a:t>Traxler</a:t>
            </a:r>
            <a:r>
              <a:rPr lang="de-DE" sz="1400" dirty="0">
                <a:latin typeface="+mn-lt"/>
              </a:rPr>
              <a:t>, Alexander </a:t>
            </a:r>
            <a:r>
              <a:rPr lang="de-DE" sz="1400" dirty="0" err="1">
                <a:latin typeface="+mn-lt"/>
              </a:rPr>
              <a:t>Troyan</a:t>
            </a:r>
            <a:r>
              <a:rPr lang="de-DE" sz="1400" dirty="0">
                <a:latin typeface="+mn-lt"/>
              </a:rPr>
              <a:t>, Haralabos </a:t>
            </a:r>
            <a:r>
              <a:rPr lang="de-DE" sz="1400" dirty="0" err="1">
                <a:latin typeface="+mn-lt"/>
              </a:rPr>
              <a:t>Tsertos</a:t>
            </a:r>
            <a:r>
              <a:rPr lang="de-DE" sz="1400" dirty="0">
                <a:latin typeface="+mn-lt"/>
              </a:rPr>
              <a:t>, </a:t>
            </a:r>
            <a:r>
              <a:rPr lang="de-DE" sz="1400" dirty="0" err="1">
                <a:latin typeface="+mn-lt"/>
              </a:rPr>
              <a:t>Evgeny</a:t>
            </a:r>
            <a:r>
              <a:rPr lang="de-DE" sz="1400" dirty="0">
                <a:latin typeface="+mn-lt"/>
              </a:rPr>
              <a:t> </a:t>
            </a:r>
            <a:r>
              <a:rPr lang="de-DE" sz="1400" dirty="0" err="1">
                <a:latin typeface="+mn-lt"/>
              </a:rPr>
              <a:t>Usenko</a:t>
            </a:r>
            <a:r>
              <a:rPr lang="de-DE" sz="1400" dirty="0">
                <a:latin typeface="+mn-lt"/>
              </a:rPr>
              <a:t>, Taras </a:t>
            </a:r>
            <a:r>
              <a:rPr lang="de-DE" sz="1400" dirty="0" err="1">
                <a:latin typeface="+mn-lt"/>
              </a:rPr>
              <a:t>Vasiliev</a:t>
            </a:r>
            <a:r>
              <a:rPr lang="de-DE" sz="1400" dirty="0">
                <a:latin typeface="+mn-lt"/>
              </a:rPr>
              <a:t>, Vladimir Wagner, Christian </a:t>
            </a:r>
            <a:r>
              <a:rPr lang="de-DE" sz="1400" dirty="0" err="1">
                <a:latin typeface="+mn-lt"/>
              </a:rPr>
              <a:t>Wendisch</a:t>
            </a:r>
            <a:r>
              <a:rPr lang="de-DE" sz="1400" dirty="0">
                <a:latin typeface="+mn-lt"/>
              </a:rPr>
              <a:t>, Jörn Wüstenfeld, Yuri </a:t>
            </a:r>
            <a:r>
              <a:rPr lang="de-DE" sz="1400" dirty="0" err="1">
                <a:latin typeface="+mn-lt"/>
              </a:rPr>
              <a:t>Zanevsky</a:t>
            </a:r>
            <a:r>
              <a:rPr lang="de-DE" sz="1400" dirty="0">
                <a:latin typeface="+mn-lt"/>
              </a:rPr>
              <a:t> </a:t>
            </a:r>
            <a:endParaRPr lang="en-US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3" name="Textplatzhalter 3"/>
          <p:cNvSpPr>
            <a:spLocks noGrp="1"/>
          </p:cNvSpPr>
          <p:nvPr>
            <p:ph type="body" sz="quarter" idx="11"/>
          </p:nvPr>
        </p:nvSpPr>
        <p:spPr bwMode="auto">
          <a:xfrm>
            <a:off x="1181100" y="298450"/>
            <a:ext cx="6781800" cy="64611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Backup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1" name="Textplatzhalter 1"/>
          <p:cNvSpPr>
            <a:spLocks noGrp="1"/>
          </p:cNvSpPr>
          <p:nvPr>
            <p:ph type="body" sz="quarter" idx="11"/>
          </p:nvPr>
        </p:nvSpPr>
        <p:spPr bwMode="auto">
          <a:xfrm>
            <a:off x="1181100" y="298450"/>
            <a:ext cx="6781800" cy="64611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How to proceed?</a:t>
            </a:r>
          </a:p>
        </p:txBody>
      </p:sp>
      <p:pic>
        <p:nvPicPr>
          <p:cNvPr id="327682" name="Picture 2"/>
          <p:cNvPicPr>
            <a:picLocks noChangeAspect="1" noChangeArrowheads="1"/>
          </p:cNvPicPr>
          <p:nvPr/>
        </p:nvPicPr>
        <p:blipFill>
          <a:blip r:embed="rId3"/>
          <a:srcRect r="50648"/>
          <a:stretch>
            <a:fillRect/>
          </a:stretch>
        </p:blipFill>
        <p:spPr bwMode="auto">
          <a:xfrm>
            <a:off x="401638" y="1068388"/>
            <a:ext cx="4237037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83" name="Textfeld 4"/>
          <p:cNvSpPr txBox="1">
            <a:spLocks noChangeArrowheads="1"/>
          </p:cNvSpPr>
          <p:nvPr/>
        </p:nvSpPr>
        <p:spPr bwMode="auto">
          <a:xfrm>
            <a:off x="1081088" y="4995863"/>
            <a:ext cx="2420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Phys. Rev. D 84, 032002 (2011)</a:t>
            </a:r>
          </a:p>
        </p:txBody>
      </p:sp>
      <p:pic>
        <p:nvPicPr>
          <p:cNvPr id="32768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4738" y="1404938"/>
            <a:ext cx="41148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85" name="Textfeld 6"/>
          <p:cNvSpPr txBox="1">
            <a:spLocks noChangeArrowheads="1"/>
          </p:cNvSpPr>
          <p:nvPr/>
        </p:nvSpPr>
        <p:spPr bwMode="auto">
          <a:xfrm>
            <a:off x="200025" y="5397500"/>
            <a:ext cx="47958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Compare hypothesis to the data.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Calculate the confidence level of the hypothesis</a:t>
            </a:r>
          </a:p>
        </p:txBody>
      </p:sp>
      <p:pic>
        <p:nvPicPr>
          <p:cNvPr id="32768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40300" y="4222750"/>
            <a:ext cx="4016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29" name="Textplatzhalter 1"/>
          <p:cNvSpPr>
            <a:spLocks noGrp="1"/>
          </p:cNvSpPr>
          <p:nvPr>
            <p:ph type="body" sz="quarter" idx="11"/>
          </p:nvPr>
        </p:nvSpPr>
        <p:spPr bwMode="auto">
          <a:xfrm>
            <a:off x="1181100" y="298450"/>
            <a:ext cx="6781800" cy="64611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Publications</a:t>
            </a:r>
          </a:p>
        </p:txBody>
      </p:sp>
      <p:sp>
        <p:nvSpPr>
          <p:cNvPr id="329730" name="Textfeld 2"/>
          <p:cNvSpPr txBox="1">
            <a:spLocks noChangeArrowheads="1"/>
          </p:cNvSpPr>
          <p:nvPr/>
        </p:nvSpPr>
        <p:spPr bwMode="auto">
          <a:xfrm>
            <a:off x="323850" y="1125538"/>
            <a:ext cx="7472363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Papers:</a:t>
            </a:r>
          </a:p>
          <a:p>
            <a:r>
              <a:rPr lang="en-US" b="1">
                <a:latin typeface="Calibri" pitchFamily="34" charset="0"/>
              </a:rPr>
              <a:t>K</a:t>
            </a:r>
            <a:r>
              <a:rPr lang="en-US" b="1" baseline="30000">
                <a:latin typeface="Calibri" pitchFamily="34" charset="0"/>
              </a:rPr>
              <a:t>0</a:t>
            </a:r>
          </a:p>
          <a:p>
            <a:r>
              <a:rPr lang="en-US">
                <a:latin typeface="Calibri" pitchFamily="34" charset="0"/>
              </a:rPr>
              <a:t>HADES Collaboration (G. Agakishiev et al.), Phys. Rev. C </a:t>
            </a:r>
            <a:r>
              <a:rPr lang="en-US" b="1">
                <a:latin typeface="Calibri" pitchFamily="34" charset="0"/>
              </a:rPr>
              <a:t>82</a:t>
            </a:r>
            <a:r>
              <a:rPr lang="en-US">
                <a:latin typeface="Calibri" pitchFamily="34" charset="0"/>
              </a:rPr>
              <a:t>, 044907 (2010)</a:t>
            </a:r>
          </a:p>
          <a:p>
            <a:r>
              <a:rPr lang="en-US" b="1">
                <a:latin typeface="Calibri" pitchFamily="34" charset="0"/>
              </a:rPr>
              <a:t>K</a:t>
            </a:r>
            <a:r>
              <a:rPr lang="en-US" b="1" baseline="30000">
                <a:latin typeface="Calibri" pitchFamily="34" charset="0"/>
              </a:rPr>
              <a:t>+/-</a:t>
            </a:r>
          </a:p>
          <a:p>
            <a:r>
              <a:rPr lang="en-US">
                <a:latin typeface="Calibri" pitchFamily="34" charset="0"/>
              </a:rPr>
              <a:t>HADES Collaboration (G. Agakishiev et al.), Phys. Rev. C </a:t>
            </a:r>
            <a:r>
              <a:rPr lang="en-US" b="1">
                <a:latin typeface="Calibri" pitchFamily="34" charset="0"/>
              </a:rPr>
              <a:t>80</a:t>
            </a:r>
            <a:r>
              <a:rPr lang="en-US">
                <a:latin typeface="Calibri" pitchFamily="34" charset="0"/>
              </a:rPr>
              <a:t>, 025209 (2009)</a:t>
            </a: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en-US" b="1" baseline="30000">
                <a:latin typeface="Calibri" pitchFamily="34" charset="0"/>
              </a:rPr>
              <a:t>-</a:t>
            </a:r>
          </a:p>
          <a:p>
            <a:r>
              <a:rPr lang="en-US">
                <a:latin typeface="Calibri" pitchFamily="34" charset="0"/>
              </a:rPr>
              <a:t>HADES Collaboration (G. Agakishiev et al.), Phys. Rev. Lett. </a:t>
            </a:r>
            <a:r>
              <a:rPr lang="en-US" b="1">
                <a:latin typeface="Calibri" pitchFamily="34" charset="0"/>
              </a:rPr>
              <a:t>103</a:t>
            </a:r>
            <a:r>
              <a:rPr lang="en-US">
                <a:latin typeface="Calibri" pitchFamily="34" charset="0"/>
              </a:rPr>
              <a:t>, 132301 (2009)</a:t>
            </a:r>
          </a:p>
          <a:p>
            <a:r>
              <a:rPr lang="en-US" b="1">
                <a:latin typeface="Calibri" pitchFamily="34" charset="0"/>
              </a:rPr>
              <a:t>Hyperons</a:t>
            </a:r>
          </a:p>
          <a:p>
            <a:r>
              <a:rPr lang="en-US">
                <a:latin typeface="Calibri" pitchFamily="34" charset="0"/>
              </a:rPr>
              <a:t>HADES Collaboration (G. Agakishiev et al.), Eur. Phys. J. A </a:t>
            </a:r>
            <a:r>
              <a:rPr lang="en-US" b="1">
                <a:latin typeface="Calibri" pitchFamily="34" charset="0"/>
              </a:rPr>
              <a:t>47</a:t>
            </a:r>
            <a:r>
              <a:rPr lang="en-US">
                <a:latin typeface="Calibri" pitchFamily="34" charset="0"/>
              </a:rPr>
              <a:t>, 21 (2011)</a:t>
            </a:r>
          </a:p>
          <a:p>
            <a:r>
              <a:rPr lang="en-US" b="1">
                <a:latin typeface="Calibri" pitchFamily="34" charset="0"/>
              </a:rPr>
              <a:t>Technical paper</a:t>
            </a:r>
          </a:p>
          <a:p>
            <a:r>
              <a:rPr lang="en-US">
                <a:latin typeface="Calibri" pitchFamily="34" charset="0"/>
              </a:rPr>
              <a:t>HADES Collaboration (G. Agakishiev et al.), Eur. Phys. J. A </a:t>
            </a:r>
            <a:r>
              <a:rPr lang="en-US" b="1">
                <a:latin typeface="Calibri" pitchFamily="34" charset="0"/>
              </a:rPr>
              <a:t>41</a:t>
            </a:r>
            <a:r>
              <a:rPr lang="en-US">
                <a:latin typeface="Calibri" pitchFamily="34" charset="0"/>
              </a:rPr>
              <a:t>, 243-277 (2009)</a:t>
            </a:r>
          </a:p>
          <a:p>
            <a:r>
              <a:rPr lang="en-US" b="1">
                <a:latin typeface="Calibri" pitchFamily="34" charset="0"/>
              </a:rPr>
              <a:t>Σ(1385)</a:t>
            </a:r>
            <a:r>
              <a:rPr lang="en-US" b="1" baseline="30000">
                <a:latin typeface="Calibri" pitchFamily="34" charset="0"/>
              </a:rPr>
              <a:t>+</a:t>
            </a:r>
          </a:p>
          <a:p>
            <a:r>
              <a:rPr lang="en-US">
                <a:latin typeface="Calibri" pitchFamily="34" charset="0"/>
              </a:rPr>
              <a:t>HADES Collaboration (G. Agakishiev et al.), Phys. Rev. C </a:t>
            </a:r>
            <a:r>
              <a:rPr lang="en-US" b="1">
                <a:latin typeface="Calibri" pitchFamily="34" charset="0"/>
              </a:rPr>
              <a:t>85</a:t>
            </a:r>
            <a:r>
              <a:rPr lang="en-US">
                <a:latin typeface="Calibri" pitchFamily="34" charset="0"/>
              </a:rPr>
              <a:t>, </a:t>
            </a:r>
            <a:r>
              <a:rPr lang="de-DE">
                <a:latin typeface="Calibri" pitchFamily="34" charset="0"/>
              </a:rPr>
              <a:t>035203</a:t>
            </a:r>
            <a:r>
              <a:rPr lang="en-US">
                <a:latin typeface="Calibri" pitchFamily="34" charset="0"/>
              </a:rPr>
              <a:t> (2012)</a:t>
            </a:r>
          </a:p>
          <a:p>
            <a:r>
              <a:rPr lang="en-US" b="1">
                <a:latin typeface="Calibri" pitchFamily="34" charset="0"/>
              </a:rPr>
              <a:t>Dileptons ArKCl</a:t>
            </a:r>
          </a:p>
          <a:p>
            <a:r>
              <a:rPr lang="en-US">
                <a:latin typeface="Calibri" pitchFamily="34" charset="0"/>
              </a:rPr>
              <a:t>HADES Collaboration (G. Agakishiev et al.), Phys. Rev. C </a:t>
            </a:r>
            <a:r>
              <a:rPr lang="en-US" b="1">
                <a:latin typeface="Calibri" pitchFamily="34" charset="0"/>
              </a:rPr>
              <a:t>84</a:t>
            </a:r>
            <a:r>
              <a:rPr lang="en-US">
                <a:latin typeface="Calibri" pitchFamily="34" charset="0"/>
              </a:rPr>
              <a:t>, 014902 (2011)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7" name="Picture 1"/>
          <p:cNvPicPr>
            <a:picLocks noChangeAspect="1" noChangeArrowheads="1"/>
          </p:cNvPicPr>
          <p:nvPr/>
        </p:nvPicPr>
        <p:blipFill>
          <a:blip r:embed="rId3"/>
          <a:srcRect l="11382" t="11052" r="13148" b="13992"/>
          <a:stretch>
            <a:fillRect/>
          </a:stretch>
        </p:blipFill>
        <p:spPr bwMode="auto">
          <a:xfrm>
            <a:off x="355600" y="1643063"/>
            <a:ext cx="4000500" cy="2714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31778" name="Textfeld 32"/>
          <p:cNvSpPr txBox="1">
            <a:spLocks noChangeArrowheads="1"/>
          </p:cNvSpPr>
          <p:nvPr/>
        </p:nvSpPr>
        <p:spPr bwMode="auto">
          <a:xfrm>
            <a:off x="273050" y="981075"/>
            <a:ext cx="42275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  <a:cs typeface="Times New Roman" pitchFamily="18" charset="0"/>
              </a:rPr>
              <a:t>H</a:t>
            </a:r>
            <a:r>
              <a:rPr lang="en-US">
                <a:latin typeface="Calibri" pitchFamily="34" charset="0"/>
                <a:cs typeface="Times New Roman" pitchFamily="18" charset="0"/>
              </a:rPr>
              <a:t>igh </a:t>
            </a:r>
            <a:r>
              <a:rPr lang="en-US" b="1">
                <a:latin typeface="Calibri" pitchFamily="34" charset="0"/>
                <a:cs typeface="Times New Roman" pitchFamily="18" charset="0"/>
              </a:rPr>
              <a:t>A</a:t>
            </a:r>
            <a:r>
              <a:rPr lang="en-US">
                <a:latin typeface="Calibri" pitchFamily="34" charset="0"/>
                <a:cs typeface="Times New Roman" pitchFamily="18" charset="0"/>
              </a:rPr>
              <a:t>cceptance </a:t>
            </a:r>
            <a:r>
              <a:rPr lang="en-US" b="1">
                <a:latin typeface="Calibri" pitchFamily="34" charset="0"/>
                <a:cs typeface="Times New Roman" pitchFamily="18" charset="0"/>
              </a:rPr>
              <a:t>D</a:t>
            </a:r>
            <a:r>
              <a:rPr lang="en-US">
                <a:latin typeface="Calibri" pitchFamily="34" charset="0"/>
                <a:cs typeface="Times New Roman" pitchFamily="18" charset="0"/>
              </a:rPr>
              <a:t>i-electron </a:t>
            </a:r>
            <a:r>
              <a:rPr lang="en-US" b="1">
                <a:latin typeface="Calibri" pitchFamily="34" charset="0"/>
                <a:cs typeface="Times New Roman" pitchFamily="18" charset="0"/>
              </a:rPr>
              <a:t>S</a:t>
            </a:r>
            <a:r>
              <a:rPr lang="en-US">
                <a:latin typeface="Calibri" pitchFamily="34" charset="0"/>
                <a:cs typeface="Times New Roman" pitchFamily="18" charset="0"/>
              </a:rPr>
              <a:t>pectrometer</a:t>
            </a:r>
          </a:p>
          <a:p>
            <a:r>
              <a:rPr lang="en-US" b="1">
                <a:latin typeface="Calibri" pitchFamily="34" charset="0"/>
                <a:cs typeface="Times New Roman" pitchFamily="18" charset="0"/>
              </a:rPr>
              <a:t>GSI</a:t>
            </a:r>
            <a:r>
              <a:rPr lang="en-US">
                <a:latin typeface="Calibri" pitchFamily="34" charset="0"/>
                <a:cs typeface="Times New Roman" pitchFamily="18" charset="0"/>
              </a:rPr>
              <a:t>, Darmstadt</a:t>
            </a:r>
          </a:p>
        </p:txBody>
      </p:sp>
      <p:grpSp>
        <p:nvGrpSpPr>
          <p:cNvPr id="331779" name="Gruppieren 35"/>
          <p:cNvGrpSpPr>
            <a:grpSpLocks/>
          </p:cNvGrpSpPr>
          <p:nvPr/>
        </p:nvGrpSpPr>
        <p:grpSpPr bwMode="auto">
          <a:xfrm>
            <a:off x="4643438" y="1425575"/>
            <a:ext cx="4214812" cy="4646613"/>
            <a:chOff x="4500594" y="1196975"/>
            <a:chExt cx="4572000" cy="5040313"/>
          </a:xfrm>
        </p:grpSpPr>
        <p:pic>
          <p:nvPicPr>
            <p:cNvPr id="331783" name="Grafik 34" descr="HADES_von_der_Seite.jpg"/>
            <p:cNvPicPr>
              <a:picLocks noChangeAspect="1"/>
            </p:cNvPicPr>
            <p:nvPr/>
          </p:nvPicPr>
          <p:blipFill>
            <a:blip r:embed="rId4"/>
            <a:srcRect l="6178" t="6493" r="5792" b="4921"/>
            <a:stretch>
              <a:fillRect/>
            </a:stretch>
          </p:blipFill>
          <p:spPr bwMode="auto">
            <a:xfrm>
              <a:off x="4513294" y="1700213"/>
              <a:ext cx="3330575" cy="453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1784" name="Line 9"/>
            <p:cNvSpPr>
              <a:spLocks noChangeShapeType="1"/>
            </p:cNvSpPr>
            <p:nvPr/>
          </p:nvSpPr>
          <p:spPr bwMode="auto">
            <a:xfrm>
              <a:off x="8855107" y="3500438"/>
              <a:ext cx="1587" cy="407987"/>
            </a:xfrm>
            <a:prstGeom prst="line">
              <a:avLst/>
            </a:prstGeom>
            <a:noFill/>
            <a:ln w="50760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331785" name="Line 9"/>
            <p:cNvSpPr>
              <a:spLocks noChangeShapeType="1"/>
            </p:cNvSpPr>
            <p:nvPr/>
          </p:nvSpPr>
          <p:spPr bwMode="auto">
            <a:xfrm>
              <a:off x="8855107" y="3957638"/>
              <a:ext cx="1587" cy="407987"/>
            </a:xfrm>
            <a:prstGeom prst="line">
              <a:avLst/>
            </a:prstGeom>
            <a:noFill/>
            <a:ln w="50760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331786" name="Line 7"/>
            <p:cNvSpPr>
              <a:spLocks noChangeShapeType="1"/>
            </p:cNvSpPr>
            <p:nvPr/>
          </p:nvSpPr>
          <p:spPr bwMode="auto">
            <a:xfrm rot="-420000">
              <a:off x="5472144" y="3716338"/>
              <a:ext cx="3384550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87" name="Line 8"/>
            <p:cNvSpPr>
              <a:spLocks noChangeShapeType="1"/>
            </p:cNvSpPr>
            <p:nvPr/>
          </p:nvSpPr>
          <p:spPr bwMode="auto">
            <a:xfrm rot="-900000">
              <a:off x="5472144" y="3500438"/>
              <a:ext cx="3384550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88" name="Line 9"/>
            <p:cNvSpPr>
              <a:spLocks noChangeShapeType="1"/>
            </p:cNvSpPr>
            <p:nvPr/>
          </p:nvSpPr>
          <p:spPr bwMode="auto">
            <a:xfrm rot="16500000" flipH="1">
              <a:off x="4218019" y="2667001"/>
              <a:ext cx="2516187" cy="476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89" name="Text Box 10"/>
            <p:cNvSpPr txBox="1">
              <a:spLocks noChangeArrowheads="1"/>
            </p:cNvSpPr>
            <p:nvPr/>
          </p:nvSpPr>
          <p:spPr bwMode="auto">
            <a:xfrm>
              <a:off x="5624544" y="1196975"/>
              <a:ext cx="568325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>
                  <a:solidFill>
                    <a:srgbClr val="008000"/>
                  </a:solidFill>
                  <a:latin typeface="HelveticaNeueLT Std"/>
                </a:rPr>
                <a:t>85°</a:t>
              </a:r>
            </a:p>
          </p:txBody>
        </p:sp>
        <p:sp>
          <p:nvSpPr>
            <p:cNvPr id="331790" name="Text Box 11"/>
            <p:cNvSpPr txBox="1">
              <a:spLocks noChangeArrowheads="1"/>
            </p:cNvSpPr>
            <p:nvPr/>
          </p:nvSpPr>
          <p:spPr bwMode="auto">
            <a:xfrm>
              <a:off x="8288369" y="2671763"/>
              <a:ext cx="621118" cy="4340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>
                  <a:solidFill>
                    <a:srgbClr val="008000"/>
                  </a:solidFill>
                  <a:latin typeface="HelveticaNeueLT Std"/>
                </a:rPr>
                <a:t>15°</a:t>
              </a:r>
            </a:p>
          </p:txBody>
        </p:sp>
        <p:sp>
          <p:nvSpPr>
            <p:cNvPr id="331791" name="Text Box 12"/>
            <p:cNvSpPr txBox="1">
              <a:spLocks noChangeArrowheads="1"/>
            </p:cNvSpPr>
            <p:nvPr/>
          </p:nvSpPr>
          <p:spPr bwMode="auto">
            <a:xfrm>
              <a:off x="8574119" y="3141663"/>
              <a:ext cx="427038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>
                  <a:solidFill>
                    <a:srgbClr val="008000"/>
                  </a:solidFill>
                  <a:latin typeface="HelveticaNeueLT Std"/>
                </a:rPr>
                <a:t>7°</a:t>
              </a:r>
            </a:p>
          </p:txBody>
        </p:sp>
        <p:sp>
          <p:nvSpPr>
            <p:cNvPr id="331792" name="Line 13"/>
            <p:cNvSpPr>
              <a:spLocks noChangeShapeType="1"/>
            </p:cNvSpPr>
            <p:nvPr/>
          </p:nvSpPr>
          <p:spPr bwMode="auto">
            <a:xfrm>
              <a:off x="4500594" y="3933825"/>
              <a:ext cx="45720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93" name="Text Box 14"/>
            <p:cNvSpPr txBox="1">
              <a:spLocks noChangeArrowheads="1"/>
            </p:cNvSpPr>
            <p:nvPr/>
          </p:nvSpPr>
          <p:spPr bwMode="auto">
            <a:xfrm>
              <a:off x="8567769" y="4365625"/>
              <a:ext cx="48895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>
                  <a:latin typeface="HelveticaNeueLT Std"/>
                </a:rPr>
                <a:t>FW</a:t>
              </a:r>
            </a:p>
          </p:txBody>
        </p:sp>
        <p:sp>
          <p:nvSpPr>
            <p:cNvPr id="331794" name="Line 16"/>
            <p:cNvSpPr>
              <a:spLocks noChangeShapeType="1"/>
            </p:cNvSpPr>
            <p:nvPr/>
          </p:nvSpPr>
          <p:spPr bwMode="auto">
            <a:xfrm rot="-2640000">
              <a:off x="4967319" y="2708275"/>
              <a:ext cx="3384550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95" name="Text Box 17"/>
            <p:cNvSpPr txBox="1">
              <a:spLocks noChangeArrowheads="1"/>
            </p:cNvSpPr>
            <p:nvPr/>
          </p:nvSpPr>
          <p:spPr bwMode="auto">
            <a:xfrm>
              <a:off x="7777194" y="1628775"/>
              <a:ext cx="568325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>
                  <a:solidFill>
                    <a:srgbClr val="008000"/>
                  </a:solidFill>
                  <a:latin typeface="HelveticaNeueLT Std"/>
                </a:rPr>
                <a:t>44°</a:t>
              </a:r>
            </a:p>
          </p:txBody>
        </p:sp>
      </p:grpSp>
      <p:sp>
        <p:nvSpPr>
          <p:cNvPr id="331780" name="Textplatzhalter 6"/>
          <p:cNvSpPr>
            <a:spLocks noGrp="1"/>
          </p:cNvSpPr>
          <p:nvPr>
            <p:ph type="body" sz="quarter" idx="11"/>
          </p:nvPr>
        </p:nvSpPr>
        <p:spPr bwMode="auto">
          <a:xfrm>
            <a:off x="1181100" y="298450"/>
            <a:ext cx="6781800" cy="64611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The HADES experiment</a:t>
            </a:r>
          </a:p>
        </p:txBody>
      </p:sp>
      <p:sp>
        <p:nvSpPr>
          <p:cNvPr id="331781" name="Textfeld 29"/>
          <p:cNvSpPr txBox="1">
            <a:spLocks noChangeArrowheads="1"/>
          </p:cNvSpPr>
          <p:nvPr/>
        </p:nvSpPr>
        <p:spPr bwMode="auto">
          <a:xfrm>
            <a:off x="250825" y="4365625"/>
            <a:ext cx="25923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HADES Coll. (G. Agakishiev et al.),</a:t>
            </a:r>
          </a:p>
          <a:p>
            <a:r>
              <a:rPr lang="en-US" sz="1200">
                <a:latin typeface="Calibri" pitchFamily="34" charset="0"/>
              </a:rPr>
              <a:t>Eur. Phys. J. A41, 243-277 (2009)</a:t>
            </a:r>
          </a:p>
        </p:txBody>
      </p:sp>
      <p:sp>
        <p:nvSpPr>
          <p:cNvPr id="331782" name="Textfeld 15"/>
          <p:cNvSpPr txBox="1">
            <a:spLocks noChangeArrowheads="1"/>
          </p:cNvSpPr>
          <p:nvPr/>
        </p:nvSpPr>
        <p:spPr bwMode="auto">
          <a:xfrm>
            <a:off x="250825" y="5119688"/>
            <a:ext cx="5078413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900">
                <a:latin typeface="Calibri" pitchFamily="34" charset="0"/>
                <a:cs typeface="Times New Roman" pitchFamily="18" charset="0"/>
              </a:rPr>
              <a:t> Fixed-target experiment</a:t>
            </a:r>
          </a:p>
          <a:p>
            <a:pPr>
              <a:buFont typeface="Arial" charset="0"/>
              <a:buChar char="•"/>
            </a:pPr>
            <a:r>
              <a:rPr lang="en-US" sz="1900">
                <a:latin typeface="Calibri" pitchFamily="34" charset="0"/>
                <a:cs typeface="Times New Roman" pitchFamily="18" charset="0"/>
              </a:rPr>
              <a:t> Full azimuthal coverage, 15˚- 85˚ in polar angle</a:t>
            </a:r>
          </a:p>
          <a:p>
            <a:pPr>
              <a:buFont typeface="Arial" charset="0"/>
              <a:buChar char="•"/>
            </a:pPr>
            <a:r>
              <a:rPr lang="en-US" sz="1900">
                <a:latin typeface="Calibri" pitchFamily="34" charset="0"/>
                <a:cs typeface="Times New Roman" pitchFamily="18" charset="0"/>
              </a:rPr>
              <a:t> Momentum resolution </a:t>
            </a:r>
            <a:r>
              <a:rPr lang="en-US" sz="1900"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≈ 1 % - 5 %</a:t>
            </a:r>
            <a:endParaRPr lang="en-US" sz="1900">
              <a:latin typeface="Calibri" pitchFamily="34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1900">
                <a:latin typeface="Calibri" pitchFamily="34" charset="0"/>
                <a:cs typeface="Times New Roman" pitchFamily="18" charset="0"/>
              </a:rPr>
              <a:t> Particle identification via dE/dx &amp; Tof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5" name="Textplatzhalter 1"/>
          <p:cNvSpPr>
            <a:spLocks noGrp="1"/>
          </p:cNvSpPr>
          <p:nvPr>
            <p:ph type="body" sz="quarter" idx="11"/>
          </p:nvPr>
        </p:nvSpPr>
        <p:spPr bwMode="auto">
          <a:xfrm>
            <a:off x="1181100" y="298450"/>
            <a:ext cx="6781800" cy="64611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Isospin Configurations</a:t>
            </a:r>
          </a:p>
        </p:txBody>
      </p:sp>
      <p:grpSp>
        <p:nvGrpSpPr>
          <p:cNvPr id="333826" name="Gruppieren 15"/>
          <p:cNvGrpSpPr>
            <a:grpSpLocks noChangeAspect="1"/>
          </p:cNvGrpSpPr>
          <p:nvPr/>
        </p:nvGrpSpPr>
        <p:grpSpPr bwMode="auto">
          <a:xfrm>
            <a:off x="3743325" y="1484313"/>
            <a:ext cx="1738313" cy="1071562"/>
            <a:chOff x="526852" y="1581944"/>
            <a:chExt cx="2554436" cy="1575916"/>
          </a:xfrm>
        </p:grpSpPr>
        <p:sp>
          <p:nvSpPr>
            <p:cNvPr id="24" name="Ellipse 23"/>
            <p:cNvSpPr/>
            <p:nvPr/>
          </p:nvSpPr>
          <p:spPr>
            <a:xfrm>
              <a:off x="526852" y="2005732"/>
              <a:ext cx="1152128" cy="1152128"/>
            </a:xfrm>
            <a:prstGeom prst="ellipse">
              <a:avLst/>
            </a:prstGeom>
            <a:solidFill>
              <a:srgbClr val="E5272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27050" h="438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dirty="0"/>
                <a:t>p</a:t>
              </a:r>
              <a:endParaRPr lang="en-US" sz="4400" dirty="0"/>
            </a:p>
          </p:txBody>
        </p:sp>
        <p:sp>
          <p:nvSpPr>
            <p:cNvPr id="25" name="Ellipse 24"/>
            <p:cNvSpPr/>
            <p:nvPr/>
          </p:nvSpPr>
          <p:spPr>
            <a:xfrm>
              <a:off x="1929160" y="2005732"/>
              <a:ext cx="1152128" cy="1152128"/>
            </a:xfrm>
            <a:prstGeom prst="ellipse">
              <a:avLst/>
            </a:prstGeom>
            <a:solidFill>
              <a:srgbClr val="E5272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27050" h="438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dirty="0"/>
                <a:t>p</a:t>
              </a:r>
              <a:endParaRPr lang="en-US" sz="4400" dirty="0"/>
            </a:p>
          </p:txBody>
        </p:sp>
        <p:sp>
          <p:nvSpPr>
            <p:cNvPr id="21" name="Ellipse 20"/>
            <p:cNvSpPr/>
            <p:nvPr/>
          </p:nvSpPr>
          <p:spPr>
            <a:xfrm>
              <a:off x="1326866" y="1581944"/>
              <a:ext cx="936103" cy="936104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27050" h="438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</a:t>
              </a:r>
              <a:r>
                <a:rPr lang="en-US" sz="2800" baseline="30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</a:t>
              </a:r>
              <a:endParaRPr 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33827" name="Gruppieren 25"/>
          <p:cNvGrpSpPr>
            <a:grpSpLocks/>
          </p:cNvGrpSpPr>
          <p:nvPr/>
        </p:nvGrpSpPr>
        <p:grpSpPr bwMode="auto">
          <a:xfrm>
            <a:off x="6796088" y="1403350"/>
            <a:ext cx="1736725" cy="1071563"/>
            <a:chOff x="3371965" y="1848642"/>
            <a:chExt cx="1737998" cy="1072228"/>
          </a:xfrm>
        </p:grpSpPr>
        <p:grpSp>
          <p:nvGrpSpPr>
            <p:cNvPr id="333875" name="Gruppieren 26"/>
            <p:cNvGrpSpPr>
              <a:grpSpLocks noChangeAspect="1"/>
            </p:cNvGrpSpPr>
            <p:nvPr/>
          </p:nvGrpSpPr>
          <p:grpSpPr bwMode="auto">
            <a:xfrm>
              <a:off x="3371965" y="1848642"/>
              <a:ext cx="1737998" cy="1072228"/>
              <a:chOff x="526852" y="1581944"/>
              <a:chExt cx="2554436" cy="1575916"/>
            </a:xfrm>
          </p:grpSpPr>
          <p:sp>
            <p:nvSpPr>
              <p:cNvPr id="30" name="Ellipse 29"/>
              <p:cNvSpPr/>
              <p:nvPr/>
            </p:nvSpPr>
            <p:spPr>
              <a:xfrm>
                <a:off x="526852" y="2005732"/>
                <a:ext cx="1152128" cy="1152128"/>
              </a:xfrm>
              <a:prstGeom prst="ellipse">
                <a:avLst/>
              </a:prstGeom>
              <a:solidFill>
                <a:srgbClr val="E52727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527050" h="438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400" dirty="0"/>
                  <a:t>p</a:t>
                </a:r>
                <a:endParaRPr lang="en-US" sz="4400" dirty="0"/>
              </a:p>
            </p:txBody>
          </p:sp>
          <p:sp>
            <p:nvSpPr>
              <p:cNvPr id="31" name="Ellipse 30"/>
              <p:cNvSpPr/>
              <p:nvPr/>
            </p:nvSpPr>
            <p:spPr>
              <a:xfrm>
                <a:off x="1929160" y="2005732"/>
                <a:ext cx="1152128" cy="1152128"/>
              </a:xfrm>
              <a:prstGeom prst="ellipse">
                <a:avLst/>
              </a:prstGeom>
              <a:solidFill>
                <a:srgbClr val="E52727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527050" h="438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400" dirty="0"/>
                  <a:t>n</a:t>
                </a:r>
                <a:endParaRPr lang="en-US" sz="4400" dirty="0"/>
              </a:p>
            </p:txBody>
          </p:sp>
          <p:sp>
            <p:nvSpPr>
              <p:cNvPr id="29" name="Ellipse 28"/>
              <p:cNvSpPr/>
              <p:nvPr/>
            </p:nvSpPr>
            <p:spPr>
              <a:xfrm>
                <a:off x="1326866" y="1581944"/>
                <a:ext cx="936103" cy="936104"/>
              </a:xfrm>
              <a:prstGeom prst="ellipse">
                <a:avLst/>
              </a:prstGeom>
              <a:solidFill>
                <a:srgbClr val="66FF33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527050" h="438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K</a:t>
                </a:r>
                <a:r>
                  <a:rPr lang="en-US" sz="2800" baseline="30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0</a:t>
                </a:r>
                <a:endParaRPr lang="en-US" sz="2800" baseline="30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cxnSp>
          <p:nvCxnSpPr>
            <p:cNvPr id="28" name="Gerade Verbindung 27"/>
            <p:cNvCxnSpPr/>
            <p:nvPr/>
          </p:nvCxnSpPr>
          <p:spPr>
            <a:xfrm>
              <a:off x="4058268" y="2018610"/>
              <a:ext cx="21288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Gerade Verbindung mit Pfeil 31"/>
          <p:cNvCxnSpPr/>
          <p:nvPr/>
        </p:nvCxnSpPr>
        <p:spPr>
          <a:xfrm>
            <a:off x="5597525" y="1895475"/>
            <a:ext cx="1025525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829" name="Textfeld 32"/>
          <p:cNvSpPr txBox="1">
            <a:spLocks noChangeArrowheads="1"/>
          </p:cNvSpPr>
          <p:nvPr/>
        </p:nvSpPr>
        <p:spPr bwMode="auto">
          <a:xfrm>
            <a:off x="5240338" y="2943225"/>
            <a:ext cx="19748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Charge  Q = +1</a:t>
            </a:r>
          </a:p>
          <a:p>
            <a:r>
              <a:rPr lang="en-US" sz="1600">
                <a:latin typeface="Calibri" pitchFamily="34" charset="0"/>
              </a:rPr>
              <a:t>Strangeness  S   = -1</a:t>
            </a:r>
          </a:p>
          <a:p>
            <a:r>
              <a:rPr lang="en-US" sz="1600">
                <a:latin typeface="Calibri" pitchFamily="34" charset="0"/>
              </a:rPr>
              <a:t>Baryon Number = 2</a:t>
            </a:r>
          </a:p>
          <a:p>
            <a:r>
              <a:rPr lang="en-US" sz="1600">
                <a:latin typeface="Calibri" pitchFamily="34" charset="0"/>
              </a:rPr>
              <a:t>I | I</a:t>
            </a:r>
            <a:r>
              <a:rPr lang="en-US" sz="1600" baseline="-25000">
                <a:latin typeface="Calibri" pitchFamily="34" charset="0"/>
              </a:rPr>
              <a:t>z</a:t>
            </a:r>
            <a:r>
              <a:rPr lang="en-US" sz="1600">
                <a:latin typeface="Calibri" pitchFamily="34" charset="0"/>
              </a:rPr>
              <a:t> = 3/2, 1/2 | +1/2</a:t>
            </a:r>
          </a:p>
        </p:txBody>
      </p:sp>
      <p:grpSp>
        <p:nvGrpSpPr>
          <p:cNvPr id="333830" name="Gruppieren 37"/>
          <p:cNvGrpSpPr>
            <a:grpSpLocks/>
          </p:cNvGrpSpPr>
          <p:nvPr/>
        </p:nvGrpSpPr>
        <p:grpSpPr bwMode="auto">
          <a:xfrm>
            <a:off x="3741738" y="2522538"/>
            <a:ext cx="1644650" cy="742950"/>
            <a:chOff x="3741235" y="2525752"/>
            <a:chExt cx="1644805" cy="742898"/>
          </a:xfrm>
        </p:grpSpPr>
        <p:sp>
          <p:nvSpPr>
            <p:cNvPr id="54" name="Geschweifte Klammer rechts 53"/>
            <p:cNvSpPr/>
            <p:nvPr/>
          </p:nvSpPr>
          <p:spPr>
            <a:xfrm rot="5400000">
              <a:off x="4379500" y="1887487"/>
              <a:ext cx="368274" cy="1644805"/>
            </a:xfrm>
            <a:prstGeom prst="rightBrace">
              <a:avLst>
                <a:gd name="adj1" fmla="val 68939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3874" name="Textfeld 33"/>
            <p:cNvSpPr txBox="1">
              <a:spLocks noChangeArrowheads="1"/>
            </p:cNvSpPr>
            <p:nvPr/>
          </p:nvSpPr>
          <p:spPr bwMode="auto">
            <a:xfrm>
              <a:off x="4181708" y="2899318"/>
              <a:ext cx="7793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I</a:t>
              </a:r>
              <a:r>
                <a:rPr lang="en-US" baseline="-25000">
                  <a:latin typeface="Calibri" pitchFamily="34" charset="0"/>
                </a:rPr>
                <a:t>NN</a:t>
              </a:r>
              <a:r>
                <a:rPr lang="en-US">
                  <a:latin typeface="Calibri" pitchFamily="34" charset="0"/>
                </a:rPr>
                <a:t> = 1</a:t>
              </a:r>
              <a:endParaRPr lang="en-US" baseline="-25000">
                <a:latin typeface="Calibri" pitchFamily="34" charset="0"/>
              </a:endParaRPr>
            </a:p>
          </p:txBody>
        </p:sp>
      </p:grpSp>
      <p:grpSp>
        <p:nvGrpSpPr>
          <p:cNvPr id="333831" name="Gruppieren 38"/>
          <p:cNvGrpSpPr>
            <a:grpSpLocks/>
          </p:cNvGrpSpPr>
          <p:nvPr/>
        </p:nvGrpSpPr>
        <p:grpSpPr bwMode="auto">
          <a:xfrm>
            <a:off x="6904038" y="2522538"/>
            <a:ext cx="1644650" cy="742950"/>
            <a:chOff x="3741235" y="2525752"/>
            <a:chExt cx="1644805" cy="742898"/>
          </a:xfrm>
        </p:grpSpPr>
        <p:sp>
          <p:nvSpPr>
            <p:cNvPr id="47" name="Geschweifte Klammer rechts 46"/>
            <p:cNvSpPr/>
            <p:nvPr/>
          </p:nvSpPr>
          <p:spPr>
            <a:xfrm rot="5400000">
              <a:off x="4379500" y="1887487"/>
              <a:ext cx="368274" cy="1644805"/>
            </a:xfrm>
            <a:prstGeom prst="rightBrace">
              <a:avLst>
                <a:gd name="adj1" fmla="val 68939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3872" name="Textfeld 47"/>
            <p:cNvSpPr txBox="1">
              <a:spLocks noChangeArrowheads="1"/>
            </p:cNvSpPr>
            <p:nvPr/>
          </p:nvSpPr>
          <p:spPr bwMode="auto">
            <a:xfrm>
              <a:off x="4181708" y="2899318"/>
              <a:ext cx="7793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I</a:t>
              </a:r>
              <a:r>
                <a:rPr lang="en-US" baseline="-25000">
                  <a:latin typeface="Calibri" pitchFamily="34" charset="0"/>
                </a:rPr>
                <a:t>NN</a:t>
              </a:r>
              <a:r>
                <a:rPr lang="en-US">
                  <a:latin typeface="Calibri" pitchFamily="34" charset="0"/>
                </a:rPr>
                <a:t> = 1</a:t>
              </a:r>
              <a:endParaRPr lang="en-US" baseline="-25000">
                <a:latin typeface="Calibri" pitchFamily="34" charset="0"/>
              </a:endParaRPr>
            </a:p>
          </p:txBody>
        </p:sp>
      </p:grpSp>
      <p:grpSp>
        <p:nvGrpSpPr>
          <p:cNvPr id="333832" name="Gruppieren 25"/>
          <p:cNvGrpSpPr>
            <a:grpSpLocks/>
          </p:cNvGrpSpPr>
          <p:nvPr/>
        </p:nvGrpSpPr>
        <p:grpSpPr bwMode="auto">
          <a:xfrm>
            <a:off x="6796088" y="4398963"/>
            <a:ext cx="1736725" cy="1071562"/>
            <a:chOff x="3371965" y="1848642"/>
            <a:chExt cx="1737998" cy="1072228"/>
          </a:xfrm>
        </p:grpSpPr>
        <p:grpSp>
          <p:nvGrpSpPr>
            <p:cNvPr id="333860" name="Gruppieren 26"/>
            <p:cNvGrpSpPr>
              <a:grpSpLocks noChangeAspect="1"/>
            </p:cNvGrpSpPr>
            <p:nvPr/>
          </p:nvGrpSpPr>
          <p:grpSpPr bwMode="auto">
            <a:xfrm>
              <a:off x="3371965" y="1848642"/>
              <a:ext cx="1737998" cy="1072228"/>
              <a:chOff x="526852" y="1581944"/>
              <a:chExt cx="2554436" cy="1575916"/>
            </a:xfrm>
          </p:grpSpPr>
          <p:sp>
            <p:nvSpPr>
              <p:cNvPr id="68" name="Ellipse 67"/>
              <p:cNvSpPr/>
              <p:nvPr/>
            </p:nvSpPr>
            <p:spPr>
              <a:xfrm>
                <a:off x="526852" y="2005732"/>
                <a:ext cx="1152128" cy="1152128"/>
              </a:xfrm>
              <a:prstGeom prst="ellipse">
                <a:avLst/>
              </a:prstGeom>
              <a:solidFill>
                <a:srgbClr val="E52727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527050" h="438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400" dirty="0"/>
                  <a:t>p</a:t>
                </a:r>
                <a:endParaRPr lang="en-US" sz="4400" dirty="0"/>
              </a:p>
            </p:txBody>
          </p:sp>
          <p:sp>
            <p:nvSpPr>
              <p:cNvPr id="69" name="Ellipse 68"/>
              <p:cNvSpPr/>
              <p:nvPr/>
            </p:nvSpPr>
            <p:spPr>
              <a:xfrm>
                <a:off x="1929160" y="2005732"/>
                <a:ext cx="1152128" cy="1152128"/>
              </a:xfrm>
              <a:prstGeom prst="ellipse">
                <a:avLst/>
              </a:prstGeom>
              <a:solidFill>
                <a:srgbClr val="E52727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527050" h="438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400" dirty="0"/>
                  <a:t>n</a:t>
                </a:r>
                <a:endParaRPr lang="en-US" sz="4400" dirty="0"/>
              </a:p>
            </p:txBody>
          </p:sp>
          <p:sp>
            <p:nvSpPr>
              <p:cNvPr id="70" name="Ellipse 69"/>
              <p:cNvSpPr/>
              <p:nvPr/>
            </p:nvSpPr>
            <p:spPr>
              <a:xfrm>
                <a:off x="1326866" y="1581944"/>
                <a:ext cx="936103" cy="936104"/>
              </a:xfrm>
              <a:prstGeom prst="ellipse">
                <a:avLst/>
              </a:prstGeom>
              <a:solidFill>
                <a:srgbClr val="66FF33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527050" h="438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K</a:t>
                </a:r>
                <a:r>
                  <a:rPr lang="en-US" sz="2800" baseline="30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0</a:t>
                </a:r>
                <a:endParaRPr lang="en-US" sz="2800" baseline="30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cxnSp>
          <p:nvCxnSpPr>
            <p:cNvPr id="67" name="Gerade Verbindung 66"/>
            <p:cNvCxnSpPr/>
            <p:nvPr/>
          </p:nvCxnSpPr>
          <p:spPr>
            <a:xfrm>
              <a:off x="4058268" y="2018610"/>
              <a:ext cx="21288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3833" name="Gruppieren 70"/>
          <p:cNvGrpSpPr>
            <a:grpSpLocks/>
          </p:cNvGrpSpPr>
          <p:nvPr/>
        </p:nvGrpSpPr>
        <p:grpSpPr bwMode="auto">
          <a:xfrm>
            <a:off x="6904038" y="5440363"/>
            <a:ext cx="1644650" cy="742950"/>
            <a:chOff x="3741235" y="2525752"/>
            <a:chExt cx="1644805" cy="742898"/>
          </a:xfrm>
        </p:grpSpPr>
        <p:sp>
          <p:nvSpPr>
            <p:cNvPr id="72" name="Geschweifte Klammer rechts 71"/>
            <p:cNvSpPr/>
            <p:nvPr/>
          </p:nvSpPr>
          <p:spPr>
            <a:xfrm rot="5400000">
              <a:off x="4379500" y="1887487"/>
              <a:ext cx="368274" cy="1644805"/>
            </a:xfrm>
            <a:prstGeom prst="rightBrace">
              <a:avLst>
                <a:gd name="adj1" fmla="val 68939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3859" name="Textfeld 72"/>
            <p:cNvSpPr txBox="1">
              <a:spLocks noChangeArrowheads="1"/>
            </p:cNvSpPr>
            <p:nvPr/>
          </p:nvSpPr>
          <p:spPr bwMode="auto">
            <a:xfrm>
              <a:off x="4181708" y="2899318"/>
              <a:ext cx="7793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I</a:t>
              </a:r>
              <a:r>
                <a:rPr lang="en-US" baseline="-25000">
                  <a:latin typeface="Calibri" pitchFamily="34" charset="0"/>
                </a:rPr>
                <a:t>NN</a:t>
              </a:r>
              <a:r>
                <a:rPr lang="en-US">
                  <a:latin typeface="Calibri" pitchFamily="34" charset="0"/>
                </a:rPr>
                <a:t> = 0</a:t>
              </a:r>
              <a:endParaRPr lang="en-US" baseline="-25000">
                <a:latin typeface="Calibri" pitchFamily="34" charset="0"/>
              </a:endParaRPr>
            </a:p>
          </p:txBody>
        </p:sp>
      </p:grpSp>
      <p:sp>
        <p:nvSpPr>
          <p:cNvPr id="333834" name="Textfeld 73"/>
          <p:cNvSpPr txBox="1">
            <a:spLocks noChangeArrowheads="1"/>
          </p:cNvSpPr>
          <p:nvPr/>
        </p:nvSpPr>
        <p:spPr bwMode="auto">
          <a:xfrm>
            <a:off x="4591050" y="4702175"/>
            <a:ext cx="18303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Charge  Q = +1</a:t>
            </a:r>
          </a:p>
          <a:p>
            <a:r>
              <a:rPr lang="en-US" sz="1600">
                <a:latin typeface="Calibri" pitchFamily="34" charset="0"/>
              </a:rPr>
              <a:t>Strangeness  S   = -1</a:t>
            </a:r>
          </a:p>
          <a:p>
            <a:r>
              <a:rPr lang="en-US" sz="1600">
                <a:latin typeface="Calibri" pitchFamily="34" charset="0"/>
              </a:rPr>
              <a:t>Baryon Number = 2</a:t>
            </a:r>
          </a:p>
          <a:p>
            <a:r>
              <a:rPr lang="en-US" sz="1600">
                <a:latin typeface="Calibri" pitchFamily="34" charset="0"/>
              </a:rPr>
              <a:t>I | I</a:t>
            </a:r>
            <a:r>
              <a:rPr lang="en-US" sz="1600" baseline="-25000">
                <a:latin typeface="Calibri" pitchFamily="34" charset="0"/>
              </a:rPr>
              <a:t>z</a:t>
            </a:r>
            <a:r>
              <a:rPr lang="en-US" sz="1600">
                <a:latin typeface="Calibri" pitchFamily="34" charset="0"/>
              </a:rPr>
              <a:t> =  1/2 | +1/2</a:t>
            </a:r>
          </a:p>
        </p:txBody>
      </p:sp>
      <p:sp>
        <p:nvSpPr>
          <p:cNvPr id="333835" name="Textfeld 74"/>
          <p:cNvSpPr txBox="1">
            <a:spLocks noChangeArrowheads="1"/>
          </p:cNvSpPr>
          <p:nvPr/>
        </p:nvSpPr>
        <p:spPr bwMode="auto">
          <a:xfrm>
            <a:off x="7651750" y="3255963"/>
            <a:ext cx="1492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symmetric </a:t>
            </a:r>
          </a:p>
          <a:p>
            <a:r>
              <a:rPr lang="en-US" sz="1600">
                <a:latin typeface="Calibri" pitchFamily="34" charset="0"/>
              </a:rPr>
              <a:t>pn combination</a:t>
            </a:r>
          </a:p>
        </p:txBody>
      </p:sp>
      <p:sp>
        <p:nvSpPr>
          <p:cNvPr id="333836" name="Textfeld 76"/>
          <p:cNvSpPr txBox="1">
            <a:spLocks noChangeArrowheads="1"/>
          </p:cNvSpPr>
          <p:nvPr/>
        </p:nvSpPr>
        <p:spPr bwMode="auto">
          <a:xfrm>
            <a:off x="7651750" y="6062663"/>
            <a:ext cx="1492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anti-symmetric </a:t>
            </a:r>
          </a:p>
          <a:p>
            <a:r>
              <a:rPr lang="en-US" sz="1600">
                <a:latin typeface="Calibri" pitchFamily="34" charset="0"/>
              </a:rPr>
              <a:t>pn combination</a:t>
            </a:r>
          </a:p>
        </p:txBody>
      </p:sp>
      <p:graphicFrame>
        <p:nvGraphicFramePr>
          <p:cNvPr id="35" name="Tabelle 34"/>
          <p:cNvGraphicFramePr>
            <a:graphicFrameLocks noGrp="1"/>
          </p:cNvGraphicFramePr>
          <p:nvPr/>
        </p:nvGraphicFramePr>
        <p:xfrm>
          <a:off x="236538" y="1073150"/>
          <a:ext cx="3384550" cy="1423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974"/>
                <a:gridCol w="1364865"/>
                <a:gridCol w="1306145"/>
              </a:tblGrid>
              <a:tr h="4747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|I ,I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&gt;</a:t>
                      </a:r>
                      <a:endParaRPr lang="en-US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47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K</a:t>
                      </a:r>
                      <a:r>
                        <a:rPr lang="en-US" b="1" baseline="30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|1,+1&gt;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|1,0&gt;,|0</a:t>
                      </a:r>
                      <a:r>
                        <a:rPr lang="en-US" baseline="0" dirty="0" smtClean="0"/>
                        <a:t>,0&gt;</a:t>
                      </a:r>
                      <a:endParaRPr lang="en-US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</a:tr>
              <a:tr h="4747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K</a:t>
                      </a:r>
                      <a:r>
                        <a:rPr lang="en-US" b="1" baseline="300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b="1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|1,0&gt;,|0</a:t>
                      </a:r>
                      <a:r>
                        <a:rPr lang="en-US" baseline="0" dirty="0" smtClean="0"/>
                        <a:t>, 0&gt;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|1</a:t>
                      </a:r>
                      <a:r>
                        <a:rPr lang="en-US" baseline="0" dirty="0" smtClean="0"/>
                        <a:t>,</a:t>
                      </a:r>
                      <a:r>
                        <a:rPr lang="en-US" dirty="0" smtClean="0"/>
                        <a:t>-1&gt;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6" name="Gerade Verbindung 35"/>
          <p:cNvCxnSpPr/>
          <p:nvPr/>
        </p:nvCxnSpPr>
        <p:spPr>
          <a:xfrm>
            <a:off x="463550" y="1627188"/>
            <a:ext cx="1333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3" name="Textplatzhalter 1"/>
          <p:cNvSpPr>
            <a:spLocks noGrp="1"/>
          </p:cNvSpPr>
          <p:nvPr>
            <p:ph type="body" sz="quarter" idx="11"/>
          </p:nvPr>
        </p:nvSpPr>
        <p:spPr bwMode="auto">
          <a:xfrm>
            <a:off x="1181100" y="298450"/>
            <a:ext cx="6781800" cy="64611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Isospin Configurations</a:t>
            </a:r>
          </a:p>
        </p:txBody>
      </p:sp>
      <p:grpSp>
        <p:nvGrpSpPr>
          <p:cNvPr id="335874" name="Gruppieren 15"/>
          <p:cNvGrpSpPr>
            <a:grpSpLocks noChangeAspect="1"/>
          </p:cNvGrpSpPr>
          <p:nvPr/>
        </p:nvGrpSpPr>
        <p:grpSpPr bwMode="auto">
          <a:xfrm>
            <a:off x="3743325" y="1484313"/>
            <a:ext cx="1738313" cy="1071562"/>
            <a:chOff x="526852" y="1581944"/>
            <a:chExt cx="2554436" cy="1575916"/>
          </a:xfrm>
        </p:grpSpPr>
        <p:sp>
          <p:nvSpPr>
            <p:cNvPr id="24" name="Ellipse 23"/>
            <p:cNvSpPr/>
            <p:nvPr/>
          </p:nvSpPr>
          <p:spPr>
            <a:xfrm>
              <a:off x="526852" y="2005732"/>
              <a:ext cx="1152128" cy="1152128"/>
            </a:xfrm>
            <a:prstGeom prst="ellipse">
              <a:avLst/>
            </a:prstGeom>
            <a:solidFill>
              <a:srgbClr val="E5272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27050" h="438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dirty="0"/>
                <a:t>p</a:t>
              </a:r>
              <a:endParaRPr lang="en-US" sz="4400" dirty="0"/>
            </a:p>
          </p:txBody>
        </p:sp>
        <p:sp>
          <p:nvSpPr>
            <p:cNvPr id="25" name="Ellipse 24"/>
            <p:cNvSpPr/>
            <p:nvPr/>
          </p:nvSpPr>
          <p:spPr>
            <a:xfrm>
              <a:off x="1929160" y="2005732"/>
              <a:ext cx="1152128" cy="1152128"/>
            </a:xfrm>
            <a:prstGeom prst="ellipse">
              <a:avLst/>
            </a:prstGeom>
            <a:solidFill>
              <a:srgbClr val="E5272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27050" h="438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dirty="0"/>
                <a:t>p</a:t>
              </a:r>
              <a:endParaRPr lang="en-US" sz="4400" dirty="0"/>
            </a:p>
          </p:txBody>
        </p:sp>
        <p:sp>
          <p:nvSpPr>
            <p:cNvPr id="21" name="Ellipse 20"/>
            <p:cNvSpPr/>
            <p:nvPr/>
          </p:nvSpPr>
          <p:spPr>
            <a:xfrm>
              <a:off x="1326866" y="1581944"/>
              <a:ext cx="936103" cy="936104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27050" h="438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</a:t>
              </a:r>
              <a:r>
                <a:rPr lang="en-US" sz="2800" baseline="30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</a:t>
              </a:r>
              <a:endParaRPr 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35875" name="Gruppieren 25"/>
          <p:cNvGrpSpPr>
            <a:grpSpLocks/>
          </p:cNvGrpSpPr>
          <p:nvPr/>
        </p:nvGrpSpPr>
        <p:grpSpPr bwMode="auto">
          <a:xfrm>
            <a:off x="6796088" y="1403350"/>
            <a:ext cx="1736725" cy="1071563"/>
            <a:chOff x="3371965" y="1848642"/>
            <a:chExt cx="1737998" cy="1072228"/>
          </a:xfrm>
        </p:grpSpPr>
        <p:grpSp>
          <p:nvGrpSpPr>
            <p:cNvPr id="335926" name="Gruppieren 26"/>
            <p:cNvGrpSpPr>
              <a:grpSpLocks noChangeAspect="1"/>
            </p:cNvGrpSpPr>
            <p:nvPr/>
          </p:nvGrpSpPr>
          <p:grpSpPr bwMode="auto">
            <a:xfrm>
              <a:off x="3371965" y="1848642"/>
              <a:ext cx="1737998" cy="1072228"/>
              <a:chOff x="526852" y="1581944"/>
              <a:chExt cx="2554436" cy="1575916"/>
            </a:xfrm>
          </p:grpSpPr>
          <p:sp>
            <p:nvSpPr>
              <p:cNvPr id="30" name="Ellipse 29"/>
              <p:cNvSpPr/>
              <p:nvPr/>
            </p:nvSpPr>
            <p:spPr>
              <a:xfrm>
                <a:off x="526852" y="2005732"/>
                <a:ext cx="1152128" cy="1152128"/>
              </a:xfrm>
              <a:prstGeom prst="ellipse">
                <a:avLst/>
              </a:prstGeom>
              <a:solidFill>
                <a:srgbClr val="E52727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527050" h="438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400" dirty="0"/>
                  <a:t>p</a:t>
                </a:r>
                <a:endParaRPr lang="en-US" sz="4400" dirty="0"/>
              </a:p>
            </p:txBody>
          </p:sp>
          <p:sp>
            <p:nvSpPr>
              <p:cNvPr id="31" name="Ellipse 30"/>
              <p:cNvSpPr/>
              <p:nvPr/>
            </p:nvSpPr>
            <p:spPr>
              <a:xfrm>
                <a:off x="1929160" y="2005732"/>
                <a:ext cx="1152128" cy="1152128"/>
              </a:xfrm>
              <a:prstGeom prst="ellipse">
                <a:avLst/>
              </a:prstGeom>
              <a:solidFill>
                <a:srgbClr val="E52727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527050" h="438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400" dirty="0"/>
                  <a:t>n</a:t>
                </a:r>
                <a:endParaRPr lang="en-US" sz="4400" dirty="0"/>
              </a:p>
            </p:txBody>
          </p:sp>
          <p:sp>
            <p:nvSpPr>
              <p:cNvPr id="29" name="Ellipse 28"/>
              <p:cNvSpPr/>
              <p:nvPr/>
            </p:nvSpPr>
            <p:spPr>
              <a:xfrm>
                <a:off x="1326866" y="1581944"/>
                <a:ext cx="936103" cy="936104"/>
              </a:xfrm>
              <a:prstGeom prst="ellipse">
                <a:avLst/>
              </a:prstGeom>
              <a:solidFill>
                <a:srgbClr val="66FF33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527050" h="438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K</a:t>
                </a:r>
                <a:r>
                  <a:rPr lang="en-US" sz="2800" baseline="30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0</a:t>
                </a:r>
                <a:endParaRPr lang="en-US" sz="2800" baseline="30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cxnSp>
          <p:nvCxnSpPr>
            <p:cNvPr id="28" name="Gerade Verbindung 27"/>
            <p:cNvCxnSpPr/>
            <p:nvPr/>
          </p:nvCxnSpPr>
          <p:spPr>
            <a:xfrm>
              <a:off x="4058268" y="2018610"/>
              <a:ext cx="21288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Gerade Verbindung mit Pfeil 31"/>
          <p:cNvCxnSpPr/>
          <p:nvPr/>
        </p:nvCxnSpPr>
        <p:spPr>
          <a:xfrm>
            <a:off x="5597525" y="1895475"/>
            <a:ext cx="1025525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877" name="Textfeld 32"/>
          <p:cNvSpPr txBox="1">
            <a:spLocks noChangeArrowheads="1"/>
          </p:cNvSpPr>
          <p:nvPr/>
        </p:nvSpPr>
        <p:spPr bwMode="auto">
          <a:xfrm>
            <a:off x="5240338" y="2943225"/>
            <a:ext cx="18510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Charge  Q = +1</a:t>
            </a:r>
          </a:p>
          <a:p>
            <a:r>
              <a:rPr lang="en-US" sz="1600">
                <a:latin typeface="Calibri" pitchFamily="34" charset="0"/>
              </a:rPr>
              <a:t>Strangeness  S   = -1</a:t>
            </a:r>
          </a:p>
          <a:p>
            <a:r>
              <a:rPr lang="en-US" sz="1600">
                <a:latin typeface="Calibri" pitchFamily="34" charset="0"/>
              </a:rPr>
              <a:t>Baryon Number = 2</a:t>
            </a:r>
          </a:p>
          <a:p>
            <a:r>
              <a:rPr lang="en-US" sz="1600">
                <a:latin typeface="Calibri" pitchFamily="34" charset="0"/>
              </a:rPr>
              <a:t>|I , I</a:t>
            </a:r>
            <a:r>
              <a:rPr lang="en-US" sz="1600" baseline="-25000">
                <a:latin typeface="Calibri" pitchFamily="34" charset="0"/>
              </a:rPr>
              <a:t>z</a:t>
            </a:r>
            <a:r>
              <a:rPr lang="en-US" sz="1600">
                <a:latin typeface="Calibri" pitchFamily="34" charset="0"/>
              </a:rPr>
              <a:t> &gt;=  |1/2,+1/2&gt;</a:t>
            </a:r>
          </a:p>
        </p:txBody>
      </p:sp>
      <p:grpSp>
        <p:nvGrpSpPr>
          <p:cNvPr id="335878" name="Gruppieren 37"/>
          <p:cNvGrpSpPr>
            <a:grpSpLocks/>
          </p:cNvGrpSpPr>
          <p:nvPr/>
        </p:nvGrpSpPr>
        <p:grpSpPr bwMode="auto">
          <a:xfrm>
            <a:off x="3741738" y="2522538"/>
            <a:ext cx="1644650" cy="742950"/>
            <a:chOff x="3741235" y="2525752"/>
            <a:chExt cx="1644805" cy="742898"/>
          </a:xfrm>
        </p:grpSpPr>
        <p:sp>
          <p:nvSpPr>
            <p:cNvPr id="54" name="Geschweifte Klammer rechts 53"/>
            <p:cNvSpPr/>
            <p:nvPr/>
          </p:nvSpPr>
          <p:spPr>
            <a:xfrm rot="5400000">
              <a:off x="4379500" y="1887487"/>
              <a:ext cx="368274" cy="1644805"/>
            </a:xfrm>
            <a:prstGeom prst="rightBrace">
              <a:avLst>
                <a:gd name="adj1" fmla="val 68939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5925" name="Textfeld 33"/>
            <p:cNvSpPr txBox="1">
              <a:spLocks noChangeArrowheads="1"/>
            </p:cNvSpPr>
            <p:nvPr/>
          </p:nvSpPr>
          <p:spPr bwMode="auto">
            <a:xfrm>
              <a:off x="4181708" y="2899318"/>
              <a:ext cx="7793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I</a:t>
              </a:r>
              <a:r>
                <a:rPr lang="en-US" baseline="-25000">
                  <a:latin typeface="Calibri" pitchFamily="34" charset="0"/>
                </a:rPr>
                <a:t>NN</a:t>
              </a:r>
              <a:r>
                <a:rPr lang="en-US">
                  <a:latin typeface="Calibri" pitchFamily="34" charset="0"/>
                </a:rPr>
                <a:t> = 1</a:t>
              </a:r>
              <a:endParaRPr lang="en-US" baseline="-25000">
                <a:latin typeface="Calibri" pitchFamily="34" charset="0"/>
              </a:endParaRPr>
            </a:p>
          </p:txBody>
        </p:sp>
      </p:grpSp>
      <p:grpSp>
        <p:nvGrpSpPr>
          <p:cNvPr id="335879" name="Gruppieren 38"/>
          <p:cNvGrpSpPr>
            <a:grpSpLocks/>
          </p:cNvGrpSpPr>
          <p:nvPr/>
        </p:nvGrpSpPr>
        <p:grpSpPr bwMode="auto">
          <a:xfrm>
            <a:off x="6904038" y="2522538"/>
            <a:ext cx="1644650" cy="742950"/>
            <a:chOff x="3741235" y="2525752"/>
            <a:chExt cx="1644805" cy="742898"/>
          </a:xfrm>
        </p:grpSpPr>
        <p:sp>
          <p:nvSpPr>
            <p:cNvPr id="47" name="Geschweifte Klammer rechts 46"/>
            <p:cNvSpPr/>
            <p:nvPr/>
          </p:nvSpPr>
          <p:spPr>
            <a:xfrm rot="5400000">
              <a:off x="4379500" y="1887487"/>
              <a:ext cx="368274" cy="1644805"/>
            </a:xfrm>
            <a:prstGeom prst="rightBrace">
              <a:avLst>
                <a:gd name="adj1" fmla="val 68939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5923" name="Textfeld 47"/>
            <p:cNvSpPr txBox="1">
              <a:spLocks noChangeArrowheads="1"/>
            </p:cNvSpPr>
            <p:nvPr/>
          </p:nvSpPr>
          <p:spPr bwMode="auto">
            <a:xfrm>
              <a:off x="4181708" y="2899318"/>
              <a:ext cx="7793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I</a:t>
              </a:r>
              <a:r>
                <a:rPr lang="en-US" baseline="-25000">
                  <a:latin typeface="Calibri" pitchFamily="34" charset="0"/>
                </a:rPr>
                <a:t>NN</a:t>
              </a:r>
              <a:r>
                <a:rPr lang="en-US">
                  <a:latin typeface="Calibri" pitchFamily="34" charset="0"/>
                </a:rPr>
                <a:t> = 1</a:t>
              </a:r>
              <a:endParaRPr lang="en-US" baseline="-25000">
                <a:latin typeface="Calibri" pitchFamily="34" charset="0"/>
              </a:endParaRPr>
            </a:p>
          </p:txBody>
        </p:sp>
      </p:grpSp>
      <p:sp>
        <p:nvSpPr>
          <p:cNvPr id="335880" name="Textfeld 48"/>
          <p:cNvSpPr txBox="1">
            <a:spLocks noChangeArrowheads="1"/>
          </p:cNvSpPr>
          <p:nvPr/>
        </p:nvSpPr>
        <p:spPr bwMode="auto">
          <a:xfrm>
            <a:off x="357188" y="3155950"/>
            <a:ext cx="3233737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The “ppK</a:t>
            </a:r>
            <a:r>
              <a:rPr lang="en-US" baseline="30000">
                <a:latin typeface="Calibri" pitchFamily="34" charset="0"/>
              </a:rPr>
              <a:t>-</a:t>
            </a:r>
            <a:r>
              <a:rPr lang="en-US">
                <a:latin typeface="Calibri" pitchFamily="34" charset="0"/>
              </a:rPr>
              <a:t>” is a linear combination of a </a:t>
            </a:r>
          </a:p>
          <a:p>
            <a:r>
              <a:rPr lang="en-US">
                <a:latin typeface="Calibri" pitchFamily="34" charset="0"/>
              </a:rPr>
              <a:t>ppK</a:t>
            </a:r>
            <a:r>
              <a:rPr lang="en-US" baseline="30000">
                <a:latin typeface="Calibri" pitchFamily="34" charset="0"/>
              </a:rPr>
              <a:t>-</a:t>
            </a:r>
            <a:r>
              <a:rPr lang="en-US">
                <a:latin typeface="Calibri" pitchFamily="34" charset="0"/>
              </a:rPr>
              <a:t> and a pnK</a:t>
            </a:r>
            <a:r>
              <a:rPr lang="en-US" baseline="30000">
                <a:latin typeface="Calibri" pitchFamily="34" charset="0"/>
              </a:rPr>
              <a:t>0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with total isospin I=1/2</a:t>
            </a:r>
          </a:p>
          <a:p>
            <a:r>
              <a:rPr lang="en-US">
                <a:latin typeface="Calibri" pitchFamily="34" charset="0"/>
              </a:rPr>
              <a:t>and I</a:t>
            </a:r>
            <a:r>
              <a:rPr lang="en-US" baseline="-25000">
                <a:latin typeface="Calibri" pitchFamily="34" charset="0"/>
              </a:rPr>
              <a:t>NN</a:t>
            </a:r>
            <a:r>
              <a:rPr lang="en-US">
                <a:latin typeface="Calibri" pitchFamily="34" charset="0"/>
              </a:rPr>
              <a:t>=1 </a:t>
            </a:r>
            <a:r>
              <a:rPr lang="en-US">
                <a:latin typeface="Calibri" pitchFamily="34" charset="0"/>
                <a:sym typeface="Wingdings" pitchFamily="2" charset="2"/>
              </a:rPr>
              <a:t> S=0</a:t>
            </a:r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The pnK</a:t>
            </a:r>
            <a:r>
              <a:rPr lang="en-US" baseline="30000">
                <a:latin typeface="Calibri" pitchFamily="34" charset="0"/>
              </a:rPr>
              <a:t>0</a:t>
            </a:r>
            <a:r>
              <a:rPr lang="en-US">
                <a:latin typeface="Calibri" pitchFamily="34" charset="0"/>
              </a:rPr>
              <a:t> state</a:t>
            </a:r>
          </a:p>
          <a:p>
            <a:r>
              <a:rPr lang="en-US">
                <a:latin typeface="Calibri" pitchFamily="34" charset="0"/>
              </a:rPr>
              <a:t>with total isospin I=1/2</a:t>
            </a:r>
          </a:p>
          <a:p>
            <a:r>
              <a:rPr lang="en-US">
                <a:latin typeface="Calibri" pitchFamily="34" charset="0"/>
              </a:rPr>
              <a:t>and I</a:t>
            </a:r>
            <a:r>
              <a:rPr lang="en-US" baseline="-25000">
                <a:latin typeface="Calibri" pitchFamily="34" charset="0"/>
              </a:rPr>
              <a:t>NN</a:t>
            </a:r>
            <a:r>
              <a:rPr lang="en-US">
                <a:latin typeface="Calibri" pitchFamily="34" charset="0"/>
              </a:rPr>
              <a:t>=0 </a:t>
            </a:r>
            <a:r>
              <a:rPr lang="en-US">
                <a:latin typeface="Calibri" pitchFamily="34" charset="0"/>
                <a:sym typeface="Wingdings" pitchFamily="2" charset="2"/>
              </a:rPr>
              <a:t> S=1 </a:t>
            </a:r>
          </a:p>
          <a:p>
            <a:r>
              <a:rPr lang="en-US">
                <a:latin typeface="Calibri" pitchFamily="34" charset="0"/>
              </a:rPr>
              <a:t>is called “K</a:t>
            </a:r>
            <a:r>
              <a:rPr lang="en-US" baseline="30000">
                <a:latin typeface="Calibri" pitchFamily="34" charset="0"/>
              </a:rPr>
              <a:t>-</a:t>
            </a:r>
            <a:r>
              <a:rPr lang="en-US">
                <a:latin typeface="Calibri" pitchFamily="34" charset="0"/>
              </a:rPr>
              <a:t>d”</a:t>
            </a:r>
          </a:p>
          <a:p>
            <a:endParaRPr lang="en-US">
              <a:latin typeface="Calibri" pitchFamily="34" charset="0"/>
            </a:endParaRPr>
          </a:p>
        </p:txBody>
      </p:sp>
      <p:grpSp>
        <p:nvGrpSpPr>
          <p:cNvPr id="335881" name="Gruppieren 25"/>
          <p:cNvGrpSpPr>
            <a:grpSpLocks/>
          </p:cNvGrpSpPr>
          <p:nvPr/>
        </p:nvGrpSpPr>
        <p:grpSpPr bwMode="auto">
          <a:xfrm>
            <a:off x="6796088" y="4398963"/>
            <a:ext cx="1736725" cy="1071562"/>
            <a:chOff x="3371965" y="1848642"/>
            <a:chExt cx="1737998" cy="1072228"/>
          </a:xfrm>
        </p:grpSpPr>
        <p:grpSp>
          <p:nvGrpSpPr>
            <p:cNvPr id="335911" name="Gruppieren 26"/>
            <p:cNvGrpSpPr>
              <a:grpSpLocks noChangeAspect="1"/>
            </p:cNvGrpSpPr>
            <p:nvPr/>
          </p:nvGrpSpPr>
          <p:grpSpPr bwMode="auto">
            <a:xfrm>
              <a:off x="3371965" y="1848642"/>
              <a:ext cx="1737998" cy="1072228"/>
              <a:chOff x="526852" y="1581944"/>
              <a:chExt cx="2554436" cy="1575916"/>
            </a:xfrm>
          </p:grpSpPr>
          <p:sp>
            <p:nvSpPr>
              <p:cNvPr id="68" name="Ellipse 67"/>
              <p:cNvSpPr/>
              <p:nvPr/>
            </p:nvSpPr>
            <p:spPr>
              <a:xfrm>
                <a:off x="526852" y="2005732"/>
                <a:ext cx="1152128" cy="1152128"/>
              </a:xfrm>
              <a:prstGeom prst="ellipse">
                <a:avLst/>
              </a:prstGeom>
              <a:solidFill>
                <a:srgbClr val="E52727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527050" h="438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400" dirty="0"/>
                  <a:t>p</a:t>
                </a:r>
                <a:endParaRPr lang="en-US" sz="4400" dirty="0"/>
              </a:p>
            </p:txBody>
          </p:sp>
          <p:sp>
            <p:nvSpPr>
              <p:cNvPr id="69" name="Ellipse 68"/>
              <p:cNvSpPr/>
              <p:nvPr/>
            </p:nvSpPr>
            <p:spPr>
              <a:xfrm>
                <a:off x="1929160" y="2005732"/>
                <a:ext cx="1152128" cy="1152128"/>
              </a:xfrm>
              <a:prstGeom prst="ellipse">
                <a:avLst/>
              </a:prstGeom>
              <a:solidFill>
                <a:srgbClr val="E52727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527050" h="438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400" dirty="0"/>
                  <a:t>n</a:t>
                </a:r>
                <a:endParaRPr lang="en-US" sz="4400" dirty="0"/>
              </a:p>
            </p:txBody>
          </p:sp>
          <p:sp>
            <p:nvSpPr>
              <p:cNvPr id="70" name="Ellipse 69"/>
              <p:cNvSpPr/>
              <p:nvPr/>
            </p:nvSpPr>
            <p:spPr>
              <a:xfrm>
                <a:off x="1326866" y="1581944"/>
                <a:ext cx="936103" cy="936104"/>
              </a:xfrm>
              <a:prstGeom prst="ellipse">
                <a:avLst/>
              </a:prstGeom>
              <a:solidFill>
                <a:srgbClr val="66FF33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527050" h="438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K</a:t>
                </a:r>
                <a:r>
                  <a:rPr lang="en-US" sz="2800" baseline="30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0</a:t>
                </a:r>
                <a:endParaRPr lang="en-US" sz="2800" baseline="30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cxnSp>
          <p:nvCxnSpPr>
            <p:cNvPr id="67" name="Gerade Verbindung 66"/>
            <p:cNvCxnSpPr/>
            <p:nvPr/>
          </p:nvCxnSpPr>
          <p:spPr>
            <a:xfrm>
              <a:off x="4058268" y="2018610"/>
              <a:ext cx="21288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5882" name="Gruppieren 70"/>
          <p:cNvGrpSpPr>
            <a:grpSpLocks/>
          </p:cNvGrpSpPr>
          <p:nvPr/>
        </p:nvGrpSpPr>
        <p:grpSpPr bwMode="auto">
          <a:xfrm>
            <a:off x="6904038" y="5440363"/>
            <a:ext cx="1644650" cy="742950"/>
            <a:chOff x="3741235" y="2525752"/>
            <a:chExt cx="1644805" cy="742898"/>
          </a:xfrm>
        </p:grpSpPr>
        <p:sp>
          <p:nvSpPr>
            <p:cNvPr id="72" name="Geschweifte Klammer rechts 71"/>
            <p:cNvSpPr/>
            <p:nvPr/>
          </p:nvSpPr>
          <p:spPr>
            <a:xfrm rot="5400000">
              <a:off x="4379500" y="1887487"/>
              <a:ext cx="368274" cy="1644805"/>
            </a:xfrm>
            <a:prstGeom prst="rightBrace">
              <a:avLst>
                <a:gd name="adj1" fmla="val 68939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5910" name="Textfeld 72"/>
            <p:cNvSpPr txBox="1">
              <a:spLocks noChangeArrowheads="1"/>
            </p:cNvSpPr>
            <p:nvPr/>
          </p:nvSpPr>
          <p:spPr bwMode="auto">
            <a:xfrm>
              <a:off x="4181708" y="2899318"/>
              <a:ext cx="7793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I</a:t>
              </a:r>
              <a:r>
                <a:rPr lang="en-US" baseline="-25000">
                  <a:latin typeface="Calibri" pitchFamily="34" charset="0"/>
                </a:rPr>
                <a:t>NN</a:t>
              </a:r>
              <a:r>
                <a:rPr lang="en-US">
                  <a:latin typeface="Calibri" pitchFamily="34" charset="0"/>
                </a:rPr>
                <a:t> = 0</a:t>
              </a:r>
              <a:endParaRPr lang="en-US" baseline="-25000">
                <a:latin typeface="Calibri" pitchFamily="34" charset="0"/>
              </a:endParaRPr>
            </a:p>
          </p:txBody>
        </p:sp>
      </p:grpSp>
      <p:sp>
        <p:nvSpPr>
          <p:cNvPr id="335883" name="Textfeld 73"/>
          <p:cNvSpPr txBox="1">
            <a:spLocks noChangeArrowheads="1"/>
          </p:cNvSpPr>
          <p:nvPr/>
        </p:nvSpPr>
        <p:spPr bwMode="auto">
          <a:xfrm>
            <a:off x="4591050" y="4702175"/>
            <a:ext cx="18303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Charge  Q = +1</a:t>
            </a:r>
          </a:p>
          <a:p>
            <a:r>
              <a:rPr lang="en-US" sz="1600">
                <a:latin typeface="Calibri" pitchFamily="34" charset="0"/>
              </a:rPr>
              <a:t>Strangeness  S   = -1</a:t>
            </a:r>
          </a:p>
          <a:p>
            <a:r>
              <a:rPr lang="en-US" sz="1600">
                <a:latin typeface="Calibri" pitchFamily="34" charset="0"/>
              </a:rPr>
              <a:t>Baryon Number = 2</a:t>
            </a:r>
          </a:p>
          <a:p>
            <a:r>
              <a:rPr lang="en-US" sz="1600">
                <a:latin typeface="Calibri" pitchFamily="34" charset="0"/>
              </a:rPr>
              <a:t>I | I</a:t>
            </a:r>
            <a:r>
              <a:rPr lang="en-US" sz="1600" baseline="-25000">
                <a:latin typeface="Calibri" pitchFamily="34" charset="0"/>
              </a:rPr>
              <a:t>z</a:t>
            </a:r>
            <a:r>
              <a:rPr lang="en-US" sz="1600">
                <a:latin typeface="Calibri" pitchFamily="34" charset="0"/>
              </a:rPr>
              <a:t> =  1/2 | +1/2</a:t>
            </a:r>
          </a:p>
        </p:txBody>
      </p:sp>
      <p:sp>
        <p:nvSpPr>
          <p:cNvPr id="335884" name="Textfeld 74"/>
          <p:cNvSpPr txBox="1">
            <a:spLocks noChangeArrowheads="1"/>
          </p:cNvSpPr>
          <p:nvPr/>
        </p:nvSpPr>
        <p:spPr bwMode="auto">
          <a:xfrm>
            <a:off x="7651750" y="3255963"/>
            <a:ext cx="1492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symmetric </a:t>
            </a:r>
          </a:p>
          <a:p>
            <a:r>
              <a:rPr lang="en-US" sz="1600">
                <a:latin typeface="Calibri" pitchFamily="34" charset="0"/>
              </a:rPr>
              <a:t>pn combination</a:t>
            </a:r>
          </a:p>
        </p:txBody>
      </p:sp>
      <p:cxnSp>
        <p:nvCxnSpPr>
          <p:cNvPr id="76" name="Gerade Verbindung 75"/>
          <p:cNvCxnSpPr/>
          <p:nvPr/>
        </p:nvCxnSpPr>
        <p:spPr>
          <a:xfrm>
            <a:off x="1695450" y="3779838"/>
            <a:ext cx="1222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886" name="Textfeld 76"/>
          <p:cNvSpPr txBox="1">
            <a:spLocks noChangeArrowheads="1"/>
          </p:cNvSpPr>
          <p:nvPr/>
        </p:nvSpPr>
        <p:spPr bwMode="auto">
          <a:xfrm>
            <a:off x="7651750" y="6062663"/>
            <a:ext cx="1492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anti-symmetric </a:t>
            </a:r>
          </a:p>
          <a:p>
            <a:r>
              <a:rPr lang="en-US" sz="1600">
                <a:latin typeface="Calibri" pitchFamily="34" charset="0"/>
              </a:rPr>
              <a:t>pn combination</a:t>
            </a:r>
          </a:p>
        </p:txBody>
      </p:sp>
      <p:cxnSp>
        <p:nvCxnSpPr>
          <p:cNvPr id="38" name="Gerade Verbindung 37"/>
          <p:cNvCxnSpPr/>
          <p:nvPr/>
        </p:nvCxnSpPr>
        <p:spPr>
          <a:xfrm>
            <a:off x="1077913" y="4879975"/>
            <a:ext cx="1222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Tabelle 38"/>
          <p:cNvGraphicFramePr>
            <a:graphicFrameLocks noGrp="1"/>
          </p:cNvGraphicFramePr>
          <p:nvPr/>
        </p:nvGraphicFramePr>
        <p:xfrm>
          <a:off x="236538" y="1073150"/>
          <a:ext cx="3384550" cy="1423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974"/>
                <a:gridCol w="1364865"/>
                <a:gridCol w="1306145"/>
              </a:tblGrid>
              <a:tr h="4747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|I ,I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&gt;</a:t>
                      </a:r>
                      <a:endParaRPr lang="en-US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47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K</a:t>
                      </a:r>
                      <a:r>
                        <a:rPr lang="en-US" b="1" baseline="30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|1,+1&gt;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|1,0&gt;,|0</a:t>
                      </a:r>
                      <a:r>
                        <a:rPr lang="en-US" baseline="0" dirty="0" smtClean="0"/>
                        <a:t>,0&gt;</a:t>
                      </a:r>
                      <a:endParaRPr lang="en-US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</a:tr>
              <a:tr h="4747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K</a:t>
                      </a:r>
                      <a:r>
                        <a:rPr lang="en-US" b="1" baseline="300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b="1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|1,0&gt;,|0</a:t>
                      </a:r>
                      <a:r>
                        <a:rPr lang="en-US" baseline="0" dirty="0" smtClean="0"/>
                        <a:t>, 0&gt;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|1</a:t>
                      </a:r>
                      <a:r>
                        <a:rPr lang="en-US" baseline="0" dirty="0" smtClean="0"/>
                        <a:t>,</a:t>
                      </a:r>
                      <a:r>
                        <a:rPr lang="en-US" dirty="0" smtClean="0"/>
                        <a:t>-1&gt;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0" name="Gerade Verbindung 39"/>
          <p:cNvCxnSpPr/>
          <p:nvPr/>
        </p:nvCxnSpPr>
        <p:spPr>
          <a:xfrm>
            <a:off x="463550" y="1627188"/>
            <a:ext cx="1333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1" name="Textplatzhalter 1"/>
          <p:cNvSpPr>
            <a:spLocks noGrp="1"/>
          </p:cNvSpPr>
          <p:nvPr>
            <p:ph type="body" sz="quarter" idx="11"/>
          </p:nvPr>
        </p:nvSpPr>
        <p:spPr bwMode="auto">
          <a:xfrm>
            <a:off x="1181100" y="298450"/>
            <a:ext cx="6781800" cy="64611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The three KNN states with Q=+1</a:t>
            </a:r>
          </a:p>
        </p:txBody>
      </p:sp>
      <p:grpSp>
        <p:nvGrpSpPr>
          <p:cNvPr id="337922" name="Gruppieren 15"/>
          <p:cNvGrpSpPr>
            <a:grpSpLocks noChangeAspect="1"/>
          </p:cNvGrpSpPr>
          <p:nvPr/>
        </p:nvGrpSpPr>
        <p:grpSpPr bwMode="auto">
          <a:xfrm>
            <a:off x="520700" y="1238250"/>
            <a:ext cx="1738313" cy="1073150"/>
            <a:chOff x="526852" y="1581944"/>
            <a:chExt cx="2554436" cy="1575916"/>
          </a:xfrm>
        </p:grpSpPr>
        <p:sp>
          <p:nvSpPr>
            <p:cNvPr id="4" name="Ellipse 3"/>
            <p:cNvSpPr/>
            <p:nvPr/>
          </p:nvSpPr>
          <p:spPr>
            <a:xfrm>
              <a:off x="526852" y="2005732"/>
              <a:ext cx="1152128" cy="1152128"/>
            </a:xfrm>
            <a:prstGeom prst="ellipse">
              <a:avLst/>
            </a:prstGeom>
            <a:solidFill>
              <a:srgbClr val="E5272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27050" h="438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dirty="0"/>
                <a:t>p</a:t>
              </a:r>
              <a:endParaRPr lang="en-US" sz="4400" dirty="0"/>
            </a:p>
          </p:txBody>
        </p:sp>
        <p:sp>
          <p:nvSpPr>
            <p:cNvPr id="5" name="Ellipse 4"/>
            <p:cNvSpPr/>
            <p:nvPr/>
          </p:nvSpPr>
          <p:spPr>
            <a:xfrm>
              <a:off x="1929160" y="2005732"/>
              <a:ext cx="1152128" cy="1152128"/>
            </a:xfrm>
            <a:prstGeom prst="ellipse">
              <a:avLst/>
            </a:prstGeom>
            <a:solidFill>
              <a:srgbClr val="E5272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27050" h="438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dirty="0"/>
                <a:t>p</a:t>
              </a:r>
              <a:endParaRPr lang="en-US" sz="4400" dirty="0"/>
            </a:p>
          </p:txBody>
        </p:sp>
        <p:sp>
          <p:nvSpPr>
            <p:cNvPr id="6" name="Ellipse 5"/>
            <p:cNvSpPr/>
            <p:nvPr/>
          </p:nvSpPr>
          <p:spPr>
            <a:xfrm>
              <a:off x="1326866" y="1581944"/>
              <a:ext cx="936103" cy="936104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27050" h="438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</a:t>
              </a:r>
              <a:r>
                <a:rPr lang="en-US" sz="2800" baseline="30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</a:t>
              </a:r>
              <a:endParaRPr 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37923" name="Gruppieren 25"/>
          <p:cNvGrpSpPr>
            <a:grpSpLocks/>
          </p:cNvGrpSpPr>
          <p:nvPr/>
        </p:nvGrpSpPr>
        <p:grpSpPr bwMode="auto">
          <a:xfrm>
            <a:off x="3573463" y="1157288"/>
            <a:ext cx="1736725" cy="1071562"/>
            <a:chOff x="3371965" y="1848642"/>
            <a:chExt cx="1737998" cy="1072228"/>
          </a:xfrm>
        </p:grpSpPr>
        <p:grpSp>
          <p:nvGrpSpPr>
            <p:cNvPr id="337950" name="Gruppieren 26"/>
            <p:cNvGrpSpPr>
              <a:grpSpLocks noChangeAspect="1"/>
            </p:cNvGrpSpPr>
            <p:nvPr/>
          </p:nvGrpSpPr>
          <p:grpSpPr bwMode="auto">
            <a:xfrm>
              <a:off x="3371965" y="1848642"/>
              <a:ext cx="1737998" cy="1072228"/>
              <a:chOff x="526852" y="1581944"/>
              <a:chExt cx="2554436" cy="1575916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526852" y="2005732"/>
                <a:ext cx="1152128" cy="1152128"/>
              </a:xfrm>
              <a:prstGeom prst="ellipse">
                <a:avLst/>
              </a:prstGeom>
              <a:solidFill>
                <a:srgbClr val="E52727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527050" h="438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400" dirty="0"/>
                  <a:t>p</a:t>
                </a:r>
                <a:endParaRPr lang="en-US" sz="4400" dirty="0"/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1929160" y="2005732"/>
                <a:ext cx="1152128" cy="1152128"/>
              </a:xfrm>
              <a:prstGeom prst="ellipse">
                <a:avLst/>
              </a:prstGeom>
              <a:solidFill>
                <a:srgbClr val="E52727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527050" h="438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400" dirty="0"/>
                  <a:t>n</a:t>
                </a:r>
                <a:endParaRPr lang="en-US" sz="4400" dirty="0"/>
              </a:p>
            </p:txBody>
          </p:sp>
          <p:sp>
            <p:nvSpPr>
              <p:cNvPr id="12" name="Ellipse 11"/>
              <p:cNvSpPr/>
              <p:nvPr/>
            </p:nvSpPr>
            <p:spPr>
              <a:xfrm>
                <a:off x="1326866" y="1581944"/>
                <a:ext cx="936103" cy="936104"/>
              </a:xfrm>
              <a:prstGeom prst="ellipse">
                <a:avLst/>
              </a:prstGeom>
              <a:solidFill>
                <a:srgbClr val="66FF33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527050" h="438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K</a:t>
                </a:r>
                <a:r>
                  <a:rPr lang="en-US" sz="2800" baseline="30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0</a:t>
                </a:r>
                <a:endParaRPr lang="en-US" sz="2800" baseline="30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cxnSp>
          <p:nvCxnSpPr>
            <p:cNvPr id="9" name="Gerade Verbindung 8"/>
            <p:cNvCxnSpPr/>
            <p:nvPr/>
          </p:nvCxnSpPr>
          <p:spPr>
            <a:xfrm>
              <a:off x="4058268" y="2018610"/>
              <a:ext cx="21288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Gerade Verbindung mit Pfeil 12"/>
          <p:cNvCxnSpPr/>
          <p:nvPr/>
        </p:nvCxnSpPr>
        <p:spPr>
          <a:xfrm>
            <a:off x="2374900" y="1651000"/>
            <a:ext cx="1025525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7925" name="Gruppieren 37"/>
          <p:cNvGrpSpPr>
            <a:grpSpLocks/>
          </p:cNvGrpSpPr>
          <p:nvPr/>
        </p:nvGrpSpPr>
        <p:grpSpPr bwMode="auto">
          <a:xfrm>
            <a:off x="519113" y="2276475"/>
            <a:ext cx="1644650" cy="742950"/>
            <a:chOff x="3741235" y="2525752"/>
            <a:chExt cx="1644805" cy="742898"/>
          </a:xfrm>
        </p:grpSpPr>
        <p:sp>
          <p:nvSpPr>
            <p:cNvPr id="15" name="Geschweifte Klammer rechts 14"/>
            <p:cNvSpPr/>
            <p:nvPr/>
          </p:nvSpPr>
          <p:spPr>
            <a:xfrm rot="5400000">
              <a:off x="4379500" y="1887487"/>
              <a:ext cx="368274" cy="1644805"/>
            </a:xfrm>
            <a:prstGeom prst="rightBrace">
              <a:avLst>
                <a:gd name="adj1" fmla="val 68939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7949" name="Textfeld 15"/>
            <p:cNvSpPr txBox="1">
              <a:spLocks noChangeArrowheads="1"/>
            </p:cNvSpPr>
            <p:nvPr/>
          </p:nvSpPr>
          <p:spPr bwMode="auto">
            <a:xfrm>
              <a:off x="4181708" y="2899318"/>
              <a:ext cx="7793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I</a:t>
              </a:r>
              <a:r>
                <a:rPr lang="en-US" baseline="-25000">
                  <a:latin typeface="Calibri" pitchFamily="34" charset="0"/>
                </a:rPr>
                <a:t>NN</a:t>
              </a:r>
              <a:r>
                <a:rPr lang="en-US">
                  <a:latin typeface="Calibri" pitchFamily="34" charset="0"/>
                </a:rPr>
                <a:t> = 1</a:t>
              </a:r>
              <a:endParaRPr lang="en-US" baseline="-25000">
                <a:latin typeface="Calibri" pitchFamily="34" charset="0"/>
              </a:endParaRPr>
            </a:p>
          </p:txBody>
        </p:sp>
      </p:grpSp>
      <p:grpSp>
        <p:nvGrpSpPr>
          <p:cNvPr id="337926" name="Gruppieren 38"/>
          <p:cNvGrpSpPr>
            <a:grpSpLocks/>
          </p:cNvGrpSpPr>
          <p:nvPr/>
        </p:nvGrpSpPr>
        <p:grpSpPr bwMode="auto">
          <a:xfrm>
            <a:off x="3681413" y="2276475"/>
            <a:ext cx="1644650" cy="742950"/>
            <a:chOff x="3741235" y="2525752"/>
            <a:chExt cx="1644805" cy="742898"/>
          </a:xfrm>
        </p:grpSpPr>
        <p:sp>
          <p:nvSpPr>
            <p:cNvPr id="18" name="Geschweifte Klammer rechts 17"/>
            <p:cNvSpPr/>
            <p:nvPr/>
          </p:nvSpPr>
          <p:spPr>
            <a:xfrm rot="5400000">
              <a:off x="4379500" y="1887487"/>
              <a:ext cx="368274" cy="1644805"/>
            </a:xfrm>
            <a:prstGeom prst="rightBrace">
              <a:avLst>
                <a:gd name="adj1" fmla="val 68939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7947" name="Textfeld 18"/>
            <p:cNvSpPr txBox="1">
              <a:spLocks noChangeArrowheads="1"/>
            </p:cNvSpPr>
            <p:nvPr/>
          </p:nvSpPr>
          <p:spPr bwMode="auto">
            <a:xfrm>
              <a:off x="4181708" y="2899318"/>
              <a:ext cx="7793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I</a:t>
              </a:r>
              <a:r>
                <a:rPr lang="en-US" baseline="-25000">
                  <a:latin typeface="Calibri" pitchFamily="34" charset="0"/>
                </a:rPr>
                <a:t>NN</a:t>
              </a:r>
              <a:r>
                <a:rPr lang="en-US">
                  <a:latin typeface="Calibri" pitchFamily="34" charset="0"/>
                </a:rPr>
                <a:t> = 1</a:t>
              </a:r>
              <a:endParaRPr lang="en-US" baseline="-25000">
                <a:latin typeface="Calibri" pitchFamily="34" charset="0"/>
              </a:endParaRPr>
            </a:p>
          </p:txBody>
        </p:sp>
      </p:grpSp>
      <p:grpSp>
        <p:nvGrpSpPr>
          <p:cNvPr id="337927" name="Gruppieren 25"/>
          <p:cNvGrpSpPr>
            <a:grpSpLocks/>
          </p:cNvGrpSpPr>
          <p:nvPr/>
        </p:nvGrpSpPr>
        <p:grpSpPr bwMode="auto">
          <a:xfrm>
            <a:off x="6405563" y="1157288"/>
            <a:ext cx="1738312" cy="1071562"/>
            <a:chOff x="3371965" y="1848642"/>
            <a:chExt cx="1737998" cy="1072228"/>
          </a:xfrm>
        </p:grpSpPr>
        <p:grpSp>
          <p:nvGrpSpPr>
            <p:cNvPr id="337935" name="Gruppieren 26"/>
            <p:cNvGrpSpPr>
              <a:grpSpLocks noChangeAspect="1"/>
            </p:cNvGrpSpPr>
            <p:nvPr/>
          </p:nvGrpSpPr>
          <p:grpSpPr bwMode="auto">
            <a:xfrm>
              <a:off x="3371965" y="1848642"/>
              <a:ext cx="1737998" cy="1072228"/>
              <a:chOff x="526852" y="1581944"/>
              <a:chExt cx="2554436" cy="1575916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26852" y="2005732"/>
                <a:ext cx="1152128" cy="1152128"/>
              </a:xfrm>
              <a:prstGeom prst="ellipse">
                <a:avLst/>
              </a:prstGeom>
              <a:solidFill>
                <a:srgbClr val="E52727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527050" h="438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400" dirty="0"/>
                  <a:t>p</a:t>
                </a:r>
                <a:endParaRPr lang="en-US" sz="4400" dirty="0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1929160" y="2005732"/>
                <a:ext cx="1152128" cy="1152128"/>
              </a:xfrm>
              <a:prstGeom prst="ellipse">
                <a:avLst/>
              </a:prstGeom>
              <a:solidFill>
                <a:srgbClr val="E52727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527050" h="438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400" dirty="0"/>
                  <a:t>n</a:t>
                </a:r>
                <a:endParaRPr lang="en-US" sz="4400" dirty="0"/>
              </a:p>
            </p:txBody>
          </p:sp>
          <p:sp>
            <p:nvSpPr>
              <p:cNvPr id="25" name="Ellipse 24"/>
              <p:cNvSpPr/>
              <p:nvPr/>
            </p:nvSpPr>
            <p:spPr>
              <a:xfrm>
                <a:off x="1326866" y="1581944"/>
                <a:ext cx="936103" cy="936104"/>
              </a:xfrm>
              <a:prstGeom prst="ellipse">
                <a:avLst/>
              </a:prstGeom>
              <a:solidFill>
                <a:srgbClr val="66FF33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527050" h="438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K</a:t>
                </a:r>
                <a:r>
                  <a:rPr lang="en-US" sz="2800" baseline="30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0</a:t>
                </a:r>
                <a:endParaRPr lang="en-US" sz="2800" baseline="30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cxnSp>
          <p:nvCxnSpPr>
            <p:cNvPr id="22" name="Gerade Verbindung 21"/>
            <p:cNvCxnSpPr/>
            <p:nvPr/>
          </p:nvCxnSpPr>
          <p:spPr>
            <a:xfrm>
              <a:off x="4059228" y="2018610"/>
              <a:ext cx="2111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7928" name="Gruppieren 70"/>
          <p:cNvGrpSpPr>
            <a:grpSpLocks/>
          </p:cNvGrpSpPr>
          <p:nvPr/>
        </p:nvGrpSpPr>
        <p:grpSpPr bwMode="auto">
          <a:xfrm>
            <a:off x="6513513" y="2276475"/>
            <a:ext cx="1646237" cy="742950"/>
            <a:chOff x="3741235" y="2525752"/>
            <a:chExt cx="1644805" cy="742898"/>
          </a:xfrm>
        </p:grpSpPr>
        <p:sp>
          <p:nvSpPr>
            <p:cNvPr id="27" name="Geschweifte Klammer rechts 26"/>
            <p:cNvSpPr/>
            <p:nvPr/>
          </p:nvSpPr>
          <p:spPr>
            <a:xfrm rot="5400000">
              <a:off x="4379501" y="1887486"/>
              <a:ext cx="368274" cy="1644805"/>
            </a:xfrm>
            <a:prstGeom prst="rightBrace">
              <a:avLst>
                <a:gd name="adj1" fmla="val 68939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7934" name="Textfeld 27"/>
            <p:cNvSpPr txBox="1">
              <a:spLocks noChangeArrowheads="1"/>
            </p:cNvSpPr>
            <p:nvPr/>
          </p:nvSpPr>
          <p:spPr bwMode="auto">
            <a:xfrm>
              <a:off x="4181708" y="2899318"/>
              <a:ext cx="7793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I</a:t>
              </a:r>
              <a:r>
                <a:rPr lang="en-US" baseline="-25000">
                  <a:latin typeface="Calibri" pitchFamily="34" charset="0"/>
                </a:rPr>
                <a:t>NN</a:t>
              </a:r>
              <a:r>
                <a:rPr lang="en-US">
                  <a:latin typeface="Calibri" pitchFamily="34" charset="0"/>
                </a:rPr>
                <a:t> = 0</a:t>
              </a:r>
              <a:endParaRPr lang="en-US" baseline="-25000">
                <a:latin typeface="Calibri" pitchFamily="34" charset="0"/>
              </a:endParaRPr>
            </a:p>
          </p:txBody>
        </p:sp>
      </p:grpSp>
      <p:sp>
        <p:nvSpPr>
          <p:cNvPr id="29" name="Textfeld 28"/>
          <p:cNvSpPr txBox="1"/>
          <p:nvPr/>
        </p:nvSpPr>
        <p:spPr>
          <a:xfrm>
            <a:off x="2661427" y="3218978"/>
            <a:ext cx="4676075" cy="584775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Charge  Q = +1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Strangeness  S   = -1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Baryon Number = 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I | </a:t>
            </a:r>
            <a:r>
              <a:rPr lang="en-US" sz="1600" dirty="0" err="1">
                <a:latin typeface="+mn-lt"/>
              </a:rPr>
              <a:t>I</a:t>
            </a:r>
            <a:r>
              <a:rPr lang="en-US" sz="1600" baseline="-25000" dirty="0" err="1">
                <a:latin typeface="+mn-lt"/>
              </a:rPr>
              <a:t>z</a:t>
            </a:r>
            <a:r>
              <a:rPr lang="en-US" sz="1600" dirty="0">
                <a:latin typeface="+mn-lt"/>
              </a:rPr>
              <a:t> =  1/2 | +1/2</a:t>
            </a:r>
          </a:p>
        </p:txBody>
      </p:sp>
      <p:pic>
        <p:nvPicPr>
          <p:cNvPr id="3379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513" y="4022725"/>
            <a:ext cx="44196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4238" y="4022725"/>
            <a:ext cx="4300537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Gerade Verbindung 31"/>
          <p:cNvCxnSpPr/>
          <p:nvPr/>
        </p:nvCxnSpPr>
        <p:spPr>
          <a:xfrm>
            <a:off x="3465513" y="444500"/>
            <a:ext cx="2635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Textplatzhalter 1"/>
          <p:cNvSpPr>
            <a:spLocks noGrp="1"/>
          </p:cNvSpPr>
          <p:nvPr>
            <p:ph type="body" sz="quarter" idx="11"/>
          </p:nvPr>
        </p:nvSpPr>
        <p:spPr bwMode="auto">
          <a:xfrm>
            <a:off x="1181100" y="298450"/>
            <a:ext cx="6781800" cy="64611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Isospin Configurations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188913" y="1073150"/>
          <a:ext cx="3505200" cy="1423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352"/>
                <a:gridCol w="1413378"/>
                <a:gridCol w="1352571"/>
              </a:tblGrid>
              <a:tr h="4747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|I ,I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&gt;</a:t>
                      </a:r>
                      <a:endParaRPr lang="en-US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47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K</a:t>
                      </a:r>
                      <a:r>
                        <a:rPr lang="en-US" b="1" baseline="30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|1,+1&gt;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|1,0&gt;, |0</a:t>
                      </a:r>
                      <a:r>
                        <a:rPr lang="en-US" baseline="0" dirty="0" smtClean="0"/>
                        <a:t>,0&gt;</a:t>
                      </a:r>
                      <a:endParaRPr lang="en-US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</a:tr>
              <a:tr h="4747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K</a:t>
                      </a:r>
                      <a:r>
                        <a:rPr lang="en-US" b="1" baseline="300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b="1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|1,0&gt;, |0</a:t>
                      </a:r>
                      <a:r>
                        <a:rPr lang="en-US" baseline="0" dirty="0" smtClean="0"/>
                        <a:t>, 0&gt;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|1</a:t>
                      </a:r>
                      <a:r>
                        <a:rPr lang="en-US" baseline="0" dirty="0" smtClean="0"/>
                        <a:t>,</a:t>
                      </a:r>
                      <a:r>
                        <a:rPr lang="en-US" dirty="0" smtClean="0"/>
                        <a:t>-1&gt;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5" name="Gerade Verbindung 24"/>
          <p:cNvCxnSpPr/>
          <p:nvPr/>
        </p:nvCxnSpPr>
        <p:spPr>
          <a:xfrm>
            <a:off x="450850" y="1627188"/>
            <a:ext cx="13493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6184900" y="1912938"/>
          <a:ext cx="207963" cy="365125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69" name="Textplatzhalter 1"/>
          <p:cNvSpPr>
            <a:spLocks noGrp="1"/>
          </p:cNvSpPr>
          <p:nvPr>
            <p:ph type="body" sz="quarter" idx="11"/>
          </p:nvPr>
        </p:nvSpPr>
        <p:spPr bwMode="auto">
          <a:xfrm>
            <a:off x="1181100" y="298450"/>
            <a:ext cx="6781800" cy="64611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The three KNN states with Q=+1</a:t>
            </a:r>
          </a:p>
        </p:txBody>
      </p:sp>
      <p:grpSp>
        <p:nvGrpSpPr>
          <p:cNvPr id="339970" name="Gruppieren 15"/>
          <p:cNvGrpSpPr>
            <a:grpSpLocks noChangeAspect="1"/>
          </p:cNvGrpSpPr>
          <p:nvPr/>
        </p:nvGrpSpPr>
        <p:grpSpPr bwMode="auto">
          <a:xfrm>
            <a:off x="520700" y="1238250"/>
            <a:ext cx="1738313" cy="1073150"/>
            <a:chOff x="526852" y="1581944"/>
            <a:chExt cx="2554436" cy="1575916"/>
          </a:xfrm>
        </p:grpSpPr>
        <p:sp>
          <p:nvSpPr>
            <p:cNvPr id="4" name="Ellipse 3"/>
            <p:cNvSpPr/>
            <p:nvPr/>
          </p:nvSpPr>
          <p:spPr>
            <a:xfrm>
              <a:off x="526852" y="2005732"/>
              <a:ext cx="1152128" cy="1152128"/>
            </a:xfrm>
            <a:prstGeom prst="ellipse">
              <a:avLst/>
            </a:prstGeom>
            <a:solidFill>
              <a:srgbClr val="E5272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27050" h="438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dirty="0"/>
                <a:t>p</a:t>
              </a:r>
              <a:endParaRPr lang="en-US" sz="4400" dirty="0"/>
            </a:p>
          </p:txBody>
        </p:sp>
        <p:sp>
          <p:nvSpPr>
            <p:cNvPr id="5" name="Ellipse 4"/>
            <p:cNvSpPr/>
            <p:nvPr/>
          </p:nvSpPr>
          <p:spPr>
            <a:xfrm>
              <a:off x="1929160" y="2005732"/>
              <a:ext cx="1152128" cy="1152128"/>
            </a:xfrm>
            <a:prstGeom prst="ellipse">
              <a:avLst/>
            </a:prstGeom>
            <a:solidFill>
              <a:srgbClr val="E5272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27050" h="438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dirty="0"/>
                <a:t>p</a:t>
              </a:r>
              <a:endParaRPr lang="en-US" sz="4400" dirty="0"/>
            </a:p>
          </p:txBody>
        </p:sp>
        <p:sp>
          <p:nvSpPr>
            <p:cNvPr id="6" name="Ellipse 5"/>
            <p:cNvSpPr/>
            <p:nvPr/>
          </p:nvSpPr>
          <p:spPr>
            <a:xfrm>
              <a:off x="1326866" y="1581944"/>
              <a:ext cx="936103" cy="936104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27050" h="438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</a:t>
              </a:r>
              <a:r>
                <a:rPr lang="en-US" sz="2800" baseline="30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</a:t>
              </a:r>
              <a:endParaRPr 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39971" name="Gruppieren 25"/>
          <p:cNvGrpSpPr>
            <a:grpSpLocks/>
          </p:cNvGrpSpPr>
          <p:nvPr/>
        </p:nvGrpSpPr>
        <p:grpSpPr bwMode="auto">
          <a:xfrm>
            <a:off x="3573463" y="1157288"/>
            <a:ext cx="1736725" cy="1071562"/>
            <a:chOff x="3371965" y="1848642"/>
            <a:chExt cx="1737998" cy="1072228"/>
          </a:xfrm>
        </p:grpSpPr>
        <p:grpSp>
          <p:nvGrpSpPr>
            <p:cNvPr id="340000" name="Gruppieren 26"/>
            <p:cNvGrpSpPr>
              <a:grpSpLocks noChangeAspect="1"/>
            </p:cNvGrpSpPr>
            <p:nvPr/>
          </p:nvGrpSpPr>
          <p:grpSpPr bwMode="auto">
            <a:xfrm>
              <a:off x="3371965" y="1848642"/>
              <a:ext cx="1737998" cy="1072228"/>
              <a:chOff x="526852" y="1581944"/>
              <a:chExt cx="2554436" cy="1575916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526852" y="2005732"/>
                <a:ext cx="1152128" cy="1152128"/>
              </a:xfrm>
              <a:prstGeom prst="ellipse">
                <a:avLst/>
              </a:prstGeom>
              <a:solidFill>
                <a:srgbClr val="E52727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527050" h="438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400" dirty="0"/>
                  <a:t>p</a:t>
                </a:r>
                <a:endParaRPr lang="en-US" sz="4400" dirty="0"/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1929160" y="2005732"/>
                <a:ext cx="1152128" cy="1152128"/>
              </a:xfrm>
              <a:prstGeom prst="ellipse">
                <a:avLst/>
              </a:prstGeom>
              <a:solidFill>
                <a:srgbClr val="E52727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527050" h="438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400" dirty="0"/>
                  <a:t>n</a:t>
                </a:r>
                <a:endParaRPr lang="en-US" sz="4400" dirty="0"/>
              </a:p>
            </p:txBody>
          </p:sp>
          <p:sp>
            <p:nvSpPr>
              <p:cNvPr id="12" name="Ellipse 11"/>
              <p:cNvSpPr/>
              <p:nvPr/>
            </p:nvSpPr>
            <p:spPr>
              <a:xfrm>
                <a:off x="1326866" y="1581944"/>
                <a:ext cx="936103" cy="936104"/>
              </a:xfrm>
              <a:prstGeom prst="ellipse">
                <a:avLst/>
              </a:prstGeom>
              <a:solidFill>
                <a:srgbClr val="66FF33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527050" h="438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K</a:t>
                </a:r>
                <a:r>
                  <a:rPr lang="en-US" sz="2800" baseline="30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0</a:t>
                </a:r>
                <a:endParaRPr lang="en-US" sz="2800" baseline="30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cxnSp>
          <p:nvCxnSpPr>
            <p:cNvPr id="9" name="Gerade Verbindung 8"/>
            <p:cNvCxnSpPr/>
            <p:nvPr/>
          </p:nvCxnSpPr>
          <p:spPr>
            <a:xfrm>
              <a:off x="4058268" y="2018610"/>
              <a:ext cx="21288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Gerade Verbindung mit Pfeil 12"/>
          <p:cNvCxnSpPr/>
          <p:nvPr/>
        </p:nvCxnSpPr>
        <p:spPr>
          <a:xfrm>
            <a:off x="2374900" y="1651000"/>
            <a:ext cx="1025525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9973" name="Gruppieren 37"/>
          <p:cNvGrpSpPr>
            <a:grpSpLocks/>
          </p:cNvGrpSpPr>
          <p:nvPr/>
        </p:nvGrpSpPr>
        <p:grpSpPr bwMode="auto">
          <a:xfrm>
            <a:off x="519113" y="2276475"/>
            <a:ext cx="1644650" cy="742950"/>
            <a:chOff x="3741235" y="2525752"/>
            <a:chExt cx="1644805" cy="742898"/>
          </a:xfrm>
        </p:grpSpPr>
        <p:sp>
          <p:nvSpPr>
            <p:cNvPr id="15" name="Geschweifte Klammer rechts 14"/>
            <p:cNvSpPr/>
            <p:nvPr/>
          </p:nvSpPr>
          <p:spPr>
            <a:xfrm rot="5400000">
              <a:off x="4379500" y="1887487"/>
              <a:ext cx="368274" cy="1644805"/>
            </a:xfrm>
            <a:prstGeom prst="rightBrace">
              <a:avLst>
                <a:gd name="adj1" fmla="val 68939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9999" name="Textfeld 15"/>
            <p:cNvSpPr txBox="1">
              <a:spLocks noChangeArrowheads="1"/>
            </p:cNvSpPr>
            <p:nvPr/>
          </p:nvSpPr>
          <p:spPr bwMode="auto">
            <a:xfrm>
              <a:off x="4181708" y="2899318"/>
              <a:ext cx="7793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I</a:t>
              </a:r>
              <a:r>
                <a:rPr lang="en-US" baseline="-25000">
                  <a:latin typeface="Calibri" pitchFamily="34" charset="0"/>
                </a:rPr>
                <a:t>NN</a:t>
              </a:r>
              <a:r>
                <a:rPr lang="en-US">
                  <a:latin typeface="Calibri" pitchFamily="34" charset="0"/>
                </a:rPr>
                <a:t> = 1</a:t>
              </a:r>
              <a:endParaRPr lang="en-US" baseline="-25000">
                <a:latin typeface="Calibri" pitchFamily="34" charset="0"/>
              </a:endParaRPr>
            </a:p>
          </p:txBody>
        </p:sp>
      </p:grpSp>
      <p:grpSp>
        <p:nvGrpSpPr>
          <p:cNvPr id="339974" name="Gruppieren 38"/>
          <p:cNvGrpSpPr>
            <a:grpSpLocks/>
          </p:cNvGrpSpPr>
          <p:nvPr/>
        </p:nvGrpSpPr>
        <p:grpSpPr bwMode="auto">
          <a:xfrm>
            <a:off x="3681413" y="2276475"/>
            <a:ext cx="1644650" cy="742950"/>
            <a:chOff x="3741235" y="2525752"/>
            <a:chExt cx="1644805" cy="742898"/>
          </a:xfrm>
        </p:grpSpPr>
        <p:sp>
          <p:nvSpPr>
            <p:cNvPr id="18" name="Geschweifte Klammer rechts 17"/>
            <p:cNvSpPr/>
            <p:nvPr/>
          </p:nvSpPr>
          <p:spPr>
            <a:xfrm rot="5400000">
              <a:off x="4379500" y="1887487"/>
              <a:ext cx="368274" cy="1644805"/>
            </a:xfrm>
            <a:prstGeom prst="rightBrace">
              <a:avLst>
                <a:gd name="adj1" fmla="val 68939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9997" name="Textfeld 18"/>
            <p:cNvSpPr txBox="1">
              <a:spLocks noChangeArrowheads="1"/>
            </p:cNvSpPr>
            <p:nvPr/>
          </p:nvSpPr>
          <p:spPr bwMode="auto">
            <a:xfrm>
              <a:off x="4181708" y="2899318"/>
              <a:ext cx="7793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I</a:t>
              </a:r>
              <a:r>
                <a:rPr lang="en-US" baseline="-25000">
                  <a:latin typeface="Calibri" pitchFamily="34" charset="0"/>
                </a:rPr>
                <a:t>NN</a:t>
              </a:r>
              <a:r>
                <a:rPr lang="en-US">
                  <a:latin typeface="Calibri" pitchFamily="34" charset="0"/>
                </a:rPr>
                <a:t> = 1</a:t>
              </a:r>
              <a:endParaRPr lang="en-US" baseline="-25000">
                <a:latin typeface="Calibri" pitchFamily="34" charset="0"/>
              </a:endParaRPr>
            </a:p>
          </p:txBody>
        </p:sp>
      </p:grpSp>
      <p:grpSp>
        <p:nvGrpSpPr>
          <p:cNvPr id="339975" name="Gruppieren 25"/>
          <p:cNvGrpSpPr>
            <a:grpSpLocks/>
          </p:cNvGrpSpPr>
          <p:nvPr/>
        </p:nvGrpSpPr>
        <p:grpSpPr bwMode="auto">
          <a:xfrm>
            <a:off x="6405563" y="1157288"/>
            <a:ext cx="1738312" cy="1071562"/>
            <a:chOff x="3371965" y="1848642"/>
            <a:chExt cx="1737998" cy="1072228"/>
          </a:xfrm>
        </p:grpSpPr>
        <p:grpSp>
          <p:nvGrpSpPr>
            <p:cNvPr id="339985" name="Gruppieren 26"/>
            <p:cNvGrpSpPr>
              <a:grpSpLocks noChangeAspect="1"/>
            </p:cNvGrpSpPr>
            <p:nvPr/>
          </p:nvGrpSpPr>
          <p:grpSpPr bwMode="auto">
            <a:xfrm>
              <a:off x="3371965" y="1848642"/>
              <a:ext cx="1737998" cy="1072228"/>
              <a:chOff x="526852" y="1581944"/>
              <a:chExt cx="2554436" cy="1575916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26852" y="2005732"/>
                <a:ext cx="1152128" cy="1152128"/>
              </a:xfrm>
              <a:prstGeom prst="ellipse">
                <a:avLst/>
              </a:prstGeom>
              <a:solidFill>
                <a:srgbClr val="E52727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527050" h="438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400" dirty="0"/>
                  <a:t>p</a:t>
                </a:r>
                <a:endParaRPr lang="en-US" sz="4400" dirty="0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1929160" y="2005732"/>
                <a:ext cx="1152128" cy="1152128"/>
              </a:xfrm>
              <a:prstGeom prst="ellipse">
                <a:avLst/>
              </a:prstGeom>
              <a:solidFill>
                <a:srgbClr val="E52727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527050" h="438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400" dirty="0"/>
                  <a:t>n</a:t>
                </a:r>
                <a:endParaRPr lang="en-US" sz="4400" dirty="0"/>
              </a:p>
            </p:txBody>
          </p:sp>
          <p:sp>
            <p:nvSpPr>
              <p:cNvPr id="25" name="Ellipse 24"/>
              <p:cNvSpPr/>
              <p:nvPr/>
            </p:nvSpPr>
            <p:spPr>
              <a:xfrm>
                <a:off x="1326866" y="1581944"/>
                <a:ext cx="936103" cy="936104"/>
              </a:xfrm>
              <a:prstGeom prst="ellipse">
                <a:avLst/>
              </a:prstGeom>
              <a:solidFill>
                <a:srgbClr val="66FF33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527050" h="438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K</a:t>
                </a:r>
                <a:r>
                  <a:rPr lang="en-US" sz="2800" baseline="30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0</a:t>
                </a:r>
                <a:endParaRPr lang="en-US" sz="2800" baseline="30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cxnSp>
          <p:nvCxnSpPr>
            <p:cNvPr id="22" name="Gerade Verbindung 21"/>
            <p:cNvCxnSpPr/>
            <p:nvPr/>
          </p:nvCxnSpPr>
          <p:spPr>
            <a:xfrm>
              <a:off x="4059228" y="2018610"/>
              <a:ext cx="2111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9976" name="Gruppieren 70"/>
          <p:cNvGrpSpPr>
            <a:grpSpLocks/>
          </p:cNvGrpSpPr>
          <p:nvPr/>
        </p:nvGrpSpPr>
        <p:grpSpPr bwMode="auto">
          <a:xfrm>
            <a:off x="6513513" y="2276475"/>
            <a:ext cx="1646237" cy="742950"/>
            <a:chOff x="3741235" y="2525752"/>
            <a:chExt cx="1644805" cy="742898"/>
          </a:xfrm>
        </p:grpSpPr>
        <p:sp>
          <p:nvSpPr>
            <p:cNvPr id="27" name="Geschweifte Klammer rechts 26"/>
            <p:cNvSpPr/>
            <p:nvPr/>
          </p:nvSpPr>
          <p:spPr>
            <a:xfrm rot="5400000">
              <a:off x="4379501" y="1887486"/>
              <a:ext cx="368274" cy="1644805"/>
            </a:xfrm>
            <a:prstGeom prst="rightBrace">
              <a:avLst>
                <a:gd name="adj1" fmla="val 68939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9984" name="Textfeld 27"/>
            <p:cNvSpPr txBox="1">
              <a:spLocks noChangeArrowheads="1"/>
            </p:cNvSpPr>
            <p:nvPr/>
          </p:nvSpPr>
          <p:spPr bwMode="auto">
            <a:xfrm>
              <a:off x="4181708" y="2899318"/>
              <a:ext cx="7793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I</a:t>
              </a:r>
              <a:r>
                <a:rPr lang="en-US" baseline="-25000">
                  <a:latin typeface="Calibri" pitchFamily="34" charset="0"/>
                </a:rPr>
                <a:t>NN</a:t>
              </a:r>
              <a:r>
                <a:rPr lang="en-US">
                  <a:latin typeface="Calibri" pitchFamily="34" charset="0"/>
                </a:rPr>
                <a:t> = 0</a:t>
              </a:r>
              <a:endParaRPr lang="en-US" baseline="-25000">
                <a:latin typeface="Calibri" pitchFamily="34" charset="0"/>
              </a:endParaRPr>
            </a:p>
          </p:txBody>
        </p:sp>
      </p:grpSp>
      <p:sp>
        <p:nvSpPr>
          <p:cNvPr id="29" name="Textfeld 28"/>
          <p:cNvSpPr txBox="1"/>
          <p:nvPr/>
        </p:nvSpPr>
        <p:spPr>
          <a:xfrm>
            <a:off x="2661427" y="3218978"/>
            <a:ext cx="4676075" cy="584775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Charge  Q = +1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Strangeness  S   = -1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Baryon Number = 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I | </a:t>
            </a:r>
            <a:r>
              <a:rPr lang="en-US" sz="1600" dirty="0" err="1">
                <a:latin typeface="+mn-lt"/>
              </a:rPr>
              <a:t>I</a:t>
            </a:r>
            <a:r>
              <a:rPr lang="en-US" sz="1600" baseline="-25000" dirty="0" err="1">
                <a:latin typeface="+mn-lt"/>
              </a:rPr>
              <a:t>z</a:t>
            </a:r>
            <a:r>
              <a:rPr lang="en-US" sz="1600" dirty="0">
                <a:latin typeface="+mn-lt"/>
              </a:rPr>
              <a:t> =  1/2 | +1/2</a:t>
            </a:r>
          </a:p>
        </p:txBody>
      </p:sp>
      <p:pic>
        <p:nvPicPr>
          <p:cNvPr id="3399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513" y="4022725"/>
            <a:ext cx="44196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9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4238" y="4022725"/>
            <a:ext cx="4300537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Abgerundetes Rechteck 31"/>
          <p:cNvSpPr/>
          <p:nvPr/>
        </p:nvSpPr>
        <p:spPr>
          <a:xfrm>
            <a:off x="2665413" y="4516438"/>
            <a:ext cx="792162" cy="312737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Abgerundetes Rechteck 32"/>
          <p:cNvSpPr/>
          <p:nvPr/>
        </p:nvSpPr>
        <p:spPr>
          <a:xfrm>
            <a:off x="7021513" y="4516438"/>
            <a:ext cx="792162" cy="312737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5" name="Gerade Verbindung 34"/>
          <p:cNvCxnSpPr/>
          <p:nvPr/>
        </p:nvCxnSpPr>
        <p:spPr>
          <a:xfrm>
            <a:off x="3465513" y="444500"/>
            <a:ext cx="2635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7" name="Textplatzhalter 1"/>
          <p:cNvSpPr>
            <a:spLocks noGrp="1"/>
          </p:cNvSpPr>
          <p:nvPr>
            <p:ph type="body" sz="quarter" idx="11"/>
          </p:nvPr>
        </p:nvSpPr>
        <p:spPr bwMode="auto">
          <a:xfrm>
            <a:off x="1181100" y="298450"/>
            <a:ext cx="6781800" cy="64611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Isospin Configurations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357188" y="1230313"/>
          <a:ext cx="2876550" cy="1423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948"/>
                <a:gridCol w="959004"/>
                <a:gridCol w="1037064"/>
              </a:tblGrid>
              <a:tr h="4747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 | </a:t>
                      </a:r>
                      <a:r>
                        <a:rPr lang="en-US" dirty="0" err="1" smtClean="0"/>
                        <a:t>I</a:t>
                      </a:r>
                      <a:r>
                        <a:rPr lang="en-US" baseline="-25000" dirty="0" err="1" smtClean="0"/>
                        <a:t>z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4747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r>
                        <a:rPr lang="en-US" baseline="30000" dirty="0" smtClean="0"/>
                        <a:t>0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| 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1,0</a:t>
                      </a:r>
                      <a:r>
                        <a:rPr lang="en-US" baseline="0" dirty="0" smtClean="0"/>
                        <a:t> | 0</a:t>
                      </a:r>
                      <a:endParaRPr lang="en-US" dirty="0" smtClean="0"/>
                    </a:p>
                  </a:txBody>
                  <a:tcPr/>
                </a:tc>
              </a:tr>
              <a:tr h="4747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r>
                        <a:rPr lang="en-US" baseline="30000" dirty="0" smtClean="0"/>
                        <a:t>-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1,0</a:t>
                      </a:r>
                      <a:r>
                        <a:rPr lang="en-US" baseline="0" dirty="0" smtClean="0"/>
                        <a:t> |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| -1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42036" name="Gruppieren 15"/>
          <p:cNvGrpSpPr>
            <a:grpSpLocks noChangeAspect="1"/>
          </p:cNvGrpSpPr>
          <p:nvPr/>
        </p:nvGrpSpPr>
        <p:grpSpPr bwMode="auto">
          <a:xfrm>
            <a:off x="3743325" y="1484313"/>
            <a:ext cx="1738313" cy="1071562"/>
            <a:chOff x="526852" y="1581944"/>
            <a:chExt cx="2554436" cy="1575916"/>
          </a:xfrm>
        </p:grpSpPr>
        <p:sp>
          <p:nvSpPr>
            <p:cNvPr id="24" name="Ellipse 23"/>
            <p:cNvSpPr/>
            <p:nvPr/>
          </p:nvSpPr>
          <p:spPr>
            <a:xfrm>
              <a:off x="526852" y="2005732"/>
              <a:ext cx="1152128" cy="1152128"/>
            </a:xfrm>
            <a:prstGeom prst="ellipse">
              <a:avLst/>
            </a:prstGeom>
            <a:solidFill>
              <a:srgbClr val="E5272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27050" h="438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dirty="0"/>
                <a:t>p</a:t>
              </a:r>
              <a:endParaRPr lang="en-US" sz="4400" dirty="0"/>
            </a:p>
          </p:txBody>
        </p:sp>
        <p:sp>
          <p:nvSpPr>
            <p:cNvPr id="25" name="Ellipse 24"/>
            <p:cNvSpPr/>
            <p:nvPr/>
          </p:nvSpPr>
          <p:spPr>
            <a:xfrm>
              <a:off x="1929160" y="2005732"/>
              <a:ext cx="1152128" cy="1152128"/>
            </a:xfrm>
            <a:prstGeom prst="ellipse">
              <a:avLst/>
            </a:prstGeom>
            <a:solidFill>
              <a:srgbClr val="E5272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27050" h="438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dirty="0"/>
                <a:t>n</a:t>
              </a:r>
              <a:endParaRPr lang="en-US" sz="4400" dirty="0"/>
            </a:p>
          </p:txBody>
        </p:sp>
        <p:sp>
          <p:nvSpPr>
            <p:cNvPr id="21" name="Ellipse 20"/>
            <p:cNvSpPr/>
            <p:nvPr/>
          </p:nvSpPr>
          <p:spPr>
            <a:xfrm>
              <a:off x="1326866" y="1581944"/>
              <a:ext cx="936103" cy="936104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27050" h="438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</a:t>
              </a:r>
              <a:r>
                <a:rPr lang="en-US" sz="2800" baseline="30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</a:t>
              </a:r>
              <a:endParaRPr 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42037" name="Gruppieren 25"/>
          <p:cNvGrpSpPr>
            <a:grpSpLocks/>
          </p:cNvGrpSpPr>
          <p:nvPr/>
        </p:nvGrpSpPr>
        <p:grpSpPr bwMode="auto">
          <a:xfrm>
            <a:off x="6796088" y="1403350"/>
            <a:ext cx="1736725" cy="1071563"/>
            <a:chOff x="3371965" y="1848642"/>
            <a:chExt cx="1737998" cy="1072228"/>
          </a:xfrm>
        </p:grpSpPr>
        <p:grpSp>
          <p:nvGrpSpPr>
            <p:cNvPr id="342065" name="Gruppieren 26"/>
            <p:cNvGrpSpPr>
              <a:grpSpLocks noChangeAspect="1"/>
            </p:cNvGrpSpPr>
            <p:nvPr/>
          </p:nvGrpSpPr>
          <p:grpSpPr bwMode="auto">
            <a:xfrm>
              <a:off x="3371965" y="1848642"/>
              <a:ext cx="1737998" cy="1072228"/>
              <a:chOff x="526852" y="1581944"/>
              <a:chExt cx="2554436" cy="1575916"/>
            </a:xfrm>
          </p:grpSpPr>
          <p:sp>
            <p:nvSpPr>
              <p:cNvPr id="30" name="Ellipse 29"/>
              <p:cNvSpPr/>
              <p:nvPr/>
            </p:nvSpPr>
            <p:spPr>
              <a:xfrm>
                <a:off x="526852" y="2005732"/>
                <a:ext cx="1152128" cy="1152128"/>
              </a:xfrm>
              <a:prstGeom prst="ellipse">
                <a:avLst/>
              </a:prstGeom>
              <a:solidFill>
                <a:srgbClr val="E52727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527050" h="438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400" dirty="0"/>
                  <a:t>n</a:t>
                </a:r>
                <a:endParaRPr lang="en-US" sz="4400" dirty="0"/>
              </a:p>
            </p:txBody>
          </p:sp>
          <p:sp>
            <p:nvSpPr>
              <p:cNvPr id="31" name="Ellipse 30"/>
              <p:cNvSpPr/>
              <p:nvPr/>
            </p:nvSpPr>
            <p:spPr>
              <a:xfrm>
                <a:off x="1929160" y="2005732"/>
                <a:ext cx="1152128" cy="1152128"/>
              </a:xfrm>
              <a:prstGeom prst="ellipse">
                <a:avLst/>
              </a:prstGeom>
              <a:solidFill>
                <a:srgbClr val="E52727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527050" h="438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400" dirty="0"/>
                  <a:t>n</a:t>
                </a:r>
                <a:endParaRPr lang="en-US" sz="4400" dirty="0"/>
              </a:p>
            </p:txBody>
          </p:sp>
          <p:sp>
            <p:nvSpPr>
              <p:cNvPr id="29" name="Ellipse 28"/>
              <p:cNvSpPr/>
              <p:nvPr/>
            </p:nvSpPr>
            <p:spPr>
              <a:xfrm>
                <a:off x="1326866" y="1581944"/>
                <a:ext cx="936103" cy="936104"/>
              </a:xfrm>
              <a:prstGeom prst="ellipse">
                <a:avLst/>
              </a:prstGeom>
              <a:solidFill>
                <a:srgbClr val="66FF33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527050" h="438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K</a:t>
                </a:r>
                <a:r>
                  <a:rPr lang="en-US" sz="2800" baseline="30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0</a:t>
                </a:r>
                <a:endParaRPr lang="en-US" sz="2800" baseline="30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cxnSp>
          <p:nvCxnSpPr>
            <p:cNvPr id="28" name="Gerade Verbindung 27"/>
            <p:cNvCxnSpPr/>
            <p:nvPr/>
          </p:nvCxnSpPr>
          <p:spPr>
            <a:xfrm>
              <a:off x="4058268" y="2018610"/>
              <a:ext cx="21288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Gerade Verbindung mit Pfeil 31"/>
          <p:cNvCxnSpPr/>
          <p:nvPr/>
        </p:nvCxnSpPr>
        <p:spPr>
          <a:xfrm>
            <a:off x="5597525" y="1895475"/>
            <a:ext cx="1025525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2039" name="Textfeld 32"/>
          <p:cNvSpPr txBox="1">
            <a:spLocks noChangeArrowheads="1"/>
          </p:cNvSpPr>
          <p:nvPr/>
        </p:nvSpPr>
        <p:spPr bwMode="auto">
          <a:xfrm>
            <a:off x="5240338" y="2943225"/>
            <a:ext cx="19335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Charge  Q = 0</a:t>
            </a:r>
          </a:p>
          <a:p>
            <a:r>
              <a:rPr lang="en-US" sz="1600">
                <a:latin typeface="Calibri" pitchFamily="34" charset="0"/>
              </a:rPr>
              <a:t>Strangeness  S   = -1</a:t>
            </a:r>
          </a:p>
          <a:p>
            <a:r>
              <a:rPr lang="en-US" sz="1600">
                <a:latin typeface="Calibri" pitchFamily="34" charset="0"/>
              </a:rPr>
              <a:t>Baryon Number = 2</a:t>
            </a:r>
          </a:p>
          <a:p>
            <a:r>
              <a:rPr lang="en-US" sz="1600">
                <a:latin typeface="Calibri" pitchFamily="34" charset="0"/>
              </a:rPr>
              <a:t>I | I</a:t>
            </a:r>
            <a:r>
              <a:rPr lang="en-US" sz="1600" baseline="-25000">
                <a:latin typeface="Calibri" pitchFamily="34" charset="0"/>
              </a:rPr>
              <a:t>z</a:t>
            </a:r>
            <a:r>
              <a:rPr lang="en-US" sz="1600">
                <a:latin typeface="Calibri" pitchFamily="34" charset="0"/>
              </a:rPr>
              <a:t> = 3/2, 1/2 | -1/2</a:t>
            </a:r>
          </a:p>
        </p:txBody>
      </p:sp>
      <p:cxnSp>
        <p:nvCxnSpPr>
          <p:cNvPr id="46" name="Gerade Verbindung 45"/>
          <p:cNvCxnSpPr/>
          <p:nvPr/>
        </p:nvCxnSpPr>
        <p:spPr>
          <a:xfrm>
            <a:off x="679450" y="1784350"/>
            <a:ext cx="1349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2041" name="Gruppieren 37"/>
          <p:cNvGrpSpPr>
            <a:grpSpLocks/>
          </p:cNvGrpSpPr>
          <p:nvPr/>
        </p:nvGrpSpPr>
        <p:grpSpPr bwMode="auto">
          <a:xfrm>
            <a:off x="3741738" y="2522538"/>
            <a:ext cx="1644650" cy="742950"/>
            <a:chOff x="3741235" y="2525752"/>
            <a:chExt cx="1644805" cy="742898"/>
          </a:xfrm>
        </p:grpSpPr>
        <p:sp>
          <p:nvSpPr>
            <p:cNvPr id="54" name="Geschweifte Klammer rechts 53"/>
            <p:cNvSpPr/>
            <p:nvPr/>
          </p:nvSpPr>
          <p:spPr>
            <a:xfrm rot="5400000">
              <a:off x="4379500" y="1887487"/>
              <a:ext cx="368274" cy="1644805"/>
            </a:xfrm>
            <a:prstGeom prst="rightBrace">
              <a:avLst>
                <a:gd name="adj1" fmla="val 68939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2064" name="Textfeld 33"/>
            <p:cNvSpPr txBox="1">
              <a:spLocks noChangeArrowheads="1"/>
            </p:cNvSpPr>
            <p:nvPr/>
          </p:nvSpPr>
          <p:spPr bwMode="auto">
            <a:xfrm>
              <a:off x="4181708" y="2899318"/>
              <a:ext cx="7793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I</a:t>
              </a:r>
              <a:r>
                <a:rPr lang="en-US" baseline="-25000">
                  <a:latin typeface="Calibri" pitchFamily="34" charset="0"/>
                </a:rPr>
                <a:t>NN</a:t>
              </a:r>
              <a:r>
                <a:rPr lang="en-US">
                  <a:latin typeface="Calibri" pitchFamily="34" charset="0"/>
                </a:rPr>
                <a:t> = 1</a:t>
              </a:r>
              <a:endParaRPr lang="en-US" baseline="-25000">
                <a:latin typeface="Calibri" pitchFamily="34" charset="0"/>
              </a:endParaRPr>
            </a:p>
          </p:txBody>
        </p:sp>
      </p:grpSp>
      <p:grpSp>
        <p:nvGrpSpPr>
          <p:cNvPr id="342042" name="Gruppieren 38"/>
          <p:cNvGrpSpPr>
            <a:grpSpLocks/>
          </p:cNvGrpSpPr>
          <p:nvPr/>
        </p:nvGrpSpPr>
        <p:grpSpPr bwMode="auto">
          <a:xfrm>
            <a:off x="6904038" y="2522538"/>
            <a:ext cx="1644650" cy="742950"/>
            <a:chOff x="3741235" y="2525752"/>
            <a:chExt cx="1644805" cy="742898"/>
          </a:xfrm>
        </p:grpSpPr>
        <p:sp>
          <p:nvSpPr>
            <p:cNvPr id="47" name="Geschweifte Klammer rechts 46"/>
            <p:cNvSpPr/>
            <p:nvPr/>
          </p:nvSpPr>
          <p:spPr>
            <a:xfrm rot="5400000">
              <a:off x="4379500" y="1887487"/>
              <a:ext cx="368274" cy="1644805"/>
            </a:xfrm>
            <a:prstGeom prst="rightBrace">
              <a:avLst>
                <a:gd name="adj1" fmla="val 68939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2062" name="Textfeld 47"/>
            <p:cNvSpPr txBox="1">
              <a:spLocks noChangeArrowheads="1"/>
            </p:cNvSpPr>
            <p:nvPr/>
          </p:nvSpPr>
          <p:spPr bwMode="auto">
            <a:xfrm>
              <a:off x="4181708" y="2899318"/>
              <a:ext cx="7793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I</a:t>
              </a:r>
              <a:r>
                <a:rPr lang="en-US" baseline="-25000">
                  <a:latin typeface="Calibri" pitchFamily="34" charset="0"/>
                </a:rPr>
                <a:t>NN</a:t>
              </a:r>
              <a:r>
                <a:rPr lang="en-US">
                  <a:latin typeface="Calibri" pitchFamily="34" charset="0"/>
                </a:rPr>
                <a:t> = 1</a:t>
              </a:r>
              <a:endParaRPr lang="en-US" baseline="-25000">
                <a:latin typeface="Calibri" pitchFamily="34" charset="0"/>
              </a:endParaRPr>
            </a:p>
          </p:txBody>
        </p:sp>
      </p:grpSp>
      <p:sp>
        <p:nvSpPr>
          <p:cNvPr id="342043" name="Textfeld 34"/>
          <p:cNvSpPr txBox="1">
            <a:spLocks noChangeArrowheads="1"/>
          </p:cNvSpPr>
          <p:nvPr/>
        </p:nvSpPr>
        <p:spPr bwMode="auto">
          <a:xfrm>
            <a:off x="5732463" y="1216025"/>
            <a:ext cx="7889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Q=0</a:t>
            </a:r>
          </a:p>
        </p:txBody>
      </p:sp>
      <p:sp>
        <p:nvSpPr>
          <p:cNvPr id="342044" name="Textfeld 39"/>
          <p:cNvSpPr txBox="1">
            <a:spLocks noChangeArrowheads="1"/>
          </p:cNvSpPr>
          <p:nvPr/>
        </p:nvSpPr>
        <p:spPr bwMode="auto">
          <a:xfrm>
            <a:off x="7651750" y="3255963"/>
            <a:ext cx="1492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symmetric </a:t>
            </a:r>
          </a:p>
          <a:p>
            <a:r>
              <a:rPr lang="en-US" sz="1600">
                <a:latin typeface="Calibri" pitchFamily="34" charset="0"/>
              </a:rPr>
              <a:t>pn combination</a:t>
            </a:r>
          </a:p>
        </p:txBody>
      </p:sp>
      <p:sp>
        <p:nvSpPr>
          <p:cNvPr id="342045" name="Textfeld 55"/>
          <p:cNvSpPr txBox="1">
            <a:spLocks noChangeArrowheads="1"/>
          </p:cNvSpPr>
          <p:nvPr/>
        </p:nvSpPr>
        <p:spPr bwMode="auto">
          <a:xfrm>
            <a:off x="6018213" y="4579938"/>
            <a:ext cx="18303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Charge  Q = 0</a:t>
            </a:r>
          </a:p>
          <a:p>
            <a:r>
              <a:rPr lang="en-US" sz="1600">
                <a:latin typeface="Calibri" pitchFamily="34" charset="0"/>
              </a:rPr>
              <a:t>Strangeness  S   = -1</a:t>
            </a:r>
          </a:p>
          <a:p>
            <a:r>
              <a:rPr lang="en-US" sz="1600">
                <a:latin typeface="Calibri" pitchFamily="34" charset="0"/>
              </a:rPr>
              <a:t>Baryon Number = 2</a:t>
            </a:r>
          </a:p>
          <a:p>
            <a:r>
              <a:rPr lang="en-US" sz="1600">
                <a:latin typeface="Calibri" pitchFamily="34" charset="0"/>
              </a:rPr>
              <a:t>I | I</a:t>
            </a:r>
            <a:r>
              <a:rPr lang="en-US" sz="1600" baseline="-25000">
                <a:latin typeface="Calibri" pitchFamily="34" charset="0"/>
              </a:rPr>
              <a:t>z</a:t>
            </a:r>
            <a:r>
              <a:rPr lang="en-US" sz="1600">
                <a:latin typeface="Calibri" pitchFamily="34" charset="0"/>
              </a:rPr>
              <a:t> =  1/2 | -1/2</a:t>
            </a:r>
          </a:p>
        </p:txBody>
      </p:sp>
      <p:grpSp>
        <p:nvGrpSpPr>
          <p:cNvPr id="342046" name="Gruppieren 58"/>
          <p:cNvGrpSpPr>
            <a:grpSpLocks/>
          </p:cNvGrpSpPr>
          <p:nvPr/>
        </p:nvGrpSpPr>
        <p:grpSpPr bwMode="auto">
          <a:xfrm>
            <a:off x="3743325" y="4391025"/>
            <a:ext cx="2349500" cy="2255838"/>
            <a:chOff x="6795390" y="4391120"/>
            <a:chExt cx="2348610" cy="2256200"/>
          </a:xfrm>
        </p:grpSpPr>
        <p:grpSp>
          <p:nvGrpSpPr>
            <p:cNvPr id="342047" name="Gruppieren 26"/>
            <p:cNvGrpSpPr>
              <a:grpSpLocks noChangeAspect="1"/>
            </p:cNvGrpSpPr>
            <p:nvPr/>
          </p:nvGrpSpPr>
          <p:grpSpPr bwMode="auto">
            <a:xfrm>
              <a:off x="6795390" y="4686887"/>
              <a:ext cx="1737998" cy="783889"/>
              <a:chOff x="526852" y="2005732"/>
              <a:chExt cx="2554436" cy="1152128"/>
            </a:xfrm>
          </p:grpSpPr>
          <p:sp>
            <p:nvSpPr>
              <p:cNvPr id="45" name="Ellipse 44"/>
              <p:cNvSpPr/>
              <p:nvPr/>
            </p:nvSpPr>
            <p:spPr>
              <a:xfrm>
                <a:off x="526852" y="2005732"/>
                <a:ext cx="1152128" cy="1152128"/>
              </a:xfrm>
              <a:prstGeom prst="ellipse">
                <a:avLst/>
              </a:prstGeom>
              <a:solidFill>
                <a:srgbClr val="E52727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527050" h="438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400" dirty="0"/>
                  <a:t>p</a:t>
                </a:r>
                <a:endParaRPr lang="en-US" sz="4400" dirty="0"/>
              </a:p>
            </p:txBody>
          </p:sp>
          <p:sp>
            <p:nvSpPr>
              <p:cNvPr id="50" name="Ellipse 49"/>
              <p:cNvSpPr/>
              <p:nvPr/>
            </p:nvSpPr>
            <p:spPr>
              <a:xfrm>
                <a:off x="1929160" y="2005732"/>
                <a:ext cx="1152128" cy="1152128"/>
              </a:xfrm>
              <a:prstGeom prst="ellipse">
                <a:avLst/>
              </a:prstGeom>
              <a:solidFill>
                <a:srgbClr val="E52727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527050" h="438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400" dirty="0"/>
                  <a:t>n</a:t>
                </a:r>
                <a:endParaRPr lang="en-US" sz="4400" dirty="0"/>
              </a:p>
            </p:txBody>
          </p:sp>
        </p:grpSp>
        <p:grpSp>
          <p:nvGrpSpPr>
            <p:cNvPr id="342048" name="Gruppieren 70"/>
            <p:cNvGrpSpPr>
              <a:grpSpLocks/>
            </p:cNvGrpSpPr>
            <p:nvPr/>
          </p:nvGrpSpPr>
          <p:grpSpPr bwMode="auto">
            <a:xfrm>
              <a:off x="6904464" y="5439934"/>
              <a:ext cx="1644805" cy="742898"/>
              <a:chOff x="3741235" y="2525752"/>
              <a:chExt cx="1644805" cy="742898"/>
            </a:xfrm>
          </p:grpSpPr>
          <p:sp>
            <p:nvSpPr>
              <p:cNvPr id="53" name="Geschweifte Klammer rechts 52"/>
              <p:cNvSpPr/>
              <p:nvPr/>
            </p:nvSpPr>
            <p:spPr>
              <a:xfrm rot="5400000">
                <a:off x="4380286" y="1887816"/>
                <a:ext cx="366771" cy="1644027"/>
              </a:xfrm>
              <a:prstGeom prst="rightBrace">
                <a:avLst>
                  <a:gd name="adj1" fmla="val 68939"/>
                  <a:gd name="adj2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2054" name="Textfeld 54"/>
              <p:cNvSpPr txBox="1">
                <a:spLocks noChangeArrowheads="1"/>
              </p:cNvSpPr>
              <p:nvPr/>
            </p:nvSpPr>
            <p:spPr bwMode="auto">
              <a:xfrm>
                <a:off x="4181708" y="2899318"/>
                <a:ext cx="77938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alibri" pitchFamily="34" charset="0"/>
                  </a:rPr>
                  <a:t>I</a:t>
                </a:r>
                <a:r>
                  <a:rPr lang="en-US" baseline="-25000">
                    <a:latin typeface="Calibri" pitchFamily="34" charset="0"/>
                  </a:rPr>
                  <a:t>NN</a:t>
                </a:r>
                <a:r>
                  <a:rPr lang="en-US">
                    <a:latin typeface="Calibri" pitchFamily="34" charset="0"/>
                  </a:rPr>
                  <a:t> = 0</a:t>
                </a:r>
                <a:endParaRPr lang="en-US" baseline="-25000">
                  <a:latin typeface="Calibri" pitchFamily="34" charset="0"/>
                </a:endParaRPr>
              </a:p>
            </p:txBody>
          </p:sp>
        </p:grpSp>
        <p:sp>
          <p:nvSpPr>
            <p:cNvPr id="342049" name="Textfeld 56"/>
            <p:cNvSpPr txBox="1">
              <a:spLocks noChangeArrowheads="1"/>
            </p:cNvSpPr>
            <p:nvPr/>
          </p:nvSpPr>
          <p:spPr bwMode="auto">
            <a:xfrm>
              <a:off x="7651732" y="6062545"/>
              <a:ext cx="149226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alibri" pitchFamily="34" charset="0"/>
                </a:rPr>
                <a:t>anti-symmetric </a:t>
              </a:r>
            </a:p>
            <a:p>
              <a:r>
                <a:rPr lang="en-US" sz="1600">
                  <a:latin typeface="Calibri" pitchFamily="34" charset="0"/>
                </a:rPr>
                <a:t>pn combination</a:t>
              </a:r>
            </a:p>
          </p:txBody>
        </p:sp>
        <p:sp>
          <p:nvSpPr>
            <p:cNvPr id="58" name="Ellipse 57"/>
            <p:cNvSpPr/>
            <p:nvPr/>
          </p:nvSpPr>
          <p:spPr>
            <a:xfrm>
              <a:off x="7350858" y="4391120"/>
              <a:ext cx="636910" cy="636910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27050" h="438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</a:t>
              </a:r>
              <a:r>
                <a:rPr lang="en-US" sz="2800" baseline="30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</a:t>
              </a:r>
              <a:endParaRPr 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5" name="Textplatzhalter 2"/>
          <p:cNvSpPr>
            <a:spLocks noGrp="1"/>
          </p:cNvSpPr>
          <p:nvPr>
            <p:ph type="body" sz="quarter" idx="11"/>
          </p:nvPr>
        </p:nvSpPr>
        <p:spPr bwMode="auto">
          <a:xfrm>
            <a:off x="1181100" y="298450"/>
            <a:ext cx="6781800" cy="64611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Theta distributions</a:t>
            </a:r>
          </a:p>
        </p:txBody>
      </p:sp>
      <p:pic>
        <p:nvPicPr>
          <p:cNvPr id="3440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9875" y="3668713"/>
            <a:ext cx="6064250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67" name="Picture 2"/>
          <p:cNvPicPr>
            <a:picLocks noChangeAspect="1" noChangeArrowheads="1"/>
          </p:cNvPicPr>
          <p:nvPr/>
        </p:nvPicPr>
        <p:blipFill>
          <a:blip r:embed="rId4"/>
          <a:srcRect l="51407"/>
          <a:stretch>
            <a:fillRect/>
          </a:stretch>
        </p:blipFill>
        <p:spPr bwMode="auto">
          <a:xfrm>
            <a:off x="4648200" y="1025525"/>
            <a:ext cx="3070225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68" name="Picture 2"/>
          <p:cNvPicPr>
            <a:picLocks noChangeAspect="1" noChangeArrowheads="1"/>
          </p:cNvPicPr>
          <p:nvPr/>
        </p:nvPicPr>
        <p:blipFill>
          <a:blip r:embed="rId3"/>
          <a:srcRect l="52304"/>
          <a:stretch>
            <a:fillRect/>
          </a:stretch>
        </p:blipFill>
        <p:spPr bwMode="auto">
          <a:xfrm>
            <a:off x="1536700" y="3668713"/>
            <a:ext cx="2892425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69" name="Picture 2"/>
          <p:cNvPicPr>
            <a:picLocks noChangeAspect="1" noChangeArrowheads="1"/>
          </p:cNvPicPr>
          <p:nvPr/>
        </p:nvPicPr>
        <p:blipFill>
          <a:blip r:embed="rId5"/>
          <a:srcRect l="50323"/>
          <a:stretch>
            <a:fillRect/>
          </a:stretch>
        </p:blipFill>
        <p:spPr bwMode="auto">
          <a:xfrm>
            <a:off x="4597400" y="3683000"/>
            <a:ext cx="2995613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4070" name="Textfeld 9"/>
          <p:cNvSpPr txBox="1">
            <a:spLocks noChangeArrowheads="1"/>
          </p:cNvSpPr>
          <p:nvPr/>
        </p:nvSpPr>
        <p:spPr bwMode="auto">
          <a:xfrm>
            <a:off x="1955800" y="1244600"/>
            <a:ext cx="2209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Exp Data</a:t>
            </a:r>
          </a:p>
          <a:p>
            <a:r>
              <a:rPr lang="en-US">
                <a:solidFill>
                  <a:srgbClr val="000099"/>
                </a:solidFill>
                <a:latin typeface="Calibri" pitchFamily="34" charset="0"/>
              </a:rPr>
              <a:t>pK</a:t>
            </a:r>
            <a:r>
              <a:rPr lang="el-GR">
                <a:solidFill>
                  <a:srgbClr val="000099"/>
                </a:solidFill>
                <a:latin typeface="Calibri" pitchFamily="34" charset="0"/>
              </a:rPr>
              <a:t>Λ</a:t>
            </a:r>
            <a:r>
              <a:rPr lang="de-DE">
                <a:solidFill>
                  <a:srgbClr val="000099"/>
                </a:solidFill>
                <a:latin typeface="Calibri" pitchFamily="34" charset="0"/>
              </a:rPr>
              <a:t> phase-space sim</a:t>
            </a:r>
            <a:endParaRPr lang="en-US">
              <a:solidFill>
                <a:srgbClr val="0000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3" name="Textplatzhalter 2"/>
          <p:cNvSpPr>
            <a:spLocks noGrp="1"/>
          </p:cNvSpPr>
          <p:nvPr>
            <p:ph type="body" sz="quarter" idx="11"/>
          </p:nvPr>
        </p:nvSpPr>
        <p:spPr bwMode="auto">
          <a:xfrm>
            <a:off x="1181100" y="298450"/>
            <a:ext cx="6781800" cy="64611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smtClean="0"/>
              <a:t>The Idea of a bound kaonic-nuclear clusters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546100" y="1508125"/>
          <a:ext cx="7426325" cy="1470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520"/>
                <a:gridCol w="1689409"/>
                <a:gridCol w="1555595"/>
                <a:gridCol w="1555595"/>
                <a:gridCol w="1555595"/>
              </a:tblGrid>
              <a:tr h="4896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 | </a:t>
                      </a:r>
                      <a:r>
                        <a:rPr lang="en-US" dirty="0" err="1" smtClean="0"/>
                        <a:t>I</a:t>
                      </a:r>
                      <a:r>
                        <a:rPr lang="en-US" baseline="-25000" dirty="0" err="1" smtClean="0"/>
                        <a:t>z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pn</a:t>
                      </a:r>
                      <a:r>
                        <a:rPr lang="en-US" dirty="0" smtClean="0"/>
                        <a:t>, I=1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pn</a:t>
                      </a:r>
                      <a:r>
                        <a:rPr lang="en-US" dirty="0" smtClean="0"/>
                        <a:t>, I=0</a:t>
                      </a:r>
                      <a:endParaRPr lang="en-US" dirty="0"/>
                    </a:p>
                  </a:txBody>
                  <a:tcPr/>
                </a:tc>
              </a:tr>
              <a:tr h="4896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r>
                        <a:rPr lang="en-US" baseline="30000" dirty="0" smtClean="0"/>
                        <a:t>0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3/2 </a:t>
                      </a:r>
                      <a:r>
                        <a:rPr lang="en-US" dirty="0" smtClean="0"/>
                        <a:t>| +3/2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3/2,1/2</a:t>
                      </a:r>
                      <a:r>
                        <a:rPr lang="en-US" baseline="0" dirty="0" smtClean="0"/>
                        <a:t> | -1/2</a:t>
                      </a:r>
                      <a:r>
                        <a:rPr lang="en-US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3/2,1/2</a:t>
                      </a:r>
                      <a:r>
                        <a:rPr lang="en-US" baseline="0" dirty="0" smtClean="0"/>
                        <a:t> | +1/2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1/2</a:t>
                      </a:r>
                      <a:r>
                        <a:rPr lang="en-US" baseline="0" dirty="0" smtClean="0"/>
                        <a:t> | +1/2</a:t>
                      </a:r>
                      <a:endParaRPr lang="en-US" dirty="0" smtClean="0"/>
                    </a:p>
                  </a:txBody>
                  <a:tcPr/>
                </a:tc>
              </a:tr>
              <a:tr h="4896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r>
                        <a:rPr lang="en-US" baseline="30000" dirty="0" smtClean="0"/>
                        <a:t>-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3/2,1/2</a:t>
                      </a:r>
                      <a:r>
                        <a:rPr lang="en-US" baseline="0" dirty="0" smtClean="0"/>
                        <a:t> | +1/2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3/2 </a:t>
                      </a:r>
                      <a:r>
                        <a:rPr lang="en-US" dirty="0" smtClean="0"/>
                        <a:t>| -3/2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3/2,1/2</a:t>
                      </a:r>
                      <a:r>
                        <a:rPr lang="en-US" baseline="0" dirty="0" smtClean="0"/>
                        <a:t> | -1/2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1/2</a:t>
                      </a:r>
                      <a:r>
                        <a:rPr lang="en-US" baseline="0" dirty="0" smtClean="0"/>
                        <a:t> | +1/2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1" name="Textplatzhalter 2"/>
          <p:cNvSpPr>
            <a:spLocks noGrp="1"/>
          </p:cNvSpPr>
          <p:nvPr>
            <p:ph type="body" sz="quarter" idx="11"/>
          </p:nvPr>
        </p:nvSpPr>
        <p:spPr bwMode="auto">
          <a:xfrm>
            <a:off x="1181100" y="298450"/>
            <a:ext cx="6781800" cy="64611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smtClean="0"/>
              <a:t>The Idea of a bound kaonic-nuclear clusters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546100" y="1508125"/>
          <a:ext cx="7426325" cy="1470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520"/>
                <a:gridCol w="1689409"/>
                <a:gridCol w="1555595"/>
                <a:gridCol w="1555595"/>
                <a:gridCol w="1555595"/>
              </a:tblGrid>
              <a:tr h="4896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 | </a:t>
                      </a:r>
                      <a:r>
                        <a:rPr lang="en-US" dirty="0" err="1" smtClean="0"/>
                        <a:t>I</a:t>
                      </a:r>
                      <a:r>
                        <a:rPr lang="en-US" baseline="-25000" dirty="0" err="1" smtClean="0"/>
                        <a:t>z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pn</a:t>
                      </a:r>
                      <a:r>
                        <a:rPr lang="en-US" dirty="0" smtClean="0"/>
                        <a:t>, I=1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pn</a:t>
                      </a:r>
                      <a:r>
                        <a:rPr lang="en-US" dirty="0" smtClean="0"/>
                        <a:t>, I=0</a:t>
                      </a:r>
                      <a:endParaRPr lang="en-US" dirty="0"/>
                    </a:p>
                  </a:txBody>
                  <a:tcPr/>
                </a:tc>
              </a:tr>
              <a:tr h="4896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r>
                        <a:rPr lang="en-US" baseline="30000" dirty="0" smtClean="0"/>
                        <a:t>0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3/2 </a:t>
                      </a:r>
                      <a:r>
                        <a:rPr lang="en-US" dirty="0" smtClean="0"/>
                        <a:t>| +3/2</a:t>
                      </a:r>
                    </a:p>
                  </a:txBody>
                  <a:tcPr>
                    <a:solidFill>
                      <a:srgbClr val="FF000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3/2,</a:t>
                      </a:r>
                      <a:r>
                        <a:rPr lang="en-US" dirty="0" smtClean="0"/>
                        <a:t>1/2</a:t>
                      </a:r>
                      <a:r>
                        <a:rPr lang="en-US" baseline="0" dirty="0" smtClean="0"/>
                        <a:t> | -1/2</a:t>
                      </a:r>
                      <a:r>
                        <a:rPr lang="en-US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3/2,</a:t>
                      </a:r>
                      <a:r>
                        <a:rPr lang="en-US" dirty="0" smtClean="0"/>
                        <a:t>1/2</a:t>
                      </a:r>
                      <a:r>
                        <a:rPr lang="en-US" baseline="0" dirty="0" smtClean="0"/>
                        <a:t> | +1/2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1/2</a:t>
                      </a:r>
                      <a:r>
                        <a:rPr lang="en-US" baseline="0" dirty="0" smtClean="0"/>
                        <a:t> | +1/2</a:t>
                      </a:r>
                      <a:endParaRPr lang="en-US" dirty="0" smtClean="0"/>
                    </a:p>
                  </a:txBody>
                  <a:tcPr/>
                </a:tc>
              </a:tr>
              <a:tr h="4896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r>
                        <a:rPr lang="en-US" baseline="30000" dirty="0" smtClean="0"/>
                        <a:t>-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5050"/>
                          </a:solidFill>
                        </a:rPr>
                        <a:t>3/2,</a:t>
                      </a:r>
                      <a:r>
                        <a:rPr lang="en-US" dirty="0" smtClean="0"/>
                        <a:t>1/2</a:t>
                      </a:r>
                      <a:r>
                        <a:rPr lang="en-US" baseline="0" dirty="0" smtClean="0"/>
                        <a:t> | +1/2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3/2 </a:t>
                      </a:r>
                      <a:r>
                        <a:rPr lang="en-US" dirty="0" smtClean="0"/>
                        <a:t>| -3/2</a:t>
                      </a:r>
                      <a:endParaRPr lang="en-US" dirty="0"/>
                    </a:p>
                  </a:txBody>
                  <a:tcPr>
                    <a:solidFill>
                      <a:srgbClr val="FF000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3/2,</a:t>
                      </a:r>
                      <a:r>
                        <a:rPr lang="en-US" dirty="0" smtClean="0"/>
                        <a:t>1/2</a:t>
                      </a:r>
                      <a:r>
                        <a:rPr lang="en-US" baseline="0" dirty="0" smtClean="0"/>
                        <a:t> | -1/2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1/2</a:t>
                      </a:r>
                      <a:r>
                        <a:rPr lang="en-US" baseline="0" dirty="0" smtClean="0"/>
                        <a:t> | +1/2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8188" name="Textfeld 4"/>
          <p:cNvSpPr txBox="1">
            <a:spLocks noChangeArrowheads="1"/>
          </p:cNvSpPr>
          <p:nvPr/>
        </p:nvSpPr>
        <p:spPr bwMode="auto">
          <a:xfrm>
            <a:off x="579438" y="3524250"/>
            <a:ext cx="1168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not bound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09" name="Textplatzhalter 2"/>
          <p:cNvSpPr>
            <a:spLocks noGrp="1"/>
          </p:cNvSpPr>
          <p:nvPr>
            <p:ph type="body" sz="quarter" idx="11"/>
          </p:nvPr>
        </p:nvSpPr>
        <p:spPr bwMode="auto">
          <a:xfrm>
            <a:off x="1181100" y="298450"/>
            <a:ext cx="6781800" cy="64611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smtClean="0"/>
              <a:t>The Idea of a bound kaonic-nuclear clusters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546100" y="1508125"/>
          <a:ext cx="7426325" cy="1470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520"/>
                <a:gridCol w="1689409"/>
                <a:gridCol w="1555595"/>
                <a:gridCol w="1555595"/>
                <a:gridCol w="1555595"/>
              </a:tblGrid>
              <a:tr h="4896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 | </a:t>
                      </a:r>
                      <a:r>
                        <a:rPr lang="en-US" dirty="0" err="1" smtClean="0"/>
                        <a:t>I</a:t>
                      </a:r>
                      <a:r>
                        <a:rPr lang="en-US" baseline="-25000" dirty="0" err="1" smtClean="0"/>
                        <a:t>z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pn</a:t>
                      </a:r>
                      <a:r>
                        <a:rPr lang="en-US" dirty="0" smtClean="0"/>
                        <a:t>, I=1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pn</a:t>
                      </a:r>
                      <a:r>
                        <a:rPr lang="en-US" dirty="0" smtClean="0"/>
                        <a:t>, I=0</a:t>
                      </a:r>
                      <a:endParaRPr lang="en-US" dirty="0"/>
                    </a:p>
                  </a:txBody>
                  <a:tcPr/>
                </a:tc>
              </a:tr>
              <a:tr h="4896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r>
                        <a:rPr lang="en-US" baseline="30000" dirty="0" smtClean="0"/>
                        <a:t>0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3/2 </a:t>
                      </a:r>
                      <a:r>
                        <a:rPr lang="en-US" dirty="0" smtClean="0"/>
                        <a:t>| +3/2</a:t>
                      </a:r>
                    </a:p>
                  </a:txBody>
                  <a:tcPr>
                    <a:solidFill>
                      <a:srgbClr val="FF000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3/2,</a:t>
                      </a:r>
                      <a:r>
                        <a:rPr lang="en-US" dirty="0" smtClean="0"/>
                        <a:t>1/2</a:t>
                      </a:r>
                      <a:r>
                        <a:rPr lang="en-US" baseline="0" dirty="0" smtClean="0"/>
                        <a:t> | -1/2</a:t>
                      </a:r>
                      <a:r>
                        <a:rPr lang="en-US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3/2,</a:t>
                      </a:r>
                      <a:r>
                        <a:rPr lang="en-US" dirty="0" smtClean="0"/>
                        <a:t>1/2</a:t>
                      </a:r>
                      <a:r>
                        <a:rPr lang="en-US" baseline="0" dirty="0" smtClean="0"/>
                        <a:t> | +1/2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1/2</a:t>
                      </a:r>
                      <a:r>
                        <a:rPr lang="en-US" baseline="0" dirty="0" smtClean="0"/>
                        <a:t> | +1/2</a:t>
                      </a:r>
                      <a:endParaRPr lang="en-US" dirty="0" smtClean="0"/>
                    </a:p>
                  </a:txBody>
                  <a:tcPr/>
                </a:tc>
              </a:tr>
              <a:tr h="4896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r>
                        <a:rPr lang="en-US" baseline="30000" dirty="0" smtClean="0"/>
                        <a:t>-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5050"/>
                          </a:solidFill>
                        </a:rPr>
                        <a:t>3/2,</a:t>
                      </a:r>
                      <a:r>
                        <a:rPr lang="en-US" dirty="0" smtClean="0"/>
                        <a:t>1/2</a:t>
                      </a:r>
                      <a:r>
                        <a:rPr lang="en-US" baseline="0" dirty="0" smtClean="0"/>
                        <a:t> | +1/2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3/2 </a:t>
                      </a:r>
                      <a:r>
                        <a:rPr lang="en-US" dirty="0" smtClean="0"/>
                        <a:t>| -3/2</a:t>
                      </a:r>
                      <a:endParaRPr lang="en-US" dirty="0"/>
                    </a:p>
                  </a:txBody>
                  <a:tcPr>
                    <a:solidFill>
                      <a:srgbClr val="FF000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3/2,</a:t>
                      </a:r>
                      <a:r>
                        <a:rPr lang="en-US" dirty="0" smtClean="0"/>
                        <a:t>1/2</a:t>
                      </a:r>
                      <a:r>
                        <a:rPr lang="en-US" baseline="0" dirty="0" smtClean="0"/>
                        <a:t> | -1/2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1/2</a:t>
                      </a:r>
                      <a:r>
                        <a:rPr lang="en-US" baseline="0" dirty="0" smtClean="0"/>
                        <a:t> | +1/2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0236" name="Textfeld 4"/>
          <p:cNvSpPr txBox="1">
            <a:spLocks noChangeArrowheads="1"/>
          </p:cNvSpPr>
          <p:nvPr/>
        </p:nvSpPr>
        <p:spPr bwMode="auto">
          <a:xfrm>
            <a:off x="579438" y="3524250"/>
            <a:ext cx="1168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not bound</a:t>
            </a:r>
          </a:p>
        </p:txBody>
      </p:sp>
      <p:grpSp>
        <p:nvGrpSpPr>
          <p:cNvPr id="350237" name="Gruppieren 37"/>
          <p:cNvGrpSpPr>
            <a:grpSpLocks/>
          </p:cNvGrpSpPr>
          <p:nvPr/>
        </p:nvGrpSpPr>
        <p:grpSpPr bwMode="auto">
          <a:xfrm>
            <a:off x="1644650" y="3168650"/>
            <a:ext cx="4733925" cy="742950"/>
            <a:chOff x="3741235" y="2525752"/>
            <a:chExt cx="1644805" cy="742898"/>
          </a:xfrm>
        </p:grpSpPr>
        <p:sp>
          <p:nvSpPr>
            <p:cNvPr id="7" name="Geschweifte Klammer rechts 6"/>
            <p:cNvSpPr/>
            <p:nvPr/>
          </p:nvSpPr>
          <p:spPr>
            <a:xfrm rot="5400000">
              <a:off x="4379501" y="1887486"/>
              <a:ext cx="368274" cy="1644805"/>
            </a:xfrm>
            <a:prstGeom prst="rightBrace">
              <a:avLst>
                <a:gd name="adj1" fmla="val 68939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0244" name="Textfeld 7"/>
            <p:cNvSpPr txBox="1">
              <a:spLocks noChangeArrowheads="1"/>
            </p:cNvSpPr>
            <p:nvPr/>
          </p:nvSpPr>
          <p:spPr bwMode="auto">
            <a:xfrm>
              <a:off x="4459989" y="2899318"/>
              <a:ext cx="2169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ppK</a:t>
              </a:r>
              <a:r>
                <a:rPr lang="en-US" baseline="30000">
                  <a:latin typeface="Calibri" pitchFamily="34" charset="0"/>
                </a:rPr>
                <a:t>-</a:t>
              </a:r>
            </a:p>
          </p:txBody>
        </p:sp>
      </p:grpSp>
      <p:grpSp>
        <p:nvGrpSpPr>
          <p:cNvPr id="350238" name="Gruppieren 37"/>
          <p:cNvGrpSpPr>
            <a:grpSpLocks/>
          </p:cNvGrpSpPr>
          <p:nvPr/>
        </p:nvGrpSpPr>
        <p:grpSpPr bwMode="auto">
          <a:xfrm>
            <a:off x="6456363" y="3165475"/>
            <a:ext cx="1524000" cy="742950"/>
            <a:chOff x="3741235" y="2525752"/>
            <a:chExt cx="1644805" cy="742898"/>
          </a:xfrm>
        </p:grpSpPr>
        <p:sp>
          <p:nvSpPr>
            <p:cNvPr id="10" name="Geschweifte Klammer rechts 9"/>
            <p:cNvSpPr/>
            <p:nvPr/>
          </p:nvSpPr>
          <p:spPr>
            <a:xfrm rot="5400000">
              <a:off x="4379500" y="1887487"/>
              <a:ext cx="368274" cy="1644805"/>
            </a:xfrm>
            <a:prstGeom prst="rightBrace">
              <a:avLst>
                <a:gd name="adj1" fmla="val 68939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0242" name="Textfeld 10"/>
            <p:cNvSpPr txBox="1">
              <a:spLocks noChangeArrowheads="1"/>
            </p:cNvSpPr>
            <p:nvPr/>
          </p:nvSpPr>
          <p:spPr bwMode="auto">
            <a:xfrm>
              <a:off x="4279461" y="2899318"/>
              <a:ext cx="61717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K</a:t>
              </a:r>
              <a:r>
                <a:rPr lang="en-US" baseline="30000">
                  <a:latin typeface="Calibri" pitchFamily="34" charset="0"/>
                </a:rPr>
                <a:t>-</a:t>
              </a:r>
              <a:r>
                <a:rPr lang="en-US">
                  <a:latin typeface="Calibri" pitchFamily="34" charset="0"/>
                </a:rPr>
                <a:t>d</a:t>
              </a:r>
              <a:endParaRPr lang="en-US" baseline="30000">
                <a:latin typeface="Calibri" pitchFamily="34" charset="0"/>
              </a:endParaRPr>
            </a:p>
          </p:txBody>
        </p:sp>
      </p:grpSp>
      <p:sp>
        <p:nvSpPr>
          <p:cNvPr id="350239" name="Textfeld 13"/>
          <p:cNvSpPr txBox="1">
            <a:spLocks noChangeArrowheads="1"/>
          </p:cNvSpPr>
          <p:nvPr/>
        </p:nvSpPr>
        <p:spPr bwMode="auto">
          <a:xfrm>
            <a:off x="3100388" y="4333875"/>
            <a:ext cx="2271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Pauli rule I</a:t>
            </a:r>
            <a:r>
              <a:rPr lang="en-US" baseline="-25000">
                <a:latin typeface="Calibri" pitchFamily="34" charset="0"/>
              </a:rPr>
              <a:t>NN</a:t>
            </a:r>
            <a:r>
              <a:rPr lang="en-US">
                <a:latin typeface="Calibri" pitchFamily="34" charset="0"/>
              </a:rPr>
              <a:t>=1 </a:t>
            </a:r>
            <a:r>
              <a:rPr lang="en-US">
                <a:latin typeface="Calibri" pitchFamily="34" charset="0"/>
                <a:sym typeface="Wingdings" pitchFamily="2" charset="2"/>
              </a:rPr>
              <a:t> S=0</a:t>
            </a:r>
            <a:endParaRPr lang="en-US">
              <a:latin typeface="Calibri" pitchFamily="34" charset="0"/>
            </a:endParaRPr>
          </a:p>
        </p:txBody>
      </p:sp>
      <p:sp>
        <p:nvSpPr>
          <p:cNvPr id="350240" name="Textfeld 15"/>
          <p:cNvSpPr txBox="1">
            <a:spLocks noChangeArrowheads="1"/>
          </p:cNvSpPr>
          <p:nvPr/>
        </p:nvSpPr>
        <p:spPr bwMode="auto">
          <a:xfrm>
            <a:off x="6832600" y="4333875"/>
            <a:ext cx="803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spin=1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7" name="Textplatzhalter 2"/>
          <p:cNvSpPr>
            <a:spLocks noGrp="1"/>
          </p:cNvSpPr>
          <p:nvPr>
            <p:ph type="body" sz="quarter" idx="11"/>
          </p:nvPr>
        </p:nvSpPr>
        <p:spPr bwMode="auto">
          <a:xfrm>
            <a:off x="1181100" y="298450"/>
            <a:ext cx="6781800" cy="64611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smtClean="0"/>
              <a:t>The Idea of a bound kaonic-nuclear clusters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546100" y="1508125"/>
          <a:ext cx="7426325" cy="1470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520"/>
                <a:gridCol w="1689409"/>
                <a:gridCol w="1555595"/>
                <a:gridCol w="1555595"/>
                <a:gridCol w="1555595"/>
              </a:tblGrid>
              <a:tr h="4896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 | </a:t>
                      </a:r>
                      <a:r>
                        <a:rPr lang="en-US" dirty="0" err="1" smtClean="0"/>
                        <a:t>I</a:t>
                      </a:r>
                      <a:r>
                        <a:rPr lang="en-US" baseline="-25000" dirty="0" err="1" smtClean="0"/>
                        <a:t>z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pn</a:t>
                      </a:r>
                      <a:r>
                        <a:rPr lang="en-US" dirty="0" smtClean="0"/>
                        <a:t>, I=1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pn</a:t>
                      </a:r>
                      <a:r>
                        <a:rPr lang="en-US" dirty="0" smtClean="0"/>
                        <a:t>, I=0</a:t>
                      </a:r>
                      <a:endParaRPr lang="en-US" dirty="0"/>
                    </a:p>
                  </a:txBody>
                  <a:tcPr/>
                </a:tc>
              </a:tr>
              <a:tr h="4896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r>
                        <a:rPr lang="en-US" baseline="30000" dirty="0" smtClean="0"/>
                        <a:t>0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-</a:t>
                      </a:r>
                      <a:endParaRPr lang="en-US" dirty="0" smtClean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smtClean="0"/>
                        <a:t>1/2</a:t>
                      </a:r>
                      <a:r>
                        <a:rPr lang="en-US" baseline="0" dirty="0" smtClean="0"/>
                        <a:t> | -1/2</a:t>
                      </a:r>
                      <a:r>
                        <a:rPr lang="en-US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smtClean="0"/>
                        <a:t>1/2</a:t>
                      </a:r>
                      <a:r>
                        <a:rPr lang="en-US" baseline="0" dirty="0" smtClean="0"/>
                        <a:t> | +1/2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1/2</a:t>
                      </a:r>
                      <a:r>
                        <a:rPr lang="en-US" baseline="0" dirty="0" smtClean="0"/>
                        <a:t> | +1/2</a:t>
                      </a:r>
                      <a:endParaRPr lang="en-US" dirty="0" smtClean="0"/>
                    </a:p>
                  </a:txBody>
                  <a:tcPr/>
                </a:tc>
              </a:tr>
              <a:tr h="4896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r>
                        <a:rPr lang="en-US" baseline="30000" dirty="0" smtClean="0"/>
                        <a:t>-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5050"/>
                          </a:solidFill>
                        </a:rPr>
                        <a:t> </a:t>
                      </a:r>
                      <a:r>
                        <a:rPr lang="en-US" dirty="0" smtClean="0"/>
                        <a:t>1/2</a:t>
                      </a:r>
                      <a:r>
                        <a:rPr lang="en-US" baseline="0" dirty="0" smtClean="0"/>
                        <a:t> | +1/2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-</a:t>
                      </a:r>
                      <a:endParaRPr lang="en-US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smtClean="0"/>
                        <a:t>1/2</a:t>
                      </a:r>
                      <a:r>
                        <a:rPr lang="en-US" baseline="0" dirty="0" smtClean="0"/>
                        <a:t> | -1/2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1/2</a:t>
                      </a:r>
                      <a:r>
                        <a:rPr lang="en-US" baseline="0" dirty="0" smtClean="0"/>
                        <a:t> | +1/2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2284" name="Textfeld 4"/>
          <p:cNvSpPr txBox="1">
            <a:spLocks noChangeArrowheads="1"/>
          </p:cNvSpPr>
          <p:nvPr/>
        </p:nvSpPr>
        <p:spPr bwMode="auto">
          <a:xfrm>
            <a:off x="579438" y="3524250"/>
            <a:ext cx="1168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not bound</a:t>
            </a:r>
          </a:p>
        </p:txBody>
      </p:sp>
      <p:grpSp>
        <p:nvGrpSpPr>
          <p:cNvPr id="352285" name="Gruppieren 37"/>
          <p:cNvGrpSpPr>
            <a:grpSpLocks/>
          </p:cNvGrpSpPr>
          <p:nvPr/>
        </p:nvGrpSpPr>
        <p:grpSpPr bwMode="auto">
          <a:xfrm>
            <a:off x="1644650" y="3168650"/>
            <a:ext cx="4733925" cy="742950"/>
            <a:chOff x="3741235" y="2525752"/>
            <a:chExt cx="1644805" cy="742898"/>
          </a:xfrm>
        </p:grpSpPr>
        <p:sp>
          <p:nvSpPr>
            <p:cNvPr id="7" name="Geschweifte Klammer rechts 6"/>
            <p:cNvSpPr/>
            <p:nvPr/>
          </p:nvSpPr>
          <p:spPr>
            <a:xfrm rot="5400000">
              <a:off x="4379501" y="1887486"/>
              <a:ext cx="368274" cy="1644805"/>
            </a:xfrm>
            <a:prstGeom prst="rightBrace">
              <a:avLst>
                <a:gd name="adj1" fmla="val 68939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2292" name="Textfeld 7"/>
            <p:cNvSpPr txBox="1">
              <a:spLocks noChangeArrowheads="1"/>
            </p:cNvSpPr>
            <p:nvPr/>
          </p:nvSpPr>
          <p:spPr bwMode="auto">
            <a:xfrm>
              <a:off x="4459989" y="2899318"/>
              <a:ext cx="2169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ppK</a:t>
              </a:r>
              <a:r>
                <a:rPr lang="en-US" baseline="30000">
                  <a:latin typeface="Calibri" pitchFamily="34" charset="0"/>
                </a:rPr>
                <a:t>-</a:t>
              </a:r>
            </a:p>
          </p:txBody>
        </p:sp>
      </p:grpSp>
      <p:grpSp>
        <p:nvGrpSpPr>
          <p:cNvPr id="352286" name="Gruppieren 37"/>
          <p:cNvGrpSpPr>
            <a:grpSpLocks/>
          </p:cNvGrpSpPr>
          <p:nvPr/>
        </p:nvGrpSpPr>
        <p:grpSpPr bwMode="auto">
          <a:xfrm>
            <a:off x="6456363" y="3165475"/>
            <a:ext cx="1524000" cy="742950"/>
            <a:chOff x="3741235" y="2525752"/>
            <a:chExt cx="1644805" cy="742898"/>
          </a:xfrm>
        </p:grpSpPr>
        <p:sp>
          <p:nvSpPr>
            <p:cNvPr id="10" name="Geschweifte Klammer rechts 9"/>
            <p:cNvSpPr/>
            <p:nvPr/>
          </p:nvSpPr>
          <p:spPr>
            <a:xfrm rot="5400000">
              <a:off x="4379500" y="1887487"/>
              <a:ext cx="368274" cy="1644805"/>
            </a:xfrm>
            <a:prstGeom prst="rightBrace">
              <a:avLst>
                <a:gd name="adj1" fmla="val 68939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2290" name="Textfeld 10"/>
            <p:cNvSpPr txBox="1">
              <a:spLocks noChangeArrowheads="1"/>
            </p:cNvSpPr>
            <p:nvPr/>
          </p:nvSpPr>
          <p:spPr bwMode="auto">
            <a:xfrm>
              <a:off x="4279461" y="2899318"/>
              <a:ext cx="61717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K</a:t>
              </a:r>
              <a:r>
                <a:rPr lang="en-US" baseline="30000">
                  <a:latin typeface="Calibri" pitchFamily="34" charset="0"/>
                </a:rPr>
                <a:t>-</a:t>
              </a:r>
              <a:r>
                <a:rPr lang="en-US">
                  <a:latin typeface="Calibri" pitchFamily="34" charset="0"/>
                </a:rPr>
                <a:t>d</a:t>
              </a:r>
              <a:endParaRPr lang="en-US" baseline="30000">
                <a:latin typeface="Calibri" pitchFamily="34" charset="0"/>
              </a:endParaRPr>
            </a:p>
          </p:txBody>
        </p:sp>
      </p:grpSp>
      <p:sp>
        <p:nvSpPr>
          <p:cNvPr id="352287" name="Textfeld 11"/>
          <p:cNvSpPr txBox="1">
            <a:spLocks noChangeArrowheads="1"/>
          </p:cNvSpPr>
          <p:nvPr/>
        </p:nvSpPr>
        <p:spPr bwMode="auto">
          <a:xfrm>
            <a:off x="3100388" y="4333875"/>
            <a:ext cx="2271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Pauli rule I</a:t>
            </a:r>
            <a:r>
              <a:rPr lang="en-US" baseline="-25000">
                <a:latin typeface="Calibri" pitchFamily="34" charset="0"/>
              </a:rPr>
              <a:t>NN</a:t>
            </a:r>
            <a:r>
              <a:rPr lang="en-US">
                <a:latin typeface="Calibri" pitchFamily="34" charset="0"/>
              </a:rPr>
              <a:t>=1 </a:t>
            </a:r>
            <a:r>
              <a:rPr lang="en-US">
                <a:latin typeface="Calibri" pitchFamily="34" charset="0"/>
                <a:sym typeface="Wingdings" pitchFamily="2" charset="2"/>
              </a:rPr>
              <a:t> S=0</a:t>
            </a:r>
            <a:endParaRPr lang="en-US">
              <a:latin typeface="Calibri" pitchFamily="34" charset="0"/>
            </a:endParaRPr>
          </a:p>
        </p:txBody>
      </p:sp>
      <p:sp>
        <p:nvSpPr>
          <p:cNvPr id="352288" name="Textfeld 12"/>
          <p:cNvSpPr txBox="1">
            <a:spLocks noChangeArrowheads="1"/>
          </p:cNvSpPr>
          <p:nvPr/>
        </p:nvSpPr>
        <p:spPr bwMode="auto">
          <a:xfrm>
            <a:off x="6832600" y="4333875"/>
            <a:ext cx="803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spin=1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Textplatzhalter 1"/>
          <p:cNvSpPr>
            <a:spLocks noGrp="1"/>
          </p:cNvSpPr>
          <p:nvPr>
            <p:ph type="body" sz="quarter" idx="11"/>
          </p:nvPr>
        </p:nvSpPr>
        <p:spPr bwMode="auto">
          <a:xfrm>
            <a:off x="1181100" y="298450"/>
            <a:ext cx="6781800" cy="64611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Isospin Configurations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188913" y="1073150"/>
          <a:ext cx="3505200" cy="1423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352"/>
                <a:gridCol w="1413378"/>
                <a:gridCol w="1352571"/>
              </a:tblGrid>
              <a:tr h="4747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|I ,I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&gt;</a:t>
                      </a:r>
                      <a:endParaRPr lang="en-US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47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K</a:t>
                      </a:r>
                      <a:r>
                        <a:rPr lang="en-US" b="1" baseline="30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|1,+1&gt;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|1,0&gt;, |0</a:t>
                      </a:r>
                      <a:r>
                        <a:rPr lang="en-US" baseline="0" dirty="0" smtClean="0"/>
                        <a:t>,0&gt;</a:t>
                      </a:r>
                      <a:endParaRPr lang="en-US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</a:tr>
              <a:tr h="4747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K</a:t>
                      </a:r>
                      <a:r>
                        <a:rPr lang="en-US" b="1" baseline="300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b="1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|1,0&gt;, |0</a:t>
                      </a:r>
                      <a:r>
                        <a:rPr lang="en-US" baseline="0" dirty="0" smtClean="0"/>
                        <a:t>, 0&gt;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|1</a:t>
                      </a:r>
                      <a:r>
                        <a:rPr lang="en-US" baseline="0" dirty="0" smtClean="0"/>
                        <a:t>,</a:t>
                      </a:r>
                      <a:r>
                        <a:rPr lang="en-US" dirty="0" smtClean="0"/>
                        <a:t>-1&gt;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5" name="Gerade Verbindung 24"/>
          <p:cNvCxnSpPr/>
          <p:nvPr/>
        </p:nvCxnSpPr>
        <p:spPr>
          <a:xfrm>
            <a:off x="450850" y="1627188"/>
            <a:ext cx="13493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6184900" y="1912938"/>
          <a:ext cx="207963" cy="365125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49881" name="Gruppieren 15"/>
          <p:cNvGrpSpPr>
            <a:grpSpLocks noChangeAspect="1"/>
          </p:cNvGrpSpPr>
          <p:nvPr/>
        </p:nvGrpSpPr>
        <p:grpSpPr bwMode="auto">
          <a:xfrm>
            <a:off x="3925888" y="1323975"/>
            <a:ext cx="1738312" cy="1071563"/>
            <a:chOff x="526852" y="1581944"/>
            <a:chExt cx="2554436" cy="1575916"/>
          </a:xfrm>
        </p:grpSpPr>
        <p:sp>
          <p:nvSpPr>
            <p:cNvPr id="8" name="Ellipse 7"/>
            <p:cNvSpPr/>
            <p:nvPr/>
          </p:nvSpPr>
          <p:spPr>
            <a:xfrm>
              <a:off x="526852" y="2005732"/>
              <a:ext cx="1152128" cy="1152128"/>
            </a:xfrm>
            <a:prstGeom prst="ellipse">
              <a:avLst/>
            </a:prstGeom>
            <a:solidFill>
              <a:srgbClr val="E5272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27050" h="438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dirty="0"/>
                <a:t>p</a:t>
              </a:r>
              <a:endParaRPr lang="en-US" sz="4400" dirty="0"/>
            </a:p>
          </p:txBody>
        </p:sp>
        <p:sp>
          <p:nvSpPr>
            <p:cNvPr id="9" name="Ellipse 8"/>
            <p:cNvSpPr/>
            <p:nvPr/>
          </p:nvSpPr>
          <p:spPr>
            <a:xfrm>
              <a:off x="1929160" y="2005732"/>
              <a:ext cx="1152128" cy="1152128"/>
            </a:xfrm>
            <a:prstGeom prst="ellipse">
              <a:avLst/>
            </a:prstGeom>
            <a:solidFill>
              <a:srgbClr val="E5272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27050" h="438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dirty="0"/>
                <a:t>p</a:t>
              </a:r>
              <a:endParaRPr lang="en-US" sz="4400" dirty="0"/>
            </a:p>
          </p:txBody>
        </p:sp>
        <p:sp>
          <p:nvSpPr>
            <p:cNvPr id="10" name="Ellipse 9"/>
            <p:cNvSpPr/>
            <p:nvPr/>
          </p:nvSpPr>
          <p:spPr>
            <a:xfrm>
              <a:off x="1326866" y="1581944"/>
              <a:ext cx="936103" cy="936104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27050" h="438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</a:t>
              </a:r>
              <a:r>
                <a:rPr lang="en-US" sz="2800" baseline="30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</a:t>
              </a:r>
              <a:endParaRPr 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49882" name="Gruppieren 25"/>
          <p:cNvGrpSpPr>
            <a:grpSpLocks/>
          </p:cNvGrpSpPr>
          <p:nvPr/>
        </p:nvGrpSpPr>
        <p:grpSpPr bwMode="auto">
          <a:xfrm>
            <a:off x="6977063" y="1241425"/>
            <a:ext cx="1738312" cy="1071563"/>
            <a:chOff x="3371965" y="1848642"/>
            <a:chExt cx="1737998" cy="1072228"/>
          </a:xfrm>
        </p:grpSpPr>
        <p:grpSp>
          <p:nvGrpSpPr>
            <p:cNvPr id="249890" name="Gruppieren 26"/>
            <p:cNvGrpSpPr>
              <a:grpSpLocks noChangeAspect="1"/>
            </p:cNvGrpSpPr>
            <p:nvPr/>
          </p:nvGrpSpPr>
          <p:grpSpPr bwMode="auto">
            <a:xfrm>
              <a:off x="3371965" y="1848642"/>
              <a:ext cx="1737998" cy="1072228"/>
              <a:chOff x="526852" y="1581944"/>
              <a:chExt cx="2554436" cy="1575916"/>
            </a:xfrm>
          </p:grpSpPr>
          <p:sp>
            <p:nvSpPr>
              <p:cNvPr id="14" name="Ellipse 13"/>
              <p:cNvSpPr/>
              <p:nvPr/>
            </p:nvSpPr>
            <p:spPr>
              <a:xfrm>
                <a:off x="526852" y="2005732"/>
                <a:ext cx="1152128" cy="1152128"/>
              </a:xfrm>
              <a:prstGeom prst="ellipse">
                <a:avLst/>
              </a:prstGeom>
              <a:solidFill>
                <a:srgbClr val="E52727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527050" h="438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400" dirty="0"/>
                  <a:t>p</a:t>
                </a:r>
                <a:endParaRPr lang="en-US" sz="4400" dirty="0"/>
              </a:p>
            </p:txBody>
          </p:sp>
          <p:sp>
            <p:nvSpPr>
              <p:cNvPr id="15" name="Ellipse 14"/>
              <p:cNvSpPr/>
              <p:nvPr/>
            </p:nvSpPr>
            <p:spPr>
              <a:xfrm>
                <a:off x="1929160" y="2005732"/>
                <a:ext cx="1152128" cy="1152128"/>
              </a:xfrm>
              <a:prstGeom prst="ellipse">
                <a:avLst/>
              </a:prstGeom>
              <a:solidFill>
                <a:srgbClr val="E52727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527050" h="438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400" dirty="0"/>
                  <a:t>n</a:t>
                </a:r>
                <a:endParaRPr lang="en-US" sz="4400" dirty="0"/>
              </a:p>
            </p:txBody>
          </p:sp>
          <p:sp>
            <p:nvSpPr>
              <p:cNvPr id="16" name="Ellipse 15"/>
              <p:cNvSpPr/>
              <p:nvPr/>
            </p:nvSpPr>
            <p:spPr>
              <a:xfrm>
                <a:off x="1326866" y="1581944"/>
                <a:ext cx="936103" cy="936104"/>
              </a:xfrm>
              <a:prstGeom prst="ellipse">
                <a:avLst/>
              </a:prstGeom>
              <a:solidFill>
                <a:srgbClr val="66FF33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527050" h="438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36000" anchor="ctr"/>
              <a:lstStyle/>
              <a:p>
                <a:pPr algn="ctr"/>
                <a:r>
                  <a:rPr lang="en-US" sz="2400">
                    <a:solidFill>
                      <a:srgbClr val="0D0D0D"/>
                    </a:solidFill>
                  </a:rPr>
                  <a:t>K</a:t>
                </a:r>
                <a:r>
                  <a:rPr lang="en-US" sz="2400" baseline="30000">
                    <a:solidFill>
                      <a:srgbClr val="0D0D0D"/>
                    </a:solidFill>
                  </a:rPr>
                  <a:t>0</a:t>
                </a:r>
              </a:p>
            </p:txBody>
          </p:sp>
        </p:grpSp>
        <p:cxnSp>
          <p:nvCxnSpPr>
            <p:cNvPr id="13" name="Gerade Verbindung 12"/>
            <p:cNvCxnSpPr/>
            <p:nvPr/>
          </p:nvCxnSpPr>
          <p:spPr>
            <a:xfrm>
              <a:off x="4059228" y="2018610"/>
              <a:ext cx="2111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Gerade Verbindung mit Pfeil 16"/>
          <p:cNvCxnSpPr/>
          <p:nvPr/>
        </p:nvCxnSpPr>
        <p:spPr>
          <a:xfrm>
            <a:off x="5780088" y="1735138"/>
            <a:ext cx="1025525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9884" name="Gruppieren 37"/>
          <p:cNvGrpSpPr>
            <a:grpSpLocks/>
          </p:cNvGrpSpPr>
          <p:nvPr/>
        </p:nvGrpSpPr>
        <p:grpSpPr bwMode="auto">
          <a:xfrm>
            <a:off x="3922713" y="2360613"/>
            <a:ext cx="1646237" cy="742950"/>
            <a:chOff x="3741235" y="2525752"/>
            <a:chExt cx="1644805" cy="742898"/>
          </a:xfrm>
        </p:grpSpPr>
        <p:sp>
          <p:nvSpPr>
            <p:cNvPr id="19" name="Geschweifte Klammer rechts 18"/>
            <p:cNvSpPr/>
            <p:nvPr/>
          </p:nvSpPr>
          <p:spPr>
            <a:xfrm rot="5400000">
              <a:off x="4379501" y="1887486"/>
              <a:ext cx="368274" cy="1644805"/>
            </a:xfrm>
            <a:prstGeom prst="rightBrace">
              <a:avLst>
                <a:gd name="adj1" fmla="val 68939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9889" name="Textfeld 19"/>
            <p:cNvSpPr txBox="1">
              <a:spLocks noChangeArrowheads="1"/>
            </p:cNvSpPr>
            <p:nvPr/>
          </p:nvSpPr>
          <p:spPr bwMode="auto">
            <a:xfrm>
              <a:off x="4181708" y="2899318"/>
              <a:ext cx="7793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I</a:t>
              </a:r>
              <a:r>
                <a:rPr lang="en-US" baseline="-25000">
                  <a:latin typeface="Calibri" pitchFamily="34" charset="0"/>
                </a:rPr>
                <a:t>NN</a:t>
              </a:r>
              <a:r>
                <a:rPr lang="en-US">
                  <a:latin typeface="Calibri" pitchFamily="34" charset="0"/>
                </a:rPr>
                <a:t> = 1</a:t>
              </a:r>
              <a:endParaRPr lang="en-US" baseline="-25000">
                <a:latin typeface="Calibri" pitchFamily="34" charset="0"/>
              </a:endParaRPr>
            </a:p>
          </p:txBody>
        </p:sp>
      </p:grpSp>
      <p:grpSp>
        <p:nvGrpSpPr>
          <p:cNvPr id="249885" name="Gruppieren 38"/>
          <p:cNvGrpSpPr>
            <a:grpSpLocks/>
          </p:cNvGrpSpPr>
          <p:nvPr/>
        </p:nvGrpSpPr>
        <p:grpSpPr bwMode="auto">
          <a:xfrm>
            <a:off x="7086600" y="2360613"/>
            <a:ext cx="1644650" cy="742950"/>
            <a:chOff x="3741235" y="2525752"/>
            <a:chExt cx="1644805" cy="742898"/>
          </a:xfrm>
        </p:grpSpPr>
        <p:sp>
          <p:nvSpPr>
            <p:cNvPr id="22" name="Geschweifte Klammer rechts 21"/>
            <p:cNvSpPr/>
            <p:nvPr/>
          </p:nvSpPr>
          <p:spPr>
            <a:xfrm rot="5400000">
              <a:off x="4379500" y="1887487"/>
              <a:ext cx="368274" cy="1644805"/>
            </a:xfrm>
            <a:prstGeom prst="rightBrace">
              <a:avLst>
                <a:gd name="adj1" fmla="val 68939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9887" name="Textfeld 22"/>
            <p:cNvSpPr txBox="1">
              <a:spLocks noChangeArrowheads="1"/>
            </p:cNvSpPr>
            <p:nvPr/>
          </p:nvSpPr>
          <p:spPr bwMode="auto">
            <a:xfrm>
              <a:off x="4181708" y="2899318"/>
              <a:ext cx="7793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I</a:t>
              </a:r>
              <a:r>
                <a:rPr lang="en-US" baseline="-25000">
                  <a:latin typeface="Calibri" pitchFamily="34" charset="0"/>
                </a:rPr>
                <a:t>NN</a:t>
              </a:r>
              <a:r>
                <a:rPr lang="en-US">
                  <a:latin typeface="Calibri" pitchFamily="34" charset="0"/>
                </a:rPr>
                <a:t> = 1</a:t>
              </a:r>
              <a:endParaRPr lang="en-US" baseline="-2500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Textplatzhalter 1"/>
          <p:cNvSpPr>
            <a:spLocks noGrp="1"/>
          </p:cNvSpPr>
          <p:nvPr>
            <p:ph type="body" sz="quarter" idx="11"/>
          </p:nvPr>
        </p:nvSpPr>
        <p:spPr bwMode="auto">
          <a:xfrm>
            <a:off x="1181100" y="298450"/>
            <a:ext cx="6781800" cy="64611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Isospin Configurations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188913" y="1073150"/>
          <a:ext cx="3505200" cy="1423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352"/>
                <a:gridCol w="1413378"/>
                <a:gridCol w="1352571"/>
              </a:tblGrid>
              <a:tr h="4747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|I ,I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&gt;</a:t>
                      </a:r>
                      <a:endParaRPr lang="en-US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47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K</a:t>
                      </a:r>
                      <a:r>
                        <a:rPr lang="en-US" b="1" baseline="30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|1,+1&gt;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|1,0&gt;, |0</a:t>
                      </a:r>
                      <a:r>
                        <a:rPr lang="en-US" baseline="0" dirty="0" smtClean="0"/>
                        <a:t>,0&gt;</a:t>
                      </a:r>
                      <a:endParaRPr lang="en-US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</a:tr>
              <a:tr h="4747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K</a:t>
                      </a:r>
                      <a:r>
                        <a:rPr lang="en-US" b="1" baseline="300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b="1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|1,0&gt;, |0</a:t>
                      </a:r>
                      <a:r>
                        <a:rPr lang="en-US" baseline="0" dirty="0" smtClean="0"/>
                        <a:t>, 0&gt;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|1</a:t>
                      </a:r>
                      <a:r>
                        <a:rPr lang="en-US" baseline="0" dirty="0" smtClean="0"/>
                        <a:t>,</a:t>
                      </a:r>
                      <a:r>
                        <a:rPr lang="en-US" dirty="0" smtClean="0"/>
                        <a:t>-1&gt;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5" name="Gerade Verbindung 24"/>
          <p:cNvCxnSpPr/>
          <p:nvPr/>
        </p:nvCxnSpPr>
        <p:spPr>
          <a:xfrm>
            <a:off x="450850" y="1627188"/>
            <a:ext cx="13493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6184900" y="1912938"/>
          <a:ext cx="207963" cy="365125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51929" name="Gruppieren 15"/>
          <p:cNvGrpSpPr>
            <a:grpSpLocks noChangeAspect="1"/>
          </p:cNvGrpSpPr>
          <p:nvPr/>
        </p:nvGrpSpPr>
        <p:grpSpPr bwMode="auto">
          <a:xfrm>
            <a:off x="3925888" y="1323975"/>
            <a:ext cx="1738312" cy="1071563"/>
            <a:chOff x="526852" y="1581944"/>
            <a:chExt cx="2554436" cy="1575916"/>
          </a:xfrm>
        </p:grpSpPr>
        <p:sp>
          <p:nvSpPr>
            <p:cNvPr id="8" name="Ellipse 7"/>
            <p:cNvSpPr/>
            <p:nvPr/>
          </p:nvSpPr>
          <p:spPr>
            <a:xfrm>
              <a:off x="526852" y="2005732"/>
              <a:ext cx="1152128" cy="1152128"/>
            </a:xfrm>
            <a:prstGeom prst="ellipse">
              <a:avLst/>
            </a:prstGeom>
            <a:solidFill>
              <a:srgbClr val="E5272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27050" h="438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dirty="0"/>
                <a:t>p</a:t>
              </a:r>
              <a:endParaRPr lang="en-US" sz="4400" dirty="0"/>
            </a:p>
          </p:txBody>
        </p:sp>
        <p:sp>
          <p:nvSpPr>
            <p:cNvPr id="9" name="Ellipse 8"/>
            <p:cNvSpPr/>
            <p:nvPr/>
          </p:nvSpPr>
          <p:spPr>
            <a:xfrm>
              <a:off x="1929160" y="2005732"/>
              <a:ext cx="1152128" cy="1152128"/>
            </a:xfrm>
            <a:prstGeom prst="ellipse">
              <a:avLst/>
            </a:prstGeom>
            <a:solidFill>
              <a:srgbClr val="E5272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27050" h="438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dirty="0"/>
                <a:t>p</a:t>
              </a:r>
              <a:endParaRPr lang="en-US" sz="4400" dirty="0"/>
            </a:p>
          </p:txBody>
        </p:sp>
        <p:sp>
          <p:nvSpPr>
            <p:cNvPr id="10" name="Ellipse 9"/>
            <p:cNvSpPr/>
            <p:nvPr/>
          </p:nvSpPr>
          <p:spPr>
            <a:xfrm>
              <a:off x="1326866" y="1581944"/>
              <a:ext cx="936103" cy="936104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27050" h="438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</a:t>
              </a:r>
              <a:r>
                <a:rPr lang="en-US" sz="2800" baseline="30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</a:t>
              </a:r>
              <a:endParaRPr 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51930" name="Gruppieren 25"/>
          <p:cNvGrpSpPr>
            <a:grpSpLocks/>
          </p:cNvGrpSpPr>
          <p:nvPr/>
        </p:nvGrpSpPr>
        <p:grpSpPr bwMode="auto">
          <a:xfrm>
            <a:off x="6977063" y="1241425"/>
            <a:ext cx="1738312" cy="1071563"/>
            <a:chOff x="3371965" y="1848642"/>
            <a:chExt cx="1737998" cy="1072228"/>
          </a:xfrm>
        </p:grpSpPr>
        <p:grpSp>
          <p:nvGrpSpPr>
            <p:cNvPr id="251958" name="Gruppieren 26"/>
            <p:cNvGrpSpPr>
              <a:grpSpLocks noChangeAspect="1"/>
            </p:cNvGrpSpPr>
            <p:nvPr/>
          </p:nvGrpSpPr>
          <p:grpSpPr bwMode="auto">
            <a:xfrm>
              <a:off x="3371965" y="1848642"/>
              <a:ext cx="1737998" cy="1072228"/>
              <a:chOff x="526852" y="1581944"/>
              <a:chExt cx="2554436" cy="1575916"/>
            </a:xfrm>
          </p:grpSpPr>
          <p:sp>
            <p:nvSpPr>
              <p:cNvPr id="14" name="Ellipse 13"/>
              <p:cNvSpPr/>
              <p:nvPr/>
            </p:nvSpPr>
            <p:spPr>
              <a:xfrm>
                <a:off x="526852" y="2005732"/>
                <a:ext cx="1152128" cy="1152128"/>
              </a:xfrm>
              <a:prstGeom prst="ellipse">
                <a:avLst/>
              </a:prstGeom>
              <a:solidFill>
                <a:srgbClr val="E52727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527050" h="438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400" dirty="0"/>
                  <a:t>p</a:t>
                </a:r>
                <a:endParaRPr lang="en-US" sz="4400" dirty="0"/>
              </a:p>
            </p:txBody>
          </p:sp>
          <p:sp>
            <p:nvSpPr>
              <p:cNvPr id="15" name="Ellipse 14"/>
              <p:cNvSpPr/>
              <p:nvPr/>
            </p:nvSpPr>
            <p:spPr>
              <a:xfrm>
                <a:off x="1929160" y="2005732"/>
                <a:ext cx="1152128" cy="1152128"/>
              </a:xfrm>
              <a:prstGeom prst="ellipse">
                <a:avLst/>
              </a:prstGeom>
              <a:solidFill>
                <a:srgbClr val="E52727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527050" h="438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400" dirty="0"/>
                  <a:t>n</a:t>
                </a:r>
                <a:endParaRPr lang="en-US" sz="4400" dirty="0"/>
              </a:p>
            </p:txBody>
          </p:sp>
          <p:sp>
            <p:nvSpPr>
              <p:cNvPr id="16" name="Ellipse 15"/>
              <p:cNvSpPr/>
              <p:nvPr/>
            </p:nvSpPr>
            <p:spPr>
              <a:xfrm>
                <a:off x="1326866" y="1581944"/>
                <a:ext cx="936103" cy="936104"/>
              </a:xfrm>
              <a:prstGeom prst="ellipse">
                <a:avLst/>
              </a:prstGeom>
              <a:solidFill>
                <a:srgbClr val="66FF33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527050" h="438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36000" anchor="ctr"/>
              <a:lstStyle/>
              <a:p>
                <a:pPr algn="ctr"/>
                <a:r>
                  <a:rPr lang="en-US" sz="2400">
                    <a:solidFill>
                      <a:srgbClr val="0D0D0D"/>
                    </a:solidFill>
                  </a:rPr>
                  <a:t>K</a:t>
                </a:r>
                <a:r>
                  <a:rPr lang="en-US" sz="2400" baseline="30000">
                    <a:solidFill>
                      <a:srgbClr val="0D0D0D"/>
                    </a:solidFill>
                  </a:rPr>
                  <a:t>0</a:t>
                </a:r>
              </a:p>
            </p:txBody>
          </p:sp>
        </p:grpSp>
        <p:cxnSp>
          <p:nvCxnSpPr>
            <p:cNvPr id="13" name="Gerade Verbindung 12"/>
            <p:cNvCxnSpPr/>
            <p:nvPr/>
          </p:nvCxnSpPr>
          <p:spPr>
            <a:xfrm>
              <a:off x="4059228" y="2018610"/>
              <a:ext cx="2111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Gerade Verbindung mit Pfeil 16"/>
          <p:cNvCxnSpPr/>
          <p:nvPr/>
        </p:nvCxnSpPr>
        <p:spPr>
          <a:xfrm>
            <a:off x="5780088" y="1735138"/>
            <a:ext cx="1025525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1932" name="Gruppieren 37"/>
          <p:cNvGrpSpPr>
            <a:grpSpLocks/>
          </p:cNvGrpSpPr>
          <p:nvPr/>
        </p:nvGrpSpPr>
        <p:grpSpPr bwMode="auto">
          <a:xfrm>
            <a:off x="3922713" y="2360613"/>
            <a:ext cx="1646237" cy="742950"/>
            <a:chOff x="3741235" y="2525752"/>
            <a:chExt cx="1644805" cy="742898"/>
          </a:xfrm>
        </p:grpSpPr>
        <p:sp>
          <p:nvSpPr>
            <p:cNvPr id="19" name="Geschweifte Klammer rechts 18"/>
            <p:cNvSpPr/>
            <p:nvPr/>
          </p:nvSpPr>
          <p:spPr>
            <a:xfrm rot="5400000">
              <a:off x="4379501" y="1887486"/>
              <a:ext cx="368274" cy="1644805"/>
            </a:xfrm>
            <a:prstGeom prst="rightBrace">
              <a:avLst>
                <a:gd name="adj1" fmla="val 68939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1957" name="Textfeld 19"/>
            <p:cNvSpPr txBox="1">
              <a:spLocks noChangeArrowheads="1"/>
            </p:cNvSpPr>
            <p:nvPr/>
          </p:nvSpPr>
          <p:spPr bwMode="auto">
            <a:xfrm>
              <a:off x="4181708" y="2899318"/>
              <a:ext cx="7793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I</a:t>
              </a:r>
              <a:r>
                <a:rPr lang="en-US" baseline="-25000">
                  <a:latin typeface="Calibri" pitchFamily="34" charset="0"/>
                </a:rPr>
                <a:t>NN</a:t>
              </a:r>
              <a:r>
                <a:rPr lang="en-US">
                  <a:latin typeface="Calibri" pitchFamily="34" charset="0"/>
                </a:rPr>
                <a:t> = 1</a:t>
              </a:r>
              <a:endParaRPr lang="en-US" baseline="-25000">
                <a:latin typeface="Calibri" pitchFamily="34" charset="0"/>
              </a:endParaRPr>
            </a:p>
          </p:txBody>
        </p:sp>
      </p:grpSp>
      <p:grpSp>
        <p:nvGrpSpPr>
          <p:cNvPr id="251933" name="Gruppieren 38"/>
          <p:cNvGrpSpPr>
            <a:grpSpLocks/>
          </p:cNvGrpSpPr>
          <p:nvPr/>
        </p:nvGrpSpPr>
        <p:grpSpPr bwMode="auto">
          <a:xfrm>
            <a:off x="7086600" y="2360613"/>
            <a:ext cx="1644650" cy="742950"/>
            <a:chOff x="3741235" y="2525752"/>
            <a:chExt cx="1644805" cy="742898"/>
          </a:xfrm>
        </p:grpSpPr>
        <p:sp>
          <p:nvSpPr>
            <p:cNvPr id="22" name="Geschweifte Klammer rechts 21"/>
            <p:cNvSpPr/>
            <p:nvPr/>
          </p:nvSpPr>
          <p:spPr>
            <a:xfrm rot="5400000">
              <a:off x="4379500" y="1887487"/>
              <a:ext cx="368274" cy="1644805"/>
            </a:xfrm>
            <a:prstGeom prst="rightBrace">
              <a:avLst>
                <a:gd name="adj1" fmla="val 68939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1955" name="Textfeld 22"/>
            <p:cNvSpPr txBox="1">
              <a:spLocks noChangeArrowheads="1"/>
            </p:cNvSpPr>
            <p:nvPr/>
          </p:nvSpPr>
          <p:spPr bwMode="auto">
            <a:xfrm>
              <a:off x="4181708" y="2899318"/>
              <a:ext cx="7793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I</a:t>
              </a:r>
              <a:r>
                <a:rPr lang="en-US" baseline="-25000">
                  <a:latin typeface="Calibri" pitchFamily="34" charset="0"/>
                </a:rPr>
                <a:t>NN</a:t>
              </a:r>
              <a:r>
                <a:rPr lang="en-US">
                  <a:latin typeface="Calibri" pitchFamily="34" charset="0"/>
                </a:rPr>
                <a:t> = 1</a:t>
              </a:r>
              <a:endParaRPr lang="en-US" baseline="-25000">
                <a:latin typeface="Calibri" pitchFamily="34" charset="0"/>
              </a:endParaRPr>
            </a:p>
          </p:txBody>
        </p:sp>
      </p:grpSp>
      <p:graphicFrame>
        <p:nvGraphicFramePr>
          <p:cNvPr id="26" name="Tabelle 25"/>
          <p:cNvGraphicFramePr>
            <a:graphicFrameLocks noGrp="1"/>
          </p:cNvGraphicFramePr>
          <p:nvPr/>
        </p:nvGraphicFramePr>
        <p:xfrm>
          <a:off x="188913" y="3944938"/>
          <a:ext cx="296386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713"/>
                <a:gridCol w="12540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Property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Charge</a:t>
                      </a:r>
                      <a:endParaRPr lang="en-US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Strangeness</a:t>
                      </a:r>
                      <a:endParaRPr lang="en-US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Baryon Number</a:t>
                      </a:r>
                      <a:endParaRPr lang="en-US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|I , </a:t>
                      </a:r>
                      <a:r>
                        <a:rPr lang="en-US" sz="1800" dirty="0" err="1" smtClean="0"/>
                        <a:t>I</a:t>
                      </a:r>
                      <a:r>
                        <a:rPr lang="en-US" sz="1800" baseline="-25000" dirty="0" err="1" smtClean="0"/>
                        <a:t>z</a:t>
                      </a:r>
                      <a:r>
                        <a:rPr lang="en-US" sz="1800" dirty="0" smtClean="0"/>
                        <a:t> &gt;</a:t>
                      </a:r>
                      <a:endParaRPr lang="en-US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|1/2,+1/2&gt;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Textplatzhalter 1"/>
          <p:cNvSpPr>
            <a:spLocks noGrp="1"/>
          </p:cNvSpPr>
          <p:nvPr>
            <p:ph type="body" sz="quarter" idx="11"/>
          </p:nvPr>
        </p:nvSpPr>
        <p:spPr bwMode="auto">
          <a:xfrm>
            <a:off x="1181100" y="298450"/>
            <a:ext cx="6781800" cy="64611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Isospin Configurations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188913" y="1073150"/>
          <a:ext cx="3505200" cy="1423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352"/>
                <a:gridCol w="1413378"/>
                <a:gridCol w="1352571"/>
              </a:tblGrid>
              <a:tr h="4747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|I ,I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&gt;</a:t>
                      </a:r>
                      <a:endParaRPr lang="en-US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47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K</a:t>
                      </a:r>
                      <a:r>
                        <a:rPr lang="en-US" b="1" baseline="30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|1,+1&gt;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|1,0&gt;, |0</a:t>
                      </a:r>
                      <a:r>
                        <a:rPr lang="en-US" baseline="0" dirty="0" smtClean="0"/>
                        <a:t>,0&gt;</a:t>
                      </a:r>
                      <a:endParaRPr lang="en-US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</a:tr>
              <a:tr h="4747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K</a:t>
                      </a:r>
                      <a:r>
                        <a:rPr lang="en-US" b="1" baseline="300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b="1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|1,0&gt;, |0</a:t>
                      </a:r>
                      <a:r>
                        <a:rPr lang="en-US" baseline="0" dirty="0" smtClean="0"/>
                        <a:t>, 0&gt;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|1</a:t>
                      </a:r>
                      <a:r>
                        <a:rPr lang="en-US" baseline="0" dirty="0" smtClean="0"/>
                        <a:t>,</a:t>
                      </a:r>
                      <a:r>
                        <a:rPr lang="en-US" dirty="0" smtClean="0"/>
                        <a:t>-1&gt;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5" name="Gerade Verbindung 24"/>
          <p:cNvCxnSpPr/>
          <p:nvPr/>
        </p:nvCxnSpPr>
        <p:spPr>
          <a:xfrm>
            <a:off x="450850" y="1627188"/>
            <a:ext cx="13493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6184900" y="1912938"/>
          <a:ext cx="207963" cy="365125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53977" name="Gruppieren 15"/>
          <p:cNvGrpSpPr>
            <a:grpSpLocks noChangeAspect="1"/>
          </p:cNvGrpSpPr>
          <p:nvPr/>
        </p:nvGrpSpPr>
        <p:grpSpPr bwMode="auto">
          <a:xfrm>
            <a:off x="3925888" y="1323975"/>
            <a:ext cx="1738312" cy="1071563"/>
            <a:chOff x="526852" y="1581944"/>
            <a:chExt cx="2554436" cy="1575916"/>
          </a:xfrm>
        </p:grpSpPr>
        <p:sp>
          <p:nvSpPr>
            <p:cNvPr id="8" name="Ellipse 7"/>
            <p:cNvSpPr/>
            <p:nvPr/>
          </p:nvSpPr>
          <p:spPr>
            <a:xfrm>
              <a:off x="526852" y="2005732"/>
              <a:ext cx="1152128" cy="1152128"/>
            </a:xfrm>
            <a:prstGeom prst="ellipse">
              <a:avLst/>
            </a:prstGeom>
            <a:solidFill>
              <a:srgbClr val="E5272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27050" h="438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dirty="0"/>
                <a:t>p</a:t>
              </a:r>
              <a:endParaRPr lang="en-US" sz="4400" dirty="0"/>
            </a:p>
          </p:txBody>
        </p:sp>
        <p:sp>
          <p:nvSpPr>
            <p:cNvPr id="9" name="Ellipse 8"/>
            <p:cNvSpPr/>
            <p:nvPr/>
          </p:nvSpPr>
          <p:spPr>
            <a:xfrm>
              <a:off x="1929160" y="2005732"/>
              <a:ext cx="1152128" cy="1152128"/>
            </a:xfrm>
            <a:prstGeom prst="ellipse">
              <a:avLst/>
            </a:prstGeom>
            <a:solidFill>
              <a:srgbClr val="E5272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27050" h="438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dirty="0"/>
                <a:t>p</a:t>
              </a:r>
              <a:endParaRPr lang="en-US" sz="4400" dirty="0"/>
            </a:p>
          </p:txBody>
        </p:sp>
        <p:sp>
          <p:nvSpPr>
            <p:cNvPr id="10" name="Ellipse 9"/>
            <p:cNvSpPr/>
            <p:nvPr/>
          </p:nvSpPr>
          <p:spPr>
            <a:xfrm>
              <a:off x="1326866" y="1581944"/>
              <a:ext cx="936103" cy="936104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27050" h="438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</a:t>
              </a:r>
              <a:r>
                <a:rPr lang="en-US" sz="2800" baseline="30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</a:t>
              </a:r>
              <a:endParaRPr 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53978" name="Gruppieren 25"/>
          <p:cNvGrpSpPr>
            <a:grpSpLocks/>
          </p:cNvGrpSpPr>
          <p:nvPr/>
        </p:nvGrpSpPr>
        <p:grpSpPr bwMode="auto">
          <a:xfrm>
            <a:off x="6977063" y="1241425"/>
            <a:ext cx="1738312" cy="1071563"/>
            <a:chOff x="3371965" y="1848642"/>
            <a:chExt cx="1737998" cy="1072228"/>
          </a:xfrm>
        </p:grpSpPr>
        <p:grpSp>
          <p:nvGrpSpPr>
            <p:cNvPr id="254007" name="Gruppieren 26"/>
            <p:cNvGrpSpPr>
              <a:grpSpLocks noChangeAspect="1"/>
            </p:cNvGrpSpPr>
            <p:nvPr/>
          </p:nvGrpSpPr>
          <p:grpSpPr bwMode="auto">
            <a:xfrm>
              <a:off x="3371965" y="1848642"/>
              <a:ext cx="1737998" cy="1072228"/>
              <a:chOff x="526852" y="1581944"/>
              <a:chExt cx="2554436" cy="1575916"/>
            </a:xfrm>
          </p:grpSpPr>
          <p:sp>
            <p:nvSpPr>
              <p:cNvPr id="14" name="Ellipse 13"/>
              <p:cNvSpPr/>
              <p:nvPr/>
            </p:nvSpPr>
            <p:spPr>
              <a:xfrm>
                <a:off x="526852" y="2005732"/>
                <a:ext cx="1152128" cy="1152128"/>
              </a:xfrm>
              <a:prstGeom prst="ellipse">
                <a:avLst/>
              </a:prstGeom>
              <a:solidFill>
                <a:srgbClr val="E52727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527050" h="438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400" dirty="0"/>
                  <a:t>p</a:t>
                </a:r>
                <a:endParaRPr lang="en-US" sz="4400" dirty="0"/>
              </a:p>
            </p:txBody>
          </p:sp>
          <p:sp>
            <p:nvSpPr>
              <p:cNvPr id="15" name="Ellipse 14"/>
              <p:cNvSpPr/>
              <p:nvPr/>
            </p:nvSpPr>
            <p:spPr>
              <a:xfrm>
                <a:off x="1929160" y="2005732"/>
                <a:ext cx="1152128" cy="1152128"/>
              </a:xfrm>
              <a:prstGeom prst="ellipse">
                <a:avLst/>
              </a:prstGeom>
              <a:solidFill>
                <a:srgbClr val="E52727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527050" h="438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400" dirty="0"/>
                  <a:t>n</a:t>
                </a:r>
                <a:endParaRPr lang="en-US" sz="4400" dirty="0"/>
              </a:p>
            </p:txBody>
          </p:sp>
          <p:sp>
            <p:nvSpPr>
              <p:cNvPr id="16" name="Ellipse 15"/>
              <p:cNvSpPr/>
              <p:nvPr/>
            </p:nvSpPr>
            <p:spPr>
              <a:xfrm>
                <a:off x="1326866" y="1581944"/>
                <a:ext cx="936103" cy="936104"/>
              </a:xfrm>
              <a:prstGeom prst="ellipse">
                <a:avLst/>
              </a:prstGeom>
              <a:solidFill>
                <a:srgbClr val="66FF33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527050" h="438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36000" anchor="ctr"/>
              <a:lstStyle/>
              <a:p>
                <a:pPr algn="ctr"/>
                <a:r>
                  <a:rPr lang="en-US" sz="2400">
                    <a:solidFill>
                      <a:srgbClr val="0D0D0D"/>
                    </a:solidFill>
                  </a:rPr>
                  <a:t>K</a:t>
                </a:r>
                <a:r>
                  <a:rPr lang="en-US" sz="2400" baseline="30000">
                    <a:solidFill>
                      <a:srgbClr val="0D0D0D"/>
                    </a:solidFill>
                  </a:rPr>
                  <a:t>0</a:t>
                </a:r>
              </a:p>
            </p:txBody>
          </p:sp>
        </p:grpSp>
        <p:cxnSp>
          <p:nvCxnSpPr>
            <p:cNvPr id="13" name="Gerade Verbindung 12"/>
            <p:cNvCxnSpPr/>
            <p:nvPr/>
          </p:nvCxnSpPr>
          <p:spPr>
            <a:xfrm>
              <a:off x="4059228" y="2018610"/>
              <a:ext cx="2111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Gerade Verbindung mit Pfeil 16"/>
          <p:cNvCxnSpPr/>
          <p:nvPr/>
        </p:nvCxnSpPr>
        <p:spPr>
          <a:xfrm>
            <a:off x="5780088" y="1735138"/>
            <a:ext cx="1025525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3980" name="Gruppieren 37"/>
          <p:cNvGrpSpPr>
            <a:grpSpLocks/>
          </p:cNvGrpSpPr>
          <p:nvPr/>
        </p:nvGrpSpPr>
        <p:grpSpPr bwMode="auto">
          <a:xfrm>
            <a:off x="3922713" y="2360613"/>
            <a:ext cx="1646237" cy="742950"/>
            <a:chOff x="3741235" y="2525752"/>
            <a:chExt cx="1644805" cy="742898"/>
          </a:xfrm>
        </p:grpSpPr>
        <p:sp>
          <p:nvSpPr>
            <p:cNvPr id="19" name="Geschweifte Klammer rechts 18"/>
            <p:cNvSpPr/>
            <p:nvPr/>
          </p:nvSpPr>
          <p:spPr>
            <a:xfrm rot="5400000">
              <a:off x="4379501" y="1887486"/>
              <a:ext cx="368274" cy="1644805"/>
            </a:xfrm>
            <a:prstGeom prst="rightBrace">
              <a:avLst>
                <a:gd name="adj1" fmla="val 68939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4006" name="Textfeld 19"/>
            <p:cNvSpPr txBox="1">
              <a:spLocks noChangeArrowheads="1"/>
            </p:cNvSpPr>
            <p:nvPr/>
          </p:nvSpPr>
          <p:spPr bwMode="auto">
            <a:xfrm>
              <a:off x="4181708" y="2899318"/>
              <a:ext cx="7793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I</a:t>
              </a:r>
              <a:r>
                <a:rPr lang="en-US" baseline="-25000">
                  <a:latin typeface="Calibri" pitchFamily="34" charset="0"/>
                </a:rPr>
                <a:t>NN</a:t>
              </a:r>
              <a:r>
                <a:rPr lang="en-US">
                  <a:latin typeface="Calibri" pitchFamily="34" charset="0"/>
                </a:rPr>
                <a:t> = 1</a:t>
              </a:r>
              <a:endParaRPr lang="en-US" baseline="-25000">
                <a:latin typeface="Calibri" pitchFamily="34" charset="0"/>
              </a:endParaRPr>
            </a:p>
          </p:txBody>
        </p:sp>
      </p:grpSp>
      <p:grpSp>
        <p:nvGrpSpPr>
          <p:cNvPr id="253981" name="Gruppieren 38"/>
          <p:cNvGrpSpPr>
            <a:grpSpLocks/>
          </p:cNvGrpSpPr>
          <p:nvPr/>
        </p:nvGrpSpPr>
        <p:grpSpPr bwMode="auto">
          <a:xfrm>
            <a:off x="7086600" y="2360613"/>
            <a:ext cx="1644650" cy="742950"/>
            <a:chOff x="3741235" y="2525752"/>
            <a:chExt cx="1644805" cy="742898"/>
          </a:xfrm>
        </p:grpSpPr>
        <p:sp>
          <p:nvSpPr>
            <p:cNvPr id="22" name="Geschweifte Klammer rechts 21"/>
            <p:cNvSpPr/>
            <p:nvPr/>
          </p:nvSpPr>
          <p:spPr>
            <a:xfrm rot="5400000">
              <a:off x="4379500" y="1887487"/>
              <a:ext cx="368274" cy="1644805"/>
            </a:xfrm>
            <a:prstGeom prst="rightBrace">
              <a:avLst>
                <a:gd name="adj1" fmla="val 68939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4004" name="Textfeld 22"/>
            <p:cNvSpPr txBox="1">
              <a:spLocks noChangeArrowheads="1"/>
            </p:cNvSpPr>
            <p:nvPr/>
          </p:nvSpPr>
          <p:spPr bwMode="auto">
            <a:xfrm>
              <a:off x="4181708" y="2899318"/>
              <a:ext cx="7793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I</a:t>
              </a:r>
              <a:r>
                <a:rPr lang="en-US" baseline="-25000">
                  <a:latin typeface="Calibri" pitchFamily="34" charset="0"/>
                </a:rPr>
                <a:t>NN</a:t>
              </a:r>
              <a:r>
                <a:rPr lang="en-US">
                  <a:latin typeface="Calibri" pitchFamily="34" charset="0"/>
                </a:rPr>
                <a:t> = 1</a:t>
              </a:r>
              <a:endParaRPr lang="en-US" baseline="-25000">
                <a:latin typeface="Calibri" pitchFamily="34" charset="0"/>
              </a:endParaRPr>
            </a:p>
          </p:txBody>
        </p:sp>
      </p:grpSp>
      <p:graphicFrame>
        <p:nvGraphicFramePr>
          <p:cNvPr id="26" name="Tabelle 25"/>
          <p:cNvGraphicFramePr>
            <a:graphicFrameLocks noGrp="1"/>
          </p:cNvGraphicFramePr>
          <p:nvPr/>
        </p:nvGraphicFramePr>
        <p:xfrm>
          <a:off x="188913" y="3944938"/>
          <a:ext cx="296386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713"/>
                <a:gridCol w="12540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Property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Charge</a:t>
                      </a:r>
                      <a:endParaRPr lang="en-US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Strangeness</a:t>
                      </a:r>
                      <a:endParaRPr lang="en-US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Baryon Number</a:t>
                      </a:r>
                      <a:endParaRPr lang="en-US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|I , </a:t>
                      </a:r>
                      <a:r>
                        <a:rPr lang="en-US" sz="1800" dirty="0" err="1" smtClean="0"/>
                        <a:t>I</a:t>
                      </a:r>
                      <a:r>
                        <a:rPr lang="en-US" sz="1800" baseline="-25000" dirty="0" err="1" smtClean="0"/>
                        <a:t>z</a:t>
                      </a:r>
                      <a:r>
                        <a:rPr lang="en-US" sz="1800" dirty="0" smtClean="0"/>
                        <a:t> &gt;</a:t>
                      </a:r>
                      <a:endParaRPr lang="en-US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|1/2,+1/2&gt;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2540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4175" y="3817938"/>
            <a:ext cx="44196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Textplatzhalter 1"/>
          <p:cNvSpPr>
            <a:spLocks noGrp="1"/>
          </p:cNvSpPr>
          <p:nvPr>
            <p:ph type="body" sz="quarter" idx="11"/>
          </p:nvPr>
        </p:nvSpPr>
        <p:spPr bwMode="auto">
          <a:xfrm>
            <a:off x="1181100" y="298450"/>
            <a:ext cx="6781800" cy="646113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Isospin Configurations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188913" y="1073150"/>
          <a:ext cx="3505200" cy="1423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352"/>
                <a:gridCol w="1413378"/>
                <a:gridCol w="1352571"/>
              </a:tblGrid>
              <a:tr h="4747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|I ,I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&gt;</a:t>
                      </a:r>
                      <a:endParaRPr lang="en-US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47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K</a:t>
                      </a:r>
                      <a:r>
                        <a:rPr lang="en-US" b="1" baseline="30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|1,+1&gt;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|1,0&gt;, |0</a:t>
                      </a:r>
                      <a:r>
                        <a:rPr lang="en-US" baseline="0" dirty="0" smtClean="0"/>
                        <a:t>,0&gt;</a:t>
                      </a:r>
                      <a:endParaRPr lang="en-US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</a:tr>
              <a:tr h="4747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K</a:t>
                      </a:r>
                      <a:r>
                        <a:rPr lang="en-US" b="1" baseline="300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b="1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|1,0&gt;, |0</a:t>
                      </a:r>
                      <a:r>
                        <a:rPr lang="en-US" baseline="0" dirty="0" smtClean="0"/>
                        <a:t>, 0&gt;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|1</a:t>
                      </a:r>
                      <a:r>
                        <a:rPr lang="en-US" baseline="0" dirty="0" smtClean="0"/>
                        <a:t>,</a:t>
                      </a:r>
                      <a:r>
                        <a:rPr lang="en-US" dirty="0" smtClean="0"/>
                        <a:t>-1&gt;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5" name="Gerade Verbindung 24"/>
          <p:cNvCxnSpPr/>
          <p:nvPr/>
        </p:nvCxnSpPr>
        <p:spPr>
          <a:xfrm>
            <a:off x="450850" y="1627188"/>
            <a:ext cx="13493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6184900" y="1912938"/>
          <a:ext cx="207963" cy="365125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56025" name="Gruppieren 15"/>
          <p:cNvGrpSpPr>
            <a:grpSpLocks noChangeAspect="1"/>
          </p:cNvGrpSpPr>
          <p:nvPr/>
        </p:nvGrpSpPr>
        <p:grpSpPr bwMode="auto">
          <a:xfrm>
            <a:off x="3925888" y="1323975"/>
            <a:ext cx="1738312" cy="1071563"/>
            <a:chOff x="526852" y="1581944"/>
            <a:chExt cx="2554436" cy="1575916"/>
          </a:xfrm>
        </p:grpSpPr>
        <p:sp>
          <p:nvSpPr>
            <p:cNvPr id="8" name="Ellipse 7"/>
            <p:cNvSpPr/>
            <p:nvPr/>
          </p:nvSpPr>
          <p:spPr>
            <a:xfrm>
              <a:off x="526852" y="2005732"/>
              <a:ext cx="1152128" cy="1152128"/>
            </a:xfrm>
            <a:prstGeom prst="ellipse">
              <a:avLst/>
            </a:prstGeom>
            <a:solidFill>
              <a:srgbClr val="E5272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27050" h="438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dirty="0"/>
                <a:t>p</a:t>
              </a:r>
              <a:endParaRPr lang="en-US" sz="4400" dirty="0"/>
            </a:p>
          </p:txBody>
        </p:sp>
        <p:sp>
          <p:nvSpPr>
            <p:cNvPr id="9" name="Ellipse 8"/>
            <p:cNvSpPr/>
            <p:nvPr/>
          </p:nvSpPr>
          <p:spPr>
            <a:xfrm>
              <a:off x="1929160" y="2005732"/>
              <a:ext cx="1152128" cy="1152128"/>
            </a:xfrm>
            <a:prstGeom prst="ellipse">
              <a:avLst/>
            </a:prstGeom>
            <a:solidFill>
              <a:srgbClr val="E5272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27050" h="438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dirty="0"/>
                <a:t>p</a:t>
              </a:r>
              <a:endParaRPr lang="en-US" sz="4400" dirty="0"/>
            </a:p>
          </p:txBody>
        </p:sp>
        <p:sp>
          <p:nvSpPr>
            <p:cNvPr id="10" name="Ellipse 9"/>
            <p:cNvSpPr/>
            <p:nvPr/>
          </p:nvSpPr>
          <p:spPr>
            <a:xfrm>
              <a:off x="1326866" y="1581944"/>
              <a:ext cx="936103" cy="936104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27050" h="438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</a:t>
              </a:r>
              <a:r>
                <a:rPr lang="en-US" sz="2800" baseline="30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</a:t>
              </a:r>
              <a:endParaRPr 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56026" name="Gruppieren 25"/>
          <p:cNvGrpSpPr>
            <a:grpSpLocks/>
          </p:cNvGrpSpPr>
          <p:nvPr/>
        </p:nvGrpSpPr>
        <p:grpSpPr bwMode="auto">
          <a:xfrm>
            <a:off x="6977063" y="1241425"/>
            <a:ext cx="1738312" cy="1071563"/>
            <a:chOff x="3371965" y="1848642"/>
            <a:chExt cx="1737998" cy="1072228"/>
          </a:xfrm>
        </p:grpSpPr>
        <p:grpSp>
          <p:nvGrpSpPr>
            <p:cNvPr id="256056" name="Gruppieren 26"/>
            <p:cNvGrpSpPr>
              <a:grpSpLocks noChangeAspect="1"/>
            </p:cNvGrpSpPr>
            <p:nvPr/>
          </p:nvGrpSpPr>
          <p:grpSpPr bwMode="auto">
            <a:xfrm>
              <a:off x="3371965" y="1848642"/>
              <a:ext cx="1737998" cy="1072228"/>
              <a:chOff x="526852" y="1581944"/>
              <a:chExt cx="2554436" cy="1575916"/>
            </a:xfrm>
          </p:grpSpPr>
          <p:sp>
            <p:nvSpPr>
              <p:cNvPr id="14" name="Ellipse 13"/>
              <p:cNvSpPr/>
              <p:nvPr/>
            </p:nvSpPr>
            <p:spPr>
              <a:xfrm>
                <a:off x="526852" y="2005732"/>
                <a:ext cx="1152128" cy="1152128"/>
              </a:xfrm>
              <a:prstGeom prst="ellipse">
                <a:avLst/>
              </a:prstGeom>
              <a:solidFill>
                <a:srgbClr val="E52727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527050" h="438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400" dirty="0"/>
                  <a:t>p</a:t>
                </a:r>
                <a:endParaRPr lang="en-US" sz="4400" dirty="0"/>
              </a:p>
            </p:txBody>
          </p:sp>
          <p:sp>
            <p:nvSpPr>
              <p:cNvPr id="15" name="Ellipse 14"/>
              <p:cNvSpPr/>
              <p:nvPr/>
            </p:nvSpPr>
            <p:spPr>
              <a:xfrm>
                <a:off x="1929160" y="2005732"/>
                <a:ext cx="1152128" cy="1152128"/>
              </a:xfrm>
              <a:prstGeom prst="ellipse">
                <a:avLst/>
              </a:prstGeom>
              <a:solidFill>
                <a:srgbClr val="E52727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527050" h="438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400" dirty="0"/>
                  <a:t>n</a:t>
                </a:r>
                <a:endParaRPr lang="en-US" sz="4400" dirty="0"/>
              </a:p>
            </p:txBody>
          </p:sp>
          <p:sp>
            <p:nvSpPr>
              <p:cNvPr id="16" name="Ellipse 15"/>
              <p:cNvSpPr/>
              <p:nvPr/>
            </p:nvSpPr>
            <p:spPr>
              <a:xfrm>
                <a:off x="1326866" y="1581944"/>
                <a:ext cx="936103" cy="936104"/>
              </a:xfrm>
              <a:prstGeom prst="ellipse">
                <a:avLst/>
              </a:prstGeom>
              <a:solidFill>
                <a:srgbClr val="66FF33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527050" h="438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36000" anchor="ctr"/>
              <a:lstStyle/>
              <a:p>
                <a:pPr algn="ctr"/>
                <a:r>
                  <a:rPr lang="en-US" sz="2400">
                    <a:solidFill>
                      <a:srgbClr val="0D0D0D"/>
                    </a:solidFill>
                  </a:rPr>
                  <a:t>K</a:t>
                </a:r>
                <a:r>
                  <a:rPr lang="en-US" sz="2400" baseline="30000">
                    <a:solidFill>
                      <a:srgbClr val="0D0D0D"/>
                    </a:solidFill>
                  </a:rPr>
                  <a:t>0</a:t>
                </a:r>
              </a:p>
            </p:txBody>
          </p:sp>
        </p:grpSp>
        <p:cxnSp>
          <p:nvCxnSpPr>
            <p:cNvPr id="13" name="Gerade Verbindung 12"/>
            <p:cNvCxnSpPr/>
            <p:nvPr/>
          </p:nvCxnSpPr>
          <p:spPr>
            <a:xfrm>
              <a:off x="4059228" y="2018610"/>
              <a:ext cx="2111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Gerade Verbindung mit Pfeil 16"/>
          <p:cNvCxnSpPr/>
          <p:nvPr/>
        </p:nvCxnSpPr>
        <p:spPr>
          <a:xfrm>
            <a:off x="5780088" y="1735138"/>
            <a:ext cx="1025525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028" name="Gruppieren 37"/>
          <p:cNvGrpSpPr>
            <a:grpSpLocks/>
          </p:cNvGrpSpPr>
          <p:nvPr/>
        </p:nvGrpSpPr>
        <p:grpSpPr bwMode="auto">
          <a:xfrm>
            <a:off x="3922713" y="2360613"/>
            <a:ext cx="1646237" cy="742950"/>
            <a:chOff x="3741235" y="2525752"/>
            <a:chExt cx="1644805" cy="742898"/>
          </a:xfrm>
        </p:grpSpPr>
        <p:sp>
          <p:nvSpPr>
            <p:cNvPr id="19" name="Geschweifte Klammer rechts 18"/>
            <p:cNvSpPr/>
            <p:nvPr/>
          </p:nvSpPr>
          <p:spPr>
            <a:xfrm rot="5400000">
              <a:off x="4379501" y="1887486"/>
              <a:ext cx="368274" cy="1644805"/>
            </a:xfrm>
            <a:prstGeom prst="rightBrace">
              <a:avLst>
                <a:gd name="adj1" fmla="val 68939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6055" name="Textfeld 19"/>
            <p:cNvSpPr txBox="1">
              <a:spLocks noChangeArrowheads="1"/>
            </p:cNvSpPr>
            <p:nvPr/>
          </p:nvSpPr>
          <p:spPr bwMode="auto">
            <a:xfrm>
              <a:off x="4181708" y="2899318"/>
              <a:ext cx="7793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I</a:t>
              </a:r>
              <a:r>
                <a:rPr lang="en-US" baseline="-25000">
                  <a:latin typeface="Calibri" pitchFamily="34" charset="0"/>
                </a:rPr>
                <a:t>NN</a:t>
              </a:r>
              <a:r>
                <a:rPr lang="en-US">
                  <a:latin typeface="Calibri" pitchFamily="34" charset="0"/>
                </a:rPr>
                <a:t> = 1</a:t>
              </a:r>
              <a:endParaRPr lang="en-US" baseline="-25000">
                <a:latin typeface="Calibri" pitchFamily="34" charset="0"/>
              </a:endParaRPr>
            </a:p>
          </p:txBody>
        </p:sp>
      </p:grpSp>
      <p:grpSp>
        <p:nvGrpSpPr>
          <p:cNvPr id="256029" name="Gruppieren 38"/>
          <p:cNvGrpSpPr>
            <a:grpSpLocks/>
          </p:cNvGrpSpPr>
          <p:nvPr/>
        </p:nvGrpSpPr>
        <p:grpSpPr bwMode="auto">
          <a:xfrm>
            <a:off x="7086600" y="2360613"/>
            <a:ext cx="1644650" cy="742950"/>
            <a:chOff x="3741235" y="2525752"/>
            <a:chExt cx="1644805" cy="742898"/>
          </a:xfrm>
        </p:grpSpPr>
        <p:sp>
          <p:nvSpPr>
            <p:cNvPr id="22" name="Geschweifte Klammer rechts 21"/>
            <p:cNvSpPr/>
            <p:nvPr/>
          </p:nvSpPr>
          <p:spPr>
            <a:xfrm rot="5400000">
              <a:off x="4379500" y="1887487"/>
              <a:ext cx="368274" cy="1644805"/>
            </a:xfrm>
            <a:prstGeom prst="rightBrace">
              <a:avLst>
                <a:gd name="adj1" fmla="val 68939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6053" name="Textfeld 22"/>
            <p:cNvSpPr txBox="1">
              <a:spLocks noChangeArrowheads="1"/>
            </p:cNvSpPr>
            <p:nvPr/>
          </p:nvSpPr>
          <p:spPr bwMode="auto">
            <a:xfrm>
              <a:off x="4181708" y="2899318"/>
              <a:ext cx="7793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I</a:t>
              </a:r>
              <a:r>
                <a:rPr lang="en-US" baseline="-25000">
                  <a:latin typeface="Calibri" pitchFamily="34" charset="0"/>
                </a:rPr>
                <a:t>NN</a:t>
              </a:r>
              <a:r>
                <a:rPr lang="en-US">
                  <a:latin typeface="Calibri" pitchFamily="34" charset="0"/>
                </a:rPr>
                <a:t> = 1</a:t>
              </a:r>
              <a:endParaRPr lang="en-US" baseline="-25000">
                <a:latin typeface="Calibri" pitchFamily="34" charset="0"/>
              </a:endParaRPr>
            </a:p>
          </p:txBody>
        </p:sp>
      </p:grpSp>
      <p:graphicFrame>
        <p:nvGraphicFramePr>
          <p:cNvPr id="26" name="Tabelle 25"/>
          <p:cNvGraphicFramePr>
            <a:graphicFrameLocks noGrp="1"/>
          </p:cNvGraphicFramePr>
          <p:nvPr/>
        </p:nvGraphicFramePr>
        <p:xfrm>
          <a:off x="188913" y="3944938"/>
          <a:ext cx="296386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713"/>
                <a:gridCol w="12540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Property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Charge</a:t>
                      </a:r>
                      <a:endParaRPr lang="en-US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Strangeness</a:t>
                      </a:r>
                      <a:endParaRPr lang="en-US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Baryon Number</a:t>
                      </a:r>
                      <a:endParaRPr lang="en-US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|I , </a:t>
                      </a:r>
                      <a:r>
                        <a:rPr lang="en-US" sz="1800" dirty="0" err="1" smtClean="0"/>
                        <a:t>I</a:t>
                      </a:r>
                      <a:r>
                        <a:rPr lang="en-US" sz="1800" baseline="-25000" dirty="0" err="1" smtClean="0"/>
                        <a:t>z</a:t>
                      </a:r>
                      <a:r>
                        <a:rPr lang="en-US" sz="1800" dirty="0" smtClean="0"/>
                        <a:t> &gt;</a:t>
                      </a:r>
                      <a:endParaRPr lang="en-US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|1/2,+1/2&gt;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256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4175" y="3817938"/>
            <a:ext cx="44196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Abgerundetes Rechteck 26"/>
          <p:cNvSpPr/>
          <p:nvPr/>
        </p:nvSpPr>
        <p:spPr>
          <a:xfrm>
            <a:off x="6707188" y="4275138"/>
            <a:ext cx="792162" cy="312737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4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HelveticaNeueLT Std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HelveticaNeueLT Std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6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7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HelveticaNeueLT Std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8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HelveticaNeueLT Std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HelveticaNeueLT Std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HelveticaNeueLT Std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2203</Words>
  <Application>Microsoft Office PowerPoint</Application>
  <PresentationFormat>On-screen Show (4:3)</PresentationFormat>
  <Paragraphs>772</Paragraphs>
  <Slides>56</Slides>
  <Notes>56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Šablona návrhu</vt:lpstr>
      </vt:variant>
      <vt:variant>
        <vt:i4>136</vt:i4>
      </vt:variant>
      <vt:variant>
        <vt:lpstr>Nadpisy snímků</vt:lpstr>
      </vt:variant>
      <vt:variant>
        <vt:i4>56</vt:i4>
      </vt:variant>
    </vt:vector>
  </HeadingPairs>
  <TitlesOfParts>
    <vt:vector size="202" baseType="lpstr">
      <vt:lpstr>Calibri</vt:lpstr>
      <vt:lpstr>Arial</vt:lpstr>
      <vt:lpstr>HelveticaNeueLT Std</vt:lpstr>
      <vt:lpstr>Times New Roman</vt:lpstr>
      <vt:lpstr>Webdings</vt:lpstr>
      <vt:lpstr>Meiryo</vt:lpstr>
      <vt:lpstr>Wingdings</vt:lpstr>
      <vt:lpstr>Arial Unicode MS</vt:lpstr>
      <vt:lpstr>Bookman Old Style</vt:lpstr>
      <vt:lpstr>Estrangelo Edessa</vt:lpstr>
      <vt:lpstr>Larissa-Design</vt:lpstr>
      <vt:lpstr>4_Benutzerdefiniertes Design</vt:lpstr>
      <vt:lpstr>2_Benutzerdefiniertes Design</vt:lpstr>
      <vt:lpstr>1_Benutzerdefiniertes Design</vt:lpstr>
      <vt:lpstr>Benutzerdefiniertes Design</vt:lpstr>
      <vt:lpstr>Standarddesign</vt:lpstr>
      <vt:lpstr>2_Standarddesign</vt:lpstr>
      <vt:lpstr>3_Standarddesign</vt:lpstr>
      <vt:lpstr>1_Standarddesign</vt:lpstr>
      <vt:lpstr>4_Standarddesign</vt:lpstr>
      <vt:lpstr>3_Benutzerdefiniertes Design</vt:lpstr>
      <vt:lpstr>5_Standarddesign</vt:lpstr>
      <vt:lpstr>6_Standarddesign</vt:lpstr>
      <vt:lpstr>7_Standarddesign</vt:lpstr>
      <vt:lpstr>8_Standarddesign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Standarddesign</vt:lpstr>
      <vt:lpstr>Standarddesign</vt:lpstr>
      <vt:lpstr>Standarddesign</vt:lpstr>
      <vt:lpstr>Standarddesign</vt:lpstr>
      <vt:lpstr>Standarddesign</vt:lpstr>
      <vt:lpstr>Standarddesign</vt:lpstr>
      <vt:lpstr>Standarddesign</vt:lpstr>
      <vt:lpstr>Standarddesign</vt:lpstr>
      <vt:lpstr>Standarddesign</vt:lpstr>
      <vt:lpstr>Standarddesign</vt:lpstr>
      <vt:lpstr>Standarddesign</vt:lpstr>
      <vt:lpstr>1_Standarddesign</vt:lpstr>
      <vt:lpstr>1_Standarddesign</vt:lpstr>
      <vt:lpstr>1_Standarddesign</vt:lpstr>
      <vt:lpstr>1_Standarddesign</vt:lpstr>
      <vt:lpstr>1_Standarddesign</vt:lpstr>
      <vt:lpstr>1_Standarddesign</vt:lpstr>
      <vt:lpstr>1_Standarddesign</vt:lpstr>
      <vt:lpstr>1_Standarddesign</vt:lpstr>
      <vt:lpstr>1_Standarddesign</vt:lpstr>
      <vt:lpstr>1_Standarddesign</vt:lpstr>
      <vt:lpstr>1_Standarddesign</vt:lpstr>
      <vt:lpstr>4_Standarddesign</vt:lpstr>
      <vt:lpstr>4_Standarddesign</vt:lpstr>
      <vt:lpstr>4_Standarddesign</vt:lpstr>
      <vt:lpstr>4_Standarddesign</vt:lpstr>
      <vt:lpstr>4_Standarddesign</vt:lpstr>
      <vt:lpstr>4_Standarddesign</vt:lpstr>
      <vt:lpstr>4_Standarddesign</vt:lpstr>
      <vt:lpstr>4_Standarddesign</vt:lpstr>
      <vt:lpstr>4_Standarddesign</vt:lpstr>
      <vt:lpstr>4_Standarddesign</vt:lpstr>
      <vt:lpstr>5_Standarddesign</vt:lpstr>
      <vt:lpstr>5_Standarddesign</vt:lpstr>
      <vt:lpstr>5_Standarddesign</vt:lpstr>
      <vt:lpstr>5_Standarddesign</vt:lpstr>
      <vt:lpstr>5_Standarddesign</vt:lpstr>
      <vt:lpstr>5_Standarddesign</vt:lpstr>
      <vt:lpstr>5_Standarddesign</vt:lpstr>
      <vt:lpstr>5_Standarddesign</vt:lpstr>
      <vt:lpstr>5_Standarddesign</vt:lpstr>
      <vt:lpstr>5_Standarddesign</vt:lpstr>
      <vt:lpstr>7_Standarddesign</vt:lpstr>
      <vt:lpstr>7_Standarddesign</vt:lpstr>
      <vt:lpstr>7_Standarddesign</vt:lpstr>
      <vt:lpstr>7_Standarddesign</vt:lpstr>
      <vt:lpstr>7_Standarddesign</vt:lpstr>
      <vt:lpstr>7_Standarddesign</vt:lpstr>
      <vt:lpstr>7_Standarddesign</vt:lpstr>
      <vt:lpstr>7_Standarddesign</vt:lpstr>
      <vt:lpstr>7_Standarddesign</vt:lpstr>
      <vt:lpstr>7_Standarddesign</vt:lpstr>
      <vt:lpstr>8_Standarddesign</vt:lpstr>
      <vt:lpstr>8_Standarddesign</vt:lpstr>
      <vt:lpstr>8_Standarddesign</vt:lpstr>
      <vt:lpstr>8_Standarddesign</vt:lpstr>
      <vt:lpstr>8_Standarddesign</vt:lpstr>
      <vt:lpstr>8_Standarddesign</vt:lpstr>
      <vt:lpstr>8_Standarddesign</vt:lpstr>
      <vt:lpstr>8_Standarddesign</vt:lpstr>
      <vt:lpstr>8_Standarddesign</vt:lpstr>
      <vt:lpstr>8_Standarddesign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  <vt:lpstr>Snímek 50</vt:lpstr>
      <vt:lpstr>Snímek 51</vt:lpstr>
      <vt:lpstr>Snímek 52</vt:lpstr>
      <vt:lpstr>Snímek 53</vt:lpstr>
      <vt:lpstr>Snímek 54</vt:lpstr>
      <vt:lpstr>Snímek 55</vt:lpstr>
      <vt:lpstr>Snímek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Eliane</dc:creator>
  <cp:lastModifiedBy> Jiri Mares</cp:lastModifiedBy>
  <cp:revision>499</cp:revision>
  <dcterms:created xsi:type="dcterms:W3CDTF">2009-12-09T23:29:47Z</dcterms:created>
  <dcterms:modified xsi:type="dcterms:W3CDTF">2012-05-22T09:04:54Z</dcterms:modified>
</cp:coreProperties>
</file>