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6" r:id="rId2"/>
    <p:sldId id="292" r:id="rId3"/>
    <p:sldId id="289" r:id="rId4"/>
    <p:sldId id="290" r:id="rId5"/>
    <p:sldId id="291" r:id="rId6"/>
    <p:sldId id="257" r:id="rId7"/>
    <p:sldId id="258" r:id="rId8"/>
    <p:sldId id="259" r:id="rId9"/>
    <p:sldId id="260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321" r:id="rId20"/>
    <p:sldId id="322" r:id="rId21"/>
    <p:sldId id="323" r:id="rId22"/>
    <p:sldId id="272" r:id="rId23"/>
    <p:sldId id="278" r:id="rId24"/>
    <p:sldId id="277" r:id="rId25"/>
    <p:sldId id="280" r:id="rId26"/>
    <p:sldId id="279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316" r:id="rId35"/>
    <p:sldId id="263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7" r:id="rId59"/>
    <p:sldId id="319" r:id="rId60"/>
    <p:sldId id="320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4A13"/>
    <a:srgbClr val="4F81BD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998" y="-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4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52372-D77A-43A3-8A79-518183D1FDA4}" type="datetimeFigureOut">
              <a:rPr lang="en-US" smtClean="0"/>
              <a:t>5/21/2012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D12D5-C8B0-4A8E-BD03-40506F107D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0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-14902161" y="-11797393"/>
            <a:ext cx="18005228" cy="124913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/>
          </p:nvPr>
        </p:nvSpPr>
        <p:spPr>
          <a:xfrm>
            <a:off x="686099" y="4342191"/>
            <a:ext cx="5473898" cy="4103310"/>
          </a:xfrm>
          <a:noFill/>
        </p:spPr>
        <p:txBody>
          <a:bodyPr wrap="none" lIns="82802" tIns="41401" rIns="82802" bIns="41401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-14902161" y="-11797393"/>
            <a:ext cx="18005228" cy="124913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/>
          </p:nvPr>
        </p:nvSpPr>
        <p:spPr>
          <a:xfrm>
            <a:off x="686099" y="4342191"/>
            <a:ext cx="5473898" cy="4103310"/>
          </a:xfrm>
          <a:noFill/>
        </p:spPr>
        <p:txBody>
          <a:bodyPr wrap="none" lIns="82802" tIns="41401" rIns="82802" bIns="41401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1288" cy="12488863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2191"/>
            <a:ext cx="5481339" cy="4109357"/>
          </a:xfrm>
          <a:noFill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9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611560" y="6470176"/>
            <a:ext cx="576064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2319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9592" y="6356350"/>
            <a:ext cx="5544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GB" sz="1600" smtClean="0"/>
            </a:lvl1pPr>
          </a:lstStyle>
          <a:p>
            <a:pPr algn="l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 smtClean="0"/>
              <a:t>Robert Münzer          </a:t>
            </a:r>
            <a:r>
              <a:rPr lang="en-US" dirty="0" err="1" smtClean="0"/>
              <a:t>Leannis</a:t>
            </a:r>
            <a:r>
              <a:rPr lang="en-US" dirty="0" smtClean="0"/>
              <a:t> Meeting – </a:t>
            </a:r>
            <a:r>
              <a:rPr lang="en-US" dirty="0" err="1" smtClean="0"/>
              <a:t>Prag</a:t>
            </a:r>
            <a:r>
              <a:rPr lang="en-US" dirty="0" smtClean="0"/>
              <a:t> – May 2012</a:t>
            </a:r>
            <a:endParaRPr lang="de-DE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151F1-A5D3-4C09-A076-9D673C6EE7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60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xfrm>
            <a:off x="1174750" y="6438900"/>
            <a:ext cx="1890713" cy="2905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6217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9850"/>
            <a:ext cx="654050" cy="5746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6415995"/>
            <a:ext cx="9874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6400120"/>
            <a:ext cx="30480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" y="77766"/>
            <a:ext cx="691897" cy="43015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2C326-BE53-48A9-B0D3-32291390A5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9592" y="6356350"/>
            <a:ext cx="5544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GB" sz="1600" smtClean="0"/>
            </a:lvl1pPr>
          </a:lstStyle>
          <a:p>
            <a:pPr algn="l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mtClean="0"/>
              <a:t>Robert Münzer          Leannis Meeting – Prag – May 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964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Status of the FOPI pp Beamtime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259632" y="3212976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marL="457200" indent="-457200" algn="ctr">
              <a:buFontTx/>
              <a:buChar char="-"/>
            </a:pPr>
            <a:r>
              <a:rPr lang="de-DE" dirty="0"/>
              <a:t>Motivation</a:t>
            </a:r>
          </a:p>
          <a:p>
            <a:pPr marL="457200" indent="-457200" algn="ctr">
              <a:buFontTx/>
              <a:buChar char="-"/>
            </a:pPr>
            <a:r>
              <a:rPr lang="de-DE" dirty="0"/>
              <a:t>Particle Reconstruction</a:t>
            </a:r>
          </a:p>
          <a:p>
            <a:pPr marL="457200" indent="-457200" algn="ctr">
              <a:buFontTx/>
              <a:buChar char="-"/>
            </a:pPr>
            <a:r>
              <a:rPr lang="de-DE" dirty="0"/>
              <a:t>Inclusive Reconstruction</a:t>
            </a:r>
          </a:p>
          <a:p>
            <a:pPr marL="457200" indent="-457200" algn="ctr">
              <a:buFontTx/>
              <a:buChar char="-"/>
            </a:pPr>
            <a:r>
              <a:rPr lang="de-DE" dirty="0"/>
              <a:t>Exclusive Reconstruction with kinematical Refit</a:t>
            </a:r>
          </a:p>
          <a:p>
            <a:pPr marL="457200" indent="-457200" algn="ctr">
              <a:buFontTx/>
              <a:buChar char="-"/>
            </a:pPr>
            <a:r>
              <a:rPr lang="de-DE" dirty="0"/>
              <a:t>Summary and Outlook</a:t>
            </a:r>
          </a:p>
          <a:p>
            <a:pPr marL="914400" lvl="1" indent="-457200" algn="ctr">
              <a:buFontTx/>
              <a:buChar char="-"/>
            </a:pPr>
            <a:endParaRPr lang="de-DE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048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16" y="2312875"/>
            <a:ext cx="4110381" cy="393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533" y="2312875"/>
            <a:ext cx="4104456" cy="392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chemeClr val="tx1"/>
                </a:solidFill>
              </a:rPr>
              <a:t>Particle Identification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22151F1-A5D3-4C09-A076-9D673C6EE7B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51533" y="2312875"/>
            <a:ext cx="4104456" cy="39219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1741" y="2312875"/>
            <a:ext cx="4104456" cy="39345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00208" y="1557662"/>
            <a:ext cx="3007105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smtClean="0"/>
              <a:t>Backward Hemisphere</a:t>
            </a:r>
          </a:p>
          <a:p>
            <a:pPr algn="ctr"/>
            <a:r>
              <a:rPr lang="de-DE" smtClean="0"/>
              <a:t>CDC momentum + energy loss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3781" y="1600808"/>
            <a:ext cx="3300392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smtClean="0"/>
              <a:t>Forward Hemisphere</a:t>
            </a:r>
          </a:p>
          <a:p>
            <a:pPr algn="ctr"/>
            <a:r>
              <a:rPr lang="de-DE" smtClean="0"/>
              <a:t>Helitron momentum + Plawa TOF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2700000">
            <a:off x="3582419" y="2200219"/>
            <a:ext cx="12568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Preliminary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700000">
            <a:off x="7940659" y="2324095"/>
            <a:ext cx="12568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Preliminary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mtClean="0"/>
              <a:t>Robert Münzer          Leannis Meeting – Prag – May 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90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393" y="1772816"/>
            <a:ext cx="4104456" cy="374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92" y="1844824"/>
            <a:ext cx="408275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609047" y="5663326"/>
            <a:ext cx="4028428" cy="369332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Calibration not final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Kaon Identification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9088" y="1772816"/>
            <a:ext cx="4104456" cy="3744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59953" y="1772816"/>
            <a:ext cx="4104456" cy="3744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1346272"/>
            <a:ext cx="542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Time of Flight Detectors: Resistive Plate Chambers (RPC)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2700000">
            <a:off x="3582418" y="1712211"/>
            <a:ext cx="12568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Preliminary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700000">
            <a:off x="7920958" y="1736537"/>
            <a:ext cx="12568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Preliminary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2151F1-A5D3-4C09-A076-9D673C6EE7B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mtClean="0"/>
              <a:t>Robert Münzer          Leannis Meeting – Prag – May 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65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4355976" y="4005064"/>
            <a:ext cx="273630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55976" y="4581128"/>
            <a:ext cx="302433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771800" y="4581128"/>
            <a:ext cx="158417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60794" y="4055282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latin typeface="Symbol" pitchFamily="18" charset="2"/>
              </a:rPr>
              <a:t>p</a:t>
            </a:r>
            <a:r>
              <a:rPr lang="de-DE" baseline="30000" smtClean="0"/>
              <a:t>-</a:t>
            </a:r>
            <a:endParaRPr lang="en-US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7092280" y="502739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p</a:t>
            </a:r>
            <a:endParaRPr lang="en-US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3493005" y="442461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/>
              <a:t>Λ</a:t>
            </a:r>
            <a:endParaRPr lang="en-US" baseline="30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smtClean="0"/>
              <a:t>Inclusive Reconstruction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1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9" y="2852935"/>
            <a:ext cx="3528392" cy="3479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52935"/>
            <a:ext cx="3510297" cy="3479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799" y="256447"/>
            <a:ext cx="8229600" cy="1143000"/>
          </a:xfrm>
        </p:spPr>
        <p:txBody>
          <a:bodyPr/>
          <a:lstStyle/>
          <a:p>
            <a:r>
              <a:rPr lang="de-DE" smtClean="0"/>
              <a:t>Inclusive </a:t>
            </a:r>
            <a:r>
              <a:rPr lang="el-GR"/>
              <a:t>Λ</a:t>
            </a:r>
            <a:r>
              <a:rPr lang="de-DE" smtClean="0"/>
              <a:t> Reconstruction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4719" y="2852935"/>
            <a:ext cx="3528392" cy="34793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603111" y="2852935"/>
            <a:ext cx="3528392" cy="34793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148064" y="2376878"/>
            <a:ext cx="683136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2000" b="1" smtClean="0"/>
              <a:t>Data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87624" y="2389038"/>
            <a:ext cx="1661865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2000" b="1"/>
              <a:t>p</a:t>
            </a:r>
            <a:r>
              <a:rPr lang="de-DE" sz="2000" b="1" smtClean="0"/>
              <a:t>p Simulation</a:t>
            </a:r>
          </a:p>
        </p:txBody>
      </p:sp>
      <p:sp>
        <p:nvSpPr>
          <p:cNvPr id="29" name="TextBox 28"/>
          <p:cNvSpPr txBox="1"/>
          <p:nvPr/>
        </p:nvSpPr>
        <p:spPr>
          <a:xfrm rot="2700000">
            <a:off x="6209152" y="3057418"/>
            <a:ext cx="12568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Preliminary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700000">
            <a:off x="2646313" y="2981840"/>
            <a:ext cx="12568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Preliminary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2151F1-A5D3-4C09-A076-9D673C6EE7B1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89" name="Group 88"/>
          <p:cNvGrpSpPr/>
          <p:nvPr/>
        </p:nvGrpSpPr>
        <p:grpSpPr>
          <a:xfrm>
            <a:off x="6084168" y="1052736"/>
            <a:ext cx="2935436" cy="1736412"/>
            <a:chOff x="1059157" y="1590769"/>
            <a:chExt cx="3286972" cy="2087153"/>
          </a:xfrm>
        </p:grpSpPr>
        <p:sp>
          <p:nvSpPr>
            <p:cNvPr id="90" name="Rectangle 134"/>
            <p:cNvSpPr>
              <a:spLocks noChangeArrowheads="1"/>
            </p:cNvSpPr>
            <p:nvPr/>
          </p:nvSpPr>
          <p:spPr bwMode="auto">
            <a:xfrm>
              <a:off x="1998292" y="1838174"/>
              <a:ext cx="815758" cy="10655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1" name="AutoShape 136"/>
            <p:cNvSpPr>
              <a:spLocks noChangeArrowheads="1"/>
            </p:cNvSpPr>
            <p:nvPr/>
          </p:nvSpPr>
          <p:spPr bwMode="auto">
            <a:xfrm>
              <a:off x="1069101" y="2005610"/>
              <a:ext cx="1786197" cy="601246"/>
            </a:xfrm>
            <a:custGeom>
              <a:avLst/>
              <a:gdLst>
                <a:gd name="T0" fmla="*/ 862 w 21600"/>
                <a:gd name="T1" fmla="*/ 158 h 21600"/>
                <a:gd name="T2" fmla="*/ 485 w 21600"/>
                <a:gd name="T3" fmla="*/ 316 h 21600"/>
                <a:gd name="T4" fmla="*/ 108 w 21600"/>
                <a:gd name="T5" fmla="*/ 158 h 21600"/>
                <a:gd name="T6" fmla="*/ 48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186 w 21600"/>
                <a:gd name="T13" fmla="*/ 4170 h 21600"/>
                <a:gd name="T14" fmla="*/ 17414 w 21600"/>
                <a:gd name="T15" fmla="*/ 1743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788" y="21600"/>
                  </a:lnTo>
                  <a:lnTo>
                    <a:pt x="1681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92" name="Rectangle 137"/>
            <p:cNvSpPr>
              <a:spLocks noChangeArrowheads="1"/>
            </p:cNvSpPr>
            <p:nvPr/>
          </p:nvSpPr>
          <p:spPr bwMode="auto">
            <a:xfrm>
              <a:off x="2935584" y="2007513"/>
              <a:ext cx="377495" cy="650716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93" name="AutoShape 138"/>
            <p:cNvSpPr>
              <a:spLocks noChangeArrowheads="1"/>
            </p:cNvSpPr>
            <p:nvPr/>
          </p:nvSpPr>
          <p:spPr bwMode="auto">
            <a:xfrm rot="10800000">
              <a:off x="1059157" y="2998807"/>
              <a:ext cx="1786197" cy="603149"/>
            </a:xfrm>
            <a:custGeom>
              <a:avLst/>
              <a:gdLst>
                <a:gd name="T0" fmla="*/ 862 w 21600"/>
                <a:gd name="T1" fmla="*/ 159 h 21600"/>
                <a:gd name="T2" fmla="*/ 485 w 21600"/>
                <a:gd name="T3" fmla="*/ 317 h 21600"/>
                <a:gd name="T4" fmla="*/ 108 w 21600"/>
                <a:gd name="T5" fmla="*/ 159 h 21600"/>
                <a:gd name="T6" fmla="*/ 48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186 w 21600"/>
                <a:gd name="T13" fmla="*/ 4225 h 21600"/>
                <a:gd name="T14" fmla="*/ 17414 w 21600"/>
                <a:gd name="T15" fmla="*/ 173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788" y="21600"/>
                  </a:lnTo>
                  <a:lnTo>
                    <a:pt x="1681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94" name="Rectangle 139"/>
            <p:cNvSpPr>
              <a:spLocks noChangeArrowheads="1"/>
            </p:cNvSpPr>
            <p:nvPr/>
          </p:nvSpPr>
          <p:spPr bwMode="auto">
            <a:xfrm>
              <a:off x="2931901" y="2949337"/>
              <a:ext cx="377495" cy="631689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95" name="Line 140"/>
            <p:cNvSpPr>
              <a:spLocks noChangeShapeType="1"/>
            </p:cNvSpPr>
            <p:nvPr/>
          </p:nvSpPr>
          <p:spPr bwMode="auto">
            <a:xfrm flipV="1">
              <a:off x="1666599" y="2294813"/>
              <a:ext cx="2679530" cy="5972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6" name="Line 141"/>
            <p:cNvSpPr>
              <a:spLocks noChangeShapeType="1"/>
            </p:cNvSpPr>
            <p:nvPr/>
          </p:nvSpPr>
          <p:spPr bwMode="auto">
            <a:xfrm>
              <a:off x="1670281" y="2886549"/>
              <a:ext cx="268851" cy="7230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7" name="Rectangle 142"/>
            <p:cNvSpPr>
              <a:spLocks noChangeArrowheads="1"/>
            </p:cNvSpPr>
            <p:nvPr/>
          </p:nvSpPr>
          <p:spPr bwMode="auto">
            <a:xfrm>
              <a:off x="1445860" y="2776194"/>
              <a:ext cx="99438" cy="110355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8" name="Line 143"/>
            <p:cNvSpPr>
              <a:spLocks noChangeShapeType="1"/>
            </p:cNvSpPr>
            <p:nvPr/>
          </p:nvSpPr>
          <p:spPr bwMode="auto">
            <a:xfrm>
              <a:off x="1484529" y="2827565"/>
              <a:ext cx="185752" cy="589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9" name="Text Box 144"/>
            <p:cNvSpPr txBox="1">
              <a:spLocks noChangeArrowheads="1"/>
            </p:cNvSpPr>
            <p:nvPr/>
          </p:nvSpPr>
          <p:spPr bwMode="auto">
            <a:xfrm>
              <a:off x="1431873" y="2886549"/>
              <a:ext cx="353968" cy="366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74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l-GR"/>
                <a:t>Λ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100" name="Text Box 145"/>
            <p:cNvSpPr txBox="1">
              <a:spLocks noChangeArrowheads="1"/>
            </p:cNvSpPr>
            <p:nvPr/>
          </p:nvSpPr>
          <p:spPr bwMode="auto">
            <a:xfrm>
              <a:off x="1866396" y="3196687"/>
              <a:ext cx="311304" cy="29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74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>
                  <a:latin typeface="Symbol" pitchFamily="18" charset="2"/>
                </a:rPr>
                <a:t>p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101" name="Text Box 146"/>
            <p:cNvSpPr txBox="1">
              <a:spLocks noChangeArrowheads="1"/>
            </p:cNvSpPr>
            <p:nvPr/>
          </p:nvSpPr>
          <p:spPr bwMode="auto">
            <a:xfrm>
              <a:off x="3861830" y="2020831"/>
              <a:ext cx="306493" cy="29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74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>
                  <a:latin typeface="+mj-lt"/>
                </a:rPr>
                <a:t>p</a:t>
              </a:r>
              <a:endParaRPr lang="en-US" dirty="0">
                <a:latin typeface="+mj-lt"/>
              </a:endParaRPr>
            </a:p>
          </p:txBody>
        </p:sp>
        <p:sp>
          <p:nvSpPr>
            <p:cNvPr id="102" name="Text Box 147"/>
            <p:cNvSpPr txBox="1">
              <a:spLocks noChangeArrowheads="1"/>
            </p:cNvSpPr>
            <p:nvPr/>
          </p:nvSpPr>
          <p:spPr bwMode="auto">
            <a:xfrm>
              <a:off x="1153532" y="3380597"/>
              <a:ext cx="574195" cy="29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74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>
                  <a:solidFill>
                    <a:srgbClr val="FF0000"/>
                  </a:solidFill>
                  <a:latin typeface="+mj-lt"/>
                </a:rPr>
                <a:t>CDC</a:t>
              </a:r>
              <a:endParaRPr lang="en-US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03" name="Text Box 148"/>
            <p:cNvSpPr txBox="1">
              <a:spLocks noChangeArrowheads="1"/>
            </p:cNvSpPr>
            <p:nvPr/>
          </p:nvSpPr>
          <p:spPr bwMode="auto">
            <a:xfrm>
              <a:off x="2965047" y="3257571"/>
              <a:ext cx="1133002" cy="29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74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>
                  <a:solidFill>
                    <a:srgbClr val="FF0000"/>
                  </a:solidFill>
                  <a:latin typeface="+mj-lt"/>
                </a:rPr>
                <a:t>HELITRON</a:t>
              </a:r>
              <a:endParaRPr lang="en-US" dirty="0">
                <a:solidFill>
                  <a:srgbClr val="FF0000"/>
                </a:solidFill>
                <a:latin typeface="+mj-lt"/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1768190" y="2681772"/>
              <a:ext cx="0" cy="295050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 Box 147"/>
            <p:cNvSpPr txBox="1">
              <a:spLocks noChangeArrowheads="1"/>
            </p:cNvSpPr>
            <p:nvPr/>
          </p:nvSpPr>
          <p:spPr bwMode="auto">
            <a:xfrm>
              <a:off x="1624174" y="2371159"/>
              <a:ext cx="838691" cy="30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74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Si</a:t>
              </a:r>
              <a:r>
                <a:rPr lang="de-DE" smtClean="0">
                  <a:solidFill>
                    <a:schemeClr val="bg2">
                      <a:lumMod val="50000"/>
                    </a:schemeClr>
                  </a:solidFill>
                  <a:latin typeface="Symbol" pitchFamily="18" charset="2"/>
                </a:rPr>
                <a:t>L</a:t>
              </a:r>
              <a:r>
                <a:rPr lang="de-DE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ViO</a:t>
              </a:r>
              <a:endParaRPr lang="en-US" dirty="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06" name="Text Box 148"/>
            <p:cNvSpPr txBox="1">
              <a:spLocks noChangeArrowheads="1"/>
            </p:cNvSpPr>
            <p:nvPr/>
          </p:nvSpPr>
          <p:spPr bwMode="auto">
            <a:xfrm>
              <a:off x="1998293" y="1590769"/>
              <a:ext cx="551754" cy="29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74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smtClean="0">
                  <a:solidFill>
                    <a:srgbClr val="FF0000"/>
                  </a:solidFill>
                  <a:latin typeface="+mj-lt"/>
                </a:rPr>
                <a:t>RPC</a:t>
              </a:r>
              <a:endParaRPr lang="en-US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mtClean="0"/>
              <a:t>Robert Münzer          Leannis Meeting – Prag – May 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202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52935"/>
            <a:ext cx="3510297" cy="3479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4" y="2852934"/>
            <a:ext cx="3492037" cy="3479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Inclusive </a:t>
            </a:r>
            <a:r>
              <a:rPr lang="el-GR"/>
              <a:t>Λ</a:t>
            </a:r>
            <a:r>
              <a:rPr lang="de-DE" smtClean="0"/>
              <a:t> Reconstruction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4719" y="2852935"/>
            <a:ext cx="3528392" cy="34793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603111" y="2852935"/>
            <a:ext cx="3528392" cy="34793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760119" y="2389038"/>
            <a:ext cx="1220912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2000" b="1" smtClean="0"/>
              <a:t>Data LVL2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87624" y="2389038"/>
            <a:ext cx="1220912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2000" b="1" smtClean="0"/>
              <a:t>Data LVL1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53731" y="5085184"/>
            <a:ext cx="183460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b="1" smtClean="0"/>
              <a:t>Enhancement:</a:t>
            </a:r>
          </a:p>
          <a:p>
            <a:pPr algn="ctr"/>
            <a:r>
              <a:rPr lang="de-DE" b="1" smtClean="0"/>
              <a:t>&gt; 4,4</a:t>
            </a:r>
          </a:p>
          <a:p>
            <a:pPr algn="ctr"/>
            <a:r>
              <a:rPr lang="de-DE" b="1" smtClean="0"/>
              <a:t>Fits to simulation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 rot="2700000">
            <a:off x="6209152" y="3057418"/>
            <a:ext cx="12568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Preliminary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700000">
            <a:off x="2646313" y="2981840"/>
            <a:ext cx="12568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Preliminary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2151F1-A5D3-4C09-A076-9D673C6EE7B1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6084168" y="1052736"/>
            <a:ext cx="2935436" cy="1736412"/>
            <a:chOff x="1059157" y="1590769"/>
            <a:chExt cx="3286972" cy="2087153"/>
          </a:xfrm>
        </p:grpSpPr>
        <p:sp>
          <p:nvSpPr>
            <p:cNvPr id="35" name="Rectangle 134"/>
            <p:cNvSpPr>
              <a:spLocks noChangeArrowheads="1"/>
            </p:cNvSpPr>
            <p:nvPr/>
          </p:nvSpPr>
          <p:spPr bwMode="auto">
            <a:xfrm>
              <a:off x="1998292" y="1838174"/>
              <a:ext cx="815758" cy="10655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36" name="AutoShape 136"/>
            <p:cNvSpPr>
              <a:spLocks noChangeArrowheads="1"/>
            </p:cNvSpPr>
            <p:nvPr/>
          </p:nvSpPr>
          <p:spPr bwMode="auto">
            <a:xfrm>
              <a:off x="1069101" y="2005610"/>
              <a:ext cx="1786197" cy="601246"/>
            </a:xfrm>
            <a:custGeom>
              <a:avLst/>
              <a:gdLst>
                <a:gd name="T0" fmla="*/ 862 w 21600"/>
                <a:gd name="T1" fmla="*/ 158 h 21600"/>
                <a:gd name="T2" fmla="*/ 485 w 21600"/>
                <a:gd name="T3" fmla="*/ 316 h 21600"/>
                <a:gd name="T4" fmla="*/ 108 w 21600"/>
                <a:gd name="T5" fmla="*/ 158 h 21600"/>
                <a:gd name="T6" fmla="*/ 48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186 w 21600"/>
                <a:gd name="T13" fmla="*/ 4170 h 21600"/>
                <a:gd name="T14" fmla="*/ 17414 w 21600"/>
                <a:gd name="T15" fmla="*/ 1743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788" y="21600"/>
                  </a:lnTo>
                  <a:lnTo>
                    <a:pt x="1681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37" name="Rectangle 137"/>
            <p:cNvSpPr>
              <a:spLocks noChangeArrowheads="1"/>
            </p:cNvSpPr>
            <p:nvPr/>
          </p:nvSpPr>
          <p:spPr bwMode="auto">
            <a:xfrm>
              <a:off x="2935584" y="2007513"/>
              <a:ext cx="377495" cy="650716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38" name="AutoShape 138"/>
            <p:cNvSpPr>
              <a:spLocks noChangeArrowheads="1"/>
            </p:cNvSpPr>
            <p:nvPr/>
          </p:nvSpPr>
          <p:spPr bwMode="auto">
            <a:xfrm rot="10800000">
              <a:off x="1059157" y="2998807"/>
              <a:ext cx="1786197" cy="603149"/>
            </a:xfrm>
            <a:custGeom>
              <a:avLst/>
              <a:gdLst>
                <a:gd name="T0" fmla="*/ 862 w 21600"/>
                <a:gd name="T1" fmla="*/ 159 h 21600"/>
                <a:gd name="T2" fmla="*/ 485 w 21600"/>
                <a:gd name="T3" fmla="*/ 317 h 21600"/>
                <a:gd name="T4" fmla="*/ 108 w 21600"/>
                <a:gd name="T5" fmla="*/ 159 h 21600"/>
                <a:gd name="T6" fmla="*/ 48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186 w 21600"/>
                <a:gd name="T13" fmla="*/ 4225 h 21600"/>
                <a:gd name="T14" fmla="*/ 17414 w 21600"/>
                <a:gd name="T15" fmla="*/ 173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788" y="21600"/>
                  </a:lnTo>
                  <a:lnTo>
                    <a:pt x="1681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39" name="Rectangle 139"/>
            <p:cNvSpPr>
              <a:spLocks noChangeArrowheads="1"/>
            </p:cNvSpPr>
            <p:nvPr/>
          </p:nvSpPr>
          <p:spPr bwMode="auto">
            <a:xfrm>
              <a:off x="2931901" y="2949337"/>
              <a:ext cx="377495" cy="631689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40" name="Line 140"/>
            <p:cNvSpPr>
              <a:spLocks noChangeShapeType="1"/>
            </p:cNvSpPr>
            <p:nvPr/>
          </p:nvSpPr>
          <p:spPr bwMode="auto">
            <a:xfrm flipV="1">
              <a:off x="1666599" y="2294813"/>
              <a:ext cx="2679530" cy="5972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1" name="Line 141"/>
            <p:cNvSpPr>
              <a:spLocks noChangeShapeType="1"/>
            </p:cNvSpPr>
            <p:nvPr/>
          </p:nvSpPr>
          <p:spPr bwMode="auto">
            <a:xfrm>
              <a:off x="1670281" y="2886549"/>
              <a:ext cx="268851" cy="7230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2" name="Rectangle 142"/>
            <p:cNvSpPr>
              <a:spLocks noChangeArrowheads="1"/>
            </p:cNvSpPr>
            <p:nvPr/>
          </p:nvSpPr>
          <p:spPr bwMode="auto">
            <a:xfrm>
              <a:off x="1445860" y="2776194"/>
              <a:ext cx="99438" cy="110355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3" name="Line 143"/>
            <p:cNvSpPr>
              <a:spLocks noChangeShapeType="1"/>
            </p:cNvSpPr>
            <p:nvPr/>
          </p:nvSpPr>
          <p:spPr bwMode="auto">
            <a:xfrm>
              <a:off x="1484529" y="2827565"/>
              <a:ext cx="185752" cy="589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4" name="Text Box 144"/>
            <p:cNvSpPr txBox="1">
              <a:spLocks noChangeArrowheads="1"/>
            </p:cNvSpPr>
            <p:nvPr/>
          </p:nvSpPr>
          <p:spPr bwMode="auto">
            <a:xfrm>
              <a:off x="1431873" y="2886549"/>
              <a:ext cx="343364" cy="29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74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>
                  <a:latin typeface="Symbol" pitchFamily="18" charset="2"/>
                </a:rPr>
                <a:t>L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45" name="Text Box 145"/>
            <p:cNvSpPr txBox="1">
              <a:spLocks noChangeArrowheads="1"/>
            </p:cNvSpPr>
            <p:nvPr/>
          </p:nvSpPr>
          <p:spPr bwMode="auto">
            <a:xfrm>
              <a:off x="1866396" y="3196687"/>
              <a:ext cx="311304" cy="29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74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>
                  <a:latin typeface="Symbol" pitchFamily="18" charset="2"/>
                </a:rPr>
                <a:t>p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46" name="Text Box 146"/>
            <p:cNvSpPr txBox="1">
              <a:spLocks noChangeArrowheads="1"/>
            </p:cNvSpPr>
            <p:nvPr/>
          </p:nvSpPr>
          <p:spPr bwMode="auto">
            <a:xfrm>
              <a:off x="3861830" y="2020831"/>
              <a:ext cx="306493" cy="29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74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>
                  <a:latin typeface="+mj-lt"/>
                </a:rPr>
                <a:t>p</a:t>
              </a:r>
              <a:endParaRPr lang="en-US" dirty="0">
                <a:latin typeface="+mj-lt"/>
              </a:endParaRPr>
            </a:p>
          </p:txBody>
        </p:sp>
        <p:sp>
          <p:nvSpPr>
            <p:cNvPr id="47" name="Text Box 147"/>
            <p:cNvSpPr txBox="1">
              <a:spLocks noChangeArrowheads="1"/>
            </p:cNvSpPr>
            <p:nvPr/>
          </p:nvSpPr>
          <p:spPr bwMode="auto">
            <a:xfrm>
              <a:off x="1153532" y="3380597"/>
              <a:ext cx="574195" cy="29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74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>
                  <a:solidFill>
                    <a:srgbClr val="FF0000"/>
                  </a:solidFill>
                  <a:latin typeface="+mj-lt"/>
                </a:rPr>
                <a:t>CDC</a:t>
              </a:r>
              <a:endParaRPr lang="en-US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48" name="Text Box 148"/>
            <p:cNvSpPr txBox="1">
              <a:spLocks noChangeArrowheads="1"/>
            </p:cNvSpPr>
            <p:nvPr/>
          </p:nvSpPr>
          <p:spPr bwMode="auto">
            <a:xfrm>
              <a:off x="2965047" y="3257571"/>
              <a:ext cx="1133002" cy="29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74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>
                  <a:solidFill>
                    <a:srgbClr val="FF0000"/>
                  </a:solidFill>
                  <a:latin typeface="+mj-lt"/>
                </a:rPr>
                <a:t>HELITRON</a:t>
              </a:r>
              <a:endParaRPr lang="en-US" dirty="0">
                <a:solidFill>
                  <a:srgbClr val="FF0000"/>
                </a:solidFill>
                <a:latin typeface="+mj-lt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768190" y="2681772"/>
              <a:ext cx="0" cy="295050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 Box 147"/>
            <p:cNvSpPr txBox="1">
              <a:spLocks noChangeArrowheads="1"/>
            </p:cNvSpPr>
            <p:nvPr/>
          </p:nvSpPr>
          <p:spPr bwMode="auto">
            <a:xfrm>
              <a:off x="1624174" y="2371159"/>
              <a:ext cx="838691" cy="30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74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Si</a:t>
              </a:r>
              <a:r>
                <a:rPr lang="de-DE" smtClean="0">
                  <a:solidFill>
                    <a:schemeClr val="bg2">
                      <a:lumMod val="50000"/>
                    </a:schemeClr>
                  </a:solidFill>
                  <a:latin typeface="Symbol" pitchFamily="18" charset="2"/>
                </a:rPr>
                <a:t>L</a:t>
              </a:r>
              <a:r>
                <a:rPr lang="de-DE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ViO</a:t>
              </a:r>
              <a:endParaRPr lang="en-US" dirty="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51" name="Text Box 148"/>
            <p:cNvSpPr txBox="1">
              <a:spLocks noChangeArrowheads="1"/>
            </p:cNvSpPr>
            <p:nvPr/>
          </p:nvSpPr>
          <p:spPr bwMode="auto">
            <a:xfrm>
              <a:off x="1998293" y="1590769"/>
              <a:ext cx="551754" cy="29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74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smtClean="0">
                  <a:solidFill>
                    <a:srgbClr val="FF0000"/>
                  </a:solidFill>
                  <a:latin typeface="+mj-lt"/>
                </a:rPr>
                <a:t>RPC</a:t>
              </a:r>
              <a:endParaRPr lang="en-US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mtClean="0"/>
              <a:t>Robert Münzer          Leannis Meeting – Prag – May 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8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smtClean="0"/>
              <a:t>Exlcusive Reconstruction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734677" y="4077072"/>
            <a:ext cx="273630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34677" y="4653136"/>
            <a:ext cx="302433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150501" y="4653136"/>
            <a:ext cx="158417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150501" y="3284984"/>
            <a:ext cx="2016224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50501" y="5229200"/>
            <a:ext cx="180020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2"/>
          <p:cNvSpPr txBox="1"/>
          <p:nvPr/>
        </p:nvSpPr>
        <p:spPr>
          <a:xfrm>
            <a:off x="4103948" y="3423782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K</a:t>
            </a:r>
            <a:r>
              <a:rPr lang="de-DE" baseline="30000" smtClean="0"/>
              <a:t>+</a:t>
            </a:r>
            <a:endParaRPr lang="en-US" baseline="30000" dirty="0"/>
          </a:p>
        </p:txBody>
      </p:sp>
      <p:sp>
        <p:nvSpPr>
          <p:cNvPr id="18" name="TextBox 13"/>
          <p:cNvSpPr txBox="1"/>
          <p:nvPr/>
        </p:nvSpPr>
        <p:spPr>
          <a:xfrm>
            <a:off x="6339495" y="412729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latin typeface="Symbol" pitchFamily="18" charset="2"/>
              </a:rPr>
              <a:t>p</a:t>
            </a:r>
            <a:r>
              <a:rPr lang="de-DE" baseline="30000" smtClean="0"/>
              <a:t>-</a:t>
            </a:r>
            <a:endParaRPr lang="en-US" baseline="30000" dirty="0"/>
          </a:p>
        </p:txBody>
      </p:sp>
      <p:sp>
        <p:nvSpPr>
          <p:cNvPr id="19" name="TextBox 14"/>
          <p:cNvSpPr txBox="1"/>
          <p:nvPr/>
        </p:nvSpPr>
        <p:spPr>
          <a:xfrm>
            <a:off x="6470981" y="509939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p</a:t>
            </a:r>
            <a:endParaRPr lang="en-US" baseline="30000" dirty="0"/>
          </a:p>
        </p:txBody>
      </p:sp>
      <p:sp>
        <p:nvSpPr>
          <p:cNvPr id="21" name="TextBox 16"/>
          <p:cNvSpPr txBox="1"/>
          <p:nvPr/>
        </p:nvSpPr>
        <p:spPr>
          <a:xfrm>
            <a:off x="3158613" y="485986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latin typeface="Symbol" pitchFamily="18" charset="2"/>
              </a:rPr>
              <a:t>L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06338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Kinematical Refit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09440" y="1087576"/>
            <a:ext cx="61351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Modify Particle Track Parameters (mom, phi, theta) within error</a:t>
            </a:r>
          </a:p>
          <a:p>
            <a:pPr algn="ctr"/>
            <a:r>
              <a:rPr lang="de-DE" dirty="0" smtClean="0"/>
              <a:t>to fulfill contraints.</a:t>
            </a:r>
          </a:p>
          <a:p>
            <a:pPr algn="ctr"/>
            <a:r>
              <a:rPr lang="de-DE" dirty="0" smtClean="0"/>
              <a:t>Results:  New Particle Track Parameters ,</a:t>
            </a:r>
            <a:r>
              <a:rPr lang="de-DE" dirty="0">
                <a:latin typeface="Symbol" pitchFamily="18" charset="2"/>
              </a:rPr>
              <a:t> </a:t>
            </a:r>
            <a:r>
              <a:rPr lang="de-DE" dirty="0" smtClean="0">
                <a:latin typeface="Symbol" pitchFamily="18" charset="2"/>
              </a:rPr>
              <a:t>c</a:t>
            </a:r>
            <a:r>
              <a:rPr lang="de-DE" baseline="30000" dirty="0" smtClean="0">
                <a:latin typeface="Symbol" pitchFamily="18" charset="2"/>
              </a:rPr>
              <a:t>2</a:t>
            </a:r>
            <a:r>
              <a:rPr lang="de-DE" dirty="0" smtClean="0"/>
              <a:t> </a:t>
            </a:r>
          </a:p>
          <a:p>
            <a:pPr algn="ctr"/>
            <a:endParaRPr lang="de-DE" dirty="0"/>
          </a:p>
          <a:p>
            <a:pPr algn="ctr"/>
            <a:r>
              <a:rPr lang="de-DE" dirty="0" smtClean="0"/>
              <a:t>	</a:t>
            </a:r>
            <a:r>
              <a:rPr lang="de-DE" dirty="0"/>
              <a:t>	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88224" y="6322074"/>
            <a:ext cx="2133600" cy="365125"/>
          </a:xfrm>
          <a:prstGeom prst="rect">
            <a:avLst/>
          </a:prstGeom>
        </p:spPr>
        <p:txBody>
          <a:bodyPr/>
          <a:lstStyle/>
          <a:p>
            <a:fld id="{C22151F1-A5D3-4C09-A076-9D673C6EE7B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24" y="2045080"/>
            <a:ext cx="7350909" cy="3631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04048" y="5595258"/>
                <a:ext cx="3590727" cy="47808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p-value(refit)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de-DE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4"/>
                          </m:rPr>
                          <a:rPr lang="el-GR" i="1" smtClean="0">
                            <a:latin typeface="Cambria Math"/>
                          </a:rPr>
                          <m:t>χ</m:t>
                        </m:r>
                        <m:r>
                          <a:rPr lang="de-DE" b="0" i="1" smtClean="0">
                            <a:latin typeface="Cambria Math"/>
                          </a:rPr>
                          <m:t>²−</m:t>
                        </m:r>
                        <m:r>
                          <a:rPr lang="de-DE" b="0" i="1" smtClean="0">
                            <a:latin typeface="Cambria Math"/>
                          </a:rPr>
                          <m:t>𝑟𝑒𝑓𝑖𝑡</m:t>
                        </m:r>
                      </m:sub>
                      <m:sup>
                        <m:r>
                          <a:rPr lang="de-DE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m:rPr>
                            <m:nor/>
                          </m:rPr>
                          <a:rPr lang="de-DE"/>
                          <m:t>f</m:t>
                        </m:r>
                        <m:r>
                          <m:rPr>
                            <m:nor/>
                          </m:rPr>
                          <a:rPr lang="de-DE" b="0" i="0" baseline="-25000" smtClean="0">
                            <a:latin typeface="Symbol" pitchFamily="18" charset="2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de-DE" b="0" i="0" baseline="-25000" smtClean="0"/>
                          <m:t>=4</m:t>
                        </m:r>
                        <m:r>
                          <m:rPr>
                            <m:nor/>
                          </m:rPr>
                          <a:rPr lang="de-DE"/>
                          <m:t>(</m:t>
                        </m:r>
                        <m:r>
                          <m:rPr>
                            <m:sty m:val="p"/>
                            <m:brk m:alnAt="24"/>
                          </m:rPr>
                          <a:rPr lang="el-GR" i="1">
                            <a:latin typeface="Cambria Math"/>
                          </a:rPr>
                          <m:t>χ</m:t>
                        </m:r>
                        <m:r>
                          <m:rPr>
                            <m:nor/>
                          </m:rPr>
                          <a:rPr lang="de-DE"/>
                          <m:t>²</m:t>
                        </m:r>
                        <m:r>
                          <m:rPr>
                            <m:nor/>
                          </m:rPr>
                          <a:rPr lang="de-DE" b="0" i="0" smtClean="0"/>
                          <m:t>) </m:t>
                        </m:r>
                        <m:r>
                          <m:rPr>
                            <m:nor/>
                          </m:rPr>
                          <a:rPr lang="de-DE" b="0" i="0" smtClean="0"/>
                          <m:t>d</m:t>
                        </m:r>
                        <m:r>
                          <m:rPr>
                            <m:sty m:val="p"/>
                            <m:brk m:alnAt="24"/>
                          </m:rPr>
                          <a:rPr lang="el-GR" i="1">
                            <a:latin typeface="Cambria Math"/>
                          </a:rPr>
                          <m:t>χ</m:t>
                        </m:r>
                        <m:r>
                          <m:rPr>
                            <m:nor/>
                          </m:rPr>
                          <a:rPr lang="de-DE" b="0" i="0" baseline="30000" smtClean="0">
                            <a:latin typeface="Cambria Math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de-DE">
                            <a:latin typeface="Symbol" pitchFamily="18" charset="2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595258"/>
                <a:ext cx="3590727" cy="478080"/>
              </a:xfrm>
              <a:prstGeom prst="rect">
                <a:avLst/>
              </a:prstGeom>
              <a:blipFill rotWithShape="1">
                <a:blip r:embed="rId3"/>
                <a:stretch>
                  <a:fillRect l="-1180" t="-100000" b="-15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292080" y="2564904"/>
            <a:ext cx="144016" cy="2376264"/>
          </a:xfrm>
          <a:prstGeom prst="rect">
            <a:avLst/>
          </a:prstGeom>
          <a:solidFill>
            <a:srgbClr val="4F81BD">
              <a:alpha val="43137"/>
            </a:srgbClr>
          </a:solidFill>
          <a:ln>
            <a:solidFill>
              <a:srgbClr val="385D8A">
                <a:alpha val="1215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08104" y="2708920"/>
            <a:ext cx="12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70C0"/>
                </a:solidFill>
              </a:rPr>
              <a:t>Background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mtClean="0"/>
              <a:t>Robert Münzer          Leannis Meeting – Prag – May 2012</a:t>
            </a:r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7354668" y="1423752"/>
            <a:ext cx="160653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Diploma Thesis</a:t>
            </a:r>
          </a:p>
          <a:p>
            <a:r>
              <a:rPr lang="de-DE" dirty="0" smtClean="0"/>
              <a:t>D. Pleiner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53" y="5595258"/>
            <a:ext cx="3569986" cy="71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8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Kinematical Refit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686298"/>
            <a:ext cx="295465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mtClean="0"/>
              <a:t>Conservation Constraint</a:t>
            </a:r>
            <a:r>
              <a:rPr lang="de-DE"/>
              <a:t>	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2151F1-A5D3-4C09-A076-9D673C6EE7B1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294866" y="2708920"/>
            <a:ext cx="273630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94866" y="3284984"/>
            <a:ext cx="302433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710690" y="3284984"/>
            <a:ext cx="158417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710690" y="1916832"/>
            <a:ext cx="2016224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10690" y="3861048"/>
            <a:ext cx="180020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2"/>
          <p:cNvSpPr txBox="1"/>
          <p:nvPr/>
        </p:nvSpPr>
        <p:spPr>
          <a:xfrm>
            <a:off x="4664137" y="205563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K</a:t>
            </a:r>
            <a:r>
              <a:rPr lang="de-DE" baseline="30000" smtClean="0"/>
              <a:t>+</a:t>
            </a:r>
            <a:endParaRPr lang="en-US" baseline="30000" dirty="0"/>
          </a:p>
        </p:txBody>
      </p:sp>
      <p:sp>
        <p:nvSpPr>
          <p:cNvPr id="6" name="Oval 5"/>
          <p:cNvSpPr/>
          <p:nvPr/>
        </p:nvSpPr>
        <p:spPr>
          <a:xfrm>
            <a:off x="2398334" y="3610460"/>
            <a:ext cx="517481" cy="4666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mtClean="0"/>
              <a:t>p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395536" y="3586360"/>
            <a:ext cx="504056" cy="4907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mtClean="0"/>
              <a:t>p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2" idx="6"/>
            <a:endCxn id="6" idx="2"/>
          </p:cNvCxnSpPr>
          <p:nvPr/>
        </p:nvCxnSpPr>
        <p:spPr>
          <a:xfrm>
            <a:off x="899592" y="3831716"/>
            <a:ext cx="1498742" cy="12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5536" y="3212976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(E,p)</a:t>
            </a:r>
            <a:r>
              <a:rPr lang="de-DE" baseline="-25000" smtClean="0"/>
              <a:t>beam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786634" y="3226483"/>
            <a:ext cx="989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(E,p)</a:t>
            </a:r>
            <a:r>
              <a:rPr lang="de-DE" baseline="-25000" smtClean="0"/>
              <a:t>target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052781" y="1865712"/>
            <a:ext cx="921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(E,p)</a:t>
            </a:r>
            <a:r>
              <a:rPr lang="de-DE" baseline="-25000" smtClean="0"/>
              <a:t>kaon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091127" y="205563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(E,p)</a:t>
            </a:r>
            <a:r>
              <a:rPr lang="de-DE" baseline="-25000" smtClean="0"/>
              <a:t>pion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452320" y="3657660"/>
            <a:ext cx="124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(E,p)</a:t>
            </a:r>
            <a:r>
              <a:rPr lang="de-DE" baseline="-25000" smtClean="0"/>
              <a:t>secproton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640552" y="4780860"/>
            <a:ext cx="1333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(E,p)</a:t>
            </a:r>
            <a:r>
              <a:rPr lang="de-DE" baseline="-25000" smtClean="0"/>
              <a:t>primproton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7031170" y="3517558"/>
            <a:ext cx="486514" cy="48750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mtClean="0"/>
              <a:t>p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215416" y="4653136"/>
            <a:ext cx="500600" cy="46965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mtClean="0"/>
              <a:t>p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806177" y="2463926"/>
            <a:ext cx="474696" cy="47987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1400" smtClean="0"/>
              <a:t>π</a:t>
            </a:r>
            <a:r>
              <a:rPr lang="de-DE" sz="1400" baseline="30000" smtClean="0"/>
              <a:t>-</a:t>
            </a:r>
            <a:endParaRPr lang="en-US" sz="1400" baseline="30000" dirty="0"/>
          </a:p>
        </p:txBody>
      </p:sp>
      <p:sp>
        <p:nvSpPr>
          <p:cNvPr id="36" name="Oval 35"/>
          <p:cNvSpPr/>
          <p:nvPr/>
        </p:nvSpPr>
        <p:spPr>
          <a:xfrm>
            <a:off x="4571277" y="1575752"/>
            <a:ext cx="474696" cy="47987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smtClean="0"/>
              <a:t>K</a:t>
            </a:r>
            <a:r>
              <a:rPr lang="de-DE" sz="1400" baseline="30000"/>
              <a:t>+</a:t>
            </a:r>
            <a:endParaRPr lang="en-US" sz="1400" baseline="30000" dirty="0"/>
          </a:p>
        </p:txBody>
      </p:sp>
      <p:sp>
        <p:nvSpPr>
          <p:cNvPr id="37" name="Oval 36"/>
          <p:cNvSpPr/>
          <p:nvPr/>
        </p:nvSpPr>
        <p:spPr>
          <a:xfrm>
            <a:off x="4084763" y="3025378"/>
            <a:ext cx="486514" cy="48750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/>
              <a:t>Λ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103272" y="5278386"/>
            <a:ext cx="707456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smtClean="0"/>
              <a:t> E</a:t>
            </a:r>
            <a:r>
              <a:rPr lang="de-DE" sz="2400" baseline="-25000" smtClean="0"/>
              <a:t>secproton</a:t>
            </a:r>
            <a:r>
              <a:rPr lang="en-US" sz="2400" dirty="0" smtClean="0"/>
              <a:t>  </a:t>
            </a:r>
            <a:r>
              <a:rPr lang="de-DE" sz="2400" smtClean="0"/>
              <a:t>+  E</a:t>
            </a:r>
            <a:r>
              <a:rPr lang="de-DE" sz="2400" baseline="-25000" smtClean="0"/>
              <a:t>pion   </a:t>
            </a:r>
            <a:r>
              <a:rPr lang="de-DE" sz="2400" smtClean="0"/>
              <a:t>+</a:t>
            </a:r>
            <a:r>
              <a:rPr lang="de-DE" sz="2400" baseline="-25000" smtClean="0"/>
              <a:t> </a:t>
            </a:r>
            <a:r>
              <a:rPr lang="de-DE" sz="2400" smtClean="0"/>
              <a:t>E</a:t>
            </a:r>
            <a:r>
              <a:rPr lang="de-DE" sz="2400" baseline="-25000" smtClean="0"/>
              <a:t>primproton</a:t>
            </a:r>
            <a:r>
              <a:rPr lang="en-US" sz="2400" dirty="0" smtClean="0"/>
              <a:t> </a:t>
            </a:r>
            <a:r>
              <a:rPr lang="de-DE" sz="2400" smtClean="0"/>
              <a:t>+ E</a:t>
            </a:r>
            <a:r>
              <a:rPr lang="de-DE" sz="2400" baseline="-25000" smtClean="0"/>
              <a:t>kaon </a:t>
            </a:r>
            <a:r>
              <a:rPr lang="en-US" sz="2400" dirty="0" smtClean="0"/>
              <a:t>  </a:t>
            </a:r>
            <a:r>
              <a:rPr lang="de-DE" sz="2400" smtClean="0"/>
              <a:t>= E</a:t>
            </a:r>
            <a:r>
              <a:rPr lang="de-DE" sz="2400" baseline="-25000" smtClean="0"/>
              <a:t>beam</a:t>
            </a:r>
            <a:r>
              <a:rPr lang="en-US" sz="2400" dirty="0" smtClean="0"/>
              <a:t> </a:t>
            </a:r>
            <a:r>
              <a:rPr lang="de-DE" sz="2400"/>
              <a:t>+ </a:t>
            </a:r>
            <a:r>
              <a:rPr lang="de-DE" sz="2400" smtClean="0"/>
              <a:t>E</a:t>
            </a:r>
            <a:r>
              <a:rPr lang="de-DE" sz="2400" baseline="-25000" smtClean="0"/>
              <a:t>target </a:t>
            </a:r>
          </a:p>
          <a:p>
            <a:pPr algn="ctr"/>
            <a:r>
              <a:rPr lang="de-DE" sz="2400"/>
              <a:t> </a:t>
            </a:r>
            <a:r>
              <a:rPr lang="de-DE" sz="2400" smtClean="0"/>
              <a:t>p</a:t>
            </a:r>
            <a:r>
              <a:rPr lang="de-DE" sz="2400" baseline="-25000" smtClean="0"/>
              <a:t>secproton</a:t>
            </a:r>
            <a:r>
              <a:rPr lang="en-US" sz="2400" dirty="0" smtClean="0"/>
              <a:t>  </a:t>
            </a:r>
            <a:r>
              <a:rPr lang="de-DE" sz="2400"/>
              <a:t>+  </a:t>
            </a:r>
            <a:r>
              <a:rPr lang="de-DE" sz="2400" smtClean="0"/>
              <a:t>p</a:t>
            </a:r>
            <a:r>
              <a:rPr lang="de-DE" sz="2400" baseline="-25000" smtClean="0"/>
              <a:t>pion   </a:t>
            </a:r>
            <a:r>
              <a:rPr lang="de-DE" sz="2400"/>
              <a:t>+</a:t>
            </a:r>
            <a:r>
              <a:rPr lang="de-DE" sz="2400" baseline="-25000"/>
              <a:t> </a:t>
            </a:r>
            <a:r>
              <a:rPr lang="de-DE" sz="2400" smtClean="0"/>
              <a:t>p</a:t>
            </a:r>
            <a:r>
              <a:rPr lang="de-DE" sz="2400" baseline="-25000" smtClean="0"/>
              <a:t>primproton</a:t>
            </a:r>
            <a:r>
              <a:rPr lang="en-US" sz="2400" dirty="0" smtClean="0"/>
              <a:t> </a:t>
            </a:r>
            <a:r>
              <a:rPr lang="de-DE" sz="2400"/>
              <a:t>+ </a:t>
            </a:r>
            <a:r>
              <a:rPr lang="de-DE" sz="2400" smtClean="0"/>
              <a:t>p</a:t>
            </a:r>
            <a:r>
              <a:rPr lang="de-DE" sz="2400" baseline="-25000" smtClean="0"/>
              <a:t>kaon </a:t>
            </a:r>
            <a:r>
              <a:rPr lang="en-US" sz="2400" dirty="0" smtClean="0"/>
              <a:t>  </a:t>
            </a:r>
            <a:r>
              <a:rPr lang="de-DE" sz="2400"/>
              <a:t>= </a:t>
            </a:r>
            <a:r>
              <a:rPr lang="de-DE" sz="2400" smtClean="0"/>
              <a:t>p</a:t>
            </a:r>
            <a:r>
              <a:rPr lang="de-DE" sz="2400" baseline="-25000" smtClean="0"/>
              <a:t>beam</a:t>
            </a:r>
            <a:r>
              <a:rPr lang="en-US" sz="2400" dirty="0" smtClean="0"/>
              <a:t> </a:t>
            </a:r>
            <a:r>
              <a:rPr lang="de-DE" sz="2400"/>
              <a:t>+ </a:t>
            </a:r>
            <a:r>
              <a:rPr lang="de-DE" sz="2400" smtClean="0"/>
              <a:t>p</a:t>
            </a:r>
            <a:r>
              <a:rPr lang="de-DE" sz="2400" baseline="-25000" smtClean="0"/>
              <a:t>target </a:t>
            </a:r>
            <a:endParaRPr lang="de-DE" sz="2400" baseline="-250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mtClean="0"/>
              <a:t>Robert Münzer          Leannis Meeting – Prag – May 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143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Kinematical Refit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686298"/>
            <a:ext cx="203132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mtClean="0"/>
              <a:t>Mass Constraint</a:t>
            </a:r>
            <a:r>
              <a:rPr lang="de-DE"/>
              <a:t>	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2151F1-A5D3-4C09-A076-9D673C6EE7B1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294866" y="2708920"/>
            <a:ext cx="273630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94866" y="3284984"/>
            <a:ext cx="302433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710690" y="3284984"/>
            <a:ext cx="158417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710690" y="1916832"/>
            <a:ext cx="2016224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10690" y="3861048"/>
            <a:ext cx="180020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2"/>
          <p:cNvSpPr txBox="1"/>
          <p:nvPr/>
        </p:nvSpPr>
        <p:spPr>
          <a:xfrm>
            <a:off x="4664137" y="205563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K</a:t>
            </a:r>
            <a:r>
              <a:rPr lang="de-DE" baseline="30000" smtClean="0"/>
              <a:t>+</a:t>
            </a:r>
            <a:endParaRPr lang="en-US" baseline="30000" dirty="0"/>
          </a:p>
        </p:txBody>
      </p:sp>
      <p:sp>
        <p:nvSpPr>
          <p:cNvPr id="6" name="Oval 5"/>
          <p:cNvSpPr/>
          <p:nvPr/>
        </p:nvSpPr>
        <p:spPr>
          <a:xfrm>
            <a:off x="2398334" y="3610460"/>
            <a:ext cx="517481" cy="4666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mtClean="0"/>
              <a:t>p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395536" y="3586360"/>
            <a:ext cx="504056" cy="4907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mtClean="0"/>
              <a:t>p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2" idx="6"/>
            <a:endCxn id="6" idx="2"/>
          </p:cNvCxnSpPr>
          <p:nvPr/>
        </p:nvCxnSpPr>
        <p:spPr>
          <a:xfrm>
            <a:off x="899592" y="3831716"/>
            <a:ext cx="1498742" cy="12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5536" y="3212976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(E,p)</a:t>
            </a:r>
            <a:r>
              <a:rPr lang="de-DE" baseline="-25000" smtClean="0"/>
              <a:t>beam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786634" y="3226483"/>
            <a:ext cx="989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(E,p)</a:t>
            </a:r>
            <a:r>
              <a:rPr lang="de-DE" baseline="-25000" smtClean="0"/>
              <a:t>target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091127" y="205563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(E,p)</a:t>
            </a:r>
            <a:r>
              <a:rPr lang="de-DE" baseline="-25000" smtClean="0"/>
              <a:t>pion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452320" y="3657660"/>
            <a:ext cx="124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(E,p)</a:t>
            </a:r>
            <a:r>
              <a:rPr lang="de-DE" baseline="-25000" smtClean="0"/>
              <a:t>secproton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640552" y="4780860"/>
            <a:ext cx="1333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(E,p)</a:t>
            </a:r>
            <a:r>
              <a:rPr lang="de-DE" baseline="-25000" smtClean="0"/>
              <a:t>primproton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7031170" y="3517558"/>
            <a:ext cx="486514" cy="48750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mtClean="0"/>
              <a:t>p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215416" y="4653136"/>
            <a:ext cx="500600" cy="46965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mtClean="0"/>
              <a:t>p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806177" y="2463926"/>
            <a:ext cx="474696" cy="47987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1400" smtClean="0"/>
              <a:t>π</a:t>
            </a:r>
            <a:r>
              <a:rPr lang="de-DE" sz="1400" baseline="30000" smtClean="0"/>
              <a:t>-</a:t>
            </a:r>
            <a:endParaRPr lang="en-US" sz="1400" baseline="30000" dirty="0"/>
          </a:p>
        </p:txBody>
      </p:sp>
      <p:sp>
        <p:nvSpPr>
          <p:cNvPr id="36" name="Oval 35"/>
          <p:cNvSpPr/>
          <p:nvPr/>
        </p:nvSpPr>
        <p:spPr>
          <a:xfrm>
            <a:off x="4571277" y="1575752"/>
            <a:ext cx="474696" cy="47987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smtClean="0"/>
              <a:t>K</a:t>
            </a:r>
            <a:r>
              <a:rPr lang="de-DE" sz="1400" baseline="30000"/>
              <a:t>+</a:t>
            </a:r>
            <a:endParaRPr lang="en-US" sz="1400" baseline="30000" dirty="0"/>
          </a:p>
        </p:txBody>
      </p:sp>
      <p:sp>
        <p:nvSpPr>
          <p:cNvPr id="37" name="Oval 36"/>
          <p:cNvSpPr/>
          <p:nvPr/>
        </p:nvSpPr>
        <p:spPr>
          <a:xfrm>
            <a:off x="4084763" y="3025378"/>
            <a:ext cx="486514" cy="48750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/>
              <a:t>Λ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942027" y="5661248"/>
            <a:ext cx="5258499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/>
              <a:t>{</a:t>
            </a:r>
            <a:r>
              <a:rPr lang="de-DE" sz="2400" smtClean="0"/>
              <a:t>  (E,p)</a:t>
            </a:r>
            <a:r>
              <a:rPr lang="de-DE" sz="2400" baseline="-25000" smtClean="0"/>
              <a:t>secproton</a:t>
            </a:r>
            <a:r>
              <a:rPr lang="en-US" sz="2400" dirty="0" smtClean="0"/>
              <a:t>  </a:t>
            </a:r>
            <a:r>
              <a:rPr lang="de-DE" sz="2400" smtClean="0"/>
              <a:t>+  (E,p)</a:t>
            </a:r>
            <a:r>
              <a:rPr lang="de-DE" sz="2400" baseline="-25000" smtClean="0"/>
              <a:t>pion   </a:t>
            </a:r>
            <a:r>
              <a:rPr lang="de-DE" sz="2400"/>
              <a:t>}</a:t>
            </a:r>
            <a:r>
              <a:rPr lang="de-DE" sz="2400" smtClean="0"/>
              <a:t>²  = M(Λ)²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5052781" y="1865712"/>
            <a:ext cx="921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(E,p)</a:t>
            </a:r>
            <a:r>
              <a:rPr lang="de-DE" baseline="-25000" smtClean="0"/>
              <a:t>kaon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mtClean="0"/>
              <a:t>Robert Münzer          Leannis Meeting – Prag – May 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82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Kinematical Refit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686298"/>
            <a:ext cx="203132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mtClean="0"/>
              <a:t>Mass Constraint</a:t>
            </a:r>
            <a:r>
              <a:rPr lang="de-DE"/>
              <a:t>	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2151F1-A5D3-4C09-A076-9D673C6EE7B1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294866" y="2708920"/>
            <a:ext cx="273630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94866" y="3284984"/>
            <a:ext cx="302433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710690" y="3284984"/>
            <a:ext cx="158417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710690" y="1916832"/>
            <a:ext cx="2016224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10690" y="3861048"/>
            <a:ext cx="180020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2"/>
          <p:cNvSpPr txBox="1"/>
          <p:nvPr/>
        </p:nvSpPr>
        <p:spPr>
          <a:xfrm>
            <a:off x="4664137" y="205563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K</a:t>
            </a:r>
            <a:r>
              <a:rPr lang="de-DE" baseline="30000" smtClean="0"/>
              <a:t>+</a:t>
            </a:r>
            <a:endParaRPr lang="en-US" baseline="30000" dirty="0"/>
          </a:p>
        </p:txBody>
      </p:sp>
      <p:sp>
        <p:nvSpPr>
          <p:cNvPr id="6" name="Oval 5"/>
          <p:cNvSpPr/>
          <p:nvPr/>
        </p:nvSpPr>
        <p:spPr>
          <a:xfrm>
            <a:off x="2398334" y="3610460"/>
            <a:ext cx="517481" cy="4666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mtClean="0"/>
              <a:t>p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395536" y="3586360"/>
            <a:ext cx="504056" cy="4907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mtClean="0"/>
              <a:t>p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2" idx="6"/>
            <a:endCxn id="6" idx="2"/>
          </p:cNvCxnSpPr>
          <p:nvPr/>
        </p:nvCxnSpPr>
        <p:spPr>
          <a:xfrm>
            <a:off x="899592" y="3831716"/>
            <a:ext cx="1498742" cy="12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5536" y="3212976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(E,p)</a:t>
            </a:r>
            <a:r>
              <a:rPr lang="de-DE" baseline="-25000" smtClean="0"/>
              <a:t>beam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786634" y="3226483"/>
            <a:ext cx="989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(E,p)</a:t>
            </a:r>
            <a:r>
              <a:rPr lang="de-DE" baseline="-25000" smtClean="0"/>
              <a:t>target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091127" y="205563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(E,p)</a:t>
            </a:r>
            <a:r>
              <a:rPr lang="de-DE" baseline="-25000" smtClean="0"/>
              <a:t>pion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452320" y="3657660"/>
            <a:ext cx="124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(E,p)</a:t>
            </a:r>
            <a:r>
              <a:rPr lang="de-DE" baseline="-25000" smtClean="0"/>
              <a:t>secproton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640552" y="4780860"/>
            <a:ext cx="1333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(E,p)</a:t>
            </a:r>
            <a:r>
              <a:rPr lang="de-DE" baseline="-25000" smtClean="0"/>
              <a:t>primproton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7031170" y="3517558"/>
            <a:ext cx="486514" cy="48750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mtClean="0"/>
              <a:t>p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215416" y="4653136"/>
            <a:ext cx="500600" cy="46965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mtClean="0"/>
              <a:t>p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806177" y="2463926"/>
            <a:ext cx="474696" cy="47987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1400" smtClean="0"/>
              <a:t>π</a:t>
            </a:r>
            <a:r>
              <a:rPr lang="de-DE" sz="1400" baseline="30000" smtClean="0"/>
              <a:t>-</a:t>
            </a:r>
            <a:endParaRPr lang="en-US" sz="1400" baseline="30000" dirty="0"/>
          </a:p>
        </p:txBody>
      </p:sp>
      <p:sp>
        <p:nvSpPr>
          <p:cNvPr id="36" name="Oval 35"/>
          <p:cNvSpPr/>
          <p:nvPr/>
        </p:nvSpPr>
        <p:spPr>
          <a:xfrm>
            <a:off x="4571277" y="1575752"/>
            <a:ext cx="474696" cy="47987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smtClean="0"/>
              <a:t>K</a:t>
            </a:r>
            <a:r>
              <a:rPr lang="de-DE" sz="1400" baseline="30000"/>
              <a:t>+</a:t>
            </a:r>
            <a:endParaRPr lang="en-US" sz="1400" baseline="30000" dirty="0"/>
          </a:p>
        </p:txBody>
      </p:sp>
      <p:sp>
        <p:nvSpPr>
          <p:cNvPr id="37" name="Oval 36"/>
          <p:cNvSpPr/>
          <p:nvPr/>
        </p:nvSpPr>
        <p:spPr>
          <a:xfrm>
            <a:off x="4084763" y="3025378"/>
            <a:ext cx="486514" cy="48750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/>
              <a:t>Λ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942027" y="5661248"/>
            <a:ext cx="5258499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Vertex Constraints: Intersection p and </a:t>
            </a:r>
            <a:r>
              <a:rPr lang="el-GR" sz="2400" dirty="0" smtClean="0"/>
              <a:t>π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5052781" y="1865712"/>
            <a:ext cx="921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(E,p)</a:t>
            </a:r>
            <a:r>
              <a:rPr lang="de-DE" baseline="-25000" smtClean="0"/>
              <a:t>kaon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mtClean="0"/>
              <a:t>Robert Münzer          Leannis Meeting – Prag – May 2012</a:t>
            </a:r>
            <a:endParaRPr lang="de-DE"/>
          </a:p>
        </p:txBody>
      </p:sp>
      <p:sp>
        <p:nvSpPr>
          <p:cNvPr id="5" name="Oval 4"/>
          <p:cNvSpPr/>
          <p:nvPr/>
        </p:nvSpPr>
        <p:spPr>
          <a:xfrm>
            <a:off x="3995936" y="2943804"/>
            <a:ext cx="730978" cy="713856"/>
          </a:xfrm>
          <a:prstGeom prst="ellipse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8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de-DE" smtClean="0">
                <a:latin typeface="+mj-lt"/>
              </a:rPr>
              <a:t>Motivation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782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Kinematical Refit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686298"/>
            <a:ext cx="203132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mtClean="0"/>
              <a:t>Mass Constraint</a:t>
            </a:r>
            <a:r>
              <a:rPr lang="de-DE"/>
              <a:t>	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2151F1-A5D3-4C09-A076-9D673C6EE7B1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294866" y="2708920"/>
            <a:ext cx="273630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94866" y="3284984"/>
            <a:ext cx="302433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710690" y="3284984"/>
            <a:ext cx="158417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710690" y="1916832"/>
            <a:ext cx="2016224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10690" y="3861048"/>
            <a:ext cx="180020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2"/>
          <p:cNvSpPr txBox="1"/>
          <p:nvPr/>
        </p:nvSpPr>
        <p:spPr>
          <a:xfrm>
            <a:off x="4664137" y="205563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K</a:t>
            </a:r>
            <a:r>
              <a:rPr lang="de-DE" baseline="30000" smtClean="0"/>
              <a:t>+</a:t>
            </a:r>
            <a:endParaRPr lang="en-US" baseline="30000" dirty="0"/>
          </a:p>
        </p:txBody>
      </p:sp>
      <p:sp>
        <p:nvSpPr>
          <p:cNvPr id="6" name="Oval 5"/>
          <p:cNvSpPr/>
          <p:nvPr/>
        </p:nvSpPr>
        <p:spPr>
          <a:xfrm>
            <a:off x="2398334" y="3610460"/>
            <a:ext cx="517481" cy="4666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mtClean="0"/>
              <a:t>p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395536" y="3586360"/>
            <a:ext cx="504056" cy="4907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mtClean="0"/>
              <a:t>p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2" idx="6"/>
            <a:endCxn id="6" idx="2"/>
          </p:cNvCxnSpPr>
          <p:nvPr/>
        </p:nvCxnSpPr>
        <p:spPr>
          <a:xfrm>
            <a:off x="899592" y="3831716"/>
            <a:ext cx="1498742" cy="12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5536" y="3212976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(E,p)</a:t>
            </a:r>
            <a:r>
              <a:rPr lang="de-DE" baseline="-25000" smtClean="0"/>
              <a:t>beam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786634" y="3226483"/>
            <a:ext cx="989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(E,p)</a:t>
            </a:r>
            <a:r>
              <a:rPr lang="de-DE" baseline="-25000" smtClean="0"/>
              <a:t>target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091127" y="205563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(E,p)</a:t>
            </a:r>
            <a:r>
              <a:rPr lang="de-DE" baseline="-25000" smtClean="0"/>
              <a:t>pion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452320" y="3657660"/>
            <a:ext cx="124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(E,p)</a:t>
            </a:r>
            <a:r>
              <a:rPr lang="de-DE" baseline="-25000" smtClean="0"/>
              <a:t>secproton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640552" y="4780860"/>
            <a:ext cx="1333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(E,p)</a:t>
            </a:r>
            <a:r>
              <a:rPr lang="de-DE" baseline="-25000" smtClean="0"/>
              <a:t>primproton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7031170" y="3517558"/>
            <a:ext cx="486514" cy="48750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mtClean="0"/>
              <a:t>p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215416" y="4653136"/>
            <a:ext cx="500600" cy="46965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mtClean="0"/>
              <a:t>p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806177" y="2463926"/>
            <a:ext cx="474696" cy="47987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1400" smtClean="0"/>
              <a:t>π</a:t>
            </a:r>
            <a:r>
              <a:rPr lang="de-DE" sz="1400" baseline="30000" smtClean="0"/>
              <a:t>-</a:t>
            </a:r>
            <a:endParaRPr lang="en-US" sz="1400" baseline="30000" dirty="0"/>
          </a:p>
        </p:txBody>
      </p:sp>
      <p:sp>
        <p:nvSpPr>
          <p:cNvPr id="36" name="Oval 35"/>
          <p:cNvSpPr/>
          <p:nvPr/>
        </p:nvSpPr>
        <p:spPr>
          <a:xfrm>
            <a:off x="4571277" y="1575752"/>
            <a:ext cx="474696" cy="47987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smtClean="0"/>
              <a:t>K</a:t>
            </a:r>
            <a:r>
              <a:rPr lang="de-DE" sz="1400" baseline="30000"/>
              <a:t>+</a:t>
            </a:r>
            <a:endParaRPr lang="en-US" sz="1400" baseline="30000" dirty="0"/>
          </a:p>
        </p:txBody>
      </p:sp>
      <p:sp>
        <p:nvSpPr>
          <p:cNvPr id="37" name="Oval 36"/>
          <p:cNvSpPr/>
          <p:nvPr/>
        </p:nvSpPr>
        <p:spPr>
          <a:xfrm>
            <a:off x="4084763" y="3025378"/>
            <a:ext cx="486514" cy="48750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/>
              <a:t>Λ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942027" y="5661248"/>
            <a:ext cx="537717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Vertex Constraints: Intersection p  and K</a:t>
            </a:r>
            <a:r>
              <a:rPr lang="de-DE" sz="2400" baseline="30000" dirty="0" smtClean="0"/>
              <a:t>+</a:t>
            </a:r>
            <a:endParaRPr lang="en-US" sz="2400" baseline="30000" dirty="0"/>
          </a:p>
        </p:txBody>
      </p:sp>
      <p:sp>
        <p:nvSpPr>
          <p:cNvPr id="38" name="TextBox 37"/>
          <p:cNvSpPr txBox="1"/>
          <p:nvPr/>
        </p:nvSpPr>
        <p:spPr>
          <a:xfrm>
            <a:off x="5052781" y="1865712"/>
            <a:ext cx="921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(E,p)</a:t>
            </a:r>
            <a:r>
              <a:rPr lang="de-DE" baseline="-25000" smtClean="0"/>
              <a:t>kaon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mtClean="0"/>
              <a:t>Robert Münzer          Leannis Meeting – Prag – May 2012</a:t>
            </a:r>
            <a:endParaRPr lang="de-DE"/>
          </a:p>
        </p:txBody>
      </p:sp>
      <p:sp>
        <p:nvSpPr>
          <p:cNvPr id="35" name="Oval 34"/>
          <p:cNvSpPr/>
          <p:nvPr/>
        </p:nvSpPr>
        <p:spPr>
          <a:xfrm>
            <a:off x="2291585" y="3501008"/>
            <a:ext cx="730978" cy="713856"/>
          </a:xfrm>
          <a:prstGeom prst="ellipse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4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Kinematical Refit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686298"/>
            <a:ext cx="203132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mtClean="0"/>
              <a:t>Mass Constraint</a:t>
            </a:r>
            <a:r>
              <a:rPr lang="de-DE"/>
              <a:t>	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2151F1-A5D3-4C09-A076-9D673C6EE7B1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294866" y="2708920"/>
            <a:ext cx="273630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94866" y="3284984"/>
            <a:ext cx="302433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710690" y="3284984"/>
            <a:ext cx="158417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710690" y="1916832"/>
            <a:ext cx="2016224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10690" y="3861048"/>
            <a:ext cx="180020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2"/>
          <p:cNvSpPr txBox="1"/>
          <p:nvPr/>
        </p:nvSpPr>
        <p:spPr>
          <a:xfrm>
            <a:off x="4664137" y="205563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K</a:t>
            </a:r>
            <a:r>
              <a:rPr lang="de-DE" baseline="30000" smtClean="0"/>
              <a:t>+</a:t>
            </a:r>
            <a:endParaRPr lang="en-US" baseline="30000" dirty="0"/>
          </a:p>
        </p:txBody>
      </p:sp>
      <p:sp>
        <p:nvSpPr>
          <p:cNvPr id="6" name="Oval 5"/>
          <p:cNvSpPr/>
          <p:nvPr/>
        </p:nvSpPr>
        <p:spPr>
          <a:xfrm>
            <a:off x="2398334" y="3610460"/>
            <a:ext cx="517481" cy="4666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mtClean="0"/>
              <a:t>p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395536" y="3586360"/>
            <a:ext cx="504056" cy="4907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mtClean="0"/>
              <a:t>p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2" idx="6"/>
            <a:endCxn id="6" idx="2"/>
          </p:cNvCxnSpPr>
          <p:nvPr/>
        </p:nvCxnSpPr>
        <p:spPr>
          <a:xfrm>
            <a:off x="899592" y="3831716"/>
            <a:ext cx="1498742" cy="12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5536" y="3212976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(E,p)</a:t>
            </a:r>
            <a:r>
              <a:rPr lang="de-DE" baseline="-25000" smtClean="0"/>
              <a:t>beam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786634" y="3226483"/>
            <a:ext cx="989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(E,p)</a:t>
            </a:r>
            <a:r>
              <a:rPr lang="de-DE" baseline="-25000" smtClean="0"/>
              <a:t>target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091127" y="205563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(E,p)</a:t>
            </a:r>
            <a:r>
              <a:rPr lang="de-DE" baseline="-25000" smtClean="0"/>
              <a:t>pion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452320" y="3657660"/>
            <a:ext cx="124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(E,p)</a:t>
            </a:r>
            <a:r>
              <a:rPr lang="de-DE" baseline="-25000" smtClean="0"/>
              <a:t>secproton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640552" y="4780860"/>
            <a:ext cx="1333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(E,p)</a:t>
            </a:r>
            <a:r>
              <a:rPr lang="de-DE" baseline="-25000" smtClean="0"/>
              <a:t>primproton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7031170" y="3517558"/>
            <a:ext cx="486514" cy="48750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mtClean="0"/>
              <a:t>p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215416" y="4653136"/>
            <a:ext cx="500600" cy="46965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mtClean="0"/>
              <a:t>p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806177" y="2463926"/>
            <a:ext cx="474696" cy="47987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1400" smtClean="0"/>
              <a:t>π</a:t>
            </a:r>
            <a:r>
              <a:rPr lang="de-DE" sz="1400" baseline="30000" smtClean="0"/>
              <a:t>-</a:t>
            </a:r>
            <a:endParaRPr lang="en-US" sz="1400" baseline="30000" dirty="0"/>
          </a:p>
        </p:txBody>
      </p:sp>
      <p:sp>
        <p:nvSpPr>
          <p:cNvPr id="36" name="Oval 35"/>
          <p:cNvSpPr/>
          <p:nvPr/>
        </p:nvSpPr>
        <p:spPr>
          <a:xfrm>
            <a:off x="4571277" y="1575752"/>
            <a:ext cx="474696" cy="47987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smtClean="0"/>
              <a:t>K</a:t>
            </a:r>
            <a:r>
              <a:rPr lang="de-DE" sz="1400" baseline="30000"/>
              <a:t>+</a:t>
            </a:r>
            <a:endParaRPr lang="en-US" sz="1400" baseline="30000" dirty="0"/>
          </a:p>
        </p:txBody>
      </p:sp>
      <p:sp>
        <p:nvSpPr>
          <p:cNvPr id="37" name="Oval 36"/>
          <p:cNvSpPr/>
          <p:nvPr/>
        </p:nvSpPr>
        <p:spPr>
          <a:xfrm>
            <a:off x="4084763" y="3025378"/>
            <a:ext cx="486514" cy="48750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/>
              <a:t>Λ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367277" y="5661248"/>
            <a:ext cx="6445083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Vertex Constraints: Primary &amp; Secondary Vertex</a:t>
            </a:r>
            <a:endParaRPr lang="en-US" sz="2400" baseline="30000" dirty="0"/>
          </a:p>
        </p:txBody>
      </p:sp>
      <p:sp>
        <p:nvSpPr>
          <p:cNvPr id="38" name="TextBox 37"/>
          <p:cNvSpPr txBox="1"/>
          <p:nvPr/>
        </p:nvSpPr>
        <p:spPr>
          <a:xfrm>
            <a:off x="5052781" y="1865712"/>
            <a:ext cx="921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(E,p)</a:t>
            </a:r>
            <a:r>
              <a:rPr lang="de-DE" baseline="-25000" smtClean="0"/>
              <a:t>kaon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mtClean="0"/>
              <a:t>Robert Münzer          Leannis Meeting – Prag – May 2012</a:t>
            </a:r>
            <a:endParaRPr lang="de-DE"/>
          </a:p>
        </p:txBody>
      </p:sp>
      <p:sp>
        <p:nvSpPr>
          <p:cNvPr id="35" name="Oval 34"/>
          <p:cNvSpPr/>
          <p:nvPr/>
        </p:nvSpPr>
        <p:spPr>
          <a:xfrm>
            <a:off x="2123728" y="2888940"/>
            <a:ext cx="2922245" cy="1512168"/>
          </a:xfrm>
          <a:prstGeom prst="ellipse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5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de-DE" smtClean="0"/>
              <a:t>Exlcusive Reconstruction</a:t>
            </a:r>
            <a:br>
              <a:rPr lang="de-DE" smtClean="0"/>
            </a:br>
            <a:r>
              <a:rPr lang="de-DE" smtClean="0"/>
              <a:t>pp – Simulation (URQMD)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734677" y="4077072"/>
            <a:ext cx="273630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34677" y="4653136"/>
            <a:ext cx="302433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150501" y="4653136"/>
            <a:ext cx="158417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150501" y="3284984"/>
            <a:ext cx="2016224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50501" y="5229200"/>
            <a:ext cx="180020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2"/>
          <p:cNvSpPr txBox="1"/>
          <p:nvPr/>
        </p:nvSpPr>
        <p:spPr>
          <a:xfrm>
            <a:off x="4103948" y="3423782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K</a:t>
            </a:r>
            <a:r>
              <a:rPr lang="de-DE" baseline="30000" smtClean="0"/>
              <a:t>+</a:t>
            </a:r>
            <a:endParaRPr lang="en-US" baseline="30000" dirty="0"/>
          </a:p>
        </p:txBody>
      </p:sp>
      <p:sp>
        <p:nvSpPr>
          <p:cNvPr id="18" name="TextBox 13"/>
          <p:cNvSpPr txBox="1"/>
          <p:nvPr/>
        </p:nvSpPr>
        <p:spPr>
          <a:xfrm>
            <a:off x="6339495" y="412729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latin typeface="Symbol" pitchFamily="18" charset="2"/>
              </a:rPr>
              <a:t>p</a:t>
            </a:r>
            <a:r>
              <a:rPr lang="de-DE" baseline="30000" smtClean="0"/>
              <a:t>-</a:t>
            </a:r>
            <a:endParaRPr lang="en-US" baseline="30000" dirty="0"/>
          </a:p>
        </p:txBody>
      </p:sp>
      <p:sp>
        <p:nvSpPr>
          <p:cNvPr id="19" name="TextBox 14"/>
          <p:cNvSpPr txBox="1"/>
          <p:nvPr/>
        </p:nvSpPr>
        <p:spPr>
          <a:xfrm>
            <a:off x="6470981" y="509939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p</a:t>
            </a:r>
            <a:endParaRPr lang="en-US" baseline="30000" dirty="0"/>
          </a:p>
        </p:txBody>
      </p:sp>
      <p:sp>
        <p:nvSpPr>
          <p:cNvPr id="21" name="TextBox 16"/>
          <p:cNvSpPr txBox="1"/>
          <p:nvPr/>
        </p:nvSpPr>
        <p:spPr>
          <a:xfrm>
            <a:off x="3158613" y="485986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latin typeface="Symbol" pitchFamily="18" charset="2"/>
              </a:rPr>
              <a:t>L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4870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smtClean="0"/>
              <a:t>Conservation Constraint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92992" y="4293096"/>
            <a:ext cx="707456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smtClean="0"/>
              <a:t> E</a:t>
            </a:r>
            <a:r>
              <a:rPr lang="de-DE" sz="2400" baseline="-25000" smtClean="0"/>
              <a:t>secproton</a:t>
            </a:r>
            <a:r>
              <a:rPr lang="en-US" sz="2400" dirty="0" smtClean="0"/>
              <a:t>  </a:t>
            </a:r>
            <a:r>
              <a:rPr lang="de-DE" sz="2400" smtClean="0"/>
              <a:t>+  E</a:t>
            </a:r>
            <a:r>
              <a:rPr lang="de-DE" sz="2400" baseline="-25000" smtClean="0"/>
              <a:t>pion   </a:t>
            </a:r>
            <a:r>
              <a:rPr lang="de-DE" sz="2400" smtClean="0"/>
              <a:t>+</a:t>
            </a:r>
            <a:r>
              <a:rPr lang="de-DE" sz="2400" baseline="-25000" smtClean="0"/>
              <a:t> </a:t>
            </a:r>
            <a:r>
              <a:rPr lang="de-DE" sz="2400" smtClean="0"/>
              <a:t>E</a:t>
            </a:r>
            <a:r>
              <a:rPr lang="de-DE" sz="2400" baseline="-25000" smtClean="0"/>
              <a:t>primproton</a:t>
            </a:r>
            <a:r>
              <a:rPr lang="en-US" sz="2400" dirty="0" smtClean="0"/>
              <a:t> </a:t>
            </a:r>
            <a:r>
              <a:rPr lang="de-DE" sz="2400" smtClean="0"/>
              <a:t>+ E</a:t>
            </a:r>
            <a:r>
              <a:rPr lang="de-DE" sz="2400" baseline="-25000" smtClean="0"/>
              <a:t>kaon </a:t>
            </a:r>
            <a:r>
              <a:rPr lang="en-US" sz="2400" dirty="0" smtClean="0"/>
              <a:t>  </a:t>
            </a:r>
            <a:r>
              <a:rPr lang="de-DE" sz="2400" smtClean="0"/>
              <a:t>= E</a:t>
            </a:r>
            <a:r>
              <a:rPr lang="de-DE" sz="2400" baseline="-25000" smtClean="0"/>
              <a:t>beam</a:t>
            </a:r>
            <a:r>
              <a:rPr lang="en-US" sz="2400" dirty="0" smtClean="0"/>
              <a:t> </a:t>
            </a:r>
            <a:r>
              <a:rPr lang="de-DE" sz="2400"/>
              <a:t>+ </a:t>
            </a:r>
            <a:r>
              <a:rPr lang="de-DE" sz="2400" smtClean="0"/>
              <a:t>E</a:t>
            </a:r>
            <a:r>
              <a:rPr lang="de-DE" sz="2400" baseline="-25000" smtClean="0"/>
              <a:t>target </a:t>
            </a:r>
          </a:p>
          <a:p>
            <a:pPr algn="ctr"/>
            <a:r>
              <a:rPr lang="de-DE" sz="2400"/>
              <a:t> </a:t>
            </a:r>
            <a:r>
              <a:rPr lang="de-DE" sz="2400" smtClean="0"/>
              <a:t>p</a:t>
            </a:r>
            <a:r>
              <a:rPr lang="de-DE" sz="2400" baseline="-25000" smtClean="0"/>
              <a:t>secproton</a:t>
            </a:r>
            <a:r>
              <a:rPr lang="en-US" sz="2400" dirty="0" smtClean="0"/>
              <a:t>  </a:t>
            </a:r>
            <a:r>
              <a:rPr lang="de-DE" sz="2400"/>
              <a:t>+  </a:t>
            </a:r>
            <a:r>
              <a:rPr lang="de-DE" sz="2400" smtClean="0"/>
              <a:t>p</a:t>
            </a:r>
            <a:r>
              <a:rPr lang="de-DE" sz="2400" baseline="-25000" smtClean="0"/>
              <a:t>pion   </a:t>
            </a:r>
            <a:r>
              <a:rPr lang="de-DE" sz="2400"/>
              <a:t>+</a:t>
            </a:r>
            <a:r>
              <a:rPr lang="de-DE" sz="2400" baseline="-25000"/>
              <a:t> </a:t>
            </a:r>
            <a:r>
              <a:rPr lang="de-DE" sz="2400" smtClean="0"/>
              <a:t>p</a:t>
            </a:r>
            <a:r>
              <a:rPr lang="de-DE" sz="2400" baseline="-25000" smtClean="0"/>
              <a:t>primproton</a:t>
            </a:r>
            <a:r>
              <a:rPr lang="en-US" sz="2400" dirty="0" smtClean="0"/>
              <a:t> </a:t>
            </a:r>
            <a:r>
              <a:rPr lang="de-DE" sz="2400"/>
              <a:t>+ </a:t>
            </a:r>
            <a:r>
              <a:rPr lang="de-DE" sz="2400" smtClean="0"/>
              <a:t>p</a:t>
            </a:r>
            <a:r>
              <a:rPr lang="de-DE" sz="2400" baseline="-25000" smtClean="0"/>
              <a:t>kaon </a:t>
            </a:r>
            <a:r>
              <a:rPr lang="en-US" sz="2400" dirty="0" smtClean="0"/>
              <a:t>  </a:t>
            </a:r>
            <a:r>
              <a:rPr lang="de-DE" sz="2400"/>
              <a:t>= </a:t>
            </a:r>
            <a:r>
              <a:rPr lang="de-DE" sz="2400" smtClean="0"/>
              <a:t>p</a:t>
            </a:r>
            <a:r>
              <a:rPr lang="de-DE" sz="2400" baseline="-25000" smtClean="0"/>
              <a:t>beam</a:t>
            </a:r>
            <a:r>
              <a:rPr lang="en-US" sz="2400" dirty="0" smtClean="0"/>
              <a:t> </a:t>
            </a:r>
            <a:r>
              <a:rPr lang="de-DE" sz="2400"/>
              <a:t>+ </a:t>
            </a:r>
            <a:r>
              <a:rPr lang="de-DE" sz="2400" smtClean="0"/>
              <a:t>p</a:t>
            </a:r>
            <a:r>
              <a:rPr lang="de-DE" sz="2400" baseline="-25000" smtClean="0"/>
              <a:t>target </a:t>
            </a:r>
            <a:endParaRPr lang="de-DE" sz="2400" baseline="-25000"/>
          </a:p>
        </p:txBody>
      </p:sp>
    </p:spTree>
    <p:extLst>
      <p:ext uri="{BB962C8B-B14F-4D97-AF65-F5344CB8AC3E}">
        <p14:creationId xmlns:p14="http://schemas.microsoft.com/office/powerpoint/2010/main" val="55781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2400" y="1461844"/>
            <a:ext cx="4361608" cy="4759540"/>
            <a:chOff x="282400" y="1461844"/>
            <a:chExt cx="4361608" cy="475954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400" y="1651740"/>
              <a:ext cx="4361608" cy="4569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052320" y="3851703"/>
              <a:ext cx="1263744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de-DE" smtClean="0"/>
                <a:t>pval&gt; 0.007</a:t>
              </a:r>
              <a:endParaRPr lang="en-US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827584" y="3984032"/>
              <a:ext cx="0" cy="1710347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837988" y="4916949"/>
              <a:ext cx="115212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1475656" y="1461844"/>
              <a:ext cx="1872208" cy="3109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69120" y="1459277"/>
            <a:ext cx="4391371" cy="4762107"/>
            <a:chOff x="4669120" y="1459277"/>
            <a:chExt cx="4391371" cy="4762107"/>
          </a:xfrm>
        </p:grpSpPr>
        <p:grpSp>
          <p:nvGrpSpPr>
            <p:cNvPr id="6" name="Group 5"/>
            <p:cNvGrpSpPr/>
            <p:nvPr/>
          </p:nvGrpSpPr>
          <p:grpSpPr>
            <a:xfrm>
              <a:off x="4669120" y="1459277"/>
              <a:ext cx="4391371" cy="4762107"/>
              <a:chOff x="4669120" y="1459277"/>
              <a:chExt cx="4391371" cy="4762107"/>
            </a:xfrm>
          </p:grpSpPr>
          <p:pic>
            <p:nvPicPr>
              <p:cNvPr id="1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9120" y="1654307"/>
                <a:ext cx="4391371" cy="45670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5724128" y="1459277"/>
                <a:ext cx="1872208" cy="3135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292080" y="3891167"/>
              <a:ext cx="1263744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de-DE" smtClean="0"/>
                <a:t>pval&gt; 0.007</a:t>
              </a:r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5148064" y="3971896"/>
              <a:ext cx="0" cy="1724465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148064" y="4912513"/>
              <a:ext cx="115212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de-DE" smtClean="0"/>
              <a:t>Conservation Constraint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44008" y="1556792"/>
            <a:ext cx="4392488" cy="466459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1520" y="1556792"/>
            <a:ext cx="4392488" cy="46645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mtClean="0"/>
              <a:t>Robert Münzer          Leannis Meeting – Prag – May 2012</a:t>
            </a:r>
            <a:endParaRPr lang="de-DE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2151F1-A5D3-4C09-A076-9D673C6EE7B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7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68" y="1647607"/>
            <a:ext cx="4392488" cy="433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456" y="1647607"/>
            <a:ext cx="4392488" cy="433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656" y="239023"/>
            <a:ext cx="8229600" cy="1143000"/>
          </a:xfrm>
        </p:spPr>
        <p:txBody>
          <a:bodyPr/>
          <a:lstStyle/>
          <a:p>
            <a:r>
              <a:rPr lang="de-DE" smtClean="0"/>
              <a:t>Invariant mass (p,</a:t>
            </a:r>
            <a:r>
              <a:rPr lang="el-GR"/>
              <a:t> π</a:t>
            </a:r>
            <a:r>
              <a:rPr lang="de-DE" smtClean="0"/>
              <a:t>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31456" y="1647607"/>
            <a:ext cx="4392488" cy="43395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8968" y="1647607"/>
            <a:ext cx="4392488" cy="4339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03664" y="1197357"/>
            <a:ext cx="1138197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mtClean="0"/>
              <a:t>With refit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05813" y="1197357"/>
            <a:ext cx="1458797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mtClean="0"/>
              <a:t>Without refit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mtClean="0"/>
              <a:t>Robert Münzer          Leannis Meeting – Prag – May 2012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2151F1-A5D3-4C09-A076-9D673C6EE7B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5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smtClean="0"/>
              <a:t>Conservation + Mass Constraint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92992" y="4293096"/>
            <a:ext cx="707456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smtClean="0"/>
              <a:t> E</a:t>
            </a:r>
            <a:r>
              <a:rPr lang="de-DE" sz="2400" baseline="-25000" smtClean="0"/>
              <a:t>secproton</a:t>
            </a:r>
            <a:r>
              <a:rPr lang="en-US" sz="2400" dirty="0" smtClean="0"/>
              <a:t>  </a:t>
            </a:r>
            <a:r>
              <a:rPr lang="de-DE" sz="2400" smtClean="0"/>
              <a:t>+  E</a:t>
            </a:r>
            <a:r>
              <a:rPr lang="de-DE" sz="2400" baseline="-25000" smtClean="0"/>
              <a:t>pion   </a:t>
            </a:r>
            <a:r>
              <a:rPr lang="de-DE" sz="2400" smtClean="0"/>
              <a:t>+</a:t>
            </a:r>
            <a:r>
              <a:rPr lang="de-DE" sz="2400" baseline="-25000" smtClean="0"/>
              <a:t> </a:t>
            </a:r>
            <a:r>
              <a:rPr lang="de-DE" sz="2400" smtClean="0"/>
              <a:t>E</a:t>
            </a:r>
            <a:r>
              <a:rPr lang="de-DE" sz="2400" baseline="-25000" smtClean="0"/>
              <a:t>primproton</a:t>
            </a:r>
            <a:r>
              <a:rPr lang="en-US" sz="2400" dirty="0" smtClean="0"/>
              <a:t> </a:t>
            </a:r>
            <a:r>
              <a:rPr lang="de-DE" sz="2400" smtClean="0"/>
              <a:t>+ E</a:t>
            </a:r>
            <a:r>
              <a:rPr lang="de-DE" sz="2400" baseline="-25000" smtClean="0"/>
              <a:t>kaon </a:t>
            </a:r>
            <a:r>
              <a:rPr lang="en-US" sz="2400" dirty="0" smtClean="0"/>
              <a:t>  </a:t>
            </a:r>
            <a:r>
              <a:rPr lang="de-DE" sz="2400" smtClean="0"/>
              <a:t>= E</a:t>
            </a:r>
            <a:r>
              <a:rPr lang="de-DE" sz="2400" baseline="-25000" smtClean="0"/>
              <a:t>beam</a:t>
            </a:r>
            <a:r>
              <a:rPr lang="en-US" sz="2400" dirty="0" smtClean="0"/>
              <a:t> </a:t>
            </a:r>
            <a:r>
              <a:rPr lang="de-DE" sz="2400"/>
              <a:t>+ </a:t>
            </a:r>
            <a:r>
              <a:rPr lang="de-DE" sz="2400" smtClean="0"/>
              <a:t>E</a:t>
            </a:r>
            <a:r>
              <a:rPr lang="de-DE" sz="2400" baseline="-25000" smtClean="0"/>
              <a:t>target </a:t>
            </a:r>
          </a:p>
          <a:p>
            <a:pPr algn="ctr"/>
            <a:r>
              <a:rPr lang="de-DE" sz="2400"/>
              <a:t> </a:t>
            </a:r>
            <a:r>
              <a:rPr lang="de-DE" sz="2400" smtClean="0"/>
              <a:t>p</a:t>
            </a:r>
            <a:r>
              <a:rPr lang="de-DE" sz="2400" baseline="-25000" smtClean="0"/>
              <a:t>secproton</a:t>
            </a:r>
            <a:r>
              <a:rPr lang="en-US" sz="2400" dirty="0" smtClean="0"/>
              <a:t>  </a:t>
            </a:r>
            <a:r>
              <a:rPr lang="de-DE" sz="2400"/>
              <a:t>+  </a:t>
            </a:r>
            <a:r>
              <a:rPr lang="de-DE" sz="2400" smtClean="0"/>
              <a:t>p</a:t>
            </a:r>
            <a:r>
              <a:rPr lang="de-DE" sz="2400" baseline="-25000" smtClean="0"/>
              <a:t>pion   </a:t>
            </a:r>
            <a:r>
              <a:rPr lang="de-DE" sz="2400"/>
              <a:t>+</a:t>
            </a:r>
            <a:r>
              <a:rPr lang="de-DE" sz="2400" baseline="-25000"/>
              <a:t> </a:t>
            </a:r>
            <a:r>
              <a:rPr lang="de-DE" sz="2400" smtClean="0"/>
              <a:t>p</a:t>
            </a:r>
            <a:r>
              <a:rPr lang="de-DE" sz="2400" baseline="-25000" smtClean="0"/>
              <a:t>primproton</a:t>
            </a:r>
            <a:r>
              <a:rPr lang="en-US" sz="2400" dirty="0" smtClean="0"/>
              <a:t> </a:t>
            </a:r>
            <a:r>
              <a:rPr lang="de-DE" sz="2400"/>
              <a:t>+ </a:t>
            </a:r>
            <a:r>
              <a:rPr lang="de-DE" sz="2400" smtClean="0"/>
              <a:t>p</a:t>
            </a:r>
            <a:r>
              <a:rPr lang="de-DE" sz="2400" baseline="-25000" smtClean="0"/>
              <a:t>kaon </a:t>
            </a:r>
            <a:r>
              <a:rPr lang="en-US" sz="2400" dirty="0" smtClean="0"/>
              <a:t>  </a:t>
            </a:r>
            <a:r>
              <a:rPr lang="de-DE" sz="2400"/>
              <a:t>= </a:t>
            </a:r>
            <a:r>
              <a:rPr lang="de-DE" sz="2400" smtClean="0"/>
              <a:t>p</a:t>
            </a:r>
            <a:r>
              <a:rPr lang="de-DE" sz="2400" baseline="-25000" smtClean="0"/>
              <a:t>beam</a:t>
            </a:r>
            <a:r>
              <a:rPr lang="en-US" sz="2400" dirty="0" smtClean="0"/>
              <a:t> </a:t>
            </a:r>
            <a:r>
              <a:rPr lang="de-DE" sz="2400"/>
              <a:t>+ </a:t>
            </a:r>
            <a:r>
              <a:rPr lang="de-DE" sz="2400" smtClean="0"/>
              <a:t>p</a:t>
            </a:r>
            <a:r>
              <a:rPr lang="de-DE" sz="2400" baseline="-25000" smtClean="0"/>
              <a:t>target </a:t>
            </a:r>
            <a:endParaRPr lang="de-DE" sz="2400" baseline="-25000"/>
          </a:p>
        </p:txBody>
      </p:sp>
      <p:sp>
        <p:nvSpPr>
          <p:cNvPr id="4" name="TextBox 3"/>
          <p:cNvSpPr txBox="1"/>
          <p:nvPr/>
        </p:nvSpPr>
        <p:spPr>
          <a:xfrm>
            <a:off x="1914587" y="5301208"/>
            <a:ext cx="5258499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/>
              <a:t>{</a:t>
            </a:r>
            <a:r>
              <a:rPr lang="de-DE" sz="2400" smtClean="0"/>
              <a:t>  (E,p)</a:t>
            </a:r>
            <a:r>
              <a:rPr lang="de-DE" sz="2400" baseline="-25000" smtClean="0"/>
              <a:t>secproton</a:t>
            </a:r>
            <a:r>
              <a:rPr lang="en-US" sz="2400" dirty="0" smtClean="0"/>
              <a:t>  </a:t>
            </a:r>
            <a:r>
              <a:rPr lang="de-DE" sz="2400" smtClean="0"/>
              <a:t>+  (E,p)</a:t>
            </a:r>
            <a:r>
              <a:rPr lang="de-DE" sz="2400" baseline="-25000" smtClean="0"/>
              <a:t>pion   </a:t>
            </a:r>
            <a:r>
              <a:rPr lang="de-DE" sz="2400"/>
              <a:t>}</a:t>
            </a:r>
            <a:r>
              <a:rPr lang="de-DE" sz="2400" smtClean="0"/>
              <a:t>²  = M(Λ)²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575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456" y="1647608"/>
            <a:ext cx="4392488" cy="433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68" y="1647607"/>
            <a:ext cx="4392488" cy="433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656" y="239023"/>
            <a:ext cx="8229600" cy="1143000"/>
          </a:xfrm>
        </p:spPr>
        <p:txBody>
          <a:bodyPr/>
          <a:lstStyle/>
          <a:p>
            <a:r>
              <a:rPr lang="de-DE" smtClean="0"/>
              <a:t>Invariant mass (p,</a:t>
            </a:r>
            <a:r>
              <a:rPr lang="el-GR"/>
              <a:t> π</a:t>
            </a:r>
            <a:r>
              <a:rPr lang="de-DE" smtClean="0"/>
              <a:t>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31456" y="1647607"/>
            <a:ext cx="4392488" cy="43395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8968" y="1647607"/>
            <a:ext cx="4392488" cy="4339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03664" y="1197357"/>
            <a:ext cx="1138197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mtClean="0"/>
              <a:t>With refit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05813" y="1197357"/>
            <a:ext cx="1458797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mtClean="0"/>
              <a:t>Without refit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mtClean="0"/>
              <a:t>Robert Münzer          Leannis Meeting – Prag – May 2012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2151F1-A5D3-4C09-A076-9D673C6EE7B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96336" y="4149080"/>
            <a:ext cx="121084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pval&gt;0.007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4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18557"/>
            <a:ext cx="4392488" cy="433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18557"/>
            <a:ext cx="4392488" cy="433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Missing Mass(p)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44008" y="1818557"/>
            <a:ext cx="4392488" cy="43395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1520" y="1818557"/>
            <a:ext cx="4392488" cy="4339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7704" y="1368307"/>
            <a:ext cx="144975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Without Refit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40152" y="1354873"/>
            <a:ext cx="1129155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With Refit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20255" y="5013176"/>
            <a:ext cx="224138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mtClean="0"/>
              <a:t>N* included in Urqmd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mtClean="0"/>
              <a:t>Robert Münzer          Leannis Meeting – Prag – May 2012</a:t>
            </a:r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2151F1-A5D3-4C09-A076-9D673C6EE7B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96336" y="4149080"/>
            <a:ext cx="121084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pval&gt;0.007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16216" y="2924944"/>
            <a:ext cx="25667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p+p -&gt; p + N* ( -&gt; </a:t>
            </a:r>
            <a:r>
              <a:rPr lang="el-GR" dirty="0" smtClean="0"/>
              <a:t>Λ</a:t>
            </a:r>
            <a:r>
              <a:rPr lang="de-DE" dirty="0" smtClean="0"/>
              <a:t> + K</a:t>
            </a:r>
            <a:r>
              <a:rPr lang="de-DE" baseline="30000" dirty="0" smtClean="0"/>
              <a:t>+ </a:t>
            </a:r>
            <a:r>
              <a:rPr lang="de-DE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23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de-DE" smtClean="0"/>
              <a:t>Exlcusive Reconstruction</a:t>
            </a:r>
            <a:br>
              <a:rPr lang="de-DE" smtClean="0"/>
            </a:br>
            <a:r>
              <a:rPr lang="de-DE" smtClean="0"/>
              <a:t>Data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734677" y="4077072"/>
            <a:ext cx="273630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34677" y="4653136"/>
            <a:ext cx="302433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150501" y="4653136"/>
            <a:ext cx="158417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150501" y="3284984"/>
            <a:ext cx="2016224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50501" y="5229200"/>
            <a:ext cx="180020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2"/>
          <p:cNvSpPr txBox="1"/>
          <p:nvPr/>
        </p:nvSpPr>
        <p:spPr>
          <a:xfrm>
            <a:off x="4103948" y="3423782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K</a:t>
            </a:r>
            <a:r>
              <a:rPr lang="de-DE" baseline="30000" smtClean="0"/>
              <a:t>+</a:t>
            </a:r>
            <a:endParaRPr lang="en-US" baseline="30000" dirty="0"/>
          </a:p>
        </p:txBody>
      </p:sp>
      <p:sp>
        <p:nvSpPr>
          <p:cNvPr id="18" name="TextBox 13"/>
          <p:cNvSpPr txBox="1"/>
          <p:nvPr/>
        </p:nvSpPr>
        <p:spPr>
          <a:xfrm>
            <a:off x="6339495" y="412729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latin typeface="Symbol" pitchFamily="18" charset="2"/>
              </a:rPr>
              <a:t>p</a:t>
            </a:r>
            <a:r>
              <a:rPr lang="de-DE" baseline="30000" smtClean="0"/>
              <a:t>-</a:t>
            </a:r>
            <a:endParaRPr lang="en-US" baseline="30000" dirty="0"/>
          </a:p>
        </p:txBody>
      </p:sp>
      <p:sp>
        <p:nvSpPr>
          <p:cNvPr id="19" name="TextBox 14"/>
          <p:cNvSpPr txBox="1"/>
          <p:nvPr/>
        </p:nvSpPr>
        <p:spPr>
          <a:xfrm>
            <a:off x="6470981" y="509939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p</a:t>
            </a:r>
            <a:endParaRPr lang="en-US" baseline="30000" dirty="0"/>
          </a:p>
        </p:txBody>
      </p:sp>
      <p:sp>
        <p:nvSpPr>
          <p:cNvPr id="21" name="TextBox 16"/>
          <p:cNvSpPr txBox="1"/>
          <p:nvPr/>
        </p:nvSpPr>
        <p:spPr>
          <a:xfrm>
            <a:off x="3158613" y="485986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latin typeface="Symbol" pitchFamily="18" charset="2"/>
              </a:rPr>
              <a:t>L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51221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val 65"/>
          <p:cNvSpPr/>
          <p:nvPr/>
        </p:nvSpPr>
        <p:spPr>
          <a:xfrm>
            <a:off x="6677423" y="4717149"/>
            <a:ext cx="576675" cy="521192"/>
          </a:xfrm>
          <a:prstGeom prst="ellipse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atin typeface="+mj-lt"/>
              </a:rPr>
              <a:t>p</a:t>
            </a:r>
            <a:endParaRPr lang="en-US" dirty="0">
              <a:latin typeface="+mj-lt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Kaonic bound states</a:t>
            </a:r>
          </a:p>
        </p:txBody>
      </p:sp>
      <p:sp>
        <p:nvSpPr>
          <p:cNvPr id="3077" name="Text Box 24"/>
          <p:cNvSpPr txBox="1">
            <a:spLocks noChangeArrowheads="1"/>
          </p:cNvSpPr>
          <p:nvPr/>
        </p:nvSpPr>
        <p:spPr bwMode="auto">
          <a:xfrm>
            <a:off x="973138" y="1497013"/>
            <a:ext cx="1841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sz="2400">
              <a:latin typeface="Times New Roman" pitchFamily="18" charset="0"/>
            </a:endParaRPr>
          </a:p>
        </p:txBody>
      </p:sp>
      <p:sp>
        <p:nvSpPr>
          <p:cNvPr id="3079" name="Text Box 26"/>
          <p:cNvSpPr txBox="1">
            <a:spLocks noChangeArrowheads="1"/>
          </p:cNvSpPr>
          <p:nvPr/>
        </p:nvSpPr>
        <p:spPr bwMode="auto">
          <a:xfrm>
            <a:off x="415984" y="1674051"/>
            <a:ext cx="4120391" cy="341391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2945" tIns="41473" rIns="82945" bIns="41473">
            <a:spAutoFit/>
          </a:bodyPr>
          <a:lstStyle>
            <a:lvl1pPr defTabSz="414338">
              <a:defRPr>
                <a:solidFill>
                  <a:schemeClr val="tx1"/>
                </a:solidFill>
                <a:latin typeface="Arial" charset="0"/>
              </a:defRPr>
            </a:lvl1pPr>
            <a:lvl2pPr defTabSz="414338">
              <a:defRPr>
                <a:solidFill>
                  <a:schemeClr val="tx1"/>
                </a:solidFill>
                <a:latin typeface="Arial" charset="0"/>
              </a:defRPr>
            </a:lvl2pPr>
            <a:lvl3pPr defTabSz="414338">
              <a:defRPr>
                <a:solidFill>
                  <a:schemeClr val="tx1"/>
                </a:solidFill>
                <a:latin typeface="Arial" charset="0"/>
              </a:defRPr>
            </a:lvl3pPr>
            <a:lvl4pPr defTabSz="414338">
              <a:defRPr>
                <a:solidFill>
                  <a:schemeClr val="tx1"/>
                </a:solidFill>
                <a:latin typeface="Arial" charset="0"/>
              </a:defRPr>
            </a:lvl4pPr>
            <a:lvl5pPr defTabSz="4143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l-GR" dirty="0" smtClean="0"/>
              <a:t>Λ</a:t>
            </a:r>
            <a:r>
              <a:rPr lang="de-DE" b="1" dirty="0" smtClean="0">
                <a:latin typeface="+mj-lt"/>
              </a:rPr>
              <a:t>(1405)</a:t>
            </a:r>
            <a:endParaRPr lang="de-DE" b="1" dirty="0">
              <a:latin typeface="+mj-lt"/>
            </a:endParaRPr>
          </a:p>
        </p:txBody>
      </p:sp>
      <p:sp>
        <p:nvSpPr>
          <p:cNvPr id="3089" name="Line 60"/>
          <p:cNvSpPr>
            <a:spLocks noChangeShapeType="1"/>
          </p:cNvSpPr>
          <p:nvPr/>
        </p:nvSpPr>
        <p:spPr bwMode="auto">
          <a:xfrm>
            <a:off x="4427984" y="3619504"/>
            <a:ext cx="1459044" cy="7872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94" name="Line 71"/>
          <p:cNvSpPr>
            <a:spLocks noChangeShapeType="1"/>
          </p:cNvSpPr>
          <p:nvPr/>
        </p:nvSpPr>
        <p:spPr bwMode="auto">
          <a:xfrm flipV="1">
            <a:off x="2721657" y="2337499"/>
            <a:ext cx="1302162" cy="128200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95" name="Text Box 72"/>
          <p:cNvSpPr txBox="1">
            <a:spLocks noChangeArrowheads="1"/>
          </p:cNvSpPr>
          <p:nvPr/>
        </p:nvSpPr>
        <p:spPr bwMode="auto">
          <a:xfrm>
            <a:off x="4144963" y="55610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endParaRPr lang="en-US" dirty="0"/>
          </a:p>
        </p:txBody>
      </p:sp>
      <p:sp>
        <p:nvSpPr>
          <p:cNvPr id="3096" name="Text Box 73"/>
          <p:cNvSpPr txBox="1">
            <a:spLocks noChangeArrowheads="1"/>
          </p:cNvSpPr>
          <p:nvPr/>
        </p:nvSpPr>
        <p:spPr bwMode="auto">
          <a:xfrm>
            <a:off x="5784171" y="2927329"/>
            <a:ext cx="2169953" cy="369332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de-DE">
                <a:latin typeface="+mj-lt"/>
              </a:rPr>
              <a:t>Doorway Mechanism</a:t>
            </a:r>
            <a:endParaRPr lang="en-US" dirty="0">
              <a:latin typeface="+mj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2583544" y="2395368"/>
            <a:ext cx="518319" cy="487336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latin typeface="Symbol" pitchFamily="18" charset="2"/>
              </a:rPr>
              <a:t>S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2909204" y="2649960"/>
            <a:ext cx="385318" cy="368400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  <a:latin typeface="Symbol" pitchFamily="18" charset="2"/>
              </a:rPr>
              <a:t>p</a:t>
            </a:r>
            <a:endParaRPr lang="en-US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3476522" y="2810280"/>
            <a:ext cx="576675" cy="521192"/>
          </a:xfrm>
          <a:prstGeom prst="ellipse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atin typeface="+mj-lt"/>
              </a:rPr>
              <a:t>p</a:t>
            </a:r>
            <a:endParaRPr lang="en-US" dirty="0">
              <a:latin typeface="+mj-lt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3831160" y="3043856"/>
            <a:ext cx="385318" cy="368400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  <a:latin typeface="Symbol" pitchFamily="18" charset="2"/>
              </a:rPr>
              <a:t>K</a:t>
            </a:r>
            <a:endParaRPr lang="en-US" dirty="0">
              <a:solidFill>
                <a:schemeClr val="tx1"/>
              </a:solidFill>
              <a:latin typeface="Symbol" pitchFamily="18" charset="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946092" y="3115448"/>
            <a:ext cx="1472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619783" y="2438442"/>
            <a:ext cx="1173807" cy="1080118"/>
          </a:xfrm>
          <a:prstGeom prst="ellipse">
            <a:avLst/>
          </a:prstGeom>
          <a:solidFill>
            <a:srgbClr val="7030A0">
              <a:alpha val="44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mtClean="0"/>
              <a:t>Λ</a:t>
            </a:r>
            <a:r>
              <a:rPr lang="de-DE" smtClean="0">
                <a:latin typeface="Symbol" pitchFamily="18" charset="2"/>
              </a:rPr>
              <a:t> (1405)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6207853" y="4707197"/>
            <a:ext cx="576675" cy="521192"/>
          </a:xfrm>
          <a:prstGeom prst="ellipse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atin typeface="+mj-lt"/>
              </a:rPr>
              <a:t>p</a:t>
            </a:r>
            <a:endParaRPr lang="en-US" dirty="0">
              <a:latin typeface="+mj-lt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562491" y="4940773"/>
            <a:ext cx="385318" cy="368400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  <a:latin typeface="Symbol" pitchFamily="18" charset="2"/>
              </a:rPr>
              <a:t>K</a:t>
            </a:r>
            <a:endParaRPr lang="en-US" dirty="0">
              <a:solidFill>
                <a:schemeClr val="tx1"/>
              </a:solidFill>
              <a:latin typeface="Symbol" pitchFamily="18" charset="2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H="1">
            <a:off x="6677423" y="5012365"/>
            <a:ext cx="1472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5100941" y="3477659"/>
            <a:ext cx="576675" cy="521192"/>
          </a:xfrm>
          <a:prstGeom prst="ellipse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atin typeface="+mj-lt"/>
              </a:rPr>
              <a:t>p</a:t>
            </a:r>
            <a:endParaRPr lang="en-US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2962" y="341238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/>
              <a:t>+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2151F1-A5D3-4C09-A076-9D673C6EE7B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243197" y="3886915"/>
            <a:ext cx="3810000" cy="2524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1000">
                <a:latin typeface="Comic Sans MS" pitchFamily="66" charset="0"/>
              </a:rPr>
              <a:t>T. Yamazaki et T. Akahishi, Phys. Rev. C 76 (2007) 045201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870474" y="5558393"/>
            <a:ext cx="1850571" cy="369332"/>
            <a:chOff x="5870474" y="5558393"/>
            <a:chExt cx="1850571" cy="369332"/>
          </a:xfrm>
        </p:grpSpPr>
        <p:sp>
          <p:nvSpPr>
            <p:cNvPr id="70" name="Text Box 73"/>
            <p:cNvSpPr txBox="1">
              <a:spLocks noChangeArrowheads="1"/>
            </p:cNvSpPr>
            <p:nvPr/>
          </p:nvSpPr>
          <p:spPr bwMode="auto">
            <a:xfrm>
              <a:off x="5870474" y="5558393"/>
              <a:ext cx="1850571" cy="369332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/>
              <a:r>
                <a:rPr lang="de-DE" smtClean="0">
                  <a:latin typeface="+mj-lt"/>
                </a:rPr>
                <a:t>       p–K</a:t>
              </a:r>
              <a:r>
                <a:rPr lang="de-DE" baseline="30000" smtClean="0">
                  <a:latin typeface="+mj-lt"/>
                </a:rPr>
                <a:t>-</a:t>
              </a:r>
              <a:r>
                <a:rPr lang="de-DE" smtClean="0">
                  <a:latin typeface="+mj-lt"/>
                </a:rPr>
                <a:t> Potential</a:t>
              </a:r>
              <a:endParaRPr lang="en-US" dirty="0">
                <a:latin typeface="+mj-lt"/>
              </a:endParaRPr>
            </a:p>
          </p:txBody>
        </p:sp>
        <p:sp>
          <p:nvSpPr>
            <p:cNvPr id="26" name="AutoShape 12"/>
            <p:cNvSpPr>
              <a:spLocks noChangeArrowheads="1"/>
            </p:cNvSpPr>
            <p:nvPr/>
          </p:nvSpPr>
          <p:spPr bwMode="auto">
            <a:xfrm>
              <a:off x="5940152" y="5662605"/>
              <a:ext cx="288032" cy="160908"/>
            </a:xfrm>
            <a:prstGeom prst="rightArrow">
              <a:avLst>
                <a:gd name="adj1" fmla="val 50000"/>
                <a:gd name="adj2" fmla="val 54464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mtClean="0"/>
              <a:t>Robert Münzer          Leannis Meeting – Prag – May 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600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9"/>
            <a:ext cx="4032447" cy="4127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4032448" cy="4127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Data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11560" y="2420888"/>
            <a:ext cx="4032448" cy="41274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580112" y="1919260"/>
            <a:ext cx="236981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mtClean="0"/>
              <a:t>Original pval cut(&gt;0.87)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07704" y="1919260"/>
            <a:ext cx="917239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mtClean="0"/>
              <a:t>Original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347864" y="1910774"/>
            <a:ext cx="205402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mtClean="0"/>
              <a:t>Invariant Mass (p,</a:t>
            </a:r>
            <a:r>
              <a:rPr lang="el-GR" smtClean="0"/>
              <a:t>π</a:t>
            </a:r>
            <a:r>
              <a:rPr lang="de-DE" smtClean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4411" y="1242541"/>
            <a:ext cx="313919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mtClean="0"/>
              <a:t>Energy &amp; Momentum Contraint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644008" y="2420888"/>
            <a:ext cx="4032448" cy="41274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63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8" y="1637209"/>
            <a:ext cx="4551362" cy="457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67744" y="5805264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867" y="1657349"/>
            <a:ext cx="4305622" cy="414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N*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97952" y="573325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MM (p) - refitted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58844" y="1196192"/>
            <a:ext cx="120097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mtClean="0"/>
              <a:t>Pp UrQMD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576461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MM (p) - refitted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7504" y="1637209"/>
            <a:ext cx="4536504" cy="44560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658866" y="1637209"/>
            <a:ext cx="4305622" cy="44560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09995" y="1196192"/>
            <a:ext cx="62055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mtClean="0"/>
              <a:t>Data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55959" y="2852936"/>
            <a:ext cx="1153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Unrefitted</a:t>
            </a:r>
          </a:p>
          <a:p>
            <a:r>
              <a:rPr lang="de-DE" smtClean="0">
                <a:solidFill>
                  <a:srgbClr val="FF0000"/>
                </a:solidFill>
              </a:rPr>
              <a:t>refitted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8804" y="5847198"/>
            <a:ext cx="258577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mtClean="0"/>
              <a:t>|Inv(p,pi)-1.116|&lt;40 Mev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923610" y="6399709"/>
            <a:ext cx="5544616" cy="365125"/>
          </a:xfrm>
        </p:spPr>
        <p:txBody>
          <a:bodyPr/>
          <a:lstStyle/>
          <a:p>
            <a:pPr algn="l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dirty="0" smtClean="0"/>
              <a:t>Robert Münzer          Leannis Meeting – Prag – May 2012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2151F1-A5D3-4C09-A076-9D673C6EE7B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619672" y="2132856"/>
            <a:ext cx="714384" cy="19442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334056" y="3284984"/>
            <a:ext cx="3750112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097294" y="3926869"/>
            <a:ext cx="490930" cy="11583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3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Systematical Errors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04109"/>
            <a:ext cx="7138739" cy="476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995936" y="1628800"/>
            <a:ext cx="504056" cy="288032"/>
          </a:xfrm>
          <a:prstGeom prst="rect">
            <a:avLst/>
          </a:prstGeom>
          <a:solidFill>
            <a:srgbClr val="F94A13">
              <a:alpha val="2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995936" y="4005064"/>
            <a:ext cx="504056" cy="288032"/>
          </a:xfrm>
          <a:prstGeom prst="rect">
            <a:avLst/>
          </a:prstGeom>
          <a:solidFill>
            <a:srgbClr val="F94A13">
              <a:alpha val="2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1562" y="2162592"/>
            <a:ext cx="916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Primary</a:t>
            </a:r>
          </a:p>
          <a:p>
            <a:r>
              <a:rPr lang="de-DE" dirty="0" smtClean="0"/>
              <a:t> proton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8389" y="4765794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pion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195736" y="5992960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1/p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597083" y="600614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ϑ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87088" y="5982428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mtClean="0"/>
              <a:t>Robert Münzer          Leannis Meeting – Prag – May 2012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2151F1-A5D3-4C09-A076-9D673C6EE7B1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27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Summary &amp; Outlook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sz="2300" dirty="0" smtClean="0"/>
              <a:t>Inclusive Lambda-Routine:</a:t>
            </a:r>
          </a:p>
          <a:p>
            <a:pPr lvl="1"/>
            <a:r>
              <a:rPr lang="de-DE" sz="1800" dirty="0" smtClean="0"/>
              <a:t>Lambda  are visible in Semi Forward Kombination</a:t>
            </a:r>
          </a:p>
          <a:p>
            <a:pPr lvl="1"/>
            <a:r>
              <a:rPr lang="de-DE" sz="1800" dirty="0" smtClean="0"/>
              <a:t>Reduction Compareable with Simulations</a:t>
            </a:r>
            <a:endParaRPr lang="de-DE" sz="1800" dirty="0"/>
          </a:p>
          <a:p>
            <a:pPr lvl="1"/>
            <a:endParaRPr lang="de-DE" sz="1800" dirty="0" smtClean="0"/>
          </a:p>
          <a:p>
            <a:r>
              <a:rPr lang="de-DE" sz="2300" dirty="0" smtClean="0"/>
              <a:t>Exclusive Reconstruction tested with simulation</a:t>
            </a:r>
          </a:p>
          <a:p>
            <a:pPr lvl="1"/>
            <a:r>
              <a:rPr lang="de-DE" sz="1800" dirty="0" smtClean="0"/>
              <a:t>Event Selection: Refit is sensitive to Different Channels</a:t>
            </a:r>
          </a:p>
          <a:p>
            <a:pPr lvl="1"/>
            <a:r>
              <a:rPr lang="de-DE" sz="1800" dirty="0" smtClean="0"/>
              <a:t>Additional Constraints (Vertex) has to be tested.</a:t>
            </a:r>
          </a:p>
          <a:p>
            <a:pPr lvl="1"/>
            <a:r>
              <a:rPr lang="de-DE" sz="1800" dirty="0" smtClean="0"/>
              <a:t>Resolutiuon can be improved signal: N* signal as a crosscheck</a:t>
            </a:r>
          </a:p>
          <a:p>
            <a:pPr marL="457200" lvl="1" indent="0">
              <a:buNone/>
            </a:pPr>
            <a:endParaRPr lang="de-DE" sz="1800" dirty="0" smtClean="0"/>
          </a:p>
          <a:p>
            <a:r>
              <a:rPr lang="de-DE" sz="2300" dirty="0" smtClean="0"/>
              <a:t>Refit with Data</a:t>
            </a:r>
          </a:p>
          <a:p>
            <a:pPr lvl="1"/>
            <a:r>
              <a:rPr lang="de-DE" sz="1800" dirty="0" smtClean="0"/>
              <a:t>Pval Cut reduced Background of Exclusive Lambda.</a:t>
            </a:r>
          </a:p>
          <a:p>
            <a:pPr lvl="1"/>
            <a:r>
              <a:rPr lang="de-DE" sz="1800" dirty="0" smtClean="0"/>
              <a:t>N*- signal visble : Crosscheck of analysis</a:t>
            </a:r>
          </a:p>
          <a:p>
            <a:pPr lvl="1"/>
            <a:r>
              <a:rPr lang="de-DE" sz="1800" dirty="0" smtClean="0"/>
              <a:t>Problem: </a:t>
            </a:r>
            <a:r>
              <a:rPr lang="de-DE" sz="1800" b="1" dirty="0" smtClean="0"/>
              <a:t>Systematical Errors</a:t>
            </a:r>
          </a:p>
          <a:p>
            <a:pPr marL="457200" lvl="1" indent="0">
              <a:buNone/>
            </a:pPr>
            <a:endParaRPr lang="de-DE" sz="1800" b="1" dirty="0" smtClean="0"/>
          </a:p>
          <a:p>
            <a:r>
              <a:rPr lang="de-DE" sz="2300" dirty="0" smtClean="0"/>
              <a:t>New Calibration</a:t>
            </a:r>
          </a:p>
          <a:p>
            <a:pPr lvl="1"/>
            <a:r>
              <a:rPr lang="de-DE" sz="1900" dirty="0" smtClean="0"/>
              <a:t>Finished recently. Has to be tested. </a:t>
            </a:r>
          </a:p>
          <a:p>
            <a:pPr marL="914400" lvl="2" indent="0">
              <a:buNone/>
            </a:pPr>
            <a:endParaRPr lang="de-DE" sz="1600" dirty="0" smtClean="0"/>
          </a:p>
          <a:p>
            <a:pPr lvl="2"/>
            <a:endParaRPr lang="de-DE" sz="1300" b="1" dirty="0"/>
          </a:p>
          <a:p>
            <a:pPr lvl="1"/>
            <a:endParaRPr lang="de-DE" sz="1600" dirty="0"/>
          </a:p>
          <a:p>
            <a:pPr lvl="1"/>
            <a:endParaRPr lang="de-DE" sz="1600" dirty="0" smtClean="0"/>
          </a:p>
          <a:p>
            <a:pPr marL="457200" lvl="1" indent="0">
              <a:buNone/>
            </a:pPr>
            <a:endParaRPr lang="de-DE" sz="1600" dirty="0" smtClean="0"/>
          </a:p>
          <a:p>
            <a:pPr lvl="1"/>
            <a:endParaRPr lang="de-DE" sz="1600" dirty="0" smtClean="0"/>
          </a:p>
          <a:p>
            <a:pPr marL="914400" lvl="2" indent="0">
              <a:buNone/>
            </a:pPr>
            <a:endParaRPr lang="de-DE" sz="1200" dirty="0" smtClean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1898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4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de-DE" smtClean="0"/>
              <a:t>Different Regions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1059158" y="1588845"/>
            <a:ext cx="3445335" cy="2143727"/>
            <a:chOff x="838632" y="1225814"/>
            <a:chExt cx="3445335" cy="2293832"/>
          </a:xfrm>
        </p:grpSpPr>
        <p:grpSp>
          <p:nvGrpSpPr>
            <p:cNvPr id="4" name="Group 3"/>
            <p:cNvGrpSpPr/>
            <p:nvPr/>
          </p:nvGrpSpPr>
          <p:grpSpPr>
            <a:xfrm>
              <a:off x="838632" y="1490543"/>
              <a:ext cx="3445335" cy="2029103"/>
              <a:chOff x="6009849" y="1297920"/>
              <a:chExt cx="2970212" cy="1582197"/>
            </a:xfrm>
          </p:grpSpPr>
          <p:sp>
            <p:nvSpPr>
              <p:cNvPr id="5" name="Rectangle 134"/>
              <p:cNvSpPr>
                <a:spLocks noChangeArrowheads="1"/>
              </p:cNvSpPr>
              <p:nvPr/>
            </p:nvSpPr>
            <p:spPr bwMode="auto">
              <a:xfrm>
                <a:off x="6819474" y="1297920"/>
                <a:ext cx="703262" cy="8890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" name="AutoShape 136"/>
              <p:cNvSpPr>
                <a:spLocks noChangeArrowheads="1"/>
              </p:cNvSpPr>
              <p:nvPr/>
            </p:nvSpPr>
            <p:spPr bwMode="auto">
              <a:xfrm>
                <a:off x="6018422" y="1437620"/>
                <a:ext cx="1539875" cy="501650"/>
              </a:xfrm>
              <a:custGeom>
                <a:avLst/>
                <a:gdLst>
                  <a:gd name="T0" fmla="*/ 862 w 21600"/>
                  <a:gd name="T1" fmla="*/ 158 h 21600"/>
                  <a:gd name="T2" fmla="*/ 485 w 21600"/>
                  <a:gd name="T3" fmla="*/ 316 h 21600"/>
                  <a:gd name="T4" fmla="*/ 108 w 21600"/>
                  <a:gd name="T5" fmla="*/ 158 h 21600"/>
                  <a:gd name="T6" fmla="*/ 48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186 w 21600"/>
                  <a:gd name="T13" fmla="*/ 4170 h 21600"/>
                  <a:gd name="T14" fmla="*/ 17414 w 21600"/>
                  <a:gd name="T15" fmla="*/ 1743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788" y="21600"/>
                    </a:lnTo>
                    <a:lnTo>
                      <a:pt x="1681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" name="Rectangle 137"/>
              <p:cNvSpPr>
                <a:spLocks noChangeArrowheads="1"/>
              </p:cNvSpPr>
              <p:nvPr/>
            </p:nvSpPr>
            <p:spPr bwMode="auto">
              <a:xfrm>
                <a:off x="7627511" y="1439208"/>
                <a:ext cx="325437" cy="542925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" name="AutoShape 138"/>
              <p:cNvSpPr>
                <a:spLocks noChangeArrowheads="1"/>
              </p:cNvSpPr>
              <p:nvPr/>
            </p:nvSpPr>
            <p:spPr bwMode="auto">
              <a:xfrm rot="10800000">
                <a:off x="6009849" y="2266295"/>
                <a:ext cx="1539875" cy="503238"/>
              </a:xfrm>
              <a:custGeom>
                <a:avLst/>
                <a:gdLst>
                  <a:gd name="T0" fmla="*/ 862 w 21600"/>
                  <a:gd name="T1" fmla="*/ 159 h 21600"/>
                  <a:gd name="T2" fmla="*/ 485 w 21600"/>
                  <a:gd name="T3" fmla="*/ 317 h 21600"/>
                  <a:gd name="T4" fmla="*/ 108 w 21600"/>
                  <a:gd name="T5" fmla="*/ 159 h 21600"/>
                  <a:gd name="T6" fmla="*/ 48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186 w 21600"/>
                  <a:gd name="T13" fmla="*/ 4225 h 21600"/>
                  <a:gd name="T14" fmla="*/ 17414 w 21600"/>
                  <a:gd name="T15" fmla="*/ 173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788" y="21600"/>
                    </a:lnTo>
                    <a:lnTo>
                      <a:pt x="1681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" name="Rectangle 139"/>
              <p:cNvSpPr>
                <a:spLocks noChangeArrowheads="1"/>
              </p:cNvSpPr>
              <p:nvPr/>
            </p:nvSpPr>
            <p:spPr bwMode="auto">
              <a:xfrm>
                <a:off x="7624336" y="2225020"/>
                <a:ext cx="325437" cy="52705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" name="Line 140"/>
              <p:cNvSpPr>
                <a:spLocks noChangeShapeType="1"/>
              </p:cNvSpPr>
              <p:nvPr/>
            </p:nvSpPr>
            <p:spPr bwMode="auto">
              <a:xfrm flipV="1">
                <a:off x="6533523" y="1678917"/>
                <a:ext cx="2310014" cy="4983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Line 141"/>
              <p:cNvSpPr>
                <a:spLocks noChangeShapeType="1"/>
              </p:cNvSpPr>
              <p:nvPr/>
            </p:nvSpPr>
            <p:spPr bwMode="auto">
              <a:xfrm>
                <a:off x="6536697" y="2172632"/>
                <a:ext cx="231776" cy="60325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Rectangle 142"/>
              <p:cNvSpPr>
                <a:spLocks noChangeArrowheads="1"/>
              </p:cNvSpPr>
              <p:nvPr/>
            </p:nvSpPr>
            <p:spPr bwMode="auto">
              <a:xfrm>
                <a:off x="6343224" y="2080558"/>
                <a:ext cx="85725" cy="92075"/>
              </a:xfrm>
              <a:prstGeom prst="rect">
                <a:avLst/>
              </a:prstGeom>
              <a:solidFill>
                <a:srgbClr val="00B8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" name="Line 143"/>
              <p:cNvSpPr>
                <a:spLocks noChangeShapeType="1"/>
              </p:cNvSpPr>
              <p:nvPr/>
            </p:nvSpPr>
            <p:spPr bwMode="auto">
              <a:xfrm>
                <a:off x="6376561" y="2123419"/>
                <a:ext cx="160136" cy="492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Text Box 144"/>
              <p:cNvSpPr txBox="1">
                <a:spLocks noChangeArrowheads="1"/>
              </p:cNvSpPr>
              <p:nvPr/>
            </p:nvSpPr>
            <p:spPr bwMode="auto">
              <a:xfrm>
                <a:off x="6310714" y="2177270"/>
                <a:ext cx="341312" cy="295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74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>
                    <a:latin typeface="Symbol" pitchFamily="18" charset="2"/>
                  </a:rPr>
                  <a:t>L</a:t>
                </a:r>
                <a:endParaRPr lang="en-US" dirty="0">
                  <a:latin typeface="Symbol" pitchFamily="18" charset="2"/>
                </a:endParaRPr>
              </a:p>
            </p:txBody>
          </p:sp>
          <p:sp>
            <p:nvSpPr>
              <p:cNvPr id="15" name="Text Box 145"/>
              <p:cNvSpPr txBox="1">
                <a:spLocks noChangeArrowheads="1"/>
              </p:cNvSpPr>
              <p:nvPr/>
            </p:nvSpPr>
            <p:spPr bwMode="auto">
              <a:xfrm>
                <a:off x="6705767" y="2431396"/>
                <a:ext cx="309562" cy="295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74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>
                    <a:latin typeface="Symbol" pitchFamily="18" charset="2"/>
                  </a:rPr>
                  <a:t>p</a:t>
                </a:r>
                <a:endParaRPr lang="en-US" dirty="0">
                  <a:latin typeface="Symbol" pitchFamily="18" charset="2"/>
                </a:endParaRPr>
              </a:p>
            </p:txBody>
          </p:sp>
          <p:sp>
            <p:nvSpPr>
              <p:cNvPr id="16" name="Text Box 146"/>
              <p:cNvSpPr txBox="1">
                <a:spLocks noChangeArrowheads="1"/>
              </p:cNvSpPr>
              <p:nvPr/>
            </p:nvSpPr>
            <p:spPr bwMode="auto">
              <a:xfrm>
                <a:off x="8426024" y="1450320"/>
                <a:ext cx="298450" cy="295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74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>
                    <a:latin typeface="Times New Roman" pitchFamily="18" charset="0"/>
                  </a:rPr>
                  <a:t>p</a:t>
                </a:r>
                <a:endParaRPr lang="en-US" dirty="0">
                  <a:latin typeface="Times New Roman" pitchFamily="18" charset="0"/>
                </a:endParaRPr>
              </a:p>
            </p:txBody>
          </p:sp>
          <p:sp>
            <p:nvSpPr>
              <p:cNvPr id="17" name="Text Box 147"/>
              <p:cNvSpPr txBox="1">
                <a:spLocks noChangeArrowheads="1"/>
              </p:cNvSpPr>
              <p:nvPr/>
            </p:nvSpPr>
            <p:spPr bwMode="auto">
              <a:xfrm>
                <a:off x="6091209" y="2584842"/>
                <a:ext cx="654050" cy="295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74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>
                    <a:solidFill>
                      <a:srgbClr val="FF0000"/>
                    </a:solidFill>
                    <a:latin typeface="Times New Roman" pitchFamily="18" charset="0"/>
                  </a:rPr>
                  <a:t>CDC</a:t>
                </a:r>
                <a:endParaRPr lang="en-US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" name="Text Box 148"/>
              <p:cNvSpPr txBox="1">
                <a:spLocks noChangeArrowheads="1"/>
              </p:cNvSpPr>
              <p:nvPr/>
            </p:nvSpPr>
            <p:spPr bwMode="auto">
              <a:xfrm>
                <a:off x="7652911" y="2482195"/>
                <a:ext cx="1327150" cy="293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74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>
                    <a:solidFill>
                      <a:srgbClr val="FF0000"/>
                    </a:solidFill>
                    <a:latin typeface="Times New Roman" pitchFamily="18" charset="0"/>
                  </a:rPr>
                  <a:t>HELITRON</a:t>
                </a:r>
                <a:endParaRPr lang="en-US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  <p:cxnSp>
          <p:nvCxnSpPr>
            <p:cNvPr id="36" name="Straight Connector 35"/>
            <p:cNvCxnSpPr/>
            <p:nvPr/>
          </p:nvCxnSpPr>
          <p:spPr>
            <a:xfrm>
              <a:off x="1547664" y="2393210"/>
              <a:ext cx="0" cy="31571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 Box 147"/>
            <p:cNvSpPr txBox="1">
              <a:spLocks noChangeArrowheads="1"/>
            </p:cNvSpPr>
            <p:nvPr/>
          </p:nvSpPr>
          <p:spPr bwMode="auto">
            <a:xfrm>
              <a:off x="1403648" y="2060848"/>
              <a:ext cx="830677" cy="29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74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smtClean="0">
                  <a:solidFill>
                    <a:srgbClr val="92D050"/>
                  </a:solidFill>
                  <a:latin typeface="Times New Roman" pitchFamily="18" charset="0"/>
                </a:rPr>
                <a:t>Si</a:t>
              </a:r>
              <a:r>
                <a:rPr lang="de-DE" smtClean="0">
                  <a:solidFill>
                    <a:srgbClr val="92D050"/>
                  </a:solidFill>
                  <a:latin typeface="Symbol" pitchFamily="18" charset="2"/>
                </a:rPr>
                <a:t>L</a:t>
              </a:r>
              <a:r>
                <a:rPr lang="de-DE" smtClean="0">
                  <a:solidFill>
                    <a:srgbClr val="92D050"/>
                  </a:solidFill>
                  <a:latin typeface="Times New Roman" pitchFamily="18" charset="0"/>
                </a:rPr>
                <a:t>vio</a:t>
              </a:r>
              <a:endParaRPr lang="en-US" dirty="0">
                <a:solidFill>
                  <a:srgbClr val="92D050"/>
                </a:solidFill>
                <a:latin typeface="Times New Roman" pitchFamily="18" charset="0"/>
              </a:endParaRPr>
            </a:p>
          </p:txBody>
        </p:sp>
        <p:sp>
          <p:nvSpPr>
            <p:cNvPr id="41" name="Text Box 148"/>
            <p:cNvSpPr txBox="1">
              <a:spLocks noChangeArrowheads="1"/>
            </p:cNvSpPr>
            <p:nvPr/>
          </p:nvSpPr>
          <p:spPr bwMode="auto">
            <a:xfrm>
              <a:off x="1777767" y="1225814"/>
              <a:ext cx="620683" cy="300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74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smtClean="0">
                  <a:solidFill>
                    <a:srgbClr val="FF0000"/>
                  </a:solidFill>
                  <a:latin typeface="Times New Roman" pitchFamily="18" charset="0"/>
                </a:rPr>
                <a:t>RPC</a:t>
              </a:r>
              <a:endParaRPr lang="en-US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141315" y="4339248"/>
            <a:ext cx="3456384" cy="2105005"/>
            <a:chOff x="952568" y="3694170"/>
            <a:chExt cx="3456384" cy="2255110"/>
          </a:xfrm>
        </p:grpSpPr>
        <p:sp>
          <p:nvSpPr>
            <p:cNvPr id="20" name="Rectangle 134"/>
            <p:cNvSpPr>
              <a:spLocks noChangeArrowheads="1"/>
            </p:cNvSpPr>
            <p:nvPr/>
          </p:nvSpPr>
          <p:spPr bwMode="auto">
            <a:xfrm>
              <a:off x="1902752" y="3933056"/>
              <a:ext cx="815758" cy="11401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AutoShape 136"/>
            <p:cNvSpPr>
              <a:spLocks noChangeArrowheads="1"/>
            </p:cNvSpPr>
            <p:nvPr/>
          </p:nvSpPr>
          <p:spPr bwMode="auto">
            <a:xfrm>
              <a:off x="952568" y="4112216"/>
              <a:ext cx="1786198" cy="643346"/>
            </a:xfrm>
            <a:custGeom>
              <a:avLst/>
              <a:gdLst>
                <a:gd name="T0" fmla="*/ 862 w 21600"/>
                <a:gd name="T1" fmla="*/ 158 h 21600"/>
                <a:gd name="T2" fmla="*/ 485 w 21600"/>
                <a:gd name="T3" fmla="*/ 316 h 21600"/>
                <a:gd name="T4" fmla="*/ 108 w 21600"/>
                <a:gd name="T5" fmla="*/ 158 h 21600"/>
                <a:gd name="T6" fmla="*/ 48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186 w 21600"/>
                <a:gd name="T13" fmla="*/ 4170 h 21600"/>
                <a:gd name="T14" fmla="*/ 17414 w 21600"/>
                <a:gd name="T15" fmla="*/ 1743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788" y="21600"/>
                  </a:lnTo>
                  <a:lnTo>
                    <a:pt x="1681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Rectangle 137"/>
            <p:cNvSpPr>
              <a:spLocks noChangeArrowheads="1"/>
            </p:cNvSpPr>
            <p:nvPr/>
          </p:nvSpPr>
          <p:spPr bwMode="auto">
            <a:xfrm>
              <a:off x="2840044" y="4114252"/>
              <a:ext cx="377495" cy="696279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AutoShape 138"/>
            <p:cNvSpPr>
              <a:spLocks noChangeArrowheads="1"/>
            </p:cNvSpPr>
            <p:nvPr/>
          </p:nvSpPr>
          <p:spPr bwMode="auto">
            <a:xfrm rot="10800000">
              <a:off x="963617" y="5174958"/>
              <a:ext cx="1786198" cy="645382"/>
            </a:xfrm>
            <a:custGeom>
              <a:avLst/>
              <a:gdLst>
                <a:gd name="T0" fmla="*/ 862 w 21600"/>
                <a:gd name="T1" fmla="*/ 159 h 21600"/>
                <a:gd name="T2" fmla="*/ 485 w 21600"/>
                <a:gd name="T3" fmla="*/ 317 h 21600"/>
                <a:gd name="T4" fmla="*/ 108 w 21600"/>
                <a:gd name="T5" fmla="*/ 159 h 21600"/>
                <a:gd name="T6" fmla="*/ 48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186 w 21600"/>
                <a:gd name="T13" fmla="*/ 4225 h 21600"/>
                <a:gd name="T14" fmla="*/ 17414 w 21600"/>
                <a:gd name="T15" fmla="*/ 173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788" y="21600"/>
                  </a:lnTo>
                  <a:lnTo>
                    <a:pt x="1681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Rectangle 139"/>
            <p:cNvSpPr>
              <a:spLocks noChangeArrowheads="1"/>
            </p:cNvSpPr>
            <p:nvPr/>
          </p:nvSpPr>
          <p:spPr bwMode="auto">
            <a:xfrm>
              <a:off x="2836361" y="5122024"/>
              <a:ext cx="377495" cy="67592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Line 140"/>
            <p:cNvSpPr>
              <a:spLocks noChangeShapeType="1"/>
            </p:cNvSpPr>
            <p:nvPr/>
          </p:nvSpPr>
          <p:spPr bwMode="auto">
            <a:xfrm flipV="1">
              <a:off x="1583533" y="4421673"/>
              <a:ext cx="2667055" cy="5302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Line 141"/>
            <p:cNvSpPr>
              <a:spLocks noChangeShapeType="1"/>
            </p:cNvSpPr>
            <p:nvPr/>
          </p:nvSpPr>
          <p:spPr bwMode="auto">
            <a:xfrm>
              <a:off x="1584182" y="4951935"/>
              <a:ext cx="1835690" cy="458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Rectangle 142"/>
            <p:cNvSpPr>
              <a:spLocks noChangeArrowheads="1"/>
            </p:cNvSpPr>
            <p:nvPr/>
          </p:nvSpPr>
          <p:spPr bwMode="auto">
            <a:xfrm>
              <a:off x="1350319" y="4936757"/>
              <a:ext cx="99438" cy="118082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Line 143"/>
            <p:cNvSpPr>
              <a:spLocks noChangeShapeType="1"/>
            </p:cNvSpPr>
            <p:nvPr/>
          </p:nvSpPr>
          <p:spPr bwMode="auto">
            <a:xfrm flipV="1">
              <a:off x="1388989" y="4951935"/>
              <a:ext cx="195193" cy="397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Text Box 144"/>
            <p:cNvSpPr txBox="1">
              <a:spLocks noChangeArrowheads="1"/>
            </p:cNvSpPr>
            <p:nvPr/>
          </p:nvSpPr>
          <p:spPr bwMode="auto">
            <a:xfrm>
              <a:off x="1126818" y="4762596"/>
              <a:ext cx="395909" cy="378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74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>
                  <a:latin typeface="Symbol" pitchFamily="18" charset="2"/>
                </a:rPr>
                <a:t>L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30" name="Text Box 145"/>
            <p:cNvSpPr txBox="1">
              <a:spLocks noChangeArrowheads="1"/>
            </p:cNvSpPr>
            <p:nvPr/>
          </p:nvSpPr>
          <p:spPr bwMode="auto">
            <a:xfrm>
              <a:off x="3276816" y="5138554"/>
              <a:ext cx="359080" cy="378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74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>
                  <a:latin typeface="Symbol" pitchFamily="18" charset="2"/>
                </a:rPr>
                <a:t>p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31" name="Text Box 146"/>
            <p:cNvSpPr txBox="1">
              <a:spLocks noChangeArrowheads="1"/>
            </p:cNvSpPr>
            <p:nvPr/>
          </p:nvSpPr>
          <p:spPr bwMode="auto">
            <a:xfrm>
              <a:off x="3766290" y="4128503"/>
              <a:ext cx="346191" cy="378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74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>
                  <a:latin typeface="Times New Roman" pitchFamily="18" charset="0"/>
                </a:rPr>
                <a:t>p</a:t>
              </a: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32" name="Text Box 147"/>
            <p:cNvSpPr txBox="1">
              <a:spLocks noChangeArrowheads="1"/>
            </p:cNvSpPr>
            <p:nvPr/>
          </p:nvSpPr>
          <p:spPr bwMode="auto">
            <a:xfrm>
              <a:off x="1005014" y="5570602"/>
              <a:ext cx="758674" cy="378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74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>
                  <a:solidFill>
                    <a:srgbClr val="FF0000"/>
                  </a:solidFill>
                  <a:latin typeface="Times New Roman" pitchFamily="18" charset="0"/>
                </a:rPr>
                <a:t>CDC</a:t>
              </a:r>
              <a:endParaRPr lang="en-US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33" name="Text Box 148"/>
            <p:cNvSpPr txBox="1">
              <a:spLocks noChangeArrowheads="1"/>
            </p:cNvSpPr>
            <p:nvPr/>
          </p:nvSpPr>
          <p:spPr bwMode="auto">
            <a:xfrm>
              <a:off x="2869507" y="5451841"/>
              <a:ext cx="1539445" cy="3766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74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>
                  <a:solidFill>
                    <a:srgbClr val="FF0000"/>
                  </a:solidFill>
                  <a:latin typeface="Times New Roman" pitchFamily="18" charset="0"/>
                </a:rPr>
                <a:t>HELITRON</a:t>
              </a:r>
              <a:endParaRPr lang="en-US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691680" y="4812511"/>
              <a:ext cx="0" cy="31571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 Box 147"/>
            <p:cNvSpPr txBox="1">
              <a:spLocks noChangeArrowheads="1"/>
            </p:cNvSpPr>
            <p:nvPr/>
          </p:nvSpPr>
          <p:spPr bwMode="auto">
            <a:xfrm>
              <a:off x="1547664" y="4480149"/>
              <a:ext cx="830677" cy="29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74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smtClean="0">
                  <a:solidFill>
                    <a:srgbClr val="92D050"/>
                  </a:solidFill>
                  <a:latin typeface="Times New Roman" pitchFamily="18" charset="0"/>
                </a:rPr>
                <a:t>Si</a:t>
              </a:r>
              <a:r>
                <a:rPr lang="de-DE" smtClean="0">
                  <a:solidFill>
                    <a:srgbClr val="92D050"/>
                  </a:solidFill>
                  <a:latin typeface="Symbol" pitchFamily="18" charset="2"/>
                </a:rPr>
                <a:t>L</a:t>
              </a:r>
              <a:r>
                <a:rPr lang="de-DE" smtClean="0">
                  <a:solidFill>
                    <a:srgbClr val="92D050"/>
                  </a:solidFill>
                  <a:latin typeface="Times New Roman" pitchFamily="18" charset="0"/>
                </a:rPr>
                <a:t>vio</a:t>
              </a:r>
              <a:endParaRPr lang="en-US" dirty="0">
                <a:solidFill>
                  <a:srgbClr val="92D050"/>
                </a:solidFill>
                <a:latin typeface="Times New Roman" pitchFamily="18" charset="0"/>
              </a:endParaRPr>
            </a:p>
          </p:txBody>
        </p:sp>
        <p:sp>
          <p:nvSpPr>
            <p:cNvPr id="42" name="Text Box 148"/>
            <p:cNvSpPr txBox="1">
              <a:spLocks noChangeArrowheads="1"/>
            </p:cNvSpPr>
            <p:nvPr/>
          </p:nvSpPr>
          <p:spPr bwMode="auto">
            <a:xfrm>
              <a:off x="1835696" y="3694170"/>
              <a:ext cx="620683" cy="300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74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smtClean="0">
                  <a:solidFill>
                    <a:srgbClr val="FF0000"/>
                  </a:solidFill>
                  <a:latin typeface="Times New Roman" pitchFamily="18" charset="0"/>
                </a:rPr>
                <a:t>RPC</a:t>
              </a:r>
              <a:endParaRPr lang="en-US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66096" y="1162050"/>
            <a:ext cx="3424784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2000" b="1" smtClean="0"/>
              <a:t>Semi – Forward (CDC – (RPC) ) </a:t>
            </a:r>
            <a:endParaRPr lang="en-US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41737" y="3924622"/>
            <a:ext cx="3981154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2000" b="1" smtClean="0"/>
              <a:t>Forward (Si</a:t>
            </a:r>
            <a:r>
              <a:rPr lang="de-DE" sz="2000" b="1" smtClean="0">
                <a:latin typeface="Symbol" pitchFamily="18" charset="2"/>
              </a:rPr>
              <a:t>L</a:t>
            </a:r>
            <a:r>
              <a:rPr lang="de-DE" sz="2000" b="1" smtClean="0"/>
              <a:t>ViO – Helitron - Plawa)</a:t>
            </a:r>
            <a:endParaRPr lang="en-US" sz="2000" b="1" dirty="0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2151F1-A5D3-4C09-A076-9D673C6EE7B1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5004048" y="1895315"/>
            <a:ext cx="3889517" cy="4069646"/>
            <a:chOff x="5095732" y="2420889"/>
            <a:chExt cx="3889517" cy="4069646"/>
          </a:xfrm>
        </p:grpSpPr>
        <p:pic>
          <p:nvPicPr>
            <p:cNvPr id="61" name="Picture 60" descr="akzeptanz4-pk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732" y="2492895"/>
              <a:ext cx="3889517" cy="3997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Rectangle 61"/>
            <p:cNvSpPr/>
            <p:nvPr/>
          </p:nvSpPr>
          <p:spPr>
            <a:xfrm>
              <a:off x="5095732" y="2420889"/>
              <a:ext cx="3889517" cy="406964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63" name="Text Box 3"/>
          <p:cNvSpPr txBox="1">
            <a:spLocks noChangeArrowheads="1"/>
          </p:cNvSpPr>
          <p:nvPr/>
        </p:nvSpPr>
        <p:spPr bwMode="auto">
          <a:xfrm>
            <a:off x="5328626" y="1308546"/>
            <a:ext cx="324036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b="1" u="sng" dirty="0">
                <a:latin typeface="+mj-lt"/>
              </a:rPr>
              <a:t>Polar angle of particles from </a:t>
            </a:r>
            <a:r>
              <a:rPr lang="el-GR" u="sng">
                <a:latin typeface="+mj-lt"/>
              </a:rPr>
              <a:t>Λ</a:t>
            </a:r>
            <a:r>
              <a:rPr lang="en-GB" b="1" u="sng" dirty="0" smtClean="0">
                <a:latin typeface="+mj-lt"/>
              </a:rPr>
              <a:t> </a:t>
            </a:r>
            <a:r>
              <a:rPr lang="en-GB" b="1" u="sng" dirty="0">
                <a:latin typeface="+mj-lt"/>
              </a:rPr>
              <a:t>decay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>
                <a:latin typeface="+mj-lt"/>
              </a:rPr>
              <a:t> (</a:t>
            </a:r>
            <a:r>
              <a:rPr lang="en-GB" dirty="0" smtClean="0">
                <a:latin typeface="+mj-lt"/>
              </a:rPr>
              <a:t>pK</a:t>
            </a:r>
            <a:r>
              <a:rPr lang="en-GB" baseline="30000" dirty="0" smtClean="0">
                <a:latin typeface="+mj-lt"/>
              </a:rPr>
              <a:t>+</a:t>
            </a:r>
            <a:r>
              <a:rPr lang="el-GR" smtClean="0">
                <a:latin typeface="+mj-lt"/>
              </a:rPr>
              <a:t>Λ</a:t>
            </a:r>
            <a:r>
              <a:rPr lang="en-GB" dirty="0" smtClean="0">
                <a:latin typeface="+mj-lt"/>
              </a:rPr>
              <a:t>  </a:t>
            </a:r>
            <a:r>
              <a:rPr lang="en-GB" dirty="0">
                <a:latin typeface="+mj-lt"/>
              </a:rPr>
              <a:t>/ K</a:t>
            </a:r>
            <a:r>
              <a:rPr lang="en-GB" baseline="30000" dirty="0">
                <a:latin typeface="+mj-lt"/>
              </a:rPr>
              <a:t>+</a:t>
            </a:r>
            <a:r>
              <a:rPr lang="en-GB" dirty="0">
                <a:latin typeface="+mj-lt"/>
              </a:rPr>
              <a:t> in RPC acceptance) </a:t>
            </a:r>
          </a:p>
        </p:txBody>
      </p:sp>
      <p:sp>
        <p:nvSpPr>
          <p:cNvPr id="3" name="Rectangle 2"/>
          <p:cNvSpPr/>
          <p:nvPr/>
        </p:nvSpPr>
        <p:spPr>
          <a:xfrm>
            <a:off x="5868144" y="4124677"/>
            <a:ext cx="936104" cy="1087001"/>
          </a:xfrm>
          <a:prstGeom prst="rect">
            <a:avLst/>
          </a:prstGeom>
          <a:solidFill>
            <a:srgbClr val="FFC000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Arrow Connector 36"/>
          <p:cNvCxnSpPr>
            <a:stCxn id="3" idx="1"/>
            <a:endCxn id="45" idx="3"/>
          </p:cNvCxnSpPr>
          <p:nvPr/>
        </p:nvCxnSpPr>
        <p:spPr>
          <a:xfrm flipH="1" flipV="1">
            <a:off x="4622891" y="4124677"/>
            <a:ext cx="1245253" cy="543501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868144" y="2132856"/>
            <a:ext cx="936104" cy="1991821"/>
          </a:xfrm>
          <a:prstGeom prst="rect">
            <a:avLst/>
          </a:prstGeom>
          <a:solidFill>
            <a:schemeClr val="accent6">
              <a:lumMod val="40000"/>
              <a:lumOff val="6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0" name="Straight Arrow Connector 79"/>
          <p:cNvCxnSpPr>
            <a:stCxn id="49" idx="0"/>
            <a:endCxn id="19" idx="3"/>
          </p:cNvCxnSpPr>
          <p:nvPr/>
        </p:nvCxnSpPr>
        <p:spPr>
          <a:xfrm flipH="1" flipV="1">
            <a:off x="3990880" y="1362105"/>
            <a:ext cx="2345316" cy="770751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ooter Placeholder 3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mtClean="0"/>
              <a:t>Robert Münzer          Leannis Meeting – Prag – May 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21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 smtClean="0"/>
              <a:t>Event Selection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860210" y="2278433"/>
            <a:ext cx="792088" cy="79208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/>
              <a:t>-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>
          <a:xfrm>
            <a:off x="1940333" y="2267363"/>
            <a:ext cx="792088" cy="7920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+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20453" y="2267363"/>
            <a:ext cx="792088" cy="7920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+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028565" y="2250320"/>
            <a:ext cx="792088" cy="7920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+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99294" y="2417803"/>
            <a:ext cx="1636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Available tracks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73764" y="3349261"/>
            <a:ext cx="258855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/>
              <a:t>4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303291" y="3358553"/>
            <a:ext cx="258855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 smtClean="0"/>
              <a:t>5</a:t>
            </a:r>
            <a:endParaRPr lang="en-US" sz="1200" dirty="0"/>
          </a:p>
        </p:txBody>
      </p:sp>
      <p:sp>
        <p:nvSpPr>
          <p:cNvPr id="15" name="Oval 14"/>
          <p:cNvSpPr/>
          <p:nvPr/>
        </p:nvSpPr>
        <p:spPr>
          <a:xfrm>
            <a:off x="5036676" y="2250320"/>
            <a:ext cx="792088" cy="7920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+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87067" y="3372453"/>
            <a:ext cx="258855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/>
              <a:t>3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206947" y="3373522"/>
            <a:ext cx="258855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/>
              <a:t>2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126827" y="3373522"/>
            <a:ext cx="258855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/>
              <a:t>1</a:t>
            </a:r>
            <a:endParaRPr lang="en-US" sz="1200" dirty="0"/>
          </a:p>
        </p:txBody>
      </p:sp>
      <p:sp>
        <p:nvSpPr>
          <p:cNvPr id="19" name="Oval 18"/>
          <p:cNvSpPr/>
          <p:nvPr/>
        </p:nvSpPr>
        <p:spPr>
          <a:xfrm>
            <a:off x="883183" y="3962277"/>
            <a:ext cx="792088" cy="79208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Pi-cand</a:t>
            </a:r>
          </a:p>
          <a:p>
            <a:pPr algn="ctr"/>
            <a:r>
              <a:rPr lang="de-DE" sz="1400" dirty="0" smtClean="0"/>
              <a:t>1</a:t>
            </a:r>
            <a:endParaRPr lang="en-US" sz="1400" dirty="0"/>
          </a:p>
        </p:txBody>
      </p:sp>
      <p:sp>
        <p:nvSpPr>
          <p:cNvPr id="20" name="Oval 19"/>
          <p:cNvSpPr/>
          <p:nvPr/>
        </p:nvSpPr>
        <p:spPr>
          <a:xfrm>
            <a:off x="1963303" y="3934617"/>
            <a:ext cx="792088" cy="79208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K</a:t>
            </a:r>
            <a:r>
              <a:rPr lang="de-DE" sz="1400" baseline="30000" dirty="0" smtClean="0">
                <a:solidFill>
                  <a:schemeClr val="bg1"/>
                </a:solidFill>
              </a:rPr>
              <a:t>+ </a:t>
            </a:r>
            <a:r>
              <a:rPr lang="de-DE" sz="1400" dirty="0" smtClean="0">
                <a:solidFill>
                  <a:schemeClr val="bg1"/>
                </a:solidFill>
              </a:rPr>
              <a:t>-</a:t>
            </a:r>
          </a:p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Cand</a:t>
            </a:r>
          </a:p>
          <a:p>
            <a:pPr algn="ctr"/>
            <a:r>
              <a:rPr lang="de-DE" sz="1400" dirty="0">
                <a:solidFill>
                  <a:schemeClr val="bg1"/>
                </a:solidFill>
              </a:rPr>
              <a:t>1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043423" y="3934617"/>
            <a:ext cx="792088" cy="7920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P-cand 1</a:t>
            </a:r>
            <a:endParaRPr lang="en-US" sz="1400" dirty="0"/>
          </a:p>
        </p:txBody>
      </p:sp>
      <p:sp>
        <p:nvSpPr>
          <p:cNvPr id="22" name="Oval 21"/>
          <p:cNvSpPr/>
          <p:nvPr/>
        </p:nvSpPr>
        <p:spPr>
          <a:xfrm>
            <a:off x="4051535" y="3917574"/>
            <a:ext cx="792088" cy="7920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P-cand</a:t>
            </a:r>
          </a:p>
          <a:p>
            <a:pPr algn="ctr"/>
            <a:r>
              <a:rPr lang="de-DE" sz="1400" dirty="0"/>
              <a:t>2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822264" y="4085057"/>
            <a:ext cx="1151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Rough PID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296734" y="5016515"/>
            <a:ext cx="258855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/>
              <a:t>4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5326261" y="5025807"/>
            <a:ext cx="258855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 smtClean="0"/>
              <a:t>5</a:t>
            </a:r>
            <a:endParaRPr lang="en-US" sz="1200" dirty="0"/>
          </a:p>
        </p:txBody>
      </p:sp>
      <p:sp>
        <p:nvSpPr>
          <p:cNvPr id="26" name="Oval 25"/>
          <p:cNvSpPr/>
          <p:nvPr/>
        </p:nvSpPr>
        <p:spPr>
          <a:xfrm>
            <a:off x="5059646" y="3917574"/>
            <a:ext cx="792088" cy="7920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p-cand</a:t>
            </a:r>
          </a:p>
          <a:p>
            <a:pPr algn="ctr"/>
            <a:r>
              <a:rPr lang="de-DE" sz="1400" dirty="0"/>
              <a:t>3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3310037" y="5039707"/>
            <a:ext cx="258855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/>
              <a:t>3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2229917" y="5040776"/>
            <a:ext cx="258855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/>
              <a:t>2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1149797" y="5040776"/>
            <a:ext cx="258855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/>
              <a:t>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5174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4457729" y="2636912"/>
            <a:ext cx="3726161" cy="15841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3528" y="2636912"/>
            <a:ext cx="3726161" cy="15841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9551" y="2708920"/>
            <a:ext cx="1688519" cy="144016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81337" y="1217988"/>
            <a:ext cx="792088" cy="79208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Pi-cand</a:t>
            </a:r>
          </a:p>
          <a:p>
            <a:pPr algn="ctr"/>
            <a:r>
              <a:rPr lang="de-DE" sz="1400" dirty="0" smtClean="0"/>
              <a:t>1</a:t>
            </a:r>
            <a:endParaRPr lang="en-US" sz="1400" dirty="0"/>
          </a:p>
        </p:txBody>
      </p:sp>
      <p:sp>
        <p:nvSpPr>
          <p:cNvPr id="20" name="Oval 19"/>
          <p:cNvSpPr/>
          <p:nvPr/>
        </p:nvSpPr>
        <p:spPr>
          <a:xfrm>
            <a:off x="1961457" y="1190328"/>
            <a:ext cx="792088" cy="79208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K</a:t>
            </a:r>
            <a:r>
              <a:rPr lang="de-DE" sz="1400" baseline="30000" dirty="0" smtClean="0">
                <a:solidFill>
                  <a:schemeClr val="bg1"/>
                </a:solidFill>
              </a:rPr>
              <a:t>+ </a:t>
            </a:r>
            <a:r>
              <a:rPr lang="de-DE" sz="1400" dirty="0" smtClean="0">
                <a:solidFill>
                  <a:schemeClr val="bg1"/>
                </a:solidFill>
              </a:rPr>
              <a:t>-</a:t>
            </a:r>
          </a:p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Cand</a:t>
            </a:r>
          </a:p>
          <a:p>
            <a:pPr algn="ctr"/>
            <a:r>
              <a:rPr lang="de-DE" sz="1400" dirty="0">
                <a:solidFill>
                  <a:schemeClr val="bg1"/>
                </a:solidFill>
              </a:rPr>
              <a:t>1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041577" y="1190328"/>
            <a:ext cx="792088" cy="7920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P-cand 1</a:t>
            </a:r>
            <a:endParaRPr lang="en-US" sz="1400" dirty="0"/>
          </a:p>
        </p:txBody>
      </p:sp>
      <p:sp>
        <p:nvSpPr>
          <p:cNvPr id="22" name="Oval 21"/>
          <p:cNvSpPr/>
          <p:nvPr/>
        </p:nvSpPr>
        <p:spPr>
          <a:xfrm>
            <a:off x="4049689" y="1173285"/>
            <a:ext cx="792088" cy="7920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P-cand</a:t>
            </a:r>
          </a:p>
          <a:p>
            <a:pPr algn="ctr"/>
            <a:r>
              <a:rPr lang="de-DE" sz="1400" dirty="0"/>
              <a:t>2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820418" y="1340768"/>
            <a:ext cx="1791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Bild Kombination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057800" y="1173285"/>
            <a:ext cx="792088" cy="7920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p-cand</a:t>
            </a:r>
          </a:p>
          <a:p>
            <a:pPr algn="ctr"/>
            <a:r>
              <a:rPr lang="de-DE" sz="1400" dirty="0"/>
              <a:t>3</a:t>
            </a:r>
            <a:endParaRPr lang="en-US" sz="1400" dirty="0"/>
          </a:p>
        </p:txBody>
      </p:sp>
      <p:sp>
        <p:nvSpPr>
          <p:cNvPr id="30" name="Oval 29"/>
          <p:cNvSpPr/>
          <p:nvPr/>
        </p:nvSpPr>
        <p:spPr>
          <a:xfrm>
            <a:off x="645018" y="2996952"/>
            <a:ext cx="792088" cy="79208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Pi-cand</a:t>
            </a:r>
          </a:p>
          <a:p>
            <a:pPr algn="ctr"/>
            <a:r>
              <a:rPr lang="de-DE" sz="1400" dirty="0" smtClean="0"/>
              <a:t>1</a:t>
            </a:r>
            <a:endParaRPr lang="en-US" sz="1400" dirty="0"/>
          </a:p>
        </p:txBody>
      </p:sp>
      <p:sp>
        <p:nvSpPr>
          <p:cNvPr id="31" name="Oval 30"/>
          <p:cNvSpPr/>
          <p:nvPr/>
        </p:nvSpPr>
        <p:spPr>
          <a:xfrm>
            <a:off x="1277378" y="2989444"/>
            <a:ext cx="792088" cy="7920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P-cand 1</a:t>
            </a:r>
            <a:endParaRPr lang="en-US" sz="1400" dirty="0"/>
          </a:p>
        </p:txBody>
      </p:sp>
      <p:sp>
        <p:nvSpPr>
          <p:cNvPr id="32" name="Oval 31"/>
          <p:cNvSpPr/>
          <p:nvPr/>
        </p:nvSpPr>
        <p:spPr>
          <a:xfrm>
            <a:off x="2228071" y="2996952"/>
            <a:ext cx="792088" cy="79208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K</a:t>
            </a:r>
            <a:r>
              <a:rPr lang="de-DE" sz="1400" baseline="30000" dirty="0" smtClean="0">
                <a:solidFill>
                  <a:schemeClr val="bg1"/>
                </a:solidFill>
              </a:rPr>
              <a:t>+ </a:t>
            </a:r>
            <a:r>
              <a:rPr lang="de-DE" sz="1400" dirty="0" smtClean="0">
                <a:solidFill>
                  <a:schemeClr val="bg1"/>
                </a:solidFill>
              </a:rPr>
              <a:t>-</a:t>
            </a:r>
          </a:p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Cand</a:t>
            </a:r>
          </a:p>
          <a:p>
            <a:pPr algn="ctr"/>
            <a:r>
              <a:rPr lang="de-DE" sz="1400" dirty="0">
                <a:solidFill>
                  <a:schemeClr val="bg1"/>
                </a:solidFill>
              </a:rPr>
              <a:t>1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3063526" y="2989444"/>
            <a:ext cx="792088" cy="7920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P-cand</a:t>
            </a:r>
          </a:p>
          <a:p>
            <a:pPr algn="ctr"/>
            <a:r>
              <a:rPr lang="de-DE" sz="1400" dirty="0"/>
              <a:t>2</a:t>
            </a:r>
            <a:endParaRPr lang="en-US" sz="1400" dirty="0"/>
          </a:p>
        </p:txBody>
      </p:sp>
      <p:sp>
        <p:nvSpPr>
          <p:cNvPr id="34" name="Oval 33"/>
          <p:cNvSpPr/>
          <p:nvPr/>
        </p:nvSpPr>
        <p:spPr>
          <a:xfrm>
            <a:off x="4573505" y="2716428"/>
            <a:ext cx="1688519" cy="144016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678972" y="3004460"/>
            <a:ext cx="792088" cy="79208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Pi-cand</a:t>
            </a:r>
          </a:p>
          <a:p>
            <a:pPr algn="ctr"/>
            <a:r>
              <a:rPr lang="de-DE" sz="1400" dirty="0" smtClean="0"/>
              <a:t>1</a:t>
            </a:r>
            <a:endParaRPr lang="en-US" sz="1400" dirty="0"/>
          </a:p>
        </p:txBody>
      </p:sp>
      <p:sp>
        <p:nvSpPr>
          <p:cNvPr id="36" name="Oval 35"/>
          <p:cNvSpPr/>
          <p:nvPr/>
        </p:nvSpPr>
        <p:spPr>
          <a:xfrm>
            <a:off x="5311332" y="2996952"/>
            <a:ext cx="792088" cy="7920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P-cand 2</a:t>
            </a:r>
            <a:endParaRPr lang="en-US" sz="1400" dirty="0"/>
          </a:p>
        </p:txBody>
      </p:sp>
      <p:sp>
        <p:nvSpPr>
          <p:cNvPr id="37" name="Oval 36"/>
          <p:cNvSpPr/>
          <p:nvPr/>
        </p:nvSpPr>
        <p:spPr>
          <a:xfrm>
            <a:off x="6262025" y="3004460"/>
            <a:ext cx="792088" cy="79208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K</a:t>
            </a:r>
            <a:r>
              <a:rPr lang="de-DE" sz="1400" baseline="30000" dirty="0" smtClean="0">
                <a:solidFill>
                  <a:schemeClr val="bg1"/>
                </a:solidFill>
              </a:rPr>
              <a:t>+ </a:t>
            </a:r>
            <a:r>
              <a:rPr lang="de-DE" sz="1400" dirty="0" smtClean="0">
                <a:solidFill>
                  <a:schemeClr val="bg1"/>
                </a:solidFill>
              </a:rPr>
              <a:t>-</a:t>
            </a:r>
          </a:p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Cand</a:t>
            </a:r>
          </a:p>
          <a:p>
            <a:pPr algn="ctr"/>
            <a:r>
              <a:rPr lang="de-DE" sz="1400" dirty="0">
                <a:solidFill>
                  <a:schemeClr val="bg1"/>
                </a:solidFill>
              </a:rPr>
              <a:t>1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7097480" y="2996952"/>
            <a:ext cx="792088" cy="7920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P-cand</a:t>
            </a:r>
          </a:p>
          <a:p>
            <a:pPr algn="ctr"/>
            <a:r>
              <a:rPr lang="de-DE" sz="1400" dirty="0"/>
              <a:t>1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1742760" y="2204864"/>
            <a:ext cx="914400" cy="345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Komb 1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5923984" y="2204864"/>
            <a:ext cx="914400" cy="345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Komb 2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4637165" y="4941168"/>
            <a:ext cx="3726161" cy="15841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02964" y="4941168"/>
            <a:ext cx="3726161" cy="15841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18987" y="5013176"/>
            <a:ext cx="1688519" cy="144016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824454" y="5301208"/>
            <a:ext cx="792088" cy="79208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Pi-cand</a:t>
            </a:r>
          </a:p>
          <a:p>
            <a:pPr algn="ctr"/>
            <a:r>
              <a:rPr lang="de-DE" sz="1400" dirty="0" smtClean="0"/>
              <a:t>1</a:t>
            </a:r>
            <a:endParaRPr lang="en-US" sz="1400" dirty="0"/>
          </a:p>
        </p:txBody>
      </p:sp>
      <p:sp>
        <p:nvSpPr>
          <p:cNvPr id="55" name="Oval 54"/>
          <p:cNvSpPr/>
          <p:nvPr/>
        </p:nvSpPr>
        <p:spPr>
          <a:xfrm>
            <a:off x="1456814" y="5293700"/>
            <a:ext cx="792088" cy="7920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P-cand 1</a:t>
            </a:r>
            <a:endParaRPr lang="en-US" sz="1400" dirty="0"/>
          </a:p>
        </p:txBody>
      </p:sp>
      <p:sp>
        <p:nvSpPr>
          <p:cNvPr id="56" name="Oval 55"/>
          <p:cNvSpPr/>
          <p:nvPr/>
        </p:nvSpPr>
        <p:spPr>
          <a:xfrm>
            <a:off x="2407507" y="5301208"/>
            <a:ext cx="792088" cy="79208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K</a:t>
            </a:r>
            <a:r>
              <a:rPr lang="de-DE" sz="1400" baseline="30000" dirty="0" smtClean="0">
                <a:solidFill>
                  <a:schemeClr val="bg1"/>
                </a:solidFill>
              </a:rPr>
              <a:t>+ </a:t>
            </a:r>
            <a:r>
              <a:rPr lang="de-DE" sz="1400" dirty="0" smtClean="0">
                <a:solidFill>
                  <a:schemeClr val="bg1"/>
                </a:solidFill>
              </a:rPr>
              <a:t>-</a:t>
            </a:r>
          </a:p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Cand</a:t>
            </a:r>
          </a:p>
          <a:p>
            <a:pPr algn="ctr"/>
            <a:r>
              <a:rPr lang="de-DE" sz="1400" dirty="0">
                <a:solidFill>
                  <a:schemeClr val="bg1"/>
                </a:solidFill>
              </a:rPr>
              <a:t>1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3242962" y="5293700"/>
            <a:ext cx="792088" cy="7920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P-cand</a:t>
            </a:r>
          </a:p>
          <a:p>
            <a:pPr algn="ctr"/>
            <a:r>
              <a:rPr lang="de-DE" sz="1400" dirty="0" smtClean="0"/>
              <a:t>3</a:t>
            </a:r>
            <a:endParaRPr lang="en-US" sz="1400" dirty="0"/>
          </a:p>
        </p:txBody>
      </p:sp>
      <p:sp>
        <p:nvSpPr>
          <p:cNvPr id="58" name="Oval 57"/>
          <p:cNvSpPr/>
          <p:nvPr/>
        </p:nvSpPr>
        <p:spPr>
          <a:xfrm>
            <a:off x="4752941" y="5020684"/>
            <a:ext cx="1688519" cy="144016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858408" y="5308716"/>
            <a:ext cx="792088" cy="79208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0" name="Oval 59"/>
          <p:cNvSpPr/>
          <p:nvPr/>
        </p:nvSpPr>
        <p:spPr>
          <a:xfrm>
            <a:off x="5490768" y="5301208"/>
            <a:ext cx="792088" cy="7920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1" name="Oval 60"/>
          <p:cNvSpPr/>
          <p:nvPr/>
        </p:nvSpPr>
        <p:spPr>
          <a:xfrm>
            <a:off x="6441461" y="5308716"/>
            <a:ext cx="792088" cy="79208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7276916" y="5301208"/>
            <a:ext cx="792088" cy="7920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3" name="Rectangle 62"/>
          <p:cNvSpPr/>
          <p:nvPr/>
        </p:nvSpPr>
        <p:spPr>
          <a:xfrm>
            <a:off x="1922196" y="4509120"/>
            <a:ext cx="914400" cy="345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Komb 3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6103420" y="4509120"/>
            <a:ext cx="914400" cy="345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Komb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27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Prefit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2457674" y="1631745"/>
            <a:ext cx="3726161" cy="15841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573450" y="1711261"/>
            <a:ext cx="1688519" cy="144016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678917" y="1999293"/>
            <a:ext cx="792088" cy="79208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0" name="Oval 59"/>
          <p:cNvSpPr/>
          <p:nvPr/>
        </p:nvSpPr>
        <p:spPr>
          <a:xfrm>
            <a:off x="3311277" y="1991785"/>
            <a:ext cx="792088" cy="7920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1" name="Oval 60"/>
          <p:cNvSpPr/>
          <p:nvPr/>
        </p:nvSpPr>
        <p:spPr>
          <a:xfrm>
            <a:off x="4261970" y="1999293"/>
            <a:ext cx="792088" cy="79208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5097425" y="1991785"/>
            <a:ext cx="792088" cy="7920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4" name="Rectangle 63"/>
          <p:cNvSpPr/>
          <p:nvPr/>
        </p:nvSpPr>
        <p:spPr>
          <a:xfrm>
            <a:off x="3923928" y="1199697"/>
            <a:ext cx="1130129" cy="345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Komb (i)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1818325" y="3255816"/>
            <a:ext cx="5307223" cy="1291063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Prefit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440619" y="5146720"/>
            <a:ext cx="3726161" cy="15841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556395" y="5226236"/>
            <a:ext cx="1688519" cy="144016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661862" y="5514268"/>
            <a:ext cx="792088" cy="79208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2" name="Oval 41"/>
          <p:cNvSpPr/>
          <p:nvPr/>
        </p:nvSpPr>
        <p:spPr>
          <a:xfrm>
            <a:off x="3294222" y="5506760"/>
            <a:ext cx="792088" cy="7920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3" name="Oval 42"/>
          <p:cNvSpPr/>
          <p:nvPr/>
        </p:nvSpPr>
        <p:spPr>
          <a:xfrm>
            <a:off x="4244915" y="5514268"/>
            <a:ext cx="792088" cy="79208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080370" y="5506760"/>
            <a:ext cx="792088" cy="7920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5" name="Rectangle 44"/>
          <p:cNvSpPr/>
          <p:nvPr/>
        </p:nvSpPr>
        <p:spPr>
          <a:xfrm>
            <a:off x="3906873" y="4714672"/>
            <a:ext cx="1130129" cy="345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Komb (i)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58015" y="6392254"/>
            <a:ext cx="1508766" cy="3386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Chi2 - Pval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2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Prefit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2457674" y="1631745"/>
            <a:ext cx="3726161" cy="15841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573450" y="1711261"/>
            <a:ext cx="1688519" cy="144016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678917" y="1999293"/>
            <a:ext cx="792088" cy="79208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0" name="Oval 59"/>
          <p:cNvSpPr/>
          <p:nvPr/>
        </p:nvSpPr>
        <p:spPr>
          <a:xfrm>
            <a:off x="3311277" y="1991785"/>
            <a:ext cx="792088" cy="7920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1" name="Oval 60"/>
          <p:cNvSpPr/>
          <p:nvPr/>
        </p:nvSpPr>
        <p:spPr>
          <a:xfrm>
            <a:off x="4261970" y="1999293"/>
            <a:ext cx="792088" cy="79208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5097425" y="1991785"/>
            <a:ext cx="792088" cy="7920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4" name="Rectangle 63"/>
          <p:cNvSpPr/>
          <p:nvPr/>
        </p:nvSpPr>
        <p:spPr>
          <a:xfrm>
            <a:off x="3923928" y="1199697"/>
            <a:ext cx="1130129" cy="345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Komb (i)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1818325" y="3255816"/>
            <a:ext cx="5307223" cy="1291063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Sort descending by pval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440619" y="5146720"/>
            <a:ext cx="3726161" cy="15841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556395" y="5226236"/>
            <a:ext cx="1688519" cy="144016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661862" y="5514268"/>
            <a:ext cx="792088" cy="79208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2" name="Oval 41"/>
          <p:cNvSpPr/>
          <p:nvPr/>
        </p:nvSpPr>
        <p:spPr>
          <a:xfrm>
            <a:off x="3294222" y="5506760"/>
            <a:ext cx="792088" cy="7920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3" name="Oval 42"/>
          <p:cNvSpPr/>
          <p:nvPr/>
        </p:nvSpPr>
        <p:spPr>
          <a:xfrm>
            <a:off x="4244915" y="5514268"/>
            <a:ext cx="792088" cy="79208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080370" y="5506760"/>
            <a:ext cx="792088" cy="7920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5" name="Rectangle 44"/>
          <p:cNvSpPr/>
          <p:nvPr/>
        </p:nvSpPr>
        <p:spPr>
          <a:xfrm>
            <a:off x="2648245" y="4729157"/>
            <a:ext cx="3345018" cy="345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Komb 1 (biggest pval) will be used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58014" y="2877279"/>
            <a:ext cx="1525821" cy="3386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Chi2 - Pval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7416316" y="4902079"/>
            <a:ext cx="792088" cy="7920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6588224" y="4082826"/>
            <a:ext cx="244827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Remaining particle is treated as faketrack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640959" y="6396551"/>
            <a:ext cx="1525821" cy="3386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7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N* - Resonances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mtClean="0"/>
              <a:t>Robert Münzer          Leannis Meeting – Prag – May 2012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2151F1-A5D3-4C09-A076-9D673C6EE7B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6952"/>
            <a:ext cx="7236296" cy="190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1824272"/>
            <a:ext cx="430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Production Mechanism:   p + p -&gt; p + K</a:t>
            </a:r>
            <a:r>
              <a:rPr lang="de-DE" baseline="30000" smtClean="0"/>
              <a:t>+  </a:t>
            </a:r>
            <a:r>
              <a:rPr lang="de-DE" smtClean="0"/>
              <a:t>+ </a:t>
            </a:r>
            <a:r>
              <a:rPr lang="el-GR" smtClean="0"/>
              <a:t>Λ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88224" y="4797152"/>
            <a:ext cx="1973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/>
              <a:t>M. S.-W. : Eu. Phys. Jou. A 46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431343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368551" cy="433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84" y="1772816"/>
            <a:ext cx="4247475" cy="421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Lambda Preselection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7584" y="1628800"/>
            <a:ext cx="4392488" cy="4339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20072" y="1628800"/>
            <a:ext cx="4392488" cy="4339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5472" y="6257071"/>
            <a:ext cx="7797071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2400" dirty="0" smtClean="0"/>
              <a:t>Preselectio Option 2:  75% of Lambda Kombination are select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995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Main Fit 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79512" y="1628800"/>
            <a:ext cx="3726161" cy="15841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95288" y="1708316"/>
            <a:ext cx="1688519" cy="144016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00755" y="1996348"/>
            <a:ext cx="792088" cy="79208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Orig</a:t>
            </a:r>
            <a:endParaRPr lang="en-US" sz="1400" dirty="0"/>
          </a:p>
        </p:txBody>
      </p:sp>
      <p:sp>
        <p:nvSpPr>
          <p:cNvPr id="42" name="Oval 41"/>
          <p:cNvSpPr/>
          <p:nvPr/>
        </p:nvSpPr>
        <p:spPr>
          <a:xfrm>
            <a:off x="1033115" y="1988840"/>
            <a:ext cx="792088" cy="7920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Orig</a:t>
            </a:r>
            <a:endParaRPr lang="en-US" sz="1400" dirty="0"/>
          </a:p>
        </p:txBody>
      </p:sp>
      <p:sp>
        <p:nvSpPr>
          <p:cNvPr id="43" name="Oval 42"/>
          <p:cNvSpPr/>
          <p:nvPr/>
        </p:nvSpPr>
        <p:spPr>
          <a:xfrm>
            <a:off x="1983808" y="1996348"/>
            <a:ext cx="792088" cy="79208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Orig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819263" y="1988840"/>
            <a:ext cx="792088" cy="7920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Orig</a:t>
            </a:r>
            <a:endParaRPr lang="en-US" sz="1400" dirty="0"/>
          </a:p>
        </p:txBody>
      </p:sp>
      <p:sp>
        <p:nvSpPr>
          <p:cNvPr id="45" name="Rectangle 44"/>
          <p:cNvSpPr/>
          <p:nvPr/>
        </p:nvSpPr>
        <p:spPr>
          <a:xfrm>
            <a:off x="387138" y="1211237"/>
            <a:ext cx="3345018" cy="345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Komb 1 (biggest pval) will be used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379852" y="2878631"/>
            <a:ext cx="1525821" cy="3386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Best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995936" y="1988840"/>
            <a:ext cx="1152128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Refit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220072" y="1696702"/>
            <a:ext cx="3726161" cy="15841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335848" y="1776218"/>
            <a:ext cx="1688519" cy="144016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441315" y="2064250"/>
            <a:ext cx="792088" cy="79208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Ref</a:t>
            </a:r>
            <a:endParaRPr lang="en-US" sz="1400" dirty="0"/>
          </a:p>
        </p:txBody>
      </p:sp>
      <p:sp>
        <p:nvSpPr>
          <p:cNvPr id="26" name="Oval 25"/>
          <p:cNvSpPr/>
          <p:nvPr/>
        </p:nvSpPr>
        <p:spPr>
          <a:xfrm>
            <a:off x="6073675" y="2056742"/>
            <a:ext cx="792088" cy="7920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Ref</a:t>
            </a:r>
            <a:endParaRPr lang="en-US" sz="1400" dirty="0"/>
          </a:p>
        </p:txBody>
      </p:sp>
      <p:sp>
        <p:nvSpPr>
          <p:cNvPr id="27" name="Oval 26"/>
          <p:cNvSpPr/>
          <p:nvPr/>
        </p:nvSpPr>
        <p:spPr>
          <a:xfrm>
            <a:off x="7024368" y="2064250"/>
            <a:ext cx="792088" cy="79208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Ref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859823" y="2056742"/>
            <a:ext cx="792088" cy="7920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Ref</a:t>
            </a:r>
            <a:endParaRPr lang="en-US" sz="1400" dirty="0"/>
          </a:p>
        </p:txBody>
      </p:sp>
      <p:sp>
        <p:nvSpPr>
          <p:cNvPr id="29" name="Rectangle 28"/>
          <p:cNvSpPr/>
          <p:nvPr/>
        </p:nvSpPr>
        <p:spPr>
          <a:xfrm>
            <a:off x="5427698" y="1279139"/>
            <a:ext cx="3345018" cy="345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Komb 1 (biggest pval) will be used 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7420412" y="2946533"/>
            <a:ext cx="1525821" cy="3386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Best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75896" y="3538106"/>
            <a:ext cx="3297779" cy="32032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88934" y="3260708"/>
            <a:ext cx="82266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Ntuple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4424785" y="2564903"/>
            <a:ext cx="147215" cy="106513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770219" y="3723342"/>
            <a:ext cx="551754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600" dirty="0" smtClean="0"/>
              <a:t>Chi2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4498392" y="3723342"/>
            <a:ext cx="524695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600" dirty="0" smtClean="0"/>
              <a:t>Pval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3065976" y="4219967"/>
            <a:ext cx="830484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600" dirty="0" smtClean="0"/>
              <a:t>Inv(p,</a:t>
            </a:r>
            <a:r>
              <a:rPr lang="el-GR" sz="1600" dirty="0" smtClean="0"/>
              <a:t>π</a:t>
            </a:r>
            <a:r>
              <a:rPr lang="de-DE" sz="1600" dirty="0" smtClean="0"/>
              <a:t>)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3064586" y="4534126"/>
            <a:ext cx="834716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600" dirty="0" smtClean="0"/>
              <a:t>Inv(</a:t>
            </a:r>
            <a:r>
              <a:rPr lang="el-GR" sz="1600" dirty="0" smtClean="0"/>
              <a:t>Λ</a:t>
            </a:r>
            <a:r>
              <a:rPr lang="de-DE" sz="1600" dirty="0" smtClean="0"/>
              <a:t>,p)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3064586" y="4872680"/>
            <a:ext cx="834716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600" dirty="0" smtClean="0"/>
              <a:t>Inv(</a:t>
            </a:r>
            <a:r>
              <a:rPr lang="el-GR" sz="1600" dirty="0" smtClean="0"/>
              <a:t>Λ</a:t>
            </a:r>
            <a:r>
              <a:rPr lang="de-DE" sz="1600" dirty="0" smtClean="0"/>
              <a:t>,K)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3064586" y="5211234"/>
            <a:ext cx="744114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600" dirty="0" smtClean="0"/>
              <a:t>mm(</a:t>
            </a:r>
            <a:r>
              <a:rPr lang="de-DE" sz="1600" dirty="0"/>
              <a:t>p</a:t>
            </a:r>
            <a:r>
              <a:rPr lang="de-DE" sz="1600" dirty="0" smtClean="0"/>
              <a:t>)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3064586" y="5549788"/>
            <a:ext cx="744114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600" dirty="0" smtClean="0"/>
              <a:t>mm(K)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4787897" y="4218873"/>
            <a:ext cx="902619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de-DE" sz="1600" dirty="0" smtClean="0"/>
              <a:t>rInv(p,</a:t>
            </a:r>
            <a:r>
              <a:rPr lang="el-GR" sz="1600" dirty="0" smtClean="0"/>
              <a:t>π</a:t>
            </a:r>
            <a:r>
              <a:rPr lang="de-DE" sz="1600" dirty="0" smtClean="0"/>
              <a:t>)</a:t>
            </a:r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4787897" y="4558521"/>
            <a:ext cx="906851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de-DE" sz="1600" dirty="0" smtClean="0"/>
              <a:t>rInv(</a:t>
            </a:r>
            <a:r>
              <a:rPr lang="el-GR" sz="1600" dirty="0" smtClean="0"/>
              <a:t>Λ</a:t>
            </a:r>
            <a:r>
              <a:rPr lang="de-DE" sz="1600" dirty="0" smtClean="0"/>
              <a:t>,p)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4787897" y="4897075"/>
            <a:ext cx="906851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de-DE" sz="1600" dirty="0" smtClean="0"/>
              <a:t>Inv(</a:t>
            </a:r>
            <a:r>
              <a:rPr lang="el-GR" sz="1600" dirty="0" smtClean="0"/>
              <a:t>Λ</a:t>
            </a:r>
            <a:r>
              <a:rPr lang="de-DE" sz="1600" dirty="0" smtClean="0"/>
              <a:t>,K)r</a:t>
            </a:r>
            <a:endParaRPr lang="en-US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4878499" y="5243555"/>
            <a:ext cx="816249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de-DE" sz="1600" dirty="0" smtClean="0"/>
              <a:t>rmm(p)</a:t>
            </a:r>
            <a:endParaRPr lang="en-US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4878499" y="5586940"/>
            <a:ext cx="816249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de-DE" sz="1600" dirty="0" smtClean="0"/>
              <a:t>rmm(K)</a:t>
            </a:r>
            <a:endParaRPr lang="en-US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3064586" y="5888342"/>
            <a:ext cx="902811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600" dirty="0" smtClean="0"/>
              <a:t>mm(K,p)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4715888" y="5925494"/>
            <a:ext cx="974947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de-DE" sz="1600" dirty="0" smtClean="0"/>
              <a:t>rmm(K,p)</a:t>
            </a:r>
            <a:endParaRPr lang="en-US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3064586" y="6226896"/>
            <a:ext cx="850939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600" dirty="0" smtClean="0"/>
              <a:t>Vertices</a:t>
            </a:r>
            <a:endParaRPr lang="en-US" sz="1600" dirty="0"/>
          </a:p>
        </p:txBody>
      </p:sp>
      <p:sp>
        <p:nvSpPr>
          <p:cNvPr id="63" name="TextBox 62"/>
          <p:cNvSpPr txBox="1"/>
          <p:nvPr/>
        </p:nvSpPr>
        <p:spPr>
          <a:xfrm>
            <a:off x="4767443" y="6264048"/>
            <a:ext cx="923073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de-DE" sz="1600" dirty="0" smtClean="0"/>
              <a:t>rVertices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3926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97857"/>
            <a:ext cx="4392488" cy="433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97857"/>
            <a:ext cx="4392488" cy="433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 smtClean="0"/>
              <a:t>Conservation Constraint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44008" y="2097857"/>
            <a:ext cx="4392488" cy="43395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1520" y="2097857"/>
            <a:ext cx="4392488" cy="4339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86712" y="1628800"/>
            <a:ext cx="108055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Pval &gt; 0.1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4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6654"/>
            <a:ext cx="4392488" cy="431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290" y="2097857"/>
            <a:ext cx="4385205" cy="433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 smtClean="0"/>
              <a:t>Conservation Constraint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44008" y="2097857"/>
            <a:ext cx="4392488" cy="43395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1520" y="2097857"/>
            <a:ext cx="4392488" cy="4339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83850" y="3861048"/>
            <a:ext cx="5164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all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pk</a:t>
            </a:r>
            <a:r>
              <a:rPr lang="el-GR" dirty="0" smtClean="0">
                <a:solidFill>
                  <a:srgbClr val="FF0000"/>
                </a:solidFill>
              </a:rPr>
              <a:t>Σ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6953" y="1452216"/>
                <a:ext cx="4288032" cy="605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𝐸𝑓𝑓𝑖𝑐𝑖𝑒𝑛𝑐𝑦</m:t>
                      </m:r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</a:rPr>
                            <m:t>𝑝𝑘𝐿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𝐸𝑣𝑒𝑛𝑡𝑠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𝑝𝑣𝑎𝑙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&gt;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𝑝𝑣𝑎𝑙𝑐𝑢𝑡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/>
                            </a:rPr>
                            <m:t>𝑝𝑘𝐿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− 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𝐸𝑣𝑒𝑛𝑡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𝑎𝑙𝑙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53" y="1452216"/>
                <a:ext cx="4288032" cy="6050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90039" y="1510285"/>
                <a:ext cx="3769237" cy="5335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i="1" dirty="0" smtClean="0">
                    <a:latin typeface="Cambria Math" pitchFamily="18" charset="0"/>
                    <a:ea typeface="Cambria Math" pitchFamily="18" charset="0"/>
                  </a:rPr>
                  <a:t>Purity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𝐶h𝑎𝑛𝑛𝑒𝑙</m:t>
                        </m:r>
                        <m:r>
                          <a:rPr lang="de-DE" b="0" i="1" smtClean="0">
                            <a:latin typeface="Cambria Math"/>
                          </a:rPr>
                          <m:t>− </m:t>
                        </m:r>
                        <m:r>
                          <a:rPr lang="de-DE" b="0" i="1" smtClean="0">
                            <a:latin typeface="Cambria Math"/>
                          </a:rPr>
                          <m:t>𝐸𝑣𝑒𝑛𝑡𝑠</m:t>
                        </m:r>
                        <m:r>
                          <a:rPr lang="de-DE" b="0" i="1" smtClean="0">
                            <a:latin typeface="Cambria Math"/>
                          </a:rPr>
                          <m:t>(</m:t>
                        </m:r>
                        <m:r>
                          <a:rPr lang="de-DE" b="0" i="1" smtClean="0">
                            <a:latin typeface="Cambria Math"/>
                          </a:rPr>
                          <m:t>𝑝𝑣𝑎𝑙</m:t>
                        </m:r>
                        <m:r>
                          <a:rPr lang="de-DE" b="0" i="1" smtClean="0">
                            <a:latin typeface="Cambria Math"/>
                          </a:rPr>
                          <m:t>&lt;</m:t>
                        </m:r>
                        <m:r>
                          <a:rPr lang="de-DE" b="0" i="1" smtClean="0">
                            <a:latin typeface="Cambria Math"/>
                          </a:rPr>
                          <m:t>𝑝𝑣𝑎𝑙𝑐𝑢𝑡</m:t>
                        </m:r>
                        <m:r>
                          <a:rPr lang="de-DE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de-DE" b="0" i="1" smtClean="0">
                            <a:latin typeface="Cambria Math"/>
                          </a:rPr>
                          <m:t>𝐶h𝑎𝑛𝑛𝑒𝑙</m:t>
                        </m:r>
                        <m:r>
                          <a:rPr lang="de-DE" b="0" i="1" smtClean="0">
                            <a:latin typeface="Cambria Math"/>
                          </a:rPr>
                          <m:t> −</m:t>
                        </m:r>
                        <m:r>
                          <a:rPr lang="de-DE" b="0" i="1" smtClean="0">
                            <a:latin typeface="Cambria Math"/>
                          </a:rPr>
                          <m:t>𝐸𝑣𝑒𝑛𝑡</m:t>
                        </m:r>
                        <m:r>
                          <a:rPr lang="de-DE" b="0" i="1" smtClean="0">
                            <a:latin typeface="Cambria Math"/>
                          </a:rPr>
                          <m:t>(</m:t>
                        </m:r>
                        <m:r>
                          <a:rPr lang="de-DE" b="0" i="1" smtClean="0">
                            <a:latin typeface="Cambria Math"/>
                          </a:rPr>
                          <m:t>𝑎𝑙𝑙</m:t>
                        </m:r>
                        <m:r>
                          <a:rPr lang="de-DE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039" y="1510285"/>
                <a:ext cx="3769237" cy="533544"/>
              </a:xfrm>
              <a:prstGeom prst="rect">
                <a:avLst/>
              </a:prstGeom>
              <a:blipFill rotWithShape="1">
                <a:blip r:embed="rId5"/>
                <a:stretch>
                  <a:fillRect l="-1456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500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4392488" cy="433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20727"/>
            <a:ext cx="4392488" cy="431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 smtClean="0"/>
              <a:t>Conservation Constraint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44008" y="2097857"/>
            <a:ext cx="4392488" cy="43395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1520" y="2097857"/>
            <a:ext cx="4392488" cy="4339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83850" y="3861048"/>
            <a:ext cx="5164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all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pk</a:t>
            </a:r>
            <a:r>
              <a:rPr lang="el-GR" dirty="0" smtClean="0">
                <a:solidFill>
                  <a:srgbClr val="FF0000"/>
                </a:solidFill>
              </a:rPr>
              <a:t>Σ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4971010"/>
            <a:ext cx="191975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Best Value: 0.0007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6953" y="1452216"/>
                <a:ext cx="4288032" cy="605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𝐸𝑓𝑓𝑖𝑐𝑖𝑒𝑛𝑐𝑦</m:t>
                      </m:r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</a:rPr>
                            <m:t>𝑝𝑘𝐿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𝐸𝑣𝑒𝑛𝑡𝑠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𝑝𝑣𝑎𝑙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&gt;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𝑝𝑣𝑎𝑙𝑐𝑢𝑡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/>
                            </a:rPr>
                            <m:t>𝑝𝑘𝐿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− 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𝐸𝑣𝑒𝑛𝑡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𝑎𝑙𝑙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53" y="1452216"/>
                <a:ext cx="4288032" cy="6050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90039" y="1510285"/>
                <a:ext cx="3769237" cy="5335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i="1" dirty="0" smtClean="0">
                    <a:latin typeface="Cambria Math" pitchFamily="18" charset="0"/>
                    <a:ea typeface="Cambria Math" pitchFamily="18" charset="0"/>
                  </a:rPr>
                  <a:t>Purity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𝐶h𝑎𝑛𝑛𝑒𝑙</m:t>
                        </m:r>
                        <m:r>
                          <a:rPr lang="de-DE" b="0" i="1" smtClean="0">
                            <a:latin typeface="Cambria Math"/>
                          </a:rPr>
                          <m:t>− </m:t>
                        </m:r>
                        <m:r>
                          <a:rPr lang="de-DE" b="0" i="1" smtClean="0">
                            <a:latin typeface="Cambria Math"/>
                          </a:rPr>
                          <m:t>𝐸𝑣𝑒𝑛𝑡𝑠</m:t>
                        </m:r>
                        <m:r>
                          <a:rPr lang="de-DE" b="0" i="1" smtClean="0">
                            <a:latin typeface="Cambria Math"/>
                          </a:rPr>
                          <m:t>(</m:t>
                        </m:r>
                        <m:r>
                          <a:rPr lang="de-DE" b="0" i="1" smtClean="0">
                            <a:latin typeface="Cambria Math"/>
                          </a:rPr>
                          <m:t>𝑝𝑣𝑎𝑙</m:t>
                        </m:r>
                        <m:r>
                          <a:rPr lang="de-DE" b="0" i="1" smtClean="0">
                            <a:latin typeface="Cambria Math"/>
                          </a:rPr>
                          <m:t>&lt;</m:t>
                        </m:r>
                        <m:r>
                          <a:rPr lang="de-DE" b="0" i="1" smtClean="0">
                            <a:latin typeface="Cambria Math"/>
                          </a:rPr>
                          <m:t>𝑝𝑣𝑎𝑙𝑐𝑢𝑡</m:t>
                        </m:r>
                        <m:r>
                          <a:rPr lang="de-DE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de-DE" b="0" i="1" smtClean="0">
                            <a:latin typeface="Cambria Math"/>
                          </a:rPr>
                          <m:t>𝐶h𝑎𝑛𝑛𝑒𝑙</m:t>
                        </m:r>
                        <m:r>
                          <a:rPr lang="de-DE" b="0" i="1" smtClean="0">
                            <a:latin typeface="Cambria Math"/>
                          </a:rPr>
                          <m:t> −</m:t>
                        </m:r>
                        <m:r>
                          <a:rPr lang="de-DE" b="0" i="1" smtClean="0">
                            <a:latin typeface="Cambria Math"/>
                          </a:rPr>
                          <m:t>𝐸𝑣𝑒𝑛𝑡</m:t>
                        </m:r>
                        <m:r>
                          <a:rPr lang="de-DE" b="0" i="1" smtClean="0">
                            <a:latin typeface="Cambria Math"/>
                          </a:rPr>
                          <m:t>(</m:t>
                        </m:r>
                        <m:r>
                          <a:rPr lang="de-DE" b="0" i="1" smtClean="0">
                            <a:latin typeface="Cambria Math"/>
                          </a:rPr>
                          <m:t>𝑎𝑙𝑙</m:t>
                        </m:r>
                        <m:r>
                          <a:rPr lang="de-DE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039" y="1510285"/>
                <a:ext cx="3769237" cy="533544"/>
              </a:xfrm>
              <a:prstGeom prst="rect">
                <a:avLst/>
              </a:prstGeom>
              <a:blipFill rotWithShape="1">
                <a:blip r:embed="rId5"/>
                <a:stretch>
                  <a:fillRect l="-1456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502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125" y="2097857"/>
            <a:ext cx="4391371" cy="433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97857"/>
            <a:ext cx="4392488" cy="433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 smtClean="0"/>
              <a:t>Conservation Constraint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44008" y="2097857"/>
            <a:ext cx="4392488" cy="43395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1520" y="2097857"/>
            <a:ext cx="4392488" cy="4339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6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4392488" cy="433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Missing Mass (p, K)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51720" y="1916832"/>
            <a:ext cx="4392488" cy="4339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9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13855"/>
            <a:ext cx="4392488" cy="432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97857"/>
            <a:ext cx="4392488" cy="433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Different Contraints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44008" y="2097857"/>
            <a:ext cx="4392488" cy="43395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1520" y="2097857"/>
            <a:ext cx="4392488" cy="4339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7704" y="1647607"/>
            <a:ext cx="1421992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Conservation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40152" y="1634173"/>
            <a:ext cx="2077620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Conservation+ Mass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73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4392488" cy="433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Invariant Mass (p,</a:t>
            </a:r>
            <a:r>
              <a:rPr lang="el-GR" dirty="0" smtClean="0"/>
              <a:t>π</a:t>
            </a:r>
            <a:r>
              <a:rPr lang="de-DE" dirty="0" smtClean="0"/>
              <a:t>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51720" y="1916832"/>
            <a:ext cx="4392488" cy="4339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7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98997"/>
            <a:ext cx="4392488" cy="433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97857"/>
            <a:ext cx="4392488" cy="433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Invariant mass (p,</a:t>
            </a:r>
            <a:r>
              <a:rPr lang="el-GR" dirty="0"/>
              <a:t> π</a:t>
            </a:r>
            <a:r>
              <a:rPr lang="de-DE" dirty="0" smtClean="0"/>
              <a:t>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44008" y="2097857"/>
            <a:ext cx="4392488" cy="43395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1520" y="2097857"/>
            <a:ext cx="4392488" cy="4339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7704" y="1647607"/>
            <a:ext cx="1421992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Conservation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40152" y="1634173"/>
            <a:ext cx="2077620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Conservation+ Mass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33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de-DE" smtClean="0">
                <a:latin typeface="+mj-lt"/>
              </a:rPr>
              <a:t>The Experiment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46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4392488" cy="433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Missing Mass (p)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51720" y="1916832"/>
            <a:ext cx="4392488" cy="4339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5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11573"/>
            <a:ext cx="4392488" cy="432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97857"/>
            <a:ext cx="4392488" cy="433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Missing Mass(p)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44008" y="2097857"/>
            <a:ext cx="4392488" cy="43395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1520" y="2097857"/>
            <a:ext cx="4392488" cy="4339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7704" y="1647607"/>
            <a:ext cx="1421992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Conservation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40152" y="1634173"/>
            <a:ext cx="2077620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Conservation+ Mass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3563724"/>
            <a:ext cx="224138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N* included in Urqmd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3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0388"/>
            <a:ext cx="4392488" cy="430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97857"/>
            <a:ext cx="4392488" cy="433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Missing Mass(p)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44008" y="2097857"/>
            <a:ext cx="4392488" cy="43395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1520" y="2097857"/>
            <a:ext cx="4392488" cy="4339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7704" y="1647607"/>
            <a:ext cx="1421992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Conservation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40152" y="1634173"/>
            <a:ext cx="1792478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pKL - Phasespace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3563724"/>
            <a:ext cx="224138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N* included in Urqmd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29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4392488" cy="433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Missing Mass (p, K)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51720" y="1916832"/>
            <a:ext cx="4392488" cy="4339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1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24521"/>
            <a:ext cx="4392488" cy="43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97857"/>
            <a:ext cx="4392488" cy="433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Different Contraints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44008" y="2097857"/>
            <a:ext cx="4392488" cy="43395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1520" y="2097857"/>
            <a:ext cx="4392488" cy="4339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7704" y="1647607"/>
            <a:ext cx="1421992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Conservation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40152" y="1634173"/>
            <a:ext cx="2077620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Conservation+ Mass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74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de-DE" dirty="0" smtClean="0"/>
              <a:t>Exlcusive Reconstruction</a:t>
            </a:r>
            <a:br>
              <a:rPr lang="de-DE" dirty="0" smtClean="0"/>
            </a:br>
            <a:r>
              <a:rPr lang="de-DE" dirty="0" smtClean="0"/>
              <a:t>Data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734677" y="4077072"/>
            <a:ext cx="273630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34677" y="4653136"/>
            <a:ext cx="302433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150501" y="4653136"/>
            <a:ext cx="158417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150501" y="3284984"/>
            <a:ext cx="2016224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50501" y="5229200"/>
            <a:ext cx="180020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2"/>
          <p:cNvSpPr txBox="1"/>
          <p:nvPr/>
        </p:nvSpPr>
        <p:spPr>
          <a:xfrm>
            <a:off x="4103948" y="3423782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K</a:t>
            </a:r>
            <a:r>
              <a:rPr lang="de-DE" baseline="30000" dirty="0" smtClean="0"/>
              <a:t>+</a:t>
            </a:r>
            <a:endParaRPr lang="en-US" baseline="30000" dirty="0"/>
          </a:p>
        </p:txBody>
      </p:sp>
      <p:sp>
        <p:nvSpPr>
          <p:cNvPr id="18" name="TextBox 13"/>
          <p:cNvSpPr txBox="1"/>
          <p:nvPr/>
        </p:nvSpPr>
        <p:spPr>
          <a:xfrm>
            <a:off x="6339495" y="412729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Symbol" pitchFamily="18" charset="2"/>
              </a:rPr>
              <a:t>p</a:t>
            </a:r>
            <a:r>
              <a:rPr lang="de-DE" baseline="30000" dirty="0" smtClean="0"/>
              <a:t>-</a:t>
            </a:r>
            <a:endParaRPr lang="en-US" baseline="30000" dirty="0"/>
          </a:p>
        </p:txBody>
      </p:sp>
      <p:sp>
        <p:nvSpPr>
          <p:cNvPr id="19" name="TextBox 14"/>
          <p:cNvSpPr txBox="1"/>
          <p:nvPr/>
        </p:nvSpPr>
        <p:spPr>
          <a:xfrm>
            <a:off x="6470981" y="509939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p</a:t>
            </a:r>
            <a:endParaRPr lang="en-US" baseline="30000" dirty="0"/>
          </a:p>
        </p:txBody>
      </p:sp>
      <p:sp>
        <p:nvSpPr>
          <p:cNvPr id="21" name="TextBox 16"/>
          <p:cNvSpPr txBox="1"/>
          <p:nvPr/>
        </p:nvSpPr>
        <p:spPr>
          <a:xfrm>
            <a:off x="3158613" y="485986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Symbol" pitchFamily="18" charset="2"/>
              </a:rPr>
              <a:t>L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8365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9"/>
            <a:ext cx="4032447" cy="4127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4032448" cy="4127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11560" y="2420888"/>
            <a:ext cx="4032448" cy="41274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580112" y="1919260"/>
            <a:ext cx="236981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Original pval cut(&gt;0.87)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07704" y="1919260"/>
            <a:ext cx="917239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Original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347864" y="1910774"/>
            <a:ext cx="205402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Invariant Mass (p,</a:t>
            </a:r>
            <a:r>
              <a:rPr lang="el-GR" dirty="0" smtClean="0"/>
              <a:t>π</a:t>
            </a:r>
            <a:r>
              <a:rPr lang="de-DE" dirty="0" smtClean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4411" y="1242541"/>
            <a:ext cx="313919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Energy &amp; Momentum Contraint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644008" y="2420888"/>
            <a:ext cx="4032448" cy="41274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111" y="2883812"/>
            <a:ext cx="3528392" cy="366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6" y="2875910"/>
            <a:ext cx="3512855" cy="367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4719" y="2875910"/>
            <a:ext cx="3528392" cy="36724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03111" y="2875910"/>
            <a:ext cx="3528392" cy="36724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132491" y="2420888"/>
            <a:ext cx="92781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Refitted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98433" y="2414770"/>
            <a:ext cx="917239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Original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71800" y="1751461"/>
            <a:ext cx="184858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Missing Mass pK+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1560" y="3433503"/>
            <a:ext cx="95250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μ</a:t>
            </a:r>
            <a:r>
              <a:rPr lang="de-DE" dirty="0" smtClean="0"/>
              <a:t>=1.132</a:t>
            </a:r>
          </a:p>
          <a:p>
            <a:r>
              <a:rPr lang="el-GR" dirty="0" smtClean="0"/>
              <a:t>σ</a:t>
            </a:r>
            <a:r>
              <a:rPr lang="de-DE" dirty="0" smtClean="0"/>
              <a:t>=0.039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653812" y="3455820"/>
            <a:ext cx="94929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μ</a:t>
            </a:r>
            <a:r>
              <a:rPr lang="de-DE" dirty="0" smtClean="0"/>
              <a:t>=1.24</a:t>
            </a:r>
          </a:p>
          <a:p>
            <a:r>
              <a:rPr lang="el-GR" dirty="0"/>
              <a:t>σ</a:t>
            </a:r>
            <a:r>
              <a:rPr lang="de-DE" dirty="0" smtClean="0"/>
              <a:t>=0.050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77969" y="5301208"/>
            <a:ext cx="243624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|InvM(p,p)-1.116|&lt;0.02</a:t>
            </a:r>
          </a:p>
          <a:p>
            <a:r>
              <a:rPr lang="de-DE" dirty="0" smtClean="0"/>
              <a:t>Pval.ne.0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97564" y="1801473"/>
            <a:ext cx="313919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Energy &amp; Momentum Contraint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868144" y="3778985"/>
            <a:ext cx="95250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μ</a:t>
            </a:r>
            <a:r>
              <a:rPr lang="de-DE" dirty="0" smtClean="0"/>
              <a:t>=1.112</a:t>
            </a:r>
          </a:p>
          <a:p>
            <a:r>
              <a:rPr lang="el-GR" dirty="0" smtClean="0"/>
              <a:t>σ</a:t>
            </a:r>
            <a:r>
              <a:rPr lang="de-DE" dirty="0" smtClean="0"/>
              <a:t>=0.016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Absolutely Preliminary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4581525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4944" y="2636912"/>
            <a:ext cx="165301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Data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pkL Phasespace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6173867"/>
            <a:ext cx="24917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Missing mass K (refitted)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537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Refit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57912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2224088"/>
            <a:ext cx="884872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151" y="5013176"/>
            <a:ext cx="63722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456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4" y="1277965"/>
            <a:ext cx="3779588" cy="310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0" name="Rectangle 7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>
                <a:solidFill>
                  <a:schemeClr val="tx1"/>
                </a:solidFill>
              </a:rPr>
              <a:t>The Experiment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77863" y="5275783"/>
            <a:ext cx="2913275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>
                <a:latin typeface="Symbol" pitchFamily="18" charset="2"/>
              </a:rPr>
              <a:t>s</a:t>
            </a:r>
            <a:r>
              <a:rPr lang="de-DE"/>
              <a:t>(Start – RPC) 	 : </a:t>
            </a:r>
            <a:r>
              <a:rPr lang="de-DE" smtClean="0"/>
              <a:t>200 </a:t>
            </a:r>
            <a:r>
              <a:rPr lang="de-DE"/>
              <a:t>ps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/>
              <a:t>S(Start – PLAWA) : 400 ps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4306887" y="1358484"/>
            <a:ext cx="28606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u="sng" dirty="0"/>
              <a:t>Exclusive measurement:</a:t>
            </a:r>
          </a:p>
        </p:txBody>
      </p:sp>
      <p:sp>
        <p:nvSpPr>
          <p:cNvPr id="3078" name="Text Box 25"/>
          <p:cNvSpPr txBox="1">
            <a:spLocks noChangeArrowheads="1"/>
          </p:cNvSpPr>
          <p:nvPr/>
        </p:nvSpPr>
        <p:spPr bwMode="auto">
          <a:xfrm>
            <a:off x="4970387" y="5085184"/>
            <a:ext cx="3321050" cy="957262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Arial" charset="0"/>
              <a:buChar char="•"/>
            </a:pPr>
            <a:r>
              <a:rPr lang="en-US" sz="1600" dirty="0"/>
              <a:t>p-beam@3.1 GeV</a:t>
            </a:r>
          </a:p>
          <a:p>
            <a:pPr eaLnBrk="1" hangingPunct="1">
              <a:lnSpc>
                <a:spcPct val="84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Arial" charset="0"/>
              <a:buChar char="•"/>
            </a:pPr>
            <a:r>
              <a:rPr lang="en-US" sz="1600" dirty="0"/>
              <a:t>Target: 2cm Liquid Hydrogen</a:t>
            </a:r>
          </a:p>
          <a:p>
            <a:pPr eaLnBrk="1" hangingPunct="1">
              <a:lnSpc>
                <a:spcPct val="84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Arial" charset="0"/>
              <a:buChar char="•"/>
            </a:pPr>
            <a:r>
              <a:rPr lang="en-US" sz="1600" dirty="0"/>
              <a:t>80 Million LVL2 Trigger Events</a:t>
            </a:r>
          </a:p>
        </p:txBody>
      </p:sp>
      <p:grpSp>
        <p:nvGrpSpPr>
          <p:cNvPr id="3079" name="Group 70"/>
          <p:cNvGrpSpPr>
            <a:grpSpLocks/>
          </p:cNvGrpSpPr>
          <p:nvPr/>
        </p:nvGrpSpPr>
        <p:grpSpPr bwMode="auto">
          <a:xfrm>
            <a:off x="4275138" y="1810410"/>
            <a:ext cx="4562475" cy="2740025"/>
            <a:chOff x="2683" y="756"/>
            <a:chExt cx="2874" cy="1726"/>
          </a:xfrm>
        </p:grpSpPr>
        <p:sp>
          <p:nvSpPr>
            <p:cNvPr id="3083" name="Oval 49"/>
            <p:cNvSpPr>
              <a:spLocks noChangeArrowheads="1"/>
            </p:cNvSpPr>
            <p:nvPr/>
          </p:nvSpPr>
          <p:spPr bwMode="auto">
            <a:xfrm>
              <a:off x="4177" y="1182"/>
              <a:ext cx="181" cy="183"/>
            </a:xfrm>
            <a:prstGeom prst="ellipse">
              <a:avLst/>
            </a:prstGeom>
            <a:noFill/>
            <a:ln w="28440">
              <a:solidFill>
                <a:srgbClr val="66FF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84" name="Oval 50"/>
            <p:cNvSpPr>
              <a:spLocks noChangeArrowheads="1"/>
            </p:cNvSpPr>
            <p:nvPr/>
          </p:nvSpPr>
          <p:spPr bwMode="auto">
            <a:xfrm>
              <a:off x="4436" y="2049"/>
              <a:ext cx="422" cy="188"/>
            </a:xfrm>
            <a:prstGeom prst="ellipse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85" name="Oval 51"/>
            <p:cNvSpPr>
              <a:spLocks noChangeArrowheads="1"/>
            </p:cNvSpPr>
            <p:nvPr/>
          </p:nvSpPr>
          <p:spPr bwMode="auto">
            <a:xfrm>
              <a:off x="4397" y="1651"/>
              <a:ext cx="145" cy="187"/>
            </a:xfrm>
            <a:prstGeom prst="ellipse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86" name="Text Box 52"/>
            <p:cNvSpPr txBox="1">
              <a:spLocks noChangeArrowheads="1"/>
            </p:cNvSpPr>
            <p:nvPr/>
          </p:nvSpPr>
          <p:spPr bwMode="auto">
            <a:xfrm>
              <a:off x="2683" y="910"/>
              <a:ext cx="455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600" b="1" dirty="0"/>
                <a:t>p + p </a:t>
              </a:r>
              <a:endParaRPr lang="de-DE" sz="1600" b="1"/>
            </a:p>
          </p:txBody>
        </p:sp>
        <p:sp>
          <p:nvSpPr>
            <p:cNvPr id="3087" name="Text Box 53"/>
            <p:cNvSpPr txBox="1">
              <a:spLocks noChangeArrowheads="1"/>
            </p:cNvSpPr>
            <p:nvPr/>
          </p:nvSpPr>
          <p:spPr bwMode="auto">
            <a:xfrm>
              <a:off x="4426" y="2024"/>
              <a:ext cx="440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600" b="1" dirty="0">
                  <a:latin typeface="Symbol" pitchFamily="18" charset="2"/>
                </a:rPr>
                <a:t>p</a:t>
              </a:r>
              <a:r>
                <a:rPr lang="en-US" sz="1600" b="1" baseline="30000" dirty="0"/>
                <a:t>-</a:t>
              </a:r>
              <a:r>
                <a:rPr lang="en-US" sz="1600" b="1" dirty="0"/>
                <a:t> + p</a:t>
              </a:r>
              <a:endParaRPr lang="de-DE" sz="1600" b="1"/>
            </a:p>
          </p:txBody>
        </p:sp>
        <p:sp>
          <p:nvSpPr>
            <p:cNvPr id="3088" name="Text Box 54"/>
            <p:cNvSpPr txBox="1">
              <a:spLocks noChangeArrowheads="1"/>
            </p:cNvSpPr>
            <p:nvPr/>
          </p:nvSpPr>
          <p:spPr bwMode="auto">
            <a:xfrm>
              <a:off x="4049" y="1186"/>
              <a:ext cx="370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600" b="1" dirty="0"/>
                <a:t>+ K</a:t>
              </a:r>
              <a:r>
                <a:rPr lang="en-US" sz="1600" b="1" baseline="30000" dirty="0"/>
                <a:t>+</a:t>
              </a:r>
              <a:endParaRPr lang="de-DE" sz="1600" b="1" baseline="30000"/>
            </a:p>
          </p:txBody>
        </p:sp>
        <p:sp>
          <p:nvSpPr>
            <p:cNvPr id="3089" name="Text Box 55"/>
            <p:cNvSpPr txBox="1">
              <a:spLocks noChangeArrowheads="1"/>
            </p:cNvSpPr>
            <p:nvPr/>
          </p:nvSpPr>
          <p:spPr bwMode="auto">
            <a:xfrm>
              <a:off x="3712" y="1186"/>
              <a:ext cx="393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600" b="1" dirty="0"/>
                <a:t>ppK</a:t>
              </a:r>
              <a:r>
                <a:rPr lang="en-US" sz="1600" b="1" baseline="30000" dirty="0"/>
                <a:t>-</a:t>
              </a:r>
              <a:endParaRPr lang="de-DE" sz="1600" b="1" baseline="30000"/>
            </a:p>
          </p:txBody>
        </p:sp>
        <p:cxnSp>
          <p:nvCxnSpPr>
            <p:cNvPr id="3090" name="AutoShape 56"/>
            <p:cNvCxnSpPr>
              <a:cxnSpLocks noChangeShapeType="1"/>
              <a:stCxn id="3089" idx="2"/>
              <a:endCxn id="3092" idx="1"/>
            </p:cNvCxnSpPr>
            <p:nvPr/>
          </p:nvCxnSpPr>
          <p:spPr bwMode="auto">
            <a:xfrm rot="16200000" flipH="1">
              <a:off x="3853" y="1443"/>
              <a:ext cx="348" cy="235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91" name="AutoShape 57"/>
            <p:cNvCxnSpPr>
              <a:cxnSpLocks noChangeShapeType="1"/>
              <a:stCxn id="3092" idx="2"/>
              <a:endCxn id="3087" idx="1"/>
            </p:cNvCxnSpPr>
            <p:nvPr/>
          </p:nvCxnSpPr>
          <p:spPr bwMode="auto">
            <a:xfrm rot="16200000" flipH="1">
              <a:off x="4200" y="1899"/>
              <a:ext cx="290" cy="162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92" name="Text Box 58"/>
            <p:cNvSpPr txBox="1">
              <a:spLocks noChangeArrowheads="1"/>
            </p:cNvSpPr>
            <p:nvPr/>
          </p:nvSpPr>
          <p:spPr bwMode="auto">
            <a:xfrm>
              <a:off x="4144" y="1634"/>
              <a:ext cx="240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600" b="1" dirty="0">
                  <a:latin typeface="Symbol" pitchFamily="18" charset="2"/>
                </a:rPr>
                <a:t>L</a:t>
              </a:r>
              <a:r>
                <a:rPr lang="en-US" sz="1600" b="1" dirty="0"/>
                <a:t> </a:t>
              </a:r>
              <a:endParaRPr lang="de-DE" sz="1600" b="1"/>
            </a:p>
          </p:txBody>
        </p:sp>
        <p:sp>
          <p:nvSpPr>
            <p:cNvPr id="3093" name="Text Box 59"/>
            <p:cNvSpPr txBox="1">
              <a:spLocks noChangeArrowheads="1"/>
            </p:cNvSpPr>
            <p:nvPr/>
          </p:nvSpPr>
          <p:spPr bwMode="auto">
            <a:xfrm>
              <a:off x="4270" y="1634"/>
              <a:ext cx="305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600" b="1" dirty="0"/>
                <a:t>+ p</a:t>
              </a:r>
              <a:endParaRPr lang="de-DE" sz="1600" b="1"/>
            </a:p>
          </p:txBody>
        </p:sp>
        <p:sp>
          <p:nvSpPr>
            <p:cNvPr id="3094" name="Rectangle 60"/>
            <p:cNvSpPr>
              <a:spLocks noChangeArrowheads="1"/>
            </p:cNvSpPr>
            <p:nvPr/>
          </p:nvSpPr>
          <p:spPr bwMode="auto">
            <a:xfrm>
              <a:off x="3836" y="1589"/>
              <a:ext cx="1092" cy="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95" name="Text Box 63"/>
            <p:cNvSpPr txBox="1">
              <a:spLocks noChangeArrowheads="1"/>
            </p:cNvSpPr>
            <p:nvPr/>
          </p:nvSpPr>
          <p:spPr bwMode="auto">
            <a:xfrm>
              <a:off x="3712" y="910"/>
              <a:ext cx="1089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600" b="1" dirty="0">
                  <a:latin typeface="Symbol" pitchFamily="18" charset="2"/>
                </a:rPr>
                <a:t>L</a:t>
              </a:r>
              <a:r>
                <a:rPr lang="en-US" sz="1600" b="1" dirty="0"/>
                <a:t>(1405) + p + K</a:t>
              </a:r>
              <a:r>
                <a:rPr lang="en-US" sz="1600" b="1" baseline="30000" dirty="0"/>
                <a:t>+</a:t>
              </a:r>
              <a:endParaRPr lang="de-DE" sz="1600" b="1" baseline="30000"/>
            </a:p>
          </p:txBody>
        </p:sp>
        <p:cxnSp>
          <p:nvCxnSpPr>
            <p:cNvPr id="3096" name="AutoShape 64"/>
            <p:cNvCxnSpPr>
              <a:cxnSpLocks noChangeShapeType="1"/>
              <a:stCxn id="3086" idx="3"/>
              <a:endCxn id="3095" idx="1"/>
            </p:cNvCxnSpPr>
            <p:nvPr/>
          </p:nvCxnSpPr>
          <p:spPr bwMode="auto">
            <a:xfrm>
              <a:off x="3138" y="1011"/>
              <a:ext cx="574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97" name="Text Box 65"/>
            <p:cNvSpPr txBox="1">
              <a:spLocks noChangeArrowheads="1"/>
            </p:cNvSpPr>
            <p:nvPr/>
          </p:nvSpPr>
          <p:spPr bwMode="auto">
            <a:xfrm>
              <a:off x="3126" y="830"/>
              <a:ext cx="586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600" b="1" dirty="0"/>
                <a:t>3.1 GeV</a:t>
              </a:r>
              <a:endParaRPr lang="de-DE" sz="1600" b="1"/>
            </a:p>
          </p:txBody>
        </p:sp>
        <p:cxnSp>
          <p:nvCxnSpPr>
            <p:cNvPr id="3098" name="AutoShape 66"/>
            <p:cNvCxnSpPr>
              <a:cxnSpLocks noChangeShapeType="1"/>
            </p:cNvCxnSpPr>
            <p:nvPr/>
          </p:nvCxnSpPr>
          <p:spPr bwMode="auto">
            <a:xfrm>
              <a:off x="3134" y="1294"/>
              <a:ext cx="574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99" name="Rectangle 67"/>
            <p:cNvSpPr>
              <a:spLocks noChangeArrowheads="1"/>
            </p:cNvSpPr>
            <p:nvPr/>
          </p:nvSpPr>
          <p:spPr bwMode="auto">
            <a:xfrm>
              <a:off x="2703" y="756"/>
              <a:ext cx="2854" cy="17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081" name="Line 72"/>
          <p:cNvSpPr>
            <a:spLocks noChangeShapeType="1"/>
          </p:cNvSpPr>
          <p:nvPr/>
        </p:nvSpPr>
        <p:spPr bwMode="auto">
          <a:xfrm flipV="1">
            <a:off x="323527" y="2871587"/>
            <a:ext cx="1440161" cy="61767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82" name="Text Box 73"/>
          <p:cNvSpPr txBox="1">
            <a:spLocks noChangeArrowheads="1"/>
          </p:cNvSpPr>
          <p:nvPr/>
        </p:nvSpPr>
        <p:spPr bwMode="auto">
          <a:xfrm>
            <a:off x="129271" y="3638487"/>
            <a:ext cx="78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de-DE">
                <a:solidFill>
                  <a:srgbClr val="FF0000"/>
                </a:solidFill>
              </a:rPr>
              <a:t>Beam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6416" y="1184767"/>
            <a:ext cx="914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Magnet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9572" y="2852936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1"/>
                </a:solidFill>
              </a:rPr>
              <a:t>CDC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3696" y="3333053"/>
            <a:ext cx="745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1"/>
                </a:solidFill>
              </a:rPr>
              <a:t>Barrel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0945" y="183336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1"/>
                </a:solidFill>
              </a:rPr>
              <a:t>RPC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2348880"/>
            <a:ext cx="947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1"/>
                </a:solidFill>
              </a:rPr>
              <a:t>Helitron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7359" y="1594022"/>
            <a:ext cx="852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1"/>
                </a:solidFill>
              </a:rPr>
              <a:t>PLAWA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mtClean="0"/>
              <a:t>Robert Münzer          Leannis Meeting – Prag – May 2012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2151F1-A5D3-4C09-A076-9D673C6EE7B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634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Refit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81" y="2506721"/>
            <a:ext cx="64293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924" y="1484784"/>
            <a:ext cx="57912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69413"/>
            <a:ext cx="45434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405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4" y="1300452"/>
            <a:ext cx="3779588" cy="310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0" name="Rectangle 7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>
                <a:solidFill>
                  <a:schemeClr val="tx1"/>
                </a:solidFill>
              </a:rPr>
              <a:t>SiLViO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081" name="Line 72"/>
          <p:cNvSpPr>
            <a:spLocks noChangeShapeType="1"/>
          </p:cNvSpPr>
          <p:nvPr/>
        </p:nvSpPr>
        <p:spPr bwMode="auto">
          <a:xfrm flipV="1">
            <a:off x="323527" y="2871587"/>
            <a:ext cx="1440161" cy="61767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82" name="Text Box 73"/>
          <p:cNvSpPr txBox="1">
            <a:spLocks noChangeArrowheads="1"/>
          </p:cNvSpPr>
          <p:nvPr/>
        </p:nvSpPr>
        <p:spPr bwMode="auto">
          <a:xfrm>
            <a:off x="129271" y="3638487"/>
            <a:ext cx="78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de-DE">
                <a:solidFill>
                  <a:srgbClr val="FF0000"/>
                </a:solidFill>
              </a:rPr>
              <a:t>Beam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6416" y="1184767"/>
            <a:ext cx="914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Magnet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9572" y="2852936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1"/>
                </a:solidFill>
              </a:rPr>
              <a:t>CDC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3696" y="3333053"/>
            <a:ext cx="745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1"/>
                </a:solidFill>
              </a:rPr>
              <a:t>Barrel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0945" y="183336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1"/>
                </a:solidFill>
              </a:rPr>
              <a:t>RPC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2348880"/>
            <a:ext cx="947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1"/>
                </a:solidFill>
              </a:rPr>
              <a:t>Helitron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7359" y="1594022"/>
            <a:ext cx="852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1"/>
                </a:solidFill>
              </a:rPr>
              <a:t>PLAWA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35696" y="2636912"/>
            <a:ext cx="360974" cy="2346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00452"/>
            <a:ext cx="4281237" cy="328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2196670" y="2718212"/>
            <a:ext cx="3527458" cy="36037"/>
          </a:xfrm>
          <a:prstGeom prst="line">
            <a:avLst/>
          </a:prstGeom>
          <a:ln w="38100">
            <a:solidFill>
              <a:srgbClr val="92D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724128" y="1508950"/>
            <a:ext cx="2151856" cy="219343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651" y="4405420"/>
            <a:ext cx="2672566" cy="200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4" descr="P10608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2895600" cy="221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mtClean="0"/>
              <a:t>Robert Münzer          Leannis Meeting – Prag – May 2012</a:t>
            </a:r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2151F1-A5D3-4C09-A076-9D673C6EE7B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254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436096" y="1710691"/>
            <a:ext cx="324036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b="1" u="sng" dirty="0">
                <a:latin typeface="+mj-lt"/>
              </a:rPr>
              <a:t>Polar angle of particles from </a:t>
            </a:r>
            <a:r>
              <a:rPr lang="el-GR" u="sng">
                <a:latin typeface="+mj-lt"/>
              </a:rPr>
              <a:t>Λ</a:t>
            </a:r>
            <a:r>
              <a:rPr lang="en-GB" b="1" u="sng" dirty="0" smtClean="0">
                <a:latin typeface="+mj-lt"/>
              </a:rPr>
              <a:t> </a:t>
            </a:r>
            <a:r>
              <a:rPr lang="en-GB" b="1" u="sng" dirty="0">
                <a:latin typeface="+mj-lt"/>
              </a:rPr>
              <a:t>decay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>
                <a:latin typeface="+mj-lt"/>
              </a:rPr>
              <a:t> (</a:t>
            </a:r>
            <a:r>
              <a:rPr lang="en-GB" dirty="0" smtClean="0">
                <a:latin typeface="+mj-lt"/>
              </a:rPr>
              <a:t>pK</a:t>
            </a:r>
            <a:r>
              <a:rPr lang="en-GB" baseline="30000" dirty="0" smtClean="0">
                <a:latin typeface="+mj-lt"/>
              </a:rPr>
              <a:t>+</a:t>
            </a:r>
            <a:r>
              <a:rPr lang="el-GR" smtClean="0">
                <a:latin typeface="+mj-lt"/>
              </a:rPr>
              <a:t>Λ</a:t>
            </a:r>
            <a:r>
              <a:rPr lang="en-GB" dirty="0" smtClean="0">
                <a:latin typeface="+mj-lt"/>
              </a:rPr>
              <a:t>  </a:t>
            </a:r>
            <a:r>
              <a:rPr lang="en-GB" dirty="0">
                <a:latin typeface="+mj-lt"/>
              </a:rPr>
              <a:t>/ K</a:t>
            </a:r>
            <a:r>
              <a:rPr lang="en-GB" baseline="30000" dirty="0">
                <a:latin typeface="+mj-lt"/>
              </a:rPr>
              <a:t>+</a:t>
            </a:r>
            <a:r>
              <a:rPr lang="en-GB" dirty="0">
                <a:latin typeface="+mj-lt"/>
              </a:rPr>
              <a:t> in RPC acceptance)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99592" y="5278386"/>
            <a:ext cx="3413283" cy="863955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600" b="1" u="sng" dirty="0">
                <a:latin typeface="+mj-lt"/>
              </a:rPr>
              <a:t>LVL1 </a:t>
            </a:r>
            <a:r>
              <a:rPr lang="en-GB" sz="1600" b="1" u="sng" dirty="0" smtClean="0">
                <a:latin typeface="+mj-lt"/>
              </a:rPr>
              <a:t>/ </a:t>
            </a:r>
            <a:r>
              <a:rPr lang="en-GB" sz="1600" b="1" u="sng" dirty="0">
                <a:latin typeface="+mj-lt"/>
              </a:rPr>
              <a:t>LVL2: </a:t>
            </a:r>
            <a:endParaRPr lang="en-GB" sz="1600" b="1" u="sng" dirty="0" smtClean="0">
              <a:latin typeface="+mj-lt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600" dirty="0" smtClean="0">
                <a:latin typeface="+mj-lt"/>
              </a:rPr>
              <a:t>Signal </a:t>
            </a:r>
            <a:r>
              <a:rPr lang="en-GB" sz="1600" dirty="0">
                <a:latin typeface="+mj-lt"/>
              </a:rPr>
              <a:t>(</a:t>
            </a:r>
            <a:r>
              <a:rPr lang="en-GB" sz="1600" dirty="0" smtClean="0">
                <a:latin typeface="+mj-lt"/>
              </a:rPr>
              <a:t>pK</a:t>
            </a:r>
            <a:r>
              <a:rPr lang="en-GB" sz="1600" baseline="30000" dirty="0" smtClean="0">
                <a:latin typeface="+mj-lt"/>
              </a:rPr>
              <a:t>+</a:t>
            </a:r>
            <a:r>
              <a:rPr lang="el-GR" sz="1600" dirty="0" smtClean="0">
                <a:latin typeface="+mj-lt"/>
              </a:rPr>
              <a:t>Λ</a:t>
            </a:r>
            <a:r>
              <a:rPr lang="en-GB" sz="1600" dirty="0" smtClean="0">
                <a:latin typeface="+mj-lt"/>
              </a:rPr>
              <a:t>):  </a:t>
            </a:r>
            <a:r>
              <a:rPr lang="en-GB" sz="1600" b="1" dirty="0" smtClean="0">
                <a:latin typeface="+mj-lt"/>
              </a:rPr>
              <a:t>5.8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600" dirty="0" smtClean="0">
                <a:latin typeface="+mj-lt"/>
              </a:rPr>
              <a:t>Background </a:t>
            </a:r>
            <a:r>
              <a:rPr lang="en-GB" sz="1600" dirty="0">
                <a:latin typeface="+mj-lt"/>
              </a:rPr>
              <a:t>(UrQMD pp 3.1GeV):  </a:t>
            </a:r>
            <a:r>
              <a:rPr lang="en-GB" sz="1600" b="1" dirty="0">
                <a:latin typeface="+mj-lt"/>
              </a:rPr>
              <a:t>20.3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706158" y="4050149"/>
            <a:ext cx="1800150" cy="1005661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1600" b="1" u="sng">
                <a:latin typeface="+mj-lt"/>
              </a:rPr>
              <a:t>Trigger conditions</a:t>
            </a:r>
          </a:p>
          <a:p>
            <a:pPr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sz="1600" b="1" u="sng">
              <a:latin typeface="+mj-lt"/>
            </a:endParaRPr>
          </a:p>
          <a:p>
            <a:pPr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1600">
                <a:latin typeface="+mj-lt"/>
              </a:rPr>
              <a:t>LVL1: M(TOF) &gt; 1  </a:t>
            </a:r>
          </a:p>
          <a:p>
            <a:pPr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sz="1600">
              <a:latin typeface="+mj-lt"/>
            </a:endParaRPr>
          </a:p>
          <a:p>
            <a:pPr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1600">
                <a:latin typeface="+mj-lt"/>
              </a:rPr>
              <a:t>LVL2: LVL1 + </a:t>
            </a:r>
            <a:r>
              <a:rPr lang="de-DE" sz="1600" smtClean="0">
                <a:latin typeface="+mj-lt"/>
              </a:rPr>
              <a:t>Si</a:t>
            </a:r>
            <a:r>
              <a:rPr lang="el-GR" sz="1600" smtClean="0">
                <a:latin typeface="+mj-lt"/>
              </a:rPr>
              <a:t>Λ</a:t>
            </a:r>
            <a:r>
              <a:rPr lang="de-DE" sz="1600" smtClean="0">
                <a:latin typeface="+mj-lt"/>
              </a:rPr>
              <a:t>VIO</a:t>
            </a:r>
            <a:endParaRPr lang="de-DE" sz="1600">
              <a:latin typeface="+mj-lt"/>
            </a:endParaRPr>
          </a:p>
        </p:txBody>
      </p:sp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46" y="1566669"/>
            <a:ext cx="3322832" cy="201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9" name="Text Box 10"/>
          <p:cNvSpPr txBox="1">
            <a:spLocks noChangeArrowheads="1"/>
          </p:cNvSpPr>
          <p:nvPr/>
        </p:nvSpPr>
        <p:spPr bwMode="auto">
          <a:xfrm>
            <a:off x="2280445" y="1120776"/>
            <a:ext cx="48581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>
                <a:latin typeface="+mj-lt"/>
              </a:rPr>
              <a:t>Si</a:t>
            </a:r>
            <a:r>
              <a:rPr lang="de-DE" sz="2000">
                <a:latin typeface="+mj-lt"/>
              </a:rPr>
              <a:t>licon </a:t>
            </a:r>
            <a:r>
              <a:rPr lang="el-GR" sz="2000" smtClean="0">
                <a:latin typeface="+mj-lt"/>
              </a:rPr>
              <a:t>Λ</a:t>
            </a:r>
            <a:r>
              <a:rPr lang="de-DE" sz="2000" smtClean="0">
                <a:latin typeface="+mj-lt"/>
              </a:rPr>
              <a:t>-Vertexing </a:t>
            </a:r>
            <a:r>
              <a:rPr lang="de-DE" sz="2000">
                <a:latin typeface="+mj-lt"/>
              </a:rPr>
              <a:t>and </a:t>
            </a:r>
            <a:r>
              <a:rPr lang="de-DE" sz="2000" b="1">
                <a:latin typeface="+mj-lt"/>
              </a:rPr>
              <a:t>I</a:t>
            </a:r>
            <a:r>
              <a:rPr lang="de-DE" sz="2000">
                <a:latin typeface="+mj-lt"/>
              </a:rPr>
              <a:t>dentification </a:t>
            </a:r>
            <a:r>
              <a:rPr lang="de-DE" sz="2000" b="1">
                <a:latin typeface="+mj-lt"/>
              </a:rPr>
              <a:t>O</a:t>
            </a:r>
            <a:r>
              <a:rPr lang="de-DE" sz="2000">
                <a:latin typeface="+mj-lt"/>
              </a:rPr>
              <a:t>nline</a:t>
            </a:r>
            <a:endParaRPr lang="en-US" sz="2000" dirty="0">
              <a:latin typeface="+mj-lt"/>
            </a:endParaRPr>
          </a:p>
        </p:txBody>
      </p:sp>
      <p:sp>
        <p:nvSpPr>
          <p:cNvPr id="820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Si</a:t>
            </a:r>
            <a:r>
              <a:rPr lang="el-GR" smtClean="0"/>
              <a:t>Λ</a:t>
            </a:r>
            <a:r>
              <a:rPr lang="de-DE" smtClean="0"/>
              <a:t>ViO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2151F1-A5D3-4C09-A076-9D673C6EE7B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204" name="Text Box 14"/>
          <p:cNvSpPr txBox="1">
            <a:spLocks noChangeArrowheads="1"/>
          </p:cNvSpPr>
          <p:nvPr/>
        </p:nvSpPr>
        <p:spPr bwMode="auto">
          <a:xfrm>
            <a:off x="846646" y="2771775"/>
            <a:ext cx="635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de-DE"/>
              <a:t>M&gt;0</a:t>
            </a:r>
            <a:endParaRPr lang="en-US" dirty="0"/>
          </a:p>
        </p:txBody>
      </p:sp>
      <p:sp>
        <p:nvSpPr>
          <p:cNvPr id="8205" name="Text Box 15"/>
          <p:cNvSpPr txBox="1">
            <a:spLocks noChangeArrowheads="1"/>
          </p:cNvSpPr>
          <p:nvPr/>
        </p:nvSpPr>
        <p:spPr bwMode="auto">
          <a:xfrm>
            <a:off x="1740789" y="1793082"/>
            <a:ext cx="635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de-DE"/>
              <a:t>M&gt;1</a:t>
            </a:r>
            <a:endParaRPr lang="en-US" dirty="0"/>
          </a:p>
        </p:txBody>
      </p:sp>
      <p:sp>
        <p:nvSpPr>
          <p:cNvPr id="8206" name="Text Box 16"/>
          <p:cNvSpPr txBox="1">
            <a:spLocks noChangeArrowheads="1"/>
          </p:cNvSpPr>
          <p:nvPr/>
        </p:nvSpPr>
        <p:spPr bwMode="auto">
          <a:xfrm>
            <a:off x="2699792" y="3560315"/>
            <a:ext cx="18774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US" sz="1200" b="1" dirty="0"/>
              <a:t>NIMA617:300-302,2010</a:t>
            </a:r>
            <a:r>
              <a:rPr lang="en-US" sz="1400" dirty="0"/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095732" y="2348880"/>
            <a:ext cx="3889517" cy="4069646"/>
            <a:chOff x="5095732" y="2420889"/>
            <a:chExt cx="3889517" cy="4069646"/>
          </a:xfrm>
        </p:grpSpPr>
        <p:pic>
          <p:nvPicPr>
            <p:cNvPr id="8200" name="Picture 11" descr="akzeptanz4-pk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732" y="2492895"/>
              <a:ext cx="3889517" cy="3997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095732" y="2420889"/>
              <a:ext cx="3889517" cy="406964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6084168" y="4509120"/>
            <a:ext cx="864096" cy="1005565"/>
          </a:xfrm>
          <a:prstGeom prst="rect">
            <a:avLst/>
          </a:prstGeom>
          <a:solidFill>
            <a:srgbClr val="FFC000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09631" y="4214426"/>
            <a:ext cx="175060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FFC000"/>
                </a:solidFill>
              </a:rPr>
              <a:t>Si</a:t>
            </a:r>
            <a:r>
              <a:rPr lang="el-GR" sz="1600" smtClean="0">
                <a:solidFill>
                  <a:srgbClr val="FFC000"/>
                </a:solidFill>
              </a:rPr>
              <a:t>Λ</a:t>
            </a:r>
            <a:r>
              <a:rPr lang="de-DE" sz="1600" smtClean="0">
                <a:solidFill>
                  <a:srgbClr val="FFC000"/>
                </a:solidFill>
              </a:rPr>
              <a:t>ViO Acceptance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mtClean="0"/>
              <a:t>Robert Münzer          Leannis Meeting – Prag – May 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118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de-DE" smtClean="0">
                <a:latin typeface="+mj-lt"/>
              </a:rPr>
              <a:t>Particle Selection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004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</TotalTime>
  <Words>1548</Words>
  <Application>Microsoft Office PowerPoint</Application>
  <PresentationFormat>On-screen Show (4:3)</PresentationFormat>
  <Paragraphs>533</Paragraphs>
  <Slides>60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1_Office Theme</vt:lpstr>
      <vt:lpstr>Status of the FOPI pp Beamtime</vt:lpstr>
      <vt:lpstr>Motivation</vt:lpstr>
      <vt:lpstr>Kaonic bound states</vt:lpstr>
      <vt:lpstr>N* - Resonances</vt:lpstr>
      <vt:lpstr>The Experiment</vt:lpstr>
      <vt:lpstr>The Experiment</vt:lpstr>
      <vt:lpstr>SiLViO</vt:lpstr>
      <vt:lpstr>SiΛViO</vt:lpstr>
      <vt:lpstr>Particle Selection</vt:lpstr>
      <vt:lpstr>Particle Identification </vt:lpstr>
      <vt:lpstr>Kaon Identification</vt:lpstr>
      <vt:lpstr>Inclusive Reconstruction</vt:lpstr>
      <vt:lpstr>Inclusive Λ Reconstruction</vt:lpstr>
      <vt:lpstr>Inclusive Λ Reconstruction</vt:lpstr>
      <vt:lpstr>Exlcusive Reconstruction</vt:lpstr>
      <vt:lpstr>Kinematical Refit </vt:lpstr>
      <vt:lpstr>Kinematical Refit </vt:lpstr>
      <vt:lpstr>Kinematical Refit </vt:lpstr>
      <vt:lpstr>Kinematical Refit </vt:lpstr>
      <vt:lpstr>Kinematical Refit </vt:lpstr>
      <vt:lpstr>Kinematical Refit </vt:lpstr>
      <vt:lpstr>Exlcusive Reconstruction pp – Simulation (URQMD)</vt:lpstr>
      <vt:lpstr>Conservation Constraint</vt:lpstr>
      <vt:lpstr>Conservation Constraint</vt:lpstr>
      <vt:lpstr>Invariant mass (p, π)</vt:lpstr>
      <vt:lpstr>Conservation + Mass Constraint</vt:lpstr>
      <vt:lpstr>Invariant mass (p, π)</vt:lpstr>
      <vt:lpstr>Missing Mass(p)</vt:lpstr>
      <vt:lpstr>Exlcusive Reconstruction Data</vt:lpstr>
      <vt:lpstr>Data</vt:lpstr>
      <vt:lpstr>N*</vt:lpstr>
      <vt:lpstr>Systematical Errors</vt:lpstr>
      <vt:lpstr>Summary &amp; Outlook</vt:lpstr>
      <vt:lpstr>Backup</vt:lpstr>
      <vt:lpstr>Different Regions</vt:lpstr>
      <vt:lpstr>Event Selection</vt:lpstr>
      <vt:lpstr>PowerPoint Presentation</vt:lpstr>
      <vt:lpstr>Prefit</vt:lpstr>
      <vt:lpstr>Prefit</vt:lpstr>
      <vt:lpstr>Lambda Preselection</vt:lpstr>
      <vt:lpstr>Main Fit </vt:lpstr>
      <vt:lpstr>Conservation Constraint</vt:lpstr>
      <vt:lpstr>Conservation Constraint</vt:lpstr>
      <vt:lpstr>Conservation Constraint</vt:lpstr>
      <vt:lpstr>Conservation Constraint</vt:lpstr>
      <vt:lpstr>Missing Mass (p, K)</vt:lpstr>
      <vt:lpstr>Different Contraints</vt:lpstr>
      <vt:lpstr>Invariant Mass (p,π)</vt:lpstr>
      <vt:lpstr>Invariant mass (p, π)</vt:lpstr>
      <vt:lpstr>Missing Mass (p)</vt:lpstr>
      <vt:lpstr>Missing Mass(p)</vt:lpstr>
      <vt:lpstr>Missing Mass(p)</vt:lpstr>
      <vt:lpstr>Missing Mass (p, K)</vt:lpstr>
      <vt:lpstr>Different Contraints</vt:lpstr>
      <vt:lpstr>Exlcusive Reconstruction Data</vt:lpstr>
      <vt:lpstr>Data</vt:lpstr>
      <vt:lpstr>Data</vt:lpstr>
      <vt:lpstr>Absolutely Preliminary</vt:lpstr>
      <vt:lpstr>Refit</vt:lpstr>
      <vt:lpstr>Refit</vt:lpstr>
    </vt:vector>
  </TitlesOfParts>
  <Company>TUM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Münzer</dc:creator>
  <cp:lastModifiedBy>Robert Münzer</cp:lastModifiedBy>
  <cp:revision>30</cp:revision>
  <dcterms:created xsi:type="dcterms:W3CDTF">2012-05-09T14:45:39Z</dcterms:created>
  <dcterms:modified xsi:type="dcterms:W3CDTF">2012-05-21T19:44:50Z</dcterms:modified>
</cp:coreProperties>
</file>