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5"/>
  </p:notesMasterIdLst>
  <p:sldIdLst>
    <p:sldId id="256" r:id="rId2"/>
    <p:sldId id="327" r:id="rId3"/>
    <p:sldId id="258" r:id="rId4"/>
    <p:sldId id="257" r:id="rId5"/>
    <p:sldId id="318" r:id="rId6"/>
    <p:sldId id="262" r:id="rId7"/>
    <p:sldId id="263" r:id="rId8"/>
    <p:sldId id="264" r:id="rId9"/>
    <p:sldId id="319" r:id="rId10"/>
    <p:sldId id="311" r:id="rId11"/>
    <p:sldId id="326" r:id="rId12"/>
    <p:sldId id="297" r:id="rId13"/>
    <p:sldId id="298" r:id="rId14"/>
    <p:sldId id="260" r:id="rId15"/>
    <p:sldId id="322" r:id="rId16"/>
    <p:sldId id="268" r:id="rId17"/>
    <p:sldId id="269" r:id="rId18"/>
    <p:sldId id="270" r:id="rId19"/>
    <p:sldId id="310" r:id="rId20"/>
    <p:sldId id="320" r:id="rId21"/>
    <p:sldId id="321" r:id="rId22"/>
    <p:sldId id="280" r:id="rId23"/>
    <p:sldId id="281" r:id="rId24"/>
    <p:sldId id="296" r:id="rId25"/>
    <p:sldId id="265" r:id="rId26"/>
    <p:sldId id="313" r:id="rId27"/>
    <p:sldId id="276" r:id="rId28"/>
    <p:sldId id="277" r:id="rId29"/>
    <p:sldId id="278" r:id="rId30"/>
    <p:sldId id="283" r:id="rId31"/>
    <p:sldId id="282" r:id="rId32"/>
    <p:sldId id="279" r:id="rId33"/>
    <p:sldId id="303" r:id="rId34"/>
    <p:sldId id="304" r:id="rId35"/>
    <p:sldId id="312" r:id="rId36"/>
    <p:sldId id="323" r:id="rId37"/>
    <p:sldId id="305" r:id="rId38"/>
    <p:sldId id="306" r:id="rId39"/>
    <p:sldId id="307" r:id="rId40"/>
    <p:sldId id="285" r:id="rId41"/>
    <p:sldId id="316" r:id="rId42"/>
    <p:sldId id="287" r:id="rId43"/>
    <p:sldId id="291" r:id="rId44"/>
    <p:sldId id="290" r:id="rId45"/>
    <p:sldId id="317" r:id="rId46"/>
    <p:sldId id="288" r:id="rId47"/>
    <p:sldId id="325" r:id="rId48"/>
    <p:sldId id="299" r:id="rId49"/>
    <p:sldId id="314" r:id="rId50"/>
    <p:sldId id="315" r:id="rId51"/>
    <p:sldId id="301" r:id="rId52"/>
    <p:sldId id="300" r:id="rId53"/>
    <p:sldId id="302" r:id="rId5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D1D69"/>
    <a:srgbClr val="494949"/>
    <a:srgbClr val="FF9900"/>
    <a:srgbClr val="221A00"/>
    <a:srgbClr val="FFCCFF"/>
    <a:srgbClr val="FF0000"/>
    <a:srgbClr val="FFFFFF"/>
    <a:srgbClr val="0099FF"/>
    <a:srgbClr val="FFFFCC"/>
    <a:srgbClr val="89C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58" autoAdjust="0"/>
    <p:restoredTop sz="98768" autoAdjust="0"/>
  </p:normalViewPr>
  <p:slideViewPr>
    <p:cSldViewPr snapToGrid="0">
      <p:cViewPr varScale="1">
        <p:scale>
          <a:sx n="70" d="100"/>
          <a:sy n="70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E5AC-92BA-4974-A6EA-15183AB616A6}" type="datetimeFigureOut">
              <a:rPr kumimoji="1" lang="ja-JP" altLang="en-US" smtClean="0"/>
              <a:pPr/>
              <a:t>2010/9/5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EDC5-7681-473A-9429-C01F1F450E5A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 keep gage</a:t>
            </a:r>
            <a:r>
              <a:rPr kumimoji="1" lang="en-US" altLang="ja-JP" baseline="0" dirty="0" smtClean="0"/>
              <a:t> invariance, Kaon-MAID introduced hadronic from factor in the model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LNS was a part</a:t>
            </a:r>
            <a:r>
              <a:rPr kumimoji="1" lang="en-US" altLang="ja-JP" baseline="0" dirty="0" smtClean="0"/>
              <a:t> of Faculty of Science,</a:t>
            </a:r>
          </a:p>
          <a:p>
            <a:r>
              <a:rPr kumimoji="1" lang="en-US" altLang="ja-JP" baseline="0" dirty="0" smtClean="0"/>
              <a:t>Now, it is research center of the university and joint usage/research center founded by Monkasho in this July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Say</a:t>
            </a:r>
            <a:r>
              <a:rPr kumimoji="1" lang="en-US" altLang="ja-JP" baseline="0" dirty="0" smtClean="0"/>
              <a:t> the place of NKS2 and tagger system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46D9-0B1D-4D03-B7DD-203C87ECBB81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C65F0-5A73-49B5-81D2-F48161971119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dirty="0" smtClean="0"/>
              <a:t>Here</a:t>
            </a:r>
            <a:r>
              <a:rPr lang="en-US" altLang="ja-JP" sz="1000" baseline="0" dirty="0" smtClean="0"/>
              <a:t> is a comparison of NKS2 to NKS</a:t>
            </a:r>
            <a:endParaRPr lang="en-US" altLang="ja-JP" sz="10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altLang="ja-JP" sz="1000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dirty="0" smtClean="0"/>
              <a:t>The left-hand side is a schematic</a:t>
            </a:r>
            <a:r>
              <a:rPr lang="en-US" altLang="ja-JP" sz="1000" baseline="0" dirty="0" smtClean="0"/>
              <a:t> </a:t>
            </a:r>
            <a:r>
              <a:rPr lang="en-US" altLang="ja-JP" sz="1000" dirty="0" smtClean="0"/>
              <a:t>view of NKS, and the right-hand side is</a:t>
            </a:r>
            <a:r>
              <a:rPr lang="en-US" altLang="ja-JP" sz="1000" baseline="0" dirty="0" smtClean="0"/>
              <a:t> </a:t>
            </a:r>
            <a:r>
              <a:rPr lang="en-US" altLang="ja-JP" sz="1000" dirty="0" smtClean="0"/>
              <a:t>NKS2.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dirty="0" smtClean="0"/>
              <a:t>To avoid high rate back-ground,</a:t>
            </a:r>
            <a:r>
              <a:rPr lang="en-US" altLang="ja-JP" sz="1000" baseline="0" dirty="0" smtClean="0"/>
              <a:t> NKS is opened on beam line.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baseline="0" dirty="0" smtClean="0"/>
              <a:t>On the other hand, K zero acceptance become small due to this region.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altLang="ja-JP" sz="1000" baseline="0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baseline="0" dirty="0" smtClean="0"/>
              <a:t>It was necessary to cover this region to improve the acceptance.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US" altLang="ja-JP" sz="1000" baseline="0" dirty="0" smtClean="0"/>
              <a:t>The K zero acceptance in NKS2 becomes more than three times of NKS</a:t>
            </a:r>
            <a:endParaRPr lang="en-US" altLang="ja-JP" sz="10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altLang="ja-JP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outline of my talk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want to understand the process of the strangeness production.</a:t>
            </a:r>
          </a:p>
          <a:p>
            <a:r>
              <a:rPr kumimoji="1" lang="en-US" altLang="ja-JP" baseline="0" dirty="0" smtClean="0"/>
              <a:t>There are some experimental approach, but Key of our approach is:</a:t>
            </a:r>
          </a:p>
          <a:p>
            <a:r>
              <a:rPr kumimoji="1" lang="en-US" altLang="ja-JP" baseline="0" dirty="0" smtClean="0"/>
              <a:t>neutral channel and threshold region via gamma on neutron reaction.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Why focusing on neutral channel?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Because the channel is requisite for the study.</a:t>
            </a:r>
          </a:p>
          <a:p>
            <a:r>
              <a:rPr kumimoji="1" lang="en-US" altLang="ja-JP" dirty="0" smtClean="0"/>
              <a:t>Many</a:t>
            </a:r>
            <a:r>
              <a:rPr kumimoji="1" lang="en-US" altLang="ja-JP" baseline="0" dirty="0" smtClean="0"/>
              <a:t> models mainly based on the K+ production on proton target.</a:t>
            </a:r>
          </a:p>
          <a:p>
            <a:r>
              <a:rPr kumimoji="1" lang="en-US" altLang="ja-JP" baseline="0" dirty="0" smtClean="0"/>
              <a:t>Then, there are huge discrepancies in prediction of neutral channel.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This is a summary of data of six channels of gamma on nucleon experiments.</a:t>
            </a:r>
          </a:p>
          <a:p>
            <a:r>
              <a:rPr kumimoji="1" lang="en-US" altLang="ja-JP" baseline="0" dirty="0" smtClean="0"/>
              <a:t>By the early of 2000’s, only proton target data is available.</a:t>
            </a:r>
          </a:p>
          <a:p>
            <a:r>
              <a:rPr kumimoji="1" lang="en-US" altLang="ja-JP" baseline="0" dirty="0" smtClean="0"/>
              <a:t>Therefore, a model could use only those data.</a:t>
            </a:r>
          </a:p>
          <a:p>
            <a:r>
              <a:rPr kumimoji="1" lang="en-US" altLang="ja-JP" baseline="0" dirty="0" smtClean="0"/>
              <a:t>Our experiment is focusing on k0 production on gamma + neutron reaction.</a:t>
            </a:r>
          </a:p>
          <a:p>
            <a:r>
              <a:rPr kumimoji="1" lang="en-US" altLang="ja-JP" baseline="0" dirty="0" smtClean="0"/>
              <a:t>It is still unique experiment in the world.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figures</a:t>
            </a:r>
            <a:r>
              <a:rPr kumimoji="1" lang="en-US" altLang="ja-JP" baseline="0" dirty="0" smtClean="0"/>
              <a:t> show two model calculation, Kaon-MAID and Saclay-Lyon A.</a:t>
            </a:r>
          </a:p>
          <a:p>
            <a:r>
              <a:rPr kumimoji="1" lang="en-US" altLang="ja-JP" dirty="0" smtClean="0"/>
              <a:t>Top</a:t>
            </a:r>
            <a:r>
              <a:rPr kumimoji="1" lang="en-US" altLang="ja-JP" baseline="0" dirty="0" smtClean="0"/>
              <a:t> side is for gamma on proton going to K+ Lambda</a:t>
            </a:r>
          </a:p>
          <a:p>
            <a:r>
              <a:rPr kumimoji="1" lang="en-US" altLang="ja-JP" baseline="0" dirty="0" smtClean="0"/>
              <a:t>Bottom side is for gamma on neutron going to K0 Lambda</a:t>
            </a:r>
          </a:p>
          <a:p>
            <a:r>
              <a:rPr kumimoji="1" lang="en-US" altLang="ja-JP" baseline="0" dirty="0" smtClean="0"/>
              <a:t>Left is total cross section as a function of gamma energy</a:t>
            </a:r>
          </a:p>
          <a:p>
            <a:r>
              <a:rPr kumimoji="1" lang="en-US" altLang="ja-JP" baseline="0" dirty="0" smtClean="0"/>
              <a:t>Right is angle distribution at fixed gamma energy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Both models used gamma p reaction data.</a:t>
            </a:r>
          </a:p>
          <a:p>
            <a:r>
              <a:rPr kumimoji="1" lang="en-US" altLang="ja-JP" baseline="0" dirty="0" smtClean="0"/>
              <a:t>There is huge discrepancy in prediction of neutron channel.</a:t>
            </a:r>
          </a:p>
          <a:p>
            <a:r>
              <a:rPr kumimoji="1" lang="en-US" altLang="ja-JP" baseline="0" dirty="0" smtClean="0"/>
              <a:t>It means that the neutral channel is important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EDC5-7681-473A-9429-C01F1F450E5A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021C3-AF7E-4BF4-928F-79B54FB2F24C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468"/>
            <a:ext cx="5486400" cy="4113254"/>
          </a:xfrm>
        </p:spPr>
        <p:txBody>
          <a:bodyPr/>
          <a:lstStyle/>
          <a:p>
            <a:pPr marL="228783" indent="-228783"/>
            <a:endParaRPr lang="ja-JP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159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410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ja-JP" sz="4400" dirty="0" smtClean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192075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kaneta\Desktop\tohoku_univ_logo_background_plan_A.png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53000"/>
          </a:blip>
          <a:srcRect l="28747" t="28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0623" y="3782135"/>
            <a:ext cx="7772400" cy="1362075"/>
          </a:xfrm>
        </p:spPr>
        <p:txBody>
          <a:bodyPr anchor="t"/>
          <a:lstStyle>
            <a:lvl1pPr algn="l">
              <a:defRPr sz="5400" b="1" cap="all">
                <a:solidFill>
                  <a:srgbClr val="494949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0623" y="797164"/>
            <a:ext cx="7772400" cy="2984971"/>
          </a:xfrm>
        </p:spPr>
        <p:txBody>
          <a:bodyPr anchor="b"/>
          <a:lstStyle>
            <a:lvl1pPr marL="0" indent="0">
              <a:buNone/>
              <a:defRPr sz="19900">
                <a:solidFill>
                  <a:srgbClr val="482B00"/>
                </a:solidFill>
                <a:latin typeface="HGS行書体" pitchFamily="66" charset="-128"/>
                <a:ea typeface="HGS行書体" pitchFamily="66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ja-JP" sz="4400" dirty="0" smtClean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endParaRPr lang="en-US" altLang="ja-JP" sz="4400" dirty="0" smtClean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ja-JP" sz="4400" dirty="0" smtClean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CFFF"/>
                </a:solidFill>
              </a:defRPr>
            </a:lvl1pPr>
          </a:lstStyle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CFFF"/>
                </a:solidFill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kaneta\Desktop\tohoku_univ_logo_background_plan_A.png"/>
          <p:cNvPicPr>
            <a:picLocks noChangeAspect="1" noChangeArrowheads="1"/>
          </p:cNvPicPr>
          <p:nvPr userDrawn="1"/>
        </p:nvPicPr>
        <p:blipFill>
          <a:blip r:embed="rId13" cstate="print">
            <a:lum bright="30000"/>
          </a:blip>
          <a:srcRect l="14430" t="6147" b="82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91966">
                  <a:shade val="30000"/>
                  <a:satMod val="115000"/>
                  <a:alpha val="58000"/>
                </a:srgbClr>
              </a:gs>
              <a:gs pos="50000">
                <a:srgbClr val="191966">
                  <a:shade val="67500"/>
                  <a:satMod val="115000"/>
                  <a:alpha val="62000"/>
                </a:srgbClr>
              </a:gs>
              <a:gs pos="100000">
                <a:srgbClr val="191966">
                  <a:shade val="100000"/>
                  <a:satMod val="115000"/>
                  <a:alpha val="92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ja-JP" sz="4400" dirty="0" smtClean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19863"/>
            <a:ext cx="568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CC"/>
                </a:solidFill>
                <a:latin typeface="Arial" charset="0"/>
              </a:defRPr>
            </a:lvl1pPr>
          </a:lstStyle>
          <a:p>
            <a:fld id="{0D9A18CA-1263-4359-A0F5-58513D26C08C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pic>
        <p:nvPicPr>
          <p:cNvPr id="190465" name="Picture 1" descr="C:\Users\kaneta\Desktop\2010_09_04_JSPS_SHERE_seminar\金田雅司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07898"/>
            <a:ext cx="302056" cy="9501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bg1">
              <a:lumMod val="75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bg1">
              <a:lumMod val="65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bg1">
              <a:lumMod val="65000"/>
            </a:schemeClr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bg1">
              <a:lumMod val="65000"/>
            </a:schemeClr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7646"/>
          </a:xfrm>
        </p:spPr>
        <p:txBody>
          <a:bodyPr/>
          <a:lstStyle/>
          <a:p>
            <a:pPr>
              <a:lnSpc>
                <a:spcPts val="6400"/>
              </a:lnSpc>
            </a:pPr>
            <a:r>
              <a:rPr kumimoji="1" lang="en-US" altLang="ja-JP" sz="3600" dirty="0" smtClean="0"/>
              <a:t>Photoproduction of Strangeness</a:t>
            </a:r>
            <a:br>
              <a:rPr kumimoji="1" lang="en-US" altLang="ja-JP" sz="3600" dirty="0" smtClean="0"/>
            </a:br>
            <a:r>
              <a:rPr lang="en-US" altLang="ja-JP" sz="3600" dirty="0" smtClean="0"/>
              <a:t>near the Threshold</a:t>
            </a:r>
            <a:br>
              <a:rPr lang="en-US" altLang="ja-JP" sz="3600" dirty="0" smtClean="0"/>
            </a:br>
            <a:r>
              <a:rPr lang="en-US" altLang="ja-JP" sz="3600" dirty="0" smtClean="0"/>
              <a:t>at Tohoku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217620"/>
            <a:ext cx="6400800" cy="2304256"/>
          </a:xfrm>
        </p:spPr>
        <p:txBody>
          <a:bodyPr/>
          <a:lstStyle/>
          <a:p>
            <a:r>
              <a:rPr kumimoji="1" lang="en-US" altLang="ja-JP" dirty="0" smtClean="0"/>
              <a:t>Masashi Kaneta </a:t>
            </a:r>
          </a:p>
          <a:p>
            <a:r>
              <a:rPr kumimoji="1" lang="en-US" altLang="ja-JP" sz="2000" dirty="0" smtClean="0"/>
              <a:t>for the NKS/NKS2 collaboration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Department of Physics, Tohoku University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99401" y="2300028"/>
            <a:ext cx="6875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Less effect of resonances than higher energy region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3695" y="3056021"/>
            <a:ext cx="43147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dirty="0" smtClean="0">
                <a:solidFill>
                  <a:schemeClr val="bg1">
                    <a:lumMod val="75000"/>
                  </a:schemeClr>
                </a:solidFill>
              </a:rPr>
              <a:t>Simplicity</a:t>
            </a:r>
            <a:endParaRPr kumimoji="1" lang="ja-JP" alt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416" y="4091731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compare the data with a model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1927" y="272812"/>
            <a:ext cx="5251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In the threshold region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3137" y="1405744"/>
            <a:ext cx="68467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Theoretical</a:t>
            </a:r>
          </a:p>
          <a:p>
            <a:r>
              <a:rPr lang="en-US" altLang="ja-JP" sz="96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Approach</a:t>
            </a:r>
            <a:endParaRPr kumimoji="1" lang="ja-JP" altLang="en-US" sz="96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角丸四角形 118"/>
          <p:cNvSpPr/>
          <p:nvPr/>
        </p:nvSpPr>
        <p:spPr bwMode="auto">
          <a:xfrm>
            <a:off x="5763108" y="733925"/>
            <a:ext cx="2957811" cy="5955632"/>
          </a:xfrm>
          <a:prstGeom prst="roundRect">
            <a:avLst>
              <a:gd name="adj" fmla="val 6831"/>
            </a:avLst>
          </a:prstGeom>
          <a:solidFill>
            <a:srgbClr val="1D1D69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03313"/>
            <a:ext cx="4641850" cy="3200400"/>
          </a:xfrm>
        </p:spPr>
        <p:txBody>
          <a:bodyPr/>
          <a:lstStyle/>
          <a:p>
            <a:pPr marL="182563" indent="-182563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2000" dirty="0"/>
              <a:t>Hadron coupling</a:t>
            </a:r>
          </a:p>
          <a:p>
            <a:pPr marL="539750" lvl="1" indent="-177800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1600" dirty="0"/>
              <a:t>Isospin symmetry</a:t>
            </a:r>
          </a:p>
          <a:p>
            <a:pPr marL="182563" indent="-182563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2000" dirty="0"/>
              <a:t>Electromagnetic (photo) coupling</a:t>
            </a:r>
          </a:p>
          <a:p>
            <a:pPr marL="539750" lvl="1" indent="-177800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1600" dirty="0"/>
              <a:t>Helicity amplitude</a:t>
            </a:r>
          </a:p>
          <a:p>
            <a:pPr marL="979488" lvl="2" indent="-171450">
              <a:lnSpc>
                <a:spcPct val="120000"/>
              </a:lnSpc>
              <a:tabLst>
                <a:tab pos="979488" algn="l"/>
              </a:tabLst>
            </a:pPr>
            <a:r>
              <a:rPr lang="en-US" altLang="ja-JP" sz="1400" dirty="0"/>
              <a:t>Charged and neutral nucleon resonances</a:t>
            </a:r>
          </a:p>
          <a:p>
            <a:pPr marL="539750" lvl="1" indent="-177800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1600" dirty="0"/>
              <a:t>Decay width</a:t>
            </a:r>
          </a:p>
          <a:p>
            <a:pPr marL="979488" lvl="2" indent="-171450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1400" dirty="0"/>
              <a:t>Charged and neutral Kaon resonances</a:t>
            </a:r>
          </a:p>
          <a:p>
            <a:pPr marL="979488" lvl="2" indent="-171450">
              <a:lnSpc>
                <a:spcPct val="120000"/>
              </a:lnSpc>
              <a:tabLst>
                <a:tab pos="895350" algn="l"/>
              </a:tabLst>
            </a:pPr>
            <a:r>
              <a:rPr lang="en-US" altLang="ja-JP" sz="1400" dirty="0"/>
              <a:t>However, the decay width of </a:t>
            </a:r>
            <a:r>
              <a:rPr lang="en-US" altLang="ja-JP" sz="1400" i="1" dirty="0"/>
              <a:t>K</a:t>
            </a:r>
            <a:r>
              <a:rPr lang="en-US" altLang="ja-JP" sz="1400" i="1" baseline="-25000" dirty="0"/>
              <a:t>1</a:t>
            </a:r>
            <a:r>
              <a:rPr lang="en-US" altLang="ja-JP" sz="1400" dirty="0"/>
              <a:t> resonance is not known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V="1">
            <a:off x="6358338" y="1647433"/>
            <a:ext cx="261938" cy="3492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6617101" y="1645846"/>
            <a:ext cx="293687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 flipV="1">
            <a:off x="6906026" y="1644258"/>
            <a:ext cx="276225" cy="354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6898088" y="1275958"/>
            <a:ext cx="285750" cy="37465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3231280">
            <a:off x="6261500" y="1434709"/>
            <a:ext cx="460375" cy="44450"/>
            <a:chOff x="3216" y="723"/>
            <a:chExt cx="567" cy="5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216" y="725"/>
              <a:ext cx="283" cy="50"/>
              <a:chOff x="3255" y="752"/>
              <a:chExt cx="306" cy="50"/>
            </a:xfrm>
          </p:grpSpPr>
          <p:sp>
            <p:nvSpPr>
              <p:cNvPr id="133130" name="Freeform 10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1" name="Freeform 11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2" name="Freeform 12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3" name="Freeform 13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500" y="723"/>
              <a:ext cx="283" cy="50"/>
              <a:chOff x="3255" y="752"/>
              <a:chExt cx="306" cy="50"/>
            </a:xfrm>
          </p:grpSpPr>
          <p:sp>
            <p:nvSpPr>
              <p:cNvPr id="133135" name="Freeform 15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6" name="Freeform 16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7" name="Freeform 17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38" name="Freeform 18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133139" name="Line 19"/>
          <p:cNvSpPr>
            <a:spLocks noChangeShapeType="1"/>
          </p:cNvSpPr>
          <p:nvPr/>
        </p:nvSpPr>
        <p:spPr bwMode="auto">
          <a:xfrm flipV="1">
            <a:off x="6374213" y="4673208"/>
            <a:ext cx="265113" cy="320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V="1">
            <a:off x="6636151" y="4677971"/>
            <a:ext cx="293687" cy="15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flipH="1" flipV="1">
            <a:off x="6923488" y="4674796"/>
            <a:ext cx="274638" cy="320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 flipH="1">
            <a:off x="6636151" y="4273158"/>
            <a:ext cx="563562" cy="404813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-1052935">
            <a:off x="6494863" y="4184258"/>
            <a:ext cx="254000" cy="623888"/>
            <a:chOff x="4750" y="732"/>
            <a:chExt cx="160" cy="393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3231280">
              <a:off x="4751" y="966"/>
              <a:ext cx="290" cy="28"/>
              <a:chOff x="3216" y="723"/>
              <a:chExt cx="567" cy="52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3216" y="725"/>
                <a:ext cx="283" cy="50"/>
                <a:chOff x="3255" y="752"/>
                <a:chExt cx="306" cy="50"/>
              </a:xfrm>
            </p:grpSpPr>
            <p:sp>
              <p:nvSpPr>
                <p:cNvPr id="133146" name="Freeform 26"/>
                <p:cNvSpPr>
                  <a:spLocks/>
                </p:cNvSpPr>
                <p:nvPr/>
              </p:nvSpPr>
              <p:spPr bwMode="auto">
                <a:xfrm rot="21495122" flipV="1">
                  <a:off x="3255" y="756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47" name="Freeform 27"/>
                <p:cNvSpPr>
                  <a:spLocks/>
                </p:cNvSpPr>
                <p:nvPr/>
              </p:nvSpPr>
              <p:spPr bwMode="auto">
                <a:xfrm rot="21495122" flipV="1">
                  <a:off x="3330" y="754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48" name="Freeform 28"/>
                <p:cNvSpPr>
                  <a:spLocks/>
                </p:cNvSpPr>
                <p:nvPr/>
              </p:nvSpPr>
              <p:spPr bwMode="auto">
                <a:xfrm rot="21495122" flipV="1">
                  <a:off x="3406" y="752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49" name="Freeform 29"/>
                <p:cNvSpPr>
                  <a:spLocks/>
                </p:cNvSpPr>
                <p:nvPr/>
              </p:nvSpPr>
              <p:spPr bwMode="auto">
                <a:xfrm rot="21495122" flipV="1">
                  <a:off x="3484" y="753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3500" y="723"/>
                <a:ext cx="283" cy="50"/>
                <a:chOff x="3255" y="752"/>
                <a:chExt cx="306" cy="50"/>
              </a:xfrm>
            </p:grpSpPr>
            <p:sp>
              <p:nvSpPr>
                <p:cNvPr id="133151" name="Freeform 31"/>
                <p:cNvSpPr>
                  <a:spLocks/>
                </p:cNvSpPr>
                <p:nvPr/>
              </p:nvSpPr>
              <p:spPr bwMode="auto">
                <a:xfrm rot="21495122" flipV="1">
                  <a:off x="3255" y="756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/>
              </p:nvSpPr>
              <p:spPr bwMode="auto">
                <a:xfrm rot="21495122" flipV="1">
                  <a:off x="3330" y="754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/>
              </p:nvSpPr>
              <p:spPr bwMode="auto">
                <a:xfrm rot="21495122" flipV="1">
                  <a:off x="3406" y="752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/>
              </p:nvSpPr>
              <p:spPr bwMode="auto">
                <a:xfrm rot="21495122" flipV="1">
                  <a:off x="3484" y="753"/>
                  <a:ext cx="77" cy="46"/>
                </a:xfrm>
                <a:custGeom>
                  <a:avLst/>
                  <a:gdLst/>
                  <a:ahLst/>
                  <a:cxnLst>
                    <a:cxn ang="0">
                      <a:pos x="0" y="52"/>
                    </a:cxn>
                    <a:cxn ang="0">
                      <a:pos x="46" y="7"/>
                    </a:cxn>
                    <a:cxn ang="0">
                      <a:pos x="91" y="7"/>
                    </a:cxn>
                    <a:cxn ang="0">
                      <a:pos x="134" y="52"/>
                    </a:cxn>
                    <a:cxn ang="0">
                      <a:pos x="179" y="98"/>
                    </a:cxn>
                    <a:cxn ang="0">
                      <a:pos x="226" y="98"/>
                    </a:cxn>
                    <a:cxn ang="0">
                      <a:pos x="271" y="49"/>
                    </a:cxn>
                  </a:cxnLst>
                  <a:rect l="0" t="0" r="r" b="b"/>
                  <a:pathLst>
                    <a:path w="271" h="106">
                      <a:moveTo>
                        <a:pt x="0" y="52"/>
                      </a:moveTo>
                      <a:cubicBezTo>
                        <a:pt x="8" y="45"/>
                        <a:pt x="31" y="14"/>
                        <a:pt x="46" y="7"/>
                      </a:cubicBezTo>
                      <a:cubicBezTo>
                        <a:pt x="61" y="0"/>
                        <a:pt x="76" y="0"/>
                        <a:pt x="91" y="7"/>
                      </a:cubicBezTo>
                      <a:cubicBezTo>
                        <a:pt x="106" y="14"/>
                        <a:pt x="119" y="37"/>
                        <a:pt x="134" y="52"/>
                      </a:cubicBezTo>
                      <a:cubicBezTo>
                        <a:pt x="149" y="67"/>
                        <a:pt x="164" y="90"/>
                        <a:pt x="179" y="98"/>
                      </a:cubicBezTo>
                      <a:cubicBezTo>
                        <a:pt x="194" y="106"/>
                        <a:pt x="211" y="106"/>
                        <a:pt x="226" y="98"/>
                      </a:cubicBezTo>
                      <a:cubicBezTo>
                        <a:pt x="241" y="90"/>
                        <a:pt x="262" y="59"/>
                        <a:pt x="271" y="49"/>
                      </a:cubicBezTo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 rot="3231280">
              <a:off x="4691" y="791"/>
              <a:ext cx="145" cy="27"/>
              <a:chOff x="3255" y="752"/>
              <a:chExt cx="306" cy="50"/>
            </a:xfrm>
          </p:grpSpPr>
          <p:sp>
            <p:nvSpPr>
              <p:cNvPr id="133156" name="Freeform 36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57" name="Freeform 37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58" name="Freeform 38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59" name="Freeform 39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133160" name="Line 40"/>
          <p:cNvSpPr>
            <a:spLocks noChangeShapeType="1"/>
          </p:cNvSpPr>
          <p:nvPr/>
        </p:nvSpPr>
        <p:spPr bwMode="auto">
          <a:xfrm flipV="1">
            <a:off x="6351988" y="3219058"/>
            <a:ext cx="376238" cy="2921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 flipH="1" flipV="1">
            <a:off x="6747276" y="3219058"/>
            <a:ext cx="428625" cy="2936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 flipH="1">
            <a:off x="6734576" y="2790433"/>
            <a:ext cx="442912" cy="26670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 rot="2028135">
            <a:off x="6310713" y="2893621"/>
            <a:ext cx="460375" cy="44450"/>
            <a:chOff x="3216" y="723"/>
            <a:chExt cx="567" cy="52"/>
          </a:xfrm>
        </p:grpSpPr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216" y="725"/>
              <a:ext cx="283" cy="50"/>
              <a:chOff x="3255" y="752"/>
              <a:chExt cx="306" cy="50"/>
            </a:xfrm>
          </p:grpSpPr>
          <p:sp>
            <p:nvSpPr>
              <p:cNvPr id="133165" name="Freeform 45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66" name="Freeform 46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67" name="Freeform 47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68" name="Freeform 48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500" y="723"/>
              <a:ext cx="283" cy="50"/>
              <a:chOff x="3255" y="752"/>
              <a:chExt cx="306" cy="50"/>
            </a:xfrm>
          </p:grpSpPr>
          <p:sp>
            <p:nvSpPr>
              <p:cNvPr id="133170" name="Freeform 50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71" name="Freeform 51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72" name="Freeform 52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33173" name="Freeform 53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133174" name="Line 54"/>
          <p:cNvSpPr>
            <a:spLocks noChangeShapeType="1"/>
          </p:cNvSpPr>
          <p:nvPr/>
        </p:nvSpPr>
        <p:spPr bwMode="auto">
          <a:xfrm flipH="1">
            <a:off x="6737751" y="3053958"/>
            <a:ext cx="1587" cy="1746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133175" name="Text Box 55"/>
          <p:cNvSpPr txBox="1">
            <a:spLocks noChangeArrowheads="1"/>
          </p:cNvSpPr>
          <p:nvPr/>
        </p:nvSpPr>
        <p:spPr bwMode="auto">
          <a:xfrm>
            <a:off x="6074176" y="96480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6082113" y="249515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33177" name="Text Box 57"/>
          <p:cNvSpPr txBox="1">
            <a:spLocks noChangeArrowheads="1"/>
          </p:cNvSpPr>
          <p:nvPr/>
        </p:nvSpPr>
        <p:spPr bwMode="auto">
          <a:xfrm>
            <a:off x="6107513" y="395565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6045601" y="190143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3179" name="Text Box 59"/>
          <p:cNvSpPr txBox="1">
            <a:spLocks noChangeArrowheads="1"/>
          </p:cNvSpPr>
          <p:nvPr/>
        </p:nvSpPr>
        <p:spPr bwMode="auto">
          <a:xfrm>
            <a:off x="6050363" y="3404796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3180" name="Text Box 60"/>
          <p:cNvSpPr txBox="1">
            <a:spLocks noChangeArrowheads="1"/>
          </p:cNvSpPr>
          <p:nvPr/>
        </p:nvSpPr>
        <p:spPr bwMode="auto">
          <a:xfrm>
            <a:off x="6088463" y="4900221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3181" name="Text Box 61"/>
          <p:cNvSpPr txBox="1">
            <a:spLocks noChangeArrowheads="1"/>
          </p:cNvSpPr>
          <p:nvPr/>
        </p:nvSpPr>
        <p:spPr bwMode="auto">
          <a:xfrm>
            <a:off x="7182251" y="987033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3182" name="Text Box 62"/>
          <p:cNvSpPr txBox="1">
            <a:spLocks noChangeArrowheads="1"/>
          </p:cNvSpPr>
          <p:nvPr/>
        </p:nvSpPr>
        <p:spPr bwMode="auto">
          <a:xfrm>
            <a:off x="7147326" y="2503096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3183" name="Text Box 63"/>
          <p:cNvSpPr txBox="1">
            <a:spLocks noChangeArrowheads="1"/>
          </p:cNvSpPr>
          <p:nvPr/>
        </p:nvSpPr>
        <p:spPr bwMode="auto">
          <a:xfrm>
            <a:off x="7158438" y="3971533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3184" name="Text Box 64"/>
          <p:cNvSpPr txBox="1">
            <a:spLocks noChangeArrowheads="1"/>
          </p:cNvSpPr>
          <p:nvPr/>
        </p:nvSpPr>
        <p:spPr bwMode="auto">
          <a:xfrm>
            <a:off x="7777563" y="1483921"/>
            <a:ext cx="833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itchFamily="34" charset="0"/>
              </a:rPr>
              <a:t>s channel</a:t>
            </a:r>
          </a:p>
        </p:txBody>
      </p:sp>
      <p:sp>
        <p:nvSpPr>
          <p:cNvPr id="133185" name="Text Box 65"/>
          <p:cNvSpPr txBox="1">
            <a:spLocks noChangeArrowheads="1"/>
          </p:cNvSpPr>
          <p:nvPr/>
        </p:nvSpPr>
        <p:spPr bwMode="auto">
          <a:xfrm>
            <a:off x="7810901" y="3004746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itchFamily="34" charset="0"/>
              </a:rPr>
              <a:t>t channel</a:t>
            </a:r>
          </a:p>
        </p:txBody>
      </p:sp>
      <p:sp>
        <p:nvSpPr>
          <p:cNvPr id="133186" name="Text Box 66"/>
          <p:cNvSpPr txBox="1">
            <a:spLocks noChangeArrowheads="1"/>
          </p:cNvSpPr>
          <p:nvPr/>
        </p:nvSpPr>
        <p:spPr bwMode="auto">
          <a:xfrm>
            <a:off x="7768038" y="4481121"/>
            <a:ext cx="841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Arial" pitchFamily="34" charset="0"/>
              </a:rPr>
              <a:t>u channel</a:t>
            </a:r>
          </a:p>
        </p:txBody>
      </p:sp>
      <p:sp>
        <p:nvSpPr>
          <p:cNvPr id="133187" name="Text Box 67"/>
          <p:cNvSpPr txBox="1">
            <a:spLocks noChangeArrowheads="1"/>
          </p:cNvSpPr>
          <p:nvPr/>
        </p:nvSpPr>
        <p:spPr bwMode="auto">
          <a:xfrm>
            <a:off x="7129863" y="188555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33188" name="Text Box 68"/>
          <p:cNvSpPr txBox="1">
            <a:spLocks noChangeArrowheads="1"/>
          </p:cNvSpPr>
          <p:nvPr/>
        </p:nvSpPr>
        <p:spPr bwMode="auto">
          <a:xfrm>
            <a:off x="6575826" y="1642671"/>
            <a:ext cx="38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>
                <a:solidFill>
                  <a:srgbClr val="FF0000"/>
                </a:solidFill>
                <a:latin typeface="Arial" pitchFamily="34" charset="0"/>
              </a:rPr>
              <a:t>N</a:t>
            </a:r>
          </a:p>
          <a:p>
            <a:r>
              <a:rPr lang="en-US" altLang="ja-JP" sz="1600" i="1" dirty="0">
                <a:solidFill>
                  <a:srgbClr val="FF0000"/>
                </a:solidFill>
                <a:latin typeface="Arial" pitchFamily="34" charset="0"/>
              </a:rPr>
              <a:t>N</a:t>
            </a:r>
            <a:r>
              <a:rPr lang="en-US" altLang="ja-JP" sz="1600" i="1" baseline="30000" dirty="0">
                <a:solidFill>
                  <a:srgbClr val="FF0000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133189" name="Text Box 69"/>
          <p:cNvSpPr txBox="1">
            <a:spLocks noChangeArrowheads="1"/>
          </p:cNvSpPr>
          <p:nvPr/>
        </p:nvSpPr>
        <p:spPr bwMode="auto">
          <a:xfrm>
            <a:off x="6734576" y="2957121"/>
            <a:ext cx="837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 smtClean="0">
                <a:solidFill>
                  <a:srgbClr val="009900"/>
                </a:solidFill>
                <a:latin typeface="Arial" pitchFamily="34" charset="0"/>
              </a:rPr>
              <a:t>K,K</a:t>
            </a:r>
            <a:r>
              <a:rPr lang="en-US" altLang="ja-JP" sz="1600" i="1" baseline="30000" dirty="0" smtClean="0">
                <a:solidFill>
                  <a:srgbClr val="009900"/>
                </a:solidFill>
                <a:latin typeface="Arial" pitchFamily="34" charset="0"/>
              </a:rPr>
              <a:t>*</a:t>
            </a:r>
            <a:r>
              <a:rPr lang="en-US" altLang="ja-JP" sz="1600" i="1" dirty="0" smtClean="0">
                <a:solidFill>
                  <a:srgbClr val="009900"/>
                </a:solidFill>
                <a:latin typeface="Arial" pitchFamily="34" charset="0"/>
              </a:rPr>
              <a:t>,K</a:t>
            </a:r>
            <a:r>
              <a:rPr lang="en-US" altLang="ja-JP" sz="1600" i="1" baseline="-25000" dirty="0" smtClean="0">
                <a:solidFill>
                  <a:srgbClr val="009900"/>
                </a:solidFill>
                <a:latin typeface="Arial" pitchFamily="34" charset="0"/>
              </a:rPr>
              <a:t>1</a:t>
            </a:r>
            <a:endParaRPr lang="en-US" altLang="ja-JP" sz="1600" i="1" baseline="30000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133190" name="Text Box 70"/>
          <p:cNvSpPr txBox="1">
            <a:spLocks noChangeArrowheads="1"/>
          </p:cNvSpPr>
          <p:nvPr/>
        </p:nvSpPr>
        <p:spPr bwMode="auto">
          <a:xfrm>
            <a:off x="7136213" y="337780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33191" name="Text Box 71"/>
          <p:cNvSpPr txBox="1">
            <a:spLocks noChangeArrowheads="1"/>
          </p:cNvSpPr>
          <p:nvPr/>
        </p:nvSpPr>
        <p:spPr bwMode="auto">
          <a:xfrm>
            <a:off x="7161613" y="487005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33198" name="Text Box 78"/>
          <p:cNvSpPr txBox="1">
            <a:spLocks noChangeArrowheads="1"/>
          </p:cNvSpPr>
          <p:nvPr/>
        </p:nvSpPr>
        <p:spPr bwMode="auto">
          <a:xfrm>
            <a:off x="6599638" y="4697021"/>
            <a:ext cx="373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>
                <a:solidFill>
                  <a:srgbClr val="FFFF00"/>
                </a:solidFill>
                <a:latin typeface="Arial" pitchFamily="34" charset="0"/>
              </a:rPr>
              <a:t>Y</a:t>
            </a:r>
          </a:p>
          <a:p>
            <a:r>
              <a:rPr lang="en-US" altLang="ja-JP" sz="1600" i="1" dirty="0">
                <a:solidFill>
                  <a:srgbClr val="FFFF00"/>
                </a:solidFill>
                <a:latin typeface="Arial" pitchFamily="34" charset="0"/>
              </a:rPr>
              <a:t>Y</a:t>
            </a:r>
            <a:r>
              <a:rPr lang="en-US" altLang="ja-JP" sz="1600" i="1" baseline="30000" dirty="0">
                <a:solidFill>
                  <a:srgbClr val="FFFF00"/>
                </a:solidFill>
                <a:latin typeface="Arial" pitchFamily="34" charset="0"/>
              </a:rPr>
              <a:t>*</a:t>
            </a:r>
          </a:p>
        </p:txBody>
      </p:sp>
      <p:sp>
        <p:nvSpPr>
          <p:cNvPr id="133199" name="Oval 79"/>
          <p:cNvSpPr>
            <a:spLocks noChangeArrowheads="1"/>
          </p:cNvSpPr>
          <p:nvPr/>
        </p:nvSpPr>
        <p:spPr bwMode="auto">
          <a:xfrm>
            <a:off x="6821888" y="1549008"/>
            <a:ext cx="176213" cy="1762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0" name="Oval 80"/>
          <p:cNvSpPr>
            <a:spLocks noChangeArrowheads="1"/>
          </p:cNvSpPr>
          <p:nvPr/>
        </p:nvSpPr>
        <p:spPr bwMode="auto">
          <a:xfrm>
            <a:off x="6653613" y="3152383"/>
            <a:ext cx="176213" cy="176213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1" name="Oval 81"/>
          <p:cNvSpPr>
            <a:spLocks noChangeArrowheads="1"/>
          </p:cNvSpPr>
          <p:nvPr/>
        </p:nvSpPr>
        <p:spPr bwMode="auto">
          <a:xfrm>
            <a:off x="6556776" y="4604946"/>
            <a:ext cx="176212" cy="176212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2" name="Oval 82"/>
          <p:cNvSpPr>
            <a:spLocks noChangeArrowheads="1"/>
          </p:cNvSpPr>
          <p:nvPr/>
        </p:nvSpPr>
        <p:spPr bwMode="auto">
          <a:xfrm>
            <a:off x="6528201" y="1569646"/>
            <a:ext cx="176212" cy="176212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3" name="Oval 83"/>
          <p:cNvSpPr>
            <a:spLocks noChangeArrowheads="1"/>
          </p:cNvSpPr>
          <p:nvPr/>
        </p:nvSpPr>
        <p:spPr bwMode="auto">
          <a:xfrm>
            <a:off x="6645676" y="2928546"/>
            <a:ext cx="176212" cy="176212"/>
          </a:xfrm>
          <a:prstGeom prst="ellipse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4" name="Rectangle 84"/>
          <p:cNvSpPr>
            <a:spLocks noChangeArrowheads="1"/>
          </p:cNvSpPr>
          <p:nvPr/>
        </p:nvSpPr>
        <p:spPr bwMode="auto">
          <a:xfrm>
            <a:off x="889000" y="2363788"/>
            <a:ext cx="3611562" cy="85089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5" name="Rectangle 85"/>
          <p:cNvSpPr>
            <a:spLocks noChangeArrowheads="1"/>
          </p:cNvSpPr>
          <p:nvPr/>
        </p:nvSpPr>
        <p:spPr bwMode="auto">
          <a:xfrm>
            <a:off x="857224" y="1571612"/>
            <a:ext cx="2087589" cy="315926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33206" name="Rectangle 86"/>
          <p:cNvSpPr>
            <a:spLocks noChangeArrowheads="1"/>
          </p:cNvSpPr>
          <p:nvPr/>
        </p:nvSpPr>
        <p:spPr bwMode="auto">
          <a:xfrm>
            <a:off x="882650" y="3214685"/>
            <a:ext cx="3975102" cy="64294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 flipV="1">
            <a:off x="6309138" y="6036906"/>
            <a:ext cx="412755" cy="37941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91" name="Line 41"/>
          <p:cNvSpPr>
            <a:spLocks noChangeShapeType="1"/>
          </p:cNvSpPr>
          <p:nvPr/>
        </p:nvSpPr>
        <p:spPr bwMode="auto">
          <a:xfrm flipH="1" flipV="1">
            <a:off x="6721893" y="6036906"/>
            <a:ext cx="411158" cy="38100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92" name="Line 42"/>
          <p:cNvSpPr>
            <a:spLocks noChangeShapeType="1"/>
          </p:cNvSpPr>
          <p:nvPr/>
        </p:nvSpPr>
        <p:spPr bwMode="auto">
          <a:xfrm flipH="1">
            <a:off x="6721893" y="5695598"/>
            <a:ext cx="412745" cy="341308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 rot="2447197">
            <a:off x="6249729" y="5835783"/>
            <a:ext cx="540701" cy="45719"/>
            <a:chOff x="3216" y="723"/>
            <a:chExt cx="567" cy="52"/>
          </a:xfrm>
        </p:grpSpPr>
        <p:grpSp>
          <p:nvGrpSpPr>
            <p:cNvPr id="14" name="Group 44"/>
            <p:cNvGrpSpPr>
              <a:grpSpLocks/>
            </p:cNvGrpSpPr>
            <p:nvPr/>
          </p:nvGrpSpPr>
          <p:grpSpPr bwMode="auto">
            <a:xfrm>
              <a:off x="3207" y="725"/>
              <a:ext cx="282" cy="50"/>
              <a:chOff x="3255" y="752"/>
              <a:chExt cx="306" cy="50"/>
            </a:xfrm>
          </p:grpSpPr>
          <p:sp>
            <p:nvSpPr>
              <p:cNvPr id="100" name="Freeform 45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" name="Freeform 48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491" y="723"/>
              <a:ext cx="282" cy="50"/>
              <a:chOff x="3255" y="752"/>
              <a:chExt cx="306" cy="50"/>
            </a:xfrm>
          </p:grpSpPr>
          <p:sp>
            <p:nvSpPr>
              <p:cNvPr id="96" name="Freeform 50"/>
              <p:cNvSpPr>
                <a:spLocks/>
              </p:cNvSpPr>
              <p:nvPr/>
            </p:nvSpPr>
            <p:spPr bwMode="auto">
              <a:xfrm rot="21495122" flipV="1">
                <a:off x="3255" y="756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7" name="Freeform 51"/>
              <p:cNvSpPr>
                <a:spLocks/>
              </p:cNvSpPr>
              <p:nvPr/>
            </p:nvSpPr>
            <p:spPr bwMode="auto">
              <a:xfrm rot="21495122" flipV="1">
                <a:off x="3330" y="754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" name="Freeform 52"/>
              <p:cNvSpPr>
                <a:spLocks/>
              </p:cNvSpPr>
              <p:nvPr/>
            </p:nvSpPr>
            <p:spPr bwMode="auto">
              <a:xfrm rot="21495122" flipV="1">
                <a:off x="3406" y="752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9" name="Freeform 53"/>
              <p:cNvSpPr>
                <a:spLocks/>
              </p:cNvSpPr>
              <p:nvPr/>
            </p:nvSpPr>
            <p:spPr bwMode="auto">
              <a:xfrm rot="21495122" flipV="1">
                <a:off x="3484" y="753"/>
                <a:ext cx="77" cy="4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6" y="7"/>
                  </a:cxn>
                  <a:cxn ang="0">
                    <a:pos x="91" y="7"/>
                  </a:cxn>
                  <a:cxn ang="0">
                    <a:pos x="134" y="52"/>
                  </a:cxn>
                  <a:cxn ang="0">
                    <a:pos x="179" y="98"/>
                  </a:cxn>
                  <a:cxn ang="0">
                    <a:pos x="226" y="98"/>
                  </a:cxn>
                  <a:cxn ang="0">
                    <a:pos x="271" y="49"/>
                  </a:cxn>
                </a:cxnLst>
                <a:rect l="0" t="0" r="r" b="b"/>
                <a:pathLst>
                  <a:path w="271" h="106">
                    <a:moveTo>
                      <a:pt x="0" y="52"/>
                    </a:moveTo>
                    <a:cubicBezTo>
                      <a:pt x="8" y="45"/>
                      <a:pt x="31" y="14"/>
                      <a:pt x="46" y="7"/>
                    </a:cubicBezTo>
                    <a:cubicBezTo>
                      <a:pt x="61" y="0"/>
                      <a:pt x="76" y="0"/>
                      <a:pt x="91" y="7"/>
                    </a:cubicBezTo>
                    <a:cubicBezTo>
                      <a:pt x="106" y="14"/>
                      <a:pt x="119" y="37"/>
                      <a:pt x="134" y="52"/>
                    </a:cubicBezTo>
                    <a:cubicBezTo>
                      <a:pt x="149" y="67"/>
                      <a:pt x="164" y="90"/>
                      <a:pt x="179" y="98"/>
                    </a:cubicBezTo>
                    <a:cubicBezTo>
                      <a:pt x="194" y="106"/>
                      <a:pt x="211" y="106"/>
                      <a:pt x="226" y="98"/>
                    </a:cubicBezTo>
                    <a:cubicBezTo>
                      <a:pt x="241" y="90"/>
                      <a:pt x="262" y="59"/>
                      <a:pt x="271" y="49"/>
                    </a:cubicBez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105" name="Text Box 56"/>
          <p:cNvSpPr txBox="1">
            <a:spLocks noChangeArrowheads="1"/>
          </p:cNvSpPr>
          <p:nvPr/>
        </p:nvSpPr>
        <p:spPr bwMode="auto">
          <a:xfrm>
            <a:off x="6039264" y="540032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06" name="Text Box 59"/>
          <p:cNvSpPr txBox="1">
            <a:spLocks noChangeArrowheads="1"/>
          </p:cNvSpPr>
          <p:nvPr/>
        </p:nvSpPr>
        <p:spPr bwMode="auto">
          <a:xfrm>
            <a:off x="6007514" y="6309961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i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07" name="Text Box 62"/>
          <p:cNvSpPr txBox="1">
            <a:spLocks noChangeArrowheads="1"/>
          </p:cNvSpPr>
          <p:nvPr/>
        </p:nvSpPr>
        <p:spPr bwMode="auto">
          <a:xfrm>
            <a:off x="7104477" y="5408261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08" name="Text Box 65"/>
          <p:cNvSpPr txBox="1">
            <a:spLocks noChangeArrowheads="1"/>
          </p:cNvSpPr>
          <p:nvPr/>
        </p:nvSpPr>
        <p:spPr bwMode="auto">
          <a:xfrm>
            <a:off x="7585973" y="5894030"/>
            <a:ext cx="1064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Arial" pitchFamily="34" charset="0"/>
              </a:rPr>
              <a:t>Contact term</a:t>
            </a:r>
            <a:endParaRPr lang="en-US" altLang="ja-JP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0" name="Text Box 70"/>
          <p:cNvSpPr txBox="1">
            <a:spLocks noChangeArrowheads="1"/>
          </p:cNvSpPr>
          <p:nvPr/>
        </p:nvSpPr>
        <p:spPr bwMode="auto">
          <a:xfrm>
            <a:off x="7093364" y="6282973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9" name="スライド番号プレースホルダ 108"/>
          <p:cNvSpPr>
            <a:spLocks noGrp="1"/>
          </p:cNvSpPr>
          <p:nvPr>
            <p:ph type="sldNum" sz="quarter" idx="11"/>
          </p:nvPr>
        </p:nvSpPr>
        <p:spPr>
          <a:xfrm>
            <a:off x="8575675" y="6506416"/>
            <a:ext cx="568325" cy="338137"/>
          </a:xfrm>
        </p:spPr>
        <p:txBody>
          <a:bodyPr/>
          <a:lstStyle/>
          <a:p>
            <a:fld id="{C1CE1D6C-158D-46E6-9E1B-CF9880E9086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1188720" y="4457700"/>
            <a:ext cx="4603454" cy="1773564"/>
            <a:chOff x="1188720" y="4457700"/>
            <a:chExt cx="4603454" cy="1773564"/>
          </a:xfrm>
        </p:grpSpPr>
        <p:sp>
          <p:nvSpPr>
            <p:cNvPr id="118" name="テキスト ボックス 117"/>
            <p:cNvSpPr txBox="1"/>
            <p:nvPr/>
          </p:nvSpPr>
          <p:spPr>
            <a:xfrm>
              <a:off x="1211580" y="5429250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ja-JP" sz="9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baseline="-25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1" lang="en-US" altLang="ja-JP" sz="5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sz="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g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) =</a:t>
              </a:r>
              <a:endParaRPr kumimoji="1" lang="ja-JP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193" name="Text Box 73"/>
            <p:cNvSpPr txBox="1">
              <a:spLocks noChangeArrowheads="1"/>
            </p:cNvSpPr>
            <p:nvPr/>
          </p:nvSpPr>
          <p:spPr bwMode="auto">
            <a:xfrm>
              <a:off x="2301260" y="5218439"/>
              <a:ext cx="3490914" cy="1012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ja-JP" sz="1400" dirty="0"/>
                <a:t>   </a:t>
              </a:r>
              <a:r>
                <a:rPr kumimoji="1" lang="en-US" altLang="ja-JP" sz="1400" dirty="0">
                  <a:solidFill>
                    <a:srgbClr val="FFFFFF"/>
                  </a:solidFill>
                  <a:latin typeface="Symbol" pitchFamily="18" charset="2"/>
                </a:rPr>
                <a:t>- </a:t>
              </a:r>
              <a:r>
                <a:rPr kumimoji="1" lang="en-US" altLang="ja-JP" sz="1400" dirty="0">
                  <a:solidFill>
                    <a:srgbClr val="FFFFFF"/>
                  </a:solidFill>
                </a:rPr>
                <a:t>0.45</a:t>
              </a:r>
              <a:r>
                <a:rPr kumimoji="1" lang="en-US" altLang="ja-JP" sz="1800" dirty="0">
                  <a:solidFill>
                    <a:srgbClr val="FFFFFF"/>
                  </a:solidFill>
                </a:rPr>
                <a:t> </a:t>
              </a:r>
              <a:r>
                <a:rPr kumimoji="1" lang="en-US" altLang="ja-JP" sz="1800" dirty="0" smtClean="0">
                  <a:solidFill>
                    <a:srgbClr val="FFFFFF"/>
                  </a:solidFill>
                </a:rPr>
                <a:t>  </a:t>
              </a:r>
              <a:r>
                <a:rPr kumimoji="1" lang="en-US" altLang="ja-JP" sz="1400" dirty="0">
                  <a:solidFill>
                    <a:srgbClr val="FFFFFF"/>
                  </a:solidFill>
                </a:rPr>
                <a:t>in</a:t>
              </a:r>
              <a:r>
                <a:rPr kumimoji="1" lang="en-US" altLang="ja-JP" sz="1400" dirty="0"/>
                <a:t> </a:t>
              </a:r>
              <a:r>
                <a:rPr kumimoji="1" lang="en-US" altLang="ja-JP" sz="1400" dirty="0">
                  <a:solidFill>
                    <a:srgbClr val="CC6600"/>
                  </a:solidFill>
                </a:rPr>
                <a:t>Kaon-MAID</a:t>
              </a:r>
              <a:r>
                <a:rPr kumimoji="1" lang="en-US" altLang="ja-JP" sz="1400" dirty="0">
                  <a:solidFill>
                    <a:srgbClr val="FFFFFF"/>
                  </a:solidFill>
                </a:rPr>
                <a:t>, </a:t>
              </a:r>
              <a:r>
                <a:rPr kumimoji="1" lang="en-US" altLang="ja-JP" sz="1400" dirty="0" smtClean="0">
                  <a:solidFill>
                    <a:srgbClr val="FFFFFF"/>
                  </a:solidFill>
                </a:rPr>
                <a:t>estimated </a:t>
              </a:r>
            </a:p>
            <a:p>
              <a:pPr>
                <a:lnSpc>
                  <a:spcPct val="130000"/>
                </a:lnSpc>
              </a:pPr>
              <a:r>
                <a:rPr lang="en-US" altLang="ja-JP" sz="1400" dirty="0" smtClean="0">
                  <a:solidFill>
                    <a:srgbClr val="FFFFFF"/>
                  </a:solidFill>
                </a:rPr>
                <a:t>                </a:t>
              </a:r>
              <a:r>
                <a:rPr kumimoji="1" lang="en-US" altLang="ja-JP" sz="1400" dirty="0" smtClean="0">
                  <a:solidFill>
                    <a:srgbClr val="FFFFFF"/>
                  </a:solidFill>
                </a:rPr>
                <a:t>from </a:t>
              </a:r>
              <a:r>
                <a:rPr lang="en-US" altLang="ja-JP" sz="1400" dirty="0" smtClean="0">
                  <a:solidFill>
                    <a:srgbClr val="FFFFFF"/>
                  </a:solidFill>
                  <a:latin typeface="Symbol" pitchFamily="18" charset="2"/>
                </a:rPr>
                <a:t>g</a:t>
              </a:r>
              <a:r>
                <a:rPr kumimoji="1" lang="en-US" altLang="ja-JP" sz="1400" i="1" dirty="0" smtClean="0">
                  <a:solidFill>
                    <a:srgbClr val="FFFFFF"/>
                  </a:solidFill>
                </a:rPr>
                <a:t>p</a:t>
              </a:r>
              <a:r>
                <a:rPr kumimoji="1" lang="en-US" altLang="ja-JP" sz="1400" dirty="0" smtClean="0">
                  <a:solidFill>
                    <a:srgbClr val="FFFFFF"/>
                  </a:solidFill>
                  <a:sym typeface="Symbol"/>
                </a:rPr>
                <a:t></a:t>
              </a:r>
              <a:r>
                <a:rPr kumimoji="1" lang="en-US" altLang="ja-JP" sz="1400" i="1" dirty="0" smtClean="0">
                  <a:solidFill>
                    <a:srgbClr val="FFFFFF"/>
                  </a:solidFill>
                </a:rPr>
                <a:t>K</a:t>
              </a:r>
              <a:r>
                <a:rPr kumimoji="1" lang="en-US" altLang="ja-JP" sz="1400" baseline="30000" dirty="0" smtClean="0">
                  <a:solidFill>
                    <a:srgbClr val="FFFFFF"/>
                  </a:solidFill>
                </a:rPr>
                <a:t>0</a:t>
              </a:r>
              <a:r>
                <a:rPr kumimoji="1" lang="en-US" altLang="ja-JP" sz="1400" dirty="0" smtClean="0">
                  <a:solidFill>
                    <a:srgbClr val="FFFFFF"/>
                  </a:solidFill>
                  <a:latin typeface="Symbol" pitchFamily="18" charset="2"/>
                </a:rPr>
                <a:t>S</a:t>
              </a:r>
              <a:r>
                <a:rPr kumimoji="1" lang="en-US" altLang="ja-JP" sz="1400" baseline="30000" dirty="0">
                  <a:solidFill>
                    <a:srgbClr val="FFFFFF"/>
                  </a:solidFill>
                </a:rPr>
                <a:t>+  </a:t>
              </a:r>
              <a:r>
                <a:rPr kumimoji="1" lang="en-US" altLang="ja-JP" sz="1400" dirty="0">
                  <a:solidFill>
                    <a:srgbClr val="FFFFFF"/>
                  </a:solidFill>
                </a:rPr>
                <a:t>data</a:t>
              </a:r>
              <a:endParaRPr kumimoji="1" lang="en-US" altLang="ja-JP" sz="1400" baseline="30000" dirty="0">
                <a:solidFill>
                  <a:srgbClr val="FFFFFF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kumimoji="1" lang="en-US" altLang="ja-JP" sz="1400" dirty="0">
                  <a:solidFill>
                    <a:srgbClr val="FFFFFF"/>
                  </a:solidFill>
                </a:rPr>
                <a:t>   Free parameter    in</a:t>
              </a:r>
              <a:r>
                <a:rPr kumimoji="1" lang="en-US" altLang="ja-JP" sz="1400" dirty="0"/>
                <a:t> </a:t>
              </a:r>
              <a:r>
                <a:rPr kumimoji="1" lang="en-US" altLang="ja-JP" sz="1400" dirty="0">
                  <a:solidFill>
                    <a:srgbClr val="CC6600"/>
                  </a:solidFill>
                </a:rPr>
                <a:t>SLA</a:t>
              </a:r>
            </a:p>
          </p:txBody>
        </p:sp>
        <p:sp>
          <p:nvSpPr>
            <p:cNvPr id="113" name="左中かっこ 112"/>
            <p:cNvSpPr/>
            <p:nvPr/>
          </p:nvSpPr>
          <p:spPr bwMode="auto">
            <a:xfrm>
              <a:off x="2320274" y="5421644"/>
              <a:ext cx="214314" cy="714380"/>
            </a:xfrm>
            <a:prstGeom prst="leftBrace">
              <a:avLst>
                <a:gd name="adj1" fmla="val 49726"/>
                <a:gd name="adj2" fmla="val 29940"/>
              </a:avLst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1188720" y="4606290"/>
              <a:ext cx="3026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1" lang="en-US" altLang="ja-JP" sz="9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kumimoji="1" lang="en-US" altLang="ja-JP" sz="5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sz="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g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) =                    = -1.53</a:t>
              </a:r>
              <a:endParaRPr kumimoji="1" lang="ja-JP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 bwMode="auto">
            <a:xfrm>
              <a:off x="2316480" y="4804410"/>
              <a:ext cx="10325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テキスト ボックス 115"/>
            <p:cNvSpPr txBox="1"/>
            <p:nvPr/>
          </p:nvSpPr>
          <p:spPr>
            <a:xfrm>
              <a:off x="2255520" y="4457700"/>
              <a:ext cx="119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1" lang="en-US" altLang="ja-JP" sz="9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*0</a:t>
              </a:r>
              <a:r>
                <a:rPr kumimoji="1" lang="en-US" altLang="ja-JP" sz="5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1" lang="en-US" altLang="ja-JP" sz="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g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2240280" y="4770120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1" lang="en-US" altLang="ja-JP" sz="90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1" lang="en-US" altLang="ja-JP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*+</a:t>
              </a:r>
              <a:r>
                <a:rPr kumimoji="1" lang="en-US" altLang="ja-JP" sz="5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ja-JP" baseline="300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kumimoji="1" lang="en-US" altLang="ja-JP" sz="20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g </a:t>
              </a:r>
              <a:r>
                <a:rPr kumimoji="1" lang="en-US" altLang="ja-JP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テキスト ボックス 119"/>
          <p:cNvSpPr txBox="1"/>
          <p:nvPr/>
        </p:nvSpPr>
        <p:spPr>
          <a:xfrm>
            <a:off x="236652" y="132352"/>
            <a:ext cx="862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Theoretical Study: Effective Lagrangian Approach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122" name="フッター プレースホルダ 1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9" grpId="0" animBg="1"/>
      <p:bldP spid="133199" grpId="1" animBg="1"/>
      <p:bldP spid="133200" grpId="0" animBg="1"/>
      <p:bldP spid="133200" grpId="1" animBg="1"/>
      <p:bldP spid="133201" grpId="0" animBg="1"/>
      <p:bldP spid="133201" grpId="1" animBg="1"/>
      <p:bldP spid="133202" grpId="0" animBg="1"/>
      <p:bldP spid="133202" grpId="1" animBg="1"/>
      <p:bldP spid="133203" grpId="0" animBg="1"/>
      <p:bldP spid="133203" grpId="1" animBg="1"/>
      <p:bldP spid="133204" grpId="0" animBg="1"/>
      <p:bldP spid="133204" grpId="1" animBg="1"/>
      <p:bldP spid="133205" grpId="0" animBg="1"/>
      <p:bldP spid="133205" grpId="1" animBg="1"/>
      <p:bldP spid="133206" grpId="0" animBg="1"/>
      <p:bldP spid="13320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071546"/>
            <a:ext cx="7772400" cy="5357850"/>
          </a:xfrm>
        </p:spPr>
        <p:txBody>
          <a:bodyPr/>
          <a:lstStyle/>
          <a:p>
            <a:r>
              <a:rPr kumimoji="1" lang="en-US" altLang="ja-JP" sz="2400" dirty="0" smtClean="0"/>
              <a:t>Kaon-MAID</a:t>
            </a:r>
          </a:p>
          <a:p>
            <a:pPr lvl="1"/>
            <a:r>
              <a:rPr lang="en-US" altLang="ja-JP" sz="1800" dirty="0" smtClean="0"/>
              <a:t>T.Mart, C.Bennhold, PRC61 (2000) 012201(R)</a:t>
            </a:r>
          </a:p>
          <a:p>
            <a:pPr lvl="1"/>
            <a:r>
              <a:rPr lang="en-US" altLang="ja-JP" sz="1800" dirty="0" smtClean="0"/>
              <a:t>Input: </a:t>
            </a:r>
            <a:r>
              <a:rPr lang="en-US" altLang="ja-JP" sz="1800" dirty="0" smtClean="0">
                <a:latin typeface="Symbol" pitchFamily="18" charset="2"/>
              </a:rPr>
              <a:t>g+</a:t>
            </a:r>
            <a:r>
              <a:rPr lang="en-US" altLang="ja-JP" sz="1800" i="1" dirty="0" smtClean="0"/>
              <a:t>p</a:t>
            </a:r>
            <a:r>
              <a:rPr lang="en-US" altLang="ja-JP" sz="1800" dirty="0" smtClean="0">
                <a:sym typeface="Symbol"/>
              </a:rPr>
              <a:t></a:t>
            </a:r>
            <a:r>
              <a:rPr lang="en-US" altLang="ja-JP" sz="1800" i="1" dirty="0" smtClean="0"/>
              <a:t>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>
                <a:latin typeface="Symbol" pitchFamily="18" charset="2"/>
              </a:rPr>
              <a:t>+L</a:t>
            </a:r>
            <a:r>
              <a:rPr lang="en-US" altLang="ja-JP" sz="1800" dirty="0" smtClean="0"/>
              <a:t>, </a:t>
            </a:r>
            <a:r>
              <a:rPr lang="en-US" altLang="ja-JP" sz="1800" dirty="0" smtClean="0">
                <a:latin typeface="Symbol" pitchFamily="18" charset="2"/>
              </a:rPr>
              <a:t>g+</a:t>
            </a:r>
            <a:r>
              <a:rPr lang="en-US" altLang="ja-JP" sz="1800" i="1" dirty="0" smtClean="0"/>
              <a:t>p</a:t>
            </a:r>
            <a:r>
              <a:rPr lang="en-US" altLang="ja-JP" sz="1800" dirty="0" smtClean="0">
                <a:sym typeface="Symbol"/>
              </a:rPr>
              <a:t></a:t>
            </a:r>
            <a:r>
              <a:rPr lang="en-US" altLang="ja-JP" sz="1800" i="1" dirty="0" smtClean="0"/>
              <a:t>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>
                <a:latin typeface="Symbol" pitchFamily="18" charset="2"/>
              </a:rPr>
              <a:t>+S</a:t>
            </a:r>
            <a:r>
              <a:rPr lang="en-US" altLang="ja-JP" sz="1800" baseline="30000" dirty="0" smtClean="0"/>
              <a:t>0</a:t>
            </a:r>
            <a:r>
              <a:rPr lang="en-US" altLang="ja-JP" sz="1800" dirty="0" smtClean="0"/>
              <a:t>, </a:t>
            </a:r>
            <a:r>
              <a:rPr lang="en-US" altLang="ja-JP" sz="1800" dirty="0" smtClean="0">
                <a:latin typeface="Symbol" pitchFamily="18" charset="2"/>
              </a:rPr>
              <a:t>g+</a:t>
            </a:r>
            <a:r>
              <a:rPr lang="en-US" altLang="ja-JP" sz="1800" i="1" dirty="0" smtClean="0"/>
              <a:t>p</a:t>
            </a:r>
            <a:r>
              <a:rPr lang="en-US" altLang="ja-JP" sz="1800" dirty="0" smtClean="0">
                <a:sym typeface="Symbol"/>
              </a:rPr>
              <a:t></a:t>
            </a:r>
            <a:r>
              <a:rPr lang="en-US" altLang="ja-JP" sz="1800" i="1" dirty="0" smtClean="0"/>
              <a:t>K</a:t>
            </a:r>
            <a:r>
              <a:rPr lang="en-US" altLang="ja-JP" sz="1800" baseline="30000" dirty="0" smtClean="0"/>
              <a:t>0</a:t>
            </a:r>
            <a:r>
              <a:rPr lang="en-US" altLang="ja-JP" sz="1800" dirty="0" smtClean="0">
                <a:latin typeface="Symbol" pitchFamily="18" charset="2"/>
              </a:rPr>
              <a:t>+S</a:t>
            </a:r>
            <a:r>
              <a:rPr lang="en-US" altLang="ja-JP" sz="1800" baseline="30000" dirty="0" smtClean="0"/>
              <a:t>+</a:t>
            </a:r>
            <a:endParaRPr kumimoji="1" lang="en-US" altLang="ja-JP" sz="1800" baseline="30000" dirty="0" smtClean="0"/>
          </a:p>
          <a:p>
            <a:pPr lvl="1"/>
            <a:r>
              <a:rPr lang="en-US" altLang="ja-JP" sz="1800" dirty="0" smtClean="0"/>
              <a:t>Resonances: </a:t>
            </a:r>
          </a:p>
          <a:p>
            <a:pPr lvl="2"/>
            <a:r>
              <a:rPr lang="en-US" altLang="ja-JP" sz="1600" i="1" dirty="0" smtClean="0"/>
              <a:t>N</a:t>
            </a:r>
            <a:r>
              <a:rPr lang="en-US" altLang="ja-JP" sz="1600" dirty="0" smtClean="0"/>
              <a:t>(1650) </a:t>
            </a:r>
            <a:r>
              <a:rPr lang="en-US" altLang="ja-JP" sz="1600" i="1" dirty="0" smtClean="0"/>
              <a:t>S</a:t>
            </a:r>
            <a:r>
              <a:rPr lang="en-US" altLang="ja-JP" sz="1600" baseline="-25000" dirty="0" smtClean="0"/>
              <a:t>11</a:t>
            </a:r>
            <a:r>
              <a:rPr lang="en-US" altLang="ja-JP" sz="1600" dirty="0" smtClean="0"/>
              <a:t>, </a:t>
            </a:r>
            <a:r>
              <a:rPr lang="en-US" altLang="ja-JP" sz="1600" i="1" dirty="0" smtClean="0"/>
              <a:t>N</a:t>
            </a:r>
            <a:r>
              <a:rPr lang="en-US" altLang="ja-JP" sz="1600" dirty="0" smtClean="0"/>
              <a:t>(1710) </a:t>
            </a:r>
            <a:r>
              <a:rPr lang="en-US" altLang="ja-JP" sz="1600" i="1" dirty="0" smtClean="0"/>
              <a:t>P</a:t>
            </a:r>
            <a:r>
              <a:rPr lang="en-US" altLang="ja-JP" sz="1600" baseline="-25000" dirty="0" smtClean="0"/>
              <a:t>11</a:t>
            </a:r>
            <a:r>
              <a:rPr lang="en-US" altLang="ja-JP" sz="1600" dirty="0" smtClean="0"/>
              <a:t>, </a:t>
            </a:r>
            <a:r>
              <a:rPr lang="en-US" altLang="ja-JP" sz="1600" i="1" dirty="0" smtClean="0"/>
              <a:t>N</a:t>
            </a:r>
            <a:r>
              <a:rPr lang="en-US" altLang="ja-JP" sz="1600" dirty="0" smtClean="0"/>
              <a:t>(1720) </a:t>
            </a:r>
            <a:r>
              <a:rPr lang="en-US" altLang="ja-JP" sz="1600" i="1" dirty="0" smtClean="0"/>
              <a:t>P</a:t>
            </a:r>
            <a:r>
              <a:rPr lang="en-US" altLang="ja-JP" sz="1600" baseline="-25000" dirty="0" smtClean="0"/>
              <a:t>13</a:t>
            </a:r>
            <a:r>
              <a:rPr lang="en-US" altLang="ja-JP" sz="1600" dirty="0" smtClean="0"/>
              <a:t>, </a:t>
            </a:r>
          </a:p>
          <a:p>
            <a:pPr lvl="2"/>
            <a:r>
              <a:rPr lang="en-US" altLang="ja-JP" sz="1600" i="1" dirty="0" smtClean="0">
                <a:sym typeface="Symbol"/>
              </a:rPr>
              <a:t></a:t>
            </a:r>
            <a:r>
              <a:rPr lang="en-US" altLang="ja-JP" sz="1600" dirty="0" smtClean="0"/>
              <a:t>(1900) </a:t>
            </a:r>
            <a:r>
              <a:rPr lang="en-US" altLang="ja-JP" sz="1600" i="1" dirty="0" smtClean="0"/>
              <a:t>S</a:t>
            </a:r>
            <a:r>
              <a:rPr lang="en-US" altLang="ja-JP" sz="1600" baseline="-25000" dirty="0" smtClean="0"/>
              <a:t>31</a:t>
            </a:r>
            <a:r>
              <a:rPr lang="en-US" altLang="ja-JP" sz="1600" dirty="0" smtClean="0"/>
              <a:t>, </a:t>
            </a:r>
            <a:r>
              <a:rPr lang="en-US" altLang="ja-JP" sz="1600" i="1" dirty="0" smtClean="0">
                <a:sym typeface="Symbol"/>
              </a:rPr>
              <a:t></a:t>
            </a:r>
            <a:r>
              <a:rPr lang="en-US" altLang="ja-JP" sz="1600" dirty="0" smtClean="0"/>
              <a:t>(1910) </a:t>
            </a:r>
            <a:r>
              <a:rPr lang="en-US" altLang="ja-JP" sz="1600" i="1" dirty="0" smtClean="0"/>
              <a:t>P</a:t>
            </a:r>
            <a:r>
              <a:rPr lang="en-US" altLang="ja-JP" sz="1600" baseline="-25000" dirty="0" smtClean="0"/>
              <a:t>31 </a:t>
            </a:r>
          </a:p>
          <a:p>
            <a:pPr lvl="2"/>
            <a:r>
              <a:rPr lang="en-US" altLang="ja-JP" sz="1600" i="1" dirty="0" smtClean="0"/>
              <a:t>K</a:t>
            </a:r>
            <a:r>
              <a:rPr lang="en-US" altLang="ja-JP" sz="1600" dirty="0" smtClean="0"/>
              <a:t>*(892), </a:t>
            </a:r>
            <a:r>
              <a:rPr lang="en-US" altLang="ja-JP" sz="1600" i="1" dirty="0" smtClean="0"/>
              <a:t>K</a:t>
            </a:r>
            <a:r>
              <a:rPr lang="en-US" altLang="ja-JP" sz="1600" baseline="-25000" dirty="0" smtClean="0"/>
              <a:t>1</a:t>
            </a:r>
            <a:r>
              <a:rPr lang="en-US" altLang="ja-JP" sz="1600" dirty="0" smtClean="0"/>
              <a:t>(1270) </a:t>
            </a:r>
            <a:endParaRPr lang="en-US" altLang="ja-JP" sz="1600" baseline="-25000" dirty="0" smtClean="0"/>
          </a:p>
          <a:p>
            <a:pPr lvl="1"/>
            <a:r>
              <a:rPr lang="en-US" altLang="ja-JP" sz="1800" dirty="0" smtClean="0"/>
              <a:t>Hadronic form factor, contact term</a:t>
            </a:r>
          </a:p>
          <a:p>
            <a:r>
              <a:rPr lang="en-US" altLang="ja-JP" sz="2400" dirty="0" smtClean="0"/>
              <a:t>Saclay-Lyon A</a:t>
            </a:r>
          </a:p>
          <a:p>
            <a:pPr lvl="1"/>
            <a:r>
              <a:rPr kumimoji="1" lang="en-US" altLang="ja-JP" sz="1800" dirty="0" smtClean="0"/>
              <a:t>T. Mizutani </a:t>
            </a:r>
            <a:r>
              <a:rPr kumimoji="1" lang="en-US" altLang="ja-JP" sz="1800" i="1" dirty="0" smtClean="0"/>
              <a:t>et al</a:t>
            </a:r>
            <a:r>
              <a:rPr kumimoji="1" lang="en-US" altLang="ja-JP" sz="1800" dirty="0" smtClean="0"/>
              <a:t>. PRC58 (1998) 75</a:t>
            </a:r>
          </a:p>
          <a:p>
            <a:pPr lvl="1"/>
            <a:r>
              <a:rPr lang="en-US" altLang="ja-JP" sz="1800" dirty="0" smtClean="0"/>
              <a:t>Input: </a:t>
            </a:r>
            <a:r>
              <a:rPr lang="en-US" altLang="ja-JP" sz="1800" dirty="0" smtClean="0">
                <a:latin typeface="Symbol" pitchFamily="18" charset="2"/>
              </a:rPr>
              <a:t>g+</a:t>
            </a:r>
            <a:r>
              <a:rPr lang="en-US" altLang="ja-JP" sz="1800" i="1" dirty="0" smtClean="0"/>
              <a:t>p</a:t>
            </a:r>
            <a:r>
              <a:rPr lang="en-US" altLang="ja-JP" sz="1800" dirty="0" smtClean="0">
                <a:sym typeface="Symbol"/>
              </a:rPr>
              <a:t></a:t>
            </a:r>
            <a:r>
              <a:rPr lang="en-US" altLang="ja-JP" sz="1800" i="1" dirty="0" smtClean="0"/>
              <a:t>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>
                <a:latin typeface="Symbol" pitchFamily="18" charset="2"/>
              </a:rPr>
              <a:t>+L</a:t>
            </a:r>
            <a:endParaRPr lang="en-US" altLang="ja-JP" sz="1800" dirty="0" smtClean="0"/>
          </a:p>
          <a:p>
            <a:pPr lvl="1"/>
            <a:r>
              <a:rPr kumimoji="1" lang="en-US" altLang="ja-JP" sz="1800" dirty="0" smtClean="0"/>
              <a:t>Resonances:</a:t>
            </a:r>
          </a:p>
          <a:p>
            <a:pPr lvl="2"/>
            <a:r>
              <a:rPr lang="en-US" altLang="ja-JP" sz="1600" i="1" dirty="0" smtClean="0"/>
              <a:t>N</a:t>
            </a:r>
            <a:r>
              <a:rPr lang="en-US" altLang="ja-JP" sz="1600" dirty="0" smtClean="0"/>
              <a:t>(1720) </a:t>
            </a:r>
            <a:r>
              <a:rPr lang="en-US" altLang="ja-JP" sz="1600" i="1" dirty="0" smtClean="0"/>
              <a:t>P</a:t>
            </a:r>
            <a:r>
              <a:rPr lang="en-US" altLang="ja-JP" sz="1600" baseline="-25000" dirty="0" smtClean="0"/>
              <a:t>13</a:t>
            </a:r>
          </a:p>
          <a:p>
            <a:pPr lvl="2"/>
            <a:r>
              <a:rPr lang="en-US" altLang="ja-JP" sz="1600" dirty="0" smtClean="0">
                <a:sym typeface="Symbol"/>
              </a:rPr>
              <a:t></a:t>
            </a:r>
            <a:r>
              <a:rPr lang="en-US" altLang="ja-JP" sz="1600" dirty="0" smtClean="0"/>
              <a:t>(1405), </a:t>
            </a:r>
            <a:r>
              <a:rPr lang="en-US" altLang="ja-JP" sz="1600" dirty="0" smtClean="0">
                <a:sym typeface="Symbol"/>
              </a:rPr>
              <a:t></a:t>
            </a:r>
            <a:r>
              <a:rPr lang="en-US" altLang="ja-JP" sz="1600" dirty="0" smtClean="0"/>
              <a:t>(1670), </a:t>
            </a:r>
            <a:r>
              <a:rPr lang="en-US" altLang="ja-JP" sz="1600" dirty="0" smtClean="0">
                <a:sym typeface="Symbol"/>
              </a:rPr>
              <a:t></a:t>
            </a:r>
            <a:r>
              <a:rPr lang="en-US" altLang="ja-JP" sz="1600" dirty="0" smtClean="0"/>
              <a:t>(1810), </a:t>
            </a:r>
            <a:r>
              <a:rPr lang="en-US" altLang="ja-JP" sz="1600" dirty="0" smtClean="0">
                <a:sym typeface="Symbol"/>
              </a:rPr>
              <a:t></a:t>
            </a:r>
            <a:r>
              <a:rPr lang="en-US" altLang="ja-JP" sz="1600" dirty="0" smtClean="0"/>
              <a:t>(1660) </a:t>
            </a:r>
          </a:p>
          <a:p>
            <a:pPr lvl="2"/>
            <a:r>
              <a:rPr lang="en-US" altLang="ja-JP" sz="1600" i="1" dirty="0" smtClean="0"/>
              <a:t>K</a:t>
            </a:r>
            <a:r>
              <a:rPr lang="en-US" altLang="ja-JP" sz="1600" dirty="0" smtClean="0"/>
              <a:t>*(892), </a:t>
            </a:r>
            <a:r>
              <a:rPr lang="en-US" altLang="ja-JP" sz="1600" i="1" dirty="0" smtClean="0"/>
              <a:t>K</a:t>
            </a:r>
            <a:r>
              <a:rPr lang="en-US" altLang="ja-JP" sz="1600" baseline="-25000" dirty="0" smtClean="0"/>
              <a:t>1</a:t>
            </a:r>
            <a:r>
              <a:rPr lang="en-US" altLang="ja-JP" sz="1600" dirty="0" smtClean="0"/>
              <a:t>(1270) </a:t>
            </a:r>
            <a:endParaRPr lang="en-US" altLang="ja-JP" sz="1600" baseline="-25000" dirty="0" smtClean="0"/>
          </a:p>
          <a:p>
            <a:pPr lvl="1"/>
            <a:r>
              <a:rPr lang="en-US" altLang="ja-JP" sz="1800" dirty="0" smtClean="0"/>
              <a:t>No hadronic form factor</a:t>
            </a:r>
            <a:endParaRPr kumimoji="1" lang="en-US" altLang="ja-JP" sz="1800" dirty="0" smtClean="0"/>
          </a:p>
          <a:p>
            <a:pPr lvl="2"/>
            <a:endParaRPr kumimoji="1" lang="ja-JP" altLang="en-US" sz="1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E1D6C-158D-46E6-9E1B-CF9880E9086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6427" y="103032"/>
            <a:ext cx="8275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Characteristics of Two Models</a:t>
            </a:r>
            <a:endParaRPr kumimoji="1" lang="ja-JP" altLang="en-US" sz="44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pic>
        <p:nvPicPr>
          <p:cNvPr id="19458" name="Picture 2" descr="C:\Users\kaneta\Pictures\iPhone_Album\研究\NKS2\iPhone 40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85559" y="0"/>
            <a:ext cx="2758441" cy="20688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01" name="Picture 1" descr="C:\Users\kaneta\Desktop\2010_09_04_JSPS_SHERE_seminar\実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22" y="1202164"/>
            <a:ext cx="48387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neta\Pictures\iPhone_Album\研究\NKS2\iPhone 40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"/>
            <a:ext cx="9144001" cy="68579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149173" y="2788098"/>
            <a:ext cx="263084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88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</a:t>
            </a:r>
            <a:endParaRPr kumimoji="1" lang="ja-JP" altLang="en-US" sz="88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46912" y="3826997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and</a:t>
            </a:r>
            <a:endParaRPr kumimoji="1" lang="ja-JP" altLang="en-US" sz="40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507" y="391792"/>
            <a:ext cx="8132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Experiments to Investigate</a:t>
            </a:r>
          </a:p>
          <a:p>
            <a:pPr algn="ctr"/>
            <a:r>
              <a:rPr lang="en-US" altLang="ja-JP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Strangeness Photo-Production</a:t>
            </a:r>
          </a:p>
          <a:p>
            <a:pPr algn="ctr"/>
            <a:r>
              <a:rPr lang="en-US" altLang="ja-JP" sz="44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at LNS/ELPH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8387" y="4312099"/>
            <a:ext cx="33009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88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NKS2</a:t>
            </a:r>
            <a:endParaRPr kumimoji="1" lang="ja-JP" altLang="en-US" sz="88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095024" y="429112"/>
            <a:ext cx="6763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2000-2004:</a:t>
            </a:r>
          </a:p>
          <a:p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Using TAGX spectrometer (INS, U. Tokyo)</a:t>
            </a:r>
          </a:p>
          <a:p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Reconstruct </a:t>
            </a:r>
            <a:r>
              <a:rPr lang="en-US" altLang="ja-JP" sz="2000" i="1" dirty="0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altLang="ja-JP" sz="20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altLang="ja-JP" sz="2000" baseline="-25000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from </a:t>
            </a:r>
            <a:r>
              <a:rPr lang="en-US" altLang="ja-JP" sz="2000" baseline="30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+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</a:t>
            </a:r>
            <a:r>
              <a:rPr lang="en-US" altLang="ja-JP" sz="2000" baseline="30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-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decay</a:t>
            </a:r>
            <a:endParaRPr lang="en-US" altLang="ja-JP" sz="2000" baseline="3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en-US" altLang="ja-JP" sz="20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The first measurement of K</a:t>
            </a:r>
            <a:r>
              <a:rPr kumimoji="1" lang="en-US" altLang="ja-JP" sz="20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 cross section</a:t>
            </a:r>
          </a:p>
          <a:p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US" altLang="ja-JP" sz="2000" i="1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,K</a:t>
            </a:r>
            <a:r>
              <a:rPr lang="en-US" altLang="ja-JP" sz="20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 reaction </a:t>
            </a:r>
            <a:r>
              <a:rPr lang="en-US" altLang="ja-JP" sz="1400" dirty="0" smtClean="0">
                <a:solidFill>
                  <a:schemeClr val="bg1">
                    <a:lumMod val="75000"/>
                  </a:schemeClr>
                </a:solidFill>
              </a:rPr>
              <a:t>[Phys.Rev.C78(2008)014001]</a:t>
            </a:r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81785" y="36102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Neutral Kaon 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Spectrometer</a:t>
            </a:r>
            <a:endParaRPr lang="en-US" altLang="ja-JP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9173" y="2788098"/>
            <a:ext cx="263084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88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</a:t>
            </a:r>
            <a:endParaRPr kumimoji="1" lang="ja-JP" altLang="en-US" sz="88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07812" y="1518319"/>
            <a:ext cx="61886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2005-2007:</a:t>
            </a:r>
          </a:p>
          <a:p>
            <a:r>
              <a:rPr kumimoji="1"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Completely new spectrometer to cover </a:t>
            </a:r>
          </a:p>
          <a:p>
            <a:r>
              <a:rPr lang="en-US" altLang="ja-JP" sz="20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kumimoji="1"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full kinematical region</a:t>
            </a:r>
          </a:p>
          <a:p>
            <a:endParaRPr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2008-: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Upgrade project</a:t>
            </a:r>
          </a:p>
          <a:p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2010-: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Taking physics data</a:t>
            </a:r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kumimoji="1" lang="en-US" altLang="ja-JP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8387" y="4312099"/>
            <a:ext cx="33009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88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NKS2</a:t>
            </a:r>
            <a:endParaRPr kumimoji="1" lang="ja-JP" altLang="en-US" sz="88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66768" y="5340428"/>
            <a:ext cx="5033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2400" dirty="0">
                <a:solidFill>
                  <a:schemeClr val="bg1">
                    <a:lumMod val="75000"/>
                  </a:schemeClr>
                </a:solidFill>
              </a:rPr>
              <a:t>Neutral Kaon 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Spectrometer 2</a:t>
            </a:r>
            <a:endParaRPr lang="en-US" altLang="ja-JP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74391" y="810335"/>
            <a:ext cx="8094596" cy="609600"/>
          </a:xfrm>
        </p:spPr>
        <p:txBody>
          <a:bodyPr/>
          <a:lstStyle/>
          <a:p>
            <a:pPr>
              <a:tabLst>
                <a:tab pos="903288" algn="l"/>
              </a:tabLst>
            </a:pP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</a:rPr>
              <a:t>Place of the Experiment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95845" y="2104287"/>
            <a:ext cx="5095401" cy="1327682"/>
          </a:xfrm>
        </p:spPr>
        <p:txBody>
          <a:bodyPr/>
          <a:lstStyle/>
          <a:p>
            <a:pPr algn="ctr">
              <a:buNone/>
            </a:pPr>
            <a:r>
              <a:rPr kumimoji="1" lang="en-US" altLang="ja-JP" sz="2400" dirty="0" smtClean="0">
                <a:solidFill>
                  <a:srgbClr val="FFC000"/>
                </a:solidFill>
              </a:rPr>
              <a:t>L</a:t>
            </a:r>
            <a:r>
              <a:rPr kumimoji="1" lang="en-US" altLang="ja-JP" sz="2400" dirty="0" smtClean="0"/>
              <a:t>aboratory of 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N</a:t>
            </a:r>
            <a:r>
              <a:rPr kumimoji="1" lang="en-US" altLang="ja-JP" sz="2400" dirty="0" smtClean="0"/>
              <a:t>uclear 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S</a:t>
            </a:r>
            <a:r>
              <a:rPr kumimoji="1" lang="en-US" altLang="ja-JP" sz="2400" dirty="0" smtClean="0"/>
              <a:t>cience</a:t>
            </a:r>
          </a:p>
          <a:p>
            <a:pPr algn="ctr">
              <a:buNone/>
            </a:pPr>
            <a:r>
              <a:rPr lang="en-US" altLang="ja-JP" sz="2400" dirty="0" smtClean="0"/>
              <a:t>(LNS)</a:t>
            </a:r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pic>
        <p:nvPicPr>
          <p:cNvPr id="7" name="Picture 3" descr="G:\HAW09_for_Okuyama\Japan_Outline_Map_City_Middle.gif"/>
          <p:cNvPicPr>
            <a:picLocks noChangeAspect="1" noChangeArrowheads="1"/>
          </p:cNvPicPr>
          <p:nvPr/>
        </p:nvPicPr>
        <p:blipFill>
          <a:blip r:embed="rId3" cstate="print"/>
          <a:srcRect l="-4460" t="-3692" r="-4308" b="-4595"/>
          <a:stretch>
            <a:fillRect/>
          </a:stretch>
        </p:blipFill>
        <p:spPr bwMode="auto">
          <a:xfrm>
            <a:off x="6064386" y="2621322"/>
            <a:ext cx="2683042" cy="346509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</p:pic>
      <p:sp>
        <p:nvSpPr>
          <p:cNvPr id="8" name="円/楕円 7"/>
          <p:cNvSpPr/>
          <p:nvPr/>
        </p:nvSpPr>
        <p:spPr>
          <a:xfrm>
            <a:off x="7935453" y="3798154"/>
            <a:ext cx="78581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68135" y="3309934"/>
            <a:ext cx="5593278" cy="2615852"/>
            <a:chOff x="368135" y="3309934"/>
            <a:chExt cx="5593278" cy="2615852"/>
          </a:xfrm>
        </p:grpSpPr>
        <p:sp>
          <p:nvSpPr>
            <p:cNvPr id="11" name="コンテンツ プレースホルダ 4"/>
            <p:cNvSpPr txBox="1">
              <a:spLocks/>
            </p:cNvSpPr>
            <p:nvPr/>
          </p:nvSpPr>
          <p:spPr bwMode="auto">
            <a:xfrm>
              <a:off x="368135" y="3879385"/>
              <a:ext cx="5593278" cy="2046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ja-JP" sz="3200" kern="0" dirty="0" smtClean="0">
                  <a:solidFill>
                    <a:schemeClr val="bg1">
                      <a:lumMod val="85000"/>
                    </a:schemeClr>
                  </a:solidFill>
                </a:rPr>
                <a:t>Research Center for</a:t>
              </a:r>
            </a:p>
            <a:p>
              <a:pPr marL="342900" lvl="0" indent="-342900"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ja-JP" sz="3200" kern="0" dirty="0" smtClean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en-US" altLang="ja-JP" sz="3200" kern="0" dirty="0" smtClean="0">
                  <a:solidFill>
                    <a:srgbClr val="FFC000"/>
                  </a:solidFill>
                </a:rPr>
                <a:t>El</a:t>
              </a:r>
              <a:r>
                <a:rPr lang="en-US" altLang="ja-JP" sz="3200" kern="0" dirty="0" smtClean="0">
                  <a:solidFill>
                    <a:schemeClr val="bg1">
                      <a:lumMod val="85000"/>
                    </a:schemeClr>
                  </a:solidFill>
                </a:rPr>
                <a:t>ectron </a:t>
              </a:r>
              <a:r>
                <a:rPr kumimoji="1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Ph</a:t>
              </a:r>
              <a:r>
                <a:rPr kumimoji="1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oton Science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3200" kern="0" dirty="0" smtClean="0">
                  <a:solidFill>
                    <a:schemeClr val="bg1">
                      <a:lumMod val="85000"/>
                    </a:schemeClr>
                  </a:solidFill>
                </a:rPr>
                <a:t>(ELPH)</a:t>
              </a:r>
              <a:endPara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下矢印 11"/>
            <p:cNvSpPr/>
            <p:nvPr/>
          </p:nvSpPr>
          <p:spPr bwMode="auto">
            <a:xfrm>
              <a:off x="2525069" y="3309934"/>
              <a:ext cx="1025736" cy="323916"/>
            </a:xfrm>
            <a:prstGeom prst="downArrow">
              <a:avLst/>
            </a:prstGeom>
            <a:solidFill>
              <a:srgbClr val="89C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196083" y="2811439"/>
            <a:ext cx="16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Tohoku Univ.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 bwMode="auto">
          <a:xfrm rot="16200000" flipH="1">
            <a:off x="7260848" y="3234279"/>
            <a:ext cx="788101" cy="6521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44943" y="457200"/>
            <a:ext cx="7772400" cy="1143000"/>
          </a:xfrm>
        </p:spPr>
        <p:txBody>
          <a:bodyPr/>
          <a:lstStyle/>
          <a:p>
            <a:r>
              <a:rPr kumimoji="1" lang="en-US" altLang="ja-JP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this talk</a:t>
            </a:r>
            <a:br>
              <a:rPr kumimoji="1" lang="en-US" altLang="ja-JP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b="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0063" y="1750814"/>
            <a:ext cx="8542531" cy="452431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 smtClean="0">
                <a:solidFill>
                  <a:srgbClr val="1D1D69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ja-JP" sz="4800" dirty="0" smtClean="0">
                <a:solidFill>
                  <a:srgbClr val="1D1D69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	Experiments</a:t>
            </a:r>
          </a:p>
          <a:p>
            <a:pPr>
              <a:lnSpc>
                <a:spcPct val="150000"/>
              </a:lnSpc>
            </a:pPr>
            <a:r>
              <a:rPr lang="en-US" altLang="ja-JP" sz="4800" dirty="0" smtClean="0">
                <a:solidFill>
                  <a:srgbClr val="1D1D69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		Further Investigation</a:t>
            </a:r>
          </a:p>
          <a:p>
            <a:pPr>
              <a:lnSpc>
                <a:spcPct val="150000"/>
              </a:lnSpc>
            </a:pPr>
            <a:r>
              <a:rPr lang="en-US" altLang="ja-JP" sz="4800" dirty="0" smtClean="0">
                <a:solidFill>
                  <a:srgbClr val="1D1D69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			Summary</a:t>
            </a:r>
            <a:endParaRPr lang="ja-JP" altLang="en-US" dirty="0">
              <a:solidFill>
                <a:srgbClr val="1D1D69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36884" y="216569"/>
            <a:ext cx="8343978" cy="6096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</a:rPr>
              <a:t>Accelerator of LNS/ELPH, Tohoku University</a:t>
            </a:r>
            <a:r>
              <a:rPr lang="ja-JP" altLang="en-US" sz="1100" dirty="0" smtClean="0"/>
              <a:t/>
            </a:r>
            <a:br>
              <a:rPr lang="ja-JP" altLang="en-US" sz="1100" dirty="0" smtClean="0"/>
            </a:br>
            <a:endParaRPr kumimoji="1" lang="ja-JP" altLang="en-US" sz="2800" dirty="0"/>
          </a:p>
        </p:txBody>
      </p:sp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13" name="Picture 17" descr="accelerator-e2"/>
          <p:cNvPicPr>
            <a:picLocks noChangeAspect="1" noChangeArrowheads="1"/>
          </p:cNvPicPr>
          <p:nvPr/>
        </p:nvPicPr>
        <p:blipFill>
          <a:blip r:embed="rId3" cstate="print"/>
          <a:srcRect l="-2075" t="-4425" r="-2343" b="-3883"/>
          <a:stretch>
            <a:fillRect/>
          </a:stretch>
        </p:blipFill>
        <p:spPr bwMode="auto">
          <a:xfrm>
            <a:off x="674610" y="1003921"/>
            <a:ext cx="7914391" cy="53018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</p:pic>
      <p:grpSp>
        <p:nvGrpSpPr>
          <p:cNvPr id="12" name="グループ化 11"/>
          <p:cNvGrpSpPr/>
          <p:nvPr/>
        </p:nvGrpSpPr>
        <p:grpSpPr>
          <a:xfrm>
            <a:off x="1570750" y="3203205"/>
            <a:ext cx="5677133" cy="2659053"/>
            <a:chOff x="1570750" y="3203205"/>
            <a:chExt cx="5677133" cy="2659053"/>
          </a:xfrm>
        </p:grpSpPr>
        <p:sp>
          <p:nvSpPr>
            <p:cNvPr id="7" name="フリーフォーム 6"/>
            <p:cNvSpPr/>
            <p:nvPr/>
          </p:nvSpPr>
          <p:spPr bwMode="auto">
            <a:xfrm>
              <a:off x="2445881" y="3203205"/>
              <a:ext cx="4802002" cy="2659053"/>
            </a:xfrm>
            <a:custGeom>
              <a:avLst/>
              <a:gdLst>
                <a:gd name="connsiteX0" fmla="*/ 5613556 w 5613556"/>
                <a:gd name="connsiteY0" fmla="*/ 3102228 h 3102228"/>
                <a:gd name="connsiteX1" fmla="*/ 800334 w 5613556"/>
                <a:gd name="connsiteY1" fmla="*/ 443175 h 3102228"/>
                <a:gd name="connsiteX2" fmla="*/ 811554 w 5613556"/>
                <a:gd name="connsiteY2" fmla="*/ 443175 h 3102228"/>
                <a:gd name="connsiteX0" fmla="*/ 5207779 w 5207779"/>
                <a:gd name="connsiteY0" fmla="*/ 2880641 h 2880641"/>
                <a:gd name="connsiteX1" fmla="*/ 1679205 w 5207779"/>
                <a:gd name="connsiteY1" fmla="*/ 1119158 h 2880641"/>
                <a:gd name="connsiteX2" fmla="*/ 405777 w 5207779"/>
                <a:gd name="connsiteY2" fmla="*/ 221588 h 2880641"/>
                <a:gd name="connsiteX0" fmla="*/ 5207779 w 5207779"/>
                <a:gd name="connsiteY0" fmla="*/ 2880641 h 2880641"/>
                <a:gd name="connsiteX1" fmla="*/ 1679205 w 5207779"/>
                <a:gd name="connsiteY1" fmla="*/ 1119158 h 2880641"/>
                <a:gd name="connsiteX2" fmla="*/ 405777 w 5207779"/>
                <a:gd name="connsiteY2" fmla="*/ 221588 h 2880641"/>
                <a:gd name="connsiteX0" fmla="*/ 4802002 w 4802002"/>
                <a:gd name="connsiteY0" fmla="*/ 2659053 h 2659053"/>
                <a:gd name="connsiteX1" fmla="*/ 1273428 w 4802002"/>
                <a:gd name="connsiteY1" fmla="*/ 897570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2574904 w 4802002"/>
                <a:gd name="connsiteY1" fmla="*/ 1570748 h 2659053"/>
                <a:gd name="connsiteX2" fmla="*/ 1273428 w 4802002"/>
                <a:gd name="connsiteY2" fmla="*/ 897570 h 2659053"/>
                <a:gd name="connsiteX3" fmla="*/ 0 w 4802002"/>
                <a:gd name="connsiteY3" fmla="*/ 0 h 2659053"/>
                <a:gd name="connsiteX0" fmla="*/ 4802002 w 4802002"/>
                <a:gd name="connsiteY0" fmla="*/ 2659053 h 2659053"/>
                <a:gd name="connsiteX1" fmla="*/ 1273428 w 4802002"/>
                <a:gd name="connsiteY1" fmla="*/ 897570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560981 w 4802002"/>
                <a:gd name="connsiteY1" fmla="*/ 415126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560981 w 4802002"/>
                <a:gd name="connsiteY1" fmla="*/ 415126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560981 w 4802002"/>
                <a:gd name="connsiteY1" fmla="*/ 415126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560981 w 4802002"/>
                <a:gd name="connsiteY1" fmla="*/ 415126 h 2659053"/>
                <a:gd name="connsiteX2" fmla="*/ 0 w 4802002"/>
                <a:gd name="connsiteY2" fmla="*/ 0 h 2659053"/>
                <a:gd name="connsiteX0" fmla="*/ 4802002 w 4802002"/>
                <a:gd name="connsiteY0" fmla="*/ 2659053 h 2659053"/>
                <a:gd name="connsiteX1" fmla="*/ 1615626 w 4802002"/>
                <a:gd name="connsiteY1" fmla="*/ 970498 h 2659053"/>
                <a:gd name="connsiteX2" fmla="*/ 560981 w 4802002"/>
                <a:gd name="connsiteY2" fmla="*/ 415126 h 2659053"/>
                <a:gd name="connsiteX3" fmla="*/ 0 w 4802002"/>
                <a:gd name="connsiteY3" fmla="*/ 0 h 2659053"/>
                <a:gd name="connsiteX0" fmla="*/ 4802002 w 4802002"/>
                <a:gd name="connsiteY0" fmla="*/ 2659053 h 2659053"/>
                <a:gd name="connsiteX1" fmla="*/ 577810 w 4802002"/>
                <a:gd name="connsiteY1" fmla="*/ 2243926 h 2659053"/>
                <a:gd name="connsiteX2" fmla="*/ 560981 w 4802002"/>
                <a:gd name="connsiteY2" fmla="*/ 415126 h 2659053"/>
                <a:gd name="connsiteX3" fmla="*/ 0 w 4802002"/>
                <a:gd name="connsiteY3" fmla="*/ 0 h 2659053"/>
                <a:gd name="connsiteX0" fmla="*/ 4802002 w 4802002"/>
                <a:gd name="connsiteY0" fmla="*/ 2659053 h 2659053"/>
                <a:gd name="connsiteX1" fmla="*/ 577810 w 4802002"/>
                <a:gd name="connsiteY1" fmla="*/ 2243926 h 2659053"/>
                <a:gd name="connsiteX2" fmla="*/ 560981 w 4802002"/>
                <a:gd name="connsiteY2" fmla="*/ 415126 h 2659053"/>
                <a:gd name="connsiteX3" fmla="*/ 0 w 4802002"/>
                <a:gd name="connsiteY3" fmla="*/ 0 h 2659053"/>
                <a:gd name="connsiteX0" fmla="*/ 4802002 w 4802002"/>
                <a:gd name="connsiteY0" fmla="*/ 2659053 h 2659053"/>
                <a:gd name="connsiteX1" fmla="*/ 1217329 w 4802002"/>
                <a:gd name="connsiteY1" fmla="*/ 2294415 h 2659053"/>
                <a:gd name="connsiteX2" fmla="*/ 577810 w 4802002"/>
                <a:gd name="connsiteY2" fmla="*/ 2243926 h 2659053"/>
                <a:gd name="connsiteX3" fmla="*/ 560981 w 4802002"/>
                <a:gd name="connsiteY3" fmla="*/ 415126 h 2659053"/>
                <a:gd name="connsiteX4" fmla="*/ 0 w 4802002"/>
                <a:gd name="connsiteY4" fmla="*/ 0 h 2659053"/>
                <a:gd name="connsiteX0" fmla="*/ 4802002 w 4802002"/>
                <a:gd name="connsiteY0" fmla="*/ 2659053 h 2659053"/>
                <a:gd name="connsiteX1" fmla="*/ 1004156 w 4802002"/>
                <a:gd name="connsiteY1" fmla="*/ 2647833 h 2659053"/>
                <a:gd name="connsiteX2" fmla="*/ 577810 w 4802002"/>
                <a:gd name="connsiteY2" fmla="*/ 2243926 h 2659053"/>
                <a:gd name="connsiteX3" fmla="*/ 560981 w 4802002"/>
                <a:gd name="connsiteY3" fmla="*/ 415126 h 2659053"/>
                <a:gd name="connsiteX4" fmla="*/ 0 w 4802002"/>
                <a:gd name="connsiteY4" fmla="*/ 0 h 2659053"/>
                <a:gd name="connsiteX0" fmla="*/ 4802002 w 4802002"/>
                <a:gd name="connsiteY0" fmla="*/ 2659053 h 2659053"/>
                <a:gd name="connsiteX1" fmla="*/ 1020986 w 4802002"/>
                <a:gd name="connsiteY1" fmla="*/ 2653443 h 2659053"/>
                <a:gd name="connsiteX2" fmla="*/ 577810 w 4802002"/>
                <a:gd name="connsiteY2" fmla="*/ 2243926 h 2659053"/>
                <a:gd name="connsiteX3" fmla="*/ 560981 w 4802002"/>
                <a:gd name="connsiteY3" fmla="*/ 415126 h 2659053"/>
                <a:gd name="connsiteX4" fmla="*/ 0 w 4802002"/>
                <a:gd name="connsiteY4" fmla="*/ 0 h 265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2002" h="2659053">
                  <a:moveTo>
                    <a:pt x="4802002" y="2659053"/>
                  </a:moveTo>
                  <a:lnTo>
                    <a:pt x="1020986" y="2653443"/>
                  </a:lnTo>
                  <a:lnTo>
                    <a:pt x="577810" y="2243926"/>
                  </a:lnTo>
                  <a:lnTo>
                    <a:pt x="560981" y="415126"/>
                  </a:lnTo>
                  <a:cubicBezTo>
                    <a:pt x="519842" y="114067"/>
                    <a:pt x="215044" y="76667"/>
                    <a:pt x="0" y="0"/>
                  </a:cubicBezTo>
                </a:path>
              </a:pathLst>
            </a:custGeom>
            <a:noFill/>
            <a:ln w="57150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 bwMode="auto">
            <a:xfrm>
              <a:off x="1878612" y="3208815"/>
              <a:ext cx="1284429" cy="1335135"/>
            </a:xfrm>
            <a:prstGeom prst="roundRect">
              <a:avLst>
                <a:gd name="adj" fmla="val 28205"/>
              </a:avLst>
            </a:prstGeom>
            <a:noFill/>
            <a:ln w="57150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 bwMode="auto">
            <a:xfrm rot="5400000">
              <a:off x="1537092" y="3365892"/>
              <a:ext cx="493661" cy="42634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11" name="Picture 17" descr="accelerator-e2"/>
          <p:cNvPicPr>
            <a:picLocks noChangeAspect="1" noChangeArrowheads="1"/>
          </p:cNvPicPr>
          <p:nvPr/>
        </p:nvPicPr>
        <p:blipFill>
          <a:blip r:embed="rId2" cstate="print"/>
          <a:srcRect l="-2075" t="-4425" r="-2343" b="-3883"/>
          <a:stretch>
            <a:fillRect/>
          </a:stretch>
        </p:blipFill>
        <p:spPr bwMode="auto">
          <a:xfrm>
            <a:off x="674610" y="1003921"/>
            <a:ext cx="7914391" cy="5301875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</p:pic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pic>
        <p:nvPicPr>
          <p:cNvPr id="142337" name="Picture 1" descr="C:\Users\kaneta\Desktop\lin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825" y="2873830"/>
            <a:ext cx="4383835" cy="323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8178" name="Picture 2" descr="C:\Users\kaneta\Desktop\st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223" y="934295"/>
            <a:ext cx="4980786" cy="367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タイトル 3"/>
          <p:cNvSpPr>
            <a:spLocks noGrp="1"/>
          </p:cNvSpPr>
          <p:nvPr>
            <p:ph type="title"/>
          </p:nvPr>
        </p:nvSpPr>
        <p:spPr>
          <a:xfrm>
            <a:off x="336884" y="216569"/>
            <a:ext cx="8343978" cy="609600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</a:rPr>
              <a:t>Accelerator of LNS/ELPH, Tohoku University</a:t>
            </a:r>
            <a:r>
              <a:rPr lang="ja-JP" altLang="en-US" sz="1100" dirty="0" smtClean="0"/>
              <a:t/>
            </a:r>
            <a:br>
              <a:rPr lang="ja-JP" altLang="en-US" sz="1100" dirty="0" smtClean="0"/>
            </a:b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 bwMode="auto">
          <a:xfrm>
            <a:off x="0" y="0"/>
            <a:ext cx="9144000" cy="685799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rgbClr val="1D1D69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45057" name="Picture 1" descr="C:\Users\kaneta\Desktop\図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5532" y="2208810"/>
            <a:ext cx="5353980" cy="4293589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2947"/>
            <a:ext cx="9144000" cy="6096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</a:rPr>
              <a:t>Photon Beam Line</a:t>
            </a:r>
            <a:endParaRPr kumimoji="1" lang="ja-JP" altLang="en-US" dirty="0">
              <a:solidFill>
                <a:srgbClr val="000000"/>
              </a:solidFill>
              <a:effectLst>
                <a:outerShdw blurRad="50800" dist="50800" dir="5400000" algn="ctr" rotWithShape="0">
                  <a:srgbClr val="0099FF"/>
                </a:outerShdw>
              </a:effectLst>
            </a:endParaRPr>
          </a:p>
        </p:txBody>
      </p:sp>
      <p:pic>
        <p:nvPicPr>
          <p:cNvPr id="69635" name="Picture 3" descr="H:\Documents\Physics\talk\Masashi Kaneta\2008\2008_12_15-18_SENDAI08\Fig\The_2nd_Exp_Room_Hall_NKS2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759" r="9113"/>
          <a:stretch>
            <a:fillRect/>
          </a:stretch>
        </p:blipFill>
        <p:spPr bwMode="auto">
          <a:xfrm rot="10800000">
            <a:off x="5748759" y="1739620"/>
            <a:ext cx="3395241" cy="4500570"/>
          </a:xfrm>
          <a:prstGeom prst="rect">
            <a:avLst/>
          </a:prstGeom>
          <a:noFill/>
        </p:spPr>
      </p:pic>
      <p:cxnSp>
        <p:nvCxnSpPr>
          <p:cNvPr id="11" name="直線矢印コネクタ 10"/>
          <p:cNvCxnSpPr/>
          <p:nvPr/>
        </p:nvCxnSpPr>
        <p:spPr>
          <a:xfrm rot="5400000" flipV="1">
            <a:off x="7039447" y="1540983"/>
            <a:ext cx="571504" cy="50006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 rot="10983227">
            <a:off x="7581951" y="2490187"/>
            <a:ext cx="428628" cy="36261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67339" y="2739694"/>
            <a:ext cx="112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D1D69"/>
                </a:solidFill>
              </a:rPr>
              <a:t>BM4 </a:t>
            </a:r>
          </a:p>
          <a:p>
            <a:r>
              <a:rPr kumimoji="1" lang="en-US" altLang="ja-JP" dirty="0" smtClean="0">
                <a:solidFill>
                  <a:srgbClr val="1D1D69"/>
                </a:solidFill>
              </a:rPr>
              <a:t>tagger</a:t>
            </a:r>
            <a:endParaRPr kumimoji="1" lang="ja-JP" altLang="en-US" dirty="0">
              <a:solidFill>
                <a:srgbClr val="1D1D69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23099" y="4437940"/>
            <a:ext cx="119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D1D69"/>
                </a:solidFill>
              </a:rPr>
              <a:t>BM5 </a:t>
            </a:r>
          </a:p>
          <a:p>
            <a:r>
              <a:rPr kumimoji="1" lang="en-US" altLang="ja-JP" dirty="0" smtClean="0">
                <a:solidFill>
                  <a:srgbClr val="1D1D69"/>
                </a:solidFill>
              </a:rPr>
              <a:t>tagger</a:t>
            </a:r>
            <a:endParaRPr kumimoji="1" lang="ja-JP" altLang="en-US" dirty="0">
              <a:solidFill>
                <a:srgbClr val="1D1D69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rot="5400000">
            <a:off x="6786578" y="2786058"/>
            <a:ext cx="701902" cy="7019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7086792" y="5838046"/>
            <a:ext cx="935385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550828" y="5893051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1D1D69"/>
                </a:solidFill>
              </a:rPr>
              <a:t>to the GeV </a:t>
            </a:r>
            <a:r>
              <a:rPr kumimoji="1" lang="en-US" altLang="ja-JP" sz="1600" b="1" dirty="0" smtClean="0">
                <a:solidFill>
                  <a:srgbClr val="1D1D69"/>
                </a:solidFill>
                <a:latin typeface="Symbol" pitchFamily="18" charset="2"/>
              </a:rPr>
              <a:t>g</a:t>
            </a:r>
          </a:p>
          <a:p>
            <a:r>
              <a:rPr lang="en-US" altLang="ja-JP" sz="1600" dirty="0" smtClean="0">
                <a:solidFill>
                  <a:srgbClr val="1D1D69"/>
                </a:solidFill>
              </a:rPr>
              <a:t>experimental hall</a:t>
            </a:r>
            <a:endParaRPr kumimoji="1" lang="ja-JP" altLang="en-US" sz="1600" dirty="0">
              <a:solidFill>
                <a:srgbClr val="1D1D69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6331" y="44029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1D1D69"/>
                </a:solidFill>
              </a:rPr>
              <a:t>NKS2</a:t>
            </a:r>
            <a:endParaRPr kumimoji="1" lang="ja-JP" altLang="en-US" dirty="0">
              <a:solidFill>
                <a:srgbClr val="1D1D69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43240" y="1142984"/>
            <a:ext cx="6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1D1D69"/>
                </a:solidFill>
              </a:rPr>
              <a:t>Radiator (Carbon wire) to make Bremsstrahlung</a:t>
            </a:r>
            <a:endParaRPr kumimoji="1" lang="ja-JP" altLang="en-US" dirty="0">
              <a:solidFill>
                <a:srgbClr val="1D1D69"/>
              </a:solidFill>
            </a:endParaRPr>
          </a:p>
        </p:txBody>
      </p:sp>
      <p:grpSp>
        <p:nvGrpSpPr>
          <p:cNvPr id="3" name="グループ化 19"/>
          <p:cNvGrpSpPr/>
          <p:nvPr/>
        </p:nvGrpSpPr>
        <p:grpSpPr>
          <a:xfrm rot="10800000">
            <a:off x="0" y="2134522"/>
            <a:ext cx="7824652" cy="4357718"/>
            <a:chOff x="1176504" y="1214423"/>
            <a:chExt cx="7824652" cy="4357718"/>
          </a:xfrm>
        </p:grpSpPr>
        <p:sp>
          <p:nvSpPr>
            <p:cNvPr id="31" name="円/楕円 30"/>
            <p:cNvSpPr/>
            <p:nvPr/>
          </p:nvSpPr>
          <p:spPr>
            <a:xfrm>
              <a:off x="4000496" y="1214423"/>
              <a:ext cx="5000660" cy="4357718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2" name="直線コネクタ 31"/>
            <p:cNvCxnSpPr/>
            <p:nvPr/>
          </p:nvCxnSpPr>
          <p:spPr>
            <a:xfrm flipV="1">
              <a:off x="1176504" y="1928802"/>
              <a:ext cx="3466933" cy="289097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endCxn id="31" idx="4"/>
            </p:cNvCxnSpPr>
            <p:nvPr/>
          </p:nvCxnSpPr>
          <p:spPr>
            <a:xfrm>
              <a:off x="1398572" y="5224719"/>
              <a:ext cx="5102253" cy="347421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2386029" y="2520287"/>
            <a:ext cx="288000" cy="32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 rot="18730069">
            <a:off x="256303" y="478618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Photon Beam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8147883">
            <a:off x="671928" y="5368026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 smtClean="0">
                <a:latin typeface="Times New Roman" pitchFamily="18" charset="0"/>
                <a:cs typeface="Times New Roman" pitchFamily="18" charset="0"/>
              </a:rPr>
              <a:t>(1.2 GeV)</a:t>
            </a:r>
            <a:endParaRPr kumimoji="1" lang="en-US" altLang="ja-JP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734689" y="5700135"/>
            <a:ext cx="1551288" cy="61264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tIns="90000" bIns="90000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Scattered e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lectron</a:t>
            </a:r>
            <a:r>
              <a:rPr lang="ja-JP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      (0.1-0.4 GeV)</a:t>
            </a:r>
            <a:endParaRPr kumimoji="1" lang="en-US" altLang="ja-JP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27331" y="4539783"/>
            <a:ext cx="504000" cy="2419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Tag  F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29521" y="3741569"/>
            <a:ext cx="504000" cy="2419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Tag  B</a:t>
            </a:r>
          </a:p>
        </p:txBody>
      </p:sp>
      <p:sp>
        <p:nvSpPr>
          <p:cNvPr id="47" name="円/楕円 46"/>
          <p:cNvSpPr/>
          <p:nvPr/>
        </p:nvSpPr>
        <p:spPr>
          <a:xfrm rot="10983227">
            <a:off x="7418502" y="4957054"/>
            <a:ext cx="428628" cy="36261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E1D6C-158D-46E6-9E1B-CF9880E9086E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rot="16200000" flipH="1">
            <a:off x="5972265" y="2112479"/>
            <a:ext cx="970736" cy="85605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289946" y="1714298"/>
            <a:ext cx="1912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1D1D69"/>
                </a:solidFill>
              </a:rPr>
              <a:t>Sweep magnet</a:t>
            </a:r>
            <a:endParaRPr lang="ja-JP" altLang="en-US" dirty="0">
              <a:solidFill>
                <a:srgbClr val="1D1D69"/>
              </a:solidFill>
            </a:endParaRPr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 bwMode="auto">
          <a:xfrm>
            <a:off x="0" y="0"/>
            <a:ext cx="9144000" cy="685799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rgbClr val="1D1D69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35841" name="Picture 1" descr="C:\Users\kaneta\Desktop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00000">
            <a:off x="40445" y="1500532"/>
            <a:ext cx="4029075" cy="3071813"/>
          </a:xfrm>
          <a:prstGeom prst="rect">
            <a:avLst/>
          </a:prstGeom>
          <a:noFill/>
        </p:spPr>
      </p:pic>
      <p:pic>
        <p:nvPicPr>
          <p:cNvPr id="15362" name="Picture 13" descr="NKS2Schematic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98550"/>
            <a:ext cx="50403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835025" y="1219200"/>
            <a:ext cx="7826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 dirty="0">
                <a:latin typeface="Times New Roman" pitchFamily="18" charset="0"/>
              </a:rPr>
              <a:t>NKS</a:t>
            </a:r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5022850" y="1196975"/>
            <a:ext cx="990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 dirty="0">
                <a:latin typeface="Times New Roman" pitchFamily="18" charset="0"/>
              </a:rPr>
              <a:t>NKS2</a:t>
            </a:r>
          </a:p>
        </p:txBody>
      </p:sp>
      <p:grpSp>
        <p:nvGrpSpPr>
          <p:cNvPr id="2" name="グループ化 17"/>
          <p:cNvGrpSpPr/>
          <p:nvPr/>
        </p:nvGrpSpPr>
        <p:grpSpPr>
          <a:xfrm>
            <a:off x="1619250" y="1773238"/>
            <a:ext cx="5329238" cy="4751387"/>
            <a:chOff x="1619250" y="1773238"/>
            <a:chExt cx="5329238" cy="4751387"/>
          </a:xfrm>
        </p:grpSpPr>
        <p:grpSp>
          <p:nvGrpSpPr>
            <p:cNvPr id="3" name="グループ化 16"/>
            <p:cNvGrpSpPr/>
            <p:nvPr/>
          </p:nvGrpSpPr>
          <p:grpSpPr>
            <a:xfrm>
              <a:off x="1619250" y="1773238"/>
              <a:ext cx="5329238" cy="3816350"/>
              <a:chOff x="1619250" y="1773238"/>
              <a:chExt cx="5329238" cy="3816350"/>
            </a:xfrm>
          </p:grpSpPr>
          <p:sp>
            <p:nvSpPr>
              <p:cNvPr id="15368" name="Oval 15"/>
              <p:cNvSpPr>
                <a:spLocks noChangeArrowheads="1"/>
              </p:cNvSpPr>
              <p:nvPr/>
            </p:nvSpPr>
            <p:spPr bwMode="auto">
              <a:xfrm>
                <a:off x="1619250" y="2060575"/>
                <a:ext cx="576263" cy="1368425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5369" name="Oval 16"/>
              <p:cNvSpPr>
                <a:spLocks noChangeArrowheads="1"/>
              </p:cNvSpPr>
              <p:nvPr/>
            </p:nvSpPr>
            <p:spPr bwMode="auto">
              <a:xfrm>
                <a:off x="6372225" y="1773238"/>
                <a:ext cx="576263" cy="1511300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Calibri" pitchFamily="34" charset="0"/>
                </a:endParaRPr>
              </a:p>
            </p:txBody>
          </p:sp>
          <p:sp>
            <p:nvSpPr>
              <p:cNvPr id="15370" name="Line 17"/>
              <p:cNvSpPr>
                <a:spLocks noChangeShapeType="1"/>
              </p:cNvSpPr>
              <p:nvPr/>
            </p:nvSpPr>
            <p:spPr bwMode="auto">
              <a:xfrm flipH="1" flipV="1">
                <a:off x="2103119" y="3291840"/>
                <a:ext cx="1676718" cy="2297748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5371" name="Line 18"/>
              <p:cNvSpPr>
                <a:spLocks noChangeShapeType="1"/>
              </p:cNvSpPr>
              <p:nvPr/>
            </p:nvSpPr>
            <p:spPr bwMode="auto">
              <a:xfrm flipV="1">
                <a:off x="3779839" y="3148148"/>
                <a:ext cx="2686276" cy="2441439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2287588" y="5664200"/>
              <a:ext cx="4013200" cy="860425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4800"/>
              <a:r>
                <a:rPr lang="en-US" altLang="ja-JP" sz="2400" b="1" dirty="0">
                  <a:latin typeface="Times New Roman" pitchFamily="18" charset="0"/>
                </a:rPr>
                <a:t>Improved Acceptance</a:t>
              </a:r>
            </a:p>
            <a:p>
              <a:pPr defTabSz="4114800"/>
              <a:r>
                <a:rPr lang="en-US" altLang="ja-JP" sz="2400" b="1" dirty="0">
                  <a:latin typeface="Times New Roman" pitchFamily="18" charset="0"/>
                </a:rPr>
                <a:t>   by covering forward region</a:t>
              </a:r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496905" y="142613"/>
            <a:ext cx="8229600" cy="70485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</a:rPr>
              <a:t>NKS to NKS2</a:t>
            </a:r>
            <a:endParaRPr kumimoji="1" lang="ja-JP" altLang="en-US" dirty="0">
              <a:solidFill>
                <a:srgbClr val="000000"/>
              </a:solidFill>
              <a:effectLst>
                <a:outerShdw blurRad="50800" dist="50800" dir="5400000" algn="ctr" rotWithShape="0">
                  <a:srgbClr val="0099FF"/>
                </a:outerShdw>
              </a:effectLst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E1D6C-158D-46E6-9E1B-CF9880E9086E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pic>
        <p:nvPicPr>
          <p:cNvPr id="18434" name="Picture 2" descr="C:\Users\kaneta\Desktop\IMG_539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619556" y="2952926"/>
            <a:ext cx="5287500" cy="35291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5" name="Picture 3" descr="C:\Users\kaneta\Desktop\Nks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34804" y="284847"/>
            <a:ext cx="3187700" cy="32734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11110" y="297562"/>
            <a:ext cx="18517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60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</a:t>
            </a:r>
            <a:endParaRPr kumimoji="1" lang="ja-JP" altLang="en-US" sz="60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3588" y="4865536"/>
            <a:ext cx="23086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>
                <a:rot lat="730440" lon="20819898" rev="204796"/>
              </a:camera>
              <a:lightRig rig="threePt" dir="t"/>
            </a:scene3d>
          </a:bodyPr>
          <a:lstStyle/>
          <a:p>
            <a:r>
              <a:rPr kumimoji="1" lang="en-US" altLang="ja-JP" sz="6000" dirty="0" smtClean="0">
                <a:solidFill>
                  <a:srgbClr val="FF99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Arial Rounded MT Bold" pitchFamily="34" charset="0"/>
              </a:rPr>
              <a:t>NKS2</a:t>
            </a:r>
            <a:endParaRPr kumimoji="1" lang="ja-JP" altLang="en-US" sz="6000" dirty="0">
              <a:solidFill>
                <a:srgbClr val="FF99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078" y="1379657"/>
            <a:ext cx="7977358" cy="423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正方形/長方形 10"/>
          <p:cNvSpPr/>
          <p:nvPr/>
        </p:nvSpPr>
        <p:spPr>
          <a:xfrm>
            <a:off x="498596" y="562635"/>
            <a:ext cx="743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kern="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  <a:cs typeface="+mj-cs"/>
              </a:rPr>
              <a:t>Acceptance of NKS and NKS2(-2007)</a:t>
            </a:r>
            <a:endParaRPr lang="ja-JP" altLang="en-US" sz="9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0498" y="4161709"/>
            <a:ext cx="3485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Results of NKS</a:t>
            </a:r>
            <a:endParaRPr lang="ja-JP" alt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42" t="-4920" r="1905" b="-6967"/>
          <a:stretch>
            <a:fillRect/>
          </a:stretch>
        </p:blipFill>
        <p:spPr bwMode="auto">
          <a:xfrm>
            <a:off x="0" y="10713"/>
            <a:ext cx="9148091" cy="3562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434171" y="3544585"/>
            <a:ext cx="4513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K. Tsukada </a:t>
            </a:r>
            <a:r>
              <a:rPr lang="en-US" altLang="ja-JP" sz="1400" i="1" dirty="0" smtClean="0">
                <a:solidFill>
                  <a:srgbClr val="FFFFFF">
                    <a:lumMod val="75000"/>
                  </a:srgbClr>
                </a:solidFill>
              </a:rPr>
              <a:t>et. al</a:t>
            </a:r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, Phys.Rev.C78(2008)014001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60498" y="3929693"/>
            <a:ext cx="3485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Results of NKS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00302" y="4279285"/>
            <a:ext cx="3224537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CC"/>
                </a:solidFill>
              </a:rPr>
              <a:t>r</a:t>
            </a:r>
            <a:r>
              <a:rPr kumimoji="1" lang="en-US" altLang="ja-JP" sz="2400" i="1" baseline="-25000" dirty="0" smtClean="0">
                <a:solidFill>
                  <a:srgbClr val="FFFFCC"/>
                </a:solidFill>
              </a:rPr>
              <a:t>K</a:t>
            </a:r>
            <a:r>
              <a:rPr kumimoji="1" lang="en-US" altLang="ja-JP" sz="2000" baseline="-25000" dirty="0" smtClean="0">
                <a:solidFill>
                  <a:srgbClr val="FFFFCC"/>
                </a:solidFill>
              </a:rPr>
              <a:t>1</a:t>
            </a:r>
            <a:r>
              <a:rPr kumimoji="1" lang="en-US" altLang="ja-JP" sz="2400" i="1" baseline="-25000" dirty="0" smtClean="0">
                <a:solidFill>
                  <a:srgbClr val="FFFFCC"/>
                </a:solidFill>
              </a:rPr>
              <a:t>K</a:t>
            </a:r>
            <a:r>
              <a:rPr kumimoji="1" lang="en-US" altLang="ja-JP" sz="2400" i="1" baseline="-25000" dirty="0" smtClean="0">
                <a:solidFill>
                  <a:srgbClr val="FFFFCC"/>
                </a:solidFill>
                <a:latin typeface="Symbol" pitchFamily="18" charset="2"/>
              </a:rPr>
              <a:t>g</a:t>
            </a:r>
            <a:r>
              <a:rPr kumimoji="1" lang="en-US" altLang="ja-JP" sz="2400" dirty="0" smtClean="0">
                <a:solidFill>
                  <a:srgbClr val="FFFFCC"/>
                </a:solidFill>
              </a:rPr>
              <a:t>=-2.09 for SLA</a:t>
            </a:r>
          </a:p>
          <a:p>
            <a:endParaRPr lang="en-US" altLang="ja-JP" sz="2000" dirty="0">
              <a:solidFill>
                <a:srgbClr val="FFFFCC"/>
              </a:solidFill>
            </a:endParaRPr>
          </a:p>
          <a:p>
            <a:r>
              <a:rPr lang="en-US" altLang="ja-JP" sz="1600" dirty="0" smtClean="0">
                <a:solidFill>
                  <a:srgbClr val="FFFFCC"/>
                </a:solidFill>
              </a:rPr>
              <a:t>(Kaon-MAID’s value:-0.4474)</a:t>
            </a:r>
            <a:endParaRPr kumimoji="1" lang="en-US" altLang="ja-JP" sz="1600" dirty="0" smtClean="0">
              <a:solidFill>
                <a:srgbClr val="FFFFCC"/>
              </a:solidFill>
            </a:endParaRPr>
          </a:p>
        </p:txBody>
      </p:sp>
      <p:pic>
        <p:nvPicPr>
          <p:cNvPr id="70657" name="Picture 1" descr="C:\Users\kaneta\Desktop\Papers\Phys.Rev.C.78.014001\Fig11.png"/>
          <p:cNvPicPr>
            <a:picLocks noChangeAspect="1" noChangeArrowheads="1"/>
          </p:cNvPicPr>
          <p:nvPr/>
        </p:nvPicPr>
        <p:blipFill>
          <a:blip r:embed="rId2" cstate="print"/>
          <a:srcRect b="-5399"/>
          <a:stretch>
            <a:fillRect/>
          </a:stretch>
        </p:blipFill>
        <p:spPr bwMode="auto">
          <a:xfrm>
            <a:off x="0" y="1"/>
            <a:ext cx="9144000" cy="3441031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</p:pic>
      <p:sp>
        <p:nvSpPr>
          <p:cNvPr id="11" name="フリーフォーム 10"/>
          <p:cNvSpPr/>
          <p:nvPr/>
        </p:nvSpPr>
        <p:spPr bwMode="auto">
          <a:xfrm flipV="1">
            <a:off x="820145" y="1500962"/>
            <a:ext cx="3026260" cy="1020303"/>
          </a:xfrm>
          <a:custGeom>
            <a:avLst/>
            <a:gdLst>
              <a:gd name="connsiteX0" fmla="*/ 2736668 w 2736668"/>
              <a:gd name="connsiteY0" fmla="*/ 826226 h 826226"/>
              <a:gd name="connsiteX1" fmla="*/ 1361802 w 2736668"/>
              <a:gd name="connsiteY1" fmla="*/ 623752 h 826226"/>
              <a:gd name="connsiteX2" fmla="*/ 189411 w 2736668"/>
              <a:gd name="connsiteY2" fmla="*/ 316774 h 826226"/>
              <a:gd name="connsiteX3" fmla="*/ 225334 w 2736668"/>
              <a:gd name="connsiteY3" fmla="*/ 0 h 826226"/>
              <a:gd name="connsiteX0" fmla="*/ 3368584 w 3368584"/>
              <a:gd name="connsiteY0" fmla="*/ 744583 h 744583"/>
              <a:gd name="connsiteX1" fmla="*/ 1993718 w 3368584"/>
              <a:gd name="connsiteY1" fmla="*/ 542109 h 744583"/>
              <a:gd name="connsiteX2" fmla="*/ 821327 w 3368584"/>
              <a:gd name="connsiteY2" fmla="*/ 235131 h 744583"/>
              <a:gd name="connsiteX3" fmla="*/ 112667 w 3368584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708660 w 3255917"/>
              <a:gd name="connsiteY2" fmla="*/ 235131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531476 w 3531476"/>
              <a:gd name="connsiteY0" fmla="*/ 32658 h 695959"/>
              <a:gd name="connsiteX1" fmla="*/ 1979023 w 3531476"/>
              <a:gd name="connsiteY1" fmla="*/ 581115 h 695959"/>
              <a:gd name="connsiteX2" fmla="*/ 920931 w 3531476"/>
              <a:gd name="connsiteY2" fmla="*/ 316591 h 695959"/>
              <a:gd name="connsiteX3" fmla="*/ 0 w 3531476"/>
              <a:gd name="connsiteY3" fmla="*/ 25943 h 695959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920931 w 3531476"/>
              <a:gd name="connsiteY2" fmla="*/ 316591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856439 w 3531476"/>
              <a:gd name="connsiteY2" fmla="*/ 513982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856439 w 3531476"/>
              <a:gd name="connsiteY2" fmla="*/ 513982 h 907450"/>
              <a:gd name="connsiteX3" fmla="*/ 0 w 3531476"/>
              <a:gd name="connsiteY3" fmla="*/ 25943 h 907450"/>
              <a:gd name="connsiteX0" fmla="*/ 3531476 w 3531476"/>
              <a:gd name="connsiteY0" fmla="*/ 158731 h 1033523"/>
              <a:gd name="connsiteX1" fmla="*/ 2272170 w 3531476"/>
              <a:gd name="connsiteY1" fmla="*/ 918679 h 1033523"/>
              <a:gd name="connsiteX2" fmla="*/ 662962 w 3531476"/>
              <a:gd name="connsiteY2" fmla="*/ 461463 h 1033523"/>
              <a:gd name="connsiteX3" fmla="*/ 0 w 3531476"/>
              <a:gd name="connsiteY3" fmla="*/ 152016 h 1033523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1836 h 954429"/>
              <a:gd name="connsiteX1" fmla="*/ 2754172 w 3531476"/>
              <a:gd name="connsiteY1" fmla="*/ 511464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476" h="954429">
                <a:moveTo>
                  <a:pt x="3531476" y="31836"/>
                </a:moveTo>
                <a:cubicBezTo>
                  <a:pt x="3206495" y="33444"/>
                  <a:pt x="3053954" y="69919"/>
                  <a:pt x="2713132" y="412769"/>
                </a:cubicBezTo>
                <a:cubicBezTo>
                  <a:pt x="2401624" y="755618"/>
                  <a:pt x="2155580" y="954429"/>
                  <a:pt x="1803136" y="932779"/>
                </a:cubicBezTo>
                <a:cubicBezTo>
                  <a:pt x="1448920" y="898625"/>
                  <a:pt x="1047520" y="692636"/>
                  <a:pt x="662962" y="334568"/>
                </a:cubicBezTo>
                <a:cubicBezTo>
                  <a:pt x="295992" y="0"/>
                  <a:pt x="231208" y="66922"/>
                  <a:pt x="0" y="25121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778409" y="756762"/>
            <a:ext cx="3068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フリーフォーム 13"/>
          <p:cNvSpPr/>
          <p:nvPr/>
        </p:nvSpPr>
        <p:spPr bwMode="auto">
          <a:xfrm flipV="1">
            <a:off x="5720344" y="812347"/>
            <a:ext cx="3182496" cy="1679643"/>
          </a:xfrm>
          <a:custGeom>
            <a:avLst/>
            <a:gdLst>
              <a:gd name="connsiteX0" fmla="*/ 2736668 w 2736668"/>
              <a:gd name="connsiteY0" fmla="*/ 826226 h 826226"/>
              <a:gd name="connsiteX1" fmla="*/ 1361802 w 2736668"/>
              <a:gd name="connsiteY1" fmla="*/ 623752 h 826226"/>
              <a:gd name="connsiteX2" fmla="*/ 189411 w 2736668"/>
              <a:gd name="connsiteY2" fmla="*/ 316774 h 826226"/>
              <a:gd name="connsiteX3" fmla="*/ 225334 w 2736668"/>
              <a:gd name="connsiteY3" fmla="*/ 0 h 826226"/>
              <a:gd name="connsiteX0" fmla="*/ 3368584 w 3368584"/>
              <a:gd name="connsiteY0" fmla="*/ 744583 h 744583"/>
              <a:gd name="connsiteX1" fmla="*/ 1993718 w 3368584"/>
              <a:gd name="connsiteY1" fmla="*/ 542109 h 744583"/>
              <a:gd name="connsiteX2" fmla="*/ 821327 w 3368584"/>
              <a:gd name="connsiteY2" fmla="*/ 235131 h 744583"/>
              <a:gd name="connsiteX3" fmla="*/ 112667 w 3368584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708660 w 3255917"/>
              <a:gd name="connsiteY2" fmla="*/ 235131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531476 w 3531476"/>
              <a:gd name="connsiteY0" fmla="*/ 32658 h 695959"/>
              <a:gd name="connsiteX1" fmla="*/ 1979023 w 3531476"/>
              <a:gd name="connsiteY1" fmla="*/ 581115 h 695959"/>
              <a:gd name="connsiteX2" fmla="*/ 920931 w 3531476"/>
              <a:gd name="connsiteY2" fmla="*/ 316591 h 695959"/>
              <a:gd name="connsiteX3" fmla="*/ 0 w 3531476"/>
              <a:gd name="connsiteY3" fmla="*/ 25943 h 695959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920931 w 3531476"/>
              <a:gd name="connsiteY2" fmla="*/ 316591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856439 w 3531476"/>
              <a:gd name="connsiteY2" fmla="*/ 513982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856439 w 3531476"/>
              <a:gd name="connsiteY2" fmla="*/ 513982 h 907450"/>
              <a:gd name="connsiteX3" fmla="*/ 0 w 3531476"/>
              <a:gd name="connsiteY3" fmla="*/ 25943 h 907450"/>
              <a:gd name="connsiteX0" fmla="*/ 3531476 w 3531476"/>
              <a:gd name="connsiteY0" fmla="*/ 158731 h 1033523"/>
              <a:gd name="connsiteX1" fmla="*/ 2272170 w 3531476"/>
              <a:gd name="connsiteY1" fmla="*/ 918679 h 1033523"/>
              <a:gd name="connsiteX2" fmla="*/ 662962 w 3531476"/>
              <a:gd name="connsiteY2" fmla="*/ 461463 h 1033523"/>
              <a:gd name="connsiteX3" fmla="*/ 0 w 3531476"/>
              <a:gd name="connsiteY3" fmla="*/ 152016 h 1033523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907450"/>
              <a:gd name="connsiteX1" fmla="*/ 2272170 w 3531476"/>
              <a:gd name="connsiteY1" fmla="*/ 792606 h 907450"/>
              <a:gd name="connsiteX2" fmla="*/ 662962 w 3531476"/>
              <a:gd name="connsiteY2" fmla="*/ 335390 h 907450"/>
              <a:gd name="connsiteX3" fmla="*/ 0 w 3531476"/>
              <a:gd name="connsiteY3" fmla="*/ 25943 h 907450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2658 h 1048445"/>
              <a:gd name="connsiteX1" fmla="*/ 1803136 w 3531476"/>
              <a:gd name="connsiteY1" fmla="*/ 933601 h 1048445"/>
              <a:gd name="connsiteX2" fmla="*/ 662962 w 3531476"/>
              <a:gd name="connsiteY2" fmla="*/ 335390 h 1048445"/>
              <a:gd name="connsiteX3" fmla="*/ 0 w 3531476"/>
              <a:gd name="connsiteY3" fmla="*/ 25943 h 1048445"/>
              <a:gd name="connsiteX0" fmla="*/ 3531476 w 3531476"/>
              <a:gd name="connsiteY0" fmla="*/ 31836 h 954429"/>
              <a:gd name="connsiteX1" fmla="*/ 2754172 w 3531476"/>
              <a:gd name="connsiteY1" fmla="*/ 511464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531476"/>
              <a:gd name="connsiteY0" fmla="*/ 31836 h 954429"/>
              <a:gd name="connsiteX1" fmla="*/ 2713132 w 3531476"/>
              <a:gd name="connsiteY1" fmla="*/ 412769 h 954429"/>
              <a:gd name="connsiteX2" fmla="*/ 1803136 w 3531476"/>
              <a:gd name="connsiteY2" fmla="*/ 932779 h 954429"/>
              <a:gd name="connsiteX3" fmla="*/ 662962 w 3531476"/>
              <a:gd name="connsiteY3" fmla="*/ 334568 h 954429"/>
              <a:gd name="connsiteX4" fmla="*/ 0 w 3531476"/>
              <a:gd name="connsiteY4" fmla="*/ 25121 h 954429"/>
              <a:gd name="connsiteX0" fmla="*/ 3531476 w 3850186"/>
              <a:gd name="connsiteY0" fmla="*/ 268465 h 1191058"/>
              <a:gd name="connsiteX1" fmla="*/ 3713795 w 3850186"/>
              <a:gd name="connsiteY1" fmla="*/ 63489 h 1191058"/>
              <a:gd name="connsiteX2" fmla="*/ 2713132 w 3850186"/>
              <a:gd name="connsiteY2" fmla="*/ 649398 h 1191058"/>
              <a:gd name="connsiteX3" fmla="*/ 1803136 w 3850186"/>
              <a:gd name="connsiteY3" fmla="*/ 1169408 h 1191058"/>
              <a:gd name="connsiteX4" fmla="*/ 662962 w 3850186"/>
              <a:gd name="connsiteY4" fmla="*/ 571197 h 1191058"/>
              <a:gd name="connsiteX5" fmla="*/ 0 w 3850186"/>
              <a:gd name="connsiteY5" fmla="*/ 261750 h 1191058"/>
              <a:gd name="connsiteX0" fmla="*/ 3713795 w 3713795"/>
              <a:gd name="connsiteY0" fmla="*/ 0 h 1127569"/>
              <a:gd name="connsiteX1" fmla="*/ 2713132 w 3713795"/>
              <a:gd name="connsiteY1" fmla="*/ 585909 h 1127569"/>
              <a:gd name="connsiteX2" fmla="*/ 1803136 w 3713795"/>
              <a:gd name="connsiteY2" fmla="*/ 1105919 h 1127569"/>
              <a:gd name="connsiteX3" fmla="*/ 662962 w 3713795"/>
              <a:gd name="connsiteY3" fmla="*/ 507708 h 1127569"/>
              <a:gd name="connsiteX4" fmla="*/ 0 w 3713795"/>
              <a:gd name="connsiteY4" fmla="*/ 198261 h 1127569"/>
              <a:gd name="connsiteX0" fmla="*/ 3713795 w 3713795"/>
              <a:gd name="connsiteY0" fmla="*/ 0 h 1135549"/>
              <a:gd name="connsiteX1" fmla="*/ 2953512 w 3713795"/>
              <a:gd name="connsiteY1" fmla="*/ 792700 h 1135549"/>
              <a:gd name="connsiteX2" fmla="*/ 1803136 w 3713795"/>
              <a:gd name="connsiteY2" fmla="*/ 1105919 h 1135549"/>
              <a:gd name="connsiteX3" fmla="*/ 662962 w 3713795"/>
              <a:gd name="connsiteY3" fmla="*/ 507708 h 1135549"/>
              <a:gd name="connsiteX4" fmla="*/ 0 w 3713795"/>
              <a:gd name="connsiteY4" fmla="*/ 198261 h 1135549"/>
              <a:gd name="connsiteX0" fmla="*/ 3713795 w 3713795"/>
              <a:gd name="connsiteY0" fmla="*/ 0 h 1201347"/>
              <a:gd name="connsiteX1" fmla="*/ 3129401 w 3713795"/>
              <a:gd name="connsiteY1" fmla="*/ 858498 h 1201347"/>
              <a:gd name="connsiteX2" fmla="*/ 1803136 w 3713795"/>
              <a:gd name="connsiteY2" fmla="*/ 1105919 h 1201347"/>
              <a:gd name="connsiteX3" fmla="*/ 662962 w 3713795"/>
              <a:gd name="connsiteY3" fmla="*/ 507708 h 1201347"/>
              <a:gd name="connsiteX4" fmla="*/ 0 w 3713795"/>
              <a:gd name="connsiteY4" fmla="*/ 198261 h 1201347"/>
              <a:gd name="connsiteX0" fmla="*/ 3713795 w 3713795"/>
              <a:gd name="connsiteY0" fmla="*/ 0 h 1201347"/>
              <a:gd name="connsiteX1" fmla="*/ 3129401 w 3713795"/>
              <a:gd name="connsiteY1" fmla="*/ 858498 h 1201347"/>
              <a:gd name="connsiteX2" fmla="*/ 1803136 w 3713795"/>
              <a:gd name="connsiteY2" fmla="*/ 1105919 h 1201347"/>
              <a:gd name="connsiteX3" fmla="*/ 662962 w 3713795"/>
              <a:gd name="connsiteY3" fmla="*/ 507708 h 1201347"/>
              <a:gd name="connsiteX4" fmla="*/ 0 w 3713795"/>
              <a:gd name="connsiteY4" fmla="*/ 198261 h 1201347"/>
              <a:gd name="connsiteX0" fmla="*/ 3713795 w 3713795"/>
              <a:gd name="connsiteY0" fmla="*/ 0 h 1201347"/>
              <a:gd name="connsiteX1" fmla="*/ 3129401 w 3713795"/>
              <a:gd name="connsiteY1" fmla="*/ 858498 h 1201347"/>
              <a:gd name="connsiteX2" fmla="*/ 1803136 w 3713795"/>
              <a:gd name="connsiteY2" fmla="*/ 1105919 h 1201347"/>
              <a:gd name="connsiteX3" fmla="*/ 662962 w 3713795"/>
              <a:gd name="connsiteY3" fmla="*/ 507708 h 1201347"/>
              <a:gd name="connsiteX4" fmla="*/ 0 w 3713795"/>
              <a:gd name="connsiteY4" fmla="*/ 198261 h 1201347"/>
              <a:gd name="connsiteX0" fmla="*/ 3713795 w 3713795"/>
              <a:gd name="connsiteY0" fmla="*/ 0 h 1535032"/>
              <a:gd name="connsiteX1" fmla="*/ 3129401 w 3713795"/>
              <a:gd name="connsiteY1" fmla="*/ 858498 h 1535032"/>
              <a:gd name="connsiteX2" fmla="*/ 1803136 w 3713795"/>
              <a:gd name="connsiteY2" fmla="*/ 1105919 h 1535032"/>
              <a:gd name="connsiteX3" fmla="*/ 662962 w 3713795"/>
              <a:gd name="connsiteY3" fmla="*/ 507708 h 1535032"/>
              <a:gd name="connsiteX4" fmla="*/ 0 w 3713795"/>
              <a:gd name="connsiteY4" fmla="*/ 198261 h 1535032"/>
              <a:gd name="connsiteX0" fmla="*/ 3713795 w 3713795"/>
              <a:gd name="connsiteY0" fmla="*/ 0 h 1597549"/>
              <a:gd name="connsiteX1" fmla="*/ 3129401 w 3713795"/>
              <a:gd name="connsiteY1" fmla="*/ 858498 h 1597549"/>
              <a:gd name="connsiteX2" fmla="*/ 2688440 w 3713795"/>
              <a:gd name="connsiteY2" fmla="*/ 1575899 h 1597549"/>
              <a:gd name="connsiteX3" fmla="*/ 662962 w 3713795"/>
              <a:gd name="connsiteY3" fmla="*/ 507708 h 1597549"/>
              <a:gd name="connsiteX4" fmla="*/ 0 w 3713795"/>
              <a:gd name="connsiteY4" fmla="*/ 198261 h 159754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662962 w 3713795"/>
              <a:gd name="connsiteY3" fmla="*/ 507708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662962 w 3713795"/>
              <a:gd name="connsiteY3" fmla="*/ 507708 h 1575899"/>
              <a:gd name="connsiteX4" fmla="*/ 0 w 3713795"/>
              <a:gd name="connsiteY4" fmla="*/ 198261 h 1575899"/>
              <a:gd name="connsiteX0" fmla="*/ 3713795 w 3713795"/>
              <a:gd name="connsiteY0" fmla="*/ 33651 h 1609550"/>
              <a:gd name="connsiteX1" fmla="*/ 3129401 w 3713795"/>
              <a:gd name="connsiteY1" fmla="*/ 892149 h 1609550"/>
              <a:gd name="connsiteX2" fmla="*/ 2688440 w 3713795"/>
              <a:gd name="connsiteY2" fmla="*/ 1609550 h 1609550"/>
              <a:gd name="connsiteX3" fmla="*/ 1389966 w 3713795"/>
              <a:gd name="connsiteY3" fmla="*/ 334568 h 1609550"/>
              <a:gd name="connsiteX4" fmla="*/ 0 w 3713795"/>
              <a:gd name="connsiteY4" fmla="*/ 231912 h 1609550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575899"/>
              <a:gd name="connsiteX1" fmla="*/ 3129401 w 3713795"/>
              <a:gd name="connsiteY1" fmla="*/ 858498 h 1575899"/>
              <a:gd name="connsiteX2" fmla="*/ 2688440 w 3713795"/>
              <a:gd name="connsiteY2" fmla="*/ 1575899 h 1575899"/>
              <a:gd name="connsiteX3" fmla="*/ 1389966 w 3713795"/>
              <a:gd name="connsiteY3" fmla="*/ 300917 h 1575899"/>
              <a:gd name="connsiteX4" fmla="*/ 0 w 3713795"/>
              <a:gd name="connsiteY4" fmla="*/ 198261 h 1575899"/>
              <a:gd name="connsiteX0" fmla="*/ 3713795 w 3713795"/>
              <a:gd name="connsiteY0" fmla="*/ 0 h 1665456"/>
              <a:gd name="connsiteX1" fmla="*/ 3129401 w 3713795"/>
              <a:gd name="connsiteY1" fmla="*/ 858498 h 1665456"/>
              <a:gd name="connsiteX2" fmla="*/ 2688440 w 3713795"/>
              <a:gd name="connsiteY2" fmla="*/ 1575899 h 1665456"/>
              <a:gd name="connsiteX3" fmla="*/ 2435675 w 3713795"/>
              <a:gd name="connsiteY3" fmla="*/ 1330042 h 1665456"/>
              <a:gd name="connsiteX4" fmla="*/ 1389966 w 3713795"/>
              <a:gd name="connsiteY4" fmla="*/ 300917 h 1665456"/>
              <a:gd name="connsiteX5" fmla="*/ 0 w 3713795"/>
              <a:gd name="connsiteY5" fmla="*/ 198261 h 1665456"/>
              <a:gd name="connsiteX0" fmla="*/ 3713795 w 3713795"/>
              <a:gd name="connsiteY0" fmla="*/ 0 h 1679555"/>
              <a:gd name="connsiteX1" fmla="*/ 3129401 w 3713795"/>
              <a:gd name="connsiteY1" fmla="*/ 858498 h 1679555"/>
              <a:gd name="connsiteX2" fmla="*/ 2729480 w 3713795"/>
              <a:gd name="connsiteY2" fmla="*/ 1589998 h 1679555"/>
              <a:gd name="connsiteX3" fmla="*/ 2435675 w 3713795"/>
              <a:gd name="connsiteY3" fmla="*/ 1330042 h 1679555"/>
              <a:gd name="connsiteX4" fmla="*/ 1389966 w 3713795"/>
              <a:gd name="connsiteY4" fmla="*/ 300917 h 1679555"/>
              <a:gd name="connsiteX5" fmla="*/ 0 w 3713795"/>
              <a:gd name="connsiteY5" fmla="*/ 198261 h 1679555"/>
              <a:gd name="connsiteX0" fmla="*/ 3713795 w 3713795"/>
              <a:gd name="connsiteY0" fmla="*/ 0 h 1679555"/>
              <a:gd name="connsiteX1" fmla="*/ 3129401 w 3713795"/>
              <a:gd name="connsiteY1" fmla="*/ 858498 h 1679555"/>
              <a:gd name="connsiteX2" fmla="*/ 2729480 w 3713795"/>
              <a:gd name="connsiteY2" fmla="*/ 1589998 h 1679555"/>
              <a:gd name="connsiteX3" fmla="*/ 2435675 w 3713795"/>
              <a:gd name="connsiteY3" fmla="*/ 1330042 h 1679555"/>
              <a:gd name="connsiteX4" fmla="*/ 1389966 w 3713795"/>
              <a:gd name="connsiteY4" fmla="*/ 300917 h 1679555"/>
              <a:gd name="connsiteX5" fmla="*/ 0 w 3713795"/>
              <a:gd name="connsiteY5" fmla="*/ 198261 h 1679555"/>
              <a:gd name="connsiteX0" fmla="*/ 3713795 w 3713795"/>
              <a:gd name="connsiteY0" fmla="*/ 0 h 1679555"/>
              <a:gd name="connsiteX1" fmla="*/ 3129401 w 3713795"/>
              <a:gd name="connsiteY1" fmla="*/ 858498 h 1679555"/>
              <a:gd name="connsiteX2" fmla="*/ 2729480 w 3713795"/>
              <a:gd name="connsiteY2" fmla="*/ 1589998 h 1679555"/>
              <a:gd name="connsiteX3" fmla="*/ 2300828 w 3713795"/>
              <a:gd name="connsiteY3" fmla="*/ 1113852 h 1679555"/>
              <a:gd name="connsiteX4" fmla="*/ 1389966 w 3713795"/>
              <a:gd name="connsiteY4" fmla="*/ 300917 h 1679555"/>
              <a:gd name="connsiteX5" fmla="*/ 0 w 3713795"/>
              <a:gd name="connsiteY5" fmla="*/ 198261 h 1679555"/>
              <a:gd name="connsiteX0" fmla="*/ 3713795 w 3713795"/>
              <a:gd name="connsiteY0" fmla="*/ 0 h 1679555"/>
              <a:gd name="connsiteX1" fmla="*/ 3129401 w 3713795"/>
              <a:gd name="connsiteY1" fmla="*/ 858498 h 1679555"/>
              <a:gd name="connsiteX2" fmla="*/ 2729480 w 3713795"/>
              <a:gd name="connsiteY2" fmla="*/ 1589998 h 1679555"/>
              <a:gd name="connsiteX3" fmla="*/ 2300828 w 3713795"/>
              <a:gd name="connsiteY3" fmla="*/ 1113852 h 1679555"/>
              <a:gd name="connsiteX4" fmla="*/ 1389966 w 3713795"/>
              <a:gd name="connsiteY4" fmla="*/ 300917 h 1679555"/>
              <a:gd name="connsiteX5" fmla="*/ 0 w 3713795"/>
              <a:gd name="connsiteY5" fmla="*/ 198261 h 1679555"/>
              <a:gd name="connsiteX0" fmla="*/ 3713795 w 3713795"/>
              <a:gd name="connsiteY0" fmla="*/ 0 h 1679555"/>
              <a:gd name="connsiteX1" fmla="*/ 3129401 w 3713795"/>
              <a:gd name="connsiteY1" fmla="*/ 858498 h 1679555"/>
              <a:gd name="connsiteX2" fmla="*/ 2729480 w 3713795"/>
              <a:gd name="connsiteY2" fmla="*/ 1589998 h 1679555"/>
              <a:gd name="connsiteX3" fmla="*/ 2300828 w 3713795"/>
              <a:gd name="connsiteY3" fmla="*/ 1113852 h 1679555"/>
              <a:gd name="connsiteX4" fmla="*/ 1389966 w 3713795"/>
              <a:gd name="connsiteY4" fmla="*/ 300917 h 1679555"/>
              <a:gd name="connsiteX5" fmla="*/ 0 w 3713795"/>
              <a:gd name="connsiteY5" fmla="*/ 198261 h 1679555"/>
              <a:gd name="connsiteX0" fmla="*/ 3713795 w 3713795"/>
              <a:gd name="connsiteY0" fmla="*/ 0 h 1589998"/>
              <a:gd name="connsiteX1" fmla="*/ 3129401 w 3713795"/>
              <a:gd name="connsiteY1" fmla="*/ 858498 h 1589998"/>
              <a:gd name="connsiteX2" fmla="*/ 2729480 w 3713795"/>
              <a:gd name="connsiteY2" fmla="*/ 1589998 h 1589998"/>
              <a:gd name="connsiteX3" fmla="*/ 2300828 w 3713795"/>
              <a:gd name="connsiteY3" fmla="*/ 1113852 h 1589998"/>
              <a:gd name="connsiteX4" fmla="*/ 1389966 w 3713795"/>
              <a:gd name="connsiteY4" fmla="*/ 300917 h 1589998"/>
              <a:gd name="connsiteX5" fmla="*/ 0 w 3713795"/>
              <a:gd name="connsiteY5" fmla="*/ 198261 h 1589998"/>
              <a:gd name="connsiteX0" fmla="*/ 3713795 w 3713795"/>
              <a:gd name="connsiteY0" fmla="*/ 0 h 1571199"/>
              <a:gd name="connsiteX1" fmla="*/ 3129401 w 3713795"/>
              <a:gd name="connsiteY1" fmla="*/ 858498 h 1571199"/>
              <a:gd name="connsiteX2" fmla="*/ 2688440 w 3713795"/>
              <a:gd name="connsiteY2" fmla="*/ 1571199 h 1571199"/>
              <a:gd name="connsiteX3" fmla="*/ 2300828 w 3713795"/>
              <a:gd name="connsiteY3" fmla="*/ 1113852 h 1571199"/>
              <a:gd name="connsiteX4" fmla="*/ 1389966 w 3713795"/>
              <a:gd name="connsiteY4" fmla="*/ 300917 h 1571199"/>
              <a:gd name="connsiteX5" fmla="*/ 0 w 3713795"/>
              <a:gd name="connsiteY5" fmla="*/ 198261 h 1571199"/>
              <a:gd name="connsiteX0" fmla="*/ 3713795 w 3713795"/>
              <a:gd name="connsiteY0" fmla="*/ 0 h 1571199"/>
              <a:gd name="connsiteX1" fmla="*/ 3129401 w 3713795"/>
              <a:gd name="connsiteY1" fmla="*/ 858498 h 1571199"/>
              <a:gd name="connsiteX2" fmla="*/ 2688440 w 3713795"/>
              <a:gd name="connsiteY2" fmla="*/ 1571199 h 1571199"/>
              <a:gd name="connsiteX3" fmla="*/ 2300828 w 3713795"/>
              <a:gd name="connsiteY3" fmla="*/ 1113852 h 1571199"/>
              <a:gd name="connsiteX4" fmla="*/ 1389966 w 3713795"/>
              <a:gd name="connsiteY4" fmla="*/ 300917 h 1571199"/>
              <a:gd name="connsiteX5" fmla="*/ 0 w 3713795"/>
              <a:gd name="connsiteY5" fmla="*/ 198261 h 1571199"/>
              <a:gd name="connsiteX0" fmla="*/ 3713795 w 3713795"/>
              <a:gd name="connsiteY0" fmla="*/ 0 h 1571199"/>
              <a:gd name="connsiteX1" fmla="*/ 3129401 w 3713795"/>
              <a:gd name="connsiteY1" fmla="*/ 858498 h 1571199"/>
              <a:gd name="connsiteX2" fmla="*/ 2688440 w 3713795"/>
              <a:gd name="connsiteY2" fmla="*/ 1571199 h 1571199"/>
              <a:gd name="connsiteX3" fmla="*/ 2300828 w 3713795"/>
              <a:gd name="connsiteY3" fmla="*/ 1113852 h 1571199"/>
              <a:gd name="connsiteX4" fmla="*/ 1389966 w 3713795"/>
              <a:gd name="connsiteY4" fmla="*/ 300917 h 1571199"/>
              <a:gd name="connsiteX5" fmla="*/ 0 w 3713795"/>
              <a:gd name="connsiteY5" fmla="*/ 198261 h 1571199"/>
              <a:gd name="connsiteX0" fmla="*/ 3713795 w 3713795"/>
              <a:gd name="connsiteY0" fmla="*/ 0 h 1571199"/>
              <a:gd name="connsiteX1" fmla="*/ 3129401 w 3713795"/>
              <a:gd name="connsiteY1" fmla="*/ 858498 h 1571199"/>
              <a:gd name="connsiteX2" fmla="*/ 2688440 w 3713795"/>
              <a:gd name="connsiteY2" fmla="*/ 1571199 h 1571199"/>
              <a:gd name="connsiteX3" fmla="*/ 2300828 w 3713795"/>
              <a:gd name="connsiteY3" fmla="*/ 1113852 h 1571199"/>
              <a:gd name="connsiteX4" fmla="*/ 1389966 w 3713795"/>
              <a:gd name="connsiteY4" fmla="*/ 300917 h 1571199"/>
              <a:gd name="connsiteX5" fmla="*/ 0 w 3713795"/>
              <a:gd name="connsiteY5" fmla="*/ 198261 h 1571199"/>
              <a:gd name="connsiteX0" fmla="*/ 3713795 w 3713795"/>
              <a:gd name="connsiteY0" fmla="*/ 0 h 1571199"/>
              <a:gd name="connsiteX1" fmla="*/ 3129401 w 3713795"/>
              <a:gd name="connsiteY1" fmla="*/ 858498 h 1571199"/>
              <a:gd name="connsiteX2" fmla="*/ 2688440 w 3713795"/>
              <a:gd name="connsiteY2" fmla="*/ 1571199 h 1571199"/>
              <a:gd name="connsiteX3" fmla="*/ 2300828 w 3713795"/>
              <a:gd name="connsiteY3" fmla="*/ 1113852 h 1571199"/>
              <a:gd name="connsiteX4" fmla="*/ 1389966 w 3713795"/>
              <a:gd name="connsiteY4" fmla="*/ 300917 h 1571199"/>
              <a:gd name="connsiteX5" fmla="*/ 0 w 3713795"/>
              <a:gd name="connsiteY5" fmla="*/ 198261 h 157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3795" h="1571199">
                <a:moveTo>
                  <a:pt x="3713795" y="0"/>
                </a:moveTo>
                <a:cubicBezTo>
                  <a:pt x="3518774" y="30591"/>
                  <a:pt x="3370649" y="139968"/>
                  <a:pt x="3129401" y="858498"/>
                </a:cubicBezTo>
                <a:cubicBezTo>
                  <a:pt x="2882386" y="1506833"/>
                  <a:pt x="2823956" y="1550550"/>
                  <a:pt x="2688440" y="1571199"/>
                </a:cubicBezTo>
                <a:cubicBezTo>
                  <a:pt x="2488785" y="1500964"/>
                  <a:pt x="2483040" y="1356898"/>
                  <a:pt x="2300828" y="1113852"/>
                </a:cubicBezTo>
                <a:cubicBezTo>
                  <a:pt x="2042398" y="640515"/>
                  <a:pt x="1805683" y="420616"/>
                  <a:pt x="1389966" y="300917"/>
                </a:cubicBezTo>
                <a:cubicBezTo>
                  <a:pt x="753301" y="191939"/>
                  <a:pt x="213618" y="305859"/>
                  <a:pt x="0" y="198261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5316868" y="1095057"/>
            <a:ext cx="3068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正方形/長方形 12"/>
          <p:cNvSpPr/>
          <p:nvPr/>
        </p:nvSpPr>
        <p:spPr>
          <a:xfrm>
            <a:off x="2434171" y="3544585"/>
            <a:ext cx="4513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K. Tsukada </a:t>
            </a:r>
            <a:r>
              <a:rPr lang="en-US" altLang="ja-JP" sz="1400" i="1" dirty="0" smtClean="0">
                <a:solidFill>
                  <a:srgbClr val="FFFFFF">
                    <a:lumMod val="75000"/>
                  </a:srgbClr>
                </a:solidFill>
              </a:rPr>
              <a:t>et. al</a:t>
            </a:r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, Phys.Rev.C78(2008)014001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161935" y="2074014"/>
            <a:ext cx="482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backward angular distribution in CM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38" y="2632290"/>
            <a:ext cx="8384486" cy="25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9" name="スライド番号プレースホルダ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139155" y="260785"/>
            <a:ext cx="6564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Suggestion from NKS Results</a:t>
            </a:r>
            <a:endParaRPr lang="ja-JP" altLang="en-US" sz="1400" dirty="0"/>
          </a:p>
        </p:txBody>
      </p:sp>
      <p:sp>
        <p:nvSpPr>
          <p:cNvPr id="12" name="フリーフォーム 11"/>
          <p:cNvSpPr/>
          <p:nvPr/>
        </p:nvSpPr>
        <p:spPr bwMode="auto">
          <a:xfrm>
            <a:off x="1120140" y="3726180"/>
            <a:ext cx="3255917" cy="744583"/>
          </a:xfrm>
          <a:custGeom>
            <a:avLst/>
            <a:gdLst>
              <a:gd name="connsiteX0" fmla="*/ 2736668 w 2736668"/>
              <a:gd name="connsiteY0" fmla="*/ 826226 h 826226"/>
              <a:gd name="connsiteX1" fmla="*/ 1361802 w 2736668"/>
              <a:gd name="connsiteY1" fmla="*/ 623752 h 826226"/>
              <a:gd name="connsiteX2" fmla="*/ 189411 w 2736668"/>
              <a:gd name="connsiteY2" fmla="*/ 316774 h 826226"/>
              <a:gd name="connsiteX3" fmla="*/ 225334 w 2736668"/>
              <a:gd name="connsiteY3" fmla="*/ 0 h 826226"/>
              <a:gd name="connsiteX0" fmla="*/ 3368584 w 3368584"/>
              <a:gd name="connsiteY0" fmla="*/ 744583 h 744583"/>
              <a:gd name="connsiteX1" fmla="*/ 1993718 w 3368584"/>
              <a:gd name="connsiteY1" fmla="*/ 542109 h 744583"/>
              <a:gd name="connsiteX2" fmla="*/ 821327 w 3368584"/>
              <a:gd name="connsiteY2" fmla="*/ 235131 h 744583"/>
              <a:gd name="connsiteX3" fmla="*/ 112667 w 3368584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708660 w 3255917"/>
              <a:gd name="connsiteY2" fmla="*/ 235131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917" h="744583">
                <a:moveTo>
                  <a:pt x="3255917" y="744583"/>
                </a:moveTo>
                <a:cubicBezTo>
                  <a:pt x="2780755" y="711925"/>
                  <a:pt x="2570661" y="670016"/>
                  <a:pt x="1979023" y="555172"/>
                </a:cubicBezTo>
                <a:cubicBezTo>
                  <a:pt x="1501685" y="459921"/>
                  <a:pt x="1250768" y="383177"/>
                  <a:pt x="920931" y="290648"/>
                </a:cubicBezTo>
                <a:cubicBezTo>
                  <a:pt x="591094" y="198119"/>
                  <a:pt x="354330" y="135798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3" name="フリーフォーム 12"/>
          <p:cNvSpPr/>
          <p:nvPr/>
        </p:nvSpPr>
        <p:spPr bwMode="auto">
          <a:xfrm>
            <a:off x="5166067" y="4191774"/>
            <a:ext cx="3260630" cy="419359"/>
          </a:xfrm>
          <a:custGeom>
            <a:avLst/>
            <a:gdLst>
              <a:gd name="connsiteX0" fmla="*/ 2736668 w 2736668"/>
              <a:gd name="connsiteY0" fmla="*/ 826226 h 826226"/>
              <a:gd name="connsiteX1" fmla="*/ 1361802 w 2736668"/>
              <a:gd name="connsiteY1" fmla="*/ 623752 h 826226"/>
              <a:gd name="connsiteX2" fmla="*/ 189411 w 2736668"/>
              <a:gd name="connsiteY2" fmla="*/ 316774 h 826226"/>
              <a:gd name="connsiteX3" fmla="*/ 225334 w 2736668"/>
              <a:gd name="connsiteY3" fmla="*/ 0 h 826226"/>
              <a:gd name="connsiteX0" fmla="*/ 3368584 w 3368584"/>
              <a:gd name="connsiteY0" fmla="*/ 744583 h 744583"/>
              <a:gd name="connsiteX1" fmla="*/ 1993718 w 3368584"/>
              <a:gd name="connsiteY1" fmla="*/ 542109 h 744583"/>
              <a:gd name="connsiteX2" fmla="*/ 821327 w 3368584"/>
              <a:gd name="connsiteY2" fmla="*/ 235131 h 744583"/>
              <a:gd name="connsiteX3" fmla="*/ 112667 w 3368584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708660 w 3255917"/>
              <a:gd name="connsiteY2" fmla="*/ 235131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881051 w 3255917"/>
              <a:gd name="connsiteY1" fmla="*/ 542109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55917 w 3255917"/>
              <a:gd name="connsiteY0" fmla="*/ 744583 h 744583"/>
              <a:gd name="connsiteX1" fmla="*/ 1979023 w 3255917"/>
              <a:gd name="connsiteY1" fmla="*/ 555172 h 744583"/>
              <a:gd name="connsiteX2" fmla="*/ 920931 w 3255917"/>
              <a:gd name="connsiteY2" fmla="*/ 290648 h 744583"/>
              <a:gd name="connsiteX3" fmla="*/ 0 w 3255917"/>
              <a:gd name="connsiteY3" fmla="*/ 0 h 744583"/>
              <a:gd name="connsiteX0" fmla="*/ 3260630 w 3260630"/>
              <a:gd name="connsiteY0" fmla="*/ 492260 h 492260"/>
              <a:gd name="connsiteX1" fmla="*/ 1983736 w 3260630"/>
              <a:gd name="connsiteY1" fmla="*/ 302849 h 492260"/>
              <a:gd name="connsiteX2" fmla="*/ 925644 w 3260630"/>
              <a:gd name="connsiteY2" fmla="*/ 38325 h 492260"/>
              <a:gd name="connsiteX3" fmla="*/ 0 w 3260630"/>
              <a:gd name="connsiteY3" fmla="*/ 72901 h 492260"/>
              <a:gd name="connsiteX0" fmla="*/ 3260630 w 3260630"/>
              <a:gd name="connsiteY0" fmla="*/ 419359 h 419359"/>
              <a:gd name="connsiteX1" fmla="*/ 1983736 w 3260630"/>
              <a:gd name="connsiteY1" fmla="*/ 229948 h 419359"/>
              <a:gd name="connsiteX2" fmla="*/ 1048193 w 3260630"/>
              <a:gd name="connsiteY2" fmla="*/ 40838 h 419359"/>
              <a:gd name="connsiteX3" fmla="*/ 0 w 3260630"/>
              <a:gd name="connsiteY3" fmla="*/ 0 h 419359"/>
              <a:gd name="connsiteX0" fmla="*/ 3260630 w 3260630"/>
              <a:gd name="connsiteY0" fmla="*/ 419359 h 419359"/>
              <a:gd name="connsiteX1" fmla="*/ 2294820 w 3260630"/>
              <a:gd name="connsiteY1" fmla="*/ 192241 h 419359"/>
              <a:gd name="connsiteX2" fmla="*/ 1048193 w 3260630"/>
              <a:gd name="connsiteY2" fmla="*/ 40838 h 419359"/>
              <a:gd name="connsiteX3" fmla="*/ 0 w 3260630"/>
              <a:gd name="connsiteY3" fmla="*/ 0 h 419359"/>
              <a:gd name="connsiteX0" fmla="*/ 3260630 w 3260630"/>
              <a:gd name="connsiteY0" fmla="*/ 419359 h 419359"/>
              <a:gd name="connsiteX1" fmla="*/ 2294820 w 3260630"/>
              <a:gd name="connsiteY1" fmla="*/ 192241 h 419359"/>
              <a:gd name="connsiteX2" fmla="*/ 1048193 w 3260630"/>
              <a:gd name="connsiteY2" fmla="*/ 40838 h 419359"/>
              <a:gd name="connsiteX3" fmla="*/ 0 w 3260630"/>
              <a:gd name="connsiteY3" fmla="*/ 0 h 419359"/>
              <a:gd name="connsiteX0" fmla="*/ 3260630 w 3260630"/>
              <a:gd name="connsiteY0" fmla="*/ 419359 h 419359"/>
              <a:gd name="connsiteX1" fmla="*/ 2294820 w 3260630"/>
              <a:gd name="connsiteY1" fmla="*/ 192241 h 419359"/>
              <a:gd name="connsiteX2" fmla="*/ 1048193 w 3260630"/>
              <a:gd name="connsiteY2" fmla="*/ 40838 h 419359"/>
              <a:gd name="connsiteX3" fmla="*/ 0 w 3260630"/>
              <a:gd name="connsiteY3" fmla="*/ 0 h 419359"/>
              <a:gd name="connsiteX0" fmla="*/ 3260630 w 3260630"/>
              <a:gd name="connsiteY0" fmla="*/ 419359 h 419359"/>
              <a:gd name="connsiteX1" fmla="*/ 2299533 w 3260630"/>
              <a:gd name="connsiteY1" fmla="*/ 192241 h 419359"/>
              <a:gd name="connsiteX2" fmla="*/ 1048193 w 3260630"/>
              <a:gd name="connsiteY2" fmla="*/ 40838 h 419359"/>
              <a:gd name="connsiteX3" fmla="*/ 0 w 3260630"/>
              <a:gd name="connsiteY3" fmla="*/ 0 h 41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630" h="419359">
                <a:moveTo>
                  <a:pt x="3260630" y="419359"/>
                </a:moveTo>
                <a:cubicBezTo>
                  <a:pt x="2936297" y="334854"/>
                  <a:pt x="2891171" y="307085"/>
                  <a:pt x="2299533" y="192241"/>
                </a:cubicBezTo>
                <a:cubicBezTo>
                  <a:pt x="1822195" y="96990"/>
                  <a:pt x="1431448" y="72878"/>
                  <a:pt x="1048193" y="40838"/>
                </a:cubicBezTo>
                <a:cubicBezTo>
                  <a:pt x="664938" y="8798"/>
                  <a:pt x="241208" y="3823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059385" y="3133515"/>
            <a:ext cx="2646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7112075" y="3116903"/>
            <a:ext cx="2646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>
                <a:alpha val="5019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正方形/長方形 10"/>
          <p:cNvSpPr/>
          <p:nvPr/>
        </p:nvSpPr>
        <p:spPr>
          <a:xfrm>
            <a:off x="2475115" y="5291498"/>
            <a:ext cx="4513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K. Tsukada </a:t>
            </a:r>
            <a:r>
              <a:rPr lang="en-US" altLang="ja-JP" sz="1400" i="1" dirty="0" smtClean="0">
                <a:solidFill>
                  <a:srgbClr val="FFFFFF">
                    <a:lumMod val="75000"/>
                  </a:srgbClr>
                </a:solidFill>
              </a:rPr>
              <a:t>et. al</a:t>
            </a:r>
            <a:r>
              <a:rPr lang="en-US" altLang="ja-JP" sz="1400" dirty="0" smtClean="0">
                <a:solidFill>
                  <a:srgbClr val="FFFFFF">
                    <a:lumMod val="75000"/>
                  </a:srgbClr>
                </a:solidFill>
              </a:rPr>
              <a:t>, Phys.Rev.C78(2008)014001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139155" y="260785"/>
            <a:ext cx="6564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Suggestion from NKS Results</a:t>
            </a:r>
            <a:endParaRPr lang="ja-JP" altLang="en-US" sz="14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692728" y="1149927"/>
            <a:ext cx="5680452" cy="2618509"/>
            <a:chOff x="692728" y="1149927"/>
            <a:chExt cx="5680452" cy="2618509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692728" y="1149927"/>
              <a:ext cx="3962401" cy="2618509"/>
              <a:chOff x="1039091" y="789709"/>
              <a:chExt cx="3962401" cy="2618509"/>
            </a:xfrm>
          </p:grpSpPr>
          <p:sp>
            <p:nvSpPr>
              <p:cNvPr id="5" name="正方形/長方形 4"/>
              <p:cNvSpPr/>
              <p:nvPr/>
            </p:nvSpPr>
            <p:spPr bwMode="auto">
              <a:xfrm>
                <a:off x="1039091" y="789709"/>
                <a:ext cx="3962401" cy="26185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042865" y="266045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.0</a:t>
                </a:r>
                <a:endParaRPr kumimoji="1" lang="ja-JP" altLang="en-US" sz="12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2551315" y="266045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.1</a:t>
                </a:r>
                <a:endParaRPr kumimoji="1" lang="ja-JP" altLang="en-US" sz="12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993543" y="265968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.2</a:t>
                </a:r>
                <a:endParaRPr kumimoji="1" lang="ja-JP" altLang="en-US" sz="12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471125" y="265900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.3</a:t>
                </a:r>
                <a:endParaRPr kumimoji="1" lang="ja-JP" altLang="en-US" sz="12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912463" y="2650620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.4</a:t>
                </a:r>
                <a:endParaRPr kumimoji="1" lang="ja-JP" altLang="en-US" sz="12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355929" y="265206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</a:t>
                </a:r>
                <a:r>
                  <a:rPr kumimoji="1" lang="en-US" altLang="ja-JP" sz="1200" dirty="0" smtClean="0"/>
                  <a:t>.5</a:t>
                </a:r>
                <a:endParaRPr kumimoji="1" lang="ja-JP" altLang="en-US" sz="12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775052" y="2985403"/>
                <a:ext cx="8354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/>
                  <a:t>E</a:t>
                </a:r>
                <a:r>
                  <a:rPr kumimoji="1" lang="en-US" altLang="ja-JP" sz="1200" baseline="-25000" dirty="0" smtClean="0">
                    <a:latin typeface="Symbol" pitchFamily="18" charset="2"/>
                  </a:rPr>
                  <a:t>g</a:t>
                </a:r>
                <a:r>
                  <a:rPr kumimoji="1" lang="en-US" altLang="ja-JP" sz="1200" dirty="0" smtClean="0"/>
                  <a:t> [GeV]</a:t>
                </a:r>
                <a:endParaRPr kumimoji="1" lang="ja-JP" altLang="en-US" sz="1200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3214042" y="1079242"/>
                <a:ext cx="1329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Symbol" pitchFamily="18" charset="2"/>
                    <a:cs typeface="Times New Roman" pitchFamily="18" charset="0"/>
                  </a:rPr>
                  <a:t>g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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K</a:t>
                </a:r>
                <a:r>
                  <a:rPr lang="en-US" altLang="ja-JP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altLang="ja-JP" dirty="0" smtClean="0">
                    <a:latin typeface="Symbol" pitchFamily="18" charset="2"/>
                    <a:cs typeface="Times New Roman" pitchFamily="18" charset="0"/>
                    <a:sym typeface="Symbol"/>
                  </a:rPr>
                  <a:t>L</a:t>
                </a:r>
                <a:endParaRPr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rot="16200000">
                <a:off x="935742" y="1574241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r>
                  <a:rPr kumimoji="1" lang="en-US" altLang="ja-JP" sz="1400" dirty="0" smtClean="0"/>
                  <a:t> [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m</a:t>
                </a:r>
                <a:r>
                  <a:rPr kumimoji="1" lang="en-US" altLang="ja-JP" sz="1400" dirty="0" smtClean="0"/>
                  <a:t>b]</a:t>
                </a:r>
                <a:endParaRPr kumimoji="1" lang="ja-JP" altLang="en-US" sz="14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453673" y="1155599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10</a:t>
                </a:r>
                <a:endParaRPr kumimoji="1" lang="ja-JP" altLang="en-US" sz="12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528471" y="2099856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5</a:t>
                </a:r>
                <a:endParaRPr kumimoji="1" lang="ja-JP" altLang="en-US" sz="1200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902175" y="1541693"/>
                <a:ext cx="1273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>
                    <a:solidFill>
                      <a:srgbClr val="FF0000"/>
                    </a:solidFill>
                  </a:rPr>
                  <a:t>Saclay-Lyon A</a:t>
                </a:r>
              </a:p>
              <a:p>
                <a:r>
                  <a:rPr lang="en-US" altLang="ja-JP" sz="1200" dirty="0" smtClean="0"/>
                  <a:t>Kaon-MAID</a:t>
                </a:r>
                <a:endParaRPr lang="en-US" altLang="ja-JP" sz="1200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608035" y="266185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 smtClean="0"/>
                  <a:t>0</a:t>
                </a:r>
                <a:r>
                  <a:rPr kumimoji="1" lang="en-US" altLang="ja-JP" sz="1200" dirty="0" smtClean="0"/>
                  <a:t>.9</a:t>
                </a:r>
                <a:endParaRPr kumimoji="1" lang="ja-JP" altLang="en-US" sz="1200" dirty="0"/>
              </a:p>
            </p:txBody>
          </p:sp>
          <p:pic>
            <p:nvPicPr>
              <p:cNvPr id="20" name="Picture 5" descr="H:\Documents\Physics\talk\Masashi Kaneta\2009\2009_10_13-17_HAWAII09\KM_SLA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54882" r="56031"/>
              <a:stretch>
                <a:fillRect/>
              </a:stretch>
            </p:blipFill>
            <p:spPr bwMode="auto">
              <a:xfrm>
                <a:off x="1790973" y="914401"/>
                <a:ext cx="2822591" cy="1730851"/>
              </a:xfrm>
              <a:prstGeom prst="rect">
                <a:avLst/>
              </a:prstGeom>
              <a:noFill/>
            </p:spPr>
          </p:pic>
          <p:sp>
            <p:nvSpPr>
              <p:cNvPr id="21" name="正方形/長方形 20"/>
              <p:cNvSpPr/>
              <p:nvPr/>
            </p:nvSpPr>
            <p:spPr bwMode="auto">
              <a:xfrm>
                <a:off x="1807544" y="964987"/>
                <a:ext cx="921802" cy="1639668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4710545" y="1898072"/>
              <a:ext cx="1662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FFCC"/>
                  </a:solidFill>
                </a:rPr>
                <a:t>before</a:t>
              </a:r>
              <a:endParaRPr kumimoji="1" lang="ja-JP" alt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6" name="スライド番号プレースホル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2599551" y="3520518"/>
            <a:ext cx="6219613" cy="3151708"/>
            <a:chOff x="2599551" y="3520518"/>
            <a:chExt cx="6219613" cy="3151708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23" r="2164"/>
            <a:stretch>
              <a:fillRect/>
            </a:stretch>
          </p:blipFill>
          <p:spPr bwMode="auto">
            <a:xfrm>
              <a:off x="3871248" y="3520518"/>
              <a:ext cx="4807527" cy="2920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3" name="正方形/長方形 2"/>
            <p:cNvSpPr/>
            <p:nvPr/>
          </p:nvSpPr>
          <p:spPr bwMode="auto">
            <a:xfrm>
              <a:off x="4570427" y="4565709"/>
              <a:ext cx="1266131" cy="1344449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599551" y="4776536"/>
              <a:ext cx="12779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rgbClr val="FFFFCC"/>
                  </a:solidFill>
                </a:rPr>
                <a:t>after</a:t>
              </a:r>
              <a:endParaRPr kumimoji="1" lang="ja-JP" altLang="en-US" sz="3600" dirty="0">
                <a:solidFill>
                  <a:srgbClr val="FFFFCC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327503" y="6410616"/>
              <a:ext cx="34916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solidFill>
                    <a:srgbClr val="FFFFFF">
                      <a:lumMod val="75000"/>
                    </a:srgbClr>
                  </a:solidFill>
                </a:rPr>
                <a:t>K. Tsukada </a:t>
              </a:r>
              <a:r>
                <a:rPr lang="en-US" altLang="ja-JP" sz="1100" i="1" dirty="0" smtClean="0">
                  <a:solidFill>
                    <a:srgbClr val="FFFFFF">
                      <a:lumMod val="75000"/>
                    </a:srgbClr>
                  </a:solidFill>
                </a:rPr>
                <a:t>et. al</a:t>
              </a:r>
              <a:r>
                <a:rPr lang="en-US" altLang="ja-JP" sz="1100" dirty="0" smtClean="0">
                  <a:solidFill>
                    <a:srgbClr val="FFFFFF">
                      <a:lumMod val="75000"/>
                    </a:srgbClr>
                  </a:solidFill>
                </a:rPr>
                <a:t>, Phys.Rev.C78(2008)014001</a:t>
              </a:r>
              <a:endParaRPr lang="ja-JP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173057" name="Picture 1" descr="C:\Users\kaneta\Desktop\2010_09_04_JSPS_SHERE_seminar\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95" y="1169774"/>
            <a:ext cx="21621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0656" y="308188"/>
            <a:ext cx="3905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  <a:latin typeface="Comic Sans MS"/>
                <a:cs typeface="+mj-cs"/>
              </a:rPr>
              <a:t>Results of NKS2 </a:t>
            </a:r>
            <a:endParaRPr lang="ja-JP" alt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14" y="1173481"/>
            <a:ext cx="8471892" cy="48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212274" y="2913611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~370 </a:t>
            </a:r>
            <a:r>
              <a:rPr kumimoji="1" lang="en-US" altLang="ja-JP" sz="1600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1600" baseline="-25000" dirty="0" smtClean="0">
                <a:solidFill>
                  <a:srgbClr val="FF0000"/>
                </a:solidFill>
              </a:rPr>
              <a:t>S</a:t>
            </a:r>
            <a:endParaRPr kumimoji="1" lang="ja-JP" alt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2274" y="4188229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~360 </a:t>
            </a:r>
            <a:r>
              <a:rPr kumimoji="1" lang="en-US" altLang="ja-JP" sz="1600" i="1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sz="1600" baseline="-25000" dirty="0" smtClean="0">
                <a:solidFill>
                  <a:srgbClr val="FF0000"/>
                </a:solidFill>
              </a:rPr>
              <a:t>S</a:t>
            </a:r>
            <a:endParaRPr kumimoji="1" lang="ja-JP" alt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11539" y="307709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~2000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kumimoji="1" lang="ja-JP" altLang="en-US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39248" y="429629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~2400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kumimoji="1" lang="ja-JP" altLang="en-US" sz="16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30402" y="6005016"/>
            <a:ext cx="525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1D1D69"/>
                </a:solidFill>
              </a:rPr>
              <a:t>Analyzed</a:t>
            </a:r>
            <a:r>
              <a:rPr kumimoji="1" lang="en-US" altLang="ja-JP" dirty="0" smtClean="0">
                <a:solidFill>
                  <a:srgbClr val="1D1D69"/>
                </a:solidFill>
              </a:rPr>
              <a:t> by K. Futatsukawa (Ph.D student)</a:t>
            </a:r>
            <a:endParaRPr kumimoji="1" lang="ja-JP" altLang="en-US" dirty="0">
              <a:solidFill>
                <a:srgbClr val="1D1D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98" y="931024"/>
            <a:ext cx="8434457" cy="53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8" name="グループ化 7"/>
          <p:cNvGrpSpPr/>
          <p:nvPr/>
        </p:nvGrpSpPr>
        <p:grpSpPr>
          <a:xfrm>
            <a:off x="4863522" y="445431"/>
            <a:ext cx="3299490" cy="5285696"/>
            <a:chOff x="4680642" y="1176951"/>
            <a:chExt cx="2752253" cy="4409037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4680642" y="1584356"/>
              <a:ext cx="2752253" cy="4001632"/>
            </a:xfrm>
            <a:prstGeom prst="roundRect">
              <a:avLst>
                <a:gd name="adj" fmla="val 7785"/>
              </a:avLst>
            </a:prstGeom>
            <a:noFill/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567882" y="1176951"/>
              <a:ext cx="1247816" cy="308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9900"/>
                  </a:solidFill>
                </a:rPr>
                <a:t>New region</a:t>
              </a:r>
              <a:endParaRPr kumimoji="1" lang="ja-JP" altLang="en-US" dirty="0">
                <a:solidFill>
                  <a:srgbClr val="FF9900"/>
                </a:solidFill>
              </a:endParaRPr>
            </a:p>
          </p:txBody>
        </p:sp>
      </p:grpSp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20656" y="308188"/>
            <a:ext cx="3767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  <a:latin typeface="Comic Sans MS"/>
              </a:rPr>
              <a:t>Results of NKS2</a:t>
            </a:r>
            <a:endParaRPr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41387" y="6272805"/>
            <a:ext cx="31454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rgbClr val="1D1D69"/>
                </a:solidFill>
              </a:rPr>
              <a:t>Analyzed</a:t>
            </a:r>
            <a:r>
              <a:rPr kumimoji="1" lang="en-US" altLang="ja-JP" sz="1050" dirty="0" smtClean="0">
                <a:solidFill>
                  <a:srgbClr val="1D1D69"/>
                </a:solidFill>
              </a:rPr>
              <a:t> by K. Futatsukawa (Ph.D student)</a:t>
            </a:r>
            <a:endParaRPr kumimoji="1" lang="ja-JP" altLang="en-US" sz="1050" dirty="0">
              <a:solidFill>
                <a:srgbClr val="1D1D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64556" y="2474218"/>
            <a:ext cx="1959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1D1D69"/>
                </a:solidFill>
              </a:rPr>
              <a:t>~90 events</a:t>
            </a:r>
          </a:p>
          <a:p>
            <a:r>
              <a:rPr lang="en-US" altLang="ja-JP" sz="2400" dirty="0" smtClean="0">
                <a:solidFill>
                  <a:srgbClr val="1D1D69"/>
                </a:solidFill>
              </a:rPr>
              <a:t>in the peak</a:t>
            </a:r>
            <a:endParaRPr kumimoji="1" lang="ja-JP" altLang="en-US" sz="2400" dirty="0">
              <a:solidFill>
                <a:srgbClr val="1D1D69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53439" y="929640"/>
            <a:ext cx="6187440" cy="5745480"/>
            <a:chOff x="853439" y="929640"/>
            <a:chExt cx="6187440" cy="5745480"/>
          </a:xfrm>
        </p:grpSpPr>
        <p:grpSp>
          <p:nvGrpSpPr>
            <p:cNvPr id="4" name="グループ化 31"/>
            <p:cNvGrpSpPr/>
            <p:nvPr/>
          </p:nvGrpSpPr>
          <p:grpSpPr>
            <a:xfrm>
              <a:off x="853439" y="929640"/>
              <a:ext cx="6187440" cy="5745480"/>
              <a:chOff x="9283852" y="533633"/>
              <a:chExt cx="6506522" cy="6041770"/>
            </a:xfrm>
          </p:grpSpPr>
          <p:sp>
            <p:nvSpPr>
              <p:cNvPr id="5" name="正方形/長方形 4"/>
              <p:cNvSpPr/>
              <p:nvPr/>
            </p:nvSpPr>
            <p:spPr bwMode="auto">
              <a:xfrm>
                <a:off x="9283852" y="533633"/>
                <a:ext cx="6506522" cy="6041770"/>
              </a:xfrm>
              <a:prstGeom prst="rect">
                <a:avLst/>
              </a:prstGeom>
              <a:gradFill flip="none" rotWithShape="1">
                <a:gsLst>
                  <a:gs pos="0">
                    <a:srgbClr val="FF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grpSp>
            <p:nvGrpSpPr>
              <p:cNvPr id="6" name="グループ化 29"/>
              <p:cNvGrpSpPr/>
              <p:nvPr/>
            </p:nvGrpSpPr>
            <p:grpSpPr>
              <a:xfrm>
                <a:off x="9620519" y="808286"/>
                <a:ext cx="6033179" cy="5508801"/>
                <a:chOff x="1520734" y="1206347"/>
                <a:chExt cx="6033179" cy="5508801"/>
              </a:xfrm>
            </p:grpSpPr>
            <p:sp>
              <p:nvSpPr>
                <p:cNvPr id="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90744" y="6348436"/>
                  <a:ext cx="3048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+</a:t>
                  </a:r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-</a:t>
                  </a:r>
                  <a:r>
                    <a:rPr lang="en-US" altLang="ja-JP" b="1" dirty="0">
                      <a:latin typeface="Times New Roman" pitchFamily="18" charset="0"/>
                    </a:rPr>
                    <a:t> Invariant Mass [GeV/</a:t>
                  </a:r>
                  <a:r>
                    <a:rPr lang="en-US" altLang="ja-JP" b="1" i="1" dirty="0">
                      <a:latin typeface="Times New Roman" pitchFamily="18" charset="0"/>
                    </a:rPr>
                    <a:t>c</a:t>
                  </a:r>
                  <a:r>
                    <a:rPr lang="en-US" altLang="ja-JP" b="1" baseline="30000" dirty="0">
                      <a:latin typeface="Times New Roman" pitchFamily="18" charset="0"/>
                    </a:rPr>
                    <a:t>2</a:t>
                  </a:r>
                  <a:r>
                    <a:rPr lang="en-US" altLang="ja-JP" b="1" dirty="0">
                      <a:latin typeface="Times New Roman" pitchFamily="18" charset="0"/>
                    </a:rPr>
                    <a:t>]</a:t>
                  </a: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555475" y="2926580"/>
                  <a:ext cx="295275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i="1" dirty="0">
                      <a:latin typeface="Times New Roman" pitchFamily="18" charset="0"/>
                    </a:rPr>
                    <a:t>p</a:t>
                  </a:r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-</a:t>
                  </a:r>
                  <a:r>
                    <a:rPr lang="en-US" altLang="ja-JP" b="1" dirty="0">
                      <a:latin typeface="Times New Roman" pitchFamily="18" charset="0"/>
                    </a:rPr>
                    <a:t> Invariant Mass [GeV/</a:t>
                  </a:r>
                  <a:r>
                    <a:rPr lang="en-US" altLang="ja-JP" b="1" i="1" dirty="0">
                      <a:latin typeface="Times New Roman" pitchFamily="18" charset="0"/>
                    </a:rPr>
                    <a:t>c</a:t>
                  </a:r>
                  <a:r>
                    <a:rPr lang="en-US" altLang="ja-JP" b="1" baseline="30000" dirty="0">
                      <a:latin typeface="Times New Roman" pitchFamily="18" charset="0"/>
                    </a:rPr>
                    <a:t>2</a:t>
                  </a:r>
                  <a:r>
                    <a:rPr lang="en-US" altLang="ja-JP" b="1" dirty="0">
                      <a:latin typeface="Times New Roman" pitchFamily="18" charset="0"/>
                    </a:rPr>
                    <a:t>]</a:t>
                  </a:r>
                </a:p>
              </p:txBody>
            </p:sp>
            <p:sp>
              <p:nvSpPr>
                <p:cNvPr id="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71096" y="5159128"/>
                  <a:ext cx="2482817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dirty="0" smtClean="0">
                      <a:latin typeface="Times New Roman" pitchFamily="18" charset="0"/>
                    </a:rPr>
                    <a:t>all of combinations</a:t>
                  </a:r>
                </a:p>
                <a:p>
                  <a:r>
                    <a:rPr lang="en-US" altLang="ja-JP" sz="2000" dirty="0" smtClean="0">
                      <a:latin typeface="Times New Roman" pitchFamily="18" charset="0"/>
                    </a:rPr>
                    <a:t>from </a:t>
                  </a:r>
                  <a:r>
                    <a:rPr lang="en-US" altLang="ja-JP" sz="2000" b="1" i="1" dirty="0" smtClean="0">
                      <a:latin typeface="Times New Roman" pitchFamily="18" charset="0"/>
                    </a:rPr>
                    <a:t>p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+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-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-</a:t>
                  </a:r>
                  <a:r>
                    <a:rPr lang="en-US" altLang="ja-JP" sz="2000" b="1" dirty="0" smtClean="0">
                      <a:latin typeface="Times New Roman" pitchFamily="18" charset="0"/>
                    </a:rPr>
                    <a:t> </a:t>
                  </a:r>
                  <a:r>
                    <a:rPr lang="en-US" altLang="ja-JP" sz="2000" b="1" dirty="0">
                      <a:latin typeface="Times New Roman" pitchFamily="18" charset="0"/>
                    </a:rPr>
                    <a:t>event</a:t>
                  </a:r>
                </a:p>
              </p:txBody>
            </p:sp>
            <p:pic>
              <p:nvPicPr>
                <p:cNvPr id="10" name="Picture 20" descr="グラフィック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 contrast="60000"/>
                </a:blip>
                <a:srcRect/>
                <a:stretch>
                  <a:fillRect/>
                </a:stretch>
              </p:blipFill>
              <p:spPr bwMode="auto">
                <a:xfrm>
                  <a:off x="1643042" y="1509831"/>
                  <a:ext cx="4984789" cy="4749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グループ化 23"/>
                <p:cNvGrpSpPr/>
                <p:nvPr/>
              </p:nvGrpSpPr>
              <p:grpSpPr>
                <a:xfrm>
                  <a:off x="2868972" y="1206347"/>
                  <a:ext cx="2793701" cy="3250078"/>
                  <a:chOff x="2868972" y="1206347"/>
                  <a:chExt cx="2793701" cy="3250078"/>
                </a:xfrm>
              </p:grpSpPr>
              <p:sp>
                <p:nvSpPr>
                  <p:cNvPr id="15" name="正方形/長方形 14"/>
                  <p:cNvSpPr/>
                  <p:nvPr/>
                </p:nvSpPr>
                <p:spPr>
                  <a:xfrm>
                    <a:off x="2868972" y="1587452"/>
                    <a:ext cx="265142" cy="2868973"/>
                  </a:xfrm>
                  <a:prstGeom prst="rect">
                    <a:avLst/>
                  </a:prstGeom>
                  <a:solidFill>
                    <a:srgbClr val="F2DCDB">
                      <a:alpha val="2902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6" name="左カーブ矢印 15"/>
                  <p:cNvSpPr/>
                  <p:nvPr/>
                </p:nvSpPr>
                <p:spPr>
                  <a:xfrm rot="16200000">
                    <a:off x="4073489" y="68854"/>
                    <a:ext cx="451692" cy="2726677"/>
                  </a:xfrm>
                  <a:prstGeom prst="curvedLef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2" name="グループ化 26"/>
                <p:cNvGrpSpPr/>
                <p:nvPr/>
              </p:nvGrpSpPr>
              <p:grpSpPr>
                <a:xfrm rot="16200000" flipH="1">
                  <a:off x="1776465" y="2438400"/>
                  <a:ext cx="2826751" cy="3338213"/>
                  <a:chOff x="2868972" y="1118212"/>
                  <a:chExt cx="2826751" cy="3338213"/>
                </a:xfrm>
              </p:grpSpPr>
              <p:sp>
                <p:nvSpPr>
                  <p:cNvPr id="13" name="正方形/長方形 12"/>
                  <p:cNvSpPr/>
                  <p:nvPr/>
                </p:nvSpPr>
                <p:spPr>
                  <a:xfrm>
                    <a:off x="2868972" y="1587452"/>
                    <a:ext cx="265142" cy="286897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  <a:alpha val="2902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rgbClr val="C3D69B"/>
                      </a:solidFill>
                    </a:endParaRPr>
                  </a:p>
                </p:txBody>
              </p:sp>
              <p:sp>
                <p:nvSpPr>
                  <p:cNvPr id="14" name="左カーブ矢印 13"/>
                  <p:cNvSpPr/>
                  <p:nvPr/>
                </p:nvSpPr>
                <p:spPr>
                  <a:xfrm rot="16200000">
                    <a:off x="4106539" y="-19281"/>
                    <a:ext cx="451692" cy="2726677"/>
                  </a:xfrm>
                  <a:prstGeom prst="curvedLef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0" name="テキスト ボックス 19"/>
            <p:cNvSpPr txBox="1"/>
            <p:nvPr/>
          </p:nvSpPr>
          <p:spPr>
            <a:xfrm rot="19650396">
              <a:off x="2716297" y="3811030"/>
              <a:ext cx="305827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Bauhaus 93" pitchFamily="82" charset="0"/>
                  <a:cs typeface="Times New Roman" pitchFamily="18" charset="0"/>
                </a:rPr>
                <a:t>preliminary</a:t>
              </a:r>
              <a:endParaRPr kumimoji="1" lang="ja-JP" alt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endParaRPr>
            </a:p>
          </p:txBody>
        </p:sp>
      </p:grpSp>
      <p:sp>
        <p:nvSpPr>
          <p:cNvPr id="21" name="フッター プレースホルダ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14942" y="5404515"/>
            <a:ext cx="1637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1D1D69"/>
                </a:solidFill>
              </a:rPr>
              <a:t>Analyzed</a:t>
            </a:r>
            <a:r>
              <a:rPr kumimoji="1" lang="en-US" altLang="ja-JP" sz="1400" dirty="0" smtClean="0">
                <a:solidFill>
                  <a:srgbClr val="1D1D69"/>
                </a:solidFill>
              </a:rPr>
              <a:t> by </a:t>
            </a:r>
          </a:p>
          <a:p>
            <a:r>
              <a:rPr kumimoji="1" lang="en-US" altLang="ja-JP" sz="1400" dirty="0" smtClean="0">
                <a:solidFill>
                  <a:srgbClr val="1D1D69"/>
                </a:solidFill>
              </a:rPr>
              <a:t>K. Futatsukawa </a:t>
            </a:r>
          </a:p>
          <a:p>
            <a:r>
              <a:rPr kumimoji="1" lang="en-US" altLang="ja-JP" sz="1400" dirty="0" smtClean="0">
                <a:solidFill>
                  <a:srgbClr val="1D1D69"/>
                </a:solidFill>
              </a:rPr>
              <a:t>(Ph.D student)</a:t>
            </a:r>
            <a:endParaRPr kumimoji="1" lang="ja-JP" altLang="en-US" sz="1400" dirty="0">
              <a:solidFill>
                <a:srgbClr val="1D1D69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0656" y="308188"/>
            <a:ext cx="3767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  <a:latin typeface="Comic Sans MS"/>
              </a:rPr>
              <a:t>Results of NKS2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Further investigation</a:t>
            </a:r>
            <a:endParaRPr kumimoji="1" lang="ja-JP" altLang="en-US" dirty="0"/>
          </a:p>
        </p:txBody>
      </p:sp>
      <p:pic>
        <p:nvPicPr>
          <p:cNvPr id="130049" name="Picture 1" descr="C:\Users\kaneta\Desktop\2010_09_04_JSPS_SHERE_seminar\推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25" y="1305162"/>
            <a:ext cx="497205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71288" y="353183"/>
            <a:ext cx="3602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bg1">
                    <a:lumMod val="75000"/>
                  </a:schemeClr>
                </a:solidFill>
              </a:rPr>
              <a:t>The next targets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233" y="1647272"/>
            <a:ext cx="8250400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i="1" dirty="0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altLang="ja-JP" sz="48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altLang="ja-JP" sz="4800" i="1" baseline="-25000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 coincidence events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with reasonable statistics,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              and</a:t>
            </a:r>
          </a:p>
          <a:p>
            <a:endParaRPr lang="en-US" altLang="ja-JP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bg1">
                    <a:lumMod val="75000"/>
                  </a:schemeClr>
                </a:solidFill>
              </a:rPr>
              <a:t>Determine the sign of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     </a:t>
            </a:r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 recoil polarization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3040" y="266066"/>
            <a:ext cx="766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i="1" dirty="0" smtClean="0">
                <a:solidFill>
                  <a:schemeClr val="bg1"/>
                </a:solidFill>
              </a:rPr>
              <a:t>K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 </a:t>
            </a:r>
            <a:r>
              <a:rPr lang="en-US" altLang="ja-JP" sz="4400" baseline="30000" dirty="0" smtClean="0">
                <a:solidFill>
                  <a:schemeClr val="bg1"/>
                </a:solidFill>
              </a:rPr>
              <a:t>0</a:t>
            </a:r>
            <a:r>
              <a:rPr lang="en-US" altLang="ja-JP" sz="44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ja-JP" sz="4400" dirty="0" smtClean="0">
                <a:solidFill>
                  <a:schemeClr val="bg1"/>
                </a:solidFill>
              </a:rPr>
              <a:t>+</a:t>
            </a:r>
            <a:r>
              <a:rPr lang="en-US" altLang="ja-JP" sz="44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chemeClr val="bg1"/>
                </a:solidFill>
              </a:rPr>
              <a:t> coincidence events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2026" y="2300008"/>
            <a:ext cx="80664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Advantage: No.1</a:t>
            </a:r>
          </a:p>
          <a:p>
            <a:endParaRPr kumimoji="1"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20725" indent="-452438"/>
            <a:r>
              <a:rPr lang="en-US" altLang="ja-JP" sz="6600" dirty="0" smtClean="0">
                <a:solidFill>
                  <a:schemeClr val="bg1">
                    <a:lumMod val="75000"/>
                  </a:schemeClr>
                </a:solidFill>
              </a:rPr>
              <a:t>Less background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720725" indent="-452438"/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in the invariant mass distribution</a:t>
            </a:r>
          </a:p>
          <a:p>
            <a:pPr marL="720725" indent="-452438"/>
            <a:endParaRPr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20725" indent="-452438"/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(Remember p.28)</a:t>
            </a: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566290" y="629323"/>
            <a:ext cx="5847537" cy="5450044"/>
            <a:chOff x="1063370" y="1071283"/>
            <a:chExt cx="5847537" cy="5450044"/>
          </a:xfrm>
        </p:grpSpPr>
        <p:grpSp>
          <p:nvGrpSpPr>
            <p:cNvPr id="5" name="グループ化 31"/>
            <p:cNvGrpSpPr/>
            <p:nvPr/>
          </p:nvGrpSpPr>
          <p:grpSpPr>
            <a:xfrm>
              <a:off x="1063370" y="1071283"/>
              <a:ext cx="5847537" cy="5450044"/>
              <a:chOff x="9504608" y="682580"/>
              <a:chExt cx="6149090" cy="5731099"/>
            </a:xfrm>
          </p:grpSpPr>
          <p:sp>
            <p:nvSpPr>
              <p:cNvPr id="7" name="正方形/長方形 6"/>
              <p:cNvSpPr/>
              <p:nvPr/>
            </p:nvSpPr>
            <p:spPr bwMode="auto">
              <a:xfrm>
                <a:off x="9504608" y="682580"/>
                <a:ext cx="6143223" cy="5731099"/>
              </a:xfrm>
              <a:prstGeom prst="rect">
                <a:avLst/>
              </a:prstGeom>
              <a:gradFill flip="none" rotWithShape="1">
                <a:gsLst>
                  <a:gs pos="0">
                    <a:srgbClr val="FF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grpSp>
            <p:nvGrpSpPr>
              <p:cNvPr id="8" name="グループ化 29"/>
              <p:cNvGrpSpPr/>
              <p:nvPr/>
            </p:nvGrpSpPr>
            <p:grpSpPr>
              <a:xfrm>
                <a:off x="9620519" y="808286"/>
                <a:ext cx="6033179" cy="5508801"/>
                <a:chOff x="1520734" y="1206347"/>
                <a:chExt cx="6033179" cy="5508801"/>
              </a:xfrm>
            </p:grpSpPr>
            <p:sp>
              <p:nvSpPr>
                <p:cNvPr id="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990744" y="6348436"/>
                  <a:ext cx="3048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+</a:t>
                  </a:r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-</a:t>
                  </a:r>
                  <a:r>
                    <a:rPr lang="en-US" altLang="ja-JP" b="1" dirty="0">
                      <a:latin typeface="Times New Roman" pitchFamily="18" charset="0"/>
                    </a:rPr>
                    <a:t> Invariant Mass [GeV/</a:t>
                  </a:r>
                  <a:r>
                    <a:rPr lang="en-US" altLang="ja-JP" b="1" i="1" dirty="0">
                      <a:latin typeface="Times New Roman" pitchFamily="18" charset="0"/>
                    </a:rPr>
                    <a:t>c</a:t>
                  </a:r>
                  <a:r>
                    <a:rPr lang="en-US" altLang="ja-JP" b="1" baseline="30000" dirty="0">
                      <a:latin typeface="Times New Roman" pitchFamily="18" charset="0"/>
                    </a:rPr>
                    <a:t>2</a:t>
                  </a:r>
                  <a:r>
                    <a:rPr lang="en-US" altLang="ja-JP" b="1" dirty="0">
                      <a:latin typeface="Times New Roman" pitchFamily="18" charset="0"/>
                    </a:rPr>
                    <a:t>]</a:t>
                  </a:r>
                </a:p>
              </p:txBody>
            </p:sp>
            <p:sp>
              <p:nvSpPr>
                <p:cNvPr id="10" name="Text Box 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555475" y="2926580"/>
                  <a:ext cx="295275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 i="1" dirty="0">
                      <a:latin typeface="Times New Roman" pitchFamily="18" charset="0"/>
                    </a:rPr>
                    <a:t>p</a:t>
                  </a:r>
                  <a:r>
                    <a:rPr lang="en-US" altLang="ja-JP" b="1" dirty="0">
                      <a:latin typeface="Symbol" pitchFamily="18" charset="2"/>
                    </a:rPr>
                    <a:t>p</a:t>
                  </a:r>
                  <a:r>
                    <a:rPr lang="en-US" altLang="ja-JP" b="1" baseline="30000" dirty="0">
                      <a:latin typeface="Symbol" pitchFamily="18" charset="2"/>
                    </a:rPr>
                    <a:t>-</a:t>
                  </a:r>
                  <a:r>
                    <a:rPr lang="en-US" altLang="ja-JP" b="1" dirty="0">
                      <a:latin typeface="Times New Roman" pitchFamily="18" charset="0"/>
                    </a:rPr>
                    <a:t> Invariant Mass [GeV/</a:t>
                  </a:r>
                  <a:r>
                    <a:rPr lang="en-US" altLang="ja-JP" b="1" i="1" dirty="0">
                      <a:latin typeface="Times New Roman" pitchFamily="18" charset="0"/>
                    </a:rPr>
                    <a:t>c</a:t>
                  </a:r>
                  <a:r>
                    <a:rPr lang="en-US" altLang="ja-JP" b="1" baseline="30000" dirty="0">
                      <a:latin typeface="Times New Roman" pitchFamily="18" charset="0"/>
                    </a:rPr>
                    <a:t>2</a:t>
                  </a:r>
                  <a:r>
                    <a:rPr lang="en-US" altLang="ja-JP" b="1" dirty="0">
                      <a:latin typeface="Times New Roman" pitchFamily="18" charset="0"/>
                    </a:rPr>
                    <a:t>]</a:t>
                  </a:r>
                </a:p>
              </p:txBody>
            </p:sp>
            <p:sp>
              <p:nvSpPr>
                <p:cNvPr id="1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71096" y="5159128"/>
                  <a:ext cx="2482817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000" dirty="0" smtClean="0">
                      <a:latin typeface="Times New Roman" pitchFamily="18" charset="0"/>
                    </a:rPr>
                    <a:t>all of combinations</a:t>
                  </a:r>
                </a:p>
                <a:p>
                  <a:r>
                    <a:rPr lang="en-US" altLang="ja-JP" sz="2000" dirty="0" smtClean="0">
                      <a:latin typeface="Times New Roman" pitchFamily="18" charset="0"/>
                    </a:rPr>
                    <a:t>from </a:t>
                  </a:r>
                  <a:r>
                    <a:rPr lang="en-US" altLang="ja-JP" sz="2000" b="1" i="1" dirty="0" smtClean="0">
                      <a:latin typeface="Times New Roman" pitchFamily="18" charset="0"/>
                    </a:rPr>
                    <a:t>p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+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-</a:t>
                  </a:r>
                  <a:r>
                    <a:rPr lang="en-US" altLang="ja-JP" sz="2000" b="1" dirty="0" smtClean="0">
                      <a:latin typeface="Symbol" pitchFamily="18" charset="2"/>
                    </a:rPr>
                    <a:t>p</a:t>
                  </a:r>
                  <a:r>
                    <a:rPr lang="en-US" altLang="ja-JP" sz="2000" b="1" baseline="30000" dirty="0" smtClean="0">
                      <a:latin typeface="Symbol" pitchFamily="18" charset="2"/>
                    </a:rPr>
                    <a:t>-</a:t>
                  </a:r>
                  <a:r>
                    <a:rPr lang="en-US" altLang="ja-JP" sz="2000" b="1" dirty="0" smtClean="0">
                      <a:latin typeface="Times New Roman" pitchFamily="18" charset="0"/>
                    </a:rPr>
                    <a:t> </a:t>
                  </a:r>
                  <a:r>
                    <a:rPr lang="en-US" altLang="ja-JP" sz="2000" b="1" dirty="0">
                      <a:latin typeface="Times New Roman" pitchFamily="18" charset="0"/>
                    </a:rPr>
                    <a:t>event</a:t>
                  </a:r>
                </a:p>
              </p:txBody>
            </p:sp>
            <p:pic>
              <p:nvPicPr>
                <p:cNvPr id="12" name="Picture 20" descr="グラフィック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40000" contrast="60000"/>
                </a:blip>
                <a:srcRect/>
                <a:stretch>
                  <a:fillRect/>
                </a:stretch>
              </p:blipFill>
              <p:spPr bwMode="auto">
                <a:xfrm>
                  <a:off x="1643042" y="1509831"/>
                  <a:ext cx="4984789" cy="4749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" name="グループ化 23"/>
                <p:cNvGrpSpPr/>
                <p:nvPr/>
              </p:nvGrpSpPr>
              <p:grpSpPr>
                <a:xfrm>
                  <a:off x="2868972" y="1206347"/>
                  <a:ext cx="2793701" cy="3250078"/>
                  <a:chOff x="2868972" y="1206347"/>
                  <a:chExt cx="2793701" cy="3250078"/>
                </a:xfrm>
              </p:grpSpPr>
              <p:sp>
                <p:nvSpPr>
                  <p:cNvPr id="17" name="正方形/長方形 16"/>
                  <p:cNvSpPr/>
                  <p:nvPr/>
                </p:nvSpPr>
                <p:spPr>
                  <a:xfrm>
                    <a:off x="2868972" y="1587452"/>
                    <a:ext cx="265142" cy="2868973"/>
                  </a:xfrm>
                  <a:prstGeom prst="rect">
                    <a:avLst/>
                  </a:prstGeom>
                  <a:solidFill>
                    <a:srgbClr val="F2DCDB">
                      <a:alpha val="2902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18" name="左カーブ矢印 17"/>
                  <p:cNvSpPr/>
                  <p:nvPr/>
                </p:nvSpPr>
                <p:spPr>
                  <a:xfrm rot="16200000">
                    <a:off x="4073489" y="68854"/>
                    <a:ext cx="451692" cy="2726677"/>
                  </a:xfrm>
                  <a:prstGeom prst="curvedLeftArrow">
                    <a:avLst/>
                  </a:prstGeom>
                  <a:solidFill>
                    <a:srgbClr val="FF0000"/>
                  </a:solidFill>
                  <a:ln>
                    <a:solidFill>
                      <a:srgbClr val="CC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" name="グループ化 26"/>
                <p:cNvGrpSpPr/>
                <p:nvPr/>
              </p:nvGrpSpPr>
              <p:grpSpPr>
                <a:xfrm rot="16200000" flipH="1">
                  <a:off x="1776465" y="2438400"/>
                  <a:ext cx="2826751" cy="3338213"/>
                  <a:chOff x="2868972" y="1118212"/>
                  <a:chExt cx="2826751" cy="3338213"/>
                </a:xfrm>
              </p:grpSpPr>
              <p:sp>
                <p:nvSpPr>
                  <p:cNvPr id="15" name="正方形/長方形 14"/>
                  <p:cNvSpPr/>
                  <p:nvPr/>
                </p:nvSpPr>
                <p:spPr>
                  <a:xfrm>
                    <a:off x="2868972" y="1587452"/>
                    <a:ext cx="265142" cy="286897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  <a:alpha val="2902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rgbClr val="C3D69B"/>
                      </a:solidFill>
                    </a:endParaRPr>
                  </a:p>
                </p:txBody>
              </p:sp>
              <p:sp>
                <p:nvSpPr>
                  <p:cNvPr id="16" name="左カーブ矢印 15"/>
                  <p:cNvSpPr/>
                  <p:nvPr/>
                </p:nvSpPr>
                <p:spPr>
                  <a:xfrm rot="16200000">
                    <a:off x="4106539" y="-19281"/>
                    <a:ext cx="451692" cy="2726677"/>
                  </a:xfrm>
                  <a:prstGeom prst="curvedLef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テキスト ボックス 5"/>
            <p:cNvSpPr txBox="1"/>
            <p:nvPr/>
          </p:nvSpPr>
          <p:spPr>
            <a:xfrm rot="19650396">
              <a:off x="2716297" y="3811030"/>
              <a:ext cx="30582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Bauhaus 93" pitchFamily="82" charset="0"/>
                  <a:cs typeface="Times New Roman" pitchFamily="18" charset="0"/>
                </a:rPr>
                <a:t>preliminary</a:t>
              </a:r>
              <a:endParaRPr kumimoji="1" lang="ja-JP" alt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uhaus 93" pitchFamily="8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3040" y="266066"/>
            <a:ext cx="766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i="1" dirty="0" smtClean="0">
                <a:solidFill>
                  <a:schemeClr val="bg1"/>
                </a:solidFill>
              </a:rPr>
              <a:t>K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 </a:t>
            </a:r>
            <a:r>
              <a:rPr lang="en-US" altLang="ja-JP" sz="4400" baseline="30000" dirty="0" smtClean="0">
                <a:solidFill>
                  <a:schemeClr val="bg1"/>
                </a:solidFill>
              </a:rPr>
              <a:t>0</a:t>
            </a:r>
            <a:r>
              <a:rPr lang="en-US" altLang="ja-JP" sz="44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ja-JP" sz="4400" dirty="0" smtClean="0">
                <a:solidFill>
                  <a:schemeClr val="bg1"/>
                </a:solidFill>
              </a:rPr>
              <a:t>+</a:t>
            </a:r>
            <a:r>
              <a:rPr lang="en-US" altLang="ja-JP" sz="44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chemeClr val="bg1"/>
                </a:solidFill>
              </a:rPr>
              <a:t> coincidence events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2026" y="2300008"/>
            <a:ext cx="80664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Advantage: No.2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20725" indent="-452438"/>
            <a:endParaRPr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20725" indent="-452438"/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Elimination of</a:t>
            </a:r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Fermi motion correction</a:t>
            </a:r>
          </a:p>
          <a:p>
            <a:pPr marL="720725" indent="-452438"/>
            <a:endParaRPr lang="en-US" altLang="ja-JP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720725" indent="-452438"/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</a:rPr>
              <a:t>  Direct comparison with model</a:t>
            </a:r>
          </a:p>
          <a:p>
            <a:pPr marL="720725" indent="-452438"/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</a:rPr>
              <a:t>  Separation of </a:t>
            </a:r>
            <a:r>
              <a:rPr lang="en-US" altLang="ja-JP" sz="3600" i="1" dirty="0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altLang="ja-JP" sz="36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altLang="ja-JP" sz="3600" i="1" dirty="0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lang="en-US" altLang="ja-JP" sz="36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altLang="ja-JP" sz="36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altLang="ja-JP" sz="3600" baseline="30000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3040" y="266066"/>
            <a:ext cx="766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i="1" dirty="0" smtClean="0">
                <a:solidFill>
                  <a:schemeClr val="bg1"/>
                </a:solidFill>
              </a:rPr>
              <a:t>K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 </a:t>
            </a:r>
            <a:r>
              <a:rPr lang="en-US" altLang="ja-JP" sz="4400" baseline="30000" dirty="0" smtClean="0">
                <a:solidFill>
                  <a:schemeClr val="bg1"/>
                </a:solidFill>
              </a:rPr>
              <a:t>0</a:t>
            </a:r>
            <a:r>
              <a:rPr lang="en-US" altLang="ja-JP" sz="44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ja-JP" sz="4400" dirty="0" smtClean="0">
                <a:solidFill>
                  <a:schemeClr val="bg1"/>
                </a:solidFill>
              </a:rPr>
              <a:t>+</a:t>
            </a:r>
            <a:r>
              <a:rPr lang="en-US" altLang="ja-JP" sz="44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chemeClr val="bg1"/>
                </a:solidFill>
              </a:rPr>
              <a:t> coincidence events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9667" y="2275069"/>
            <a:ext cx="3076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1" lang="en-US" altLang="ja-JP" sz="40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kumimoji="1" lang="en-US" altLang="ja-JP" sz="40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kumimoji="1" lang="en-US" altLang="ja-JP" sz="20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1" lang="en-US" altLang="ja-JP" sz="4000" baseline="3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r>
              <a:rPr kumimoji="1" lang="en-US" altLang="ja-JP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4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4919" y="3722445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ja-JP" sz="20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ja-JP" sz="3600" baseline="3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ja-JP" sz="3600" i="1" baseline="-2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 </a:t>
            </a:r>
            <a:r>
              <a:rPr kumimoji="1" lang="en-US" altLang="ja-JP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altLang="ja-JP" sz="36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kumimoji="1" lang="en-US" altLang="ja-JP" sz="3600" baseline="30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kumimoji="1" lang="en-US" altLang="ja-JP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36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3600" baseline="300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  <a:sym typeface="Symbol"/>
              </a:rPr>
              <a:t>-</a:t>
            </a:r>
            <a:r>
              <a:rPr kumimoji="1" lang="en-US" altLang="ja-JP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7912" y="2917437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3600" baseline="300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  <a:sym typeface="Symbol"/>
              </a:rPr>
              <a:t>-</a:t>
            </a:r>
            <a:r>
              <a:rPr lang="en-US" altLang="ja-JP" sz="3600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  <a:cs typeface="Times New Roman" pitchFamily="18" charset="0"/>
                <a:sym typeface="Symbol"/>
              </a:rPr>
              <a:t>+</a:t>
            </a:r>
            <a:r>
              <a:rPr lang="en-US" altLang="ja-JP" sz="36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kumimoji="1" lang="en-US" altLang="ja-JP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屈折矢印 13"/>
          <p:cNvSpPr/>
          <p:nvPr/>
        </p:nvSpPr>
        <p:spPr bwMode="auto">
          <a:xfrm rot="5400000">
            <a:off x="4379437" y="2877036"/>
            <a:ext cx="284454" cy="419450"/>
          </a:xfrm>
          <a:prstGeom prst="bentUp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5" name="下矢印 14"/>
          <p:cNvSpPr/>
          <p:nvPr/>
        </p:nvSpPr>
        <p:spPr bwMode="auto">
          <a:xfrm>
            <a:off x="3380763" y="2927757"/>
            <a:ext cx="159391" cy="767069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7337" y="5196984"/>
            <a:ext cx="6952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Extending the acceptance is essential</a:t>
            </a:r>
            <a:endParaRPr lang="en-US" altLang="ja-JP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3380" y="3306995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4 charged particles</a:t>
            </a:r>
          </a:p>
          <a:p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 final state</a:t>
            </a:r>
          </a:p>
        </p:txBody>
      </p:sp>
      <p:sp>
        <p:nvSpPr>
          <p:cNvPr id="16" name="右大かっこ 15"/>
          <p:cNvSpPr/>
          <p:nvPr/>
        </p:nvSpPr>
        <p:spPr bwMode="auto">
          <a:xfrm>
            <a:off x="6065240" y="3087149"/>
            <a:ext cx="83890" cy="1107346"/>
          </a:xfrm>
          <a:prstGeom prst="rightBracket">
            <a:avLst>
              <a:gd name="adj" fmla="val 67156"/>
            </a:avLst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13040" y="266066"/>
            <a:ext cx="5790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chemeClr val="bg1"/>
                </a:solidFill>
              </a:rPr>
              <a:t> recoil polarization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9683" y="1505760"/>
            <a:ext cx="816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>
                    <a:lumMod val="75000"/>
                  </a:schemeClr>
                </a:solidFill>
              </a:rPr>
              <a:t>The information make a restriction to model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-1023" t="-3815" r="-1023" b="-3405"/>
          <a:stretch>
            <a:fillRect/>
          </a:stretch>
        </p:blipFill>
        <p:spPr bwMode="auto">
          <a:xfrm>
            <a:off x="973123" y="2060909"/>
            <a:ext cx="7281826" cy="43915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3" y="2193919"/>
            <a:ext cx="5492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Understanding the process of</a:t>
            </a:r>
          </a:p>
          <a:p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Strangeness production</a:t>
            </a:r>
            <a:endParaRPr kumimoji="1" lang="ja-JP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1881" y="225632"/>
            <a:ext cx="323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Motivation</a:t>
            </a:r>
            <a:endParaRPr kumimoji="1" lang="ja-JP" altLang="en-US" sz="48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4242" y="3568444"/>
            <a:ext cx="5045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kumimoji="1"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eutral channel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6514" y="4294060"/>
            <a:ext cx="5379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Threshold region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57842" y="3925381"/>
            <a:ext cx="1599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chemeClr val="bg1">
                    <a:lumMod val="75000"/>
                  </a:schemeClr>
                </a:solidFill>
              </a:rPr>
              <a:t>Key:</a:t>
            </a:r>
            <a:endParaRPr kumimoji="1" lang="ja-JP" alt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00753" y="5379079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via </a:t>
            </a:r>
            <a:r>
              <a:rPr kumimoji="1" lang="en-US" altLang="ja-JP" sz="2800" i="1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g</a:t>
            </a:r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+</a:t>
            </a:r>
            <a:r>
              <a:rPr kumimoji="1" lang="en-US" altLang="ja-JP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800" dirty="0" smtClean="0">
                <a:solidFill>
                  <a:schemeClr val="bg1">
                    <a:lumMod val="85000"/>
                  </a:schemeClr>
                </a:solidFill>
              </a:rPr>
              <a:t> reaction</a:t>
            </a:r>
            <a:endParaRPr kumimoji="1" lang="ja-JP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08300" y="209334"/>
            <a:ext cx="46923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Upgrade Project </a:t>
            </a:r>
            <a:endParaRPr lang="ja-JP" alt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-2901"/>
          <a:stretch>
            <a:fillRect/>
          </a:stretch>
        </p:blipFill>
        <p:spPr bwMode="auto">
          <a:xfrm>
            <a:off x="239366" y="1552344"/>
            <a:ext cx="4599424" cy="29739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43" name="グループ化 42"/>
          <p:cNvGrpSpPr/>
          <p:nvPr/>
        </p:nvGrpSpPr>
        <p:grpSpPr>
          <a:xfrm>
            <a:off x="4517283" y="4655446"/>
            <a:ext cx="4521751" cy="1589171"/>
            <a:chOff x="4517283" y="4655446"/>
            <a:chExt cx="4521751" cy="158917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517283" y="4655446"/>
              <a:ext cx="45217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>
                      <a:lumMod val="75000"/>
                    </a:schemeClr>
                  </a:solidFill>
                </a:rPr>
                <a:t>To increase acceptance</a:t>
              </a:r>
            </a:p>
            <a:p>
              <a:r>
                <a:rPr lang="en-US" altLang="ja-JP" sz="2000" dirty="0">
                  <a:solidFill>
                    <a:schemeClr val="bg1">
                      <a:lumMod val="75000"/>
                    </a:schemeClr>
                  </a:solidFill>
                </a:rPr>
                <a:t>  </a:t>
              </a:r>
              <a:r>
                <a:rPr lang="en-US" altLang="ja-JP" sz="2000" dirty="0" smtClean="0">
                  <a:solidFill>
                    <a:schemeClr val="bg1">
                      <a:lumMod val="75000"/>
                    </a:schemeClr>
                  </a:solidFill>
                </a:rPr>
                <a:t> Inner detectors are replaced by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143933" y="5598286"/>
              <a:ext cx="34451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bg1">
                      <a:lumMod val="75000"/>
                    </a:schemeClr>
                  </a:solidFill>
                </a:rPr>
                <a:t>Vertex Drift Chamber (VDC)</a:t>
              </a:r>
            </a:p>
            <a:p>
              <a:r>
                <a:rPr lang="en-US" altLang="ja-JP" dirty="0" smtClean="0">
                  <a:solidFill>
                    <a:schemeClr val="bg1">
                      <a:lumMod val="75000"/>
                    </a:schemeClr>
                  </a:solidFill>
                </a:rPr>
                <a:t>New Inner Hodoscope (IH)</a:t>
              </a:r>
            </a:p>
          </p:txBody>
        </p:sp>
      </p:grpSp>
      <p:sp>
        <p:nvSpPr>
          <p:cNvPr id="10" name="フッター プレースホルダ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2963284" y="1751330"/>
            <a:ext cx="5967356" cy="2698750"/>
            <a:chOff x="2963284" y="1751330"/>
            <a:chExt cx="5967356" cy="2698750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5327650" y="1751330"/>
              <a:ext cx="3602990" cy="2698750"/>
              <a:chOff x="5327650" y="1751330"/>
              <a:chExt cx="3602990" cy="2698750"/>
            </a:xfrm>
          </p:grpSpPr>
          <p:sp>
            <p:nvSpPr>
              <p:cNvPr id="11" name="正方形/長方形 10"/>
              <p:cNvSpPr/>
              <p:nvPr/>
            </p:nvSpPr>
            <p:spPr bwMode="auto">
              <a:xfrm>
                <a:off x="5327650" y="1751330"/>
                <a:ext cx="3602990" cy="26987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endParaRPr>
              </a:p>
            </p:txBody>
          </p:sp>
          <p:cxnSp>
            <p:nvCxnSpPr>
              <p:cNvPr id="13" name="直線矢印コネクタ 12"/>
              <p:cNvCxnSpPr/>
              <p:nvPr/>
            </p:nvCxnSpPr>
            <p:spPr bwMode="auto">
              <a:xfrm>
                <a:off x="5651500" y="3963670"/>
                <a:ext cx="849524" cy="221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15" name="直線コネクタ 14"/>
              <p:cNvCxnSpPr/>
              <p:nvPr/>
            </p:nvCxnSpPr>
            <p:spPr bwMode="auto">
              <a:xfrm rot="5400000">
                <a:off x="6397169" y="3963677"/>
                <a:ext cx="19466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線コネクタ 15"/>
              <p:cNvCxnSpPr/>
              <p:nvPr/>
            </p:nvCxnSpPr>
            <p:spPr bwMode="auto">
              <a:xfrm rot="5400000">
                <a:off x="5553394" y="3956243"/>
                <a:ext cx="19466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グループ化 21"/>
              <p:cNvGrpSpPr/>
              <p:nvPr/>
            </p:nvGrpSpPr>
            <p:grpSpPr>
              <a:xfrm>
                <a:off x="6292849" y="2043429"/>
                <a:ext cx="1698885" cy="1698885"/>
                <a:chOff x="5988050" y="2317750"/>
                <a:chExt cx="1219200" cy="1219200"/>
              </a:xfrm>
            </p:grpSpPr>
            <p:sp>
              <p:nvSpPr>
                <p:cNvPr id="20" name="円/楕円 19"/>
                <p:cNvSpPr/>
                <p:nvPr/>
              </p:nvSpPr>
              <p:spPr bwMode="auto">
                <a:xfrm>
                  <a:off x="6451600" y="2794000"/>
                  <a:ext cx="292100" cy="292100"/>
                </a:xfrm>
                <a:prstGeom prst="ellipse">
                  <a:avLst/>
                </a:prstGeom>
                <a:solidFill>
                  <a:srgbClr val="FFCC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17" name="アーチ 16"/>
                <p:cNvSpPr/>
                <p:nvPr/>
              </p:nvSpPr>
              <p:spPr bwMode="auto">
                <a:xfrm rot="16895789">
                  <a:off x="6102350" y="2432050"/>
                  <a:ext cx="990600" cy="990600"/>
                </a:xfrm>
                <a:prstGeom prst="blockArc">
                  <a:avLst>
                    <a:gd name="adj1" fmla="val 10800000"/>
                    <a:gd name="adj2" fmla="val 9236250"/>
                    <a:gd name="adj3" fmla="val 4151"/>
                  </a:avLst>
                </a:prstGeom>
                <a:solidFill>
                  <a:srgbClr val="0070C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18" name="ドーナツ 17"/>
                <p:cNvSpPr/>
                <p:nvPr/>
              </p:nvSpPr>
              <p:spPr bwMode="auto">
                <a:xfrm>
                  <a:off x="5988050" y="2317750"/>
                  <a:ext cx="1219200" cy="1219200"/>
                </a:xfrm>
                <a:prstGeom prst="donut">
                  <a:avLst>
                    <a:gd name="adj" fmla="val 3415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19" name="ドーナツ 18"/>
                <p:cNvSpPr/>
                <p:nvPr/>
              </p:nvSpPr>
              <p:spPr bwMode="auto">
                <a:xfrm>
                  <a:off x="6191250" y="2520950"/>
                  <a:ext cx="819150" cy="819150"/>
                </a:xfrm>
                <a:prstGeom prst="donut">
                  <a:avLst>
                    <a:gd name="adj" fmla="val 25108"/>
                  </a:avLst>
                </a:prstGeom>
                <a:solidFill>
                  <a:srgbClr val="FFC000"/>
                </a:solidFill>
                <a:ln w="9525" cap="flat" cmpd="sng" algn="ctr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 bwMode="auto">
                <a:xfrm>
                  <a:off x="6559550" y="2940050"/>
                  <a:ext cx="82550" cy="1016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5800741" y="3691827"/>
                <a:ext cx="58073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 smtClean="0">
                    <a:latin typeface="Arial" pitchFamily="34" charset="0"/>
                    <a:cs typeface="Arial" pitchFamily="34" charset="0"/>
                  </a:rPr>
                  <a:t>20 cm</a:t>
                </a:r>
                <a:endParaRPr kumimoji="1" lang="ja-JP" alt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606030" y="3585210"/>
                <a:ext cx="948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Arial" pitchFamily="34" charset="0"/>
                    <a:cs typeface="Arial" pitchFamily="34" charset="0"/>
                  </a:rPr>
                  <a:t>Target</a:t>
                </a:r>
                <a:endParaRPr kumimoji="1" lang="ja-JP" alt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422899" y="2487930"/>
                <a:ext cx="5074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Arial" pitchFamily="34" charset="0"/>
                    <a:cs typeface="Arial" pitchFamily="34" charset="0"/>
                  </a:rPr>
                  <a:t>IH</a:t>
                </a:r>
                <a:endParaRPr kumimoji="1" lang="ja-JP" alt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7903210" y="2184400"/>
                <a:ext cx="786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latin typeface="Arial" pitchFamily="34" charset="0"/>
                    <a:cs typeface="Arial" pitchFamily="34" charset="0"/>
                  </a:rPr>
                  <a:t>VDC</a:t>
                </a:r>
                <a:endParaRPr kumimoji="1" lang="ja-JP" alt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9" name="直線矢印コネクタ 28"/>
              <p:cNvCxnSpPr/>
              <p:nvPr/>
            </p:nvCxnSpPr>
            <p:spPr bwMode="auto">
              <a:xfrm>
                <a:off x="5976114" y="2733259"/>
                <a:ext cx="476756" cy="7471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49494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0" name="直線矢印コネクタ 29"/>
              <p:cNvCxnSpPr>
                <a:stCxn id="27" idx="1"/>
              </p:cNvCxnSpPr>
              <p:nvPr/>
            </p:nvCxnSpPr>
            <p:spPr bwMode="auto">
              <a:xfrm rot="10800000" flipV="1">
                <a:off x="7471410" y="2384454"/>
                <a:ext cx="431800" cy="3015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49494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3" name="直線矢印コネクタ 32"/>
              <p:cNvCxnSpPr>
                <a:stCxn id="24" idx="1"/>
              </p:cNvCxnSpPr>
              <p:nvPr/>
            </p:nvCxnSpPr>
            <p:spPr bwMode="auto">
              <a:xfrm rot="10800000">
                <a:off x="7205980" y="3051819"/>
                <a:ext cx="400050" cy="7334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49494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39" name="円/楕円 38"/>
            <p:cNvSpPr/>
            <p:nvPr/>
          </p:nvSpPr>
          <p:spPr bwMode="auto">
            <a:xfrm>
              <a:off x="2963284" y="3114338"/>
              <a:ext cx="1249680" cy="1222337"/>
            </a:xfrm>
            <a:prstGeom prst="ellipse">
              <a:avLst/>
            </a:prstGeom>
            <a:solidFill>
              <a:srgbClr val="FFCCFF">
                <a:alpha val="50196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0" name="右矢印 39"/>
            <p:cNvSpPr/>
            <p:nvPr/>
          </p:nvSpPr>
          <p:spPr bwMode="auto">
            <a:xfrm rot="21246092">
              <a:off x="4562545" y="3046916"/>
              <a:ext cx="960120" cy="92737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41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12267" y="207520"/>
            <a:ext cx="4357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+mj-cs"/>
              </a:rPr>
              <a:t>Gain of Acceptance</a:t>
            </a:r>
            <a:endParaRPr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3175" y="1214022"/>
            <a:ext cx="398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for </a:t>
            </a:r>
            <a:r>
              <a:rPr lang="en-US" altLang="ja-JP" sz="2000" i="1" dirty="0" smtClean="0">
                <a:solidFill>
                  <a:schemeClr val="bg1"/>
                </a:solidFill>
              </a:rPr>
              <a:t>K</a:t>
            </a:r>
            <a:r>
              <a:rPr lang="en-US" altLang="ja-JP" sz="1050" i="1" dirty="0" smtClean="0">
                <a:solidFill>
                  <a:schemeClr val="bg1"/>
                </a:solidFill>
              </a:rPr>
              <a:t> </a:t>
            </a:r>
            <a:r>
              <a:rPr lang="en-US" altLang="ja-JP" sz="2000" baseline="30000" dirty="0" smtClean="0">
                <a:solidFill>
                  <a:schemeClr val="bg1"/>
                </a:solidFill>
              </a:rPr>
              <a:t>0</a:t>
            </a:r>
            <a:r>
              <a:rPr lang="en-US" altLang="ja-JP" sz="20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ja-JP" sz="2000" dirty="0" smtClean="0">
                <a:solidFill>
                  <a:schemeClr val="bg1"/>
                </a:solidFill>
              </a:rPr>
              <a:t>+</a:t>
            </a:r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en-US" altLang="ja-JP" sz="2000" dirty="0" smtClean="0">
                <a:solidFill>
                  <a:schemeClr val="bg1"/>
                </a:solidFill>
              </a:rPr>
              <a:t> coincidence events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7540" y="4932727"/>
            <a:ext cx="243047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(1) Produced</a:t>
            </a:r>
          </a:p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(2) NKS2 with new detectors</a:t>
            </a:r>
          </a:p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(3) NKS2 prior</a:t>
            </a:r>
          </a:p>
          <a:p>
            <a:r>
              <a:rPr lang="en-US" altLang="ja-JP" sz="1200" dirty="0" smtClean="0">
                <a:solidFill>
                  <a:srgbClr val="00B050"/>
                </a:solidFill>
              </a:rPr>
              <a:t>(4) ratio of </a:t>
            </a:r>
            <a:r>
              <a:rPr lang="en-US" altLang="ja-JP" sz="1200" dirty="0" smtClean="0">
                <a:solidFill>
                  <a:srgbClr val="0000FF"/>
                </a:solidFill>
              </a:rPr>
              <a:t>(2)</a:t>
            </a:r>
            <a:r>
              <a:rPr lang="en-US" altLang="ja-JP" sz="1200" dirty="0" smtClean="0">
                <a:solidFill>
                  <a:srgbClr val="00B050"/>
                </a:solidFill>
              </a:rPr>
              <a:t>/</a:t>
            </a:r>
            <a:r>
              <a:rPr lang="en-US" altLang="ja-JP" sz="1200" dirty="0" smtClean="0">
                <a:solidFill>
                  <a:srgbClr val="FF0000"/>
                </a:solidFill>
              </a:rPr>
              <a:t>(3)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87854" y="6089423"/>
            <a:ext cx="380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about 7 times after upgrade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177" y="1748128"/>
            <a:ext cx="3763533" cy="306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331" y="1728133"/>
            <a:ext cx="3709960" cy="31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  <p:pic>
        <p:nvPicPr>
          <p:cNvPr id="13315" name="Picture 3" descr="\\172.25.17.1\kaneta\latex\NKS2\proposal\2010_08\Final_version\jpg\IH_pictur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977849" y="1610686"/>
            <a:ext cx="3973204" cy="384364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正方形/長方形 4"/>
          <p:cNvSpPr/>
          <p:nvPr/>
        </p:nvSpPr>
        <p:spPr>
          <a:xfrm>
            <a:off x="1896028" y="718583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/>
                </a:solidFill>
                <a:latin typeface="Comic Sans MS"/>
                <a:cs typeface="+mj-cs"/>
              </a:rPr>
              <a:t>VDC</a:t>
            </a:r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6362127" y="678702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kern="0" dirty="0" smtClean="0">
                <a:solidFill>
                  <a:srgbClr val="FFFFFF"/>
                </a:solidFill>
                <a:latin typeface="Comic Sans MS"/>
                <a:cs typeface="+mj-cs"/>
              </a:rPr>
              <a:t>IH</a:t>
            </a:r>
            <a:endParaRPr lang="ja-JP" altLang="en-US" sz="1400" dirty="0"/>
          </a:p>
        </p:txBody>
      </p:sp>
      <p:pic>
        <p:nvPicPr>
          <p:cNvPr id="13316" name="Picture 4" descr="C:\Users\kaneta\Desktop\Image_IMG_051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6402" y="1582176"/>
            <a:ext cx="4741755" cy="35563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23750" y="249375"/>
            <a:ext cx="9144000" cy="6096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000000"/>
                </a:solidFill>
                <a:effectLst>
                  <a:outerShdw blurRad="50800" dist="50800" dir="5400000" algn="ctr" rotWithShape="0">
                    <a:srgbClr val="0099FF"/>
                  </a:outerShdw>
                </a:effectLst>
              </a:rPr>
              <a:t>An Event Display from the Last Run</a:t>
            </a:r>
            <a:endParaRPr kumimoji="1" lang="ja-JP" altLang="en-U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30000"/>
          </a:blip>
          <a:srcRect l="3452" t="18290" r="10248" b="24401"/>
          <a:stretch>
            <a:fillRect/>
          </a:stretch>
        </p:blipFill>
        <p:spPr bwMode="auto">
          <a:xfrm>
            <a:off x="3682540" y="1275008"/>
            <a:ext cx="4829414" cy="45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30000"/>
          </a:blip>
          <a:srcRect l="6423" t="18805" r="5553" b="18747"/>
          <a:stretch>
            <a:fillRect/>
          </a:stretch>
        </p:blipFill>
        <p:spPr bwMode="auto">
          <a:xfrm>
            <a:off x="592624" y="1365161"/>
            <a:ext cx="3052293" cy="306517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E1D6C-158D-46E6-9E1B-CF9880E9086E}" type="slidenum">
              <a:rPr kumimoji="1" lang="ja-JP" altLang="en-US" smtClean="0"/>
              <a:pPr/>
              <a:t>43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1728" y="419450"/>
            <a:ext cx="7499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FF">
                    <a:lumMod val="95000"/>
                  </a:srgb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Comic Sans MS"/>
              </a:rPr>
              <a:t>Preliminary results from the last run (2010/June-July)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771" y="1882297"/>
            <a:ext cx="3090950" cy="24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正方形/長方形 4"/>
          <p:cNvSpPr/>
          <p:nvPr/>
        </p:nvSpPr>
        <p:spPr>
          <a:xfrm>
            <a:off x="4434082" y="1969208"/>
            <a:ext cx="3675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PID plot: Momentum vs. 1/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  <a:latin typeface="Symbol" pitchFamily="18" charset="2"/>
              </a:rPr>
              <a:t>b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with rough counter calibration</a:t>
            </a: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for two track event </a:t>
            </a:r>
            <a:endParaRPr lang="ja-JP" altLang="en-US" dirty="0"/>
          </a:p>
        </p:txBody>
      </p:sp>
      <p:cxnSp>
        <p:nvCxnSpPr>
          <p:cNvPr id="7" name="直線矢印コネクタ 6"/>
          <p:cNvCxnSpPr>
            <a:stCxn id="8" idx="1"/>
          </p:cNvCxnSpPr>
          <p:nvPr/>
        </p:nvCxnSpPr>
        <p:spPr bwMode="auto">
          <a:xfrm rot="10800000">
            <a:off x="2978094" y="3028428"/>
            <a:ext cx="1876444" cy="367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4854538" y="3210778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proton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2659" y="3774240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pion</a:t>
            </a:r>
            <a:endParaRPr lang="ja-JP" altLang="en-US" dirty="0"/>
          </a:p>
        </p:txBody>
      </p:sp>
      <p:cxnSp>
        <p:nvCxnSpPr>
          <p:cNvPr id="10" name="直線矢印コネクタ 9"/>
          <p:cNvCxnSpPr/>
          <p:nvPr/>
        </p:nvCxnSpPr>
        <p:spPr bwMode="auto">
          <a:xfrm flipV="1">
            <a:off x="1090569" y="3498211"/>
            <a:ext cx="947956" cy="218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rot="5400000" flipH="1" flipV="1">
            <a:off x="989904" y="2676092"/>
            <a:ext cx="1149289" cy="9647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030" y="3678137"/>
            <a:ext cx="3387536" cy="287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" name="正方形/長方形 22"/>
          <p:cNvSpPr/>
          <p:nvPr/>
        </p:nvSpPr>
        <p:spPr>
          <a:xfrm>
            <a:off x="1004384" y="5544316"/>
            <a:ext cx="3422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About 40 counts as Lambda</a:t>
            </a:r>
          </a:p>
          <a:p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above the background</a:t>
            </a:r>
            <a:endParaRPr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118785" name="Picture 1" descr="C:\Users\kaneta\Desktop\2010_09_04_JSPS_SHERE_seminar\要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69" y="1252123"/>
            <a:ext cx="51054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156960"/>
          </a:xfrm>
        </p:spPr>
        <p:txBody>
          <a:bodyPr/>
          <a:lstStyle/>
          <a:p>
            <a:r>
              <a:rPr kumimoji="1" lang="en-US" altLang="ja-JP" dirty="0" smtClean="0"/>
              <a:t>Investigation of strangeness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hotoproduction    at ELPH, Tohoku Univ. in Sendai</a:t>
            </a:r>
          </a:p>
          <a:p>
            <a:pPr lvl="1"/>
            <a:r>
              <a:rPr kumimoji="1" lang="en-US" altLang="ja-JP" dirty="0" smtClean="0"/>
              <a:t>NKS/NKS2 </a:t>
            </a:r>
            <a:r>
              <a:rPr lang="en-US" altLang="ja-JP" dirty="0" smtClean="0"/>
              <a:t>is an unique experiment</a:t>
            </a:r>
          </a:p>
          <a:p>
            <a:pPr lvl="2"/>
            <a:r>
              <a:rPr lang="en-US" altLang="ja-JP" dirty="0" smtClean="0"/>
              <a:t>Focusing neutral channel</a:t>
            </a:r>
          </a:p>
          <a:p>
            <a:pPr lvl="2"/>
            <a:r>
              <a:rPr lang="en-US" altLang="ja-JP" dirty="0" smtClean="0"/>
              <a:t>In the threshold region (E</a:t>
            </a:r>
            <a:r>
              <a:rPr lang="en-US" altLang="ja-JP" baseline="-25000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=0.9-1.1 GeV)</a:t>
            </a:r>
          </a:p>
          <a:p>
            <a:pPr lvl="1"/>
            <a:r>
              <a:rPr lang="en-US" altLang="ja-JP" dirty="0" smtClean="0"/>
              <a:t>NKS</a:t>
            </a:r>
          </a:p>
          <a:p>
            <a:pPr lvl="2"/>
            <a:r>
              <a:rPr lang="en-US" altLang="ja-JP" dirty="0" smtClean="0"/>
              <a:t>The first measurement of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dirty="0" smtClean="0"/>
              <a:t>(</a:t>
            </a:r>
            <a:r>
              <a:rPr lang="en-US" altLang="ja-JP" dirty="0" smtClean="0">
                <a:sym typeface="Symbol"/>
              </a:rPr>
              <a:t>, </a:t>
            </a:r>
            <a:r>
              <a:rPr lang="en-US" altLang="ja-JP" i="1" dirty="0" smtClean="0">
                <a:sym typeface="Symbol"/>
              </a:rPr>
              <a:t>K</a:t>
            </a:r>
            <a:r>
              <a:rPr lang="en-US" altLang="ja-JP" baseline="30000" dirty="0" smtClean="0">
                <a:sym typeface="Symbol"/>
              </a:rPr>
              <a:t>0</a:t>
            </a:r>
            <a:r>
              <a:rPr lang="en-US" altLang="ja-JP" dirty="0" smtClean="0">
                <a:sym typeface="Symbol"/>
              </a:rPr>
              <a:t>)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altLang="ja-JP" dirty="0" smtClean="0">
                <a:sym typeface="Symbol"/>
              </a:rPr>
              <a:t> </a:t>
            </a:r>
            <a:r>
              <a:rPr lang="en-US" altLang="ja-JP" dirty="0" smtClean="0"/>
              <a:t>cross section</a:t>
            </a:r>
          </a:p>
          <a:p>
            <a:pPr lvl="3"/>
            <a:r>
              <a:rPr lang="en-US" altLang="ja-JP" dirty="0" smtClean="0"/>
              <a:t>cos</a:t>
            </a:r>
            <a:r>
              <a:rPr lang="en-US" altLang="ja-JP" i="1" dirty="0" smtClean="0">
                <a:latin typeface="Symbol" pitchFamily="18" charset="2"/>
              </a:rPr>
              <a:t>q</a:t>
            </a:r>
            <a:r>
              <a:rPr lang="en-US" altLang="ja-JP" baseline="-25000" dirty="0" smtClean="0"/>
              <a:t>K</a:t>
            </a:r>
            <a:r>
              <a:rPr lang="en-US" altLang="ja-JP" sz="1200" baseline="-25000" dirty="0" smtClean="0"/>
              <a:t>0</a:t>
            </a:r>
            <a:r>
              <a:rPr lang="en-US" altLang="ja-JP" dirty="0" smtClean="0"/>
              <a:t> = 0.9-1.0 in CM</a:t>
            </a:r>
          </a:p>
          <a:p>
            <a:pPr lvl="1"/>
            <a:r>
              <a:rPr lang="en-US" altLang="ja-JP" dirty="0" smtClean="0"/>
              <a:t>NKS2</a:t>
            </a:r>
            <a:endParaRPr lang="en-US" altLang="ja-JP" sz="2400" dirty="0" smtClean="0"/>
          </a:p>
          <a:p>
            <a:pPr lvl="2"/>
            <a:r>
              <a:rPr lang="en-US" altLang="ja-JP" dirty="0" smtClean="0"/>
              <a:t>Covering forward region</a:t>
            </a:r>
          </a:p>
          <a:p>
            <a:pPr lvl="3"/>
            <a:r>
              <a:rPr lang="en-US" altLang="ja-JP" dirty="0" smtClean="0"/>
              <a:t>cos</a:t>
            </a:r>
            <a:r>
              <a:rPr lang="en-US" altLang="ja-JP" i="1" dirty="0" smtClean="0">
                <a:latin typeface="Symbol" pitchFamily="18" charset="2"/>
              </a:rPr>
              <a:t>q</a:t>
            </a:r>
            <a:r>
              <a:rPr lang="en-US" altLang="ja-JP" baseline="-25000" dirty="0" smtClean="0"/>
              <a:t>K</a:t>
            </a:r>
            <a:r>
              <a:rPr lang="en-US" altLang="ja-JP" sz="1200" baseline="-25000" dirty="0" smtClean="0"/>
              <a:t>0</a:t>
            </a:r>
            <a:r>
              <a:rPr lang="en-US" altLang="ja-JP" dirty="0" smtClean="0"/>
              <a:t> = 0.8-1.0 in CM</a:t>
            </a:r>
          </a:p>
          <a:p>
            <a:pPr lvl="1"/>
            <a:r>
              <a:rPr lang="en-US" altLang="ja-JP" dirty="0" smtClean="0"/>
              <a:t>NKS2 upgraded</a:t>
            </a:r>
          </a:p>
          <a:p>
            <a:pPr lvl="2"/>
            <a:r>
              <a:rPr lang="en-US" altLang="ja-JP" dirty="0" smtClean="0"/>
              <a:t>New detectors are added to increase the acceptance</a:t>
            </a:r>
          </a:p>
          <a:p>
            <a:pPr lvl="2"/>
            <a:r>
              <a:rPr lang="en-US" altLang="ja-JP" dirty="0" smtClean="0"/>
              <a:t>Detector and the system is ready</a:t>
            </a:r>
          </a:p>
          <a:p>
            <a:pPr lvl="2"/>
            <a:r>
              <a:rPr lang="en-US" altLang="ja-JP" dirty="0" smtClean="0"/>
              <a:t>Physics data taking is going to start soon</a:t>
            </a:r>
          </a:p>
          <a:p>
            <a:pPr lvl="3"/>
            <a:r>
              <a:rPr lang="en-US" altLang="ja-JP" dirty="0" smtClean="0"/>
              <a:t>Sep/6–26 and Oct/1-31</a:t>
            </a:r>
          </a:p>
          <a:p>
            <a:pPr lvl="3"/>
            <a:r>
              <a:rPr lang="en-US" altLang="ja-JP" dirty="0" smtClean="0"/>
              <a:t>~2.0</a:t>
            </a:r>
            <a:r>
              <a:rPr lang="en-US" altLang="ja-JP" dirty="0" smtClean="0">
                <a:sym typeface="Symbol"/>
              </a:rPr>
              <a:t>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12</a:t>
            </a:r>
            <a:r>
              <a:rPr lang="en-US" altLang="ja-JP" dirty="0" smtClean="0"/>
              <a:t> photon will be achieved</a:t>
            </a:r>
          </a:p>
          <a:p>
            <a:pPr lvl="4"/>
            <a:r>
              <a:rPr lang="en-US" altLang="ja-JP" dirty="0" smtClean="0"/>
              <a:t>~400 </a:t>
            </a:r>
            <a:r>
              <a:rPr lang="en-US" altLang="ja-JP" i="1" dirty="0" smtClean="0"/>
              <a:t>K</a:t>
            </a:r>
            <a:r>
              <a:rPr lang="en-US" altLang="ja-JP" baseline="30000" dirty="0" smtClean="0"/>
              <a:t>0</a:t>
            </a:r>
            <a:r>
              <a:rPr lang="en-US" altLang="ja-JP" i="1" baseline="-25000" dirty="0" smtClean="0"/>
              <a:t>s</a:t>
            </a:r>
            <a:r>
              <a:rPr lang="en-US" altLang="ja-JP" dirty="0" smtClean="0"/>
              <a:t>+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coincidence events is expected</a:t>
            </a:r>
          </a:p>
          <a:p>
            <a:pPr lvl="2"/>
            <a:endParaRPr lang="en-US" altLang="ja-JP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C:\Users\kaneta\Desktop\EOS\2010_09_03_Praha\Praha.JPG"/>
          <p:cNvPicPr>
            <a:picLocks noChangeAspect="1" noChangeArrowheads="1"/>
          </p:cNvPicPr>
          <p:nvPr/>
        </p:nvPicPr>
        <p:blipFill>
          <a:blip r:embed="rId2" cstate="print"/>
          <a:srcRect l="11180"/>
          <a:stretch>
            <a:fillRect/>
          </a:stretch>
        </p:blipFill>
        <p:spPr bwMode="auto">
          <a:xfrm>
            <a:off x="-15240" y="0"/>
            <a:ext cx="9159240" cy="6858000"/>
          </a:xfrm>
          <a:prstGeom prst="rect">
            <a:avLst/>
          </a:prstGeom>
          <a:noFill/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80160" y="1249680"/>
            <a:ext cx="6355080" cy="807720"/>
          </a:xfrm>
        </p:spPr>
        <p:txBody>
          <a:bodyPr/>
          <a:lstStyle/>
          <a:p>
            <a:pPr algn="ctr"/>
            <a:r>
              <a:rPr kumimoji="1" lang="en-US" altLang="ja-JP" sz="3600" dirty="0" smtClean="0">
                <a:solidFill>
                  <a:srgbClr val="0070C0"/>
                </a:solidFill>
              </a:rPr>
              <a:t>Thanks for listening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pic>
        <p:nvPicPr>
          <p:cNvPr id="116737" name="Picture 1" descr="C:\Users\kaneta\Desktop\2010_09_04_JSPS_SHERE_seminar\感謝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032" y="0"/>
            <a:ext cx="24384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8575675" y="6519863"/>
            <a:ext cx="568325" cy="338137"/>
          </a:xfrm>
        </p:spPr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48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4294967295"/>
          </p:nvPr>
        </p:nvSpPr>
        <p:spPr>
          <a:xfrm>
            <a:off x="490439" y="6574808"/>
            <a:ext cx="4682065" cy="2286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200" dirty="0" smtClean="0"/>
              <a:t>Joint Meeting of JSPS+SHERE at Praha, 2010/Sep/4-6</a:t>
            </a:r>
            <a:endParaRPr kumimoji="1" lang="ja-JP" altLang="en-US" sz="12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17" name="AutoShape 41"/>
          <p:cNvSpPr>
            <a:spLocks noChangeArrowheads="1"/>
          </p:cNvSpPr>
          <p:nvPr/>
        </p:nvSpPr>
        <p:spPr bwMode="auto">
          <a:xfrm rot="-779677">
            <a:off x="1582182" y="2772942"/>
            <a:ext cx="2227262" cy="1114425"/>
          </a:xfrm>
          <a:prstGeom prst="parallelogram">
            <a:avLst>
              <a:gd name="adj" fmla="val 72670"/>
            </a:avLst>
          </a:prstGeom>
          <a:solidFill>
            <a:srgbClr val="FFFFFF">
              <a:alpha val="43922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176169"/>
            <a:ext cx="9144000" cy="609600"/>
          </a:xfrm>
        </p:spPr>
        <p:txBody>
          <a:bodyPr/>
          <a:lstStyle/>
          <a:p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Polarization Measurement</a:t>
            </a:r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>
            <a:off x="3846369" y="5404688"/>
            <a:ext cx="1269747" cy="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2162978" y="5758651"/>
            <a:ext cx="2302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FFFF00"/>
                </a:solidFill>
              </a:rPr>
              <a:t>Acceptance </a:t>
            </a:r>
          </a:p>
          <a:p>
            <a:r>
              <a:rPr lang="en-US" altLang="ja-JP" sz="1600" dirty="0">
                <a:solidFill>
                  <a:srgbClr val="FFFF00"/>
                </a:solidFill>
              </a:rPr>
              <a:t>as a function of cos</a:t>
            </a:r>
            <a:r>
              <a:rPr lang="en-US" altLang="ja-JP" sz="1600" dirty="0">
                <a:solidFill>
                  <a:srgbClr val="FFFF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flipV="1">
            <a:off x="3988368" y="5462310"/>
            <a:ext cx="428051" cy="500079"/>
          </a:xfrm>
          <a:prstGeom prst="line">
            <a:avLst/>
          </a:prstGeom>
          <a:noFill/>
          <a:ln w="9525">
            <a:solidFill>
              <a:srgbClr val="89C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>
            <a:off x="5799351" y="5398515"/>
            <a:ext cx="368370" cy="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5521529" y="5392340"/>
            <a:ext cx="154346" cy="0"/>
          </a:xfrm>
          <a:prstGeom prst="line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V="1">
            <a:off x="5556515" y="5468484"/>
            <a:ext cx="22637" cy="442456"/>
          </a:xfrm>
          <a:prstGeom prst="line">
            <a:avLst/>
          </a:prstGeom>
          <a:noFill/>
          <a:ln w="9525">
            <a:solidFill>
              <a:srgbClr val="89C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H="1" flipV="1">
            <a:off x="5933116" y="5464369"/>
            <a:ext cx="596801" cy="271648"/>
          </a:xfrm>
          <a:prstGeom prst="line">
            <a:avLst/>
          </a:prstGeom>
          <a:noFill/>
          <a:ln w="9525">
            <a:solidFill>
              <a:srgbClr val="89C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4694239" y="5937532"/>
            <a:ext cx="1702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  <a:latin typeface="Tahoma" pitchFamily="34" charset="0"/>
                <a:ea typeface="SimSun" pitchFamily="2" charset="-122"/>
              </a:rPr>
              <a:t>decay parameter</a:t>
            </a:r>
          </a:p>
          <a:p>
            <a:pPr eaLnBrk="0" hangingPunct="0"/>
            <a:r>
              <a:rPr kumimoji="1" lang="en-US" altLang="ja-JP" sz="1600" dirty="0">
                <a:solidFill>
                  <a:srgbClr val="FFFF00"/>
                </a:solidFill>
                <a:latin typeface="Tahoma" pitchFamily="34" charset="0"/>
                <a:ea typeface="SimSun" pitchFamily="2" charset="-122"/>
              </a:rPr>
              <a:t>0.642(PDG)</a:t>
            </a: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6336471" y="5697416"/>
            <a:ext cx="1225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  <a:latin typeface="Tahoma" pitchFamily="34" charset="0"/>
                <a:ea typeface="SimSun" pitchFamily="2" charset="-122"/>
              </a:rPr>
              <a:t>polarization</a:t>
            </a:r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 flipV="1">
            <a:off x="1740932" y="3374604"/>
            <a:ext cx="925512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1334532" y="3563517"/>
            <a:ext cx="409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US" altLang="ja-JP" baseline="-25000" dirty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 flipV="1">
            <a:off x="2685436" y="2468200"/>
            <a:ext cx="423863" cy="887412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3028394" y="1972842"/>
            <a:ext cx="45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ja-JP" baseline="-250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endParaRPr lang="en-US" altLang="ja-JP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961469" y="2150642"/>
            <a:ext cx="1366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FFC000"/>
                </a:solidFill>
              </a:rPr>
              <a:t>t</a:t>
            </a:r>
            <a:r>
              <a:rPr lang="en-US" altLang="ja-JP" dirty="0">
                <a:solidFill>
                  <a:srgbClr val="FFC000"/>
                </a:solidFill>
              </a:rPr>
              <a:t> = </a:t>
            </a:r>
            <a:r>
              <a:rPr lang="en-US" altLang="ja-JP" b="1" i="1" dirty="0">
                <a:solidFill>
                  <a:srgbClr val="FFC000"/>
                </a:solidFill>
              </a:rPr>
              <a:t>p</a:t>
            </a:r>
            <a:r>
              <a:rPr lang="en-US" altLang="ja-JP" baseline="-25000" dirty="0">
                <a:solidFill>
                  <a:srgbClr val="FFC000"/>
                </a:solidFill>
                <a:latin typeface="Symbol" pitchFamily="18" charset="2"/>
              </a:rPr>
              <a:t>g</a:t>
            </a:r>
            <a:r>
              <a:rPr lang="en-US" altLang="ja-JP" dirty="0">
                <a:solidFill>
                  <a:srgbClr val="FFC000"/>
                </a:solidFill>
                <a:latin typeface="MS 明朝"/>
                <a:ea typeface="MS 明朝"/>
                <a:cs typeface="MS 明朝"/>
              </a:rPr>
              <a:t>×</a:t>
            </a:r>
            <a:r>
              <a:rPr lang="en-US" altLang="ja-JP" b="1" i="1" dirty="0">
                <a:solidFill>
                  <a:srgbClr val="FFC000"/>
                </a:solidFill>
              </a:rPr>
              <a:t>p</a:t>
            </a:r>
            <a:r>
              <a:rPr lang="en-US" altLang="ja-JP" baseline="-25000" dirty="0">
                <a:solidFill>
                  <a:srgbClr val="FFC000"/>
                </a:solidFill>
                <a:latin typeface="Symbol" pitchFamily="18" charset="2"/>
              </a:rPr>
              <a:t>L</a:t>
            </a:r>
            <a:endParaRPr lang="en-US" altLang="ja-JP" baseline="-25000" dirty="0">
              <a:solidFill>
                <a:srgbClr val="FFC000"/>
              </a:solidFill>
              <a:latin typeface="MS 明朝"/>
              <a:ea typeface="MS 明朝"/>
              <a:cs typeface="MS 明朝"/>
            </a:endParaRPr>
          </a:p>
        </p:txBody>
      </p:sp>
      <p:sp>
        <p:nvSpPr>
          <p:cNvPr id="75820" name="AutoShape 44"/>
          <p:cNvSpPr>
            <a:spLocks noChangeArrowheads="1"/>
          </p:cNvSpPr>
          <p:nvPr/>
        </p:nvSpPr>
        <p:spPr bwMode="auto">
          <a:xfrm rot="20913223" flipV="1">
            <a:off x="2634694" y="3225379"/>
            <a:ext cx="139700" cy="133350"/>
          </a:xfrm>
          <a:prstGeom prst="parallelogram">
            <a:avLst>
              <a:gd name="adj" fmla="val 160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ja-JP" altLang="ja-JP" b="1" dirty="0"/>
          </a:p>
        </p:txBody>
      </p:sp>
      <p:sp>
        <p:nvSpPr>
          <p:cNvPr id="75821" name="AutoShape 45"/>
          <p:cNvSpPr>
            <a:spLocks noChangeArrowheads="1"/>
          </p:cNvSpPr>
          <p:nvPr/>
        </p:nvSpPr>
        <p:spPr bwMode="auto">
          <a:xfrm rot="3904490" flipV="1">
            <a:off x="2572782" y="3212679"/>
            <a:ext cx="190500" cy="79375"/>
          </a:xfrm>
          <a:prstGeom prst="parallelogram">
            <a:avLst>
              <a:gd name="adj" fmla="val 762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ja-JP" altLang="ja-JP" b="1" dirty="0"/>
          </a:p>
        </p:txBody>
      </p:sp>
      <p:grpSp>
        <p:nvGrpSpPr>
          <p:cNvPr id="3" name="グループ化 67"/>
          <p:cNvGrpSpPr/>
          <p:nvPr/>
        </p:nvGrpSpPr>
        <p:grpSpPr>
          <a:xfrm>
            <a:off x="6092496" y="2096329"/>
            <a:ext cx="2371254" cy="2079887"/>
            <a:chOff x="1204797" y="3958709"/>
            <a:chExt cx="2637599" cy="2313505"/>
          </a:xfrm>
        </p:grpSpPr>
        <p:sp>
          <p:nvSpPr>
            <p:cNvPr id="75830" name="Line 54"/>
            <p:cNvSpPr>
              <a:spLocks noChangeShapeType="1"/>
            </p:cNvSpPr>
            <p:nvPr/>
          </p:nvSpPr>
          <p:spPr bwMode="auto">
            <a:xfrm rot="15300000" flipV="1">
              <a:off x="1416843" y="5152232"/>
              <a:ext cx="2055813" cy="184151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5831" name="Text Box 55"/>
            <p:cNvSpPr txBox="1">
              <a:spLocks noChangeArrowheads="1"/>
            </p:cNvSpPr>
            <p:nvPr/>
          </p:nvSpPr>
          <p:spPr bwMode="auto">
            <a:xfrm rot="20700000">
              <a:off x="2222525" y="3958709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i="1" dirty="0">
                  <a:solidFill>
                    <a:srgbClr val="CC3300"/>
                  </a:solidFill>
                </a:rPr>
                <a:t>t</a:t>
              </a:r>
              <a:endParaRPr lang="en-US" altLang="ja-JP" b="1" i="1" baseline="-25000" dirty="0">
                <a:solidFill>
                  <a:srgbClr val="CC3300"/>
                </a:solidFill>
              </a:endParaRPr>
            </a:p>
          </p:txBody>
        </p:sp>
        <p:sp>
          <p:nvSpPr>
            <p:cNvPr id="75833" name="Line 57"/>
            <p:cNvSpPr>
              <a:spLocks noChangeShapeType="1"/>
            </p:cNvSpPr>
            <p:nvPr/>
          </p:nvSpPr>
          <p:spPr bwMode="auto">
            <a:xfrm rot="15300000" flipV="1">
              <a:off x="1604963" y="4716462"/>
              <a:ext cx="534988" cy="925513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5837" name="Text Box 61"/>
            <p:cNvSpPr txBox="1">
              <a:spLocks noChangeArrowheads="1"/>
            </p:cNvSpPr>
            <p:nvPr/>
          </p:nvSpPr>
          <p:spPr bwMode="auto">
            <a:xfrm>
              <a:off x="3050362" y="4107883"/>
              <a:ext cx="792034" cy="51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FFFF"/>
                  </a:solidFill>
                  <a:latin typeface="Symbol" pitchFamily="18" charset="2"/>
                </a:rPr>
                <a:t>L</a:t>
              </a:r>
              <a:r>
                <a:rPr lang="en-US" altLang="ja-JP" sz="2400" baseline="-25000" dirty="0">
                  <a:solidFill>
                    <a:srgbClr val="FFFFFF"/>
                  </a:solidFill>
                </a:rPr>
                <a:t>CM</a:t>
              </a:r>
            </a:p>
          </p:txBody>
        </p:sp>
        <p:sp>
          <p:nvSpPr>
            <p:cNvPr id="75838" name="Arc 62"/>
            <p:cNvSpPr>
              <a:spLocks/>
            </p:cNvSpPr>
            <p:nvPr/>
          </p:nvSpPr>
          <p:spPr bwMode="auto">
            <a:xfrm rot="15300000">
              <a:off x="2072482" y="5064919"/>
              <a:ext cx="360362" cy="292100"/>
            </a:xfrm>
            <a:custGeom>
              <a:avLst/>
              <a:gdLst>
                <a:gd name="G0" fmla="+- 0 0 0"/>
                <a:gd name="G1" fmla="+- 17485 0 0"/>
                <a:gd name="G2" fmla="+- 21600 0 0"/>
                <a:gd name="T0" fmla="*/ 12681 w 21600"/>
                <a:gd name="T1" fmla="*/ 0 h 17485"/>
                <a:gd name="T2" fmla="*/ 21600 w 21600"/>
                <a:gd name="T3" fmla="*/ 17485 h 17485"/>
                <a:gd name="T4" fmla="*/ 0 w 21600"/>
                <a:gd name="T5" fmla="*/ 17485 h 1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485" fill="none" extrusionOk="0">
                  <a:moveTo>
                    <a:pt x="12681" y="-1"/>
                  </a:moveTo>
                  <a:cubicBezTo>
                    <a:pt x="18283" y="4062"/>
                    <a:pt x="21600" y="10564"/>
                    <a:pt x="21600" y="17485"/>
                  </a:cubicBezTo>
                </a:path>
                <a:path w="21600" h="17485" stroke="0" extrusionOk="0">
                  <a:moveTo>
                    <a:pt x="12681" y="-1"/>
                  </a:moveTo>
                  <a:cubicBezTo>
                    <a:pt x="18283" y="4062"/>
                    <a:pt x="21600" y="10564"/>
                    <a:pt x="21600" y="17485"/>
                  </a:cubicBezTo>
                  <a:lnTo>
                    <a:pt x="0" y="17485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75839" name="Text Box 63"/>
            <p:cNvSpPr txBox="1">
              <a:spLocks noChangeArrowheads="1"/>
            </p:cNvSpPr>
            <p:nvPr/>
          </p:nvSpPr>
          <p:spPr bwMode="auto">
            <a:xfrm>
              <a:off x="1866900" y="4670425"/>
              <a:ext cx="339138" cy="41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75834" name="Line 58"/>
            <p:cNvSpPr>
              <a:spLocks noChangeShapeType="1"/>
            </p:cNvSpPr>
            <p:nvPr/>
          </p:nvSpPr>
          <p:spPr bwMode="auto">
            <a:xfrm rot="15300000" flipH="1">
              <a:off x="2795588" y="5035550"/>
              <a:ext cx="534987" cy="925513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75836" name="Text Box 60"/>
            <p:cNvSpPr txBox="1">
              <a:spLocks noChangeArrowheads="1"/>
            </p:cNvSpPr>
            <p:nvPr/>
          </p:nvSpPr>
          <p:spPr bwMode="auto">
            <a:xfrm>
              <a:off x="3239650" y="5649460"/>
              <a:ext cx="598613" cy="41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b="1" i="1" dirty="0">
                  <a:solidFill>
                    <a:srgbClr val="FFFF00"/>
                  </a:solidFill>
                </a:rPr>
                <a:t>p</a:t>
              </a:r>
              <a:r>
                <a:rPr lang="en-US" altLang="ja-JP" baseline="-25000" dirty="0">
                  <a:solidFill>
                    <a:srgbClr val="FFFF00"/>
                  </a:solidFill>
                  <a:latin typeface="Symbol" pitchFamily="18" charset="2"/>
                </a:rPr>
                <a:t>p</a:t>
              </a:r>
              <a:endParaRPr lang="en-US" altLang="ja-JP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75835" name="Text Box 59"/>
            <p:cNvSpPr txBox="1">
              <a:spLocks noChangeArrowheads="1"/>
            </p:cNvSpPr>
            <p:nvPr/>
          </p:nvSpPr>
          <p:spPr bwMode="auto">
            <a:xfrm>
              <a:off x="1204797" y="5076177"/>
              <a:ext cx="492481" cy="410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i="1" dirty="0">
                  <a:solidFill>
                    <a:srgbClr val="FFFF00"/>
                  </a:solidFill>
                </a:rPr>
                <a:t>p</a:t>
              </a:r>
              <a:r>
                <a:rPr lang="en-US" altLang="ja-JP" baseline="-25000" dirty="0">
                  <a:solidFill>
                    <a:srgbClr val="FFFF00"/>
                  </a:solidFill>
                </a:rPr>
                <a:t>p</a:t>
              </a:r>
            </a:p>
          </p:txBody>
        </p:sp>
      </p:grpSp>
      <p:sp>
        <p:nvSpPr>
          <p:cNvPr id="75860" name="Text Box 84"/>
          <p:cNvSpPr txBox="1">
            <a:spLocks noChangeArrowheads="1"/>
          </p:cNvSpPr>
          <p:nvPr/>
        </p:nvSpPr>
        <p:spPr bwMode="auto">
          <a:xfrm>
            <a:off x="875297" y="1149182"/>
            <a:ext cx="5393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>
                    <a:lumMod val="85000"/>
                  </a:schemeClr>
                </a:solidFill>
              </a:rPr>
              <a:t>Transverse </a:t>
            </a:r>
            <a:r>
              <a:rPr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polarization measurement</a:t>
            </a:r>
            <a:endParaRPr lang="en-US" altLang="ja-JP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861" name="Line 85"/>
          <p:cNvSpPr>
            <a:spLocks noChangeShapeType="1"/>
          </p:cNvSpPr>
          <p:nvPr/>
        </p:nvSpPr>
        <p:spPr bwMode="auto">
          <a:xfrm flipH="1">
            <a:off x="2238251" y="3390106"/>
            <a:ext cx="423862" cy="887412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62" name="Text Box 86"/>
          <p:cNvSpPr txBox="1">
            <a:spLocks noChangeArrowheads="1"/>
          </p:cNvSpPr>
          <p:nvPr/>
        </p:nvSpPr>
        <p:spPr bwMode="auto">
          <a:xfrm>
            <a:off x="1790144" y="4182642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ja-JP" baseline="-25000" dirty="0">
                <a:solidFill>
                  <a:schemeClr val="bg1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75865" name="Arc 89"/>
          <p:cNvSpPr>
            <a:spLocks/>
          </p:cNvSpPr>
          <p:nvPr/>
        </p:nvSpPr>
        <p:spPr bwMode="auto">
          <a:xfrm rot="1921543">
            <a:off x="2759484" y="3118060"/>
            <a:ext cx="221064" cy="148116"/>
          </a:xfrm>
          <a:custGeom>
            <a:avLst/>
            <a:gdLst>
              <a:gd name="G0" fmla="+- 8494 0 0"/>
              <a:gd name="G1" fmla="+- 21600 0 0"/>
              <a:gd name="G2" fmla="+- 21600 0 0"/>
              <a:gd name="T0" fmla="*/ 0 w 30094"/>
              <a:gd name="T1" fmla="*/ 1740 h 21600"/>
              <a:gd name="T2" fmla="*/ 30094 w 30094"/>
              <a:gd name="T3" fmla="*/ 21600 h 21600"/>
              <a:gd name="T4" fmla="*/ 8494 w 30094"/>
              <a:gd name="T5" fmla="*/ 21600 h 21600"/>
              <a:gd name="connsiteX0" fmla="*/ 0 w 30094"/>
              <a:gd name="connsiteY0" fmla="*/ 174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0" fmla="*/ 12509 w 30094"/>
              <a:gd name="connsiteY0" fmla="*/ 2819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3" fmla="*/ 8494 w 30094"/>
              <a:gd name="connsiteY3" fmla="*/ 21601 h 21601"/>
              <a:gd name="connsiteX4" fmla="*/ 12509 w 30094"/>
              <a:gd name="connsiteY4" fmla="*/ 2819 h 21601"/>
              <a:gd name="connsiteX0" fmla="*/ 0 w 30094"/>
              <a:gd name="connsiteY0" fmla="*/ 174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0" fmla="*/ 8494 w 30094"/>
              <a:gd name="connsiteY0" fmla="*/ 2160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3" fmla="*/ 8494 w 30094"/>
              <a:gd name="connsiteY3" fmla="*/ 21601 h 21601"/>
              <a:gd name="connsiteX0" fmla="*/ 0 w 30094"/>
              <a:gd name="connsiteY0" fmla="*/ 174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0" fmla="*/ 907 w 30094"/>
              <a:gd name="connsiteY0" fmla="*/ 2558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3" fmla="*/ 8494 w 30094"/>
              <a:gd name="connsiteY3" fmla="*/ 21601 h 21601"/>
              <a:gd name="connsiteX4" fmla="*/ 907 w 30094"/>
              <a:gd name="connsiteY4" fmla="*/ 2558 h 21601"/>
              <a:gd name="connsiteX0" fmla="*/ 0 w 30094"/>
              <a:gd name="connsiteY0" fmla="*/ 174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0" fmla="*/ 8494 w 30094"/>
              <a:gd name="connsiteY0" fmla="*/ 21601 h 21601"/>
              <a:gd name="connsiteX1" fmla="*/ 8494 w 30094"/>
              <a:gd name="connsiteY1" fmla="*/ 1 h 21601"/>
              <a:gd name="connsiteX2" fmla="*/ 30094 w 30094"/>
              <a:gd name="connsiteY2" fmla="*/ 21601 h 21601"/>
              <a:gd name="connsiteX3" fmla="*/ 8494 w 30094"/>
              <a:gd name="connsiteY3" fmla="*/ 21601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4" h="21601" fill="none" extrusionOk="0">
                <a:moveTo>
                  <a:pt x="0" y="1741"/>
                </a:moveTo>
                <a:cubicBezTo>
                  <a:pt x="2684" y="592"/>
                  <a:pt x="5574" y="0"/>
                  <a:pt x="8494" y="1"/>
                </a:cubicBezTo>
                <a:cubicBezTo>
                  <a:pt x="20423" y="1"/>
                  <a:pt x="30094" y="9671"/>
                  <a:pt x="30094" y="21601"/>
                </a:cubicBezTo>
              </a:path>
              <a:path w="30094" h="21601" stroke="0" extrusionOk="0">
                <a:moveTo>
                  <a:pt x="8494" y="21601"/>
                </a:moveTo>
                <a:cubicBezTo>
                  <a:pt x="4894" y="18001"/>
                  <a:pt x="4894" y="1"/>
                  <a:pt x="8494" y="1"/>
                </a:cubicBezTo>
                <a:cubicBezTo>
                  <a:pt x="20423" y="1"/>
                  <a:pt x="30094" y="9671"/>
                  <a:pt x="30094" y="21601"/>
                </a:cubicBezTo>
                <a:lnTo>
                  <a:pt x="8494" y="2160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5866" name="Text Box 90"/>
          <p:cNvSpPr txBox="1">
            <a:spLocks noChangeArrowheads="1"/>
          </p:cNvSpPr>
          <p:nvPr/>
        </p:nvSpPr>
        <p:spPr bwMode="auto">
          <a:xfrm>
            <a:off x="2914216" y="2833512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q</a:t>
            </a:r>
            <a:r>
              <a:rPr lang="en-US" altLang="ja-JP" sz="18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18" charset="2"/>
              </a:rPr>
              <a:t>L</a:t>
            </a:r>
            <a:endParaRPr lang="en-US" altLang="ja-JP" sz="1800" i="1" baseline="-25000" dirty="0">
              <a:solidFill>
                <a:schemeClr val="tx1">
                  <a:lumMod val="65000"/>
                  <a:lumOff val="35000"/>
                </a:schemeClr>
              </a:solidFill>
              <a:latin typeface="Symbol" pitchFamily="18" charset="2"/>
            </a:endParaRPr>
          </a:p>
        </p:txBody>
      </p:sp>
      <p:sp>
        <p:nvSpPr>
          <p:cNvPr id="75867" name="Line 91"/>
          <p:cNvSpPr>
            <a:spLocks noChangeShapeType="1"/>
          </p:cNvSpPr>
          <p:nvPr/>
        </p:nvSpPr>
        <p:spPr bwMode="auto">
          <a:xfrm flipH="1">
            <a:off x="3377381" y="2595143"/>
            <a:ext cx="386026" cy="2070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64" name="Text Box 88"/>
          <p:cNvSpPr txBox="1">
            <a:spLocks noChangeArrowheads="1"/>
          </p:cNvSpPr>
          <p:nvPr/>
        </p:nvSpPr>
        <p:spPr bwMode="auto">
          <a:xfrm>
            <a:off x="3749118" y="2233192"/>
            <a:ext cx="1859047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/>
              <a:t>reaction plane</a:t>
            </a:r>
          </a:p>
          <a:p>
            <a:r>
              <a:rPr lang="en-US" altLang="ja-JP" sz="1600" dirty="0"/>
              <a:t>in CM</a:t>
            </a:r>
          </a:p>
        </p:txBody>
      </p:sp>
      <p:sp>
        <p:nvSpPr>
          <p:cNvPr id="75868" name="Line 92"/>
          <p:cNvSpPr>
            <a:spLocks noChangeShapeType="1"/>
          </p:cNvSpPr>
          <p:nvPr/>
        </p:nvSpPr>
        <p:spPr bwMode="auto">
          <a:xfrm rot="10800000" flipV="1">
            <a:off x="2685494" y="3171404"/>
            <a:ext cx="925513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75869" name="Text Box 93"/>
          <p:cNvSpPr txBox="1">
            <a:spLocks noChangeArrowheads="1"/>
          </p:cNvSpPr>
          <p:nvPr/>
        </p:nvSpPr>
        <p:spPr bwMode="auto">
          <a:xfrm>
            <a:off x="3661807" y="3090442"/>
            <a:ext cx="4619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en-US" altLang="ja-JP" baseline="-25000" dirty="0">
                <a:solidFill>
                  <a:schemeClr val="bg1">
                    <a:lumMod val="95000"/>
                  </a:schemeClr>
                </a:solidFill>
              </a:rPr>
              <a:t>N</a:t>
            </a:r>
          </a:p>
        </p:txBody>
      </p:sp>
      <p:sp>
        <p:nvSpPr>
          <p:cNvPr id="42" name="スライド番号プレースホルダ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D8038-9E69-4AB8-9DC1-6808DA11E662}" type="slidenum">
              <a:rPr kumimoji="1" lang="ja-JP" altLang="en-US" smtClean="0"/>
              <a:pPr/>
              <a:t>49</a:t>
            </a:fld>
            <a:endParaRPr kumimoji="1" lang="ja-JP" altLang="en-US" dirty="0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 flipH="1" flipV="1">
            <a:off x="2461598" y="2801889"/>
            <a:ext cx="204787" cy="56356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43" name="フッター プレースホルダ 4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232562" y="470263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endParaRPr kumimoji="1" lang="ja-JP" alt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909950" y="5151914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(cos</a:t>
            </a:r>
            <a:r>
              <a:rPr kumimoji="1" lang="en-US" altLang="ja-JP" sz="2400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kumimoji="1" lang="en-US" altLang="ja-JP" sz="1600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直線コネクタ 46"/>
          <p:cNvCxnSpPr/>
          <p:nvPr/>
        </p:nvCxnSpPr>
        <p:spPr bwMode="auto">
          <a:xfrm>
            <a:off x="1982523" y="5164454"/>
            <a:ext cx="11044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>
            <a:off x="3421988" y="5165384"/>
            <a:ext cx="4176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テキスト ボックス 49"/>
          <p:cNvSpPr txBox="1"/>
          <p:nvPr/>
        </p:nvSpPr>
        <p:spPr>
          <a:xfrm>
            <a:off x="3383512" y="47035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1" lang="ja-JP" altLang="en-US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457070" y="51516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ja-JP" altLang="en-US" sz="2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807003" y="4793816"/>
            <a:ext cx="318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(cos</a:t>
            </a:r>
            <a:r>
              <a:rPr kumimoji="1" lang="en-US" altLang="ja-JP" sz="2400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kumimoji="1" lang="en-US" altLang="ja-JP" sz="1600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altLang="ja-JP" sz="2400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ja-JP" sz="2400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q 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092873" y="495438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274" y="1667001"/>
            <a:ext cx="6268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Why </a:t>
            </a:r>
          </a:p>
          <a:p>
            <a:r>
              <a:rPr lang="en-US" altLang="ja-JP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Neutral?</a:t>
            </a:r>
            <a:endParaRPr kumimoji="1" lang="ja-JP" altLang="en-US" sz="115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 bwMode="auto">
          <a:xfrm>
            <a:off x="422031" y="3910819"/>
            <a:ext cx="2602523" cy="1063854"/>
          </a:xfrm>
          <a:prstGeom prst="round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1384183" y="5561901"/>
            <a:ext cx="1695976" cy="412459"/>
          </a:xfrm>
          <a:prstGeom prst="round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419450" y="1107347"/>
            <a:ext cx="4404219" cy="956345"/>
          </a:xfrm>
          <a:prstGeom prst="roundRect">
            <a:avLst/>
          </a:prstGeom>
          <a:solidFill>
            <a:srgbClr val="FFFFF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142613"/>
            <a:ext cx="9144000" cy="609600"/>
          </a:xfrm>
        </p:spPr>
        <p:txBody>
          <a:bodyPr/>
          <a:lstStyle/>
          <a:p>
            <a:r>
              <a:rPr lang="en-US" altLang="ja-JP" dirty="0">
                <a:latin typeface="Symbol" pitchFamily="18" charset="2"/>
              </a:rPr>
              <a:t>L</a:t>
            </a:r>
            <a:r>
              <a:rPr lang="en-US" altLang="ja-JP" dirty="0"/>
              <a:t> Polarization Measurement</a:t>
            </a:r>
          </a:p>
        </p:txBody>
      </p:sp>
      <p:graphicFrame>
        <p:nvGraphicFramePr>
          <p:cNvPr id="75795" name="Object 19"/>
          <p:cNvGraphicFramePr>
            <a:graphicFrameLocks noChangeAspect="1"/>
          </p:cNvGraphicFramePr>
          <p:nvPr>
            <p:ph idx="1"/>
          </p:nvPr>
        </p:nvGraphicFramePr>
        <p:xfrm>
          <a:off x="750888" y="1279525"/>
          <a:ext cx="3698875" cy="649288"/>
        </p:xfrm>
        <a:graphic>
          <a:graphicData uri="http://schemas.openxmlformats.org/presentationml/2006/ole">
            <p:oleObj spid="_x0000_s113666" name="数式" r:id="rId3" imgW="2387520" imgH="419040" progId="Equation.3">
              <p:embed/>
            </p:oleObj>
          </a:graphicData>
        </a:graphic>
      </p:graphicFrame>
      <p:sp>
        <p:nvSpPr>
          <p:cNvPr id="42" name="スライド番号プレースホルダ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D8038-9E69-4AB8-9DC1-6808DA11E662}" type="slidenum">
              <a:rPr kumimoji="1" lang="ja-JP" altLang="en-US" smtClean="0"/>
              <a:pPr/>
              <a:t>50</a:t>
            </a:fld>
            <a:endParaRPr kumimoji="1" lang="ja-JP" alt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74030" y="4006570"/>
          <a:ext cx="2138661" cy="937766"/>
        </p:xfrm>
        <a:graphic>
          <a:graphicData uri="http://schemas.openxmlformats.org/presentationml/2006/ole">
            <p:oleObj spid="_x0000_s113667" name="数式" r:id="rId4" imgW="1041120" imgH="457200" progId="Equation.3">
              <p:embed/>
            </p:oleObj>
          </a:graphicData>
        </a:graphic>
      </p:graphicFrame>
      <p:sp>
        <p:nvSpPr>
          <p:cNvPr id="44" name="下矢印 43"/>
          <p:cNvSpPr/>
          <p:nvPr/>
        </p:nvSpPr>
        <p:spPr bwMode="auto">
          <a:xfrm>
            <a:off x="3718332" y="3299180"/>
            <a:ext cx="1585332" cy="4286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83979" y="4071485"/>
            <a:ext cx="3094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kumimoji="1" lang="en-US" altLang="ja-JP" sz="1400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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: Number of proton in cos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  <a:sym typeface="Symbol"/>
              </a:rPr>
              <a:t>q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0 </a:t>
            </a:r>
          </a:p>
          <a:p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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: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sym typeface="Symbol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Number 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sym typeface="Symbol"/>
              </a:rPr>
              <a:t>of proton in 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cos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  <a:sym typeface="Symbol"/>
              </a:rPr>
              <a:t>q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0</a:t>
            </a:r>
          </a:p>
          <a:p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i="1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total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=</a:t>
            </a:r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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</a:t>
            </a:r>
            <a:endParaRPr kumimoji="1" lang="ja-JP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64103" y="5615145"/>
          <a:ext cx="1516062" cy="331788"/>
        </p:xfrm>
        <a:graphic>
          <a:graphicData uri="http://schemas.openxmlformats.org/presentationml/2006/ole">
            <p:oleObj spid="_x0000_s113668" name="数式" r:id="rId5" imgW="1041120" imgH="228600" progId="Equation.3">
              <p:embed/>
            </p:oleObj>
          </a:graphicData>
        </a:graphic>
      </p:graphicFrame>
      <p:cxnSp>
        <p:nvCxnSpPr>
          <p:cNvPr id="30" name="直線矢印コネクタ 29"/>
          <p:cNvCxnSpPr/>
          <p:nvPr/>
        </p:nvCxnSpPr>
        <p:spPr bwMode="auto">
          <a:xfrm>
            <a:off x="6150077" y="2953789"/>
            <a:ext cx="2477729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 rot="5400000" flipH="1" flipV="1">
            <a:off x="6507123" y="2092297"/>
            <a:ext cx="173657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6430923" y="2016097"/>
            <a:ext cx="1872208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6273990" y="2978623"/>
            <a:ext cx="2217274" cy="26161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-1                                    1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75851" y="2084892"/>
            <a:ext cx="5025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in a symmetrical acceptance A(cos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q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) will be cancelled</a:t>
            </a:r>
          </a:p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after integration of azimuthal angle</a:t>
            </a:r>
            <a:endParaRPr kumimoji="1" lang="ja-JP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19391" y="5778982"/>
            <a:ext cx="221727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-1                                    1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6391072" y="5107606"/>
            <a:ext cx="931824" cy="6008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70000"/>
                </a:srgbClr>
              </a:gs>
              <a:gs pos="50000">
                <a:srgbClr val="00B0F0">
                  <a:tint val="44500"/>
                  <a:satMod val="160000"/>
                  <a:alpha val="70000"/>
                </a:srgbClr>
              </a:gs>
              <a:gs pos="100000">
                <a:srgbClr val="00B0F0">
                  <a:tint val="23500"/>
                  <a:satMod val="160000"/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7334655" y="4883871"/>
            <a:ext cx="938309" cy="8310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70000"/>
                </a:srgbClr>
              </a:gs>
              <a:gs pos="50000">
                <a:srgbClr val="00B0F0">
                  <a:tint val="44500"/>
                  <a:satMod val="160000"/>
                  <a:alpha val="70000"/>
                </a:srgbClr>
              </a:gs>
              <a:gs pos="100000">
                <a:srgbClr val="00B0F0">
                  <a:tint val="23500"/>
                  <a:satMod val="160000"/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615598" y="509463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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655478" y="520893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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220508" y="5426213"/>
            <a:ext cx="2342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~10% with </a:t>
            </a:r>
            <a:r>
              <a:rPr kumimoji="1"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kumimoji="1" lang="en-US" altLang="ja-JP" sz="1400" i="1" baseline="-25000" dirty="0" smtClean="0">
                <a:solidFill>
                  <a:schemeClr val="bg1">
                    <a:lumMod val="95000"/>
                  </a:schemeClr>
                </a:solidFill>
              </a:rPr>
              <a:t>total</a:t>
            </a:r>
            <a:r>
              <a:rPr kumimoji="1"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=1000</a:t>
            </a:r>
          </a:p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~14% with </a:t>
            </a:r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i="1" baseline="-25000" dirty="0" smtClean="0">
                <a:solidFill>
                  <a:schemeClr val="bg1">
                    <a:lumMod val="95000"/>
                  </a:schemeClr>
                </a:solidFill>
              </a:rPr>
              <a:t>total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=500</a:t>
            </a:r>
          </a:p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~20% with </a:t>
            </a:r>
            <a:r>
              <a:rPr lang="en-US" altLang="ja-JP" sz="1400" i="1" dirty="0" smtClean="0">
                <a:solidFill>
                  <a:schemeClr val="bg1">
                    <a:lumMod val="95000"/>
                  </a:schemeClr>
                </a:solidFill>
              </a:rPr>
              <a:t>N</a:t>
            </a:r>
            <a:r>
              <a:rPr lang="en-US" altLang="ja-JP" sz="1400" i="1" baseline="-25000" dirty="0" smtClean="0">
                <a:solidFill>
                  <a:schemeClr val="bg1">
                    <a:lumMod val="95000"/>
                  </a:schemeClr>
                </a:solidFill>
              </a:rPr>
              <a:t>total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</a:rPr>
              <a:t>=250</a:t>
            </a:r>
          </a:p>
          <a:p>
            <a:endParaRPr kumimoji="1" lang="ja-JP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6017342" y="5718978"/>
            <a:ext cx="2669458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 rot="5400000" flipH="1" flipV="1">
            <a:off x="6461317" y="4857486"/>
            <a:ext cx="173657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フッター プレースホルダ 3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grpSp>
        <p:nvGrpSpPr>
          <p:cNvPr id="54" name="グループ化 53"/>
          <p:cNvGrpSpPr/>
          <p:nvPr/>
        </p:nvGrpSpPr>
        <p:grpSpPr>
          <a:xfrm>
            <a:off x="7824500" y="1329785"/>
            <a:ext cx="1305432" cy="557607"/>
            <a:chOff x="10715516" y="3017907"/>
            <a:chExt cx="2084676" cy="890458"/>
          </a:xfrm>
        </p:grpSpPr>
        <p:cxnSp>
          <p:nvCxnSpPr>
            <p:cNvPr id="47" name="直線コネクタ 46"/>
            <p:cNvCxnSpPr/>
            <p:nvPr/>
          </p:nvCxnSpPr>
          <p:spPr bwMode="auto">
            <a:xfrm>
              <a:off x="10715516" y="3479729"/>
              <a:ext cx="3581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テキスト ボックス 47"/>
            <p:cNvSpPr txBox="1"/>
            <p:nvPr/>
          </p:nvSpPr>
          <p:spPr>
            <a:xfrm>
              <a:off x="10722993" y="3017907"/>
              <a:ext cx="417771" cy="442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105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0722408" y="3466018"/>
              <a:ext cx="417771" cy="442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ja-JP" altLang="en-US" sz="12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11041046" y="3108161"/>
              <a:ext cx="1759146" cy="540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1+</a:t>
              </a:r>
              <a:r>
                <a:rPr lang="en-US" altLang="ja-JP" sz="1200" i="1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a </a:t>
              </a:r>
              <a:r>
                <a:rPr kumimoji="1" lang="en-US" altLang="ja-JP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1200" baseline="-25000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L</a:t>
              </a:r>
              <a:r>
                <a:rPr kumimoji="1" lang="en-US" altLang="ja-JP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altLang="ja-JP" sz="1200" i="1" dirty="0" smtClean="0">
                  <a:solidFill>
                    <a:srgbClr val="FFFFFF"/>
                  </a:solidFill>
                  <a:latin typeface="Symbol" pitchFamily="18" charset="2"/>
                  <a:cs typeface="Times New Roman" pitchFamily="18" charset="0"/>
                </a:rPr>
                <a:t>q </a:t>
              </a:r>
              <a:r>
                <a:rPr kumimoji="1" lang="en-US" altLang="ja-JP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rot="16200000">
            <a:off x="6436013" y="1209496"/>
            <a:ext cx="1048686" cy="577020"/>
            <a:chOff x="8729051" y="3010159"/>
            <a:chExt cx="1785935" cy="982677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9466613" y="3016973"/>
              <a:ext cx="672115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dN</a:t>
              </a:r>
              <a:endParaRPr kumimoji="1" lang="ja-JP" altLang="en-US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9144004" y="3466257"/>
              <a:ext cx="1370982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1"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(cos</a:t>
              </a:r>
              <a:r>
                <a:rPr kumimoji="1" lang="en-US" altLang="ja-JP" sz="1400" i="1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kumimoji="1" lang="en-US" altLang="ja-JP" sz="1050" i="1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kumimoji="1"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 bwMode="auto">
            <a:xfrm>
              <a:off x="9216573" y="3478799"/>
              <a:ext cx="11044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テキスト ボックス 51"/>
            <p:cNvSpPr txBox="1"/>
            <p:nvPr/>
          </p:nvSpPr>
          <p:spPr>
            <a:xfrm>
              <a:off x="8729051" y="3468685"/>
              <a:ext cx="620244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1" lang="en-US" altLang="ja-JP" sz="1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1" lang="ja-JP" altLang="en-US" sz="11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直線コネクタ 54"/>
            <p:cNvCxnSpPr/>
            <p:nvPr/>
          </p:nvCxnSpPr>
          <p:spPr bwMode="auto">
            <a:xfrm>
              <a:off x="8749053" y="3476219"/>
              <a:ext cx="394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テキスト ボックス 59"/>
            <p:cNvSpPr txBox="1"/>
            <p:nvPr/>
          </p:nvSpPr>
          <p:spPr>
            <a:xfrm>
              <a:off x="8779619" y="3010159"/>
              <a:ext cx="467367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11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 rot="16200000">
            <a:off x="6405533" y="3950351"/>
            <a:ext cx="1048686" cy="577020"/>
            <a:chOff x="8729051" y="3010159"/>
            <a:chExt cx="1785935" cy="982677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9466613" y="3016973"/>
              <a:ext cx="672115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dN</a:t>
              </a:r>
              <a:endParaRPr kumimoji="1" lang="ja-JP" altLang="en-US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9144004" y="3466257"/>
              <a:ext cx="1370982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 </a:t>
              </a:r>
              <a:r>
                <a:rPr kumimoji="1"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(cos</a:t>
              </a:r>
              <a:r>
                <a:rPr kumimoji="1" lang="en-US" altLang="ja-JP" sz="1400" i="1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kumimoji="1" lang="en-US" altLang="ja-JP" sz="1050" i="1" dirty="0" smtClean="0">
                  <a:solidFill>
                    <a:schemeClr val="bg1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kumimoji="1"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直線コネクタ 70"/>
            <p:cNvCxnSpPr/>
            <p:nvPr/>
          </p:nvCxnSpPr>
          <p:spPr bwMode="auto">
            <a:xfrm>
              <a:off x="9216573" y="3478799"/>
              <a:ext cx="110440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テキスト ボックス 71"/>
            <p:cNvSpPr txBox="1"/>
            <p:nvPr/>
          </p:nvSpPr>
          <p:spPr>
            <a:xfrm>
              <a:off x="8729051" y="3468685"/>
              <a:ext cx="620244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1" lang="en-US" altLang="ja-JP" sz="1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1" lang="ja-JP" altLang="en-US" sz="11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直線コネクタ 72"/>
            <p:cNvCxnSpPr/>
            <p:nvPr/>
          </p:nvCxnSpPr>
          <p:spPr bwMode="auto">
            <a:xfrm>
              <a:off x="8749053" y="3476219"/>
              <a:ext cx="39494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テキスト ボックス 73"/>
            <p:cNvSpPr txBox="1"/>
            <p:nvPr/>
          </p:nvSpPr>
          <p:spPr>
            <a:xfrm>
              <a:off x="8779619" y="3010159"/>
              <a:ext cx="467367" cy="524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11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7936615" y="3230267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ja-JP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q </a:t>
            </a:r>
            <a:endParaRPr lang="ja-JP" altLang="en-US" dirty="0"/>
          </a:p>
        </p:txBody>
      </p:sp>
      <p:sp>
        <p:nvSpPr>
          <p:cNvPr id="76" name="正方形/長方形 75"/>
          <p:cNvSpPr/>
          <p:nvPr/>
        </p:nvSpPr>
        <p:spPr>
          <a:xfrm>
            <a:off x="7990542" y="5999258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ja-JP" i="1" dirty="0" smtClean="0">
                <a:solidFill>
                  <a:srgbClr val="FFFFFF"/>
                </a:solidFill>
                <a:latin typeface="Symbol" pitchFamily="18" charset="2"/>
                <a:cs typeface="Times New Roman" pitchFamily="18" charset="0"/>
              </a:rPr>
              <a:t>q </a:t>
            </a:r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51</a:t>
            </a:fld>
            <a:endParaRPr kumimoji="1" lang="ja-JP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-2419" r="-821" b="-1246"/>
          <a:stretch>
            <a:fillRect/>
          </a:stretch>
        </p:blipFill>
        <p:spPr bwMode="auto">
          <a:xfrm>
            <a:off x="142621" y="248574"/>
            <a:ext cx="4358936" cy="62232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-1900" t="-8169" r="-5181" b="-8173"/>
          <a:stretch>
            <a:fillRect/>
          </a:stretch>
        </p:blipFill>
        <p:spPr bwMode="auto">
          <a:xfrm>
            <a:off x="4572000" y="516193"/>
            <a:ext cx="4572000" cy="12978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正方形/長方形 7"/>
          <p:cNvSpPr/>
          <p:nvPr/>
        </p:nvSpPr>
        <p:spPr>
          <a:xfrm>
            <a:off x="5838202" y="2738307"/>
            <a:ext cx="1165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rgbClr val="FFFFFF"/>
                </a:solidFill>
                <a:latin typeface="Comic Sans MS"/>
              </a:rPr>
              <a:t>LEPS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52</a:t>
            </a:fld>
            <a:endParaRPr kumimoji="1" lang="ja-JP" altLang="en-US" dirty="0"/>
          </a:p>
        </p:txBody>
      </p:sp>
      <p:pic>
        <p:nvPicPr>
          <p:cNvPr id="24578" name="Picture 2" descr="\\172.25.17.1\kaneta\www\nks2\image\Paper\Phys.Lett.B.688.289\fig3.png"/>
          <p:cNvPicPr>
            <a:picLocks noChangeAspect="1" noChangeArrowheads="1"/>
          </p:cNvPicPr>
          <p:nvPr/>
        </p:nvPicPr>
        <p:blipFill>
          <a:blip r:embed="rId2" cstate="print"/>
          <a:srcRect b="-2421"/>
          <a:stretch>
            <a:fillRect/>
          </a:stretch>
        </p:blipFill>
        <p:spPr bwMode="auto">
          <a:xfrm>
            <a:off x="768198" y="745724"/>
            <a:ext cx="7590144" cy="582375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469457" y="154098"/>
            <a:ext cx="518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latin typeface="+mj-lt"/>
              </a:rPr>
              <a:t>CLAS </a:t>
            </a:r>
            <a:r>
              <a:rPr lang="en-US" altLang="ja-JP" sz="3200" dirty="0" smtClean="0">
                <a:solidFill>
                  <a:schemeClr val="bg1"/>
                </a:solidFill>
                <a:latin typeface="Symbol" pitchFamily="18" charset="2"/>
              </a:rPr>
              <a:t>g+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ja-JP" sz="3200" dirty="0" smtClean="0">
                <a:solidFill>
                  <a:schemeClr val="bg1"/>
                </a:solidFill>
                <a:latin typeface="+mj-lt"/>
                <a:sym typeface="Symbol"/>
              </a:rPr>
              <a:t> </a:t>
            </a:r>
            <a:r>
              <a:rPr lang="en-US" altLang="ja-JP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3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32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ja-JP" sz="3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(+p)</a:t>
            </a:r>
            <a:endParaRPr kumimoji="1" lang="ja-JP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53</a:t>
            </a:fld>
            <a:endParaRPr kumimoji="1" lang="ja-JP" alt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b="939"/>
          <a:stretch>
            <a:fillRect/>
          </a:stretch>
        </p:blipFill>
        <p:spPr bwMode="auto">
          <a:xfrm>
            <a:off x="4622676" y="1696068"/>
            <a:ext cx="4450902" cy="311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t="2304"/>
          <a:stretch>
            <a:fillRect/>
          </a:stretch>
        </p:blipFill>
        <p:spPr bwMode="auto">
          <a:xfrm>
            <a:off x="73740" y="1681317"/>
            <a:ext cx="4484143" cy="312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正方形/長方形 4"/>
          <p:cNvSpPr/>
          <p:nvPr/>
        </p:nvSpPr>
        <p:spPr>
          <a:xfrm>
            <a:off x="1405377" y="884586"/>
            <a:ext cx="6139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latin typeface="+mj-lt"/>
              </a:rPr>
              <a:t>Beam cycle and Duty factor</a:t>
            </a:r>
            <a:endParaRPr lang="ja-JP" altLang="en-US" sz="3600" dirty="0">
              <a:latin typeface="+mj-lt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87369" y="2300028"/>
            <a:ext cx="4575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Theoretical studies were based on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55721" y="3030263"/>
            <a:ext cx="9028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6600" dirty="0" smtClean="0">
                <a:solidFill>
                  <a:schemeClr val="bg1">
                    <a:lumMod val="75000"/>
                  </a:schemeClr>
                </a:solidFill>
              </a:rPr>
              <a:t>data of </a:t>
            </a:r>
            <a:r>
              <a:rPr kumimoji="1" lang="en-US" altLang="ja-JP" sz="66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g</a:t>
            </a:r>
            <a:r>
              <a:rPr kumimoji="1" lang="en-US" altLang="ja-JP" sz="66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kumimoji="1" lang="en-US" altLang="ja-JP" sz="6600" i="1" dirty="0" smtClean="0">
                <a:solidFill>
                  <a:schemeClr val="bg1">
                    <a:lumMod val="75000"/>
                  </a:schemeClr>
                </a:solidFill>
              </a:rPr>
              <a:t>p </a:t>
            </a:r>
            <a:r>
              <a:rPr kumimoji="1" lang="en-US" altLang="ja-JP" sz="6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 </a:t>
            </a:r>
            <a:r>
              <a:rPr kumimoji="1" lang="en-US" altLang="ja-JP" sz="6600" i="1" dirty="0" smtClean="0">
                <a:solidFill>
                  <a:schemeClr val="bg1">
                    <a:lumMod val="75000"/>
                  </a:schemeClr>
                </a:solidFill>
              </a:rPr>
              <a:t>K</a:t>
            </a:r>
            <a:r>
              <a:rPr kumimoji="1" lang="en-US" altLang="ja-JP" sz="6600" baseline="300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kumimoji="1" lang="en-US" altLang="ja-JP" sz="6600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kumimoji="1" lang="en-US" altLang="ja-JP" sz="6600" i="1" dirty="0" smtClean="0">
                <a:solidFill>
                  <a:schemeClr val="bg1">
                    <a:lumMod val="75000"/>
                  </a:schemeClr>
                </a:solidFill>
              </a:rPr>
              <a:t>Y</a:t>
            </a:r>
            <a:endParaRPr kumimoji="1" lang="ja-JP" alt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795" y="4581128"/>
            <a:ext cx="5227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and then there </a:t>
            </a:r>
            <a:r>
              <a:rPr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are</a:t>
            </a:r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 huge discrepancies </a:t>
            </a:r>
          </a:p>
          <a:p>
            <a:pPr algn="ctr"/>
            <a:r>
              <a:rPr kumimoji="1" lang="en-US" altLang="ja-JP" sz="2000" dirty="0" smtClean="0">
                <a:solidFill>
                  <a:schemeClr val="bg1">
                    <a:lumMod val="85000"/>
                  </a:schemeClr>
                </a:solidFill>
              </a:rPr>
              <a:t>in prediction of neutral channel </a:t>
            </a:r>
            <a:endParaRPr kumimoji="1" lang="ja-JP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927" y="272812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Neutral channel is requisite</a:t>
            </a:r>
            <a:endParaRPr kumimoji="1" lang="ja-JP" altLang="en-US" sz="36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478011" y="5121154"/>
            <a:ext cx="2550878" cy="1294848"/>
            <a:chOff x="478011" y="5121154"/>
            <a:chExt cx="2550878" cy="1294848"/>
          </a:xfrm>
        </p:grpSpPr>
        <p:pic>
          <p:nvPicPr>
            <p:cNvPr id="1028" name="Picture 4" descr="\\172.25.17.1\kaneta\www\nks2\image\Paper\Eur.Phys.J.A.24.275\fig17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CD3"/>
                </a:clrFrom>
                <a:clrTo>
                  <a:srgbClr val="FFFCD3">
                    <a:alpha val="0"/>
                  </a:srgbClr>
                </a:clrTo>
              </a:clrChange>
            </a:blip>
            <a:srcRect t="-38479" b="10413"/>
            <a:stretch>
              <a:fillRect/>
            </a:stretch>
          </p:blipFill>
          <p:spPr bwMode="auto">
            <a:xfrm>
              <a:off x="478011" y="5222225"/>
              <a:ext cx="2550878" cy="119377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652297" y="5425962"/>
              <a:ext cx="13500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/>
                <a:t>Phys.Lett.B464(1999)331</a:t>
              </a:r>
              <a:endParaRPr kumimoji="1" lang="ja-JP" altLang="en-US" sz="7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05245" y="5429349"/>
              <a:ext cx="52931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700" dirty="0" smtClean="0">
                  <a:solidFill>
                    <a:schemeClr val="bg2">
                      <a:lumMod val="75000"/>
                    </a:schemeClr>
                  </a:solidFill>
                </a:rPr>
                <a:t>SAPHIR</a:t>
              </a:r>
              <a:endParaRPr lang="ja-JP" altLang="en-US" sz="7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331684" y="5121154"/>
              <a:ext cx="12474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ym typeface="Symbol"/>
                </a:rPr>
                <a:t></a:t>
              </a:r>
              <a:r>
                <a:rPr kumimoji="1" lang="en-US" altLang="ja-JP" sz="1400" dirty="0" smtClean="0"/>
                <a:t>+</a:t>
              </a:r>
              <a:r>
                <a:rPr kumimoji="1" lang="en-US" altLang="ja-JP" sz="1400" i="1" dirty="0" smtClean="0"/>
                <a:t>p</a:t>
              </a:r>
              <a:r>
                <a:rPr kumimoji="1" lang="en-US" altLang="ja-JP" sz="1400" dirty="0" smtClean="0">
                  <a:sym typeface="Symbol"/>
                </a:rPr>
                <a:t></a:t>
              </a:r>
              <a:r>
                <a:rPr kumimoji="1" lang="en-US" altLang="ja-JP" sz="1400" i="1" dirty="0" smtClean="0">
                  <a:sym typeface="Symbol"/>
                </a:rPr>
                <a:t>K</a:t>
              </a:r>
              <a:r>
                <a:rPr lang="en-US" altLang="ja-JP" sz="1400" baseline="30000" dirty="0" smtClean="0">
                  <a:sym typeface="Symbol"/>
                </a:rPr>
                <a:t>0</a:t>
              </a:r>
              <a:r>
                <a:rPr lang="en-US" altLang="ja-JP" sz="1400" dirty="0" smtClean="0">
                  <a:sym typeface="Symbol"/>
                </a:rPr>
                <a:t>+</a:t>
              </a:r>
              <a:r>
                <a:rPr lang="en-US" altLang="ja-JP" sz="1400" dirty="0" smtClean="0">
                  <a:latin typeface="Symbol" pitchFamily="18" charset="2"/>
                  <a:sym typeface="Symbol"/>
                </a:rPr>
                <a:t>S</a:t>
              </a:r>
              <a:r>
                <a:rPr lang="en-US" altLang="ja-JP" sz="1400" baseline="30000" dirty="0" smtClean="0">
                  <a:sym typeface="Symbol"/>
                </a:rPr>
                <a:t>+</a:t>
              </a:r>
              <a:endParaRPr kumimoji="1" lang="ja-JP" altLang="en-US" sz="1400" baseline="300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5365259" y="993152"/>
            <a:ext cx="3313652" cy="1896538"/>
            <a:chOff x="5365259" y="993152"/>
            <a:chExt cx="3313652" cy="189653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230994" y="993152"/>
              <a:ext cx="1168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ym typeface="Symbol"/>
                </a:rPr>
                <a:t></a:t>
              </a:r>
              <a:r>
                <a:rPr kumimoji="1" lang="en-US" altLang="ja-JP" sz="1400" dirty="0" smtClean="0"/>
                <a:t>+</a:t>
              </a:r>
              <a:r>
                <a:rPr lang="en-US" altLang="ja-JP" sz="1400" i="1" dirty="0"/>
                <a:t>n</a:t>
              </a:r>
              <a:r>
                <a:rPr kumimoji="1" lang="en-US" altLang="ja-JP" sz="1400" dirty="0" smtClean="0">
                  <a:sym typeface="Symbol"/>
                </a:rPr>
                <a:t></a:t>
              </a:r>
              <a:r>
                <a:rPr kumimoji="1" lang="en-US" altLang="ja-JP" sz="1400" i="1" dirty="0" smtClean="0">
                  <a:sym typeface="Symbol"/>
                </a:rPr>
                <a:t>K</a:t>
              </a:r>
              <a:r>
                <a:rPr lang="en-US" altLang="ja-JP" sz="1400" baseline="30000" dirty="0" smtClean="0">
                  <a:sym typeface="Symbol"/>
                </a:rPr>
                <a:t>0</a:t>
              </a:r>
              <a:r>
                <a:rPr lang="en-US" altLang="ja-JP" sz="1400" dirty="0" smtClean="0">
                  <a:sym typeface="Symbol"/>
                </a:rPr>
                <a:t>+</a:t>
              </a:r>
              <a:r>
                <a:rPr lang="en-US" altLang="ja-JP" sz="1400" dirty="0" smtClean="0">
                  <a:latin typeface="Symbol" pitchFamily="18" charset="2"/>
                  <a:sym typeface="Symbol"/>
                </a:rPr>
                <a:t>L</a:t>
              </a:r>
              <a:endParaRPr kumimoji="1" lang="ja-JP" altLang="en-US" sz="1400" baseline="300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503681" y="1487702"/>
              <a:ext cx="3042821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chemeClr val="bg2">
                      <a:lumMod val="75000"/>
                    </a:schemeClr>
                  </a:solidFill>
                </a:rPr>
                <a:t>NKS</a:t>
              </a:r>
              <a:r>
                <a:rPr lang="en-US" altLang="ja-JP" dirty="0" smtClean="0">
                  <a:solidFill>
                    <a:schemeClr val="bg2">
                      <a:lumMod val="75000"/>
                    </a:schemeClr>
                  </a:solidFill>
                </a:rPr>
                <a:t> experiment:</a:t>
              </a:r>
            </a:p>
            <a:p>
              <a:r>
                <a:rPr lang="en-US" altLang="ja-JP" dirty="0" smtClean="0">
                  <a:solidFill>
                    <a:schemeClr val="bg2">
                      <a:lumMod val="75000"/>
                    </a:schemeClr>
                  </a:solidFill>
                </a:rPr>
                <a:t>differencial cross section</a:t>
              </a:r>
            </a:p>
            <a:p>
              <a:r>
                <a:rPr lang="en-US" altLang="ja-JP" dirty="0" smtClean="0">
                  <a:solidFill>
                    <a:schemeClr val="bg2">
                      <a:lumMod val="75000"/>
                    </a:schemeClr>
                  </a:solidFill>
                </a:rPr>
                <a:t>in E</a:t>
              </a:r>
              <a:r>
                <a:rPr lang="en-US" altLang="ja-JP" dirty="0" smtClean="0">
                  <a:solidFill>
                    <a:schemeClr val="bg2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altLang="ja-JP" dirty="0" smtClean="0">
                  <a:solidFill>
                    <a:schemeClr val="bg2">
                      <a:lumMod val="75000"/>
                    </a:schemeClr>
                  </a:solidFill>
                </a:rPr>
                <a:t>=0.8-1.1 GeV</a:t>
              </a:r>
            </a:p>
            <a:p>
              <a:r>
                <a:rPr lang="en-US" altLang="ja-JP" sz="1600" dirty="0" smtClean="0"/>
                <a:t>PRC78(2008)014001</a:t>
              </a:r>
              <a:endParaRPr lang="en-US" altLang="ja-JP" sz="1100" dirty="0" smtClean="0"/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5365259" y="1010556"/>
              <a:ext cx="3313652" cy="18791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5334500" y="5079216"/>
            <a:ext cx="3313652" cy="1361814"/>
            <a:chOff x="5334500" y="5079216"/>
            <a:chExt cx="3313652" cy="136181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339432" y="5219294"/>
              <a:ext cx="1226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ym typeface="Symbol"/>
                </a:rPr>
                <a:t></a:t>
              </a:r>
              <a:r>
                <a:rPr kumimoji="1" lang="en-US" altLang="ja-JP" sz="1400" dirty="0" smtClean="0"/>
                <a:t>+</a:t>
              </a:r>
              <a:r>
                <a:rPr kumimoji="1" lang="en-US" altLang="ja-JP" sz="1400" i="1" dirty="0" smtClean="0"/>
                <a:t>n</a:t>
              </a:r>
              <a:r>
                <a:rPr kumimoji="1" lang="en-US" altLang="ja-JP" sz="1400" dirty="0" smtClean="0">
                  <a:sym typeface="Symbol"/>
                </a:rPr>
                <a:t></a:t>
              </a:r>
              <a:r>
                <a:rPr kumimoji="1" lang="en-US" altLang="ja-JP" sz="1400" i="1" dirty="0" smtClean="0">
                  <a:sym typeface="Symbol"/>
                </a:rPr>
                <a:t>K</a:t>
              </a:r>
              <a:r>
                <a:rPr lang="en-US" altLang="ja-JP" sz="1400" baseline="30000" dirty="0" smtClean="0">
                  <a:sym typeface="Symbol"/>
                </a:rPr>
                <a:t>0</a:t>
              </a:r>
              <a:r>
                <a:rPr lang="en-US" altLang="ja-JP" sz="1400" dirty="0" smtClean="0">
                  <a:sym typeface="Symbol"/>
                </a:rPr>
                <a:t>+</a:t>
              </a:r>
              <a:r>
                <a:rPr lang="en-US" altLang="ja-JP" sz="1400" dirty="0" smtClean="0">
                  <a:latin typeface="Symbol" pitchFamily="18" charset="2"/>
                  <a:sym typeface="Symbol"/>
                </a:rPr>
                <a:t>S</a:t>
              </a:r>
              <a:r>
                <a:rPr lang="en-US" altLang="ja-JP" sz="1400" baseline="30000" dirty="0">
                  <a:sym typeface="Symbol"/>
                </a:rPr>
                <a:t>0</a:t>
              </a:r>
              <a:endParaRPr kumimoji="1" lang="ja-JP" altLang="en-US" sz="1400" baseline="30000" dirty="0"/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5334500" y="5079216"/>
              <a:ext cx="3313652" cy="136181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96109" y="994223"/>
            <a:ext cx="4487348" cy="2043919"/>
            <a:chOff x="496109" y="994223"/>
            <a:chExt cx="4487348" cy="2043919"/>
          </a:xfrm>
        </p:grpSpPr>
        <p:pic>
          <p:nvPicPr>
            <p:cNvPr id="1026" name="Picture 2" descr="\\172.25.17.1\kaneta\www\nks2\image\Paper\Phys.Rev.C.73.035202\fig20.png"/>
            <p:cNvPicPr>
              <a:picLocks noChangeAspect="1" noChangeArrowheads="1"/>
            </p:cNvPicPr>
            <p:nvPr/>
          </p:nvPicPr>
          <p:blipFill>
            <a:blip r:embed="rId4" cstate="print"/>
            <a:srcRect l="3338" r="2650" b="40047"/>
            <a:stretch>
              <a:fillRect/>
            </a:stretch>
          </p:blipFill>
          <p:spPr bwMode="auto">
            <a:xfrm>
              <a:off x="496109" y="994223"/>
              <a:ext cx="2808312" cy="2043919"/>
            </a:xfrm>
            <a:prstGeom prst="rect">
              <a:avLst/>
            </a:prstGeom>
            <a:noFill/>
          </p:spPr>
        </p:pic>
        <p:sp>
          <p:nvSpPr>
            <p:cNvPr id="14" name="正方形/長方形 13"/>
            <p:cNvSpPr/>
            <p:nvPr/>
          </p:nvSpPr>
          <p:spPr>
            <a:xfrm>
              <a:off x="2820685" y="1451655"/>
              <a:ext cx="2162772" cy="1100301"/>
            </a:xfrm>
            <a:prstGeom prst="rect">
              <a:avLst/>
            </a:prstGeom>
            <a:solidFill>
              <a:srgbClr val="FFFFCC"/>
            </a:solidFill>
            <a:effectLst>
              <a:softEdge rad="12700"/>
            </a:effectLst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LEPS experiment: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differencial cross section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in E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=1.5-2.4 GeV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with polarized photon beam</a:t>
              </a:r>
              <a:endParaRPr lang="en-US" altLang="ja-JP" sz="1050" dirty="0" smtClean="0"/>
            </a:p>
            <a:p>
              <a:r>
                <a:rPr lang="en-US" altLang="ja-JP" sz="1050" dirty="0" smtClean="0"/>
                <a:t>PRL97 (2006)082003</a:t>
              </a:r>
            </a:p>
            <a:p>
              <a:r>
                <a:rPr lang="en-US" altLang="ja-JP" sz="1050" dirty="0" smtClean="0"/>
                <a:t>PPRC76(2007)042201(R)</a:t>
              </a:r>
              <a:endParaRPr lang="ja-JP" altLang="en-US" sz="1100" dirty="0" smtClean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683057" y="1279004"/>
              <a:ext cx="14622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/>
                <a:t>Phys.Rev.C73(2006)035202</a:t>
              </a:r>
              <a:endParaRPr kumimoji="1" lang="ja-JP" altLang="en-US" sz="700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496109" y="3177703"/>
            <a:ext cx="2819360" cy="1944216"/>
            <a:chOff x="496109" y="3177703"/>
            <a:chExt cx="2819360" cy="1944216"/>
          </a:xfrm>
        </p:grpSpPr>
        <p:pic>
          <p:nvPicPr>
            <p:cNvPr id="1027" name="Picture 3" descr="\\172.25.17.1\kaneta\www\nks2\image\Paper\Phys.Rev.C.73.035202\fig21.png"/>
            <p:cNvPicPr>
              <a:picLocks noChangeAspect="1" noChangeArrowheads="1"/>
            </p:cNvPicPr>
            <p:nvPr/>
          </p:nvPicPr>
          <p:blipFill>
            <a:blip r:embed="rId5" cstate="print"/>
            <a:srcRect l="2013" r="4875" b="37798"/>
            <a:stretch>
              <a:fillRect/>
            </a:stretch>
          </p:blipFill>
          <p:spPr bwMode="auto">
            <a:xfrm>
              <a:off x="496109" y="3177703"/>
              <a:ext cx="2819360" cy="1944216"/>
            </a:xfrm>
            <a:prstGeom prst="rect">
              <a:avLst/>
            </a:prstGeom>
            <a:noFill/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1709622" y="3369261"/>
              <a:ext cx="14622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 smtClean="0"/>
                <a:t>Phys.Rev.C73(2006)035202</a:t>
              </a:r>
              <a:endParaRPr kumimoji="1" lang="ja-JP" altLang="en-US" sz="7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5349879" y="3068137"/>
            <a:ext cx="3337169" cy="1886643"/>
            <a:chOff x="5349879" y="3068137"/>
            <a:chExt cx="3337169" cy="188664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6266163" y="3068137"/>
              <a:ext cx="1228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ym typeface="Symbol"/>
                </a:rPr>
                <a:t></a:t>
              </a:r>
              <a:r>
                <a:rPr kumimoji="1" lang="en-US" altLang="ja-JP" sz="1400" dirty="0" smtClean="0"/>
                <a:t>+</a:t>
              </a:r>
              <a:r>
                <a:rPr kumimoji="1" lang="en-US" altLang="ja-JP" sz="1400" i="1" dirty="0" smtClean="0"/>
                <a:t>n</a:t>
              </a:r>
              <a:r>
                <a:rPr kumimoji="1" lang="en-US" altLang="ja-JP" sz="1400" dirty="0" smtClean="0">
                  <a:sym typeface="Symbol"/>
                </a:rPr>
                <a:t></a:t>
              </a:r>
              <a:r>
                <a:rPr kumimoji="1" lang="en-US" altLang="ja-JP" sz="1400" i="1" dirty="0" smtClean="0">
                  <a:sym typeface="Symbol"/>
                </a:rPr>
                <a:t>K</a:t>
              </a:r>
              <a:r>
                <a:rPr lang="en-US" altLang="ja-JP" sz="1400" baseline="30000" dirty="0" smtClean="0">
                  <a:sym typeface="Symbol"/>
                </a:rPr>
                <a:t>+</a:t>
              </a:r>
              <a:r>
                <a:rPr lang="en-US" altLang="ja-JP" sz="1400" dirty="0" smtClean="0">
                  <a:sym typeface="Symbol"/>
                </a:rPr>
                <a:t>+</a:t>
              </a:r>
              <a:r>
                <a:rPr lang="en-US" altLang="ja-JP" sz="1400" dirty="0" smtClean="0">
                  <a:latin typeface="Symbol" pitchFamily="18" charset="2"/>
                  <a:sym typeface="Symbol"/>
                </a:rPr>
                <a:t>S</a:t>
              </a:r>
              <a:r>
                <a:rPr lang="en-US" altLang="ja-JP" sz="1400" baseline="30000" dirty="0" smtClean="0">
                  <a:sym typeface="Symbol"/>
                </a:rPr>
                <a:t>-</a:t>
              </a:r>
              <a:endParaRPr kumimoji="1" lang="ja-JP" altLang="en-US" sz="1400" baseline="300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384977" y="3396857"/>
              <a:ext cx="328487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LEPS experiment: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differencial cross section in E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=1.5-2.4 GeV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with polarized photon beam</a:t>
              </a:r>
            </a:p>
            <a:p>
              <a:r>
                <a:rPr lang="en-US" altLang="ja-JP" sz="1050" dirty="0" smtClean="0"/>
                <a:t>PRL97 (2006)082003</a:t>
              </a:r>
              <a:endParaRPr lang="ja-JP" altLang="en-US" sz="1100" dirty="0" smtClean="0"/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5349879" y="3075646"/>
              <a:ext cx="3313652" cy="18791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402174" y="4308173"/>
              <a:ext cx="3284874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CLAS experiment:</a:t>
              </a:r>
            </a:p>
            <a:p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differencial cross section in E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  <a:latin typeface="Symbol" pitchFamily="18" charset="2"/>
                </a:rPr>
                <a:t>g</a:t>
              </a:r>
              <a:r>
                <a:rPr lang="en-US" altLang="ja-JP" sz="1100" dirty="0" smtClean="0">
                  <a:solidFill>
                    <a:schemeClr val="bg2">
                      <a:lumMod val="75000"/>
                    </a:schemeClr>
                  </a:solidFill>
                </a:rPr>
                <a:t>=1.1-3.6 GeV</a:t>
              </a:r>
            </a:p>
            <a:p>
              <a:r>
                <a:rPr lang="en-US" altLang="ja-JP" sz="1050" dirty="0" smtClean="0"/>
                <a:t>PLB688(2010)289</a:t>
              </a:r>
              <a:endParaRPr lang="en-US" altLang="ja-JP" sz="1100" dirty="0" smtClean="0"/>
            </a:p>
          </p:txBody>
        </p:sp>
      </p:grpSp>
      <p:sp>
        <p:nvSpPr>
          <p:cNvPr id="25" name="スライド番号プレースホルダ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27127" y="-60160"/>
            <a:ext cx="2060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dirty="0" smtClean="0">
                <a:solidFill>
                  <a:srgbClr val="000000"/>
                </a:solidFill>
                <a:effectLst>
                  <a:outerShdw blurRad="165100" dist="88900" dir="3900000" algn="ctr" rotWithShape="0">
                    <a:srgbClr val="89CFFF"/>
                  </a:outerShdw>
                </a:effectLst>
                <a:latin typeface="+mj-lt"/>
              </a:rPr>
              <a:t>Data</a:t>
            </a:r>
            <a:endParaRPr kumimoji="1" lang="ja-JP" altLang="en-US" sz="6600" dirty="0">
              <a:solidFill>
                <a:srgbClr val="000000"/>
              </a:solidFill>
              <a:effectLst>
                <a:outerShdw blurRad="165100" dist="88900" dir="3900000" algn="ctr" rotWithShape="0">
                  <a:srgbClr val="89CFFF"/>
                </a:outerShdw>
              </a:effectLst>
              <a:latin typeface="+mj-lt"/>
            </a:endParaRPr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 bwMode="auto">
          <a:xfrm>
            <a:off x="0" y="-24064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517677" y="1061190"/>
            <a:ext cx="7566871" cy="51340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3" name="Picture 5" descr="H:\Documents\Physics\talk\Masashi Kaneta\2009\2009_10_13-17_HAWAII09\KM_SL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3087" y="1447370"/>
            <a:ext cx="6419457" cy="383625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605943" y="520246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.0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14393" y="520246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.1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6621" y="520169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.2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34203" y="5201015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.3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5541" y="519262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.4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9007" y="5194073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.5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78755" y="5527409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</a:t>
            </a:r>
            <a:r>
              <a:rPr kumimoji="1" lang="en-US" altLang="ja-JP" sz="1600" baseline="-25000" dirty="0" smtClean="0">
                <a:latin typeface="Symbol" pitchFamily="18" charset="2"/>
              </a:rPr>
              <a:t>g</a:t>
            </a:r>
            <a:r>
              <a:rPr kumimoji="1" lang="en-US" altLang="ja-JP" sz="1600" dirty="0" smtClean="0"/>
              <a:t> [GeV]</a:t>
            </a:r>
            <a:endParaRPr kumimoji="1"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463726" y="1440221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  <a:sym typeface="Symbol"/>
              </a:rPr>
              <a:t>L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040334" y="1457764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  <a:sym typeface="Symbol"/>
              </a:rPr>
              <a:t>L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420870" y="3621248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endParaRPr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988972" y="3614276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Symbol" pitchFamily="18" charset="2"/>
                <a:cs typeface="Times New Roman" pitchFamily="18" charset="0"/>
                <a:sym typeface="Symbol"/>
              </a:rPr>
              <a:t>L</a:t>
            </a:r>
            <a:endParaRPr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47981" y="5512328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cos</a:t>
            </a:r>
            <a:r>
              <a:rPr kumimoji="1" lang="en-US" altLang="ja-JP" sz="1600" dirty="0" smtClean="0">
                <a:latin typeface="Symbol" pitchFamily="18" charset="2"/>
              </a:rPr>
              <a:t>q</a:t>
            </a:r>
            <a:endParaRPr kumimoji="1" lang="ja-JP" altLang="en-US" sz="1600" dirty="0">
              <a:latin typeface="Symbol" pitchFamily="18" charset="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81065" y="5243163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r>
              <a:rPr kumimoji="1" lang="en-US" altLang="ja-JP" sz="1200" dirty="0" smtClean="0"/>
              <a:t>.0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96571" y="5222887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-1</a:t>
            </a:r>
            <a:r>
              <a:rPr kumimoji="1" lang="en-US" altLang="ja-JP" sz="1200" dirty="0" smtClean="0"/>
              <a:t>.0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36468" y="5222887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r>
              <a:rPr kumimoji="1" lang="en-US" altLang="ja-JP" sz="1200" dirty="0" smtClean="0"/>
              <a:t>.0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22074" y="192304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 [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b]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415" y="130280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47786" y="187462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9319" y="2399518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58690" y="299483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432949" y="408547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 [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b]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16751" y="34449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10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91549" y="42809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3788114" y="210805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smtClean="0">
                <a:latin typeface="Symbol" pitchFamily="18" charset="2"/>
              </a:rPr>
              <a:t>s/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 [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b/sr]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3792711" y="424579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smtClean="0">
                <a:latin typeface="Symbol" pitchFamily="18" charset="2"/>
              </a:rPr>
              <a:t>s/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dirty="0" smtClean="0"/>
              <a:t> [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b/sr]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49311" y="2995481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59797" y="5148965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13629" y="346957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52076" y="1338876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22523" y="2323078"/>
            <a:ext cx="181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Kaon-MAID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Saclay-Lyon 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144689" y="4489825"/>
            <a:ext cx="1257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E</a:t>
            </a:r>
            <a:r>
              <a:rPr lang="en-US" altLang="ja-JP" sz="1200" baseline="-25000" dirty="0" smtClean="0">
                <a:latin typeface="Symbol" pitchFamily="18" charset="2"/>
              </a:rPr>
              <a:t>g</a:t>
            </a:r>
            <a:r>
              <a:rPr lang="en-US" altLang="ja-JP" sz="1200" dirty="0" smtClean="0"/>
              <a:t>=1.05[GeV]</a:t>
            </a:r>
            <a:endParaRPr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5058997" y="2503784"/>
            <a:ext cx="1257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E</a:t>
            </a:r>
            <a:r>
              <a:rPr lang="en-US" altLang="ja-JP" sz="1200" baseline="-25000" dirty="0" smtClean="0">
                <a:latin typeface="Symbol" pitchFamily="18" charset="2"/>
              </a:rPr>
              <a:t>g</a:t>
            </a:r>
            <a:r>
              <a:rPr lang="en-US" altLang="ja-JP" sz="1200" dirty="0" smtClean="0"/>
              <a:t>=1.05[GeV]</a:t>
            </a:r>
            <a:endParaRPr lang="ja-JP" altLang="en-US" sz="12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8718" y="5754092"/>
            <a:ext cx="1521688" cy="24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テキスト ボックス 43"/>
          <p:cNvSpPr txBox="1"/>
          <p:nvPr/>
        </p:nvSpPr>
        <p:spPr>
          <a:xfrm>
            <a:off x="1171113" y="520386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r>
              <a:rPr kumimoji="1" lang="en-US" altLang="ja-JP" sz="1200" dirty="0" smtClean="0"/>
              <a:t>.9</a:t>
            </a:r>
            <a:endParaRPr kumimoji="1" lang="ja-JP" altLang="en-US" sz="1200" dirty="0"/>
          </a:p>
        </p:txBody>
      </p:sp>
      <p:sp>
        <p:nvSpPr>
          <p:cNvPr id="45" name="スライド番号プレースホルダ 4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Joint Meeting of JSPS+SHERE at Praha, 2010/Sep/4-6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191620" y="-12032"/>
            <a:ext cx="4951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dirty="0" smtClean="0">
                <a:solidFill>
                  <a:srgbClr val="000000"/>
                </a:solidFill>
                <a:effectLst>
                  <a:outerShdw blurRad="165100" dist="88900" dir="3900000" algn="ctr" rotWithShape="0">
                    <a:srgbClr val="89CFFF"/>
                  </a:outerShdw>
                </a:effectLst>
                <a:latin typeface="+mj-lt"/>
              </a:rPr>
              <a:t>Discrepancy</a:t>
            </a:r>
            <a:endParaRPr kumimoji="1" lang="ja-JP" altLang="en-US" sz="6600" dirty="0">
              <a:solidFill>
                <a:srgbClr val="000000"/>
              </a:solidFill>
              <a:effectLst>
                <a:outerShdw blurRad="165100" dist="88900" dir="3900000" algn="ctr" rotWithShape="0">
                  <a:srgbClr val="89CFFF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Joint Meeting of JSPS+SHERE at Praha, 2010/Sep/4-6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A18CA-1263-4359-A0F5-58513D26C08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3137" y="1405744"/>
            <a:ext cx="83824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Why </a:t>
            </a:r>
          </a:p>
          <a:p>
            <a:r>
              <a:rPr lang="en-US" altLang="ja-JP" sz="1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165100" dist="88900" dir="3900000" algn="ctr" rotWithShape="0">
                    <a:srgbClr val="9E4F00"/>
                  </a:outerShdw>
                </a:effectLst>
                <a:latin typeface="+mj-lt"/>
              </a:rPr>
              <a:t>Threshold ?</a:t>
            </a:r>
            <a:endParaRPr kumimoji="1" lang="ja-JP" altLang="en-US" sz="11500" dirty="0">
              <a:solidFill>
                <a:schemeClr val="bg1">
                  <a:lumMod val="95000"/>
                </a:schemeClr>
              </a:solidFill>
              <a:effectLst>
                <a:outerShdw blurRad="165100" dist="88900" dir="3900000" algn="ctr" rotWithShape="0">
                  <a:srgbClr val="9E4F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1_defaul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">
      <a:majorFont>
        <a:latin typeface="Comic Sans MS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Masashi's</Template>
  <TotalTime>2298</TotalTime>
  <Words>2028</Words>
  <Application>Microsoft Office PowerPoint</Application>
  <PresentationFormat>画面に合わせる (4:3)</PresentationFormat>
  <Paragraphs>533</Paragraphs>
  <Slides>53</Slides>
  <Notes>14</Notes>
  <HiddenSlides>6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5" baseType="lpstr">
      <vt:lpstr>1_default</vt:lpstr>
      <vt:lpstr>数式</vt:lpstr>
      <vt:lpstr>Photoproduction of Strangeness near the Threshold at Tohoku</vt:lpstr>
      <vt:lpstr>Outline of this talk </vt:lpstr>
      <vt:lpstr>Introduction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Experiments</vt:lpstr>
      <vt:lpstr>スライド 15</vt:lpstr>
      <vt:lpstr>スライド 16</vt:lpstr>
      <vt:lpstr>スライド 17</vt:lpstr>
      <vt:lpstr>スライド 18</vt:lpstr>
      <vt:lpstr>Place of the Experiment</vt:lpstr>
      <vt:lpstr>Accelerator of LNS/ELPH, Tohoku University </vt:lpstr>
      <vt:lpstr>Accelerator of LNS/ELPH, Tohoku University </vt:lpstr>
      <vt:lpstr>Photon Beam Line</vt:lpstr>
      <vt:lpstr>NKS to NKS2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Further investigation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An Event Display from the Last Run</vt:lpstr>
      <vt:lpstr>スライド 44</vt:lpstr>
      <vt:lpstr>Summary</vt:lpstr>
      <vt:lpstr>スライド 46</vt:lpstr>
      <vt:lpstr>Thanks for listening</vt:lpstr>
      <vt:lpstr>Back up</vt:lpstr>
      <vt:lpstr>L Polarization Measurement</vt:lpstr>
      <vt:lpstr>L Polarization Measurement</vt:lpstr>
      <vt:lpstr>スライド 51</vt:lpstr>
      <vt:lpstr>スライド 52</vt:lpstr>
      <vt:lpstr>スライド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Photo-Production of a Neutral Kaon and/or  a Lambda Hyperon on a Deuteron near the Threshold</dc:title>
  <dc:creator>Kaneta</dc:creator>
  <cp:lastModifiedBy>Kaneta</cp:lastModifiedBy>
  <cp:revision>190</cp:revision>
  <dcterms:created xsi:type="dcterms:W3CDTF">2010-08-25T04:43:44Z</dcterms:created>
  <dcterms:modified xsi:type="dcterms:W3CDTF">2010-09-05T06:59:03Z</dcterms:modified>
</cp:coreProperties>
</file>