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3.xml" ContentType="application/vnd.openxmlformats-officedocument.presentationml.notesSlide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charts/chart1.xml" ContentType="application/vnd.openxmlformats-officedocument.drawingml.char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diagrams/colors2.xml" ContentType="application/vnd.openxmlformats-officedocument.drawingml.diagramColors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1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Default Extension="emf" ContentType="image/x-emf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21"/>
  </p:notesMasterIdLst>
  <p:handoutMasterIdLst>
    <p:handoutMasterId r:id="rId22"/>
  </p:handoutMasterIdLst>
  <p:sldIdLst>
    <p:sldId id="256" r:id="rId2"/>
    <p:sldId id="424" r:id="rId3"/>
    <p:sldId id="399" r:id="rId4"/>
    <p:sldId id="421" r:id="rId5"/>
    <p:sldId id="393" r:id="rId6"/>
    <p:sldId id="394" r:id="rId7"/>
    <p:sldId id="415" r:id="rId8"/>
    <p:sldId id="407" r:id="rId9"/>
    <p:sldId id="410" r:id="rId10"/>
    <p:sldId id="413" r:id="rId11"/>
    <p:sldId id="419" r:id="rId12"/>
    <p:sldId id="420" r:id="rId13"/>
    <p:sldId id="395" r:id="rId14"/>
    <p:sldId id="382" r:id="rId15"/>
    <p:sldId id="425" r:id="rId16"/>
    <p:sldId id="392" r:id="rId17"/>
    <p:sldId id="422" r:id="rId18"/>
    <p:sldId id="423" r:id="rId19"/>
    <p:sldId id="379" r:id="rId20"/>
  </p:sldIdLst>
  <p:sldSz cx="9144000" cy="6858000" type="screen4x3"/>
  <p:notesSz cx="6858000" cy="9874250"/>
  <p:custDataLst>
    <p:tags r:id="rId23"/>
  </p:custDataLst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FF00"/>
    <a:srgbClr val="FF3300"/>
    <a:srgbClr val="FFCCFF"/>
    <a:srgbClr val="CC99FF"/>
    <a:srgbClr val="FF66FF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中間スタイル 2 - アクセント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22838BEF-8BB2-4498-84A7-C5851F593DF1}" styleName="中間スタイル 4 - アクセント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8FD4443E-F989-4FC4-A0C8-D5A2AF1F390B}" styleName="濃色スタイル 1 - アクセント 5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wholeTbl>
    <a:band1H>
      <a:tcStyle>
        <a:tcBdr/>
        <a:fill>
          <a:solidFill>
            <a:schemeClr val="accent5">
              <a:shade val="60000"/>
            </a:schemeClr>
          </a:solidFill>
        </a:fill>
      </a:tcStyle>
    </a:band1H>
    <a:band1V>
      <a:tcStyle>
        <a:tcBdr/>
        <a:fill>
          <a:solidFill>
            <a:schemeClr val="accent5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5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5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5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74C1A8A3-306A-4EB7-A6B1-4F7E0EB9C5D6}" styleName="中間スタイル 3 - アクセント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FABFCF23-3B69-468F-B69F-88F6DE6A72F2}" styleName="中間スタイル 1 - アクセント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B301B821-A1FF-4177-AEE7-76D212191A09}" styleName="中間スタイル 1 - アクセント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3C2FFA5D-87B4-456A-9821-1D502468CF0F}" styleName="テーマ スタイル 1 - アクセント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481" autoAdjust="0"/>
    <p:restoredTop sz="94645" autoAdjust="0"/>
  </p:normalViewPr>
  <p:slideViewPr>
    <p:cSldViewPr showGuides="1">
      <p:cViewPr varScale="1">
        <p:scale>
          <a:sx n="83" d="100"/>
          <a:sy n="83" d="100"/>
        </p:scale>
        <p:origin x="-1104" y="-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howGuides="1">
      <p:cViewPr varScale="1">
        <p:scale>
          <a:sx n="77" d="100"/>
          <a:sy n="77" d="100"/>
        </p:scale>
        <p:origin x="-2436" y="-90"/>
      </p:cViewPr>
      <p:guideLst>
        <p:guide orient="horz" pos="3109"/>
        <p:guide pos="2159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gs" Target="tags/tag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Relationship Id="rId27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kawama\Documents\HES\Beta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ja-JP"/>
  <c:chart>
    <c:plotArea>
      <c:layout/>
      <c:barChart>
        <c:barDir val="bar"/>
        <c:grouping val="stacked"/>
        <c:ser>
          <c:idx val="0"/>
          <c:order val="0"/>
          <c:spPr>
            <a:noFill/>
          </c:spPr>
          <c:cat>
            <c:strRef>
              <c:f>Sheet1!$A$1:$A$3</c:f>
              <c:strCache>
                <c:ptCount val="3"/>
                <c:pt idx="0">
                  <c:v>p</c:v>
                </c:pt>
                <c:pt idx="1">
                  <c:v>K</c:v>
                </c:pt>
                <c:pt idx="2">
                  <c:v>π</c:v>
                </c:pt>
              </c:strCache>
            </c:strRef>
          </c:cat>
          <c:val>
            <c:numRef>
              <c:f>Sheet1!$B$1:$B$3</c:f>
              <c:numCache>
                <c:formatCode>General</c:formatCode>
                <c:ptCount val="3"/>
                <c:pt idx="0">
                  <c:v>0.75000000000000133</c:v>
                </c:pt>
                <c:pt idx="1">
                  <c:v>0.9</c:v>
                </c:pt>
                <c:pt idx="2">
                  <c:v>0.99</c:v>
                </c:pt>
              </c:numCache>
            </c:numRef>
          </c:val>
        </c:ser>
        <c:ser>
          <c:idx val="1"/>
          <c:order val="1"/>
          <c:cat>
            <c:strRef>
              <c:f>Sheet1!$A$1:$A$3</c:f>
              <c:strCache>
                <c:ptCount val="3"/>
                <c:pt idx="0">
                  <c:v>p</c:v>
                </c:pt>
                <c:pt idx="1">
                  <c:v>K</c:v>
                </c:pt>
                <c:pt idx="2">
                  <c:v>π</c:v>
                </c:pt>
              </c:strCache>
            </c:strRef>
          </c:cat>
          <c:val>
            <c:numRef>
              <c:f>Sheet1!$C$1:$C$3</c:f>
              <c:numCache>
                <c:formatCode>General</c:formatCode>
                <c:ptCount val="3"/>
                <c:pt idx="0">
                  <c:v>7.0000000000000034E-2</c:v>
                </c:pt>
                <c:pt idx="1">
                  <c:v>5.0000000000000024E-2</c:v>
                </c:pt>
                <c:pt idx="2">
                  <c:v>1.0000000000000007E-2</c:v>
                </c:pt>
              </c:numCache>
            </c:numRef>
          </c:val>
        </c:ser>
        <c:overlap val="100"/>
        <c:axId val="136353280"/>
        <c:axId val="136354816"/>
      </c:barChart>
      <c:catAx>
        <c:axId val="136353280"/>
        <c:scaling>
          <c:orientation val="minMax"/>
        </c:scaling>
        <c:axPos val="l"/>
        <c:majorGridlines/>
        <c:tickLblPos val="nextTo"/>
        <c:txPr>
          <a:bodyPr/>
          <a:lstStyle/>
          <a:p>
            <a:pPr>
              <a:defRPr sz="1800"/>
            </a:pPr>
            <a:endParaRPr lang="ja-JP"/>
          </a:p>
        </c:txPr>
        <c:crossAx val="136354816"/>
        <c:crosses val="autoZero"/>
        <c:auto val="1"/>
        <c:lblAlgn val="ctr"/>
        <c:lblOffset val="100"/>
      </c:catAx>
      <c:valAx>
        <c:axId val="136354816"/>
        <c:scaling>
          <c:orientation val="minMax"/>
          <c:max val="1"/>
          <c:min val="0.70000000000000062"/>
        </c:scaling>
        <c:axPos val="b"/>
        <c:majorGridlines/>
        <c:numFmt formatCode="General" sourceLinked="1"/>
        <c:tickLblPos val="nextTo"/>
        <c:crossAx val="136353280"/>
        <c:crosses val="autoZero"/>
        <c:crossBetween val="between"/>
      </c:valAx>
    </c:plotArea>
    <c:plotVisOnly val="1"/>
  </c:chart>
  <c:externalData r:id="rId1"/>
</c:chartSpace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diagram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diagrams/_rels/drawing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8628371-F943-4929-AB46-4F96923A3BFE}" type="doc">
      <dgm:prSet loTypeId="urn:microsoft.com/office/officeart/2005/8/layout/process2" loCatId="process" qsTypeId="urn:microsoft.com/office/officeart/2005/8/quickstyle/simple3" qsCatId="simple" csTypeId="urn:microsoft.com/office/officeart/2005/8/colors/accent1_2" csCatId="accent1" phldr="1"/>
      <dgm:spPr/>
    </dgm:pt>
    <dgm:pt modelId="{A513950F-426F-4889-A7ED-FF09BB5AE1C4}">
      <dgm:prSet phldrT="[テキスト]"/>
      <dgm:spPr>
        <a:blipFill dpi="0" rotWithShape="0">
          <a:blip xmlns:r="http://schemas.openxmlformats.org/officeDocument/2006/relationships" r:embed="rId1">
            <a:duotone>
              <a:schemeClr val="accent1">
                <a:hueOff val="0"/>
                <a:satOff val="0"/>
                <a:lumOff val="0"/>
                <a:alphaOff val="0"/>
                <a:tint val="30000"/>
                <a:satMod val="300000"/>
              </a:schemeClr>
              <a:schemeClr val="accent1">
                <a:hueOff val="0"/>
                <a:satOff val="0"/>
                <a:lumOff val="0"/>
                <a:alphaOff val="0"/>
                <a:tint val="40000"/>
                <a:satMod val="200000"/>
              </a:schemeClr>
            </a:duotone>
          </a:blip>
          <a:srcRect/>
          <a:tile tx="0" ty="0" sx="70000" sy="70000" flip="none" algn="ctr"/>
        </a:blipFill>
      </dgm:spPr>
      <dgm:t>
        <a:bodyPr lIns="36000" tIns="36000" rIns="36000" bIns="36000"/>
        <a:lstStyle/>
        <a:p>
          <a:r>
            <a:rPr kumimoji="1" lang="en-US" altLang="ja-JP" dirty="0" smtClean="0"/>
            <a:t>HKS tracking,</a:t>
          </a:r>
        </a:p>
        <a:p>
          <a:r>
            <a:rPr kumimoji="1" lang="en-US" altLang="ja-JP" dirty="0" smtClean="0"/>
            <a:t>Calc.  FP variable </a:t>
          </a:r>
          <a:endParaRPr kumimoji="1" lang="ja-JP" altLang="en-US" dirty="0"/>
        </a:p>
      </dgm:t>
    </dgm:pt>
    <dgm:pt modelId="{E419A2E3-6C31-42EE-B86E-595F8EBCA72C}" type="parTrans" cxnId="{53EB5EC0-AF5F-4C38-836E-238D86B61325}">
      <dgm:prSet/>
      <dgm:spPr/>
      <dgm:t>
        <a:bodyPr/>
        <a:lstStyle/>
        <a:p>
          <a:endParaRPr kumimoji="1" lang="ja-JP" altLang="en-US"/>
        </a:p>
      </dgm:t>
    </dgm:pt>
    <dgm:pt modelId="{6A404A20-EA88-444B-A09A-EE1A1BE55D4A}" type="sibTrans" cxnId="{53EB5EC0-AF5F-4C38-836E-238D86B61325}">
      <dgm:prSet/>
      <dgm:spPr/>
      <dgm:t>
        <a:bodyPr/>
        <a:lstStyle/>
        <a:p>
          <a:endParaRPr kumimoji="1" lang="ja-JP" altLang="en-US"/>
        </a:p>
      </dgm:t>
    </dgm:pt>
    <dgm:pt modelId="{C8CEEFD6-8800-4213-9640-899D91AAC5D2}">
      <dgm:prSet phldrT="[テキスト]"/>
      <dgm:spPr/>
      <dgm:t>
        <a:bodyPr lIns="36000" tIns="36000" rIns="36000" bIns="36000"/>
        <a:lstStyle/>
        <a:p>
          <a:r>
            <a:rPr kumimoji="1" lang="en-US" altLang="ja-JP" dirty="0" err="1" smtClean="0"/>
            <a:t>Kaon</a:t>
          </a:r>
          <a:r>
            <a:rPr kumimoji="1" lang="en-US" altLang="ja-JP" dirty="0" smtClean="0"/>
            <a:t> PID</a:t>
          </a:r>
          <a:endParaRPr kumimoji="1" lang="ja-JP" altLang="en-US" dirty="0"/>
        </a:p>
      </dgm:t>
    </dgm:pt>
    <dgm:pt modelId="{B912889C-E4E0-4F05-8E39-7403DF731F71}" type="parTrans" cxnId="{3F68F8EB-ED3C-4CCD-AC62-BAEE12EB0921}">
      <dgm:prSet/>
      <dgm:spPr/>
      <dgm:t>
        <a:bodyPr/>
        <a:lstStyle/>
        <a:p>
          <a:endParaRPr kumimoji="1" lang="ja-JP" altLang="en-US"/>
        </a:p>
      </dgm:t>
    </dgm:pt>
    <dgm:pt modelId="{47D26AC9-72D6-4BCA-B9F2-8745DDE6E3F6}" type="sibTrans" cxnId="{3F68F8EB-ED3C-4CCD-AC62-BAEE12EB0921}">
      <dgm:prSet/>
      <dgm:spPr/>
      <dgm:t>
        <a:bodyPr/>
        <a:lstStyle/>
        <a:p>
          <a:endParaRPr kumimoji="1" lang="ja-JP" altLang="en-US"/>
        </a:p>
      </dgm:t>
    </dgm:pt>
    <dgm:pt modelId="{D13B521C-3A76-4D3C-9A40-CD605A1AFF03}">
      <dgm:prSet phldrT="[テキスト]"/>
      <dgm:spPr/>
      <dgm:t>
        <a:bodyPr lIns="36000" tIns="36000" rIns="36000" bIns="36000"/>
        <a:lstStyle/>
        <a:p>
          <a:r>
            <a:rPr kumimoji="1" lang="en-US" altLang="ja-JP" dirty="0" smtClean="0"/>
            <a:t>Calc. momentum and time </a:t>
          </a:r>
        </a:p>
        <a:p>
          <a:r>
            <a:rPr kumimoji="1" lang="en-US" altLang="ja-JP" dirty="0" smtClean="0"/>
            <a:t>at target</a:t>
          </a:r>
          <a:endParaRPr kumimoji="1" lang="ja-JP" altLang="en-US" dirty="0"/>
        </a:p>
      </dgm:t>
    </dgm:pt>
    <dgm:pt modelId="{97E7C896-9D4B-47EC-9460-9A5DD32AC41E}" type="parTrans" cxnId="{EAF2A581-34C7-4B7F-8D4F-599DFEDA411D}">
      <dgm:prSet/>
      <dgm:spPr/>
      <dgm:t>
        <a:bodyPr/>
        <a:lstStyle/>
        <a:p>
          <a:endParaRPr kumimoji="1" lang="ja-JP" altLang="en-US"/>
        </a:p>
      </dgm:t>
    </dgm:pt>
    <dgm:pt modelId="{3FC3BF61-E289-4213-913F-527B886BB269}" type="sibTrans" cxnId="{EAF2A581-34C7-4B7F-8D4F-599DFEDA411D}">
      <dgm:prSet/>
      <dgm:spPr/>
      <dgm:t>
        <a:bodyPr/>
        <a:lstStyle/>
        <a:p>
          <a:endParaRPr kumimoji="1" lang="ja-JP" altLang="en-US"/>
        </a:p>
      </dgm:t>
    </dgm:pt>
    <dgm:pt modelId="{283FEE25-DDBE-435E-811B-0A69A9DC5548}" type="pres">
      <dgm:prSet presAssocID="{78628371-F943-4929-AB46-4F96923A3BFE}" presName="linearFlow" presStyleCnt="0">
        <dgm:presLayoutVars>
          <dgm:resizeHandles val="exact"/>
        </dgm:presLayoutVars>
      </dgm:prSet>
      <dgm:spPr/>
    </dgm:pt>
    <dgm:pt modelId="{0452DD20-EF0D-462C-802E-840EDBB102E9}" type="pres">
      <dgm:prSet presAssocID="{A513950F-426F-4889-A7ED-FF09BB5AE1C4}" presName="node" presStyleLbl="node1" presStyleIdx="0" presStyleCnt="3" custScaleX="111271" custScaleY="75351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kumimoji="1" lang="ja-JP" altLang="en-US"/>
        </a:p>
      </dgm:t>
    </dgm:pt>
    <dgm:pt modelId="{9C5BD0DE-7E33-4081-9549-CCC9B45E3F70}" type="pres">
      <dgm:prSet presAssocID="{6A404A20-EA88-444B-A09A-EE1A1BE55D4A}" presName="sibTrans" presStyleLbl="sibTrans2D1" presStyleIdx="0" presStyleCnt="2"/>
      <dgm:spPr/>
      <dgm:t>
        <a:bodyPr/>
        <a:lstStyle/>
        <a:p>
          <a:endParaRPr kumimoji="1" lang="ja-JP" altLang="en-US"/>
        </a:p>
      </dgm:t>
    </dgm:pt>
    <dgm:pt modelId="{73BB3BF2-C61B-43D9-A243-45EE4FDCE873}" type="pres">
      <dgm:prSet presAssocID="{6A404A20-EA88-444B-A09A-EE1A1BE55D4A}" presName="connectorText" presStyleLbl="sibTrans2D1" presStyleIdx="0" presStyleCnt="2"/>
      <dgm:spPr/>
      <dgm:t>
        <a:bodyPr/>
        <a:lstStyle/>
        <a:p>
          <a:endParaRPr kumimoji="1" lang="ja-JP" altLang="en-US"/>
        </a:p>
      </dgm:t>
    </dgm:pt>
    <dgm:pt modelId="{97C0F03D-D7A7-4FE9-AE6E-FD4B63318822}" type="pres">
      <dgm:prSet presAssocID="{C8CEEFD6-8800-4213-9640-899D91AAC5D2}" presName="node" presStyleLbl="node1" presStyleIdx="1" presStyleCnt="3" custScaleX="66936" custScaleY="34250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kumimoji="1" lang="ja-JP" altLang="en-US"/>
        </a:p>
      </dgm:t>
    </dgm:pt>
    <dgm:pt modelId="{6BF49B0C-38E2-4CE3-AF16-8B6C96CE7F15}" type="pres">
      <dgm:prSet presAssocID="{47D26AC9-72D6-4BCA-B9F2-8745DDE6E3F6}" presName="sibTrans" presStyleLbl="sibTrans2D1" presStyleIdx="1" presStyleCnt="2"/>
      <dgm:spPr/>
      <dgm:t>
        <a:bodyPr/>
        <a:lstStyle/>
        <a:p>
          <a:endParaRPr kumimoji="1" lang="ja-JP" altLang="en-US"/>
        </a:p>
      </dgm:t>
    </dgm:pt>
    <dgm:pt modelId="{7C372DC4-3FA0-4F5D-A482-7B48817BC829}" type="pres">
      <dgm:prSet presAssocID="{47D26AC9-72D6-4BCA-B9F2-8745DDE6E3F6}" presName="connectorText" presStyleLbl="sibTrans2D1" presStyleIdx="1" presStyleCnt="2"/>
      <dgm:spPr/>
      <dgm:t>
        <a:bodyPr/>
        <a:lstStyle/>
        <a:p>
          <a:endParaRPr kumimoji="1" lang="ja-JP" altLang="en-US"/>
        </a:p>
      </dgm:t>
    </dgm:pt>
    <dgm:pt modelId="{66A2AF08-79DA-448C-A192-E044095AB335}" type="pres">
      <dgm:prSet presAssocID="{D13B521C-3A76-4D3C-9A40-CD605A1AFF03}" presName="node" presStyleLbl="node1" presStyleIdx="2" presStyleCnt="3" custScaleX="132056" custScaleY="62982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kumimoji="1" lang="ja-JP" altLang="en-US"/>
        </a:p>
      </dgm:t>
    </dgm:pt>
  </dgm:ptLst>
  <dgm:cxnLst>
    <dgm:cxn modelId="{53EB5EC0-AF5F-4C38-836E-238D86B61325}" srcId="{78628371-F943-4929-AB46-4F96923A3BFE}" destId="{A513950F-426F-4889-A7ED-FF09BB5AE1C4}" srcOrd="0" destOrd="0" parTransId="{E419A2E3-6C31-42EE-B86E-595F8EBCA72C}" sibTransId="{6A404A20-EA88-444B-A09A-EE1A1BE55D4A}"/>
    <dgm:cxn modelId="{C6A81AC5-6D55-4394-8E34-93440528D53C}" type="presOf" srcId="{47D26AC9-72D6-4BCA-B9F2-8745DDE6E3F6}" destId="{7C372DC4-3FA0-4F5D-A482-7B48817BC829}" srcOrd="1" destOrd="0" presId="urn:microsoft.com/office/officeart/2005/8/layout/process2"/>
    <dgm:cxn modelId="{D4141F38-EBD0-4CEB-A2C4-7A80E03212AE}" type="presOf" srcId="{47D26AC9-72D6-4BCA-B9F2-8745DDE6E3F6}" destId="{6BF49B0C-38E2-4CE3-AF16-8B6C96CE7F15}" srcOrd="0" destOrd="0" presId="urn:microsoft.com/office/officeart/2005/8/layout/process2"/>
    <dgm:cxn modelId="{3F68F8EB-ED3C-4CCD-AC62-BAEE12EB0921}" srcId="{78628371-F943-4929-AB46-4F96923A3BFE}" destId="{C8CEEFD6-8800-4213-9640-899D91AAC5D2}" srcOrd="1" destOrd="0" parTransId="{B912889C-E4E0-4F05-8E39-7403DF731F71}" sibTransId="{47D26AC9-72D6-4BCA-B9F2-8745DDE6E3F6}"/>
    <dgm:cxn modelId="{7A26ED8F-EE90-44C5-BAFF-4FC8CD268CD1}" type="presOf" srcId="{D13B521C-3A76-4D3C-9A40-CD605A1AFF03}" destId="{66A2AF08-79DA-448C-A192-E044095AB335}" srcOrd="0" destOrd="0" presId="urn:microsoft.com/office/officeart/2005/8/layout/process2"/>
    <dgm:cxn modelId="{8D4967CB-E9C9-4D23-A272-B7C05EF2B0E2}" type="presOf" srcId="{78628371-F943-4929-AB46-4F96923A3BFE}" destId="{283FEE25-DDBE-435E-811B-0A69A9DC5548}" srcOrd="0" destOrd="0" presId="urn:microsoft.com/office/officeart/2005/8/layout/process2"/>
    <dgm:cxn modelId="{B5286645-2131-4290-92B5-7EE0E792C1A3}" type="presOf" srcId="{6A404A20-EA88-444B-A09A-EE1A1BE55D4A}" destId="{9C5BD0DE-7E33-4081-9549-CCC9B45E3F70}" srcOrd="0" destOrd="0" presId="urn:microsoft.com/office/officeart/2005/8/layout/process2"/>
    <dgm:cxn modelId="{E58FE0AC-2B28-4F58-A00E-A1A1445B9AB9}" type="presOf" srcId="{A513950F-426F-4889-A7ED-FF09BB5AE1C4}" destId="{0452DD20-EF0D-462C-802E-840EDBB102E9}" srcOrd="0" destOrd="0" presId="urn:microsoft.com/office/officeart/2005/8/layout/process2"/>
    <dgm:cxn modelId="{EAF2A581-34C7-4B7F-8D4F-599DFEDA411D}" srcId="{78628371-F943-4929-AB46-4F96923A3BFE}" destId="{D13B521C-3A76-4D3C-9A40-CD605A1AFF03}" srcOrd="2" destOrd="0" parTransId="{97E7C896-9D4B-47EC-9460-9A5DD32AC41E}" sibTransId="{3FC3BF61-E289-4213-913F-527B886BB269}"/>
    <dgm:cxn modelId="{6FAF86BE-CC45-438E-BE85-EF0B8EE20473}" type="presOf" srcId="{6A404A20-EA88-444B-A09A-EE1A1BE55D4A}" destId="{73BB3BF2-C61B-43D9-A243-45EE4FDCE873}" srcOrd="1" destOrd="0" presId="urn:microsoft.com/office/officeart/2005/8/layout/process2"/>
    <dgm:cxn modelId="{B496B8B7-76B2-4272-A019-3F23C720135B}" type="presOf" srcId="{C8CEEFD6-8800-4213-9640-899D91AAC5D2}" destId="{97C0F03D-D7A7-4FE9-AE6E-FD4B63318822}" srcOrd="0" destOrd="0" presId="urn:microsoft.com/office/officeart/2005/8/layout/process2"/>
    <dgm:cxn modelId="{7C9168BB-030C-4341-892B-5F022872E625}" type="presParOf" srcId="{283FEE25-DDBE-435E-811B-0A69A9DC5548}" destId="{0452DD20-EF0D-462C-802E-840EDBB102E9}" srcOrd="0" destOrd="0" presId="urn:microsoft.com/office/officeart/2005/8/layout/process2"/>
    <dgm:cxn modelId="{1250F178-60F6-4CD2-9A84-971BFE33BCFC}" type="presParOf" srcId="{283FEE25-DDBE-435E-811B-0A69A9DC5548}" destId="{9C5BD0DE-7E33-4081-9549-CCC9B45E3F70}" srcOrd="1" destOrd="0" presId="urn:microsoft.com/office/officeart/2005/8/layout/process2"/>
    <dgm:cxn modelId="{A2F777C6-7019-4100-A9B7-2C329A797CF2}" type="presParOf" srcId="{9C5BD0DE-7E33-4081-9549-CCC9B45E3F70}" destId="{73BB3BF2-C61B-43D9-A243-45EE4FDCE873}" srcOrd="0" destOrd="0" presId="urn:microsoft.com/office/officeart/2005/8/layout/process2"/>
    <dgm:cxn modelId="{E33274E2-F732-42DA-845D-5F17E53F967E}" type="presParOf" srcId="{283FEE25-DDBE-435E-811B-0A69A9DC5548}" destId="{97C0F03D-D7A7-4FE9-AE6E-FD4B63318822}" srcOrd="2" destOrd="0" presId="urn:microsoft.com/office/officeart/2005/8/layout/process2"/>
    <dgm:cxn modelId="{1A4EAE25-FEC7-42CC-9BCD-59071889FD6F}" type="presParOf" srcId="{283FEE25-DDBE-435E-811B-0A69A9DC5548}" destId="{6BF49B0C-38E2-4CE3-AF16-8B6C96CE7F15}" srcOrd="3" destOrd="0" presId="urn:microsoft.com/office/officeart/2005/8/layout/process2"/>
    <dgm:cxn modelId="{7406E825-955F-40CC-9234-EC4330E35029}" type="presParOf" srcId="{6BF49B0C-38E2-4CE3-AF16-8B6C96CE7F15}" destId="{7C372DC4-3FA0-4F5D-A482-7B48817BC829}" srcOrd="0" destOrd="0" presId="urn:microsoft.com/office/officeart/2005/8/layout/process2"/>
    <dgm:cxn modelId="{A2510D6A-7233-45B3-BAA8-88CAAB3EE5D8}" type="presParOf" srcId="{283FEE25-DDBE-435E-811B-0A69A9DC5548}" destId="{66A2AF08-79DA-448C-A192-E044095AB335}" srcOrd="4" destOrd="0" presId="urn:microsoft.com/office/officeart/2005/8/layout/process2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8628371-F943-4929-AB46-4F96923A3BFE}" type="doc">
      <dgm:prSet loTypeId="urn:microsoft.com/office/officeart/2005/8/layout/process2" loCatId="process" qsTypeId="urn:microsoft.com/office/officeart/2005/8/quickstyle/simple3" qsCatId="simple" csTypeId="urn:microsoft.com/office/officeart/2005/8/colors/accent2_2" csCatId="accent2" phldr="1"/>
      <dgm:spPr/>
      <dgm:t>
        <a:bodyPr/>
        <a:lstStyle/>
        <a:p>
          <a:endParaRPr kumimoji="1" lang="ja-JP" altLang="en-US"/>
        </a:p>
      </dgm:t>
    </dgm:pt>
    <dgm:pt modelId="{D13B521C-3A76-4D3C-9A40-CD605A1AFF03}">
      <dgm:prSet phldrT="[テキスト]"/>
      <dgm:spPr/>
      <dgm:t>
        <a:bodyPr lIns="36000" tIns="36000" rIns="36000" bIns="36000"/>
        <a:lstStyle/>
        <a:p>
          <a:r>
            <a:rPr kumimoji="1" lang="en-US" altLang="ja-JP" dirty="0" smtClean="0"/>
            <a:t>Calc. momentum and time </a:t>
          </a:r>
        </a:p>
        <a:p>
          <a:r>
            <a:rPr kumimoji="1" lang="en-US" altLang="ja-JP" dirty="0" smtClean="0"/>
            <a:t>at target</a:t>
          </a:r>
          <a:endParaRPr kumimoji="1" lang="ja-JP" altLang="en-US" dirty="0"/>
        </a:p>
      </dgm:t>
    </dgm:pt>
    <dgm:pt modelId="{97E7C896-9D4B-47EC-9460-9A5DD32AC41E}" type="parTrans" cxnId="{EAF2A581-34C7-4B7F-8D4F-599DFEDA411D}">
      <dgm:prSet/>
      <dgm:spPr/>
      <dgm:t>
        <a:bodyPr/>
        <a:lstStyle/>
        <a:p>
          <a:endParaRPr kumimoji="1" lang="ja-JP" altLang="en-US"/>
        </a:p>
      </dgm:t>
    </dgm:pt>
    <dgm:pt modelId="{3FC3BF61-E289-4213-913F-527B886BB269}" type="sibTrans" cxnId="{EAF2A581-34C7-4B7F-8D4F-599DFEDA411D}">
      <dgm:prSet/>
      <dgm:spPr/>
      <dgm:t>
        <a:bodyPr/>
        <a:lstStyle/>
        <a:p>
          <a:endParaRPr kumimoji="1" lang="ja-JP" altLang="en-US"/>
        </a:p>
      </dgm:t>
    </dgm:pt>
    <dgm:pt modelId="{A513950F-426F-4889-A7ED-FF09BB5AE1C4}">
      <dgm:prSet phldrT="[テキスト]"/>
      <dgm:spPr/>
      <dgm:t>
        <a:bodyPr lIns="36000" tIns="36000" rIns="36000" bIns="36000"/>
        <a:lstStyle/>
        <a:p>
          <a:r>
            <a:rPr kumimoji="1" lang="en-US" altLang="ja-JP" dirty="0" smtClean="0"/>
            <a:t>HES tracking,</a:t>
          </a:r>
        </a:p>
        <a:p>
          <a:r>
            <a:rPr kumimoji="1" lang="en-US" altLang="ja-JP" dirty="0" smtClean="0"/>
            <a:t>Calc.  FP variable </a:t>
          </a:r>
          <a:endParaRPr kumimoji="1" lang="ja-JP" altLang="en-US" dirty="0"/>
        </a:p>
      </dgm:t>
    </dgm:pt>
    <dgm:pt modelId="{6A404A20-EA88-444B-A09A-EE1A1BE55D4A}" type="sibTrans" cxnId="{53EB5EC0-AF5F-4C38-836E-238D86B61325}">
      <dgm:prSet/>
      <dgm:spPr/>
      <dgm:t>
        <a:bodyPr/>
        <a:lstStyle/>
        <a:p>
          <a:endParaRPr kumimoji="1" lang="ja-JP" altLang="en-US"/>
        </a:p>
      </dgm:t>
    </dgm:pt>
    <dgm:pt modelId="{E419A2E3-6C31-42EE-B86E-595F8EBCA72C}" type="parTrans" cxnId="{53EB5EC0-AF5F-4C38-836E-238D86B61325}">
      <dgm:prSet/>
      <dgm:spPr/>
      <dgm:t>
        <a:bodyPr/>
        <a:lstStyle/>
        <a:p>
          <a:endParaRPr kumimoji="1" lang="ja-JP" altLang="en-US"/>
        </a:p>
      </dgm:t>
    </dgm:pt>
    <dgm:pt modelId="{283FEE25-DDBE-435E-811B-0A69A9DC5548}" type="pres">
      <dgm:prSet presAssocID="{78628371-F943-4929-AB46-4F96923A3BFE}" presName="linearFlow" presStyleCnt="0">
        <dgm:presLayoutVars>
          <dgm:resizeHandles val="exact"/>
        </dgm:presLayoutVars>
      </dgm:prSet>
      <dgm:spPr/>
      <dgm:t>
        <a:bodyPr/>
        <a:lstStyle/>
        <a:p>
          <a:endParaRPr kumimoji="1" lang="ja-JP" altLang="en-US"/>
        </a:p>
      </dgm:t>
    </dgm:pt>
    <dgm:pt modelId="{0452DD20-EF0D-462C-802E-840EDBB102E9}" type="pres">
      <dgm:prSet presAssocID="{A513950F-426F-4889-A7ED-FF09BB5AE1C4}" presName="node" presStyleLbl="node1" presStyleIdx="0" presStyleCnt="2" custScaleX="45678" custScaleY="34682" custLinFactNeighborY="-8757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kumimoji="1" lang="ja-JP" altLang="en-US"/>
        </a:p>
      </dgm:t>
    </dgm:pt>
    <dgm:pt modelId="{9C5BD0DE-7E33-4081-9549-CCC9B45E3F70}" type="pres">
      <dgm:prSet presAssocID="{6A404A20-EA88-444B-A09A-EE1A1BE55D4A}" presName="sibTrans" presStyleLbl="sibTrans2D1" presStyleIdx="0" presStyleCnt="1" custScaleY="52448"/>
      <dgm:spPr/>
      <dgm:t>
        <a:bodyPr/>
        <a:lstStyle/>
        <a:p>
          <a:endParaRPr kumimoji="1" lang="ja-JP" altLang="en-US"/>
        </a:p>
      </dgm:t>
    </dgm:pt>
    <dgm:pt modelId="{73BB3BF2-C61B-43D9-A243-45EE4FDCE873}" type="pres">
      <dgm:prSet presAssocID="{6A404A20-EA88-444B-A09A-EE1A1BE55D4A}" presName="connectorText" presStyleLbl="sibTrans2D1" presStyleIdx="0" presStyleCnt="1"/>
      <dgm:spPr/>
      <dgm:t>
        <a:bodyPr/>
        <a:lstStyle/>
        <a:p>
          <a:endParaRPr kumimoji="1" lang="ja-JP" altLang="en-US"/>
        </a:p>
      </dgm:t>
    </dgm:pt>
    <dgm:pt modelId="{66A2AF08-79DA-448C-A192-E044095AB335}" type="pres">
      <dgm:prSet presAssocID="{D13B521C-3A76-4D3C-9A40-CD605A1AFF03}" presName="node" presStyleLbl="node1" presStyleIdx="1" presStyleCnt="2" custScaleX="54059" custScaleY="26682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kumimoji="1" lang="ja-JP" altLang="en-US"/>
        </a:p>
      </dgm:t>
    </dgm:pt>
  </dgm:ptLst>
  <dgm:cxnLst>
    <dgm:cxn modelId="{53EB5EC0-AF5F-4C38-836E-238D86B61325}" srcId="{78628371-F943-4929-AB46-4F96923A3BFE}" destId="{A513950F-426F-4889-A7ED-FF09BB5AE1C4}" srcOrd="0" destOrd="0" parTransId="{E419A2E3-6C31-42EE-B86E-595F8EBCA72C}" sibTransId="{6A404A20-EA88-444B-A09A-EE1A1BE55D4A}"/>
    <dgm:cxn modelId="{55BD49B8-0E65-403D-AA94-4BF18AFAAF67}" type="presOf" srcId="{A513950F-426F-4889-A7ED-FF09BB5AE1C4}" destId="{0452DD20-EF0D-462C-802E-840EDBB102E9}" srcOrd="0" destOrd="0" presId="urn:microsoft.com/office/officeart/2005/8/layout/process2"/>
    <dgm:cxn modelId="{B7CC63F9-4CEB-4C87-ABFA-2A41D6C217B0}" type="presOf" srcId="{6A404A20-EA88-444B-A09A-EE1A1BE55D4A}" destId="{9C5BD0DE-7E33-4081-9549-CCC9B45E3F70}" srcOrd="0" destOrd="0" presId="urn:microsoft.com/office/officeart/2005/8/layout/process2"/>
    <dgm:cxn modelId="{EAF2A581-34C7-4B7F-8D4F-599DFEDA411D}" srcId="{78628371-F943-4929-AB46-4F96923A3BFE}" destId="{D13B521C-3A76-4D3C-9A40-CD605A1AFF03}" srcOrd="1" destOrd="0" parTransId="{97E7C896-9D4B-47EC-9460-9A5DD32AC41E}" sibTransId="{3FC3BF61-E289-4213-913F-527B886BB269}"/>
    <dgm:cxn modelId="{DD6A3932-9067-4F7E-A5D3-09076B64F839}" type="presOf" srcId="{78628371-F943-4929-AB46-4F96923A3BFE}" destId="{283FEE25-DDBE-435E-811B-0A69A9DC5548}" srcOrd="0" destOrd="0" presId="urn:microsoft.com/office/officeart/2005/8/layout/process2"/>
    <dgm:cxn modelId="{DBF0DE2D-D872-4C8D-BEBA-F30B6727057B}" type="presOf" srcId="{6A404A20-EA88-444B-A09A-EE1A1BE55D4A}" destId="{73BB3BF2-C61B-43D9-A243-45EE4FDCE873}" srcOrd="1" destOrd="0" presId="urn:microsoft.com/office/officeart/2005/8/layout/process2"/>
    <dgm:cxn modelId="{6FF1A7C5-4373-406D-AA40-F627CCBE5CD8}" type="presOf" srcId="{D13B521C-3A76-4D3C-9A40-CD605A1AFF03}" destId="{66A2AF08-79DA-448C-A192-E044095AB335}" srcOrd="0" destOrd="0" presId="urn:microsoft.com/office/officeart/2005/8/layout/process2"/>
    <dgm:cxn modelId="{681EB498-FDB6-42B5-8DA0-7B630B7B144C}" type="presParOf" srcId="{283FEE25-DDBE-435E-811B-0A69A9DC5548}" destId="{0452DD20-EF0D-462C-802E-840EDBB102E9}" srcOrd="0" destOrd="0" presId="urn:microsoft.com/office/officeart/2005/8/layout/process2"/>
    <dgm:cxn modelId="{ECEDBB04-B8E0-4BAF-84E4-7251AECE19E6}" type="presParOf" srcId="{283FEE25-DDBE-435E-811B-0A69A9DC5548}" destId="{9C5BD0DE-7E33-4081-9549-CCC9B45E3F70}" srcOrd="1" destOrd="0" presId="urn:microsoft.com/office/officeart/2005/8/layout/process2"/>
    <dgm:cxn modelId="{545D4346-DD0C-4067-9D7E-7B66B113C339}" type="presParOf" srcId="{9C5BD0DE-7E33-4081-9549-CCC9B45E3F70}" destId="{73BB3BF2-C61B-43D9-A243-45EE4FDCE873}" srcOrd="0" destOrd="0" presId="urn:microsoft.com/office/officeart/2005/8/layout/process2"/>
    <dgm:cxn modelId="{32999254-D92D-42D0-BFD1-440C2F2FC8D3}" type="presParOf" srcId="{283FEE25-DDBE-435E-811B-0A69A9DC5548}" destId="{66A2AF08-79DA-448C-A192-E044095AB335}" srcOrd="2" destOrd="0" presId="urn:microsoft.com/office/officeart/2005/8/layout/process2"/>
  </dgm:cxnLst>
  <dgm:bg/>
  <dgm:whole/>
  <dgm:extLst>
    <a:ext uri="http://schemas.microsoft.com/office/drawing/2008/diagram">
      <dsp:dataModelExt xmlns:dsp="http://schemas.microsoft.com/office/drawing/2008/diagram" xmlns="" relId="rId12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0452DD20-EF0D-462C-802E-840EDBB102E9}">
      <dsp:nvSpPr>
        <dsp:cNvPr id="0" name=""/>
        <dsp:cNvSpPr/>
      </dsp:nvSpPr>
      <dsp:spPr>
        <a:xfrm>
          <a:off x="824762" y="597"/>
          <a:ext cx="1993780" cy="750087"/>
        </a:xfrm>
        <a:prstGeom prst="roundRect">
          <a:avLst/>
        </a:prstGeom>
        <a:blipFill dpi="0" rotWithShape="0">
          <a:blip xmlns:r="http://schemas.openxmlformats.org/officeDocument/2006/relationships" r:embed="rId1">
            <a:duotone>
              <a:schemeClr val="accent1">
                <a:hueOff val="0"/>
                <a:satOff val="0"/>
                <a:lumOff val="0"/>
                <a:alphaOff val="0"/>
                <a:tint val="30000"/>
                <a:satMod val="300000"/>
              </a:schemeClr>
              <a:schemeClr val="accent1">
                <a:hueOff val="0"/>
                <a:satOff val="0"/>
                <a:lumOff val="0"/>
                <a:alphaOff val="0"/>
                <a:tint val="40000"/>
                <a:satMod val="200000"/>
              </a:schemeClr>
            </a:duotone>
          </a:blip>
          <a:srcRect/>
          <a:tile tx="0" ty="0" sx="70000" sy="70000" flip="none" algn="ctr"/>
        </a:blipFill>
        <a:ln>
          <a:noFill/>
        </a:ln>
        <a:effectLst>
          <a:outerShdw blurRad="38100" dist="25400" dir="5400000" algn="t" rotWithShape="0">
            <a:srgbClr val="000000">
              <a:alpha val="5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6000" tIns="36000" rIns="36000" bIns="3600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en-US" altLang="ja-JP" sz="1400" kern="1200" dirty="0" smtClean="0"/>
            <a:t>HKS tracking,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en-US" altLang="ja-JP" sz="1400" kern="1200" dirty="0" smtClean="0"/>
            <a:t>Calc.  FP variable </a:t>
          </a:r>
          <a:endParaRPr kumimoji="1" lang="ja-JP" altLang="en-US" sz="1400" kern="1200" dirty="0"/>
        </a:p>
      </dsp:txBody>
      <dsp:txXfrm>
        <a:off x="824762" y="597"/>
        <a:ext cx="1993780" cy="750087"/>
      </dsp:txXfrm>
    </dsp:sp>
    <dsp:sp modelId="{9C5BD0DE-7E33-4081-9549-CCC9B45E3F70}">
      <dsp:nvSpPr>
        <dsp:cNvPr id="0" name=""/>
        <dsp:cNvSpPr/>
      </dsp:nvSpPr>
      <dsp:spPr>
        <a:xfrm rot="5400000">
          <a:off x="1635004" y="775571"/>
          <a:ext cx="373296" cy="447956"/>
        </a:xfrm>
        <a:prstGeom prst="rightArrow">
          <a:avLst>
            <a:gd name="adj1" fmla="val 60000"/>
            <a:gd name="adj2" fmla="val 50000"/>
          </a:avLst>
        </a:prstGeom>
        <a:blipFill rotWithShape="0">
          <a:blip xmlns:r="http://schemas.openxmlformats.org/officeDocument/2006/relationships" r:embed="rId1">
            <a:duotone>
              <a:schemeClr val="accent1">
                <a:tint val="60000"/>
                <a:hueOff val="0"/>
                <a:satOff val="0"/>
                <a:lumOff val="0"/>
                <a:alphaOff val="0"/>
                <a:tint val="30000"/>
                <a:satMod val="300000"/>
              </a:schemeClr>
              <a:schemeClr val="accent1">
                <a:tint val="60000"/>
                <a:hueOff val="0"/>
                <a:satOff val="0"/>
                <a:lumOff val="0"/>
                <a:alphaOff val="0"/>
                <a:tint val="40000"/>
                <a:satMod val="200000"/>
              </a:schemeClr>
            </a:duotone>
          </a:blip>
          <a:tile tx="0" ty="0" sx="70000" sy="70000" flip="none" algn="ctr"/>
        </a:blipFill>
        <a:ln>
          <a:noFill/>
        </a:ln>
        <a:effectLst>
          <a:outerShdw blurRad="38100" dist="25400" dir="5400000" algn="t" rotWithShape="0">
            <a:srgbClr val="000000">
              <a:alpha val="50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kumimoji="1" lang="ja-JP" altLang="en-US" sz="1100" kern="1200"/>
        </a:p>
      </dsp:txBody>
      <dsp:txXfrm rot="5400000">
        <a:off x="1635004" y="775571"/>
        <a:ext cx="373296" cy="447956"/>
      </dsp:txXfrm>
    </dsp:sp>
    <dsp:sp modelId="{97C0F03D-D7A7-4FE9-AE6E-FD4B63318822}">
      <dsp:nvSpPr>
        <dsp:cNvPr id="0" name=""/>
        <dsp:cNvSpPr/>
      </dsp:nvSpPr>
      <dsp:spPr>
        <a:xfrm>
          <a:off x="1221965" y="1248413"/>
          <a:ext cx="1199375" cy="340944"/>
        </a:xfrm>
        <a:prstGeom prst="roundRect">
          <a:avLst/>
        </a:prstGeom>
        <a:blipFill rotWithShape="0">
          <a:blip xmlns:r="http://schemas.openxmlformats.org/officeDocument/2006/relationships" r:embed="rId1">
            <a:duotone>
              <a:schemeClr val="accent1">
                <a:hueOff val="0"/>
                <a:satOff val="0"/>
                <a:lumOff val="0"/>
                <a:alphaOff val="0"/>
                <a:tint val="30000"/>
                <a:satMod val="300000"/>
              </a:schemeClr>
              <a:schemeClr val="accent1">
                <a:hueOff val="0"/>
                <a:satOff val="0"/>
                <a:lumOff val="0"/>
                <a:alphaOff val="0"/>
                <a:tint val="40000"/>
                <a:satMod val="200000"/>
              </a:schemeClr>
            </a:duotone>
          </a:blip>
          <a:tile tx="0" ty="0" sx="70000" sy="70000" flip="none" algn="ctr"/>
        </a:blipFill>
        <a:ln>
          <a:noFill/>
        </a:ln>
        <a:effectLst>
          <a:outerShdw blurRad="38100" dist="25400" dir="5400000" algn="t" rotWithShape="0">
            <a:srgbClr val="000000">
              <a:alpha val="5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6000" tIns="36000" rIns="36000" bIns="3600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en-US" altLang="ja-JP" sz="1400" kern="1200" dirty="0" err="1" smtClean="0"/>
            <a:t>Kaon</a:t>
          </a:r>
          <a:r>
            <a:rPr kumimoji="1" lang="en-US" altLang="ja-JP" sz="1400" kern="1200" dirty="0" smtClean="0"/>
            <a:t> PID</a:t>
          </a:r>
          <a:endParaRPr kumimoji="1" lang="ja-JP" altLang="en-US" sz="1400" kern="1200" dirty="0"/>
        </a:p>
      </dsp:txBody>
      <dsp:txXfrm>
        <a:off x="1221965" y="1248413"/>
        <a:ext cx="1199375" cy="340944"/>
      </dsp:txXfrm>
    </dsp:sp>
    <dsp:sp modelId="{6BF49B0C-38E2-4CE3-AF16-8B6C96CE7F15}">
      <dsp:nvSpPr>
        <dsp:cNvPr id="0" name=""/>
        <dsp:cNvSpPr/>
      </dsp:nvSpPr>
      <dsp:spPr>
        <a:xfrm rot="5400000">
          <a:off x="1635004" y="1614244"/>
          <a:ext cx="373296" cy="447956"/>
        </a:xfrm>
        <a:prstGeom prst="rightArrow">
          <a:avLst>
            <a:gd name="adj1" fmla="val 60000"/>
            <a:gd name="adj2" fmla="val 50000"/>
          </a:avLst>
        </a:prstGeom>
        <a:blipFill rotWithShape="0">
          <a:blip xmlns:r="http://schemas.openxmlformats.org/officeDocument/2006/relationships" r:embed="rId1">
            <a:duotone>
              <a:schemeClr val="accent1">
                <a:tint val="60000"/>
                <a:hueOff val="0"/>
                <a:satOff val="0"/>
                <a:lumOff val="0"/>
                <a:alphaOff val="0"/>
                <a:tint val="30000"/>
                <a:satMod val="300000"/>
              </a:schemeClr>
              <a:schemeClr val="accent1">
                <a:tint val="60000"/>
                <a:hueOff val="0"/>
                <a:satOff val="0"/>
                <a:lumOff val="0"/>
                <a:alphaOff val="0"/>
                <a:tint val="40000"/>
                <a:satMod val="200000"/>
              </a:schemeClr>
            </a:duotone>
          </a:blip>
          <a:tile tx="0" ty="0" sx="70000" sy="70000" flip="none" algn="ctr"/>
        </a:blipFill>
        <a:ln>
          <a:noFill/>
        </a:ln>
        <a:effectLst>
          <a:outerShdw blurRad="38100" dist="25400" dir="5400000" algn="t" rotWithShape="0">
            <a:srgbClr val="000000">
              <a:alpha val="50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kumimoji="1" lang="ja-JP" altLang="en-US" sz="1100" kern="1200"/>
        </a:p>
      </dsp:txBody>
      <dsp:txXfrm rot="5400000">
        <a:off x="1635004" y="1614244"/>
        <a:ext cx="373296" cy="447956"/>
      </dsp:txXfrm>
    </dsp:sp>
    <dsp:sp modelId="{66A2AF08-79DA-448C-A192-E044095AB335}">
      <dsp:nvSpPr>
        <dsp:cNvPr id="0" name=""/>
        <dsp:cNvSpPr/>
      </dsp:nvSpPr>
      <dsp:spPr>
        <a:xfrm>
          <a:off x="638547" y="2087087"/>
          <a:ext cx="2366211" cy="626959"/>
        </a:xfrm>
        <a:prstGeom prst="roundRect">
          <a:avLst/>
        </a:prstGeom>
        <a:blipFill rotWithShape="0">
          <a:blip xmlns:r="http://schemas.openxmlformats.org/officeDocument/2006/relationships" r:embed="rId1">
            <a:duotone>
              <a:schemeClr val="accent1">
                <a:hueOff val="0"/>
                <a:satOff val="0"/>
                <a:lumOff val="0"/>
                <a:alphaOff val="0"/>
                <a:tint val="30000"/>
                <a:satMod val="300000"/>
              </a:schemeClr>
              <a:schemeClr val="accent1">
                <a:hueOff val="0"/>
                <a:satOff val="0"/>
                <a:lumOff val="0"/>
                <a:alphaOff val="0"/>
                <a:tint val="40000"/>
                <a:satMod val="200000"/>
              </a:schemeClr>
            </a:duotone>
          </a:blip>
          <a:tile tx="0" ty="0" sx="70000" sy="70000" flip="none" algn="ctr"/>
        </a:blipFill>
        <a:ln>
          <a:noFill/>
        </a:ln>
        <a:effectLst>
          <a:outerShdw blurRad="38100" dist="25400" dir="5400000" algn="t" rotWithShape="0">
            <a:srgbClr val="000000">
              <a:alpha val="5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6000" tIns="36000" rIns="36000" bIns="3600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en-US" altLang="ja-JP" sz="1400" kern="1200" dirty="0" smtClean="0"/>
            <a:t>Calc. momentum and time 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en-US" altLang="ja-JP" sz="1400" kern="1200" dirty="0" smtClean="0"/>
            <a:t>at target</a:t>
          </a:r>
          <a:endParaRPr kumimoji="1" lang="ja-JP" altLang="en-US" sz="1400" kern="1200" dirty="0"/>
        </a:p>
      </dsp:txBody>
      <dsp:txXfrm>
        <a:off x="638547" y="2087087"/>
        <a:ext cx="2366211" cy="626959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0452DD20-EF0D-462C-802E-840EDBB102E9}">
      <dsp:nvSpPr>
        <dsp:cNvPr id="0" name=""/>
        <dsp:cNvSpPr/>
      </dsp:nvSpPr>
      <dsp:spPr>
        <a:xfrm>
          <a:off x="820106" y="0"/>
          <a:ext cx="2003124" cy="844953"/>
        </a:xfrm>
        <a:prstGeom prst="roundRect">
          <a:avLst/>
        </a:prstGeom>
        <a:blipFill rotWithShape="0">
          <a:blip xmlns:r="http://schemas.openxmlformats.org/officeDocument/2006/relationships" r:embed="rId1">
            <a:duotone>
              <a:schemeClr val="accent2">
                <a:hueOff val="0"/>
                <a:satOff val="0"/>
                <a:lumOff val="0"/>
                <a:alphaOff val="0"/>
                <a:tint val="30000"/>
                <a:satMod val="300000"/>
              </a:schemeClr>
              <a:schemeClr val="accent2">
                <a:hueOff val="0"/>
                <a:satOff val="0"/>
                <a:lumOff val="0"/>
                <a:alphaOff val="0"/>
                <a:tint val="40000"/>
                <a:satMod val="200000"/>
              </a:schemeClr>
            </a:duotone>
          </a:blip>
          <a:tile tx="0" ty="0" sx="70000" sy="70000" flip="none" algn="ctr"/>
        </a:blipFill>
        <a:ln>
          <a:noFill/>
        </a:ln>
        <a:effectLst>
          <a:outerShdw blurRad="38100" dist="25400" dir="5400000" algn="t" rotWithShape="0">
            <a:srgbClr val="000000">
              <a:alpha val="5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6000" tIns="36000" rIns="36000" bIns="3600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en-US" altLang="ja-JP" sz="1500" kern="1200" dirty="0" smtClean="0"/>
            <a:t>HES tracking,</a:t>
          </a:r>
        </a:p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en-US" altLang="ja-JP" sz="1500" kern="1200" dirty="0" smtClean="0"/>
            <a:t>Calc.  FP variable </a:t>
          </a:r>
          <a:endParaRPr kumimoji="1" lang="ja-JP" altLang="en-US" sz="1500" kern="1200" dirty="0"/>
        </a:p>
      </dsp:txBody>
      <dsp:txXfrm>
        <a:off x="820106" y="0"/>
        <a:ext cx="2003124" cy="844953"/>
      </dsp:txXfrm>
    </dsp:sp>
    <dsp:sp modelId="{9C5BD0DE-7E33-4081-9549-CCC9B45E3F70}">
      <dsp:nvSpPr>
        <dsp:cNvPr id="0" name=""/>
        <dsp:cNvSpPr/>
      </dsp:nvSpPr>
      <dsp:spPr>
        <a:xfrm rot="5400000">
          <a:off x="1364584" y="1166897"/>
          <a:ext cx="914169" cy="575002"/>
        </a:xfrm>
        <a:prstGeom prst="rightArrow">
          <a:avLst>
            <a:gd name="adj1" fmla="val 60000"/>
            <a:gd name="adj2" fmla="val 50000"/>
          </a:avLst>
        </a:prstGeom>
        <a:blipFill rotWithShape="0">
          <a:blip xmlns:r="http://schemas.openxmlformats.org/officeDocument/2006/relationships" r:embed="rId1">
            <a:duotone>
              <a:schemeClr val="accent2">
                <a:tint val="60000"/>
                <a:hueOff val="0"/>
                <a:satOff val="0"/>
                <a:lumOff val="0"/>
                <a:alphaOff val="0"/>
                <a:tint val="30000"/>
                <a:satMod val="300000"/>
              </a:schemeClr>
              <a:schemeClr val="accent2">
                <a:tint val="60000"/>
                <a:hueOff val="0"/>
                <a:satOff val="0"/>
                <a:lumOff val="0"/>
                <a:alphaOff val="0"/>
                <a:tint val="40000"/>
                <a:satMod val="200000"/>
              </a:schemeClr>
            </a:duotone>
          </a:blip>
          <a:tile tx="0" ty="0" sx="70000" sy="70000" flip="none" algn="ctr"/>
        </a:blipFill>
        <a:ln>
          <a:noFill/>
        </a:ln>
        <a:effectLst>
          <a:outerShdw blurRad="38100" dist="25400" dir="5400000" algn="t" rotWithShape="0">
            <a:srgbClr val="000000">
              <a:alpha val="50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kumimoji="1" lang="ja-JP" altLang="en-US" sz="1200" kern="1200"/>
        </a:p>
      </dsp:txBody>
      <dsp:txXfrm rot="5400000">
        <a:off x="1364584" y="1166897"/>
        <a:ext cx="914169" cy="575002"/>
      </dsp:txXfrm>
    </dsp:sp>
    <dsp:sp modelId="{66A2AF08-79DA-448C-A192-E044095AB335}">
      <dsp:nvSpPr>
        <dsp:cNvPr id="0" name=""/>
        <dsp:cNvSpPr/>
      </dsp:nvSpPr>
      <dsp:spPr>
        <a:xfrm>
          <a:off x="636339" y="2063845"/>
          <a:ext cx="2370658" cy="650050"/>
        </a:xfrm>
        <a:prstGeom prst="roundRect">
          <a:avLst/>
        </a:prstGeom>
        <a:blipFill rotWithShape="0">
          <a:blip xmlns:r="http://schemas.openxmlformats.org/officeDocument/2006/relationships" r:embed="rId1">
            <a:duotone>
              <a:schemeClr val="accent2">
                <a:hueOff val="0"/>
                <a:satOff val="0"/>
                <a:lumOff val="0"/>
                <a:alphaOff val="0"/>
                <a:tint val="30000"/>
                <a:satMod val="300000"/>
              </a:schemeClr>
              <a:schemeClr val="accent2">
                <a:hueOff val="0"/>
                <a:satOff val="0"/>
                <a:lumOff val="0"/>
                <a:alphaOff val="0"/>
                <a:tint val="40000"/>
                <a:satMod val="200000"/>
              </a:schemeClr>
            </a:duotone>
          </a:blip>
          <a:tile tx="0" ty="0" sx="70000" sy="70000" flip="none" algn="ctr"/>
        </a:blipFill>
        <a:ln>
          <a:noFill/>
        </a:ln>
        <a:effectLst>
          <a:outerShdw blurRad="38100" dist="25400" dir="5400000" algn="t" rotWithShape="0">
            <a:srgbClr val="000000">
              <a:alpha val="5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6000" tIns="36000" rIns="36000" bIns="3600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en-US" altLang="ja-JP" sz="1500" kern="1200" dirty="0" smtClean="0"/>
            <a:t>Calc. momentum and time </a:t>
          </a:r>
        </a:p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en-US" altLang="ja-JP" sz="1500" kern="1200" dirty="0" smtClean="0"/>
            <a:t>at target</a:t>
          </a:r>
          <a:endParaRPr kumimoji="1" lang="ja-JP" altLang="en-US" sz="1500" kern="1200" dirty="0"/>
        </a:p>
      </dsp:txBody>
      <dsp:txXfrm>
        <a:off x="636339" y="2063845"/>
        <a:ext cx="2370658" cy="65005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2">
  <dgm:title val=""/>
  <dgm:desc val=""/>
  <dgm:catLst>
    <dgm:cat type="process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resizeHandles val="exact"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h" for="ch" ptType="node" refType="h"/>
      <dgm:constr type="h" for="ch" ptType="sibTrans" refType="h" refFor="ch" refPtType="node" fact="0.5"/>
      <dgm:constr type="w" for="ch" ptType="node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choose name="Name0">
          <dgm:if name="Name1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2">
            <dgm:alg type="tx"/>
          </dgm:else>
        </dgm:choose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w" refType="h" fact="1.8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w" val="NaN" fact="4" max="NaN"/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w" refType="h" fact="0.9"/>
            <dgm:constr type="connDist"/>
            <dgm:constr type="wArH" refType="w" fact="0.5"/>
            <dgm:constr type="hArH" refType="w"/>
            <dgm:constr type="stemThick" refType="w" fact="0.6"/>
            <dgm:constr type="begPad" refType="connDist" fact="0.125"/>
            <dgm:constr type="endPad" refType="connDist" fact="0.125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rocess2">
  <dgm:title val=""/>
  <dgm:desc val=""/>
  <dgm:catLst>
    <dgm:cat type="process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resizeHandles val="exact"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h" for="ch" ptType="node" refType="h"/>
      <dgm:constr type="h" for="ch" ptType="sibTrans" refType="h" refFor="ch" refPtType="node" fact="0.5"/>
      <dgm:constr type="w" for="ch" ptType="node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choose name="Name0">
          <dgm:if name="Name1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2">
            <dgm:alg type="tx"/>
          </dgm:else>
        </dgm:choose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w" refType="h" fact="1.8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w" val="NaN" fact="4" max="NaN"/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w" refType="h" fact="0.9"/>
            <dgm:constr type="connDist"/>
            <dgm:constr type="wArH" refType="w" fact="0.5"/>
            <dgm:constr type="hArH" refType="w"/>
            <dgm:constr type="stemThick" refType="w" fact="0.6"/>
            <dgm:constr type="begPad" refType="connDist" fact="0.125"/>
            <dgm:constr type="endPad" refType="connDist" fact="0.125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72393" cy="494110"/>
          </a:xfrm>
          <a:prstGeom prst="rect">
            <a:avLst/>
          </a:prstGeom>
        </p:spPr>
        <p:txBody>
          <a:bodyPr vert="horz" lIns="92153" tIns="46077" rIns="92153" bIns="46077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 2"/>
          <p:cNvSpPr>
            <a:spLocks noGrp="1"/>
          </p:cNvSpPr>
          <p:nvPr>
            <p:ph type="dt" sz="quarter" idx="1"/>
          </p:nvPr>
        </p:nvSpPr>
        <p:spPr>
          <a:xfrm>
            <a:off x="3883991" y="1"/>
            <a:ext cx="2972392" cy="494110"/>
          </a:xfrm>
          <a:prstGeom prst="rect">
            <a:avLst/>
          </a:prstGeom>
        </p:spPr>
        <p:txBody>
          <a:bodyPr vert="horz" lIns="92153" tIns="46077" rIns="92153" bIns="46077" rtlCol="0"/>
          <a:lstStyle>
            <a:lvl1pPr algn="r">
              <a:defRPr sz="1200"/>
            </a:lvl1pPr>
          </a:lstStyle>
          <a:p>
            <a:fld id="{08696122-9242-435E-A431-AC7C9C8ED7C4}" type="datetimeFigureOut">
              <a:rPr kumimoji="1" lang="ja-JP" altLang="en-US" smtClean="0"/>
              <a:pPr/>
              <a:t>2010/9/4</a:t>
            </a:fld>
            <a:endParaRPr kumimoji="1" lang="ja-JP" altLang="en-US"/>
          </a:p>
        </p:txBody>
      </p:sp>
      <p:sp>
        <p:nvSpPr>
          <p:cNvPr id="4" name="フッター プレースホルダ 3"/>
          <p:cNvSpPr>
            <a:spLocks noGrp="1"/>
          </p:cNvSpPr>
          <p:nvPr>
            <p:ph type="ftr" sz="quarter" idx="2"/>
          </p:nvPr>
        </p:nvSpPr>
        <p:spPr>
          <a:xfrm>
            <a:off x="0" y="9378552"/>
            <a:ext cx="2972393" cy="494109"/>
          </a:xfrm>
          <a:prstGeom prst="rect">
            <a:avLst/>
          </a:prstGeom>
        </p:spPr>
        <p:txBody>
          <a:bodyPr vert="horz" lIns="92153" tIns="46077" rIns="92153" bIns="46077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5" name="スライド番号プレースホルダ 4"/>
          <p:cNvSpPr>
            <a:spLocks noGrp="1"/>
          </p:cNvSpPr>
          <p:nvPr>
            <p:ph type="sldNum" sz="quarter" idx="3"/>
          </p:nvPr>
        </p:nvSpPr>
        <p:spPr>
          <a:xfrm>
            <a:off x="3883991" y="9378552"/>
            <a:ext cx="2972392" cy="494109"/>
          </a:xfrm>
          <a:prstGeom prst="rect">
            <a:avLst/>
          </a:prstGeom>
        </p:spPr>
        <p:txBody>
          <a:bodyPr vert="horz" lIns="92153" tIns="46077" rIns="92153" bIns="46077" rtlCol="0" anchor="b"/>
          <a:lstStyle>
            <a:lvl1pPr algn="r">
              <a:defRPr sz="1200"/>
            </a:lvl1pPr>
          </a:lstStyle>
          <a:p>
            <a:fld id="{749C50D2-3BE7-4091-95EE-22D9309D1EF7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71800" cy="493713"/>
          </a:xfrm>
          <a:prstGeom prst="rect">
            <a:avLst/>
          </a:prstGeom>
        </p:spPr>
        <p:txBody>
          <a:bodyPr vert="horz" lIns="92153" tIns="46077" rIns="92153" bIns="46077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93713"/>
          </a:xfrm>
          <a:prstGeom prst="rect">
            <a:avLst/>
          </a:prstGeom>
        </p:spPr>
        <p:txBody>
          <a:bodyPr vert="horz" lIns="92153" tIns="46077" rIns="92153" bIns="46077" rtlCol="0"/>
          <a:lstStyle>
            <a:lvl1pPr algn="r">
              <a:defRPr sz="1200"/>
            </a:lvl1pPr>
          </a:lstStyle>
          <a:p>
            <a:fld id="{807DA3EF-7A8F-4EC4-BB37-883186947FD2}" type="datetimeFigureOut">
              <a:rPr kumimoji="1" lang="ja-JP" altLang="en-US" smtClean="0"/>
              <a:pPr/>
              <a:t>2010/9/4</a:t>
            </a:fld>
            <a:endParaRPr kumimoji="1" lang="ja-JP" altLang="en-US"/>
          </a:p>
        </p:txBody>
      </p:sp>
      <p:sp>
        <p:nvSpPr>
          <p:cNvPr id="4" name="スライド イメージ プレースホルダ 3"/>
          <p:cNvSpPr>
            <a:spLocks noGrp="1" noRot="1" noChangeAspect="1"/>
          </p:cNvSpPr>
          <p:nvPr>
            <p:ph type="sldImg" idx="2"/>
          </p:nvPr>
        </p:nvSpPr>
        <p:spPr>
          <a:xfrm>
            <a:off x="960438" y="739775"/>
            <a:ext cx="4937125" cy="37036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153" tIns="46077" rIns="92153" bIns="46077" rtlCol="0" anchor="ctr"/>
          <a:lstStyle/>
          <a:p>
            <a:endParaRPr lang="ja-JP" altLang="en-US"/>
          </a:p>
        </p:txBody>
      </p:sp>
      <p:sp>
        <p:nvSpPr>
          <p:cNvPr id="5" name="ノー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685801" y="4690269"/>
            <a:ext cx="5486400" cy="4443413"/>
          </a:xfrm>
          <a:prstGeom prst="rect">
            <a:avLst/>
          </a:prstGeom>
        </p:spPr>
        <p:txBody>
          <a:bodyPr vert="horz" lIns="92153" tIns="46077" rIns="92153" bIns="46077" rtlCol="0">
            <a:normAutofit/>
          </a:bodyPr>
          <a:lstStyle/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4"/>
          </p:nvPr>
        </p:nvSpPr>
        <p:spPr>
          <a:xfrm>
            <a:off x="1" y="9378824"/>
            <a:ext cx="2971800" cy="493713"/>
          </a:xfrm>
          <a:prstGeom prst="rect">
            <a:avLst/>
          </a:prstGeom>
        </p:spPr>
        <p:txBody>
          <a:bodyPr vert="horz" lIns="92153" tIns="46077" rIns="92153" bIns="46077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5"/>
          </p:nvPr>
        </p:nvSpPr>
        <p:spPr>
          <a:xfrm>
            <a:off x="3884613" y="9378824"/>
            <a:ext cx="2971800" cy="493713"/>
          </a:xfrm>
          <a:prstGeom prst="rect">
            <a:avLst/>
          </a:prstGeom>
        </p:spPr>
        <p:txBody>
          <a:bodyPr vert="horz" lIns="92153" tIns="46077" rIns="92153" bIns="46077" rtlCol="0" anchor="b"/>
          <a:lstStyle>
            <a:lvl1pPr algn="r">
              <a:defRPr sz="1200"/>
            </a:lvl1pPr>
          </a:lstStyle>
          <a:p>
            <a:fld id="{8D8BC271-D72F-4BE8-BED4-7D98B4DEC4B7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8BC271-D72F-4BE8-BED4-7D98B4DEC4B7}" type="slidenum">
              <a:rPr kumimoji="1" lang="ja-JP" altLang="en-US" smtClean="0"/>
              <a:pPr/>
              <a:t>1</a:t>
            </a:fld>
            <a:endParaRPr kumimoji="1" lang="ja-JP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 dirty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DA94F9-74FC-434F-82F8-38FB7861814A}" type="slidenum">
              <a:rPr lang="en-US" altLang="ja-JP" smtClean="0"/>
              <a:pPr/>
              <a:t>16</a:t>
            </a:fld>
            <a:endParaRPr lang="en-US" altLang="ja-JP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kumimoji="1" lang="ja-JP" altLang="en-US" dirty="0" smtClean="0"/>
              <a:t>詳しく（</a:t>
            </a:r>
            <a:r>
              <a:rPr kumimoji="1" lang="en-US" altLang="ja-JP" dirty="0" smtClean="0"/>
              <a:t>AC, WC</a:t>
            </a:r>
            <a:r>
              <a:rPr kumimoji="1" lang="ja-JP" altLang="en-US" dirty="0" smtClean="0"/>
              <a:t>とか）</a:t>
            </a:r>
            <a:endParaRPr kumimoji="1" lang="en-US" altLang="ja-JP" dirty="0" smtClean="0"/>
          </a:p>
          <a:p>
            <a:r>
              <a:rPr kumimoji="1" lang="en-US" altLang="ja-JP" dirty="0" smtClean="0"/>
              <a:t>rejection efficiency</a:t>
            </a:r>
          </a:p>
          <a:p>
            <a:r>
              <a:rPr kumimoji="1" lang="ja-JP" altLang="en-US" dirty="0" smtClean="0"/>
              <a:t>写真</a:t>
            </a:r>
            <a:endParaRPr kumimoji="1" lang="ja-JP" altLang="en-US" dirty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8BC271-D72F-4BE8-BED4-7D98B4DEC4B7}" type="slidenum">
              <a:rPr kumimoji="1" lang="ja-JP" altLang="en-US" smtClean="0"/>
              <a:pPr/>
              <a:t>17</a:t>
            </a:fld>
            <a:endParaRPr kumimoji="1" lang="ja-JP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kumimoji="1" lang="ja-JP" altLang="en-US" dirty="0" smtClean="0"/>
              <a:t>ハーバー、単位</a:t>
            </a:r>
            <a:endParaRPr kumimoji="1" lang="ja-JP" altLang="en-US" dirty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8BC271-D72F-4BE8-BED4-7D98B4DEC4B7}" type="slidenum">
              <a:rPr kumimoji="1" lang="ja-JP" altLang="en-US" smtClean="0"/>
              <a:pPr/>
              <a:t>18</a:t>
            </a:fld>
            <a:endParaRPr kumimoji="1" lang="ja-JP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kumimoji="1" lang="en-US" altLang="ja-JP" dirty="0" smtClean="0"/>
              <a:t>C</a:t>
            </a:r>
            <a:r>
              <a:rPr kumimoji="1" lang="ja-JP" altLang="en-US" dirty="0" smtClean="0"/>
              <a:t>の</a:t>
            </a:r>
            <a:r>
              <a:rPr kumimoji="1" lang="en-US" altLang="ja-JP" dirty="0" smtClean="0"/>
              <a:t>mm</a:t>
            </a:r>
            <a:r>
              <a:rPr kumimoji="1" lang="ja-JP" altLang="en-US" dirty="0" err="1" smtClean="0"/>
              <a:t>、</a:t>
            </a:r>
            <a:r>
              <a:rPr kumimoji="1" lang="en-US" altLang="ja-JP" dirty="0" smtClean="0"/>
              <a:t>TOSCA</a:t>
            </a:r>
            <a:r>
              <a:rPr kumimoji="1" lang="ja-JP" altLang="en-US" dirty="0" smtClean="0"/>
              <a:t>では分解能はでない（はじめに）、説明</a:t>
            </a:r>
            <a:endParaRPr kumimoji="1" lang="ja-JP" altLang="en-US" dirty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8BC271-D72F-4BE8-BED4-7D98B4DEC4B7}" type="slidenum">
              <a:rPr kumimoji="1" lang="ja-JP" altLang="en-US" smtClean="0"/>
              <a:pPr/>
              <a:t>19</a:t>
            </a:fld>
            <a:endParaRPr kumimoji="1" lang="ja-JP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kumimoji="1" lang="ja-JP" altLang="en-US" dirty="0" smtClean="0"/>
              <a:t>表はいらない</a:t>
            </a:r>
            <a:endParaRPr kumimoji="1" lang="en-US" altLang="ja-JP" dirty="0" smtClean="0"/>
          </a:p>
          <a:p>
            <a:r>
              <a:rPr kumimoji="1" lang="en-US" altLang="ja-JP" dirty="0" smtClean="0"/>
              <a:t>wide acceptance</a:t>
            </a:r>
            <a:r>
              <a:rPr kumimoji="1" lang="ja-JP" altLang="en-US" dirty="0" err="1" smtClean="0"/>
              <a:t>、</a:t>
            </a:r>
            <a:r>
              <a:rPr kumimoji="1" lang="ja-JP" altLang="en-US" dirty="0" smtClean="0"/>
              <a:t>高分解能</a:t>
            </a:r>
            <a:endParaRPr kumimoji="1" lang="en-US" altLang="ja-JP" dirty="0" smtClean="0"/>
          </a:p>
          <a:p>
            <a:r>
              <a:rPr kumimoji="1" lang="en-US" altLang="ja-JP" dirty="0" smtClean="0"/>
              <a:t>short orbit</a:t>
            </a:r>
            <a:endParaRPr kumimoji="1" lang="ja-JP" altLang="en-US" dirty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DA94F9-74FC-434F-82F8-38FB7861814A}" type="slidenum">
              <a:rPr lang="en-US" altLang="ja-JP" smtClean="0"/>
              <a:pPr/>
              <a:t>4</a:t>
            </a:fld>
            <a:endParaRPr lang="en-US" altLang="ja-JP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 dirty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8BC271-D72F-4BE8-BED4-7D98B4DEC4B7}" type="slidenum">
              <a:rPr kumimoji="1" lang="ja-JP" altLang="en-US" smtClean="0"/>
              <a:pPr/>
              <a:t>6</a:t>
            </a:fld>
            <a:endParaRPr kumimoji="1" lang="ja-JP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kumimoji="1" lang="en-US" altLang="ja-JP" dirty="0" smtClean="0"/>
              <a:t>2ns</a:t>
            </a:r>
            <a:r>
              <a:rPr kumimoji="1" lang="ja-JP" altLang="en-US" dirty="0" smtClean="0"/>
              <a:t>の説明</a:t>
            </a:r>
            <a:endParaRPr kumimoji="1" lang="ja-JP" altLang="en-US" dirty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8BC271-D72F-4BE8-BED4-7D98B4DEC4B7}" type="slidenum">
              <a:rPr kumimoji="1" lang="ja-JP" altLang="en-US" smtClean="0"/>
              <a:pPr/>
              <a:t>7</a:t>
            </a:fld>
            <a:endParaRPr kumimoji="1" lang="ja-JP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kumimoji="1" lang="ja-JP" altLang="en-US" dirty="0" smtClean="0"/>
              <a:t>磁場のはなし</a:t>
            </a:r>
            <a:endParaRPr kumimoji="1" lang="ja-JP" altLang="en-US" dirty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8BC271-D72F-4BE8-BED4-7D98B4DEC4B7}" type="slidenum">
              <a:rPr kumimoji="1" lang="ja-JP" altLang="en-US" smtClean="0"/>
              <a:pPr/>
              <a:t>8</a:t>
            </a:fld>
            <a:endParaRPr kumimoji="1" lang="ja-JP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kumimoji="1" lang="ja-JP" altLang="en-US" dirty="0" smtClean="0"/>
              <a:t>ハーバー、単位</a:t>
            </a:r>
            <a:endParaRPr kumimoji="1" lang="ja-JP" altLang="en-US" dirty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8BC271-D72F-4BE8-BED4-7D98B4DEC4B7}" type="slidenum">
              <a:rPr kumimoji="1" lang="ja-JP" altLang="en-US" smtClean="0"/>
              <a:pPr/>
              <a:t>9</a:t>
            </a:fld>
            <a:endParaRPr kumimoji="1" lang="ja-JP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kumimoji="1" lang="en-US" altLang="ja-JP" dirty="0" smtClean="0"/>
              <a:t>W</a:t>
            </a:r>
            <a:r>
              <a:rPr kumimoji="1" lang="ja-JP" altLang="en-US" dirty="0" smtClean="0"/>
              <a:t>合金、矢印、穴抜け</a:t>
            </a:r>
            <a:endParaRPr kumimoji="1" lang="ja-JP" altLang="en-US" dirty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8BC271-D72F-4BE8-BED4-7D98B4DEC4B7}" type="slidenum">
              <a:rPr kumimoji="1" lang="ja-JP" altLang="en-US" smtClean="0"/>
              <a:pPr/>
              <a:t>10</a:t>
            </a:fld>
            <a:endParaRPr kumimoji="1" lang="ja-JP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kumimoji="1" lang="ja-JP" altLang="en-US" dirty="0" smtClean="0"/>
              <a:t>焦げた</a:t>
            </a:r>
            <a:r>
              <a:rPr kumimoji="1" lang="en-US" altLang="ja-JP" dirty="0" smtClean="0"/>
              <a:t>CH2</a:t>
            </a:r>
            <a:endParaRPr kumimoji="1" lang="ja-JP" altLang="en-US" dirty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8BC271-D72F-4BE8-BED4-7D98B4DEC4B7}" type="slidenum">
              <a:rPr kumimoji="1" lang="ja-JP" altLang="en-US" smtClean="0"/>
              <a:pPr/>
              <a:t>11</a:t>
            </a:fld>
            <a:endParaRPr kumimoji="1" lang="ja-JP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kumimoji="1" lang="en-US" altLang="ja-JP" dirty="0" smtClean="0"/>
              <a:t>matrix tune</a:t>
            </a:r>
            <a:endParaRPr kumimoji="1" lang="ja-JP" altLang="en-US" dirty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8BC271-D72F-4BE8-BED4-7D98B4DEC4B7}" type="slidenum">
              <a:rPr kumimoji="1" lang="ja-JP" altLang="en-US" smtClean="0"/>
              <a:pPr/>
              <a:t>13</a:t>
            </a:fld>
            <a:endParaRPr kumimoji="1" lang="ja-JP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521478" y="785794"/>
            <a:ext cx="8193925" cy="3000396"/>
          </a:xfrm>
          <a:noFill/>
          <a:ln>
            <a:noFill/>
          </a:ln>
          <a:effectLst/>
          <a:scene3d>
            <a:camera prst="perspectiveFront"/>
            <a:lightRig rig="balanced" dir="t"/>
          </a:scene3d>
          <a:sp3d prstMaterial="softEdge">
            <a:bevelT w="101600" h="101600" prst="angle"/>
            <a:bevelB prst="angle"/>
          </a:sp3d>
        </p:spPr>
        <p:txBody>
          <a:bodyPr>
            <a:normAutofit/>
          </a:bodyPr>
          <a:lstStyle>
            <a:lvl1pPr>
              <a:defRPr sz="3200">
                <a:effectLst/>
              </a:defRPr>
            </a:lvl1pPr>
          </a:lstStyle>
          <a:p>
            <a:r>
              <a:rPr kumimoji="1" lang="ja-JP" altLang="en-US" dirty="0" smtClean="0"/>
              <a:t>マスタ タイトルの書式設定</a:t>
            </a:r>
            <a:endParaRPr kumimoji="1" lang="ja-JP" altLang="en-US" dirty="0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ja-JP" smtClean="0"/>
              <a:t>2010/9/4</a:t>
            </a:r>
            <a:endParaRPr lang="ja-JP" altLang="en-US" dirty="0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ja-JP" smtClean="0"/>
              <a:t>SPHERE and JSPS 2010 Meeting</a:t>
            </a:r>
            <a:endParaRPr lang="ja-JP" altLang="en-US" dirty="0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6FF48-45E7-4992-BBD3-A85787D79E66}" type="slidenum">
              <a:rPr kumimoji="1" lang="ja-JP" altLang="en-US" smtClean="0"/>
              <a:pPr/>
              <a:t>&lt;#&gt;</a:t>
            </a:fld>
            <a:endParaRPr kumimoji="1" lang="ja-JP" altLang="en-US" dirty="0"/>
          </a:p>
        </p:txBody>
      </p:sp>
      <p:sp>
        <p:nvSpPr>
          <p:cNvPr id="8" name="正方形/長方形 7"/>
          <p:cNvSpPr/>
          <p:nvPr/>
        </p:nvSpPr>
        <p:spPr>
          <a:xfrm>
            <a:off x="6031113" y="4786322"/>
            <a:ext cx="2868285" cy="707886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ja-JP" sz="4000" b="0" u="none" cap="none" spc="0" dirty="0" err="1" smtClean="0">
                <a:ln w="12700">
                  <a:solidFill>
                    <a:schemeClr val="bg1"/>
                  </a:solidFill>
                  <a:prstDash val="solid"/>
                </a:ln>
                <a:solidFill>
                  <a:schemeClr val="tx2"/>
                </a:solidFill>
                <a:effectLst/>
                <a:latin typeface="メイリオ" pitchFamily="50" charset="-128"/>
                <a:ea typeface="メイリオ" pitchFamily="50" charset="-128"/>
              </a:rPr>
              <a:t>D.Kawama</a:t>
            </a:r>
            <a:endParaRPr lang="ja-JP" altLang="en-US" sz="4000" b="0" u="none" cap="none" spc="0" dirty="0">
              <a:ln w="12700">
                <a:solidFill>
                  <a:schemeClr val="bg1"/>
                </a:solidFill>
                <a:prstDash val="solid"/>
              </a:ln>
              <a:solidFill>
                <a:schemeClr val="tx2"/>
              </a:solidFill>
              <a:effectLst/>
              <a:latin typeface="メイリオ" pitchFamily="50" charset="-128"/>
              <a:ea typeface="メイリオ" pitchFamily="50" charset="-128"/>
            </a:endParaRPr>
          </a:p>
        </p:txBody>
      </p:sp>
      <p:sp>
        <p:nvSpPr>
          <p:cNvPr id="9" name="テキスト ボックス 8"/>
          <p:cNvSpPr txBox="1"/>
          <p:nvPr userDrawn="1"/>
        </p:nvSpPr>
        <p:spPr>
          <a:xfrm>
            <a:off x="4840386" y="5357826"/>
            <a:ext cx="4303614" cy="707886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r"/>
            <a:r>
              <a:rPr kumimoji="1" lang="en-US" altLang="ja-JP" sz="20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for </a:t>
            </a:r>
            <a:r>
              <a:rPr kumimoji="1" lang="en-US" altLang="ja-JP" sz="20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JLab</a:t>
            </a:r>
            <a:r>
              <a:rPr kumimoji="1" lang="en-US" altLang="ja-JP" sz="20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E05-115 Collaboration</a:t>
            </a:r>
          </a:p>
          <a:p>
            <a:pPr algn="r"/>
            <a:r>
              <a:rPr kumimoji="1" lang="en-US" altLang="ja-JP" sz="20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Department of Physics, Tohoku Univ.</a:t>
            </a:r>
          </a:p>
        </p:txBody>
      </p:sp>
      <p:sp>
        <p:nvSpPr>
          <p:cNvPr id="13" name="正方形/長方形 12"/>
          <p:cNvSpPr/>
          <p:nvPr userDrawn="1"/>
        </p:nvSpPr>
        <p:spPr>
          <a:xfrm>
            <a:off x="142844" y="4143380"/>
            <a:ext cx="8858312" cy="142876"/>
          </a:xfrm>
          <a:prstGeom prst="rect">
            <a:avLst/>
          </a:prstGeom>
          <a:gradFill>
            <a:gsLst>
              <a:gs pos="40000">
                <a:schemeClr val="tx2"/>
              </a:gs>
              <a:gs pos="50000">
                <a:schemeClr val="bg1"/>
              </a:gs>
              <a:gs pos="60000">
                <a:schemeClr val="accent2"/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gradFill flip="none" rotWithShape="1">
                <a:gsLst>
                  <a:gs pos="0">
                    <a:schemeClr val="lt1">
                      <a:shade val="30000"/>
                      <a:satMod val="115000"/>
                    </a:schemeClr>
                  </a:gs>
                  <a:gs pos="50000">
                    <a:schemeClr val="lt1">
                      <a:shade val="67500"/>
                      <a:satMod val="115000"/>
                    </a:schemeClr>
                  </a:gs>
                  <a:gs pos="100000">
                    <a:schemeClr val="lt1">
                      <a:shade val="100000"/>
                      <a:satMod val="115000"/>
                    </a:schemeClr>
                  </a:gs>
                </a:gsLst>
                <a:lin ang="10800000" scaled="1"/>
                <a:tileRect/>
              </a:gradFill>
            </a:endParaRPr>
          </a:p>
        </p:txBody>
      </p:sp>
      <p:pic>
        <p:nvPicPr>
          <p:cNvPr id="15" name="Picture 2" descr="C:\Users\Toshiyuki.G\Desktop\ws153a\WS000014.BMP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4586307"/>
            <a:ext cx="1438275" cy="1628775"/>
          </a:xfrm>
          <a:prstGeom prst="rect">
            <a:avLst/>
          </a:prstGeom>
          <a:noFill/>
        </p:spPr>
      </p:pic>
      <p:pic>
        <p:nvPicPr>
          <p:cNvPr id="16" name="Picture 2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3108" y="4851273"/>
            <a:ext cx="2857488" cy="6494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2010/9/4</a:t>
            </a:r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SPHERE and JSPS 2010 Meeting</a:t>
            </a:r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6FF48-45E7-4992-BBD3-A85787D79E66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  <p:sp>
        <p:nvSpPr>
          <p:cNvPr id="8" name="正方形/長方形 7"/>
          <p:cNvSpPr/>
          <p:nvPr userDrawn="1"/>
        </p:nvSpPr>
        <p:spPr>
          <a:xfrm>
            <a:off x="0" y="571480"/>
            <a:ext cx="6715140" cy="71438"/>
          </a:xfrm>
          <a:prstGeom prst="rect">
            <a:avLst/>
          </a:prstGeom>
          <a:gradFill>
            <a:gsLst>
              <a:gs pos="40000">
                <a:schemeClr val="tx2"/>
              </a:gs>
              <a:gs pos="50000">
                <a:schemeClr val="bg1"/>
              </a:gs>
              <a:gs pos="60000">
                <a:schemeClr val="accent2"/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gradFill flip="none" rotWithShape="1">
                <a:gsLst>
                  <a:gs pos="0">
                    <a:schemeClr val="lt1">
                      <a:shade val="30000"/>
                      <a:satMod val="115000"/>
                    </a:schemeClr>
                  </a:gs>
                  <a:gs pos="50000">
                    <a:schemeClr val="lt1">
                      <a:shade val="67500"/>
                      <a:satMod val="115000"/>
                    </a:schemeClr>
                  </a:gs>
                  <a:gs pos="100000">
                    <a:schemeClr val="lt1">
                      <a:shade val="100000"/>
                      <a:satMod val="115000"/>
                    </a:schemeClr>
                  </a:gs>
                </a:gsLst>
                <a:lin ang="10800000" scaled="1"/>
                <a:tileRect/>
              </a:gradFill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2010/9/4</a:t>
            </a:r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SPHERE and JSPS 2010 Meeting</a:t>
            </a:r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6FF48-45E7-4992-BBD3-A85787D79E66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2010/9/4</a:t>
            </a:r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SPHERE and JSPS 2010 Meeting</a:t>
            </a:r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6FF48-45E7-4992-BBD3-A85787D79E66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  <p:sp>
        <p:nvSpPr>
          <p:cNvPr id="8" name="正方形/長方形 7"/>
          <p:cNvSpPr/>
          <p:nvPr userDrawn="1"/>
        </p:nvSpPr>
        <p:spPr>
          <a:xfrm>
            <a:off x="0" y="571480"/>
            <a:ext cx="6715140" cy="71438"/>
          </a:xfrm>
          <a:prstGeom prst="rect">
            <a:avLst/>
          </a:prstGeom>
          <a:gradFill>
            <a:gsLst>
              <a:gs pos="40000">
                <a:schemeClr val="tx2"/>
              </a:gs>
              <a:gs pos="50000">
                <a:schemeClr val="bg1"/>
              </a:gs>
              <a:gs pos="60000">
                <a:schemeClr val="accent2"/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gradFill flip="none" rotWithShape="1">
                <a:gsLst>
                  <a:gs pos="0">
                    <a:schemeClr val="lt1">
                      <a:shade val="30000"/>
                      <a:satMod val="115000"/>
                    </a:schemeClr>
                  </a:gs>
                  <a:gs pos="50000">
                    <a:schemeClr val="lt1">
                      <a:shade val="67500"/>
                      <a:satMod val="115000"/>
                    </a:schemeClr>
                  </a:gs>
                  <a:gs pos="100000">
                    <a:schemeClr val="lt1">
                      <a:shade val="100000"/>
                      <a:satMod val="115000"/>
                    </a:schemeClr>
                  </a:gs>
                </a:gsLst>
                <a:lin ang="10800000" scaled="1"/>
                <a:tileRect/>
              </a:gra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2066925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kumimoji="1" lang="ja-JP" altLang="en-US" dirty="0" smtClean="0"/>
              <a:t>マスタ タイトルの書式設定</a:t>
            </a:r>
            <a:endParaRPr kumimoji="1" lang="ja-JP" altLang="en-US" dirty="0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722313" y="3500438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2010/9/4</a:t>
            </a:r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SPHERE and JSPS 2010 Meeting</a:t>
            </a:r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6FF48-45E7-4992-BBD3-A85787D79E66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  <p:sp>
        <p:nvSpPr>
          <p:cNvPr id="8" name="正方形/長方形 7"/>
          <p:cNvSpPr/>
          <p:nvPr userDrawn="1"/>
        </p:nvSpPr>
        <p:spPr>
          <a:xfrm>
            <a:off x="714348" y="3429000"/>
            <a:ext cx="7786742" cy="71438"/>
          </a:xfrm>
          <a:prstGeom prst="rect">
            <a:avLst/>
          </a:prstGeom>
          <a:gradFill>
            <a:gsLst>
              <a:gs pos="40000">
                <a:schemeClr val="tx2"/>
              </a:gs>
              <a:gs pos="50000">
                <a:schemeClr val="bg1"/>
              </a:gs>
              <a:gs pos="60000">
                <a:schemeClr val="accent2"/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gradFill flip="none" rotWithShape="1">
                <a:gsLst>
                  <a:gs pos="0">
                    <a:schemeClr val="lt1">
                      <a:shade val="30000"/>
                      <a:satMod val="115000"/>
                    </a:schemeClr>
                  </a:gs>
                  <a:gs pos="50000">
                    <a:schemeClr val="lt1">
                      <a:shade val="67500"/>
                      <a:satMod val="115000"/>
                    </a:schemeClr>
                  </a:gs>
                  <a:gs pos="100000">
                    <a:schemeClr val="lt1">
                      <a:shade val="100000"/>
                      <a:satMod val="115000"/>
                    </a:schemeClr>
                  </a:gs>
                </a:gsLst>
                <a:lin ang="10800000" scaled="1"/>
                <a:tileRect/>
              </a:gradFill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2010/9/4</a:t>
            </a:r>
            <a:endParaRPr kumimoji="1"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SPHERE and JSPS 2010 Meeting</a:t>
            </a:r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6FF48-45E7-4992-BBD3-A85787D79E66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  <p:sp>
        <p:nvSpPr>
          <p:cNvPr id="9" name="正方形/長方形 8"/>
          <p:cNvSpPr/>
          <p:nvPr userDrawn="1"/>
        </p:nvSpPr>
        <p:spPr>
          <a:xfrm>
            <a:off x="0" y="571480"/>
            <a:ext cx="6715140" cy="71438"/>
          </a:xfrm>
          <a:prstGeom prst="rect">
            <a:avLst/>
          </a:prstGeom>
          <a:gradFill>
            <a:gsLst>
              <a:gs pos="40000">
                <a:schemeClr val="tx2"/>
              </a:gs>
              <a:gs pos="50000">
                <a:schemeClr val="bg1"/>
              </a:gs>
              <a:gs pos="60000">
                <a:schemeClr val="accent2"/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gradFill flip="none" rotWithShape="1">
                <a:gsLst>
                  <a:gs pos="0">
                    <a:schemeClr val="lt1">
                      <a:shade val="30000"/>
                      <a:satMod val="115000"/>
                    </a:schemeClr>
                  </a:gs>
                  <a:gs pos="50000">
                    <a:schemeClr val="lt1">
                      <a:shade val="67500"/>
                      <a:satMod val="115000"/>
                    </a:schemeClr>
                  </a:gs>
                  <a:gs pos="100000">
                    <a:schemeClr val="lt1">
                      <a:shade val="100000"/>
                      <a:satMod val="115000"/>
                    </a:schemeClr>
                  </a:gs>
                </a:gsLst>
                <a:lin ang="10800000" scaled="1"/>
                <a:tileRect/>
              </a:gradFill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7" name="日付プレースホル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2010/9/4</a:t>
            </a:r>
            <a:endParaRPr kumimoji="1" lang="ja-JP" altLang="en-US"/>
          </a:p>
        </p:txBody>
      </p:sp>
      <p:sp>
        <p:nvSpPr>
          <p:cNvPr id="8" name="フッター プレースホル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SPHERE and JSPS 2010 Meeting</a:t>
            </a:r>
            <a:endParaRPr kumimoji="1" lang="ja-JP" altLang="en-US"/>
          </a:p>
        </p:txBody>
      </p:sp>
      <p:sp>
        <p:nvSpPr>
          <p:cNvPr id="9" name="スライド番号プレースホル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6FF48-45E7-4992-BBD3-A85787D79E66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  <p:sp>
        <p:nvSpPr>
          <p:cNvPr id="11" name="正方形/長方形 10"/>
          <p:cNvSpPr/>
          <p:nvPr userDrawn="1"/>
        </p:nvSpPr>
        <p:spPr>
          <a:xfrm>
            <a:off x="0" y="571480"/>
            <a:ext cx="6715140" cy="71438"/>
          </a:xfrm>
          <a:prstGeom prst="rect">
            <a:avLst/>
          </a:prstGeom>
          <a:gradFill>
            <a:gsLst>
              <a:gs pos="40000">
                <a:schemeClr val="tx2"/>
              </a:gs>
              <a:gs pos="50000">
                <a:schemeClr val="bg1"/>
              </a:gs>
              <a:gs pos="60000">
                <a:schemeClr val="accent2"/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gradFill flip="none" rotWithShape="1">
                <a:gsLst>
                  <a:gs pos="0">
                    <a:schemeClr val="lt1">
                      <a:shade val="30000"/>
                      <a:satMod val="115000"/>
                    </a:schemeClr>
                  </a:gs>
                  <a:gs pos="50000">
                    <a:schemeClr val="lt1">
                      <a:shade val="67500"/>
                      <a:satMod val="115000"/>
                    </a:schemeClr>
                  </a:gs>
                  <a:gs pos="100000">
                    <a:schemeClr val="lt1">
                      <a:shade val="100000"/>
                      <a:satMod val="115000"/>
                    </a:schemeClr>
                  </a:gs>
                </a:gsLst>
                <a:lin ang="10800000" scaled="1"/>
                <a:tileRect/>
              </a:gradFill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日付プレースホル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2010/9/4</a:t>
            </a:r>
            <a:endParaRPr kumimoji="1" lang="ja-JP" altLang="en-US"/>
          </a:p>
        </p:txBody>
      </p:sp>
      <p:sp>
        <p:nvSpPr>
          <p:cNvPr id="4" name="フッター プレースホル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SPHERE and JSPS 2010 Meeting</a:t>
            </a:r>
            <a:endParaRPr kumimoji="1" lang="ja-JP" altLang="en-US"/>
          </a:p>
        </p:txBody>
      </p:sp>
      <p:sp>
        <p:nvSpPr>
          <p:cNvPr id="5" name="スライド番号プレースホル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6FF48-45E7-4992-BBD3-A85787D79E66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  <p:sp>
        <p:nvSpPr>
          <p:cNvPr id="7" name="正方形/長方形 6"/>
          <p:cNvSpPr/>
          <p:nvPr userDrawn="1"/>
        </p:nvSpPr>
        <p:spPr>
          <a:xfrm>
            <a:off x="0" y="571480"/>
            <a:ext cx="6715140" cy="71438"/>
          </a:xfrm>
          <a:prstGeom prst="rect">
            <a:avLst/>
          </a:prstGeom>
          <a:gradFill>
            <a:gsLst>
              <a:gs pos="40000">
                <a:schemeClr val="tx2"/>
              </a:gs>
              <a:gs pos="50000">
                <a:schemeClr val="bg1"/>
              </a:gs>
              <a:gs pos="60000">
                <a:schemeClr val="accent2"/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gradFill flip="none" rotWithShape="1">
                <a:gsLst>
                  <a:gs pos="0">
                    <a:schemeClr val="lt1">
                      <a:shade val="30000"/>
                      <a:satMod val="115000"/>
                    </a:schemeClr>
                  </a:gs>
                  <a:gs pos="50000">
                    <a:schemeClr val="lt1">
                      <a:shade val="67500"/>
                      <a:satMod val="115000"/>
                    </a:schemeClr>
                  </a:gs>
                  <a:gs pos="100000">
                    <a:schemeClr val="lt1">
                      <a:shade val="100000"/>
                      <a:satMod val="115000"/>
                    </a:schemeClr>
                  </a:gs>
                </a:gsLst>
                <a:lin ang="10800000" scaled="1"/>
                <a:tileRect/>
              </a:gradFill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2010/9/4</a:t>
            </a:r>
            <a:endParaRPr kumimoji="1" lang="ja-JP" altLang="en-US"/>
          </a:p>
        </p:txBody>
      </p:sp>
      <p:sp>
        <p:nvSpPr>
          <p:cNvPr id="3" name="フッター プレースホル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SPHERE and JSPS 2010 Meeting</a:t>
            </a:r>
            <a:endParaRPr kumimoji="1"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6FF48-45E7-4992-BBD3-A85787D79E66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2010/9/4</a:t>
            </a:r>
            <a:endParaRPr kumimoji="1"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SPHERE and JSPS 2010 Meeting</a:t>
            </a:r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6FF48-45E7-4992-BBD3-A85787D79E66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  <p:sp>
        <p:nvSpPr>
          <p:cNvPr id="8" name="正方形/長方形 7"/>
          <p:cNvSpPr/>
          <p:nvPr/>
        </p:nvSpPr>
        <p:spPr>
          <a:xfrm>
            <a:off x="6264000" y="0"/>
            <a:ext cx="2880000" cy="707886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/>
            <a:lightRig rig="threePt" dir="t">
              <a:rot lat="0" lon="0" rev="1200000"/>
            </a:lightRig>
          </a:scene3d>
          <a:sp3d>
            <a:bevelT w="63500" h="25400"/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lIns="91440" tIns="45720" rIns="91440" bIns="45720">
            <a:spAutoFit/>
            <a:scene3d>
              <a:camera prst="orthographicFront"/>
              <a:lightRig rig="contrasting" dir="t">
                <a:rot lat="0" lon="0" rev="4500000"/>
              </a:lightRig>
            </a:scene3d>
            <a:sp3d extrusionH="57150" contourW="6350" prstMaterial="metal">
              <a:bevelT w="127000" h="31750" prst="slope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n-US" altLang="ja-JP" sz="4000" b="1" i="0" cap="all" spc="0" dirty="0" smtClean="0">
                <a:ln w="0"/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latin typeface="+mj-lt"/>
                <a:ea typeface="HG創英角ｺﾞｼｯｸUB" pitchFamily="49" charset="-128"/>
              </a:rPr>
              <a:t>H</a:t>
            </a:r>
            <a:r>
              <a:rPr lang="en-US" altLang="ja-JP" sz="4000" b="1" i="0" cap="all" spc="0" dirty="0" smtClean="0">
                <a:ln w="0">
                  <a:solidFill>
                    <a:schemeClr val="tx2"/>
                  </a:solidFill>
                </a:ln>
                <a:solidFill>
                  <a:schemeClr val="tx2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latin typeface="+mj-lt"/>
                <a:ea typeface="HG創英角ｺﾞｼｯｸUB" pitchFamily="49" charset="-128"/>
              </a:rPr>
              <a:t>K</a:t>
            </a:r>
            <a:r>
              <a:rPr lang="en-US" altLang="ja-JP" sz="4000" b="1" i="0" cap="all" spc="0" dirty="0" smtClean="0">
                <a:ln w="0"/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latin typeface="+mj-lt"/>
                <a:ea typeface="HG創英角ｺﾞｼｯｸUB" pitchFamily="49" charset="-128"/>
              </a:rPr>
              <a:t>S-H</a:t>
            </a:r>
            <a:r>
              <a:rPr lang="en-US" altLang="ja-JP" sz="4000" b="1" i="0" cap="all" spc="0" dirty="0" smtClean="0">
                <a:ln w="0"/>
                <a:solidFill>
                  <a:schemeClr val="accent2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latin typeface="+mj-lt"/>
                <a:ea typeface="HG創英角ｺﾞｼｯｸUB" pitchFamily="49" charset="-128"/>
              </a:rPr>
              <a:t>E</a:t>
            </a:r>
            <a:r>
              <a:rPr lang="en-US" altLang="ja-JP" sz="4000" b="1" i="0" cap="all" spc="0" dirty="0" smtClean="0">
                <a:ln w="0"/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latin typeface="+mj-lt"/>
                <a:ea typeface="HG創英角ｺﾞｼｯｸUB" pitchFamily="49" charset="-128"/>
              </a:rPr>
              <a:t>S</a:t>
            </a:r>
            <a:endParaRPr lang="ja-JP" altLang="en-US" sz="4000" b="1" i="0" cap="all" spc="0" dirty="0">
              <a:ln w="0"/>
              <a:solidFill>
                <a:schemeClr val="tx1">
                  <a:lumMod val="50000"/>
                  <a:lumOff val="50000"/>
                </a:schemeClr>
              </a:solidFill>
              <a:effectLst>
                <a:outerShdw blurRad="60007" dist="200025" dir="15000000" sy="30000" kx="-1800000" algn="bl" rotWithShape="0">
                  <a:prstClr val="black">
                    <a:alpha val="32000"/>
                  </a:prstClr>
                </a:outerShdw>
              </a:effectLst>
              <a:latin typeface="+mj-lt"/>
              <a:ea typeface="HG創英角ｺﾞｼｯｸUB" pitchFamily="49" charset="-128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kumimoji="1" lang="ja-JP" altLang="en-US" smtClean="0"/>
              <a:t>アイコンをクリックして図を追加</a:t>
            </a:r>
            <a:endParaRPr kumimoji="1" lang="ja-JP" altLang="en-US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2010/9/4</a:t>
            </a:r>
            <a:endParaRPr kumimoji="1"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SPHERE and JSPS 2010 Meeting</a:t>
            </a:r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6FF48-45E7-4992-BBD3-A85787D79E66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 1"/>
          <p:cNvSpPr>
            <a:spLocks noGrp="1"/>
          </p:cNvSpPr>
          <p:nvPr>
            <p:ph type="title"/>
          </p:nvPr>
        </p:nvSpPr>
        <p:spPr>
          <a:xfrm>
            <a:off x="0" y="0"/>
            <a:ext cx="6715140" cy="571480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 dirty="0" smtClean="0"/>
              <a:t>マスタ タイトルの書式設定</a:t>
            </a:r>
            <a:endParaRPr kumimoji="1" lang="ja-JP" altLang="en-US" dirty="0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 dirty="0" smtClean="0"/>
              <a:t>マスタ テキストの書式設定</a:t>
            </a:r>
          </a:p>
          <a:p>
            <a:pPr lvl="1"/>
            <a:r>
              <a:rPr kumimoji="1" lang="ja-JP" altLang="en-US" dirty="0" smtClean="0"/>
              <a:t>第 </a:t>
            </a:r>
            <a:r>
              <a:rPr kumimoji="1" lang="en-US" altLang="ja-JP" dirty="0" smtClean="0"/>
              <a:t>2 </a:t>
            </a:r>
            <a:r>
              <a:rPr kumimoji="1" lang="ja-JP" altLang="en-US" dirty="0" smtClean="0"/>
              <a:t>レベル</a:t>
            </a:r>
          </a:p>
          <a:p>
            <a:pPr lvl="2"/>
            <a:r>
              <a:rPr kumimoji="1" lang="ja-JP" altLang="en-US" dirty="0" smtClean="0"/>
              <a:t>第 </a:t>
            </a:r>
            <a:r>
              <a:rPr kumimoji="1" lang="en-US" altLang="ja-JP" dirty="0" smtClean="0"/>
              <a:t>3 </a:t>
            </a:r>
            <a:r>
              <a:rPr kumimoji="1" lang="ja-JP" altLang="en-US" dirty="0" smtClean="0"/>
              <a:t>レベル</a:t>
            </a:r>
          </a:p>
          <a:p>
            <a:pPr lvl="3"/>
            <a:r>
              <a:rPr kumimoji="1" lang="ja-JP" altLang="en-US" dirty="0" smtClean="0"/>
              <a:t>第 </a:t>
            </a:r>
            <a:r>
              <a:rPr kumimoji="1" lang="en-US" altLang="ja-JP" dirty="0" smtClean="0"/>
              <a:t>4 </a:t>
            </a:r>
            <a:r>
              <a:rPr kumimoji="1" lang="ja-JP" altLang="en-US" dirty="0" smtClean="0"/>
              <a:t>レベル</a:t>
            </a:r>
          </a:p>
          <a:p>
            <a:pPr lvl="4"/>
            <a:r>
              <a:rPr kumimoji="1" lang="ja-JP" altLang="en-US" dirty="0" smtClean="0"/>
              <a:t>第 </a:t>
            </a:r>
            <a:r>
              <a:rPr kumimoji="1" lang="en-US" altLang="ja-JP" dirty="0" smtClean="0"/>
              <a:t>5 </a:t>
            </a:r>
            <a:r>
              <a:rPr kumimoji="1" lang="ja-JP" altLang="en-US" dirty="0" smtClean="0"/>
              <a:t>レベル</a:t>
            </a:r>
            <a:endParaRPr kumimoji="1" lang="ja-JP" altLang="en-US" dirty="0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altLang="ja-JP" smtClean="0"/>
              <a:t>2010/9/4</a:t>
            </a:r>
            <a:endParaRPr lang="ja-JP" altLang="en-US" dirty="0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altLang="ja-JP" smtClean="0"/>
              <a:t>SPHERE and JSPS 2010 Meeting</a:t>
            </a:r>
            <a:endParaRPr lang="ja-JP" altLang="en-US" dirty="0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F6FF48-45E7-4992-BBD3-A85787D79E66}" type="slidenum">
              <a:rPr kumimoji="1" lang="ja-JP" altLang="en-US" smtClean="0"/>
              <a:pPr/>
              <a:t>&lt;#&gt;</a:t>
            </a:fld>
            <a:endParaRPr kumimoji="1" lang="ja-JP" altLang="en-US" dirty="0"/>
          </a:p>
        </p:txBody>
      </p:sp>
      <p:sp>
        <p:nvSpPr>
          <p:cNvPr id="7" name="正方形/長方形 6"/>
          <p:cNvSpPr/>
          <p:nvPr/>
        </p:nvSpPr>
        <p:spPr>
          <a:xfrm>
            <a:off x="6786578" y="0"/>
            <a:ext cx="2143108" cy="707886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/>
            <a:lightRig rig="threePt" dir="t">
              <a:rot lat="0" lon="0" rev="1200000"/>
            </a:lightRig>
          </a:scene3d>
          <a:sp3d>
            <a:bevelT w="63500" h="25400"/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lIns="91440" tIns="45720" rIns="91440" bIns="45720">
            <a:spAutoFit/>
            <a:scene3d>
              <a:camera prst="orthographicFront"/>
              <a:lightRig rig="contrasting" dir="t">
                <a:rot lat="0" lon="0" rev="4500000"/>
              </a:lightRig>
            </a:scene3d>
            <a:sp3d extrusionH="57150"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n-US" altLang="ja-JP" sz="4000" b="1" i="0" cap="all" spc="0" dirty="0" smtClean="0">
                <a:ln w="0">
                  <a:solidFill>
                    <a:schemeClr val="tx1"/>
                  </a:solidFill>
                </a:ln>
                <a:solidFill>
                  <a:schemeClr val="bg1">
                    <a:lumMod val="50000"/>
                  </a:schemeClr>
                </a:solidFill>
                <a:effectLst>
                  <a:reflection blurRad="6350" stA="60000" endA="900" endPos="58000" dir="5400000" sy="-100000" algn="bl" rotWithShape="0"/>
                </a:effectLst>
                <a:latin typeface="+mj-lt"/>
                <a:ea typeface="HGP創英ﾌﾟﾚｾﾞﾝｽEB" pitchFamily="18" charset="-128"/>
              </a:rPr>
              <a:t>H</a:t>
            </a:r>
            <a:r>
              <a:rPr lang="en-US" altLang="ja-JP" sz="4000" b="1" i="0" cap="all" spc="0" dirty="0" smtClean="0">
                <a:ln w="0">
                  <a:solidFill>
                    <a:schemeClr val="tx1"/>
                  </a:solidFill>
                </a:ln>
                <a:solidFill>
                  <a:schemeClr val="accent1"/>
                </a:solidFill>
                <a:effectLst>
                  <a:reflection blurRad="6350" stA="60000" endA="900" endPos="58000" dir="5400000" sy="-100000" algn="bl" rotWithShape="0"/>
                </a:effectLst>
                <a:latin typeface="+mj-lt"/>
                <a:ea typeface="HGP創英ﾌﾟﾚｾﾞﾝｽEB" pitchFamily="18" charset="-128"/>
              </a:rPr>
              <a:t>K</a:t>
            </a:r>
            <a:r>
              <a:rPr lang="en-US" altLang="ja-JP" sz="4000" b="1" i="0" cap="all" spc="0" dirty="0" smtClean="0">
                <a:ln w="0">
                  <a:solidFill>
                    <a:schemeClr val="tx1"/>
                  </a:solidFill>
                </a:ln>
                <a:solidFill>
                  <a:schemeClr val="bg1">
                    <a:lumMod val="50000"/>
                  </a:schemeClr>
                </a:solidFill>
                <a:effectLst>
                  <a:reflection blurRad="6350" stA="60000" endA="900" endPos="58000" dir="5400000" sy="-100000" algn="bl" rotWithShape="0"/>
                </a:effectLst>
                <a:latin typeface="+mj-lt"/>
                <a:ea typeface="HGP創英ﾌﾟﾚｾﾞﾝｽEB" pitchFamily="18" charset="-128"/>
              </a:rPr>
              <a:t>S-H</a:t>
            </a:r>
            <a:r>
              <a:rPr lang="en-US" altLang="ja-JP" sz="4000" b="1" i="0" cap="all" spc="0" dirty="0" smtClean="0">
                <a:ln w="0">
                  <a:solidFill>
                    <a:schemeClr val="tx1"/>
                  </a:solidFill>
                </a:ln>
                <a:solidFill>
                  <a:schemeClr val="accent2"/>
                </a:solidFill>
                <a:effectLst>
                  <a:reflection blurRad="6350" stA="60000" endA="900" endPos="58000" dir="5400000" sy="-100000" algn="bl" rotWithShape="0"/>
                </a:effectLst>
                <a:latin typeface="+mj-lt"/>
                <a:ea typeface="HGP創英ﾌﾟﾚｾﾞﾝｽEB" pitchFamily="18" charset="-128"/>
              </a:rPr>
              <a:t>E</a:t>
            </a:r>
            <a:r>
              <a:rPr lang="en-US" altLang="ja-JP" sz="4000" b="1" i="0" cap="all" spc="0" dirty="0" smtClean="0">
                <a:ln w="0">
                  <a:solidFill>
                    <a:schemeClr val="tx1"/>
                  </a:solidFill>
                </a:ln>
                <a:solidFill>
                  <a:schemeClr val="bg1">
                    <a:lumMod val="50000"/>
                  </a:schemeClr>
                </a:solidFill>
                <a:effectLst>
                  <a:reflection blurRad="6350" stA="60000" endA="900" endPos="58000" dir="5400000" sy="-100000" algn="bl" rotWithShape="0"/>
                </a:effectLst>
                <a:latin typeface="+mj-lt"/>
                <a:ea typeface="HGP創英ﾌﾟﾚｾﾞﾝｽEB" pitchFamily="18" charset="-128"/>
              </a:rPr>
              <a:t>S</a:t>
            </a:r>
            <a:endParaRPr lang="ja-JP" altLang="en-US" sz="4000" b="1" i="0" cap="all" spc="0" dirty="0">
              <a:ln w="0">
                <a:solidFill>
                  <a:schemeClr val="tx1"/>
                </a:solidFill>
              </a:ln>
              <a:solidFill>
                <a:schemeClr val="bg1">
                  <a:lumMod val="50000"/>
                </a:schemeClr>
              </a:solidFill>
              <a:effectLst>
                <a:reflection blurRad="6350" stA="60000" endA="900" endPos="58000" dir="5400000" sy="-100000" algn="bl" rotWithShape="0"/>
              </a:effectLst>
              <a:latin typeface="+mj-lt"/>
              <a:ea typeface="HGP創英ﾌﾟﾚｾﾞﾝｽEB" pitchFamily="18" charset="-128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/>
  <p:txStyles>
    <p:titleStyle>
      <a:lvl1pPr algn="ctr" defTabSz="914400" rtl="0" eaLnBrk="1" latinLnBrk="0" hangingPunct="1">
        <a:spcBef>
          <a:spcPct val="0"/>
        </a:spcBef>
        <a:buNone/>
        <a:defRPr kumimoji="1" sz="2800" kern="1200">
          <a:solidFill>
            <a:schemeClr val="tx1"/>
          </a:solidFill>
          <a:latin typeface="メイリオ" pitchFamily="50" charset="-128"/>
          <a:ea typeface="メイリオ" pitchFamily="50" charset="-128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3200" kern="1200">
          <a:solidFill>
            <a:schemeClr val="tx1"/>
          </a:solidFill>
          <a:latin typeface="メイリオ" pitchFamily="50" charset="-128"/>
          <a:ea typeface="メイリオ" pitchFamily="50" charset="-128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kumimoji="1" sz="2800" kern="1200">
          <a:solidFill>
            <a:schemeClr val="tx1"/>
          </a:solidFill>
          <a:latin typeface="メイリオ" pitchFamily="50" charset="-128"/>
          <a:ea typeface="メイリオ" pitchFamily="50" charset="-128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400" kern="1200">
          <a:solidFill>
            <a:schemeClr val="tx1"/>
          </a:solidFill>
          <a:latin typeface="メイリオ" pitchFamily="50" charset="-128"/>
          <a:ea typeface="メイリオ" pitchFamily="50" charset="-128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kumimoji="1" sz="2000" kern="1200">
          <a:solidFill>
            <a:schemeClr val="tx1"/>
          </a:solidFill>
          <a:latin typeface="メイリオ" pitchFamily="50" charset="-128"/>
          <a:ea typeface="メイリオ" pitchFamily="50" charset="-128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kumimoji="1" sz="2000" kern="1200">
          <a:solidFill>
            <a:schemeClr val="tx1"/>
          </a:solidFill>
          <a:latin typeface="メイリオ" pitchFamily="50" charset="-128"/>
          <a:ea typeface="メイリオ" pitchFamily="50" charset="-128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5.jpeg"/><Relationship Id="rId7" Type="http://schemas.openxmlformats.org/officeDocument/2006/relationships/image" Target="../media/image2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Relationship Id="rId9" Type="http://schemas.openxmlformats.org/officeDocument/2006/relationships/image" Target="../media/image2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emf"/><Relationship Id="rId7" Type="http://schemas.openxmlformats.org/officeDocument/2006/relationships/image" Target="../media/image3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8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.png"/><Relationship Id="rId5" Type="http://schemas.openxmlformats.org/officeDocument/2006/relationships/image" Target="../media/image39.png"/><Relationship Id="rId4" Type="http://schemas.openxmlformats.org/officeDocument/2006/relationships/image" Target="../media/image20.e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2.xml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12" Type="http://schemas.microsoft.com/office/2007/relationships/diagramDrawing" Target="../diagrams/drawing2.xm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11" Type="http://schemas.openxmlformats.org/officeDocument/2006/relationships/diagramColors" Target="../diagrams/colors2.xml"/><Relationship Id="rId5" Type="http://schemas.openxmlformats.org/officeDocument/2006/relationships/diagramQuickStyle" Target="../diagrams/quickStyle1.xml"/><Relationship Id="rId10" Type="http://schemas.openxmlformats.org/officeDocument/2006/relationships/diagramQuickStyle" Target="../diagrams/quickStyle2.xml"/><Relationship Id="rId4" Type="http://schemas.openxmlformats.org/officeDocument/2006/relationships/diagramLayout" Target="../diagrams/layout1.xml"/><Relationship Id="rId9" Type="http://schemas.openxmlformats.org/officeDocument/2006/relationships/diagramLayout" Target="../diagrams/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6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Relationship Id="rId9" Type="http://schemas.openxmlformats.org/officeDocument/2006/relationships/chart" Target="../charts/char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emf"/><Relationship Id="rId5" Type="http://schemas.openxmlformats.org/officeDocument/2006/relationships/image" Target="../media/image16.emf"/><Relationship Id="rId4" Type="http://schemas.openxmlformats.org/officeDocument/2006/relationships/image" Target="../media/image15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13.png"/><Relationship Id="rId4" Type="http://schemas.openxmlformats.org/officeDocument/2006/relationships/image" Target="../media/image20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タイトル 4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altLang="ja-JP" b="1" dirty="0" smtClean="0">
                <a:ln w="15875">
                  <a:solidFill>
                    <a:schemeClr val="bg1"/>
                  </a:solidFill>
                  <a:prstDash val="solid"/>
                </a:ln>
                <a:gradFill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 scaled="0"/>
                </a:gra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The analysis status of </a:t>
            </a:r>
            <a:br>
              <a:rPr lang="en-US" altLang="ja-JP" b="1" dirty="0" smtClean="0">
                <a:ln w="15875">
                  <a:solidFill>
                    <a:schemeClr val="bg1"/>
                  </a:solidFill>
                  <a:prstDash val="solid"/>
                </a:ln>
                <a:gradFill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 scaled="0"/>
                </a:gra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</a:br>
            <a:r>
              <a:rPr lang="en-US" altLang="ja-JP" b="1" dirty="0" err="1" smtClean="0">
                <a:ln w="15875">
                  <a:solidFill>
                    <a:schemeClr val="bg1"/>
                  </a:solidFill>
                  <a:prstDash val="solid"/>
                </a:ln>
                <a:gradFill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 scaled="0"/>
                </a:gra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JLab</a:t>
            </a:r>
            <a:r>
              <a:rPr lang="en-US" altLang="ja-JP" b="1" dirty="0" smtClean="0">
                <a:ln w="15875">
                  <a:solidFill>
                    <a:schemeClr val="bg1"/>
                  </a:solidFill>
                  <a:prstDash val="solid"/>
                </a:ln>
                <a:gradFill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 scaled="0"/>
                </a:gra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E05-115 experiment</a:t>
            </a:r>
            <a:endParaRPr kumimoji="1" lang="ja-JP" altLang="en-US" b="1" dirty="0">
              <a:ln w="15875">
                <a:solidFill>
                  <a:schemeClr val="bg1"/>
                </a:solidFill>
                <a:prstDash val="solid"/>
              </a:ln>
              <a:gradFill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 scaled="0"/>
              </a:gra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3" name="pptTeX_Preamble" descr="\documentclass[12pt]{jarticle}&#10;\pagestyle{empty}&#10;\usepackage{amsmath}&#10;\usepackage[dvips]{color}" hidden="1"/>
          <p:cNvSpPr txBox="1"/>
          <p:nvPr/>
        </p:nvSpPr>
        <p:spPr>
          <a:xfrm>
            <a:off x="-1651000" y="-635000"/>
            <a:ext cx="1651000" cy="635000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endParaRPr kumimoji="1" lang="ja-JP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図 16" descr="HKS_HES全体図1 20090320.jpg"/>
          <p:cNvPicPr>
            <a:picLocks noChangeAspect="1"/>
          </p:cNvPicPr>
          <p:nvPr/>
        </p:nvPicPr>
        <p:blipFill>
          <a:blip r:embed="rId3" cstate="print">
            <a:duotone>
              <a:schemeClr val="bg2">
                <a:shade val="45000"/>
                <a:satMod val="135000"/>
              </a:schemeClr>
              <a:prstClr val="white"/>
            </a:duotone>
          </a:blip>
          <a:srcRect t="8696" r="3163" b="19565"/>
          <a:stretch>
            <a:fillRect/>
          </a:stretch>
        </p:blipFill>
        <p:spPr>
          <a:xfrm>
            <a:off x="2285984" y="2631040"/>
            <a:ext cx="4500594" cy="2357454"/>
          </a:xfrm>
          <a:prstGeom prst="rect">
            <a:avLst/>
          </a:prstGeom>
          <a:solidFill>
            <a:schemeClr val="accent1">
              <a:hueOff val="0"/>
              <a:satOff val="0"/>
              <a:lumOff val="0"/>
            </a:schemeClr>
          </a:solidFill>
        </p:spPr>
      </p:pic>
      <p:pic>
        <p:nvPicPr>
          <p:cNvPr id="53" name="図 52" descr="ess_76810_18Aug10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5496" y="4293096"/>
            <a:ext cx="3171629" cy="2160000"/>
          </a:xfrm>
          <a:prstGeom prst="rect">
            <a:avLst/>
          </a:prstGeom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kumimoji="1" lang="en-US" altLang="ja-JP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Energy Scale </a:t>
            </a:r>
            <a:r>
              <a:rPr lang="en-US" altLang="ja-JP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</a:t>
            </a:r>
            <a:r>
              <a:rPr kumimoji="1" lang="en-US" altLang="ja-JP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alibration </a:t>
            </a:r>
            <a:r>
              <a:rPr kumimoji="1" lang="en-US" altLang="ja-JP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ea typeface="+mn-ea"/>
              </a:rPr>
              <a:t>–</a:t>
            </a:r>
            <a:r>
              <a:rPr lang="en-US" altLang="ja-JP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ea typeface="+mn-ea"/>
              </a:rPr>
              <a:t>Sieve Slit</a:t>
            </a:r>
            <a:r>
              <a:rPr kumimoji="1" lang="en-US" altLang="ja-JP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ea typeface="+mn-ea"/>
              </a:rPr>
              <a:t>-</a:t>
            </a:r>
            <a:endParaRPr kumimoji="1" lang="ja-JP" altLang="en-U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ea"/>
              <a:ea typeface="+mn-ea"/>
            </a:endParaRP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2010/9/4</a:t>
            </a:r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SPHERE and JSPS 2010 Meeting</a:t>
            </a:r>
            <a:endParaRPr kumimoji="1" lang="ja-JP" altLang="en-US"/>
          </a:p>
        </p:txBody>
      </p:sp>
      <p:pic>
        <p:nvPicPr>
          <p:cNvPr id="52" name="図 51" descr="kss_76808_26Aug10mod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972362" y="4437112"/>
            <a:ext cx="3171638" cy="2160000"/>
          </a:xfrm>
          <a:prstGeom prst="rect">
            <a:avLst/>
          </a:prstGeom>
        </p:spPr>
      </p:pic>
      <p:cxnSp>
        <p:nvCxnSpPr>
          <p:cNvPr id="25" name="直線コネクタ 24"/>
          <p:cNvCxnSpPr/>
          <p:nvPr/>
        </p:nvCxnSpPr>
        <p:spPr>
          <a:xfrm flipV="1">
            <a:off x="3571868" y="4131238"/>
            <a:ext cx="357190" cy="285752"/>
          </a:xfrm>
          <a:prstGeom prst="line">
            <a:avLst/>
          </a:prstGeom>
          <a:ln w="635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直線コネクタ 30"/>
          <p:cNvCxnSpPr/>
          <p:nvPr/>
        </p:nvCxnSpPr>
        <p:spPr>
          <a:xfrm>
            <a:off x="4071934" y="4202676"/>
            <a:ext cx="285752" cy="214314"/>
          </a:xfrm>
          <a:prstGeom prst="line">
            <a:avLst/>
          </a:prstGeom>
          <a:ln w="635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直線矢印コネクタ 35"/>
          <p:cNvCxnSpPr>
            <a:stCxn id="27651" idx="2"/>
          </p:cNvCxnSpPr>
          <p:nvPr/>
        </p:nvCxnSpPr>
        <p:spPr>
          <a:xfrm rot="16200000" flipV="1">
            <a:off x="3482573" y="4589870"/>
            <a:ext cx="500065" cy="35716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直線矢印コネクタ 38"/>
          <p:cNvCxnSpPr>
            <a:stCxn id="27652" idx="0"/>
          </p:cNvCxnSpPr>
          <p:nvPr/>
        </p:nvCxnSpPr>
        <p:spPr>
          <a:xfrm rot="16200000" flipV="1">
            <a:off x="4679158" y="4107662"/>
            <a:ext cx="428627" cy="928694"/>
          </a:xfrm>
          <a:prstGeom prst="straightConnector1">
            <a:avLst/>
          </a:prstGeom>
          <a:ln w="25400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テキスト ボックス 27"/>
          <p:cNvSpPr txBox="1"/>
          <p:nvPr/>
        </p:nvSpPr>
        <p:spPr>
          <a:xfrm>
            <a:off x="7380312" y="4221088"/>
            <a:ext cx="10986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b="1" dirty="0" smtClean="0">
                <a:solidFill>
                  <a:schemeClr val="accent5">
                    <a:lumMod val="75000"/>
                  </a:schemeClr>
                </a:solidFill>
              </a:rPr>
              <a:t>Real Data</a:t>
            </a:r>
            <a:endParaRPr kumimoji="1" lang="ja-JP" altLang="en-US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pic>
        <p:nvPicPr>
          <p:cNvPr id="27651" name="Picture 3"/>
          <p:cNvPicPr>
            <a:picLocks noChangeAspect="1" noChangeArrowheads="1"/>
          </p:cNvPicPr>
          <p:nvPr/>
        </p:nvPicPr>
        <p:blipFill>
          <a:blip r:embed="rId6" cstate="print"/>
          <a:srcRect l="24590" t="24044" r="20012" b="25833"/>
          <a:stretch>
            <a:fillRect/>
          </a:stretch>
        </p:blipFill>
        <p:spPr bwMode="auto">
          <a:xfrm rot="10800000">
            <a:off x="2928926" y="4857760"/>
            <a:ext cx="1643074" cy="1114943"/>
          </a:xfrm>
          <a:prstGeom prst="rect">
            <a:avLst/>
          </a:prstGeom>
          <a:noFill/>
          <a:ln w="12700">
            <a:solidFill>
              <a:srgbClr val="FF0000"/>
            </a:solidFill>
            <a:prstDash val="sysDash"/>
            <a:miter lim="800000"/>
            <a:headEnd/>
            <a:tailEnd/>
          </a:ln>
        </p:spPr>
      </p:pic>
      <p:sp>
        <p:nvSpPr>
          <p:cNvPr id="34" name="テキスト ボックス 33"/>
          <p:cNvSpPr txBox="1"/>
          <p:nvPr/>
        </p:nvSpPr>
        <p:spPr>
          <a:xfrm>
            <a:off x="285720" y="5857892"/>
            <a:ext cx="10986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b="1" dirty="0" smtClean="0">
                <a:solidFill>
                  <a:schemeClr val="accent5">
                    <a:lumMod val="75000"/>
                  </a:schemeClr>
                </a:solidFill>
              </a:rPr>
              <a:t>Real Data</a:t>
            </a:r>
            <a:endParaRPr kumimoji="1" lang="ja-JP" altLang="en-US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46" name="フリーフォーム 45"/>
          <p:cNvSpPr/>
          <p:nvPr/>
        </p:nvSpPr>
        <p:spPr>
          <a:xfrm>
            <a:off x="4023360" y="3270885"/>
            <a:ext cx="2057400" cy="1369695"/>
          </a:xfrm>
          <a:custGeom>
            <a:avLst/>
            <a:gdLst>
              <a:gd name="connsiteX0" fmla="*/ 0 w 2057400"/>
              <a:gd name="connsiteY0" fmla="*/ 1369695 h 1369695"/>
              <a:gd name="connsiteX1" fmla="*/ 102870 w 2057400"/>
              <a:gd name="connsiteY1" fmla="*/ 1083945 h 1369695"/>
              <a:gd name="connsiteX2" fmla="*/ 548640 w 2057400"/>
              <a:gd name="connsiteY2" fmla="*/ 386715 h 1369695"/>
              <a:gd name="connsiteX3" fmla="*/ 857250 w 2057400"/>
              <a:gd name="connsiteY3" fmla="*/ 55245 h 1369695"/>
              <a:gd name="connsiteX4" fmla="*/ 1337310 w 2057400"/>
              <a:gd name="connsiteY4" fmla="*/ 55245 h 1369695"/>
              <a:gd name="connsiteX5" fmla="*/ 2057400 w 2057400"/>
              <a:gd name="connsiteY5" fmla="*/ 249555 h 13696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057400" h="1369695">
                <a:moveTo>
                  <a:pt x="0" y="1369695"/>
                </a:moveTo>
                <a:cubicBezTo>
                  <a:pt x="5715" y="1308735"/>
                  <a:pt x="11430" y="1247775"/>
                  <a:pt x="102870" y="1083945"/>
                </a:cubicBezTo>
                <a:cubicBezTo>
                  <a:pt x="194310" y="920115"/>
                  <a:pt x="422910" y="558165"/>
                  <a:pt x="548640" y="386715"/>
                </a:cubicBezTo>
                <a:cubicBezTo>
                  <a:pt x="674370" y="215265"/>
                  <a:pt x="725805" y="110490"/>
                  <a:pt x="857250" y="55245"/>
                </a:cubicBezTo>
                <a:cubicBezTo>
                  <a:pt x="988695" y="0"/>
                  <a:pt x="1137285" y="22860"/>
                  <a:pt x="1337310" y="55245"/>
                </a:cubicBezTo>
                <a:cubicBezTo>
                  <a:pt x="1537335" y="87630"/>
                  <a:pt x="2057400" y="249555"/>
                  <a:pt x="2057400" y="249555"/>
                </a:cubicBezTo>
              </a:path>
            </a:pathLst>
          </a:custGeom>
          <a:noFill/>
          <a:ln w="127000">
            <a:solidFill>
              <a:schemeClr val="accent1">
                <a:alpha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7" name="フリーフォーム 46"/>
          <p:cNvSpPr/>
          <p:nvPr/>
        </p:nvSpPr>
        <p:spPr>
          <a:xfrm>
            <a:off x="2571750" y="3383280"/>
            <a:ext cx="1451610" cy="1257300"/>
          </a:xfrm>
          <a:custGeom>
            <a:avLst/>
            <a:gdLst>
              <a:gd name="connsiteX0" fmla="*/ 1451610 w 1451610"/>
              <a:gd name="connsiteY0" fmla="*/ 1257300 h 1257300"/>
              <a:gd name="connsiteX1" fmla="*/ 1303020 w 1451610"/>
              <a:gd name="connsiteY1" fmla="*/ 982980 h 1257300"/>
              <a:gd name="connsiteX2" fmla="*/ 857250 w 1451610"/>
              <a:gd name="connsiteY2" fmla="*/ 354330 h 1257300"/>
              <a:gd name="connsiteX3" fmla="*/ 628650 w 1451610"/>
              <a:gd name="connsiteY3" fmla="*/ 114300 h 1257300"/>
              <a:gd name="connsiteX4" fmla="*/ 354330 w 1451610"/>
              <a:gd name="connsiteY4" fmla="*/ 45720 h 1257300"/>
              <a:gd name="connsiteX5" fmla="*/ 0 w 1451610"/>
              <a:gd name="connsiteY5" fmla="*/ 0 h 1257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451610" h="1257300">
                <a:moveTo>
                  <a:pt x="1451610" y="1257300"/>
                </a:moveTo>
                <a:cubicBezTo>
                  <a:pt x="1426845" y="1195387"/>
                  <a:pt x="1402080" y="1133475"/>
                  <a:pt x="1303020" y="982980"/>
                </a:cubicBezTo>
                <a:cubicBezTo>
                  <a:pt x="1203960" y="832485"/>
                  <a:pt x="969645" y="499110"/>
                  <a:pt x="857250" y="354330"/>
                </a:cubicBezTo>
                <a:cubicBezTo>
                  <a:pt x="744855" y="209550"/>
                  <a:pt x="712470" y="165735"/>
                  <a:pt x="628650" y="114300"/>
                </a:cubicBezTo>
                <a:cubicBezTo>
                  <a:pt x="544830" y="62865"/>
                  <a:pt x="459105" y="64770"/>
                  <a:pt x="354330" y="45720"/>
                </a:cubicBezTo>
                <a:cubicBezTo>
                  <a:pt x="249555" y="26670"/>
                  <a:pt x="124777" y="13335"/>
                  <a:pt x="0" y="0"/>
                </a:cubicBezTo>
              </a:path>
            </a:pathLst>
          </a:custGeom>
          <a:ln w="127000">
            <a:solidFill>
              <a:srgbClr val="FF0000">
                <a:alpha val="50000"/>
              </a:srgb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8" name="テキスト ボックス 47"/>
          <p:cNvSpPr txBox="1"/>
          <p:nvPr/>
        </p:nvSpPr>
        <p:spPr>
          <a:xfrm>
            <a:off x="4857752" y="3429000"/>
            <a:ext cx="45557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b="1" dirty="0" smtClean="0">
                <a:solidFill>
                  <a:schemeClr val="tx2"/>
                </a:solidFill>
              </a:rPr>
              <a:t>K</a:t>
            </a:r>
            <a:r>
              <a:rPr kumimoji="1" lang="en-US" altLang="ja-JP" sz="2400" b="1" baseline="30000" dirty="0" smtClean="0">
                <a:solidFill>
                  <a:schemeClr val="tx2"/>
                </a:solidFill>
              </a:rPr>
              <a:t>+</a:t>
            </a:r>
            <a:endParaRPr kumimoji="1" lang="ja-JP" altLang="en-US" sz="2400" b="1" baseline="30000" dirty="0">
              <a:solidFill>
                <a:schemeClr val="tx2"/>
              </a:solidFill>
            </a:endParaRPr>
          </a:p>
        </p:txBody>
      </p:sp>
      <p:sp>
        <p:nvSpPr>
          <p:cNvPr id="49" name="テキスト ボックス 48"/>
          <p:cNvSpPr txBox="1"/>
          <p:nvPr/>
        </p:nvSpPr>
        <p:spPr>
          <a:xfrm>
            <a:off x="2857488" y="3571876"/>
            <a:ext cx="42030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b="1" dirty="0" smtClean="0">
                <a:solidFill>
                  <a:srgbClr val="FF0000"/>
                </a:solidFill>
              </a:rPr>
              <a:t>e’</a:t>
            </a:r>
            <a:endParaRPr kumimoji="1" lang="ja-JP" altLang="en-US" sz="2400" b="1" dirty="0">
              <a:solidFill>
                <a:srgbClr val="FF0000"/>
              </a:solidFill>
            </a:endParaRPr>
          </a:p>
        </p:txBody>
      </p:sp>
      <p:cxnSp>
        <p:nvCxnSpPr>
          <p:cNvPr id="51" name="直線コネクタ 50"/>
          <p:cNvCxnSpPr/>
          <p:nvPr/>
        </p:nvCxnSpPr>
        <p:spPr>
          <a:xfrm rot="5400000" flipH="1" flipV="1">
            <a:off x="2178827" y="3321843"/>
            <a:ext cx="714380" cy="71438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直線コネクタ 53"/>
          <p:cNvCxnSpPr/>
          <p:nvPr/>
        </p:nvCxnSpPr>
        <p:spPr>
          <a:xfrm rot="5400000" flipH="1" flipV="1">
            <a:off x="5750727" y="3393281"/>
            <a:ext cx="642942" cy="142876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テキスト ボックス 55"/>
          <p:cNvSpPr txBox="1"/>
          <p:nvPr/>
        </p:nvSpPr>
        <p:spPr>
          <a:xfrm>
            <a:off x="1357290" y="3714752"/>
            <a:ext cx="15171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>
                <a:solidFill>
                  <a:srgbClr val="FF0000"/>
                </a:solidFill>
              </a:rPr>
              <a:t>HES Ref. Plane</a:t>
            </a:r>
            <a:endParaRPr kumimoji="1" lang="ja-JP" altLang="en-US" dirty="0">
              <a:solidFill>
                <a:srgbClr val="FF0000"/>
              </a:solidFill>
            </a:endParaRPr>
          </a:p>
        </p:txBody>
      </p:sp>
      <p:sp>
        <p:nvSpPr>
          <p:cNvPr id="57" name="テキスト ボックス 56"/>
          <p:cNvSpPr txBox="1"/>
          <p:nvPr/>
        </p:nvSpPr>
        <p:spPr>
          <a:xfrm>
            <a:off x="5214942" y="3786190"/>
            <a:ext cx="15253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>
                <a:solidFill>
                  <a:schemeClr val="tx2"/>
                </a:solidFill>
              </a:rPr>
              <a:t>HKS Ref. Plane</a:t>
            </a:r>
            <a:endParaRPr kumimoji="1" lang="ja-JP" altLang="en-US" dirty="0">
              <a:solidFill>
                <a:schemeClr val="tx2"/>
              </a:solidFill>
            </a:endParaRPr>
          </a:p>
        </p:txBody>
      </p:sp>
      <p:pic>
        <p:nvPicPr>
          <p:cNvPr id="58" name="図 57" descr="hfpxxp_run76810_rev356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5286380" y="697496"/>
            <a:ext cx="3171635" cy="2160000"/>
          </a:xfrm>
          <a:prstGeom prst="rect">
            <a:avLst/>
          </a:prstGeom>
        </p:spPr>
      </p:pic>
      <p:pic>
        <p:nvPicPr>
          <p:cNvPr id="60" name="図 59" descr="efpxxp_run76810_rev356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685990" y="785794"/>
            <a:ext cx="3171630" cy="2160000"/>
          </a:xfrm>
          <a:prstGeom prst="rect">
            <a:avLst/>
          </a:prstGeom>
        </p:spPr>
      </p:pic>
      <p:sp>
        <p:nvSpPr>
          <p:cNvPr id="61" name="テキスト ボックス 60"/>
          <p:cNvSpPr txBox="1"/>
          <p:nvPr/>
        </p:nvSpPr>
        <p:spPr>
          <a:xfrm>
            <a:off x="714348" y="714356"/>
            <a:ext cx="2701637" cy="369332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kumimoji="1" lang="en-US" altLang="ja-JP" b="1" dirty="0" smtClean="0"/>
              <a:t>x (cm) </a:t>
            </a:r>
            <a:r>
              <a:rPr kumimoji="1" lang="en-US" altLang="ja-JP" b="1" dirty="0" err="1" smtClean="0"/>
              <a:t>vs</a:t>
            </a:r>
            <a:r>
              <a:rPr kumimoji="1" lang="en-US" altLang="ja-JP" b="1" dirty="0" smtClean="0"/>
              <a:t> x’ (</a:t>
            </a:r>
            <a:r>
              <a:rPr kumimoji="1" lang="en-US" altLang="ja-JP" b="1" dirty="0" err="1" smtClean="0"/>
              <a:t>rad</a:t>
            </a:r>
            <a:r>
              <a:rPr kumimoji="1" lang="en-US" altLang="ja-JP" b="1" dirty="0" smtClean="0"/>
              <a:t>) at HES FP</a:t>
            </a:r>
            <a:endParaRPr kumimoji="1" lang="ja-JP" altLang="en-US" b="1" dirty="0"/>
          </a:p>
        </p:txBody>
      </p:sp>
      <p:sp>
        <p:nvSpPr>
          <p:cNvPr id="62" name="テキスト ボックス 61"/>
          <p:cNvSpPr txBox="1"/>
          <p:nvPr/>
        </p:nvSpPr>
        <p:spPr>
          <a:xfrm>
            <a:off x="5214942" y="702214"/>
            <a:ext cx="2716641" cy="369332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kumimoji="1" lang="en-US" altLang="ja-JP" b="1" dirty="0" smtClean="0"/>
              <a:t>x (cm) </a:t>
            </a:r>
            <a:r>
              <a:rPr kumimoji="1" lang="en-US" altLang="ja-JP" b="1" dirty="0" err="1" smtClean="0"/>
              <a:t>vs</a:t>
            </a:r>
            <a:r>
              <a:rPr kumimoji="1" lang="en-US" altLang="ja-JP" b="1" dirty="0" smtClean="0"/>
              <a:t> x’ (</a:t>
            </a:r>
            <a:r>
              <a:rPr kumimoji="1" lang="en-US" altLang="ja-JP" b="1" dirty="0" err="1" smtClean="0"/>
              <a:t>rad</a:t>
            </a:r>
            <a:r>
              <a:rPr kumimoji="1" lang="en-US" altLang="ja-JP" b="1" dirty="0" smtClean="0"/>
              <a:t>) at HKS FP</a:t>
            </a:r>
            <a:endParaRPr kumimoji="1" lang="ja-JP" altLang="en-US" b="1" dirty="0"/>
          </a:p>
        </p:txBody>
      </p:sp>
      <p:pic>
        <p:nvPicPr>
          <p:cNvPr id="27652" name="Picture 4"/>
          <p:cNvPicPr>
            <a:picLocks noChangeAspect="1" noChangeArrowheads="1"/>
          </p:cNvPicPr>
          <p:nvPr/>
        </p:nvPicPr>
        <p:blipFill>
          <a:blip r:embed="rId9" cstate="print"/>
          <a:srcRect l="37549" t="34627" r="39746" b="35724"/>
          <a:stretch>
            <a:fillRect/>
          </a:stretch>
        </p:blipFill>
        <p:spPr bwMode="auto">
          <a:xfrm>
            <a:off x="4643438" y="4786322"/>
            <a:ext cx="1428760" cy="1244403"/>
          </a:xfrm>
          <a:prstGeom prst="rect">
            <a:avLst/>
          </a:prstGeom>
          <a:noFill/>
          <a:ln w="12700">
            <a:solidFill>
              <a:srgbClr val="0070C0"/>
            </a:solidFill>
            <a:prstDash val="sysDash"/>
            <a:miter lim="800000"/>
            <a:headEnd/>
            <a:tailEnd/>
          </a:ln>
        </p:spPr>
      </p:pic>
      <p:sp>
        <p:nvSpPr>
          <p:cNvPr id="42" name="テキスト ボックス 41"/>
          <p:cNvSpPr txBox="1"/>
          <p:nvPr/>
        </p:nvSpPr>
        <p:spPr>
          <a:xfrm>
            <a:off x="5357818" y="5786454"/>
            <a:ext cx="8354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b="1" dirty="0" smtClean="0">
                <a:solidFill>
                  <a:srgbClr val="0070C0"/>
                </a:solidFill>
              </a:rPr>
              <a:t>HKS SS</a:t>
            </a:r>
            <a:endParaRPr kumimoji="1" lang="ja-JP" altLang="en-US" b="1" dirty="0">
              <a:solidFill>
                <a:srgbClr val="0070C0"/>
              </a:solidFill>
            </a:endParaRPr>
          </a:p>
        </p:txBody>
      </p:sp>
      <p:sp>
        <p:nvSpPr>
          <p:cNvPr id="41" name="テキスト ボックス 40"/>
          <p:cNvSpPr txBox="1"/>
          <p:nvPr/>
        </p:nvSpPr>
        <p:spPr>
          <a:xfrm>
            <a:off x="3857620" y="5643578"/>
            <a:ext cx="8204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b="1" dirty="0" smtClean="0">
                <a:solidFill>
                  <a:srgbClr val="FF0000"/>
                </a:solidFill>
              </a:rPr>
              <a:t>HES SS</a:t>
            </a:r>
            <a:endParaRPr kumimoji="1" lang="ja-JP" altLang="en-US" b="1" dirty="0">
              <a:solidFill>
                <a:srgbClr val="FF0000"/>
              </a:solidFill>
            </a:endParaRPr>
          </a:p>
        </p:txBody>
      </p:sp>
      <p:sp>
        <p:nvSpPr>
          <p:cNvPr id="30" name="テキスト ボックス 29"/>
          <p:cNvSpPr txBox="1"/>
          <p:nvPr/>
        </p:nvSpPr>
        <p:spPr>
          <a:xfrm>
            <a:off x="2428860" y="2357430"/>
            <a:ext cx="10986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b="1" dirty="0" smtClean="0">
                <a:solidFill>
                  <a:schemeClr val="accent5">
                    <a:lumMod val="75000"/>
                  </a:schemeClr>
                </a:solidFill>
              </a:rPr>
              <a:t>Real Data</a:t>
            </a:r>
            <a:endParaRPr kumimoji="1" lang="ja-JP" altLang="en-US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32" name="テキスト ボックス 31"/>
          <p:cNvSpPr txBox="1"/>
          <p:nvPr/>
        </p:nvSpPr>
        <p:spPr>
          <a:xfrm>
            <a:off x="7072330" y="2285992"/>
            <a:ext cx="10986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b="1" dirty="0" smtClean="0">
                <a:solidFill>
                  <a:schemeClr val="accent5">
                    <a:lumMod val="75000"/>
                  </a:schemeClr>
                </a:solidFill>
              </a:rPr>
              <a:t>Real Data</a:t>
            </a:r>
            <a:endParaRPr kumimoji="1" lang="ja-JP" altLang="en-US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cxnSp>
        <p:nvCxnSpPr>
          <p:cNvPr id="35" name="直線矢印コネクタ 34"/>
          <p:cNvCxnSpPr/>
          <p:nvPr/>
        </p:nvCxnSpPr>
        <p:spPr>
          <a:xfrm rot="5400000">
            <a:off x="607191" y="3679033"/>
            <a:ext cx="1071570" cy="1588"/>
          </a:xfrm>
          <a:prstGeom prst="straightConnector1">
            <a:avLst/>
          </a:prstGeom>
          <a:ln w="63500" cmpd="dbl">
            <a:solidFill>
              <a:schemeClr val="accent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テキスト ボックス 36"/>
          <p:cNvSpPr txBox="1"/>
          <p:nvPr/>
        </p:nvSpPr>
        <p:spPr>
          <a:xfrm>
            <a:off x="500034" y="3357562"/>
            <a:ext cx="1271630" cy="369332"/>
          </a:xfrm>
          <a:prstGeom prst="rect">
            <a:avLst/>
          </a:prstGeom>
          <a:solidFill>
            <a:schemeClr val="lt1">
              <a:alpha val="5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altLang="ja-JP" b="1" dirty="0" smtClean="0">
                <a:solidFill>
                  <a:schemeClr val="accent2"/>
                </a:solidFill>
              </a:rPr>
              <a:t>reconstruct</a:t>
            </a:r>
            <a:endParaRPr kumimoji="1" lang="ja-JP" altLang="en-US" b="1" dirty="0">
              <a:solidFill>
                <a:schemeClr val="accent2"/>
              </a:solidFill>
            </a:endParaRPr>
          </a:p>
        </p:txBody>
      </p:sp>
      <p:cxnSp>
        <p:nvCxnSpPr>
          <p:cNvPr id="38" name="直線矢印コネクタ 37"/>
          <p:cNvCxnSpPr/>
          <p:nvPr/>
        </p:nvCxnSpPr>
        <p:spPr>
          <a:xfrm rot="5400000">
            <a:off x="7108049" y="3607595"/>
            <a:ext cx="1071570" cy="1588"/>
          </a:xfrm>
          <a:prstGeom prst="straightConnector1">
            <a:avLst/>
          </a:prstGeom>
          <a:ln w="63500" cmpd="dbl">
            <a:solidFill>
              <a:schemeClr val="tx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テキスト ボックス 39"/>
          <p:cNvSpPr txBox="1"/>
          <p:nvPr/>
        </p:nvSpPr>
        <p:spPr>
          <a:xfrm>
            <a:off x="7000892" y="3286124"/>
            <a:ext cx="1271630" cy="369332"/>
          </a:xfrm>
          <a:prstGeom prst="rect">
            <a:avLst/>
          </a:prstGeom>
          <a:solidFill>
            <a:schemeClr val="lt1">
              <a:alpha val="5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altLang="ja-JP" b="1" dirty="0" smtClean="0">
                <a:solidFill>
                  <a:schemeClr val="tx2"/>
                </a:solidFill>
              </a:rPr>
              <a:t>reconstruct</a:t>
            </a:r>
            <a:endParaRPr kumimoji="1" lang="ja-JP" altLang="en-US" b="1" dirty="0">
              <a:solidFill>
                <a:schemeClr val="tx2"/>
              </a:solidFill>
            </a:endParaRPr>
          </a:p>
        </p:txBody>
      </p:sp>
      <p:sp>
        <p:nvSpPr>
          <p:cNvPr id="43" name="テキスト ボックス 42"/>
          <p:cNvSpPr txBox="1"/>
          <p:nvPr/>
        </p:nvSpPr>
        <p:spPr>
          <a:xfrm>
            <a:off x="8358214" y="6215082"/>
            <a:ext cx="4667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cm</a:t>
            </a:r>
            <a:endParaRPr kumimoji="1" lang="ja-JP" altLang="en-US" dirty="0"/>
          </a:p>
        </p:txBody>
      </p:sp>
      <p:sp>
        <p:nvSpPr>
          <p:cNvPr id="44" name="テキスト ボックス 43"/>
          <p:cNvSpPr txBox="1"/>
          <p:nvPr/>
        </p:nvSpPr>
        <p:spPr>
          <a:xfrm>
            <a:off x="2571736" y="6202940"/>
            <a:ext cx="4667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cm</a:t>
            </a:r>
            <a:endParaRPr kumimoji="1" lang="ja-JP" altLang="en-US" dirty="0"/>
          </a:p>
        </p:txBody>
      </p:sp>
      <p:sp>
        <p:nvSpPr>
          <p:cNvPr id="45" name="テキスト ボックス 44"/>
          <p:cNvSpPr txBox="1"/>
          <p:nvPr/>
        </p:nvSpPr>
        <p:spPr>
          <a:xfrm rot="16200000">
            <a:off x="5809153" y="4439697"/>
            <a:ext cx="4667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cm</a:t>
            </a:r>
            <a:endParaRPr kumimoji="1" lang="ja-JP" altLang="en-US" dirty="0"/>
          </a:p>
        </p:txBody>
      </p:sp>
      <p:sp>
        <p:nvSpPr>
          <p:cNvPr id="50" name="テキスト ボックス 49"/>
          <p:cNvSpPr txBox="1"/>
          <p:nvPr/>
        </p:nvSpPr>
        <p:spPr>
          <a:xfrm rot="16200000">
            <a:off x="-120200" y="4511135"/>
            <a:ext cx="4667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cm</a:t>
            </a:r>
            <a:endParaRPr kumimoji="1" lang="ja-JP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kumimoji="1" lang="en-US" altLang="ja-JP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Cross </a:t>
            </a:r>
            <a:r>
              <a:rPr lang="en-US" altLang="ja-JP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</a:t>
            </a:r>
            <a:r>
              <a:rPr kumimoji="1" lang="en-US" altLang="ja-JP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ection calculation at CH</a:t>
            </a:r>
            <a:r>
              <a:rPr kumimoji="1" lang="en-US" altLang="ja-JP" baseline="-25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  <a:r>
              <a:rPr kumimoji="1" lang="en-US" altLang="ja-JP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target</a:t>
            </a:r>
            <a:endParaRPr kumimoji="1" lang="ja-JP" alt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9" name="コンテンツ プレースホルダ 8"/>
          <p:cNvGraphicFramePr>
            <a:graphicFrameLocks noGrp="1"/>
          </p:cNvGraphicFramePr>
          <p:nvPr>
            <p:ph idx="1"/>
          </p:nvPr>
        </p:nvGraphicFramePr>
        <p:xfrm>
          <a:off x="5004048" y="821824"/>
          <a:ext cx="3707904" cy="2188840"/>
        </p:xfrm>
        <a:graphic>
          <a:graphicData uri="http://schemas.openxmlformats.org/drawingml/2006/table">
            <a:tbl>
              <a:tblPr firstCol="1" bandRow="1">
                <a:tableStyleId>{5C22544A-7EE6-4342-B048-85BDC9FD1C3A}</a:tableStyleId>
              </a:tblPr>
              <a:tblGrid>
                <a:gridCol w="2232248"/>
                <a:gridCol w="1475656"/>
              </a:tblGrid>
              <a:tr h="437768">
                <a:tc>
                  <a:txBody>
                    <a:bodyPr/>
                    <a:lstStyle/>
                    <a:p>
                      <a:r>
                        <a:rPr kumimoji="1" lang="en-US" altLang="ja-JP" dirty="0" smtClean="0"/>
                        <a:t>N</a:t>
                      </a:r>
                      <a:r>
                        <a:rPr kumimoji="1" lang="en-US" altLang="ja-JP" baseline="-25000" dirty="0" smtClean="0"/>
                        <a:t>T </a:t>
                      </a:r>
                      <a:r>
                        <a:rPr kumimoji="1" lang="en-US" altLang="ja-JP" baseline="0" dirty="0" smtClean="0"/>
                        <a:t>[1/cm</a:t>
                      </a:r>
                      <a:r>
                        <a:rPr kumimoji="1" lang="en-US" altLang="ja-JP" baseline="30000" dirty="0" smtClean="0"/>
                        <a:t>2</a:t>
                      </a:r>
                      <a:r>
                        <a:rPr kumimoji="1" lang="en-US" altLang="ja-JP" baseline="0" dirty="0" smtClean="0"/>
                        <a:t>]</a:t>
                      </a:r>
                      <a:endParaRPr kumimoji="1" lang="ja-JP" altLang="en-US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mtClean="0"/>
                        <a:t>4</a:t>
                      </a:r>
                      <a:r>
                        <a:rPr kumimoji="1" lang="en-US" altLang="ja-JP" dirty="0" err="1" smtClean="0"/>
                        <a:t>.</a:t>
                      </a:r>
                      <a:r>
                        <a:rPr kumimoji="1" lang="en-US" altLang="ja-JP" smtClean="0"/>
                        <a:t>05x10</a:t>
                      </a:r>
                      <a:r>
                        <a:rPr kumimoji="1" lang="en-US" altLang="ja-JP" baseline="30000" smtClean="0"/>
                        <a:t>22</a:t>
                      </a:r>
                      <a:endParaRPr kumimoji="1" lang="ja-JP" altLang="en-US" baseline="30000" dirty="0"/>
                    </a:p>
                  </a:txBody>
                  <a:tcPr/>
                </a:tc>
              </a:tr>
              <a:tr h="437768">
                <a:tc>
                  <a:txBody>
                    <a:bodyPr/>
                    <a:lstStyle/>
                    <a:p>
                      <a:r>
                        <a:rPr kumimoji="1" lang="en-US" altLang="ja-JP" baseline="0" dirty="0" smtClean="0"/>
                        <a:t>effective N</a:t>
                      </a:r>
                      <a:r>
                        <a:rPr kumimoji="1" lang="en-US" altLang="ja-JP" baseline="-25000" dirty="0" smtClean="0"/>
                        <a:t>T </a:t>
                      </a:r>
                      <a:r>
                        <a:rPr kumimoji="1" lang="en-US" altLang="ja-JP" baseline="0" dirty="0" smtClean="0"/>
                        <a:t>[1/cm</a:t>
                      </a:r>
                      <a:r>
                        <a:rPr kumimoji="1" lang="en-US" altLang="ja-JP" baseline="30000" dirty="0" smtClean="0"/>
                        <a:t>2</a:t>
                      </a:r>
                      <a:r>
                        <a:rPr kumimoji="1" lang="en-US" altLang="ja-JP" baseline="0" dirty="0" smtClean="0"/>
                        <a:t>]</a:t>
                      </a:r>
                      <a:endParaRPr kumimoji="1" lang="ja-JP" altLang="en-US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baseline="0" dirty="0" smtClean="0"/>
                        <a:t>3.21x10</a:t>
                      </a:r>
                      <a:r>
                        <a:rPr kumimoji="1" lang="en-US" altLang="ja-JP" baseline="30000" dirty="0" smtClean="0"/>
                        <a:t>22</a:t>
                      </a:r>
                      <a:endParaRPr kumimoji="1" lang="ja-JP" altLang="en-US" baseline="30000" dirty="0"/>
                    </a:p>
                  </a:txBody>
                  <a:tcPr/>
                </a:tc>
              </a:tr>
              <a:tr h="437768">
                <a:tc>
                  <a:txBody>
                    <a:bodyPr/>
                    <a:lstStyle/>
                    <a:p>
                      <a:r>
                        <a:rPr kumimoji="1" lang="en-US" altLang="ja-JP" dirty="0" smtClean="0"/>
                        <a:t>N</a:t>
                      </a:r>
                      <a:r>
                        <a:rPr kumimoji="1" lang="en-US" altLang="ja-JP" baseline="-25000" dirty="0" smtClean="0">
                          <a:latin typeface="Symbol" pitchFamily="18" charset="2"/>
                        </a:rPr>
                        <a:t>g* </a:t>
                      </a:r>
                      <a:r>
                        <a:rPr kumimoji="1" lang="en-US" altLang="ja-JP" baseline="0" dirty="0" smtClean="0">
                          <a:latin typeface="+mn-ea"/>
                          <a:ea typeface="+mn-ea"/>
                        </a:rPr>
                        <a:t>[1/electron]</a:t>
                      </a:r>
                      <a:endParaRPr kumimoji="1" lang="ja-JP" altLang="en-US" baseline="-25000" dirty="0">
                        <a:latin typeface="+mn-ea"/>
                        <a:ea typeface="+mn-e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 smtClean="0"/>
                        <a:t>1.51x10</a:t>
                      </a:r>
                      <a:r>
                        <a:rPr kumimoji="1" lang="en-US" altLang="ja-JP" baseline="30000" dirty="0" smtClean="0"/>
                        <a:t>14</a:t>
                      </a:r>
                      <a:endParaRPr kumimoji="1" lang="ja-JP" altLang="en-US" baseline="30000" dirty="0"/>
                    </a:p>
                  </a:txBody>
                  <a:tcPr/>
                </a:tc>
              </a:tr>
              <a:tr h="437768">
                <a:tc>
                  <a:txBody>
                    <a:bodyPr/>
                    <a:lstStyle/>
                    <a:p>
                      <a:r>
                        <a:rPr kumimoji="1" lang="en-US" altLang="ja-JP" dirty="0" err="1" smtClean="0"/>
                        <a:t>f</a:t>
                      </a:r>
                      <a:r>
                        <a:rPr kumimoji="1" lang="en-US" altLang="ja-JP" baseline="-25000" dirty="0" err="1" smtClean="0"/>
                        <a:t>decay</a:t>
                      </a:r>
                      <a:endParaRPr kumimoji="1" lang="ja-JP" altLang="en-US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 smtClean="0"/>
                        <a:t>0.298</a:t>
                      </a:r>
                      <a:endParaRPr kumimoji="1" lang="ja-JP" altLang="en-US" dirty="0"/>
                    </a:p>
                  </a:txBody>
                  <a:tcPr/>
                </a:tc>
              </a:tr>
              <a:tr h="437768">
                <a:tc>
                  <a:txBody>
                    <a:bodyPr/>
                    <a:lstStyle/>
                    <a:p>
                      <a:r>
                        <a:rPr kumimoji="1" lang="en-US" altLang="ja-JP" baseline="0" dirty="0" err="1" smtClean="0">
                          <a:latin typeface="Symbol" pitchFamily="18" charset="2"/>
                        </a:rPr>
                        <a:t>e</a:t>
                      </a:r>
                      <a:r>
                        <a:rPr kumimoji="1" lang="en-US" altLang="ja-JP" baseline="-25000" dirty="0" err="1" smtClean="0"/>
                        <a:t>i</a:t>
                      </a:r>
                      <a:endParaRPr kumimoji="1" lang="ja-JP" altLang="en-US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 smtClean="0">
                          <a:solidFill>
                            <a:srgbClr val="FF0000"/>
                          </a:solidFill>
                        </a:rPr>
                        <a:t>1</a:t>
                      </a:r>
                      <a:r>
                        <a:rPr kumimoji="1" lang="en-US" altLang="ja-JP" baseline="0" dirty="0" smtClean="0">
                          <a:solidFill>
                            <a:srgbClr val="FF0000"/>
                          </a:solidFill>
                        </a:rPr>
                        <a:t> (assumed)</a:t>
                      </a:r>
                      <a:endParaRPr kumimoji="1" lang="ja-JP" altLang="en-U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2010/9/4</a:t>
            </a:r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SPHERE and JSPS 2010 Meeting</a:t>
            </a:r>
            <a:endParaRPr kumimoji="1" lang="ja-JP" altLang="en-US"/>
          </a:p>
        </p:txBody>
      </p:sp>
      <p:pic>
        <p:nvPicPr>
          <p:cNvPr id="6" name="図 5" descr="\begin{document}&#10;\begin{align*}&#10;\frac{d\sigma}{d\Omega}=\frac{1}{N_{T}}\frac{1}{N_{\gamma^*}}\frac{1}{f_{decay}}\sum_{i}^{N}\frac{1}{\epsilon_{i}d\Omega_{i}}&#10;\end{align*}&#10;\end{document}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95537" y="692696"/>
            <a:ext cx="4176463" cy="965721"/>
          </a:xfrm>
          <a:prstGeom prst="rect">
            <a:avLst/>
          </a:prstGeom>
        </p:spPr>
      </p:pic>
      <p:sp>
        <p:nvSpPr>
          <p:cNvPr id="7" name="テキスト ボックス 6"/>
          <p:cNvSpPr txBox="1"/>
          <p:nvPr/>
        </p:nvSpPr>
        <p:spPr>
          <a:xfrm>
            <a:off x="251520" y="1706032"/>
            <a:ext cx="3925177" cy="286232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dirty="0" smtClean="0"/>
              <a:t>N</a:t>
            </a:r>
            <a:r>
              <a:rPr kumimoji="1" lang="en-US" altLang="ja-JP" sz="2000" baseline="-25000" dirty="0" smtClean="0"/>
              <a:t>T</a:t>
            </a:r>
            <a:r>
              <a:rPr kumimoji="1" lang="en-US" altLang="ja-JP" sz="2000" dirty="0" smtClean="0"/>
              <a:t> … The number of target nuclei</a:t>
            </a:r>
          </a:p>
          <a:p>
            <a:r>
              <a:rPr lang="en-US" altLang="ja-JP" sz="2000" dirty="0" smtClean="0"/>
              <a:t>N</a:t>
            </a:r>
            <a:r>
              <a:rPr lang="en-US" altLang="ja-JP" sz="2000" baseline="-25000" dirty="0" smtClean="0">
                <a:latin typeface="Symbol" pitchFamily="18" charset="2"/>
              </a:rPr>
              <a:t>g *</a:t>
            </a:r>
            <a:r>
              <a:rPr lang="en-US" altLang="ja-JP" sz="2000" dirty="0" smtClean="0"/>
              <a:t>…  The number of virtual photon</a:t>
            </a:r>
          </a:p>
          <a:p>
            <a:r>
              <a:rPr lang="en-US" altLang="ja-JP" sz="2000" dirty="0" err="1" smtClean="0"/>
              <a:t>f</a:t>
            </a:r>
            <a:r>
              <a:rPr lang="en-US" altLang="ja-JP" sz="2000" baseline="-25000" dirty="0" err="1" smtClean="0"/>
              <a:t>decay</a:t>
            </a:r>
            <a:r>
              <a:rPr lang="en-US" altLang="ja-JP" sz="2000" dirty="0" smtClean="0"/>
              <a:t> … </a:t>
            </a:r>
            <a:r>
              <a:rPr lang="en-US" altLang="ja-JP" sz="2000" dirty="0" err="1" smtClean="0"/>
              <a:t>Kaon</a:t>
            </a:r>
            <a:r>
              <a:rPr lang="en-US" altLang="ja-JP" sz="2000" dirty="0" smtClean="0"/>
              <a:t> decay factor in HKS</a:t>
            </a:r>
          </a:p>
          <a:p>
            <a:r>
              <a:rPr lang="en-US" altLang="ja-JP" sz="2000" dirty="0" err="1" smtClean="0"/>
              <a:t>d</a:t>
            </a:r>
            <a:r>
              <a:rPr lang="en-US" altLang="ja-JP" sz="2000" dirty="0" err="1" smtClean="0">
                <a:latin typeface="Symbol" pitchFamily="18" charset="2"/>
              </a:rPr>
              <a:t>W</a:t>
            </a:r>
            <a:r>
              <a:rPr lang="en-US" altLang="ja-JP" sz="2000" baseline="-25000" dirty="0" err="1" smtClean="0">
                <a:latin typeface="+mn-ea"/>
              </a:rPr>
              <a:t>i</a:t>
            </a:r>
            <a:r>
              <a:rPr lang="en-US" altLang="ja-JP" sz="2000" dirty="0" smtClean="0"/>
              <a:t> … HKS solid angle </a:t>
            </a:r>
          </a:p>
          <a:p>
            <a:r>
              <a:rPr kumimoji="1" lang="en-US" altLang="ja-JP" sz="2000" dirty="0" err="1" smtClean="0">
                <a:latin typeface="Symbol" pitchFamily="18" charset="2"/>
              </a:rPr>
              <a:t>e</a:t>
            </a:r>
            <a:r>
              <a:rPr kumimoji="1" lang="en-US" altLang="ja-JP" sz="2000" baseline="-25000" dirty="0" err="1" smtClean="0"/>
              <a:t>i</a:t>
            </a:r>
            <a:r>
              <a:rPr kumimoji="1" lang="en-US" altLang="ja-JP" sz="2000" dirty="0" smtClean="0"/>
              <a:t> … Total detector/cut efficiency, </a:t>
            </a:r>
          </a:p>
          <a:p>
            <a:r>
              <a:rPr kumimoji="1" lang="en-US" altLang="ja-JP" sz="2000" dirty="0" smtClean="0"/>
              <a:t>including</a:t>
            </a:r>
          </a:p>
          <a:p>
            <a:pPr lvl="1">
              <a:buFont typeface="Arial" pitchFamily="34" charset="0"/>
              <a:buChar char="•"/>
            </a:pPr>
            <a:r>
              <a:rPr lang="en-US" altLang="ja-JP" sz="2000" dirty="0" smtClean="0"/>
              <a:t> HKS/HES tracking efficiency</a:t>
            </a:r>
          </a:p>
          <a:p>
            <a:pPr lvl="1">
              <a:buFont typeface="Arial" pitchFamily="34" charset="0"/>
              <a:buChar char="•"/>
            </a:pPr>
            <a:r>
              <a:rPr kumimoji="1" lang="en-US" altLang="ja-JP" sz="2000" dirty="0" smtClean="0"/>
              <a:t> </a:t>
            </a:r>
            <a:r>
              <a:rPr kumimoji="1" lang="en-US" altLang="ja-JP" sz="2000" dirty="0" err="1" smtClean="0"/>
              <a:t>Kaon</a:t>
            </a:r>
            <a:r>
              <a:rPr kumimoji="1" lang="en-US" altLang="ja-JP" sz="2000" dirty="0" smtClean="0"/>
              <a:t> cut efficiency</a:t>
            </a:r>
          </a:p>
          <a:p>
            <a:pPr lvl="1">
              <a:buFont typeface="Arial" pitchFamily="34" charset="0"/>
              <a:buChar char="•"/>
            </a:pPr>
            <a:r>
              <a:rPr lang="en-US" altLang="ja-JP" sz="2000" dirty="0" smtClean="0"/>
              <a:t> Computer dead time</a:t>
            </a:r>
            <a:endParaRPr kumimoji="1" lang="en-US" altLang="ja-JP" sz="2000" dirty="0" smtClean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96136" y="3861048"/>
            <a:ext cx="3264574" cy="27595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テキスト ボックス 12"/>
          <p:cNvSpPr txBox="1"/>
          <p:nvPr/>
        </p:nvSpPr>
        <p:spPr>
          <a:xfrm>
            <a:off x="5699750" y="5805264"/>
            <a:ext cx="3408754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kumimoji="1" lang="en-US" altLang="ja-JP" b="1" dirty="0" smtClean="0">
                <a:solidFill>
                  <a:srgbClr val="FF0000"/>
                </a:solidFill>
              </a:rPr>
              <a:t>Average number of proton -&gt; 83%</a:t>
            </a:r>
            <a:endParaRPr kumimoji="1" lang="ja-JP" altLang="en-US" b="1" dirty="0">
              <a:solidFill>
                <a:srgbClr val="FF0000"/>
              </a:solidFill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5" cstate="print"/>
          <a:srcRect l="38938" t="23806" b="22020"/>
          <a:stretch>
            <a:fillRect/>
          </a:stretch>
        </p:blipFill>
        <p:spPr bwMode="auto">
          <a:xfrm>
            <a:off x="2699792" y="4546264"/>
            <a:ext cx="2986058" cy="1763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" name="テキスト ボックス 20"/>
          <p:cNvSpPr txBox="1"/>
          <p:nvPr/>
        </p:nvSpPr>
        <p:spPr>
          <a:xfrm>
            <a:off x="3419872" y="4608980"/>
            <a:ext cx="216024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kumimoji="1" lang="en-US" altLang="ja-JP" b="1" dirty="0" smtClean="0">
                <a:solidFill>
                  <a:schemeClr val="accent1"/>
                </a:solidFill>
              </a:rPr>
              <a:t>picture of CH</a:t>
            </a:r>
            <a:r>
              <a:rPr kumimoji="1" lang="en-US" altLang="ja-JP" b="1" baseline="-25000" dirty="0" smtClean="0">
                <a:solidFill>
                  <a:schemeClr val="accent1"/>
                </a:solidFill>
              </a:rPr>
              <a:t>2</a:t>
            </a:r>
            <a:r>
              <a:rPr kumimoji="1" lang="en-US" altLang="ja-JP" b="1" dirty="0" smtClean="0">
                <a:solidFill>
                  <a:schemeClr val="accent1"/>
                </a:solidFill>
              </a:rPr>
              <a:t> target</a:t>
            </a:r>
            <a:endParaRPr kumimoji="1" lang="ja-JP" altLang="en-US" b="1" dirty="0">
              <a:solidFill>
                <a:schemeClr val="accent1"/>
              </a:solidFill>
            </a:endParaRPr>
          </a:p>
        </p:txBody>
      </p:sp>
      <p:sp>
        <p:nvSpPr>
          <p:cNvPr id="22" name="テキスト ボックス 21"/>
          <p:cNvSpPr txBox="1"/>
          <p:nvPr/>
        </p:nvSpPr>
        <p:spPr>
          <a:xfrm>
            <a:off x="5868144" y="3429000"/>
            <a:ext cx="2955809" cy="64633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altLang="ja-JP" dirty="0" smtClean="0"/>
              <a:t>Proton decrease in CH</a:t>
            </a:r>
            <a:r>
              <a:rPr lang="en-US" altLang="ja-JP" baseline="-25000" dirty="0" smtClean="0"/>
              <a:t>2</a:t>
            </a:r>
            <a:r>
              <a:rPr lang="en-US" altLang="ja-JP" dirty="0" smtClean="0"/>
              <a:t> target</a:t>
            </a:r>
          </a:p>
          <a:p>
            <a:r>
              <a:rPr kumimoji="1" lang="en-US" altLang="ja-JP" dirty="0" smtClean="0"/>
              <a:t>(</a:t>
            </a:r>
            <a:r>
              <a:rPr kumimoji="1" lang="en-US" altLang="ja-JP" dirty="0" err="1" smtClean="0"/>
              <a:t>A.Shichijo</a:t>
            </a:r>
            <a:r>
              <a:rPr kumimoji="1" lang="en-US" altLang="ja-JP" dirty="0" smtClean="0"/>
              <a:t> master’s thesis)</a:t>
            </a:r>
            <a:endParaRPr kumimoji="1" lang="ja-JP" altLang="en-US" dirty="0"/>
          </a:p>
        </p:txBody>
      </p:sp>
      <p:pic>
        <p:nvPicPr>
          <p:cNvPr id="23" name="コンテンツ プレースホルダ 5" descr="vpflux_nocut_26Aug10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644008" y="1268760"/>
            <a:ext cx="4228858" cy="2880000"/>
          </a:xfrm>
          <a:prstGeom prst="rect">
            <a:avLst/>
          </a:prstGeom>
        </p:spPr>
      </p:pic>
      <p:sp>
        <p:nvSpPr>
          <p:cNvPr id="24" name="テキスト ボックス 23"/>
          <p:cNvSpPr txBox="1"/>
          <p:nvPr/>
        </p:nvSpPr>
        <p:spPr>
          <a:xfrm>
            <a:off x="5292080" y="2997272"/>
            <a:ext cx="29794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b="1" dirty="0" smtClean="0">
                <a:solidFill>
                  <a:srgbClr val="FF0000"/>
                </a:solidFill>
              </a:rPr>
              <a:t>Integral … 8.63x10</a:t>
            </a:r>
            <a:r>
              <a:rPr kumimoji="1" lang="en-US" altLang="ja-JP" b="1" baseline="30000" dirty="0" smtClean="0">
                <a:solidFill>
                  <a:srgbClr val="FF0000"/>
                </a:solidFill>
              </a:rPr>
              <a:t>-5 </a:t>
            </a:r>
            <a:r>
              <a:rPr kumimoji="1" lang="en-US" altLang="ja-JP" b="1" dirty="0" smtClean="0">
                <a:solidFill>
                  <a:srgbClr val="FF0000"/>
                </a:solidFill>
              </a:rPr>
              <a:t>/electron</a:t>
            </a:r>
            <a:endParaRPr kumimoji="1" lang="ja-JP" altLang="en-US" b="1" baseline="30000" dirty="0">
              <a:solidFill>
                <a:srgbClr val="FF0000"/>
              </a:solidFill>
            </a:endParaRPr>
          </a:p>
        </p:txBody>
      </p:sp>
      <p:sp>
        <p:nvSpPr>
          <p:cNvPr id="25" name="テキスト ボックス 24"/>
          <p:cNvSpPr txBox="1"/>
          <p:nvPr/>
        </p:nvSpPr>
        <p:spPr>
          <a:xfrm>
            <a:off x="6012160" y="1197072"/>
            <a:ext cx="154798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b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SIMULATION</a:t>
            </a:r>
            <a:endParaRPr kumimoji="1" lang="ja-JP" altLang="en-US" sz="2000" b="1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grpSp>
        <p:nvGrpSpPr>
          <p:cNvPr id="26" name="グループ化 25"/>
          <p:cNvGrpSpPr/>
          <p:nvPr/>
        </p:nvGrpSpPr>
        <p:grpSpPr>
          <a:xfrm>
            <a:off x="251520" y="1197072"/>
            <a:ext cx="4228850" cy="2952008"/>
            <a:chOff x="251520" y="836712"/>
            <a:chExt cx="4228850" cy="2952008"/>
          </a:xfrm>
        </p:grpSpPr>
        <p:pic>
          <p:nvPicPr>
            <p:cNvPr id="27" name="図 26" descr="HKSSA_25Aug10.png"/>
            <p:cNvPicPr>
              <a:picLocks noChangeAspect="1"/>
            </p:cNvPicPr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251520" y="908720"/>
              <a:ext cx="4228850" cy="2880000"/>
            </a:xfrm>
            <a:prstGeom prst="rect">
              <a:avLst/>
            </a:prstGeom>
          </p:spPr>
        </p:pic>
        <p:sp>
          <p:nvSpPr>
            <p:cNvPr id="28" name="テキスト ボックス 27"/>
            <p:cNvSpPr txBox="1"/>
            <p:nvPr/>
          </p:nvSpPr>
          <p:spPr>
            <a:xfrm>
              <a:off x="1547664" y="836712"/>
              <a:ext cx="1547988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2000" b="1" dirty="0" smtClean="0">
                  <a:solidFill>
                    <a:schemeClr val="accent1">
                      <a:lumMod val="60000"/>
                      <a:lumOff val="40000"/>
                    </a:schemeClr>
                  </a:solidFill>
                </a:rPr>
                <a:t>SIMULATION</a:t>
              </a:r>
              <a:endParaRPr kumimoji="1" lang="ja-JP" altLang="en-US" sz="2000" b="1" dirty="0">
                <a:solidFill>
                  <a:schemeClr val="accent1">
                    <a:lumMod val="60000"/>
                    <a:lumOff val="40000"/>
                  </a:schemeClr>
                </a:solidFill>
              </a:endParaRPr>
            </a:p>
          </p:txBody>
        </p:sp>
        <p:sp>
          <p:nvSpPr>
            <p:cNvPr id="29" name="テキスト ボックス 28"/>
            <p:cNvSpPr txBox="1"/>
            <p:nvPr/>
          </p:nvSpPr>
          <p:spPr>
            <a:xfrm>
              <a:off x="1835696" y="2348880"/>
              <a:ext cx="1681807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b="1" dirty="0" smtClean="0">
                  <a:solidFill>
                    <a:srgbClr val="FF0000"/>
                  </a:solidFill>
                </a:rPr>
                <a:t>HKS Solid Angle</a:t>
              </a:r>
            </a:p>
            <a:p>
              <a:r>
                <a:rPr kumimoji="1" lang="en-US" altLang="ja-JP" b="1" dirty="0" smtClean="0">
                  <a:solidFill>
                    <a:srgbClr val="FF0000"/>
                  </a:solidFill>
                </a:rPr>
                <a:t> ~ 8.5mrad</a:t>
              </a:r>
              <a:endParaRPr kumimoji="1" lang="ja-JP" altLang="en-US" b="1" dirty="0">
                <a:solidFill>
                  <a:srgbClr val="FF0000"/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2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altLang="ja-JP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p(</a:t>
            </a:r>
            <a:r>
              <a:rPr lang="en-US" altLang="ja-JP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mbol" pitchFamily="18" charset="2"/>
              </a:rPr>
              <a:t>g</a:t>
            </a:r>
            <a:r>
              <a:rPr lang="en-US" altLang="ja-JP" baseline="30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mbol" pitchFamily="18" charset="2"/>
              </a:rPr>
              <a:t>*</a:t>
            </a:r>
            <a:r>
              <a:rPr lang="en-US" altLang="ja-JP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,K</a:t>
            </a:r>
            <a:r>
              <a:rPr lang="en-US" altLang="ja-JP" baseline="30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+</a:t>
            </a:r>
            <a:r>
              <a:rPr lang="en-US" altLang="ja-JP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  <a:r>
              <a:rPr lang="en-US" altLang="ja-JP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mbol" pitchFamily="18" charset="2"/>
              </a:rPr>
              <a:t>L</a:t>
            </a:r>
            <a:r>
              <a:rPr lang="en-US" altLang="ja-JP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/</a:t>
            </a:r>
            <a:r>
              <a:rPr lang="en-US" altLang="ja-JP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mbol" pitchFamily="18" charset="2"/>
              </a:rPr>
              <a:t>S</a:t>
            </a:r>
            <a:r>
              <a:rPr lang="en-US" altLang="ja-JP" baseline="30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mbol" pitchFamily="18" charset="2"/>
              </a:rPr>
              <a:t>0</a:t>
            </a:r>
            <a:r>
              <a:rPr lang="en-US" altLang="ja-JP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Cross Section</a:t>
            </a:r>
            <a:endParaRPr kumimoji="1" lang="ja-JP" altLang="en-US" dirty="0"/>
          </a:p>
        </p:txBody>
      </p:sp>
      <p:pic>
        <p:nvPicPr>
          <p:cNvPr id="6" name="コンテンツ プレースホルダ 5" descr="lambda_CS_29Jul10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51520" y="764704"/>
            <a:ext cx="4228850" cy="2880000"/>
          </a:xfrm>
        </p:spPr>
      </p:pic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2010/9/4</a:t>
            </a:r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SPHERE and JSPS 2010 Meeting</a:t>
            </a:r>
            <a:endParaRPr kumimoji="1" lang="ja-JP" altLang="en-US"/>
          </a:p>
        </p:txBody>
      </p:sp>
      <p:pic>
        <p:nvPicPr>
          <p:cNvPr id="7" name="図 6" descr="sigma_CS_29Jul10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572000" y="765024"/>
            <a:ext cx="4228850" cy="2880000"/>
          </a:xfrm>
          <a:prstGeom prst="rect">
            <a:avLst/>
          </a:prstGeom>
        </p:spPr>
      </p:pic>
      <p:sp>
        <p:nvSpPr>
          <p:cNvPr id="8" name="テキスト ボックス 7"/>
          <p:cNvSpPr txBox="1"/>
          <p:nvPr/>
        </p:nvSpPr>
        <p:spPr>
          <a:xfrm>
            <a:off x="1907704" y="1340768"/>
            <a:ext cx="343364" cy="369332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altLang="ja-JP" b="1" dirty="0" smtClean="0">
                <a:solidFill>
                  <a:srgbClr val="FF0000"/>
                </a:solidFill>
                <a:latin typeface="Symbol" pitchFamily="18" charset="2"/>
              </a:rPr>
              <a:t>L</a:t>
            </a:r>
            <a:endParaRPr kumimoji="1" lang="ja-JP" altLang="en-US" b="1" dirty="0">
              <a:solidFill>
                <a:srgbClr val="FF0000"/>
              </a:solidFill>
              <a:latin typeface="Symbol" pitchFamily="18" charset="2"/>
            </a:endParaRPr>
          </a:p>
        </p:txBody>
      </p:sp>
      <p:sp>
        <p:nvSpPr>
          <p:cNvPr id="9" name="テキスト ボックス 8"/>
          <p:cNvSpPr txBox="1"/>
          <p:nvPr/>
        </p:nvSpPr>
        <p:spPr>
          <a:xfrm>
            <a:off x="6228184" y="1412776"/>
            <a:ext cx="3978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b="1" dirty="0" smtClean="0">
                <a:solidFill>
                  <a:srgbClr val="FF0000"/>
                </a:solidFill>
                <a:latin typeface="Symbol" pitchFamily="18" charset="2"/>
              </a:rPr>
              <a:t>S</a:t>
            </a:r>
            <a:r>
              <a:rPr kumimoji="1" lang="en-US" altLang="ja-JP" b="1" baseline="30000" dirty="0" smtClean="0">
                <a:solidFill>
                  <a:srgbClr val="FF0000"/>
                </a:solidFill>
                <a:latin typeface="Symbol" pitchFamily="18" charset="2"/>
              </a:rPr>
              <a:t>0</a:t>
            </a:r>
            <a:endParaRPr kumimoji="1" lang="ja-JP" altLang="en-US" b="1" baseline="30000" dirty="0">
              <a:solidFill>
                <a:srgbClr val="FF0000"/>
              </a:solidFill>
              <a:latin typeface="Symbol" pitchFamily="18" charset="2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3568" y="3645024"/>
            <a:ext cx="3744416" cy="26901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正方形/長方形 10"/>
          <p:cNvSpPr/>
          <p:nvPr/>
        </p:nvSpPr>
        <p:spPr>
          <a:xfrm>
            <a:off x="4572000" y="3933056"/>
            <a:ext cx="385535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dirty="0" smtClean="0"/>
              <a:t>P. BYDZOVSKY AND T. MART</a:t>
            </a:r>
          </a:p>
          <a:p>
            <a:r>
              <a:rPr lang="en-US" altLang="ja-JP" dirty="0" smtClean="0"/>
              <a:t>PHYSICAL REVIEW C 76, 065202 (2007)</a:t>
            </a:r>
            <a:endParaRPr lang="ja-JP" altLang="en-US" dirty="0"/>
          </a:p>
        </p:txBody>
      </p:sp>
      <p:sp>
        <p:nvSpPr>
          <p:cNvPr id="12" name="円/楕円 11"/>
          <p:cNvSpPr/>
          <p:nvPr/>
        </p:nvSpPr>
        <p:spPr>
          <a:xfrm>
            <a:off x="1187624" y="4437112"/>
            <a:ext cx="504056" cy="576064"/>
          </a:xfrm>
          <a:prstGeom prst="ellipse">
            <a:avLst/>
          </a:prstGeom>
          <a:gradFill flip="none" rotWithShape="1">
            <a:gsLst>
              <a:gs pos="50000">
                <a:srgbClr val="FF0000">
                  <a:alpha val="50000"/>
                </a:srgbClr>
              </a:gs>
              <a:gs pos="50000">
                <a:srgbClr val="FF0000">
                  <a:alpha val="20000"/>
                </a:srgb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1259632" y="4005064"/>
            <a:ext cx="9764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>
                <a:solidFill>
                  <a:srgbClr val="FF0000"/>
                </a:solidFill>
              </a:rPr>
              <a:t>our data</a:t>
            </a:r>
            <a:endParaRPr kumimoji="1" lang="ja-JP" altLang="en-US" dirty="0">
              <a:solidFill>
                <a:srgbClr val="FF0000"/>
              </a:solidFill>
            </a:endParaRPr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2555776" y="1124744"/>
            <a:ext cx="147162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b="1" dirty="0" smtClean="0">
                <a:solidFill>
                  <a:schemeClr val="accent1"/>
                </a:solidFill>
              </a:rPr>
              <a:t>preliminary,</a:t>
            </a:r>
          </a:p>
          <a:p>
            <a:r>
              <a:rPr kumimoji="1" lang="en-US" altLang="ja-JP" b="1" dirty="0" smtClean="0">
                <a:solidFill>
                  <a:schemeClr val="accent1"/>
                </a:solidFill>
              </a:rPr>
              <a:t>efficiency is</a:t>
            </a:r>
          </a:p>
          <a:p>
            <a:r>
              <a:rPr kumimoji="1" lang="en-US" altLang="ja-JP" b="1" dirty="0" smtClean="0">
                <a:solidFill>
                  <a:schemeClr val="accent1"/>
                </a:solidFill>
              </a:rPr>
              <a:t>NOT included</a:t>
            </a:r>
            <a:endParaRPr kumimoji="1" lang="ja-JP" altLang="en-US" b="1" dirty="0">
              <a:solidFill>
                <a:schemeClr val="accent1"/>
              </a:solidFill>
            </a:endParaRPr>
          </a:p>
        </p:txBody>
      </p:sp>
      <p:sp>
        <p:nvSpPr>
          <p:cNvPr id="15" name="テキスト ボックス 14"/>
          <p:cNvSpPr txBox="1"/>
          <p:nvPr/>
        </p:nvSpPr>
        <p:spPr>
          <a:xfrm>
            <a:off x="6876256" y="1052736"/>
            <a:ext cx="147162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b="1" dirty="0" smtClean="0">
                <a:solidFill>
                  <a:schemeClr val="accent1"/>
                </a:solidFill>
              </a:rPr>
              <a:t>preliminary,</a:t>
            </a:r>
          </a:p>
          <a:p>
            <a:r>
              <a:rPr kumimoji="1" lang="en-US" altLang="ja-JP" b="1" dirty="0" smtClean="0">
                <a:solidFill>
                  <a:schemeClr val="accent1"/>
                </a:solidFill>
              </a:rPr>
              <a:t>efficiency is</a:t>
            </a:r>
          </a:p>
          <a:p>
            <a:r>
              <a:rPr kumimoji="1" lang="en-US" altLang="ja-JP" b="1" dirty="0" smtClean="0">
                <a:solidFill>
                  <a:schemeClr val="accent1"/>
                </a:solidFill>
              </a:rPr>
              <a:t>NOT included</a:t>
            </a:r>
            <a:endParaRPr kumimoji="1" lang="ja-JP" altLang="en-US" b="1" dirty="0">
              <a:solidFill>
                <a:schemeClr val="accent1"/>
              </a:solidFill>
            </a:endParaRPr>
          </a:p>
        </p:txBody>
      </p:sp>
      <p:sp>
        <p:nvSpPr>
          <p:cNvPr id="16" name="テキスト ボックス 15"/>
          <p:cNvSpPr txBox="1"/>
          <p:nvPr/>
        </p:nvSpPr>
        <p:spPr>
          <a:xfrm>
            <a:off x="4572000" y="5013176"/>
            <a:ext cx="4248472" cy="830997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altLang="ja-JP" sz="2400" dirty="0" smtClean="0"/>
              <a:t>Further analysis should be done,</a:t>
            </a:r>
          </a:p>
          <a:p>
            <a:r>
              <a:rPr kumimoji="1" lang="en-US" altLang="ja-JP" sz="2400" dirty="0" smtClean="0"/>
              <a:t>but </a:t>
            </a:r>
            <a:r>
              <a:rPr kumimoji="1" lang="en-US" altLang="ja-JP" sz="2400" u="sng" dirty="0" smtClean="0"/>
              <a:t>experimental data looks fine </a:t>
            </a:r>
            <a:endParaRPr kumimoji="1" lang="ja-JP" altLang="en-US" sz="2400" u="sng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kumimoji="1" lang="en-US" altLang="ja-JP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Summary</a:t>
            </a:r>
            <a:endParaRPr kumimoji="1" lang="ja-JP" alt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457200" y="857232"/>
            <a:ext cx="8229600" cy="5268931"/>
          </a:xfrm>
        </p:spPr>
        <p:txBody>
          <a:bodyPr>
            <a:normAutofit lnSpcReduction="10000"/>
          </a:bodyPr>
          <a:lstStyle/>
          <a:p>
            <a:pPr algn="ctr">
              <a:buNone/>
            </a:pPr>
            <a:r>
              <a:rPr kumimoji="1" lang="en-US" altLang="ja-JP" sz="2400" b="1" u="sng" dirty="0" err="1" smtClean="0">
                <a:solidFill>
                  <a:srgbClr val="FF0000"/>
                </a:solidFill>
              </a:rPr>
              <a:t>JLab</a:t>
            </a:r>
            <a:r>
              <a:rPr kumimoji="1" lang="en-US" altLang="ja-JP" sz="2400" b="1" u="sng" dirty="0" smtClean="0">
                <a:solidFill>
                  <a:srgbClr val="FF0000"/>
                </a:solidFill>
              </a:rPr>
              <a:t> E05-115 Experiment  2009 Aug-Nov </a:t>
            </a:r>
          </a:p>
          <a:p>
            <a:pPr algn="ctr">
              <a:buNone/>
            </a:pPr>
            <a:r>
              <a:rPr kumimoji="1" lang="en-US" altLang="ja-JP" sz="2400" b="1" u="sng" dirty="0" smtClean="0">
                <a:solidFill>
                  <a:srgbClr val="FF0000"/>
                </a:solidFill>
              </a:rPr>
              <a:t>carried out successfully</a:t>
            </a:r>
          </a:p>
          <a:p>
            <a:pPr>
              <a:lnSpc>
                <a:spcPct val="150000"/>
              </a:lnSpc>
            </a:pPr>
            <a:r>
              <a:rPr lang="en-US" altLang="ja-JP" sz="2400" dirty="0" smtClean="0"/>
              <a:t>Now we are at data analysis phase</a:t>
            </a:r>
          </a:p>
          <a:p>
            <a:pPr>
              <a:lnSpc>
                <a:spcPct val="150000"/>
              </a:lnSpc>
            </a:pPr>
            <a:r>
              <a:rPr lang="en-US" altLang="ja-JP" sz="2400" dirty="0" err="1" smtClean="0"/>
              <a:t>Kaon</a:t>
            </a:r>
            <a:r>
              <a:rPr lang="en-US" altLang="ja-JP" sz="2400" dirty="0" smtClean="0"/>
              <a:t> is well </a:t>
            </a:r>
            <a:r>
              <a:rPr lang="en-US" altLang="ja-JP" sz="2400" dirty="0" err="1" smtClean="0"/>
              <a:t>idenfified</a:t>
            </a:r>
            <a:endParaRPr lang="en-US" altLang="ja-JP" sz="2000" dirty="0"/>
          </a:p>
          <a:p>
            <a:pPr>
              <a:lnSpc>
                <a:spcPct val="150000"/>
              </a:lnSpc>
            </a:pPr>
            <a:r>
              <a:rPr lang="en-US" altLang="ja-JP" sz="2400" dirty="0" smtClean="0"/>
              <a:t>p(</a:t>
            </a:r>
            <a:r>
              <a:rPr lang="en-US" altLang="ja-JP" sz="2400" dirty="0" smtClean="0">
                <a:latin typeface="Symbol" pitchFamily="18" charset="2"/>
              </a:rPr>
              <a:t>g</a:t>
            </a:r>
            <a:r>
              <a:rPr lang="en-US" altLang="ja-JP" sz="2400" baseline="30000" dirty="0" smtClean="0">
                <a:latin typeface="Symbol" pitchFamily="18" charset="2"/>
              </a:rPr>
              <a:t>*</a:t>
            </a:r>
            <a:r>
              <a:rPr lang="en-US" altLang="ja-JP" sz="2400" dirty="0" smtClean="0"/>
              <a:t>,K</a:t>
            </a:r>
            <a:r>
              <a:rPr lang="en-US" altLang="ja-JP" sz="2400" baseline="30000" dirty="0" smtClean="0"/>
              <a:t>+</a:t>
            </a:r>
            <a:r>
              <a:rPr lang="en-US" altLang="ja-JP" sz="2400" dirty="0" smtClean="0"/>
              <a:t>)</a:t>
            </a:r>
            <a:r>
              <a:rPr lang="en-US" altLang="ja-JP" sz="2400" dirty="0" smtClean="0">
                <a:latin typeface="Symbol" pitchFamily="18" charset="2"/>
              </a:rPr>
              <a:t>L</a:t>
            </a:r>
            <a:r>
              <a:rPr lang="en-US" altLang="ja-JP" sz="2400" dirty="0" smtClean="0"/>
              <a:t>/</a:t>
            </a:r>
            <a:r>
              <a:rPr lang="en-US" altLang="ja-JP" sz="2400" dirty="0" smtClean="0">
                <a:latin typeface="Symbol" pitchFamily="18" charset="2"/>
              </a:rPr>
              <a:t>S</a:t>
            </a:r>
            <a:r>
              <a:rPr lang="en-US" altLang="ja-JP" sz="2400" baseline="30000" dirty="0" smtClean="0">
                <a:latin typeface="Symbol" pitchFamily="18" charset="2"/>
              </a:rPr>
              <a:t>0</a:t>
            </a:r>
            <a:r>
              <a:rPr lang="en-US" altLang="ja-JP" sz="2400" dirty="0" smtClean="0"/>
              <a:t>  cross section value is reasonable compared with past experiment data</a:t>
            </a:r>
          </a:p>
          <a:p>
            <a:pPr>
              <a:lnSpc>
                <a:spcPct val="150000"/>
              </a:lnSpc>
              <a:buNone/>
            </a:pPr>
            <a:r>
              <a:rPr lang="en-US" altLang="ja-JP" sz="2400" b="1" u="sng" dirty="0" smtClean="0"/>
              <a:t>To do</a:t>
            </a:r>
          </a:p>
          <a:p>
            <a:r>
              <a:rPr lang="en-US" altLang="ja-JP" sz="2400" dirty="0" smtClean="0"/>
              <a:t>Multiplicity analysis especially for higher rate data </a:t>
            </a:r>
          </a:p>
          <a:p>
            <a:r>
              <a:rPr lang="en-US" altLang="ja-JP" sz="2400" dirty="0" smtClean="0"/>
              <a:t>F2T </a:t>
            </a:r>
            <a:r>
              <a:rPr lang="en-US" altLang="ja-JP" sz="2400" dirty="0" err="1" smtClean="0"/>
              <a:t>func</a:t>
            </a:r>
            <a:r>
              <a:rPr lang="en-US" altLang="ja-JP" sz="2400" dirty="0" smtClean="0"/>
              <a:t>. parameter optimization (so-called matrix tuning)</a:t>
            </a:r>
          </a:p>
          <a:p>
            <a:r>
              <a:rPr lang="en-US" altLang="ja-JP" sz="2400" dirty="0" smtClean="0"/>
              <a:t>Get </a:t>
            </a:r>
            <a:r>
              <a:rPr lang="en-US" altLang="ja-JP" sz="2400" dirty="0" err="1" smtClean="0"/>
              <a:t>hypernuclear</a:t>
            </a:r>
            <a:r>
              <a:rPr lang="en-US" altLang="ja-JP" sz="2400" dirty="0" smtClean="0"/>
              <a:t> spectra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dirty="0" smtClean="0"/>
              <a:t>2010/9/4</a:t>
            </a:r>
            <a:endParaRPr kumimoji="1" lang="ja-JP" altLang="en-US" dirty="0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SPHERE and JSPS 2010 Meeting</a:t>
            </a:r>
            <a:endParaRPr kumimoji="1" lang="ja-JP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タイトル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kumimoji="1" lang="en-US" altLang="ja-JP" dirty="0" smtClean="0"/>
              <a:t/>
            </a:r>
            <a:br>
              <a:rPr kumimoji="1" lang="en-US" altLang="ja-JP" dirty="0" smtClean="0"/>
            </a:br>
            <a:r>
              <a:rPr kumimoji="1" lang="en-US" altLang="ja-JP" dirty="0" smtClean="0"/>
              <a:t>Backup</a:t>
            </a:r>
            <a:endParaRPr kumimoji="1" lang="ja-JP" altLang="en-US" dirty="0"/>
          </a:p>
        </p:txBody>
      </p:sp>
      <p:sp>
        <p:nvSpPr>
          <p:cNvPr id="7" name="テキスト プレースホルダ 6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2010/9/4</a:t>
            </a:r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SPHERE and JSPS 2010 Meeting</a:t>
            </a:r>
            <a:endParaRPr kumimoji="1" lang="ja-JP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altLang="ja-JP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HKS/HES acceptance (real data)</a:t>
            </a:r>
            <a:endParaRPr kumimoji="1" lang="ja-JP" alt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コンテンツ プレースホルダ 4" descr="HKSThetaPhi_25Aug10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62762" y="764704"/>
            <a:ext cx="4228860" cy="2880000"/>
          </a:xfrm>
        </p:spPr>
      </p:pic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1A443E-64E2-4302-9774-A1B7B3D27081}" type="datetime1">
              <a:rPr kumimoji="1" lang="ja-JP" altLang="en-US" smtClean="0"/>
              <a:pPr/>
              <a:t>2010/9/4</a:t>
            </a:fld>
            <a:endParaRPr kumimoji="1" lang="ja-JP" altLang="en-US"/>
          </a:p>
        </p:txBody>
      </p:sp>
      <p:pic>
        <p:nvPicPr>
          <p:cNvPr id="6" name="図 5" descr="HESThetaPhi_25Aug10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591622" y="764704"/>
            <a:ext cx="4228850" cy="2880000"/>
          </a:xfrm>
          <a:prstGeom prst="rect">
            <a:avLst/>
          </a:prstGeom>
        </p:spPr>
      </p:pic>
      <p:pic>
        <p:nvPicPr>
          <p:cNvPr id="7" name="図 6" descr="q2_ch2_25Aug10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95536" y="3717032"/>
            <a:ext cx="4228850" cy="2880000"/>
          </a:xfrm>
          <a:prstGeom prst="rect">
            <a:avLst/>
          </a:prstGeom>
        </p:spPr>
      </p:pic>
      <p:cxnSp>
        <p:nvCxnSpPr>
          <p:cNvPr id="9" name="直線コネクタ 8"/>
          <p:cNvCxnSpPr/>
          <p:nvPr/>
        </p:nvCxnSpPr>
        <p:spPr>
          <a:xfrm>
            <a:off x="4932040" y="2852936"/>
            <a:ext cx="3456384" cy="0"/>
          </a:xfrm>
          <a:prstGeom prst="line">
            <a:avLst/>
          </a:prstGeom>
          <a:ln w="25400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直線矢印コネクタ 10"/>
          <p:cNvCxnSpPr/>
          <p:nvPr/>
        </p:nvCxnSpPr>
        <p:spPr>
          <a:xfrm rot="5400000" flipH="1" flipV="1">
            <a:off x="7632340" y="2384884"/>
            <a:ext cx="936104" cy="1588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kumimoji="1" lang="en-US" altLang="ja-JP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Goals of the 3</a:t>
            </a:r>
            <a:r>
              <a:rPr kumimoji="1" lang="en-US" altLang="ja-JP" baseline="30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rd</a:t>
            </a:r>
            <a:r>
              <a:rPr kumimoji="1" lang="en-US" altLang="ja-JP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Generation Experiment</a:t>
            </a:r>
            <a:endParaRPr kumimoji="1" lang="ja-JP" alt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285720" y="2000240"/>
            <a:ext cx="8501122" cy="3857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425450" indent="-342900">
              <a:spcBef>
                <a:spcPts val="600"/>
              </a:spcBef>
              <a:buClr>
                <a:schemeClr val="accent1"/>
              </a:buClr>
              <a:buSzPct val="80000"/>
              <a:buFont typeface="Wingdings" pitchFamily="2" charset="2"/>
              <a:buChar char="n"/>
            </a:pPr>
            <a:r>
              <a:rPr lang="en-US" altLang="ja-JP" sz="2000" b="1" baseline="30000" dirty="0" smtClean="0">
                <a:solidFill>
                  <a:schemeClr val="accent1"/>
                </a:solidFill>
                <a:latin typeface="Arial Unicode MS" pitchFamily="50" charset="-128"/>
                <a:ea typeface="Arial Unicode MS" pitchFamily="50" charset="-128"/>
                <a:cs typeface="Arial Unicode MS" pitchFamily="50" charset="-128"/>
              </a:rPr>
              <a:t>7</a:t>
            </a:r>
            <a:r>
              <a:rPr lang="en-US" altLang="ja-JP" sz="2000" b="1" dirty="0" smtClean="0">
                <a:solidFill>
                  <a:schemeClr val="accent1"/>
                </a:solidFill>
                <a:latin typeface="Arial Unicode MS" pitchFamily="50" charset="-128"/>
                <a:ea typeface="Arial Unicode MS" pitchFamily="50" charset="-128"/>
                <a:cs typeface="Arial Unicode MS" pitchFamily="50" charset="-128"/>
              </a:rPr>
              <a:t>Li(</a:t>
            </a:r>
            <a:r>
              <a:rPr lang="en-US" altLang="ja-JP" sz="2000" b="1" dirty="0" err="1" smtClean="0">
                <a:solidFill>
                  <a:schemeClr val="accent1"/>
                </a:solidFill>
                <a:latin typeface="Arial Unicode MS" pitchFamily="50" charset="-128"/>
                <a:ea typeface="Arial Unicode MS" pitchFamily="50" charset="-128"/>
                <a:cs typeface="Arial Unicode MS" pitchFamily="50" charset="-128"/>
              </a:rPr>
              <a:t>e,e’K</a:t>
            </a:r>
            <a:r>
              <a:rPr lang="en-US" altLang="ja-JP" sz="2000" b="1" baseline="30000" dirty="0" smtClean="0">
                <a:solidFill>
                  <a:schemeClr val="accent1"/>
                </a:solidFill>
                <a:latin typeface="Arial Unicode MS" pitchFamily="50" charset="-128"/>
                <a:ea typeface="Arial Unicode MS" pitchFamily="50" charset="-128"/>
                <a:cs typeface="Arial Unicode MS" pitchFamily="50" charset="-128"/>
              </a:rPr>
              <a:t>+</a:t>
            </a:r>
            <a:r>
              <a:rPr lang="en-US" altLang="ja-JP" sz="2000" b="1" dirty="0" smtClean="0">
                <a:solidFill>
                  <a:schemeClr val="accent1"/>
                </a:solidFill>
                <a:latin typeface="Arial Unicode MS" pitchFamily="50" charset="-128"/>
                <a:ea typeface="Arial Unicode MS" pitchFamily="50" charset="-128"/>
                <a:cs typeface="Arial Unicode MS" pitchFamily="50" charset="-128"/>
              </a:rPr>
              <a:t>)</a:t>
            </a:r>
            <a:r>
              <a:rPr lang="en-US" altLang="ja-JP" sz="2000" b="1" baseline="30000" dirty="0" smtClean="0">
                <a:solidFill>
                  <a:schemeClr val="accent1"/>
                </a:solidFill>
                <a:latin typeface="Arial Unicode MS" pitchFamily="50" charset="-128"/>
                <a:ea typeface="Arial Unicode MS" pitchFamily="50" charset="-128"/>
                <a:cs typeface="Arial Unicode MS" pitchFamily="50" charset="-128"/>
              </a:rPr>
              <a:t>7</a:t>
            </a:r>
            <a:r>
              <a:rPr lang="en-US" altLang="ja-JP" sz="2000" b="1" baseline="-25000" dirty="0" smtClean="0">
                <a:solidFill>
                  <a:schemeClr val="accent1"/>
                </a:solidFill>
                <a:latin typeface="Arial Unicode MS" pitchFamily="50" charset="-128"/>
                <a:ea typeface="Arial Unicode MS" pitchFamily="50" charset="-128"/>
                <a:cs typeface="Arial Unicode MS" pitchFamily="50" charset="-128"/>
              </a:rPr>
              <a:t>Λ</a:t>
            </a:r>
            <a:r>
              <a:rPr lang="en-US" altLang="ja-JP" sz="2000" b="1" dirty="0" smtClean="0">
                <a:solidFill>
                  <a:schemeClr val="accent1"/>
                </a:solidFill>
                <a:latin typeface="Arial Unicode MS" pitchFamily="50" charset="-128"/>
                <a:ea typeface="Arial Unicode MS" pitchFamily="50" charset="-128"/>
                <a:cs typeface="Arial Unicode MS" pitchFamily="50" charset="-128"/>
              </a:rPr>
              <a:t>He,</a:t>
            </a:r>
            <a:r>
              <a:rPr lang="en-US" altLang="ja-JP" sz="2000" b="1" baseline="30000" dirty="0" smtClean="0">
                <a:solidFill>
                  <a:schemeClr val="accent1"/>
                </a:solidFill>
                <a:latin typeface="Arial Unicode MS" pitchFamily="50" charset="-128"/>
                <a:ea typeface="Arial Unicode MS" pitchFamily="50" charset="-128"/>
                <a:cs typeface="Arial Unicode MS" pitchFamily="50" charset="-128"/>
              </a:rPr>
              <a:t>10</a:t>
            </a:r>
            <a:r>
              <a:rPr lang="en-US" altLang="ja-JP" sz="2000" b="1" dirty="0" smtClean="0">
                <a:solidFill>
                  <a:schemeClr val="accent1"/>
                </a:solidFill>
                <a:latin typeface="Arial Unicode MS" pitchFamily="50" charset="-128"/>
                <a:ea typeface="Arial Unicode MS" pitchFamily="50" charset="-128"/>
                <a:cs typeface="Arial Unicode MS" pitchFamily="50" charset="-128"/>
              </a:rPr>
              <a:t>B(</a:t>
            </a:r>
            <a:r>
              <a:rPr lang="en-US" altLang="ja-JP" sz="2000" b="1" dirty="0" err="1" smtClean="0">
                <a:solidFill>
                  <a:schemeClr val="accent1"/>
                </a:solidFill>
                <a:latin typeface="Arial Unicode MS" pitchFamily="50" charset="-128"/>
                <a:ea typeface="Arial Unicode MS" pitchFamily="50" charset="-128"/>
                <a:cs typeface="Arial Unicode MS" pitchFamily="50" charset="-128"/>
              </a:rPr>
              <a:t>e,e’K</a:t>
            </a:r>
            <a:r>
              <a:rPr lang="en-US" altLang="ja-JP" sz="2000" b="1" baseline="30000" dirty="0" smtClean="0">
                <a:solidFill>
                  <a:schemeClr val="accent1"/>
                </a:solidFill>
                <a:latin typeface="Arial Unicode MS" pitchFamily="50" charset="-128"/>
                <a:ea typeface="Arial Unicode MS" pitchFamily="50" charset="-128"/>
                <a:cs typeface="Arial Unicode MS" pitchFamily="50" charset="-128"/>
              </a:rPr>
              <a:t>+</a:t>
            </a:r>
            <a:r>
              <a:rPr lang="en-US" altLang="ja-JP" sz="2000" b="1" dirty="0" smtClean="0">
                <a:solidFill>
                  <a:schemeClr val="accent1"/>
                </a:solidFill>
                <a:latin typeface="Arial Unicode MS" pitchFamily="50" charset="-128"/>
                <a:ea typeface="Arial Unicode MS" pitchFamily="50" charset="-128"/>
                <a:cs typeface="Arial Unicode MS" pitchFamily="50" charset="-128"/>
              </a:rPr>
              <a:t>)</a:t>
            </a:r>
            <a:r>
              <a:rPr lang="en-US" altLang="ja-JP" sz="2000" b="1" baseline="30000" dirty="0" smtClean="0">
                <a:solidFill>
                  <a:schemeClr val="accent1"/>
                </a:solidFill>
                <a:latin typeface="Arial Unicode MS" pitchFamily="50" charset="-128"/>
                <a:ea typeface="Arial Unicode MS" pitchFamily="50" charset="-128"/>
                <a:cs typeface="Arial Unicode MS" pitchFamily="50" charset="-128"/>
              </a:rPr>
              <a:t>10</a:t>
            </a:r>
            <a:r>
              <a:rPr lang="en-US" altLang="ja-JP" sz="2000" b="1" baseline="-25000" dirty="0" smtClean="0">
                <a:solidFill>
                  <a:schemeClr val="accent1"/>
                </a:solidFill>
                <a:latin typeface="Arial Unicode MS" pitchFamily="50" charset="-128"/>
                <a:ea typeface="Arial Unicode MS" pitchFamily="50" charset="-128"/>
                <a:cs typeface="Arial Unicode MS" pitchFamily="50" charset="-128"/>
              </a:rPr>
              <a:t>Λ</a:t>
            </a:r>
            <a:r>
              <a:rPr lang="en-US" altLang="ja-JP" sz="2000" b="1" dirty="0" smtClean="0">
                <a:solidFill>
                  <a:schemeClr val="accent1"/>
                </a:solidFill>
                <a:latin typeface="Arial Unicode MS" pitchFamily="50" charset="-128"/>
                <a:ea typeface="Arial Unicode MS" pitchFamily="50" charset="-128"/>
                <a:cs typeface="Arial Unicode MS" pitchFamily="50" charset="-128"/>
              </a:rPr>
              <a:t>Be</a:t>
            </a:r>
          </a:p>
          <a:p>
            <a:pPr marL="425450" indent="-342900">
              <a:spcBef>
                <a:spcPts val="600"/>
              </a:spcBef>
              <a:buClr>
                <a:schemeClr val="accent1"/>
              </a:buClr>
              <a:buSzPct val="80000"/>
            </a:pPr>
            <a:r>
              <a:rPr lang="en-US" altLang="ja-JP" sz="2000" b="1" dirty="0" smtClean="0">
                <a:solidFill>
                  <a:schemeClr val="accent1"/>
                </a:solidFill>
                <a:latin typeface="Arial Unicode MS" pitchFamily="50" charset="-128"/>
                <a:ea typeface="Arial Unicode MS" pitchFamily="50" charset="-128"/>
                <a:cs typeface="Arial Unicode MS" pitchFamily="50" charset="-128"/>
              </a:rPr>
              <a:t>     - Cluster model, shell model approach</a:t>
            </a:r>
          </a:p>
          <a:p>
            <a:pPr marL="882650" lvl="1" indent="-342900">
              <a:lnSpc>
                <a:spcPct val="150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" pitchFamily="2" charset="2"/>
              <a:buChar char="Ø"/>
            </a:pPr>
            <a:r>
              <a:rPr lang="en-US" altLang="ja-JP" dirty="0" smtClean="0">
                <a:latin typeface="Arial Unicode MS" pitchFamily="50" charset="-128"/>
                <a:ea typeface="Arial Unicode MS" pitchFamily="50" charset="-128"/>
                <a:cs typeface="Arial Unicode MS" pitchFamily="50" charset="-128"/>
              </a:rPr>
              <a:t>Charge Symmetry Breaking in </a:t>
            </a:r>
            <a:r>
              <a:rPr lang="en-US" altLang="ja-JP" dirty="0" smtClean="0">
                <a:latin typeface="Symbol" pitchFamily="18" charset="2"/>
                <a:ea typeface="Arial Unicode MS" pitchFamily="50" charset="-128"/>
                <a:cs typeface="Arial Unicode MS" pitchFamily="50" charset="-128"/>
              </a:rPr>
              <a:t>L</a:t>
            </a:r>
            <a:r>
              <a:rPr lang="en-US" altLang="ja-JP" dirty="0" smtClean="0">
                <a:latin typeface="Arial Unicode MS" pitchFamily="50" charset="-128"/>
                <a:ea typeface="Arial Unicode MS" pitchFamily="50" charset="-128"/>
                <a:cs typeface="Arial Unicode MS" pitchFamily="50" charset="-128"/>
              </a:rPr>
              <a:t>N interaction</a:t>
            </a:r>
          </a:p>
          <a:p>
            <a:pPr marL="882650" lvl="1" indent="-342900">
              <a:lnSpc>
                <a:spcPct val="150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" pitchFamily="2" charset="2"/>
              <a:buChar char="Ø"/>
            </a:pPr>
            <a:r>
              <a:rPr lang="en-US" altLang="ja-JP" dirty="0" smtClean="0">
                <a:latin typeface="Symbol" pitchFamily="18" charset="2"/>
                <a:ea typeface="Arial Unicode MS" pitchFamily="50" charset="-128"/>
                <a:cs typeface="Arial Unicode MS" pitchFamily="50" charset="-128"/>
              </a:rPr>
              <a:t>L</a:t>
            </a:r>
            <a:r>
              <a:rPr lang="en-US" altLang="ja-JP" dirty="0" smtClean="0">
                <a:latin typeface="Arial Unicode MS" pitchFamily="50" charset="-128"/>
                <a:ea typeface="Arial Unicode MS" pitchFamily="50" charset="-128"/>
                <a:cs typeface="Arial Unicode MS" pitchFamily="50" charset="-128"/>
              </a:rPr>
              <a:t>N-</a:t>
            </a:r>
            <a:r>
              <a:rPr lang="en-US" altLang="ja-JP" dirty="0" smtClean="0">
                <a:latin typeface="Symbol" pitchFamily="18" charset="2"/>
                <a:ea typeface="Arial Unicode MS" pitchFamily="50" charset="-128"/>
                <a:cs typeface="Arial Unicode MS" pitchFamily="50" charset="-128"/>
              </a:rPr>
              <a:t>S</a:t>
            </a:r>
            <a:r>
              <a:rPr lang="en-US" altLang="ja-JP" dirty="0" smtClean="0">
                <a:latin typeface="Arial Unicode MS" pitchFamily="50" charset="-128"/>
                <a:ea typeface="Arial Unicode MS" pitchFamily="50" charset="-128"/>
                <a:cs typeface="Arial Unicode MS" pitchFamily="50" charset="-128"/>
              </a:rPr>
              <a:t>N coupling effect</a:t>
            </a:r>
          </a:p>
          <a:p>
            <a:pPr marL="425450" indent="-342900">
              <a:lnSpc>
                <a:spcPct val="150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" pitchFamily="2" charset="2"/>
              <a:buChar char="n"/>
            </a:pPr>
            <a:r>
              <a:rPr lang="en-US" altLang="ja-JP" sz="2000" b="1" baseline="30000" dirty="0" smtClean="0">
                <a:solidFill>
                  <a:schemeClr val="accent1"/>
                </a:solidFill>
                <a:latin typeface="Arial Unicode MS" pitchFamily="50" charset="-128"/>
                <a:ea typeface="Arial Unicode MS" pitchFamily="50" charset="-128"/>
                <a:cs typeface="Arial Unicode MS" pitchFamily="50" charset="-128"/>
              </a:rPr>
              <a:t>52</a:t>
            </a:r>
            <a:r>
              <a:rPr lang="en-US" altLang="ja-JP" sz="2000" b="1" dirty="0" smtClean="0">
                <a:solidFill>
                  <a:schemeClr val="accent1"/>
                </a:solidFill>
                <a:latin typeface="Arial Unicode MS" pitchFamily="50" charset="-128"/>
                <a:ea typeface="Arial Unicode MS" pitchFamily="50" charset="-128"/>
                <a:cs typeface="Arial Unicode MS" pitchFamily="50" charset="-128"/>
              </a:rPr>
              <a:t>Cr(</a:t>
            </a:r>
            <a:r>
              <a:rPr lang="en-US" altLang="ja-JP" sz="2000" b="1" dirty="0" err="1" smtClean="0">
                <a:solidFill>
                  <a:schemeClr val="accent1"/>
                </a:solidFill>
                <a:latin typeface="Arial Unicode MS" pitchFamily="50" charset="-128"/>
                <a:ea typeface="Arial Unicode MS" pitchFamily="50" charset="-128"/>
                <a:cs typeface="Arial Unicode MS" pitchFamily="50" charset="-128"/>
              </a:rPr>
              <a:t>e,e’K</a:t>
            </a:r>
            <a:r>
              <a:rPr lang="en-US" altLang="ja-JP" sz="2000" b="1" baseline="30000" dirty="0" smtClean="0">
                <a:solidFill>
                  <a:schemeClr val="accent1"/>
                </a:solidFill>
                <a:latin typeface="Arial Unicode MS" pitchFamily="50" charset="-128"/>
                <a:ea typeface="Arial Unicode MS" pitchFamily="50" charset="-128"/>
                <a:cs typeface="Arial Unicode MS" pitchFamily="50" charset="-128"/>
              </a:rPr>
              <a:t>+</a:t>
            </a:r>
            <a:r>
              <a:rPr lang="en-US" altLang="ja-JP" sz="2000" b="1" dirty="0" smtClean="0">
                <a:solidFill>
                  <a:schemeClr val="accent1"/>
                </a:solidFill>
                <a:latin typeface="Arial Unicode MS" pitchFamily="50" charset="-128"/>
                <a:ea typeface="Arial Unicode MS" pitchFamily="50" charset="-128"/>
                <a:cs typeface="Arial Unicode MS" pitchFamily="50" charset="-128"/>
              </a:rPr>
              <a:t>)</a:t>
            </a:r>
            <a:r>
              <a:rPr lang="en-US" altLang="ja-JP" sz="2000" b="1" baseline="30000" dirty="0" smtClean="0">
                <a:solidFill>
                  <a:schemeClr val="accent1"/>
                </a:solidFill>
                <a:latin typeface="Arial Unicode MS" pitchFamily="50" charset="-128"/>
                <a:ea typeface="Arial Unicode MS" pitchFamily="50" charset="-128"/>
                <a:cs typeface="Arial Unicode MS" pitchFamily="50" charset="-128"/>
              </a:rPr>
              <a:t>52</a:t>
            </a:r>
            <a:r>
              <a:rPr lang="en-US" altLang="ja-JP" sz="2000" b="1" baseline="-25000" dirty="0" smtClean="0">
                <a:solidFill>
                  <a:schemeClr val="accent1"/>
                </a:solidFill>
                <a:latin typeface="Arial Unicode MS" pitchFamily="50" charset="-128"/>
                <a:ea typeface="Arial Unicode MS" pitchFamily="50" charset="-128"/>
                <a:cs typeface="Arial Unicode MS" pitchFamily="50" charset="-128"/>
              </a:rPr>
              <a:t>Λ</a:t>
            </a:r>
            <a:r>
              <a:rPr lang="en-US" altLang="ja-JP" sz="2000" b="1" dirty="0" smtClean="0">
                <a:solidFill>
                  <a:schemeClr val="accent1"/>
                </a:solidFill>
                <a:latin typeface="Arial Unicode MS" pitchFamily="50" charset="-128"/>
                <a:ea typeface="Arial Unicode MS" pitchFamily="50" charset="-128"/>
                <a:cs typeface="Arial Unicode MS" pitchFamily="50" charset="-128"/>
              </a:rPr>
              <a:t>V</a:t>
            </a:r>
          </a:p>
          <a:p>
            <a:pPr marL="425450" indent="-342900">
              <a:spcBef>
                <a:spcPts val="600"/>
              </a:spcBef>
              <a:buClr>
                <a:schemeClr val="accent1"/>
              </a:buClr>
              <a:buSzPct val="80000"/>
            </a:pPr>
            <a:r>
              <a:rPr lang="en-US" altLang="ja-JP" sz="2000" b="1" dirty="0" smtClean="0">
                <a:solidFill>
                  <a:schemeClr val="accent1"/>
                </a:solidFill>
                <a:latin typeface="Arial Unicode MS" pitchFamily="50" charset="-128"/>
                <a:ea typeface="Arial Unicode MS" pitchFamily="50" charset="-128"/>
                <a:cs typeface="Arial Unicode MS" pitchFamily="50" charset="-128"/>
              </a:rPr>
              <a:t>     - Shell model, Mean field theory</a:t>
            </a:r>
            <a:endParaRPr lang="en-US" altLang="ja-JP" sz="2000" dirty="0">
              <a:solidFill>
                <a:schemeClr val="accent1"/>
              </a:solidFill>
              <a:latin typeface="Arial Unicode MS" pitchFamily="50" charset="-128"/>
              <a:ea typeface="Arial Unicode MS" pitchFamily="50" charset="-128"/>
              <a:cs typeface="Arial Unicode MS" pitchFamily="50" charset="-128"/>
            </a:endParaRPr>
          </a:p>
          <a:p>
            <a:pPr marL="882650" lvl="1" indent="-342900">
              <a:lnSpc>
                <a:spcPct val="150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" pitchFamily="2" charset="2"/>
              <a:buChar char="Ø"/>
            </a:pPr>
            <a:r>
              <a:rPr lang="en-US" altLang="ja-JP" dirty="0" smtClean="0">
                <a:latin typeface="Arial Unicode MS" pitchFamily="50" charset="-128"/>
                <a:ea typeface="Arial Unicode MS" pitchFamily="50" charset="-128"/>
                <a:cs typeface="Arial Unicode MS" pitchFamily="50" charset="-128"/>
              </a:rPr>
              <a:t>A dependence of </a:t>
            </a:r>
            <a:r>
              <a:rPr lang="en-US" altLang="ja-JP" dirty="0" smtClean="0">
                <a:latin typeface="Symbol" pitchFamily="18" charset="2"/>
                <a:ea typeface="Arial Unicode MS" pitchFamily="50" charset="-128"/>
                <a:cs typeface="Arial Unicode MS" pitchFamily="50" charset="-128"/>
              </a:rPr>
              <a:t>L</a:t>
            </a:r>
            <a:r>
              <a:rPr lang="en-US" altLang="ja-JP" dirty="0" smtClean="0">
                <a:latin typeface="Arial Unicode MS" pitchFamily="50" charset="-128"/>
                <a:ea typeface="Arial Unicode MS" pitchFamily="50" charset="-128"/>
                <a:cs typeface="Arial Unicode MS" pitchFamily="50" charset="-128"/>
              </a:rPr>
              <a:t> single particle energies</a:t>
            </a:r>
          </a:p>
          <a:p>
            <a:pPr marL="882650" lvl="1" indent="-342900">
              <a:lnSpc>
                <a:spcPct val="150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" pitchFamily="2" charset="2"/>
              <a:buChar char="Ø"/>
            </a:pPr>
            <a:r>
              <a:rPr lang="en-US" altLang="ja-JP" dirty="0" smtClean="0">
                <a:latin typeface="Arial Unicode MS" pitchFamily="50" charset="-128"/>
                <a:ea typeface="Arial Unicode MS" pitchFamily="50" charset="-128"/>
                <a:cs typeface="Arial Unicode MS" pitchFamily="50" charset="-128"/>
              </a:rPr>
              <a:t>Measurement of fine structure (core configuration mixing, </a:t>
            </a:r>
            <a:r>
              <a:rPr lang="en-US" altLang="ja-JP" dirty="0" err="1" smtClean="0">
                <a:latin typeface="Arial Unicode MS" pitchFamily="50" charset="-128"/>
                <a:ea typeface="Arial Unicode MS" pitchFamily="50" charset="-128"/>
                <a:cs typeface="Arial Unicode MS" pitchFamily="50" charset="-128"/>
              </a:rPr>
              <a:t>ls</a:t>
            </a:r>
            <a:r>
              <a:rPr lang="en-US" altLang="ja-JP" dirty="0" smtClean="0">
                <a:latin typeface="Arial Unicode MS" pitchFamily="50" charset="-128"/>
                <a:ea typeface="Arial Unicode MS" pitchFamily="50" charset="-128"/>
                <a:cs typeface="Arial Unicode MS" pitchFamily="50" charset="-128"/>
              </a:rPr>
              <a:t> splitting…)</a:t>
            </a:r>
            <a:endParaRPr lang="en-US" altLang="ja-JP" dirty="0">
              <a:latin typeface="Arial Unicode MS" pitchFamily="50" charset="-128"/>
              <a:ea typeface="Arial Unicode MS" pitchFamily="50" charset="-128"/>
              <a:cs typeface="Arial Unicode MS" pitchFamily="50" charset="-128"/>
            </a:endParaRPr>
          </a:p>
        </p:txBody>
      </p:sp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1571604" y="714356"/>
            <a:ext cx="6011863" cy="954097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lIns="91429" tIns="45715" rIns="91429" bIns="45715">
            <a:spAutoFit/>
          </a:bodyPr>
          <a:lstStyle/>
          <a:p>
            <a:pPr algn="ctr">
              <a:buFont typeface="Symbol" pitchFamily="18" charset="2"/>
              <a:buNone/>
            </a:pPr>
            <a:r>
              <a:rPr lang="en-US" altLang="ja-JP" sz="2800" b="1" dirty="0" smtClean="0">
                <a:solidFill>
                  <a:schemeClr val="tx1"/>
                </a:solidFill>
                <a:ea typeface="HGPｺﾞｼｯｸM" pitchFamily="50" charset="-128"/>
              </a:rPr>
              <a:t>Precise</a:t>
            </a:r>
            <a:r>
              <a:rPr lang="en-US" altLang="ja-JP" sz="2800" b="1" dirty="0" smtClean="0">
                <a:solidFill>
                  <a:schemeClr val="tx1"/>
                </a:solidFill>
                <a:latin typeface="Symbol" pitchFamily="18" charset="2"/>
                <a:ea typeface="HGPｺﾞｼｯｸM" pitchFamily="50" charset="-128"/>
              </a:rPr>
              <a:t> L</a:t>
            </a:r>
            <a:r>
              <a:rPr lang="en-US" altLang="ja-JP" sz="2800" b="1" dirty="0" smtClean="0">
                <a:solidFill>
                  <a:schemeClr val="tx1"/>
                </a:solidFill>
                <a:ea typeface="HGPｺﾞｼｯｸM" pitchFamily="50" charset="-128"/>
              </a:rPr>
              <a:t> </a:t>
            </a:r>
            <a:r>
              <a:rPr lang="en-US" altLang="ja-JP" sz="2800" b="1" dirty="0" err="1">
                <a:solidFill>
                  <a:schemeClr val="tx1"/>
                </a:solidFill>
                <a:ea typeface="HGPｺﾞｼｯｸM" pitchFamily="50" charset="-128"/>
              </a:rPr>
              <a:t>Hypernuclear</a:t>
            </a:r>
            <a:r>
              <a:rPr lang="en-US" altLang="ja-JP" sz="2800" b="1" dirty="0">
                <a:solidFill>
                  <a:schemeClr val="tx1"/>
                </a:solidFill>
                <a:ea typeface="HGPｺﾞｼｯｸM" pitchFamily="50" charset="-128"/>
              </a:rPr>
              <a:t> Spectroscopy</a:t>
            </a:r>
          </a:p>
          <a:p>
            <a:pPr algn="ctr">
              <a:buFont typeface="Symbol" pitchFamily="18" charset="2"/>
              <a:buNone/>
            </a:pPr>
            <a:r>
              <a:rPr lang="en-US" altLang="ja-JP" sz="2800" b="1" dirty="0">
                <a:solidFill>
                  <a:schemeClr val="tx1"/>
                </a:solidFill>
                <a:ea typeface="HGPｺﾞｼｯｸM" pitchFamily="50" charset="-128"/>
              </a:rPr>
              <a:t>in the wide </a:t>
            </a:r>
            <a:r>
              <a:rPr lang="en-US" altLang="ja-JP" sz="2800" b="1" dirty="0" smtClean="0">
                <a:solidFill>
                  <a:schemeClr val="tx1"/>
                </a:solidFill>
                <a:ea typeface="HGPｺﾞｼｯｸM" pitchFamily="50" charset="-128"/>
              </a:rPr>
              <a:t>mass </a:t>
            </a:r>
            <a:r>
              <a:rPr lang="en-US" altLang="ja-JP" sz="2800" b="1" dirty="0">
                <a:solidFill>
                  <a:schemeClr val="tx1"/>
                </a:solidFill>
                <a:ea typeface="HGPｺﾞｼｯｸM" pitchFamily="50" charset="-128"/>
              </a:rPr>
              <a:t>region</a:t>
            </a:r>
          </a:p>
        </p:txBody>
      </p:sp>
      <p:sp>
        <p:nvSpPr>
          <p:cNvPr id="12" name="日付プレースホルダ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2010/9/4</a:t>
            </a:r>
            <a:endParaRPr kumimoji="1" lang="ja-JP" altLang="en-US"/>
          </a:p>
        </p:txBody>
      </p:sp>
      <p:sp>
        <p:nvSpPr>
          <p:cNvPr id="14" name="フッター プレースホルダ 1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SPHERE and JSPS 2010 Meeting</a:t>
            </a:r>
            <a:endParaRPr kumimoji="1" lang="ja-JP" alt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kumimoji="1" lang="en-US" altLang="ja-JP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Detectors</a:t>
            </a:r>
            <a:endParaRPr kumimoji="1" lang="ja-JP" alt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2010/9/4</a:t>
            </a:r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SPHERE and JSPS 2010 Meeting</a:t>
            </a:r>
            <a:endParaRPr kumimoji="1" lang="ja-JP" altLang="en-US"/>
          </a:p>
        </p:txBody>
      </p:sp>
      <p:sp>
        <p:nvSpPr>
          <p:cNvPr id="8" name="テキスト ボックス 7"/>
          <p:cNvSpPr txBox="1"/>
          <p:nvPr/>
        </p:nvSpPr>
        <p:spPr>
          <a:xfrm>
            <a:off x="286290" y="1220559"/>
            <a:ext cx="3565630" cy="120032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altLang="ja-JP" dirty="0" smtClean="0"/>
              <a:t> Drift Chamber … KDC1 + KDC2</a:t>
            </a:r>
          </a:p>
          <a:p>
            <a:pPr>
              <a:buFont typeface="Arial" pitchFamily="34" charset="0"/>
              <a:buChar char="•"/>
            </a:pPr>
            <a:r>
              <a:rPr kumimoji="1" lang="en-US" altLang="ja-JP" dirty="0" smtClean="0"/>
              <a:t> Timing Counter  … 1x + 1y + 2x</a:t>
            </a:r>
          </a:p>
          <a:p>
            <a:pPr>
              <a:buFont typeface="Arial" pitchFamily="34" charset="0"/>
              <a:buChar char="•"/>
            </a:pPr>
            <a:r>
              <a:rPr lang="en-US" altLang="ja-JP" dirty="0" smtClean="0"/>
              <a:t> </a:t>
            </a:r>
            <a:r>
              <a:rPr lang="en-US" altLang="ja-JP" dirty="0" err="1" smtClean="0"/>
              <a:t>Pion</a:t>
            </a:r>
            <a:r>
              <a:rPr lang="en-US" altLang="ja-JP" dirty="0" smtClean="0"/>
              <a:t> rejection … AC</a:t>
            </a:r>
          </a:p>
          <a:p>
            <a:pPr>
              <a:buFont typeface="Arial" pitchFamily="34" charset="0"/>
              <a:buChar char="•"/>
            </a:pPr>
            <a:r>
              <a:rPr kumimoji="1" lang="en-US" altLang="ja-JP" dirty="0" smtClean="0"/>
              <a:t> Proton rejection … WC, LC</a:t>
            </a:r>
            <a:endParaRPr kumimoji="1" lang="ja-JP" altLang="en-US" dirty="0"/>
          </a:p>
        </p:txBody>
      </p:sp>
      <p:sp>
        <p:nvSpPr>
          <p:cNvPr id="37" name="テキスト ボックス 36"/>
          <p:cNvSpPr txBox="1"/>
          <p:nvPr/>
        </p:nvSpPr>
        <p:spPr>
          <a:xfrm>
            <a:off x="0" y="692696"/>
            <a:ext cx="4353243" cy="461665"/>
          </a:xfrm>
          <a:prstGeom prst="rect">
            <a:avLst/>
          </a:prstGeom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kumimoji="1" lang="en-US" altLang="ja-JP" sz="2400" b="1" u="sng" dirty="0" smtClean="0">
                <a:solidFill>
                  <a:schemeClr val="tx2"/>
                </a:solidFill>
              </a:rPr>
              <a:t>Schematic view of HKS Detectors</a:t>
            </a:r>
            <a:endParaRPr kumimoji="1" lang="ja-JP" altLang="en-US" sz="2400" b="1" u="sng" dirty="0">
              <a:solidFill>
                <a:schemeClr val="tx2"/>
              </a:solidFill>
            </a:endParaRPr>
          </a:p>
        </p:txBody>
      </p:sp>
      <p:cxnSp>
        <p:nvCxnSpPr>
          <p:cNvPr id="48" name="直線コネクタ 47"/>
          <p:cNvCxnSpPr/>
          <p:nvPr/>
        </p:nvCxnSpPr>
        <p:spPr>
          <a:xfrm>
            <a:off x="72008" y="3789040"/>
            <a:ext cx="8964488" cy="0"/>
          </a:xfrm>
          <a:prstGeom prst="line">
            <a:avLst/>
          </a:prstGeom>
          <a:ln w="2540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4" name="グループ化 33"/>
          <p:cNvGrpSpPr/>
          <p:nvPr/>
        </p:nvGrpSpPr>
        <p:grpSpPr>
          <a:xfrm>
            <a:off x="4139952" y="630776"/>
            <a:ext cx="4176464" cy="3023540"/>
            <a:chOff x="4139952" y="630776"/>
            <a:chExt cx="4176464" cy="3023540"/>
          </a:xfrm>
        </p:grpSpPr>
        <p:grpSp>
          <p:nvGrpSpPr>
            <p:cNvPr id="3" name="グループ化 26"/>
            <p:cNvGrpSpPr/>
            <p:nvPr/>
          </p:nvGrpSpPr>
          <p:grpSpPr>
            <a:xfrm>
              <a:off x="4469534" y="630776"/>
              <a:ext cx="3846882" cy="3023540"/>
              <a:chOff x="4572000" y="773652"/>
              <a:chExt cx="4440843" cy="3462840"/>
            </a:xfrm>
          </p:grpSpPr>
          <p:pic>
            <p:nvPicPr>
              <p:cNvPr id="3074" name="Picture 2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 l="651" t="24391" r="32432" b="13043"/>
              <a:stretch>
                <a:fillRect/>
              </a:stretch>
            </p:blipFill>
            <p:spPr bwMode="auto">
              <a:xfrm rot="10800000">
                <a:off x="4786314" y="773652"/>
                <a:ext cx="3832405" cy="308397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sp>
            <p:nvSpPr>
              <p:cNvPr id="9" name="テキスト ボックス 8"/>
              <p:cNvSpPr txBox="1"/>
              <p:nvPr/>
            </p:nvSpPr>
            <p:spPr>
              <a:xfrm>
                <a:off x="5357819" y="927039"/>
                <a:ext cx="994991" cy="430259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kumimoji="1" lang="en-US" altLang="ja-JP" dirty="0" smtClean="0"/>
                  <a:t>KDC1,2</a:t>
                </a:r>
                <a:endParaRPr kumimoji="1" lang="ja-JP" altLang="en-US" dirty="0"/>
              </a:p>
            </p:txBody>
          </p:sp>
          <p:cxnSp>
            <p:nvCxnSpPr>
              <p:cNvPr id="11" name="直線矢印コネクタ 10"/>
              <p:cNvCxnSpPr>
                <a:stCxn id="9" idx="2"/>
              </p:cNvCxnSpPr>
              <p:nvPr/>
            </p:nvCxnSpPr>
            <p:spPr>
              <a:xfrm rot="5400000">
                <a:off x="5434043" y="1209637"/>
                <a:ext cx="273611" cy="568933"/>
              </a:xfrm>
              <a:prstGeom prst="straightConnector1">
                <a:avLst/>
              </a:prstGeom>
              <a:ln w="25400"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" name="直線矢印コネクタ 11"/>
              <p:cNvCxnSpPr>
                <a:stCxn id="9" idx="2"/>
              </p:cNvCxnSpPr>
              <p:nvPr/>
            </p:nvCxnSpPr>
            <p:spPr>
              <a:xfrm rot="16200000" flipH="1">
                <a:off x="5898389" y="1314222"/>
                <a:ext cx="273611" cy="359761"/>
              </a:xfrm>
              <a:prstGeom prst="straightConnector1">
                <a:avLst/>
              </a:prstGeom>
              <a:ln w="25400"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6" name="テキスト ボックス 15"/>
              <p:cNvSpPr txBox="1"/>
              <p:nvPr/>
            </p:nvSpPr>
            <p:spPr>
              <a:xfrm>
                <a:off x="6143636" y="3731029"/>
                <a:ext cx="458551" cy="422993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kumimoji="1" lang="en-US" altLang="ja-JP" dirty="0" smtClean="0"/>
                  <a:t>1x</a:t>
                </a:r>
                <a:endParaRPr kumimoji="1" lang="ja-JP" altLang="en-US" dirty="0"/>
              </a:p>
            </p:txBody>
          </p:sp>
          <p:cxnSp>
            <p:nvCxnSpPr>
              <p:cNvPr id="17" name="直線矢印コネクタ 16"/>
              <p:cNvCxnSpPr>
                <a:stCxn id="16" idx="0"/>
              </p:cNvCxnSpPr>
              <p:nvPr/>
            </p:nvCxnSpPr>
            <p:spPr>
              <a:xfrm rot="16200000" flipV="1">
                <a:off x="6065472" y="3423589"/>
                <a:ext cx="599921" cy="14959"/>
              </a:xfrm>
              <a:prstGeom prst="straightConnector1">
                <a:avLst/>
              </a:prstGeom>
              <a:ln w="25400"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0" name="テキスト ボックス 19"/>
              <p:cNvSpPr txBox="1"/>
              <p:nvPr/>
            </p:nvSpPr>
            <p:spPr>
              <a:xfrm>
                <a:off x="6934692" y="1059404"/>
                <a:ext cx="505679" cy="422993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kumimoji="1" lang="en-US" altLang="ja-JP" dirty="0" smtClean="0"/>
                  <a:t>AC</a:t>
                </a:r>
                <a:endParaRPr kumimoji="1" lang="ja-JP" altLang="en-US" dirty="0"/>
              </a:p>
            </p:txBody>
          </p:sp>
          <p:sp>
            <p:nvSpPr>
              <p:cNvPr id="24" name="テキスト ボックス 23"/>
              <p:cNvSpPr txBox="1"/>
              <p:nvPr/>
            </p:nvSpPr>
            <p:spPr>
              <a:xfrm>
                <a:off x="6715139" y="3731029"/>
                <a:ext cx="468930" cy="422993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kumimoji="1" lang="en-US" altLang="ja-JP" dirty="0" smtClean="0"/>
                  <a:t>1y</a:t>
                </a:r>
                <a:endParaRPr kumimoji="1" lang="ja-JP" altLang="en-US" dirty="0"/>
              </a:p>
            </p:txBody>
          </p:sp>
          <p:cxnSp>
            <p:nvCxnSpPr>
              <p:cNvPr id="25" name="直線矢印コネクタ 24"/>
              <p:cNvCxnSpPr>
                <a:stCxn id="24" idx="0"/>
              </p:cNvCxnSpPr>
              <p:nvPr/>
            </p:nvCxnSpPr>
            <p:spPr>
              <a:xfrm rot="16200000" flipV="1">
                <a:off x="6675289" y="3456713"/>
                <a:ext cx="242731" cy="305900"/>
              </a:xfrm>
              <a:prstGeom prst="straightConnector1">
                <a:avLst/>
              </a:prstGeom>
              <a:ln w="25400"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8" name="テキスト ボックス 27"/>
              <p:cNvSpPr txBox="1"/>
              <p:nvPr/>
            </p:nvSpPr>
            <p:spPr>
              <a:xfrm>
                <a:off x="7765953" y="987966"/>
                <a:ext cx="665009" cy="422993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altLang="ja-JP" dirty="0" smtClean="0"/>
                  <a:t>W</a:t>
                </a:r>
                <a:r>
                  <a:rPr kumimoji="1" lang="en-US" altLang="ja-JP" dirty="0" smtClean="0"/>
                  <a:t>C</a:t>
                </a:r>
                <a:endParaRPr kumimoji="1" lang="ja-JP" altLang="en-US" dirty="0"/>
              </a:p>
            </p:txBody>
          </p:sp>
          <p:sp>
            <p:nvSpPr>
              <p:cNvPr id="29" name="テキスト ボックス 28"/>
              <p:cNvSpPr txBox="1"/>
              <p:nvPr/>
            </p:nvSpPr>
            <p:spPr>
              <a:xfrm>
                <a:off x="7671390" y="3813499"/>
                <a:ext cx="510193" cy="422993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altLang="ja-JP" dirty="0" smtClean="0"/>
                  <a:t>2</a:t>
                </a:r>
                <a:r>
                  <a:rPr kumimoji="1" lang="en-US" altLang="ja-JP" dirty="0" smtClean="0"/>
                  <a:t>x</a:t>
                </a:r>
                <a:endParaRPr kumimoji="1" lang="ja-JP" altLang="en-US" dirty="0"/>
              </a:p>
            </p:txBody>
          </p:sp>
          <p:cxnSp>
            <p:nvCxnSpPr>
              <p:cNvPr id="30" name="直線矢印コネクタ 29"/>
              <p:cNvCxnSpPr>
                <a:stCxn id="29" idx="0"/>
              </p:cNvCxnSpPr>
              <p:nvPr/>
            </p:nvCxnSpPr>
            <p:spPr>
              <a:xfrm rot="16200000" flipV="1">
                <a:off x="7658279" y="3545290"/>
                <a:ext cx="468079" cy="68338"/>
              </a:xfrm>
              <a:prstGeom prst="straightConnector1">
                <a:avLst/>
              </a:prstGeom>
              <a:ln w="25400"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3" name="テキスト ボックス 32"/>
              <p:cNvSpPr txBox="1"/>
              <p:nvPr/>
            </p:nvSpPr>
            <p:spPr>
              <a:xfrm>
                <a:off x="8501089" y="1273718"/>
                <a:ext cx="511754" cy="422993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altLang="ja-JP" dirty="0" smtClean="0"/>
                  <a:t>L</a:t>
                </a:r>
                <a:r>
                  <a:rPr kumimoji="1" lang="en-US" altLang="ja-JP" dirty="0" smtClean="0"/>
                  <a:t>C</a:t>
                </a:r>
                <a:endParaRPr kumimoji="1" lang="ja-JP" altLang="en-US" dirty="0"/>
              </a:p>
            </p:txBody>
          </p:sp>
          <p:cxnSp>
            <p:nvCxnSpPr>
              <p:cNvPr id="38" name="直線矢印コネクタ 37"/>
              <p:cNvCxnSpPr/>
              <p:nvPr/>
            </p:nvCxnSpPr>
            <p:spPr>
              <a:xfrm>
                <a:off x="4572000" y="2428868"/>
                <a:ext cx="4357718" cy="1588"/>
              </a:xfrm>
              <a:prstGeom prst="straightConnector1">
                <a:avLst/>
              </a:prstGeom>
              <a:ln w="38100">
                <a:prstDash val="sysDash"/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51" name="テキスト ボックス 50"/>
            <p:cNvSpPr txBox="1"/>
            <p:nvPr/>
          </p:nvSpPr>
          <p:spPr>
            <a:xfrm>
              <a:off x="4139952" y="1916832"/>
              <a:ext cx="38824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b="1" dirty="0" smtClean="0">
                  <a:solidFill>
                    <a:schemeClr val="accent1"/>
                  </a:solidFill>
                </a:rPr>
                <a:t>K</a:t>
              </a:r>
              <a:r>
                <a:rPr kumimoji="1" lang="en-US" altLang="ja-JP" b="1" baseline="30000" dirty="0" smtClean="0">
                  <a:solidFill>
                    <a:schemeClr val="accent1"/>
                  </a:solidFill>
                </a:rPr>
                <a:t>+</a:t>
              </a:r>
              <a:endParaRPr kumimoji="1" lang="ja-JP" altLang="en-US" b="1" baseline="30000" dirty="0">
                <a:solidFill>
                  <a:schemeClr val="accent1"/>
                </a:solidFill>
              </a:endParaRPr>
            </a:p>
          </p:txBody>
        </p:sp>
      </p:grpSp>
      <p:grpSp>
        <p:nvGrpSpPr>
          <p:cNvPr id="35" name="グループ化 34"/>
          <p:cNvGrpSpPr/>
          <p:nvPr/>
        </p:nvGrpSpPr>
        <p:grpSpPr>
          <a:xfrm>
            <a:off x="5292080" y="4005064"/>
            <a:ext cx="3034910" cy="2529572"/>
            <a:chOff x="5292080" y="4005064"/>
            <a:chExt cx="3034910" cy="2529572"/>
          </a:xfrm>
        </p:grpSpPr>
        <p:pic>
          <p:nvPicPr>
            <p:cNvPr id="32" name="Picture 2"/>
            <p:cNvPicPr>
              <a:picLocks noChangeAspect="1" noChangeArrowheads="1"/>
            </p:cNvPicPr>
            <p:nvPr/>
          </p:nvPicPr>
          <p:blipFill>
            <a:blip r:embed="rId4" cstate="print"/>
            <a:srcRect l="36049" t="20352" b="10620"/>
            <a:stretch>
              <a:fillRect/>
            </a:stretch>
          </p:blipFill>
          <p:spPr bwMode="auto">
            <a:xfrm rot="10800000">
              <a:off x="5580112" y="4221088"/>
              <a:ext cx="2016224" cy="18722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cxnSp>
          <p:nvCxnSpPr>
            <p:cNvPr id="50" name="直線矢印コネクタ 49"/>
            <p:cNvCxnSpPr/>
            <p:nvPr/>
          </p:nvCxnSpPr>
          <p:spPr>
            <a:xfrm rot="10800000">
              <a:off x="5292080" y="5157192"/>
              <a:ext cx="2664296" cy="1588"/>
            </a:xfrm>
            <a:prstGeom prst="straightConnector1">
              <a:avLst/>
            </a:prstGeom>
            <a:ln w="25400">
              <a:solidFill>
                <a:srgbClr val="FF0000"/>
              </a:solidFill>
              <a:prstDash val="sysDash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2" name="テキスト ボックス 51"/>
            <p:cNvSpPr txBox="1"/>
            <p:nvPr/>
          </p:nvSpPr>
          <p:spPr>
            <a:xfrm>
              <a:off x="7956376" y="4941168"/>
              <a:ext cx="37061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b="1" dirty="0" smtClean="0">
                  <a:solidFill>
                    <a:srgbClr val="FF0000"/>
                  </a:solidFill>
                </a:rPr>
                <a:t>e-</a:t>
              </a:r>
              <a:endParaRPr kumimoji="1" lang="ja-JP" altLang="en-US" b="1" dirty="0">
                <a:solidFill>
                  <a:srgbClr val="FF0000"/>
                </a:solidFill>
              </a:endParaRPr>
            </a:p>
          </p:txBody>
        </p:sp>
        <p:sp>
          <p:nvSpPr>
            <p:cNvPr id="53" name="テキスト ボックス 52"/>
            <p:cNvSpPr txBox="1"/>
            <p:nvPr/>
          </p:nvSpPr>
          <p:spPr>
            <a:xfrm>
              <a:off x="6660232" y="4005064"/>
              <a:ext cx="679994" cy="369332"/>
            </a:xfrm>
            <a:prstGeom prst="rect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wrap="none" rtlCol="0">
              <a:spAutoFit/>
            </a:bodyPr>
            <a:lstStyle/>
            <a:p>
              <a:r>
                <a:rPr kumimoji="1" lang="en-US" altLang="ja-JP" dirty="0" smtClean="0"/>
                <a:t>EDC1</a:t>
              </a:r>
              <a:endParaRPr kumimoji="1" lang="ja-JP" altLang="en-US" dirty="0"/>
            </a:p>
          </p:txBody>
        </p:sp>
        <p:sp>
          <p:nvSpPr>
            <p:cNvPr id="54" name="テキスト ボックス 53"/>
            <p:cNvSpPr txBox="1"/>
            <p:nvPr/>
          </p:nvSpPr>
          <p:spPr>
            <a:xfrm>
              <a:off x="6300192" y="6165304"/>
              <a:ext cx="679994" cy="369332"/>
            </a:xfrm>
            <a:prstGeom prst="rect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wrap="none" rtlCol="0">
              <a:spAutoFit/>
            </a:bodyPr>
            <a:lstStyle/>
            <a:p>
              <a:r>
                <a:rPr kumimoji="1" lang="en-US" altLang="ja-JP" dirty="0" smtClean="0"/>
                <a:t>EDC2</a:t>
              </a:r>
              <a:endParaRPr kumimoji="1" lang="ja-JP" altLang="en-US" dirty="0"/>
            </a:p>
          </p:txBody>
        </p:sp>
        <p:sp>
          <p:nvSpPr>
            <p:cNvPr id="55" name="テキスト ボックス 54"/>
            <p:cNvSpPr txBox="1"/>
            <p:nvPr/>
          </p:nvSpPr>
          <p:spPr>
            <a:xfrm>
              <a:off x="5436096" y="4139788"/>
              <a:ext cx="785793" cy="369332"/>
            </a:xfrm>
            <a:prstGeom prst="rect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wrap="none" rtlCol="0">
              <a:spAutoFit/>
            </a:bodyPr>
            <a:lstStyle/>
            <a:p>
              <a:r>
                <a:rPr kumimoji="1" lang="en-US" altLang="ja-JP" dirty="0" smtClean="0"/>
                <a:t>EH1, 2</a:t>
              </a:r>
              <a:endParaRPr kumimoji="1" lang="ja-JP" altLang="en-US" dirty="0"/>
            </a:p>
          </p:txBody>
        </p:sp>
      </p:grpSp>
      <p:sp>
        <p:nvSpPr>
          <p:cNvPr id="56" name="テキスト ボックス 55"/>
          <p:cNvSpPr txBox="1"/>
          <p:nvPr/>
        </p:nvSpPr>
        <p:spPr>
          <a:xfrm>
            <a:off x="146749" y="3861048"/>
            <a:ext cx="4353243" cy="461665"/>
          </a:xfrm>
          <a:prstGeom prst="rect">
            <a:avLst/>
          </a:prstGeom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kumimoji="1" lang="en-US" altLang="ja-JP" sz="2400" b="1" u="sng" dirty="0" smtClean="0">
                <a:solidFill>
                  <a:schemeClr val="accent2"/>
                </a:solidFill>
              </a:rPr>
              <a:t>Schematic view of HES Detectors</a:t>
            </a:r>
            <a:endParaRPr kumimoji="1" lang="ja-JP" altLang="en-US" sz="2400" b="1" u="sng" dirty="0">
              <a:solidFill>
                <a:schemeClr val="accent2"/>
              </a:solidFill>
            </a:endParaRPr>
          </a:p>
        </p:txBody>
      </p:sp>
      <p:sp>
        <p:nvSpPr>
          <p:cNvPr id="57" name="テキスト ボックス 56"/>
          <p:cNvSpPr txBox="1"/>
          <p:nvPr/>
        </p:nvSpPr>
        <p:spPr>
          <a:xfrm>
            <a:off x="286290" y="4388911"/>
            <a:ext cx="3565630" cy="646331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altLang="ja-JP" dirty="0" smtClean="0"/>
              <a:t> Drift Chamber … EDC1 + EDC2</a:t>
            </a:r>
          </a:p>
          <a:p>
            <a:pPr>
              <a:buFont typeface="Arial" pitchFamily="34" charset="0"/>
              <a:buChar char="•"/>
            </a:pPr>
            <a:r>
              <a:rPr kumimoji="1" lang="en-US" altLang="ja-JP" dirty="0" smtClean="0"/>
              <a:t> Timing Counter  … 1x + 1y + 2x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" name="図 36" descr="mm_h2o_29Jul10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220072" y="3140968"/>
            <a:ext cx="3700240" cy="2520000"/>
          </a:xfrm>
          <a:prstGeom prst="rect">
            <a:avLst/>
          </a:prstGeom>
        </p:spPr>
      </p:pic>
      <p:sp>
        <p:nvSpPr>
          <p:cNvPr id="39" name="テキスト ボックス 38"/>
          <p:cNvSpPr txBox="1"/>
          <p:nvPr/>
        </p:nvSpPr>
        <p:spPr>
          <a:xfrm>
            <a:off x="6215074" y="1291224"/>
            <a:ext cx="2786082" cy="1200329"/>
          </a:xfrm>
          <a:prstGeom prst="rect">
            <a:avLst/>
          </a:prstGeom>
          <a:ln w="254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endParaRPr kumimoji="1" lang="en-US" altLang="ja-JP" dirty="0" smtClean="0"/>
          </a:p>
          <a:p>
            <a:r>
              <a:rPr kumimoji="1" lang="en-US" altLang="ja-JP" dirty="0" err="1" smtClean="0"/>
              <a:t>Havar</a:t>
            </a:r>
            <a:r>
              <a:rPr kumimoji="1" lang="en-US" altLang="ja-JP" dirty="0" smtClean="0"/>
              <a:t> foil (25</a:t>
            </a:r>
            <a:r>
              <a:rPr kumimoji="1" lang="en-US" altLang="ja-JP" dirty="0" smtClean="0">
                <a:latin typeface="Symbol" pitchFamily="18" charset="2"/>
              </a:rPr>
              <a:t>m</a:t>
            </a:r>
            <a:r>
              <a:rPr kumimoji="1" lang="en-US" altLang="ja-JP" dirty="0" smtClean="0"/>
              <a:t>m x 2) </a:t>
            </a:r>
          </a:p>
          <a:p>
            <a:r>
              <a:rPr lang="en-US" altLang="ja-JP" dirty="0" smtClean="0"/>
              <a:t>         </a:t>
            </a:r>
            <a:r>
              <a:rPr kumimoji="1" lang="en-US" altLang="ja-JP" dirty="0" smtClean="0"/>
              <a:t>-&gt; background source</a:t>
            </a:r>
          </a:p>
          <a:p>
            <a:pPr algn="ctr"/>
            <a:r>
              <a:rPr lang="en-US" altLang="ja-JP" dirty="0" smtClean="0">
                <a:solidFill>
                  <a:srgbClr val="FF0000"/>
                </a:solidFill>
              </a:rPr>
              <a:t>higher rate than CH</a:t>
            </a:r>
            <a:r>
              <a:rPr lang="en-US" altLang="ja-JP" baseline="-25000" dirty="0" smtClean="0">
                <a:solidFill>
                  <a:srgbClr val="FF0000"/>
                </a:solidFill>
              </a:rPr>
              <a:t>2</a:t>
            </a:r>
            <a:r>
              <a:rPr lang="en-US" altLang="ja-JP" dirty="0" smtClean="0">
                <a:solidFill>
                  <a:srgbClr val="FF0000"/>
                </a:solidFill>
              </a:rPr>
              <a:t> data</a:t>
            </a:r>
            <a:endParaRPr kumimoji="1" lang="ja-JP" altLang="en-US" dirty="0">
              <a:solidFill>
                <a:srgbClr val="FF0000"/>
              </a:solidFill>
            </a:endParaRPr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kumimoji="1" lang="en-US" altLang="ja-JP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Energy Scale </a:t>
            </a:r>
            <a:r>
              <a:rPr lang="en-US" altLang="ja-JP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</a:t>
            </a:r>
            <a:r>
              <a:rPr kumimoji="1" lang="en-US" altLang="ja-JP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alibration </a:t>
            </a:r>
            <a:r>
              <a:rPr kumimoji="1" lang="en-US" altLang="ja-JP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–</a:t>
            </a:r>
            <a:r>
              <a:rPr kumimoji="1" lang="en-US" altLang="ja-JP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mbol" pitchFamily="18" charset="2"/>
              </a:rPr>
              <a:t>L, S</a:t>
            </a:r>
            <a:r>
              <a:rPr kumimoji="1" lang="en-US" altLang="ja-JP" sz="2400" baseline="30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mbol" pitchFamily="18" charset="2"/>
              </a:rPr>
              <a:t>0</a:t>
            </a:r>
            <a:r>
              <a:rPr kumimoji="1" lang="en-US" altLang="ja-JP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mbol" pitchFamily="18" charset="2"/>
              </a:rPr>
              <a:t> </a:t>
            </a:r>
            <a:r>
              <a:rPr kumimoji="1" lang="en-US" altLang="ja-JP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peak-</a:t>
            </a:r>
            <a:endParaRPr kumimoji="1" lang="ja-JP" altLang="en-U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2010/9/4</a:t>
            </a:r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SPHERE and JSPS 2010 Meeting</a:t>
            </a:r>
            <a:endParaRPr kumimoji="1" lang="ja-JP" altLang="en-US"/>
          </a:p>
        </p:txBody>
      </p:sp>
      <p:sp>
        <p:nvSpPr>
          <p:cNvPr id="15" name="テキスト ボックス 14"/>
          <p:cNvSpPr txBox="1"/>
          <p:nvPr/>
        </p:nvSpPr>
        <p:spPr>
          <a:xfrm>
            <a:off x="0" y="714356"/>
            <a:ext cx="457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smtClean="0"/>
              <a:t>elementary reaction </a:t>
            </a:r>
            <a:r>
              <a:rPr lang="en-US" altLang="ja-JP" dirty="0" smtClean="0"/>
              <a:t>using proton target</a:t>
            </a:r>
            <a:r>
              <a:rPr kumimoji="1" lang="en-US" altLang="ja-JP" dirty="0" smtClean="0"/>
              <a:t> :</a:t>
            </a:r>
            <a:endParaRPr kumimoji="1" lang="ja-JP" altLang="en-US" dirty="0"/>
          </a:p>
        </p:txBody>
      </p:sp>
      <p:pic>
        <p:nvPicPr>
          <p:cNvPr id="16" name="図 15" descr="\begin{document}&#10;\begin{align*}&#10;e+p\rightarrow e'+K^++\Lambda/\Sigma^0&#10;\end{align*}&#10;\end{document}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143372" y="714356"/>
            <a:ext cx="3357586" cy="360488"/>
          </a:xfrm>
          <a:prstGeom prst="rect">
            <a:avLst/>
          </a:prstGeom>
        </p:spPr>
      </p:pic>
      <p:pic>
        <p:nvPicPr>
          <p:cNvPr id="19" name="コンテンツ プレースホルダ 4" descr="mm_ch2_rev356M.png"/>
          <p:cNvPicPr>
            <a:picLocks noChangeAspect="1"/>
          </p:cNvPicPr>
          <p:nvPr/>
        </p:nvPicPr>
        <p:blipFill>
          <a:blip r:embed="rId5" cstate="print"/>
          <a:srcRect r="1786" b="5606"/>
          <a:stretch>
            <a:fillRect/>
          </a:stretch>
        </p:blipFill>
        <p:spPr>
          <a:xfrm>
            <a:off x="293370" y="3143248"/>
            <a:ext cx="3850002" cy="2520000"/>
          </a:xfrm>
          <a:prstGeom prst="rect">
            <a:avLst/>
          </a:prstGeom>
        </p:spPr>
      </p:pic>
      <p:sp>
        <p:nvSpPr>
          <p:cNvPr id="22" name="テキスト ボックス 21"/>
          <p:cNvSpPr txBox="1"/>
          <p:nvPr/>
        </p:nvSpPr>
        <p:spPr>
          <a:xfrm>
            <a:off x="1643043" y="3579404"/>
            <a:ext cx="39626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>
                <a:latin typeface="Symbol" pitchFamily="18" charset="2"/>
              </a:rPr>
              <a:t>L</a:t>
            </a:r>
            <a:endParaRPr kumimoji="1" lang="ja-JP" altLang="en-US" sz="2400" dirty="0">
              <a:latin typeface="Symbol" pitchFamily="18" charset="2"/>
            </a:endParaRPr>
          </a:p>
        </p:txBody>
      </p:sp>
      <p:sp>
        <p:nvSpPr>
          <p:cNvPr id="23" name="テキスト ボックス 22"/>
          <p:cNvSpPr txBox="1"/>
          <p:nvPr/>
        </p:nvSpPr>
        <p:spPr>
          <a:xfrm>
            <a:off x="2928927" y="4650974"/>
            <a:ext cx="47000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>
                <a:latin typeface="Symbol" pitchFamily="18" charset="2"/>
              </a:rPr>
              <a:t>S</a:t>
            </a:r>
            <a:r>
              <a:rPr kumimoji="1" lang="en-US" altLang="ja-JP" sz="2400" baseline="30000" dirty="0" smtClean="0">
                <a:latin typeface="Symbol" pitchFamily="18" charset="2"/>
              </a:rPr>
              <a:t>0</a:t>
            </a:r>
            <a:endParaRPr kumimoji="1" lang="ja-JP" altLang="en-US" sz="2400" baseline="30000" dirty="0">
              <a:latin typeface="Symbol" pitchFamily="18" charset="2"/>
            </a:endParaRPr>
          </a:p>
        </p:txBody>
      </p:sp>
      <p:sp>
        <p:nvSpPr>
          <p:cNvPr id="24" name="テキスト ボックス 23"/>
          <p:cNvSpPr txBox="1"/>
          <p:nvPr/>
        </p:nvSpPr>
        <p:spPr>
          <a:xfrm>
            <a:off x="2071671" y="3579404"/>
            <a:ext cx="170751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Width of </a:t>
            </a:r>
            <a:r>
              <a:rPr kumimoji="1" lang="en-US" altLang="ja-JP" dirty="0" smtClean="0">
                <a:latin typeface="Symbol" pitchFamily="18" charset="2"/>
              </a:rPr>
              <a:t>L</a:t>
            </a:r>
          </a:p>
          <a:p>
            <a:r>
              <a:rPr lang="en-US" altLang="ja-JP" dirty="0" smtClean="0"/>
              <a:t>~4MeV (FWHM)</a:t>
            </a:r>
            <a:endParaRPr kumimoji="1" lang="ja-JP" altLang="en-US" dirty="0"/>
          </a:p>
        </p:txBody>
      </p:sp>
      <p:pic>
        <p:nvPicPr>
          <p:cNvPr id="27653" name="Picture 5"/>
          <p:cNvPicPr>
            <a:picLocks noChangeAspect="1" noChangeArrowheads="1"/>
          </p:cNvPicPr>
          <p:nvPr/>
        </p:nvPicPr>
        <p:blipFill>
          <a:blip r:embed="rId6" cstate="print"/>
          <a:srcRect t="24138" r="250" b="32009"/>
          <a:stretch>
            <a:fillRect/>
          </a:stretch>
        </p:blipFill>
        <p:spPr bwMode="auto">
          <a:xfrm>
            <a:off x="285720" y="1285860"/>
            <a:ext cx="5786478" cy="16967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3" name="右矢印 42"/>
          <p:cNvSpPr/>
          <p:nvPr/>
        </p:nvSpPr>
        <p:spPr>
          <a:xfrm>
            <a:off x="357158" y="2714620"/>
            <a:ext cx="4000528" cy="285752"/>
          </a:xfrm>
          <a:prstGeom prst="rightArrow">
            <a:avLst/>
          </a:prstGeom>
          <a:ln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 smtClean="0"/>
              <a:t>Water Flow</a:t>
            </a:r>
            <a:endParaRPr kumimoji="1" lang="ja-JP" altLang="en-US" dirty="0"/>
          </a:p>
        </p:txBody>
      </p:sp>
      <p:sp>
        <p:nvSpPr>
          <p:cNvPr id="44" name="右矢印 43"/>
          <p:cNvSpPr/>
          <p:nvPr/>
        </p:nvSpPr>
        <p:spPr>
          <a:xfrm rot="10800000" flipV="1">
            <a:off x="357158" y="1357298"/>
            <a:ext cx="4000528" cy="285751"/>
          </a:xfrm>
          <a:prstGeom prst="rightArrow">
            <a:avLst/>
          </a:prstGeom>
          <a:ln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 smtClean="0"/>
              <a:t>Water Flow</a:t>
            </a:r>
            <a:endParaRPr kumimoji="1" lang="ja-JP" altLang="en-US" dirty="0"/>
          </a:p>
        </p:txBody>
      </p:sp>
      <p:sp>
        <p:nvSpPr>
          <p:cNvPr id="45" name="環状矢印 44"/>
          <p:cNvSpPr/>
          <p:nvPr/>
        </p:nvSpPr>
        <p:spPr>
          <a:xfrm rot="16200000" flipV="1">
            <a:off x="3571868" y="1428736"/>
            <a:ext cx="1785950" cy="1500198"/>
          </a:xfrm>
          <a:prstGeom prst="circularArrow">
            <a:avLst/>
          </a:prstGeom>
          <a:ln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46" name="テキスト ボックス 45"/>
          <p:cNvSpPr txBox="1"/>
          <p:nvPr/>
        </p:nvSpPr>
        <p:spPr>
          <a:xfrm>
            <a:off x="6286512" y="1142984"/>
            <a:ext cx="1770741" cy="36933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kumimoji="1" lang="en-US" altLang="ja-JP" dirty="0" smtClean="0"/>
              <a:t>Water Cell target</a:t>
            </a:r>
            <a:endParaRPr kumimoji="1" lang="ja-JP" altLang="en-US" dirty="0"/>
          </a:p>
        </p:txBody>
      </p:sp>
      <p:cxnSp>
        <p:nvCxnSpPr>
          <p:cNvPr id="48" name="直線矢印コネクタ 47"/>
          <p:cNvCxnSpPr>
            <a:stCxn id="46" idx="1"/>
          </p:cNvCxnSpPr>
          <p:nvPr/>
        </p:nvCxnSpPr>
        <p:spPr>
          <a:xfrm rot="10800000" flipV="1">
            <a:off x="4643440" y="1327649"/>
            <a:ext cx="1643073" cy="672593"/>
          </a:xfrm>
          <a:prstGeom prst="straightConnector1">
            <a:avLst/>
          </a:prstGeom>
          <a:ln>
            <a:solidFill>
              <a:schemeClr val="bg1"/>
            </a:solidFill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50" name="テキスト ボックス 49"/>
          <p:cNvSpPr txBox="1"/>
          <p:nvPr/>
        </p:nvSpPr>
        <p:spPr>
          <a:xfrm>
            <a:off x="285720" y="1928802"/>
            <a:ext cx="1182247" cy="36933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kumimoji="1" lang="en-US" altLang="ja-JP" dirty="0" smtClean="0"/>
              <a:t>CH</a:t>
            </a:r>
            <a:r>
              <a:rPr kumimoji="1" lang="en-US" altLang="ja-JP" baseline="-25000" dirty="0" smtClean="0"/>
              <a:t>2</a:t>
            </a:r>
            <a:r>
              <a:rPr kumimoji="1" lang="en-US" altLang="ja-JP" dirty="0" smtClean="0"/>
              <a:t> target</a:t>
            </a:r>
            <a:endParaRPr kumimoji="1" lang="ja-JP" altLang="en-US" dirty="0"/>
          </a:p>
        </p:txBody>
      </p:sp>
      <p:cxnSp>
        <p:nvCxnSpPr>
          <p:cNvPr id="52" name="直線矢印コネクタ 51"/>
          <p:cNvCxnSpPr>
            <a:stCxn id="50" idx="3"/>
          </p:cNvCxnSpPr>
          <p:nvPr/>
        </p:nvCxnSpPr>
        <p:spPr>
          <a:xfrm>
            <a:off x="1467967" y="2113468"/>
            <a:ext cx="1103769" cy="172524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57" name="円/楕円 56"/>
          <p:cNvSpPr/>
          <p:nvPr/>
        </p:nvSpPr>
        <p:spPr>
          <a:xfrm>
            <a:off x="4000496" y="1643050"/>
            <a:ext cx="642942" cy="1071570"/>
          </a:xfrm>
          <a:prstGeom prst="ellipse">
            <a:avLst/>
          </a:prstGeom>
          <a:noFill/>
          <a:ln w="38100">
            <a:solidFill>
              <a:schemeClr val="tx2">
                <a:lumMod val="20000"/>
                <a:lumOff val="8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0" name="テキスト ボックス 59"/>
          <p:cNvSpPr txBox="1"/>
          <p:nvPr/>
        </p:nvSpPr>
        <p:spPr>
          <a:xfrm>
            <a:off x="2571736" y="1643050"/>
            <a:ext cx="585417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kumimoji="1" lang="en-US" altLang="ja-JP" b="1" dirty="0" smtClean="0"/>
              <a:t>5cm</a:t>
            </a:r>
            <a:endParaRPr kumimoji="1" lang="ja-JP" altLang="en-US" b="1" dirty="0"/>
          </a:p>
        </p:txBody>
      </p:sp>
      <p:sp>
        <p:nvSpPr>
          <p:cNvPr id="63" name="テキスト ボックス 62"/>
          <p:cNvSpPr txBox="1"/>
          <p:nvPr/>
        </p:nvSpPr>
        <p:spPr>
          <a:xfrm>
            <a:off x="7286644" y="5500702"/>
            <a:ext cx="1788823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kumimoji="1" lang="en-US" altLang="ja-JP" b="1" dirty="0" err="1" smtClean="0"/>
              <a:t>M</a:t>
            </a:r>
            <a:r>
              <a:rPr kumimoji="1" lang="en-US" altLang="ja-JP" b="1" baseline="-25000" dirty="0" err="1" smtClean="0"/>
              <a:t>x</a:t>
            </a:r>
            <a:r>
              <a:rPr kumimoji="1" lang="en-US" altLang="ja-JP" b="1" dirty="0" smtClean="0"/>
              <a:t>-M</a:t>
            </a:r>
            <a:r>
              <a:rPr kumimoji="1" lang="en-US" altLang="ja-JP" b="1" baseline="-25000" dirty="0" smtClean="0">
                <a:latin typeface="Symbol" pitchFamily="18" charset="2"/>
              </a:rPr>
              <a:t>L</a:t>
            </a:r>
            <a:r>
              <a:rPr kumimoji="1" lang="en-US" altLang="ja-JP" b="1" dirty="0" smtClean="0"/>
              <a:t> [</a:t>
            </a:r>
            <a:r>
              <a:rPr kumimoji="1" lang="en-US" altLang="ja-JP" b="1" dirty="0" err="1" smtClean="0"/>
              <a:t>MeV</a:t>
            </a:r>
            <a:r>
              <a:rPr kumimoji="1" lang="en-US" altLang="ja-JP" b="1" dirty="0" smtClean="0"/>
              <a:t>/c</a:t>
            </a:r>
            <a:r>
              <a:rPr kumimoji="1" lang="en-US" altLang="ja-JP" b="1" baseline="30000" dirty="0" smtClean="0"/>
              <a:t>2</a:t>
            </a:r>
            <a:r>
              <a:rPr kumimoji="1" lang="en-US" altLang="ja-JP" b="1" dirty="0" smtClean="0"/>
              <a:t>]</a:t>
            </a:r>
            <a:endParaRPr kumimoji="1" lang="ja-JP" altLang="en-US" b="1" dirty="0"/>
          </a:p>
        </p:txBody>
      </p:sp>
      <p:sp>
        <p:nvSpPr>
          <p:cNvPr id="64" name="テキスト ボックス 63"/>
          <p:cNvSpPr txBox="1"/>
          <p:nvPr/>
        </p:nvSpPr>
        <p:spPr>
          <a:xfrm>
            <a:off x="6365432" y="3500438"/>
            <a:ext cx="39626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>
                <a:latin typeface="Symbol" pitchFamily="18" charset="2"/>
              </a:rPr>
              <a:t>L</a:t>
            </a:r>
            <a:endParaRPr kumimoji="1" lang="ja-JP" altLang="en-US" sz="2400" dirty="0">
              <a:latin typeface="Symbol" pitchFamily="18" charset="2"/>
            </a:endParaRPr>
          </a:p>
        </p:txBody>
      </p:sp>
      <p:sp>
        <p:nvSpPr>
          <p:cNvPr id="65" name="テキスト ボックス 64"/>
          <p:cNvSpPr txBox="1"/>
          <p:nvPr/>
        </p:nvSpPr>
        <p:spPr>
          <a:xfrm>
            <a:off x="7508440" y="4286256"/>
            <a:ext cx="47000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400" dirty="0" smtClean="0">
                <a:latin typeface="Symbol" pitchFamily="18" charset="2"/>
              </a:rPr>
              <a:t>S</a:t>
            </a:r>
            <a:r>
              <a:rPr lang="en-US" altLang="ja-JP" sz="2400" baseline="30000" dirty="0" smtClean="0">
                <a:latin typeface="Symbol" pitchFamily="18" charset="2"/>
              </a:rPr>
              <a:t>0</a:t>
            </a:r>
            <a:endParaRPr kumimoji="1" lang="ja-JP" altLang="en-US" sz="2400" baseline="30000" dirty="0">
              <a:latin typeface="Symbol" pitchFamily="18" charset="2"/>
            </a:endParaRPr>
          </a:p>
        </p:txBody>
      </p:sp>
      <p:sp>
        <p:nvSpPr>
          <p:cNvPr id="66" name="テキスト ボックス 65"/>
          <p:cNvSpPr txBox="1"/>
          <p:nvPr/>
        </p:nvSpPr>
        <p:spPr>
          <a:xfrm>
            <a:off x="214282" y="3071810"/>
            <a:ext cx="3693896" cy="36933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kumimoji="1" lang="en-US" altLang="ja-JP" dirty="0" smtClean="0"/>
              <a:t>CH</a:t>
            </a:r>
            <a:r>
              <a:rPr kumimoji="1" lang="en-US" altLang="ja-JP" baseline="-25000" dirty="0" smtClean="0"/>
              <a:t>2</a:t>
            </a:r>
            <a:r>
              <a:rPr kumimoji="1" lang="en-US" altLang="ja-JP" dirty="0" smtClean="0"/>
              <a:t> target missing mass (preliminary)</a:t>
            </a:r>
            <a:endParaRPr kumimoji="1" lang="ja-JP" altLang="en-US" dirty="0"/>
          </a:p>
        </p:txBody>
      </p:sp>
      <p:sp>
        <p:nvSpPr>
          <p:cNvPr id="67" name="テキスト ボックス 66"/>
          <p:cNvSpPr txBox="1"/>
          <p:nvPr/>
        </p:nvSpPr>
        <p:spPr>
          <a:xfrm>
            <a:off x="5045393" y="3059668"/>
            <a:ext cx="3722750" cy="36933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kumimoji="1" lang="en-US" altLang="ja-JP" dirty="0" smtClean="0"/>
              <a:t>H</a:t>
            </a:r>
            <a:r>
              <a:rPr kumimoji="1" lang="en-US" altLang="ja-JP" baseline="-25000" dirty="0" smtClean="0"/>
              <a:t>2</a:t>
            </a:r>
            <a:r>
              <a:rPr kumimoji="1" lang="en-US" altLang="ja-JP" dirty="0" smtClean="0"/>
              <a:t>O target missing mass (preliminary)</a:t>
            </a:r>
            <a:endParaRPr kumimoji="1" lang="ja-JP" altLang="en-US" dirty="0"/>
          </a:p>
        </p:txBody>
      </p:sp>
      <p:sp>
        <p:nvSpPr>
          <p:cNvPr id="20" name="テキスト ボックス 19"/>
          <p:cNvSpPr txBox="1"/>
          <p:nvPr/>
        </p:nvSpPr>
        <p:spPr>
          <a:xfrm>
            <a:off x="2722094" y="5559998"/>
            <a:ext cx="1788823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kumimoji="1" lang="en-US" altLang="ja-JP" b="1" dirty="0" err="1" smtClean="0"/>
              <a:t>M</a:t>
            </a:r>
            <a:r>
              <a:rPr kumimoji="1" lang="en-US" altLang="ja-JP" b="1" baseline="-25000" dirty="0" err="1" smtClean="0"/>
              <a:t>x</a:t>
            </a:r>
            <a:r>
              <a:rPr kumimoji="1" lang="en-US" altLang="ja-JP" b="1" dirty="0" smtClean="0"/>
              <a:t>-M</a:t>
            </a:r>
            <a:r>
              <a:rPr kumimoji="1" lang="en-US" altLang="ja-JP" b="1" baseline="-25000" dirty="0" smtClean="0">
                <a:latin typeface="Symbol" pitchFamily="18" charset="2"/>
              </a:rPr>
              <a:t>L</a:t>
            </a:r>
            <a:r>
              <a:rPr kumimoji="1" lang="en-US" altLang="ja-JP" b="1" dirty="0" smtClean="0"/>
              <a:t> [</a:t>
            </a:r>
            <a:r>
              <a:rPr kumimoji="1" lang="en-US" altLang="ja-JP" b="1" dirty="0" err="1" smtClean="0"/>
              <a:t>MeV</a:t>
            </a:r>
            <a:r>
              <a:rPr kumimoji="1" lang="en-US" altLang="ja-JP" b="1" dirty="0" smtClean="0"/>
              <a:t>/c</a:t>
            </a:r>
            <a:r>
              <a:rPr kumimoji="1" lang="en-US" altLang="ja-JP" b="1" baseline="30000" dirty="0" smtClean="0"/>
              <a:t>2</a:t>
            </a:r>
            <a:r>
              <a:rPr kumimoji="1" lang="en-US" altLang="ja-JP" b="1" dirty="0" smtClean="0"/>
              <a:t>]</a:t>
            </a:r>
            <a:endParaRPr kumimoji="1" lang="ja-JP" altLang="en-US" b="1" dirty="0"/>
          </a:p>
        </p:txBody>
      </p:sp>
      <p:cxnSp>
        <p:nvCxnSpPr>
          <p:cNvPr id="59" name="直線矢印コネクタ 58"/>
          <p:cNvCxnSpPr/>
          <p:nvPr/>
        </p:nvCxnSpPr>
        <p:spPr>
          <a:xfrm>
            <a:off x="2143108" y="2071678"/>
            <a:ext cx="1214446" cy="1588"/>
          </a:xfrm>
          <a:prstGeom prst="straightConnector1">
            <a:avLst/>
          </a:prstGeom>
          <a:ln w="38100"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テキスト ボックス 31"/>
          <p:cNvSpPr txBox="1"/>
          <p:nvPr/>
        </p:nvSpPr>
        <p:spPr>
          <a:xfrm>
            <a:off x="4929190" y="5854503"/>
            <a:ext cx="3807389" cy="646331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altLang="ja-JP" dirty="0" smtClean="0"/>
              <a:t>Bad S/N ratio, poor statistics</a:t>
            </a:r>
          </a:p>
          <a:p>
            <a:r>
              <a:rPr kumimoji="1" lang="ja-JP" altLang="en-US" dirty="0" smtClean="0"/>
              <a:t>→ </a:t>
            </a:r>
            <a:r>
              <a:rPr kumimoji="1" lang="en-US" altLang="ja-JP" dirty="0" smtClean="0"/>
              <a:t>Due to multiplicity analysis problem</a:t>
            </a:r>
            <a:endParaRPr kumimoji="1" lang="ja-JP" altLang="en-US" dirty="0"/>
          </a:p>
        </p:txBody>
      </p:sp>
      <p:sp>
        <p:nvSpPr>
          <p:cNvPr id="33" name="左右矢印 32"/>
          <p:cNvSpPr/>
          <p:nvPr/>
        </p:nvSpPr>
        <p:spPr>
          <a:xfrm>
            <a:off x="4143372" y="3929066"/>
            <a:ext cx="1000132" cy="428628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4" name="テキスト ボックス 33"/>
          <p:cNvSpPr txBox="1"/>
          <p:nvPr/>
        </p:nvSpPr>
        <p:spPr>
          <a:xfrm>
            <a:off x="3929058" y="4425743"/>
            <a:ext cx="1371529" cy="646331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kumimoji="1" lang="en-US" altLang="ja-JP" dirty="0" smtClean="0"/>
              <a:t># of incident</a:t>
            </a:r>
          </a:p>
          <a:p>
            <a:r>
              <a:rPr kumimoji="1" lang="en-US" altLang="ja-JP" dirty="0" smtClean="0"/>
              <a:t>almost same</a:t>
            </a:r>
            <a:endParaRPr kumimoji="1" lang="ja-JP" altLang="en-US" dirty="0"/>
          </a:p>
        </p:txBody>
      </p:sp>
      <p:sp>
        <p:nvSpPr>
          <p:cNvPr id="36" name="テキスト ボックス 35"/>
          <p:cNvSpPr txBox="1"/>
          <p:nvPr/>
        </p:nvSpPr>
        <p:spPr>
          <a:xfrm>
            <a:off x="1928794" y="4429132"/>
            <a:ext cx="7793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baseline="30000" dirty="0" smtClean="0"/>
              <a:t>12</a:t>
            </a:r>
            <a:r>
              <a:rPr kumimoji="1" lang="en-US" altLang="ja-JP" dirty="0" smtClean="0"/>
              <a:t>C QF</a:t>
            </a:r>
            <a:endParaRPr kumimoji="1" lang="ja-JP" altLang="en-US" dirty="0"/>
          </a:p>
        </p:txBody>
      </p:sp>
      <p:cxnSp>
        <p:nvCxnSpPr>
          <p:cNvPr id="38" name="直線矢印コネクタ 37"/>
          <p:cNvCxnSpPr>
            <a:stCxn id="36" idx="2"/>
          </p:cNvCxnSpPr>
          <p:nvPr/>
        </p:nvCxnSpPr>
        <p:spPr>
          <a:xfrm rot="5400000">
            <a:off x="1986835" y="4883300"/>
            <a:ext cx="416486" cy="246815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テキスト ボックス 39"/>
          <p:cNvSpPr txBox="1"/>
          <p:nvPr/>
        </p:nvSpPr>
        <p:spPr>
          <a:xfrm>
            <a:off x="214282" y="5631436"/>
            <a:ext cx="17342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Acc. Background</a:t>
            </a:r>
            <a:endParaRPr kumimoji="1" lang="ja-JP" altLang="en-US" dirty="0"/>
          </a:p>
        </p:txBody>
      </p:sp>
      <p:cxnSp>
        <p:nvCxnSpPr>
          <p:cNvPr id="42" name="直線矢印コネクタ 41"/>
          <p:cNvCxnSpPr/>
          <p:nvPr/>
        </p:nvCxnSpPr>
        <p:spPr>
          <a:xfrm flipV="1">
            <a:off x="1142978" y="5345685"/>
            <a:ext cx="500063" cy="369331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kumimoji="1" lang="en-US" altLang="ja-JP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QF Yield on Each </a:t>
            </a:r>
            <a:r>
              <a:rPr lang="en-US" altLang="ja-JP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</a:t>
            </a:r>
            <a:r>
              <a:rPr kumimoji="1" lang="en-US" altLang="ja-JP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arget</a:t>
            </a:r>
            <a:endParaRPr kumimoji="1" lang="ja-JP" alt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6" name="コンテンツ プレースホルダ 5"/>
          <p:cNvGraphicFramePr>
            <a:graphicFrameLocks noGrp="1"/>
          </p:cNvGraphicFramePr>
          <p:nvPr>
            <p:ph idx="1"/>
          </p:nvPr>
        </p:nvGraphicFramePr>
        <p:xfrm>
          <a:off x="457203" y="1428736"/>
          <a:ext cx="8186763" cy="2768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57256"/>
                <a:gridCol w="2071702"/>
                <a:gridCol w="1714512"/>
                <a:gridCol w="1857388"/>
                <a:gridCol w="1685905"/>
              </a:tblGrid>
              <a:tr h="370840">
                <a:tc>
                  <a:txBody>
                    <a:bodyPr/>
                    <a:lstStyle/>
                    <a:p>
                      <a:r>
                        <a:rPr kumimoji="1" lang="en-US" altLang="ja-JP" dirty="0" smtClean="0"/>
                        <a:t>Target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 smtClean="0"/>
                        <a:t>Number of Quasi-Free </a:t>
                      </a:r>
                      <a:r>
                        <a:rPr kumimoji="1" lang="en-US" altLang="ja-JP" dirty="0" smtClean="0">
                          <a:latin typeface="Symbol" pitchFamily="18" charset="2"/>
                        </a:rPr>
                        <a:t>L</a:t>
                      </a:r>
                    </a:p>
                    <a:p>
                      <a:r>
                        <a:rPr kumimoji="1" lang="en-US" altLang="ja-JP" dirty="0" smtClean="0">
                          <a:latin typeface="+mn-lt"/>
                        </a:rPr>
                        <a:t>(measured, Online)</a:t>
                      </a:r>
                      <a:endParaRPr kumimoji="1" lang="ja-JP" altLang="en-US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baseline="0" dirty="0" smtClean="0">
                          <a:latin typeface="+mn-lt"/>
                          <a:ea typeface="+mn-ea"/>
                        </a:rPr>
                        <a:t>Quasi-Free</a:t>
                      </a:r>
                      <a:r>
                        <a:rPr kumimoji="1" lang="en-US" altLang="ja-JP" dirty="0" smtClean="0">
                          <a:latin typeface="+mn-lt"/>
                          <a:ea typeface="+mn-ea"/>
                        </a:rPr>
                        <a:t> </a:t>
                      </a:r>
                      <a:r>
                        <a:rPr kumimoji="1" lang="en-US" altLang="ja-JP" dirty="0" smtClean="0">
                          <a:latin typeface="Symbol" pitchFamily="18" charset="2"/>
                          <a:ea typeface="+mn-ea"/>
                        </a:rPr>
                        <a:t>L</a:t>
                      </a:r>
                    </a:p>
                    <a:p>
                      <a:r>
                        <a:rPr kumimoji="1" lang="en-US" altLang="ja-JP" dirty="0" smtClean="0">
                          <a:latin typeface="+mn-lt"/>
                          <a:ea typeface="+mn-ea"/>
                        </a:rPr>
                        <a:t>Cross Section (assumed)</a:t>
                      </a:r>
                      <a:endParaRPr kumimoji="1" lang="ja-JP" altLang="en-US" dirty="0">
                        <a:latin typeface="+mn-lt"/>
                        <a:ea typeface="+mn-e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 err="1" smtClean="0">
                          <a:latin typeface="+mn-lt"/>
                          <a:ea typeface="+mn-ea"/>
                        </a:rPr>
                        <a:t>Hypernuclei</a:t>
                      </a:r>
                      <a:r>
                        <a:rPr kumimoji="1" lang="en-US" altLang="ja-JP" dirty="0" smtClean="0">
                          <a:latin typeface="+mn-lt"/>
                          <a:ea typeface="+mn-ea"/>
                        </a:rPr>
                        <a:t> (</a:t>
                      </a:r>
                      <a:r>
                        <a:rPr kumimoji="1" lang="en-US" altLang="ja-JP" dirty="0" err="1" smtClean="0">
                          <a:latin typeface="+mn-lt"/>
                          <a:ea typeface="+mn-ea"/>
                        </a:rPr>
                        <a:t>g.s</a:t>
                      </a:r>
                      <a:r>
                        <a:rPr kumimoji="1" lang="en-US" altLang="ja-JP" dirty="0" smtClean="0">
                          <a:latin typeface="+mn-lt"/>
                          <a:ea typeface="+mn-ea"/>
                        </a:rPr>
                        <a:t>)</a:t>
                      </a:r>
                    </a:p>
                    <a:p>
                      <a:r>
                        <a:rPr kumimoji="1" lang="en-US" altLang="ja-JP" dirty="0" smtClean="0">
                          <a:latin typeface="+mn-lt"/>
                          <a:ea typeface="+mn-ea"/>
                        </a:rPr>
                        <a:t>Cross Section</a:t>
                      </a:r>
                    </a:p>
                    <a:p>
                      <a:r>
                        <a:rPr kumimoji="1" lang="en-US" altLang="ja-JP" dirty="0" smtClean="0">
                          <a:latin typeface="+mn-lt"/>
                          <a:ea typeface="+mn-ea"/>
                        </a:rPr>
                        <a:t>(assumed)</a:t>
                      </a:r>
                      <a:endParaRPr kumimoji="1" lang="ja-JP" altLang="en-US" dirty="0">
                        <a:latin typeface="+mn-lt"/>
                        <a:ea typeface="+mn-e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 smtClean="0">
                          <a:latin typeface="+mn-lt"/>
                          <a:ea typeface="+mn-ea"/>
                        </a:rPr>
                        <a:t>Expected number</a:t>
                      </a:r>
                      <a:r>
                        <a:rPr kumimoji="1" lang="en-US" altLang="ja-JP" baseline="0" dirty="0" smtClean="0">
                          <a:latin typeface="+mn-lt"/>
                          <a:ea typeface="+mn-ea"/>
                        </a:rPr>
                        <a:t> of </a:t>
                      </a:r>
                      <a:r>
                        <a:rPr kumimoji="1" lang="en-US" altLang="ja-JP" baseline="0" dirty="0" err="1" smtClean="0">
                          <a:latin typeface="+mn-lt"/>
                          <a:ea typeface="+mn-ea"/>
                        </a:rPr>
                        <a:t>g.s</a:t>
                      </a:r>
                      <a:endParaRPr kumimoji="1" lang="ja-JP" altLang="en-US" dirty="0">
                        <a:latin typeface="+mn-lt"/>
                        <a:ea typeface="+mn-ea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kumimoji="1" lang="en-US" altLang="ja-JP" baseline="30000" dirty="0" smtClean="0"/>
                        <a:t>7</a:t>
                      </a:r>
                      <a:r>
                        <a:rPr kumimoji="1" lang="en-US" altLang="ja-JP" dirty="0" smtClean="0"/>
                        <a:t>Li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 smtClean="0"/>
                        <a:t>6.4*10</a:t>
                      </a:r>
                      <a:r>
                        <a:rPr kumimoji="1" lang="en-US" altLang="ja-JP" baseline="30000" dirty="0" smtClean="0"/>
                        <a:t>4</a:t>
                      </a:r>
                      <a:endParaRPr kumimoji="1" lang="ja-JP" altLang="en-US" baseline="30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baseline="0" dirty="0" smtClean="0"/>
                        <a:t>1.0 </a:t>
                      </a:r>
                      <a:r>
                        <a:rPr kumimoji="1" lang="en-US" altLang="ja-JP" baseline="0" dirty="0" err="1" smtClean="0">
                          <a:latin typeface="Symbol" pitchFamily="18" charset="2"/>
                        </a:rPr>
                        <a:t>m</a:t>
                      </a:r>
                      <a:r>
                        <a:rPr kumimoji="1" lang="en-US" altLang="ja-JP" baseline="0" dirty="0" err="1" smtClean="0"/>
                        <a:t>b</a:t>
                      </a:r>
                      <a:r>
                        <a:rPr kumimoji="1" lang="en-US" altLang="ja-JP" baseline="0" dirty="0" smtClean="0"/>
                        <a:t>/</a:t>
                      </a:r>
                      <a:r>
                        <a:rPr kumimoji="1" lang="en-US" altLang="ja-JP" baseline="0" dirty="0" err="1" smtClean="0"/>
                        <a:t>sr</a:t>
                      </a:r>
                      <a:endParaRPr kumimoji="1" lang="ja-JP" altLang="en-US" baseline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baseline="0" dirty="0" smtClean="0"/>
                        <a:t>20 </a:t>
                      </a:r>
                      <a:r>
                        <a:rPr kumimoji="1" lang="en-US" altLang="ja-JP" baseline="0" dirty="0" err="1" smtClean="0"/>
                        <a:t>nb</a:t>
                      </a:r>
                      <a:r>
                        <a:rPr kumimoji="1" lang="en-US" altLang="ja-JP" baseline="0" dirty="0" smtClean="0"/>
                        <a:t>/</a:t>
                      </a:r>
                      <a:r>
                        <a:rPr kumimoji="1" lang="en-US" altLang="ja-JP" baseline="0" dirty="0" err="1" smtClean="0"/>
                        <a:t>sr</a:t>
                      </a:r>
                      <a:endParaRPr kumimoji="1" lang="ja-JP" altLang="en-US" baseline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baseline="0" dirty="0" smtClean="0"/>
                        <a:t>1*10</a:t>
                      </a:r>
                      <a:r>
                        <a:rPr kumimoji="1" lang="en-US" altLang="ja-JP" baseline="30000" dirty="0" smtClean="0"/>
                        <a:t>3</a:t>
                      </a:r>
                      <a:endParaRPr kumimoji="1" lang="ja-JP" altLang="en-US" baseline="30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kumimoji="1" lang="en-US" altLang="ja-JP" baseline="30000" dirty="0" smtClean="0"/>
                        <a:t>9</a:t>
                      </a:r>
                      <a:r>
                        <a:rPr kumimoji="1" lang="en-US" altLang="ja-JP" dirty="0" smtClean="0"/>
                        <a:t>Be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 smtClean="0"/>
                        <a:t>4.5*10</a:t>
                      </a:r>
                      <a:r>
                        <a:rPr kumimoji="1" lang="en-US" altLang="ja-JP" baseline="30000" dirty="0" smtClean="0"/>
                        <a:t>4</a:t>
                      </a:r>
                      <a:endParaRPr kumimoji="1" lang="ja-JP" altLang="en-US" baseline="30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baseline="0" dirty="0" smtClean="0"/>
                        <a:t>1.2 </a:t>
                      </a:r>
                      <a:r>
                        <a:rPr kumimoji="1" lang="en-US" altLang="ja-JP" baseline="0" dirty="0" err="1" smtClean="0">
                          <a:latin typeface="Symbol" pitchFamily="18" charset="2"/>
                        </a:rPr>
                        <a:t>m</a:t>
                      </a:r>
                      <a:r>
                        <a:rPr kumimoji="1" lang="en-US" altLang="ja-JP" baseline="0" dirty="0" err="1" smtClean="0"/>
                        <a:t>b</a:t>
                      </a:r>
                      <a:r>
                        <a:rPr kumimoji="1" lang="en-US" altLang="ja-JP" baseline="0" dirty="0" smtClean="0"/>
                        <a:t>/</a:t>
                      </a:r>
                      <a:r>
                        <a:rPr kumimoji="1" lang="en-US" altLang="ja-JP" baseline="0" dirty="0" err="1" smtClean="0"/>
                        <a:t>sr</a:t>
                      </a:r>
                      <a:endParaRPr kumimoji="1" lang="ja-JP" altLang="en-US" baseline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baseline="0" dirty="0" smtClean="0"/>
                        <a:t> 5 </a:t>
                      </a:r>
                      <a:r>
                        <a:rPr kumimoji="1" lang="en-US" altLang="ja-JP" baseline="0" dirty="0" err="1" smtClean="0"/>
                        <a:t>nb</a:t>
                      </a:r>
                      <a:r>
                        <a:rPr kumimoji="1" lang="en-US" altLang="ja-JP" baseline="0" dirty="0" smtClean="0"/>
                        <a:t>/</a:t>
                      </a:r>
                      <a:r>
                        <a:rPr kumimoji="1" lang="en-US" altLang="ja-JP" baseline="0" dirty="0" err="1" smtClean="0"/>
                        <a:t>sr</a:t>
                      </a:r>
                      <a:endParaRPr kumimoji="1" lang="ja-JP" altLang="en-US" baseline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baseline="0" dirty="0" smtClean="0"/>
                        <a:t>2*10</a:t>
                      </a:r>
                      <a:r>
                        <a:rPr kumimoji="1" lang="en-US" altLang="ja-JP" baseline="30000" dirty="0" smtClean="0"/>
                        <a:t>2</a:t>
                      </a:r>
                      <a:endParaRPr kumimoji="1" lang="ja-JP" altLang="en-US" baseline="30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kumimoji="1" lang="en-US" altLang="ja-JP" baseline="30000" dirty="0" smtClean="0"/>
                        <a:t>10</a:t>
                      </a:r>
                      <a:r>
                        <a:rPr kumimoji="1" lang="en-US" altLang="ja-JP" dirty="0" smtClean="0"/>
                        <a:t>B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 smtClean="0"/>
                        <a:t>4.8*10</a:t>
                      </a:r>
                      <a:r>
                        <a:rPr kumimoji="1" lang="en-US" altLang="ja-JP" baseline="30000" dirty="0" smtClean="0"/>
                        <a:t>4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 smtClean="0"/>
                        <a:t>1.3</a:t>
                      </a:r>
                      <a:r>
                        <a:rPr kumimoji="1" lang="en-US" altLang="ja-JP" baseline="0" dirty="0" smtClean="0"/>
                        <a:t> </a:t>
                      </a:r>
                      <a:r>
                        <a:rPr kumimoji="1" lang="en-US" altLang="ja-JP" baseline="0" dirty="0" err="1" smtClean="0">
                          <a:latin typeface="Symbol" pitchFamily="18" charset="2"/>
                        </a:rPr>
                        <a:t>m</a:t>
                      </a:r>
                      <a:r>
                        <a:rPr kumimoji="1" lang="en-US" altLang="ja-JP" baseline="0" dirty="0" err="1" smtClean="0"/>
                        <a:t>b</a:t>
                      </a:r>
                      <a:r>
                        <a:rPr kumimoji="1" lang="en-US" altLang="ja-JP" baseline="0" dirty="0" smtClean="0"/>
                        <a:t>/</a:t>
                      </a:r>
                      <a:r>
                        <a:rPr kumimoji="1" lang="en-US" altLang="ja-JP" baseline="0" dirty="0" err="1" smtClean="0"/>
                        <a:t>sr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 smtClean="0"/>
                        <a:t>20 </a:t>
                      </a:r>
                      <a:r>
                        <a:rPr kumimoji="1" lang="en-US" altLang="ja-JP" baseline="0" dirty="0" err="1" smtClean="0"/>
                        <a:t>nb</a:t>
                      </a:r>
                      <a:r>
                        <a:rPr kumimoji="1" lang="en-US" altLang="ja-JP" baseline="0" dirty="0" smtClean="0"/>
                        <a:t>/</a:t>
                      </a:r>
                      <a:r>
                        <a:rPr kumimoji="1" lang="en-US" altLang="ja-JP" baseline="0" dirty="0" err="1" smtClean="0"/>
                        <a:t>sr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 smtClean="0"/>
                        <a:t>8*10</a:t>
                      </a:r>
                      <a:r>
                        <a:rPr kumimoji="1" lang="en-US" altLang="ja-JP" baseline="30000" dirty="0" smtClean="0"/>
                        <a:t>2</a:t>
                      </a:r>
                      <a:endParaRPr kumimoji="1" lang="ja-JP" altLang="en-US" baseline="30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kumimoji="1" lang="en-US" altLang="ja-JP" baseline="30000" dirty="0" smtClean="0"/>
                        <a:t>12</a:t>
                      </a:r>
                      <a:r>
                        <a:rPr kumimoji="1" lang="en-US" altLang="ja-JP" dirty="0" smtClean="0"/>
                        <a:t>C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 smtClean="0"/>
                        <a:t>3.4*10</a:t>
                      </a:r>
                      <a:r>
                        <a:rPr kumimoji="1" lang="en-US" altLang="ja-JP" baseline="30000" dirty="0" smtClean="0"/>
                        <a:t>4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 smtClean="0"/>
                        <a:t>1.5</a:t>
                      </a:r>
                      <a:r>
                        <a:rPr kumimoji="1" lang="en-US" altLang="ja-JP" baseline="0" dirty="0" smtClean="0"/>
                        <a:t> </a:t>
                      </a:r>
                      <a:r>
                        <a:rPr kumimoji="1" lang="en-US" altLang="ja-JP" baseline="0" dirty="0" err="1" smtClean="0">
                          <a:latin typeface="Symbol" pitchFamily="18" charset="2"/>
                        </a:rPr>
                        <a:t>m</a:t>
                      </a:r>
                      <a:r>
                        <a:rPr kumimoji="1" lang="en-US" altLang="ja-JP" baseline="0" dirty="0" err="1" smtClean="0"/>
                        <a:t>b</a:t>
                      </a:r>
                      <a:r>
                        <a:rPr kumimoji="1" lang="en-US" altLang="ja-JP" baseline="0" dirty="0" smtClean="0"/>
                        <a:t>/</a:t>
                      </a:r>
                      <a:r>
                        <a:rPr kumimoji="1" lang="en-US" altLang="ja-JP" baseline="0" dirty="0" err="1" smtClean="0"/>
                        <a:t>sr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 smtClean="0"/>
                        <a:t>100 </a:t>
                      </a:r>
                      <a:r>
                        <a:rPr kumimoji="1" lang="en-US" altLang="ja-JP" baseline="0" dirty="0" err="1" smtClean="0"/>
                        <a:t>nb</a:t>
                      </a:r>
                      <a:r>
                        <a:rPr kumimoji="1" lang="en-US" altLang="ja-JP" baseline="0" dirty="0" smtClean="0"/>
                        <a:t>/</a:t>
                      </a:r>
                      <a:r>
                        <a:rPr kumimoji="1" lang="en-US" altLang="ja-JP" baseline="0" dirty="0" err="1" smtClean="0"/>
                        <a:t>sr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 smtClean="0"/>
                        <a:t>2*10</a:t>
                      </a:r>
                      <a:r>
                        <a:rPr kumimoji="1" lang="en-US" altLang="ja-JP" baseline="30000" dirty="0" smtClean="0"/>
                        <a:t>3</a:t>
                      </a:r>
                      <a:endParaRPr kumimoji="1" lang="ja-JP" altLang="en-US" baseline="30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kumimoji="1" lang="en-US" altLang="ja-JP" baseline="30000" dirty="0" smtClean="0"/>
                        <a:t>52</a:t>
                      </a:r>
                      <a:r>
                        <a:rPr kumimoji="1" lang="en-US" altLang="ja-JP" dirty="0" smtClean="0"/>
                        <a:t>Cr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 smtClean="0"/>
                        <a:t>1.4*10</a:t>
                      </a:r>
                      <a:r>
                        <a:rPr kumimoji="1" lang="en-US" altLang="ja-JP" baseline="30000" dirty="0" smtClean="0"/>
                        <a:t>4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 smtClean="0"/>
                        <a:t>4.7</a:t>
                      </a:r>
                      <a:r>
                        <a:rPr kumimoji="1" lang="en-US" altLang="ja-JP" baseline="0" dirty="0" smtClean="0"/>
                        <a:t> </a:t>
                      </a:r>
                      <a:r>
                        <a:rPr kumimoji="1" lang="en-US" altLang="ja-JP" baseline="0" dirty="0" err="1" smtClean="0">
                          <a:latin typeface="Symbol" pitchFamily="18" charset="2"/>
                        </a:rPr>
                        <a:t>m</a:t>
                      </a:r>
                      <a:r>
                        <a:rPr kumimoji="1" lang="en-US" altLang="ja-JP" baseline="0" dirty="0" err="1" smtClean="0"/>
                        <a:t>b</a:t>
                      </a:r>
                      <a:r>
                        <a:rPr kumimoji="1" lang="en-US" altLang="ja-JP" baseline="0" dirty="0" smtClean="0"/>
                        <a:t>/</a:t>
                      </a:r>
                      <a:r>
                        <a:rPr kumimoji="1" lang="en-US" altLang="ja-JP" baseline="0" dirty="0" err="1" smtClean="0"/>
                        <a:t>sr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 smtClean="0"/>
                        <a:t>70 </a:t>
                      </a:r>
                      <a:r>
                        <a:rPr kumimoji="1" lang="en-US" altLang="ja-JP" baseline="0" dirty="0" err="1" smtClean="0"/>
                        <a:t>nb</a:t>
                      </a:r>
                      <a:r>
                        <a:rPr kumimoji="1" lang="en-US" altLang="ja-JP" baseline="0" dirty="0" smtClean="0"/>
                        <a:t>/</a:t>
                      </a:r>
                      <a:r>
                        <a:rPr kumimoji="1" lang="en-US" altLang="ja-JP" baseline="0" dirty="0" err="1" smtClean="0"/>
                        <a:t>sr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 smtClean="0"/>
                        <a:t>2*10</a:t>
                      </a:r>
                      <a:r>
                        <a:rPr kumimoji="1" lang="en-US" altLang="ja-JP" baseline="30000" dirty="0" smtClean="0"/>
                        <a:t>2</a:t>
                      </a:r>
                      <a:endParaRPr kumimoji="1" lang="ja-JP" altLang="en-US" baseline="300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2010/9/4</a:t>
            </a:r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SPHERE and JSPS 2010 Meeting</a:t>
            </a:r>
            <a:endParaRPr kumimoji="1" lang="ja-JP" altLang="en-US" dirty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142844" y="4532194"/>
            <a:ext cx="5214973" cy="1477328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altLang="ja-JP" dirty="0" smtClean="0"/>
              <a:t> Cross section of QF </a:t>
            </a:r>
            <a:r>
              <a:rPr lang="en-US" altLang="ja-JP" dirty="0" smtClean="0">
                <a:latin typeface="Symbol" pitchFamily="18" charset="2"/>
              </a:rPr>
              <a:t>L</a:t>
            </a:r>
            <a:r>
              <a:rPr lang="en-US" altLang="ja-JP" dirty="0" smtClean="0"/>
              <a:t> is assumed as </a:t>
            </a:r>
            <a:r>
              <a:rPr lang="en-US" altLang="ja-JP" dirty="0" smtClean="0">
                <a:solidFill>
                  <a:schemeClr val="tx2"/>
                </a:solidFill>
              </a:rPr>
              <a:t>0.2*A</a:t>
            </a:r>
            <a:r>
              <a:rPr lang="en-US" altLang="ja-JP" baseline="30000" dirty="0" smtClean="0">
                <a:solidFill>
                  <a:schemeClr val="tx2"/>
                </a:solidFill>
              </a:rPr>
              <a:t>0.8 </a:t>
            </a:r>
            <a:r>
              <a:rPr lang="en-US" altLang="ja-JP" dirty="0" smtClean="0">
                <a:solidFill>
                  <a:schemeClr val="tx2"/>
                </a:solidFill>
              </a:rPr>
              <a:t>[</a:t>
            </a:r>
            <a:r>
              <a:rPr lang="en-US" altLang="ja-JP" dirty="0" err="1" smtClean="0">
                <a:solidFill>
                  <a:schemeClr val="tx2"/>
                </a:solidFill>
                <a:latin typeface="Symbol" pitchFamily="18" charset="2"/>
              </a:rPr>
              <a:t>m</a:t>
            </a:r>
            <a:r>
              <a:rPr lang="en-US" altLang="ja-JP" dirty="0" err="1" smtClean="0">
                <a:solidFill>
                  <a:schemeClr val="tx2"/>
                </a:solidFill>
              </a:rPr>
              <a:t>b</a:t>
            </a:r>
            <a:r>
              <a:rPr lang="en-US" altLang="ja-JP" dirty="0" smtClean="0">
                <a:solidFill>
                  <a:schemeClr val="tx2"/>
                </a:solidFill>
              </a:rPr>
              <a:t>/</a:t>
            </a:r>
            <a:r>
              <a:rPr lang="en-US" altLang="ja-JP" dirty="0" err="1" smtClean="0">
                <a:solidFill>
                  <a:schemeClr val="tx2"/>
                </a:solidFill>
              </a:rPr>
              <a:t>sr</a:t>
            </a:r>
            <a:r>
              <a:rPr lang="en-US" altLang="ja-JP" dirty="0" smtClean="0">
                <a:solidFill>
                  <a:schemeClr val="tx2"/>
                </a:solidFill>
              </a:rPr>
              <a:t>]</a:t>
            </a:r>
          </a:p>
          <a:p>
            <a:pPr>
              <a:buFont typeface="Arial" pitchFamily="34" charset="0"/>
              <a:buChar char="•"/>
            </a:pPr>
            <a:r>
              <a:rPr kumimoji="1" lang="en-US" altLang="ja-JP" dirty="0" smtClean="0"/>
              <a:t> # of </a:t>
            </a:r>
            <a:r>
              <a:rPr kumimoji="1" lang="en-US" altLang="ja-JP" dirty="0" err="1" smtClean="0"/>
              <a:t>g.s</a:t>
            </a:r>
            <a:r>
              <a:rPr kumimoji="1" lang="en-US" altLang="ja-JP" dirty="0" smtClean="0"/>
              <a:t> is calculated as </a:t>
            </a:r>
          </a:p>
          <a:p>
            <a:pPr lvl="1"/>
            <a:r>
              <a:rPr kumimoji="1" lang="en-US" altLang="ja-JP" dirty="0" smtClean="0">
                <a:solidFill>
                  <a:schemeClr val="tx2"/>
                </a:solidFill>
              </a:rPr>
              <a:t>(# of </a:t>
            </a:r>
            <a:r>
              <a:rPr kumimoji="1" lang="en-US" altLang="ja-JP" dirty="0" smtClean="0">
                <a:solidFill>
                  <a:schemeClr val="tx2"/>
                </a:solidFill>
                <a:latin typeface="Symbol" pitchFamily="18" charset="2"/>
              </a:rPr>
              <a:t>L</a:t>
            </a:r>
            <a:r>
              <a:rPr kumimoji="1" lang="en-US" altLang="ja-JP" dirty="0" smtClean="0">
                <a:solidFill>
                  <a:schemeClr val="tx2"/>
                </a:solidFill>
              </a:rPr>
              <a:t>)*(</a:t>
            </a:r>
            <a:r>
              <a:rPr kumimoji="1" lang="en-US" altLang="ja-JP" dirty="0" err="1" smtClean="0">
                <a:solidFill>
                  <a:schemeClr val="tx2"/>
                </a:solidFill>
              </a:rPr>
              <a:t>g.s</a:t>
            </a:r>
            <a:r>
              <a:rPr kumimoji="1" lang="en-US" altLang="ja-JP" dirty="0" smtClean="0">
                <a:solidFill>
                  <a:schemeClr val="tx2"/>
                </a:solidFill>
              </a:rPr>
              <a:t> cross section)/(QF </a:t>
            </a:r>
            <a:r>
              <a:rPr kumimoji="1" lang="en-US" altLang="ja-JP" dirty="0" smtClean="0">
                <a:solidFill>
                  <a:schemeClr val="tx2"/>
                </a:solidFill>
                <a:latin typeface="Symbol" pitchFamily="18" charset="2"/>
              </a:rPr>
              <a:t>L</a:t>
            </a:r>
            <a:r>
              <a:rPr kumimoji="1" lang="en-US" altLang="ja-JP" dirty="0" smtClean="0">
                <a:solidFill>
                  <a:schemeClr val="tx2"/>
                </a:solidFill>
              </a:rPr>
              <a:t> </a:t>
            </a:r>
            <a:r>
              <a:rPr lang="en-US" altLang="ja-JP" dirty="0" smtClean="0">
                <a:solidFill>
                  <a:schemeClr val="tx2"/>
                </a:solidFill>
              </a:rPr>
              <a:t>c</a:t>
            </a:r>
            <a:r>
              <a:rPr kumimoji="1" lang="en-US" altLang="ja-JP" dirty="0" smtClean="0">
                <a:solidFill>
                  <a:schemeClr val="tx2"/>
                </a:solidFill>
              </a:rPr>
              <a:t>ross section)</a:t>
            </a:r>
            <a:endParaRPr lang="en-US" altLang="ja-JP" dirty="0" smtClean="0">
              <a:solidFill>
                <a:schemeClr val="tx2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en-US" altLang="ja-JP" dirty="0" smtClean="0"/>
              <a:t> # of lambda at carbon target includes some calibration run (+1MeV run).</a:t>
            </a:r>
          </a:p>
        </p:txBody>
      </p:sp>
      <p:pic>
        <p:nvPicPr>
          <p:cNvPr id="8" name="図 7" descr="mmwide_carbon_rev356M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643570" y="4340834"/>
            <a:ext cx="3171642" cy="2160000"/>
          </a:xfrm>
          <a:prstGeom prst="rect">
            <a:avLst/>
          </a:prstGeom>
        </p:spPr>
      </p:pic>
      <p:sp>
        <p:nvSpPr>
          <p:cNvPr id="9" name="テキスト ボックス 8"/>
          <p:cNvSpPr txBox="1"/>
          <p:nvPr/>
        </p:nvSpPr>
        <p:spPr>
          <a:xfrm>
            <a:off x="7473989" y="5198090"/>
            <a:ext cx="4459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b="1" dirty="0" smtClean="0">
                <a:solidFill>
                  <a:srgbClr val="FF0000"/>
                </a:solidFill>
              </a:rPr>
              <a:t>QF</a:t>
            </a:r>
            <a:endParaRPr kumimoji="1" lang="ja-JP" altLang="en-US" b="1" dirty="0">
              <a:solidFill>
                <a:srgbClr val="FF0000"/>
              </a:solidFill>
            </a:endParaRPr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6473857" y="5912470"/>
            <a:ext cx="17624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b="1" dirty="0" smtClean="0">
                <a:solidFill>
                  <a:schemeClr val="bg1"/>
                </a:solidFill>
              </a:rPr>
              <a:t>Acc. Background</a:t>
            </a:r>
            <a:endParaRPr kumimoji="1" lang="ja-JP" altLang="en-US" b="1" dirty="0">
              <a:solidFill>
                <a:schemeClr val="bg1"/>
              </a:solidFill>
            </a:endParaRPr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5572132" y="4357694"/>
            <a:ext cx="1866217" cy="36933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kumimoji="1" lang="en-US" altLang="ja-JP" baseline="30000" dirty="0" smtClean="0"/>
              <a:t>12</a:t>
            </a:r>
            <a:r>
              <a:rPr kumimoji="1" lang="en-US" altLang="ja-JP" baseline="-25000" dirty="0" smtClean="0">
                <a:latin typeface="Symbol" pitchFamily="18" charset="2"/>
              </a:rPr>
              <a:t>L</a:t>
            </a:r>
            <a:r>
              <a:rPr kumimoji="1" lang="en-US" altLang="ja-JP" dirty="0" smtClean="0"/>
              <a:t>B Missing mass</a:t>
            </a:r>
            <a:endParaRPr kumimoji="1" lang="ja-JP" altLang="en-US" dirty="0"/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-32" y="642918"/>
            <a:ext cx="714144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 smtClean="0"/>
              <a:t>The quality of F2T </a:t>
            </a:r>
            <a:r>
              <a:rPr lang="en-US" altLang="ja-JP" dirty="0" err="1" smtClean="0"/>
              <a:t>func</a:t>
            </a:r>
            <a:r>
              <a:rPr lang="en-US" altLang="ja-JP" dirty="0" smtClean="0"/>
              <a:t>. is not enough to count the number of bound state</a:t>
            </a:r>
          </a:p>
          <a:p>
            <a:r>
              <a:rPr kumimoji="1" lang="en-US" altLang="ja-JP" dirty="0" smtClean="0"/>
              <a:t>-&gt; Estimate using QF events and cross section</a:t>
            </a:r>
            <a:endParaRPr kumimoji="1" lang="ja-JP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図 7" descr="img_3202.jpg"/>
          <p:cNvPicPr>
            <a:picLocks noChangeAspect="1"/>
          </p:cNvPicPr>
          <p:nvPr/>
        </p:nvPicPr>
        <p:blipFill>
          <a:blip r:embed="rId2" cstate="print"/>
          <a:srcRect t="6737" r="17187"/>
          <a:stretch>
            <a:fillRect/>
          </a:stretch>
        </p:blipFill>
        <p:spPr>
          <a:xfrm>
            <a:off x="0" y="0"/>
            <a:ext cx="9144000" cy="6868656"/>
          </a:xfrm>
          <a:prstGeom prst="rect">
            <a:avLst/>
          </a:prstGeom>
        </p:spPr>
      </p:pic>
      <p:graphicFrame>
        <p:nvGraphicFramePr>
          <p:cNvPr id="6" name="コンテンツ プレースホルダ 5"/>
          <p:cNvGraphicFramePr>
            <a:graphicFrameLocks noGrp="1"/>
          </p:cNvGraphicFramePr>
          <p:nvPr>
            <p:ph idx="1"/>
          </p:nvPr>
        </p:nvGraphicFramePr>
        <p:xfrm>
          <a:off x="414366" y="2357430"/>
          <a:ext cx="8229600" cy="350520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645920"/>
                <a:gridCol w="1540186"/>
                <a:gridCol w="1751654"/>
                <a:gridCol w="1645920"/>
                <a:gridCol w="1645920"/>
              </a:tblGrid>
              <a:tr h="370840">
                <a:tc>
                  <a:txBody>
                    <a:bodyPr/>
                    <a:lstStyle/>
                    <a:p>
                      <a:r>
                        <a:rPr kumimoji="1" lang="en-US" altLang="ja-JP" dirty="0" smtClean="0"/>
                        <a:t>Target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 err="1" smtClean="0"/>
                        <a:t>hypernucleus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 smtClean="0"/>
                        <a:t>Target Thickness</a:t>
                      </a:r>
                    </a:p>
                    <a:p>
                      <a:r>
                        <a:rPr kumimoji="1" lang="en-US" altLang="ja-JP" dirty="0" smtClean="0"/>
                        <a:t>[mg/cm</a:t>
                      </a:r>
                      <a:r>
                        <a:rPr kumimoji="1" lang="en-US" altLang="ja-JP" baseline="30000" dirty="0" smtClean="0"/>
                        <a:t>2</a:t>
                      </a:r>
                      <a:r>
                        <a:rPr kumimoji="1" lang="en-US" altLang="ja-JP" dirty="0" smtClean="0"/>
                        <a:t>]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 smtClean="0"/>
                        <a:t>Average beam current [</a:t>
                      </a:r>
                      <a:r>
                        <a:rPr kumimoji="1" lang="en-US" altLang="ja-JP" dirty="0" err="1" smtClean="0">
                          <a:latin typeface="Symbol" pitchFamily="18" charset="2"/>
                        </a:rPr>
                        <a:t>m</a:t>
                      </a:r>
                      <a:r>
                        <a:rPr kumimoji="1" lang="en-US" altLang="ja-JP" dirty="0" err="1" smtClean="0"/>
                        <a:t>A</a:t>
                      </a:r>
                      <a:r>
                        <a:rPr kumimoji="1" lang="en-US" altLang="ja-JP" dirty="0" smtClean="0"/>
                        <a:t>]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 smtClean="0"/>
                        <a:t>Total Charge [C]</a:t>
                      </a:r>
                      <a:endParaRPr kumimoji="1" lang="ja-JP" alt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kumimoji="1" lang="en-US" altLang="ja-JP" dirty="0" smtClean="0">
                          <a:latin typeface="+mn-lt"/>
                        </a:rPr>
                        <a:t>CH</a:t>
                      </a:r>
                      <a:r>
                        <a:rPr kumimoji="1" lang="en-US" altLang="ja-JP" baseline="-25000" dirty="0" smtClean="0">
                          <a:latin typeface="+mn-lt"/>
                        </a:rPr>
                        <a:t>2</a:t>
                      </a:r>
                      <a:endParaRPr kumimoji="1" lang="ja-JP" altLang="en-US" baseline="-250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 smtClean="0">
                          <a:latin typeface="Symbol" pitchFamily="18" charset="2"/>
                        </a:rPr>
                        <a:t>L, S</a:t>
                      </a:r>
                      <a:r>
                        <a:rPr kumimoji="1" lang="en-US" altLang="ja-JP" baseline="30000" dirty="0" smtClean="0">
                          <a:latin typeface="Symbol" pitchFamily="18" charset="2"/>
                        </a:rPr>
                        <a:t>0</a:t>
                      </a:r>
                      <a:endParaRPr kumimoji="1" lang="ja-JP" altLang="en-US" baseline="30000" dirty="0">
                        <a:latin typeface="Symbol" pitchFamily="18" charset="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 smtClean="0"/>
                        <a:t>450.8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 smtClean="0"/>
                        <a:t>2.0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 smtClean="0"/>
                        <a:t>0.28</a:t>
                      </a:r>
                      <a:endParaRPr kumimoji="1" lang="ja-JP" alt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kumimoji="1" lang="en-US" altLang="ja-JP" dirty="0" smtClean="0"/>
                        <a:t>H</a:t>
                      </a:r>
                      <a:r>
                        <a:rPr kumimoji="1" lang="en-US" altLang="ja-JP" baseline="-25000" dirty="0" smtClean="0"/>
                        <a:t>2</a:t>
                      </a:r>
                      <a:r>
                        <a:rPr kumimoji="1" lang="en-US" altLang="ja-JP" dirty="0" smtClean="0"/>
                        <a:t>O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dirty="0" smtClean="0">
                          <a:latin typeface="Symbol" pitchFamily="18" charset="2"/>
                        </a:rPr>
                        <a:t>L, S</a:t>
                      </a:r>
                      <a:r>
                        <a:rPr kumimoji="1" lang="en-US" altLang="ja-JP" baseline="30000" dirty="0" smtClean="0">
                          <a:latin typeface="Symbol" pitchFamily="18" charset="2"/>
                        </a:rPr>
                        <a:t>0</a:t>
                      </a:r>
                      <a:endParaRPr kumimoji="1" lang="ja-JP" altLang="en-US" baseline="30000" dirty="0" smtClean="0">
                        <a:latin typeface="Symbol" pitchFamily="18" charset="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 smtClean="0"/>
                        <a:t>~500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 smtClean="0"/>
                        <a:t>2.7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 smtClean="0"/>
                        <a:t>0.20</a:t>
                      </a:r>
                      <a:endParaRPr kumimoji="1" lang="ja-JP" alt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kumimoji="1" lang="en-US" altLang="ja-JP" baseline="30000" dirty="0" smtClean="0"/>
                        <a:t>7</a:t>
                      </a:r>
                      <a:r>
                        <a:rPr kumimoji="1" lang="en-US" altLang="ja-JP" dirty="0" smtClean="0"/>
                        <a:t>Li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baseline="30000" dirty="0" smtClean="0"/>
                        <a:t>7</a:t>
                      </a:r>
                      <a:r>
                        <a:rPr kumimoji="1" lang="en-US" altLang="ja-JP" baseline="-25000" dirty="0" smtClean="0">
                          <a:latin typeface="Symbol" pitchFamily="18" charset="2"/>
                        </a:rPr>
                        <a:t>L</a:t>
                      </a:r>
                      <a:r>
                        <a:rPr kumimoji="1" lang="en-US" altLang="ja-JP" dirty="0" smtClean="0"/>
                        <a:t>He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 smtClean="0"/>
                        <a:t>184.0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 smtClean="0"/>
                        <a:t>32.0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 smtClean="0"/>
                        <a:t>4.84</a:t>
                      </a:r>
                      <a:endParaRPr kumimoji="1" lang="ja-JP" alt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kumimoji="1" lang="en-US" altLang="ja-JP" baseline="30000" dirty="0" smtClean="0"/>
                        <a:t>9</a:t>
                      </a:r>
                      <a:r>
                        <a:rPr kumimoji="1" lang="en-US" altLang="ja-JP" dirty="0" smtClean="0"/>
                        <a:t>Be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baseline="30000" dirty="0" smtClean="0">
                          <a:latin typeface="+mn-lt"/>
                        </a:rPr>
                        <a:t>9</a:t>
                      </a:r>
                      <a:r>
                        <a:rPr kumimoji="1" lang="en-US" altLang="ja-JP" baseline="-25000" dirty="0" smtClean="0">
                          <a:latin typeface="Symbol" pitchFamily="18" charset="2"/>
                        </a:rPr>
                        <a:t>L</a:t>
                      </a:r>
                      <a:r>
                        <a:rPr kumimoji="1" lang="en-US" altLang="ja-JP" baseline="0" dirty="0" smtClean="0">
                          <a:latin typeface="+mn-lt"/>
                        </a:rPr>
                        <a:t>Li</a:t>
                      </a:r>
                      <a:endParaRPr kumimoji="1" lang="ja-JP" altLang="en-US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 smtClean="0"/>
                        <a:t>188.1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 smtClean="0"/>
                        <a:t>38.3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 smtClean="0"/>
                        <a:t>5.33</a:t>
                      </a:r>
                      <a:endParaRPr kumimoji="1" lang="ja-JP" alt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kumimoji="1" lang="en-US" altLang="ja-JP" baseline="30000" dirty="0" smtClean="0"/>
                        <a:t>10</a:t>
                      </a:r>
                      <a:r>
                        <a:rPr kumimoji="1" lang="en-US" altLang="ja-JP" dirty="0" smtClean="0"/>
                        <a:t>B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baseline="30000" dirty="0" smtClean="0">
                          <a:latin typeface="+mn-lt"/>
                        </a:rPr>
                        <a:t>10</a:t>
                      </a:r>
                      <a:r>
                        <a:rPr kumimoji="1" lang="en-US" altLang="ja-JP" baseline="-25000" dirty="0" smtClean="0">
                          <a:latin typeface="Symbol" pitchFamily="18" charset="2"/>
                        </a:rPr>
                        <a:t>L</a:t>
                      </a:r>
                      <a:r>
                        <a:rPr kumimoji="1" lang="en-US" altLang="ja-JP" baseline="0" dirty="0" smtClean="0">
                          <a:latin typeface="+mn-lt"/>
                        </a:rPr>
                        <a:t>B</a:t>
                      </a:r>
                      <a:r>
                        <a:rPr kumimoji="1" lang="en-US" altLang="ja-JP" dirty="0" smtClean="0"/>
                        <a:t>e</a:t>
                      </a:r>
                      <a:endParaRPr kumimoji="1" lang="ja-JP" altLang="en-US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 smtClean="0"/>
                        <a:t>56.1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 smtClean="0"/>
                        <a:t>38.7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 smtClean="0"/>
                        <a:t>6.25</a:t>
                      </a:r>
                      <a:endParaRPr kumimoji="1" lang="ja-JP" alt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kumimoji="1" lang="en-US" altLang="ja-JP" baseline="30000" dirty="0" smtClean="0"/>
                        <a:t>12</a:t>
                      </a:r>
                      <a:r>
                        <a:rPr kumimoji="1" lang="en-US" altLang="ja-JP" dirty="0" smtClean="0"/>
                        <a:t>C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baseline="30000" dirty="0" smtClean="0">
                          <a:latin typeface="+mn-lt"/>
                        </a:rPr>
                        <a:t>12</a:t>
                      </a:r>
                      <a:r>
                        <a:rPr kumimoji="1" lang="en-US" altLang="ja-JP" baseline="-25000" dirty="0" smtClean="0">
                          <a:latin typeface="Symbol" pitchFamily="18" charset="2"/>
                        </a:rPr>
                        <a:t>L</a:t>
                      </a:r>
                      <a:r>
                        <a:rPr kumimoji="1" lang="en-US" altLang="ja-JP" baseline="0" dirty="0" smtClean="0">
                          <a:latin typeface="+mn-lt"/>
                        </a:rPr>
                        <a:t>B</a:t>
                      </a:r>
                      <a:endParaRPr kumimoji="1" lang="ja-JP" altLang="en-US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 smtClean="0"/>
                        <a:t>112.5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 smtClean="0"/>
                        <a:t>26.8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 smtClean="0"/>
                        <a:t>5.90</a:t>
                      </a:r>
                      <a:endParaRPr kumimoji="1" lang="ja-JP" alt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kumimoji="1" lang="en-US" altLang="ja-JP" baseline="30000" dirty="0" smtClean="0"/>
                        <a:t>52</a:t>
                      </a:r>
                      <a:r>
                        <a:rPr kumimoji="1" lang="en-US" altLang="ja-JP" dirty="0" smtClean="0"/>
                        <a:t>Cr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baseline="30000" dirty="0" smtClean="0">
                          <a:latin typeface="+mn-lt"/>
                        </a:rPr>
                        <a:t>52</a:t>
                      </a:r>
                      <a:r>
                        <a:rPr kumimoji="1" lang="en-US" altLang="ja-JP" baseline="-25000" dirty="0" smtClean="0">
                          <a:latin typeface="Symbol" pitchFamily="18" charset="2"/>
                        </a:rPr>
                        <a:t>L</a:t>
                      </a:r>
                      <a:r>
                        <a:rPr kumimoji="1" lang="en-US" altLang="ja-JP" baseline="0" dirty="0" smtClean="0">
                          <a:latin typeface="+mn-lt"/>
                        </a:rPr>
                        <a:t>V</a:t>
                      </a:r>
                      <a:endParaRPr kumimoji="1" lang="ja-JP" altLang="en-US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 smtClean="0"/>
                        <a:t>134.0</a:t>
                      </a:r>
                    </a:p>
                    <a:p>
                      <a:r>
                        <a:rPr kumimoji="1" lang="en-US" altLang="ja-JP" dirty="0" smtClean="0"/>
                        <a:t>154.0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 smtClean="0"/>
                        <a:t>7.6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 smtClean="0"/>
                        <a:t>0.83</a:t>
                      </a:r>
                    </a:p>
                    <a:p>
                      <a:r>
                        <a:rPr kumimoji="1" lang="en-US" altLang="ja-JP" dirty="0" smtClean="0"/>
                        <a:t>5.53</a:t>
                      </a:r>
                      <a:endParaRPr kumimoji="1" lang="ja-JP" alt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2010/9/4</a:t>
            </a:r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SPHERE and JSPS 2010 Meeting</a:t>
            </a:r>
            <a:endParaRPr kumimoji="1" lang="ja-JP" altLang="en-US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214282" y="285728"/>
            <a:ext cx="8705396" cy="52322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kumimoji="1" lang="en-US" altLang="ja-JP" sz="2800" b="1" u="sng" dirty="0" err="1" smtClean="0">
                <a:solidFill>
                  <a:srgbClr val="FF0000"/>
                </a:solidFill>
              </a:rPr>
              <a:t>JLab</a:t>
            </a:r>
            <a:r>
              <a:rPr kumimoji="1" lang="en-US" altLang="ja-JP" sz="2800" b="1" u="sng" dirty="0" smtClean="0">
                <a:solidFill>
                  <a:srgbClr val="FF0000"/>
                </a:solidFill>
              </a:rPr>
              <a:t> E05-115 experiment : 2009 Aug to Nov at </a:t>
            </a:r>
            <a:r>
              <a:rPr kumimoji="1" lang="en-US" altLang="ja-JP" sz="2800" b="1" u="sng" dirty="0" err="1" smtClean="0">
                <a:solidFill>
                  <a:srgbClr val="FF0000"/>
                </a:solidFill>
              </a:rPr>
              <a:t>JLab</a:t>
            </a:r>
            <a:r>
              <a:rPr kumimoji="1" lang="en-US" altLang="ja-JP" sz="2800" b="1" u="sng" dirty="0" smtClean="0">
                <a:solidFill>
                  <a:srgbClr val="FF0000"/>
                </a:solidFill>
              </a:rPr>
              <a:t> Hall-C</a:t>
            </a:r>
            <a:endParaRPr kumimoji="1" lang="ja-JP" altLang="en-US" sz="2800" b="1" u="sng" dirty="0">
              <a:solidFill>
                <a:srgbClr val="FF0000"/>
              </a:solidFill>
            </a:endParaRPr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3214678" y="1571612"/>
            <a:ext cx="2644891" cy="58477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kumimoji="1" lang="en-US" altLang="ja-JP" sz="3200" dirty="0" smtClean="0"/>
              <a:t>Data Summary</a:t>
            </a:r>
            <a:endParaRPr kumimoji="1" lang="ja-JP" altLang="en-US" sz="32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図 9" descr="HKS_HES全体図1 20090320.jpg"/>
          <p:cNvPicPr>
            <a:picLocks noChangeAspect="1"/>
          </p:cNvPicPr>
          <p:nvPr/>
        </p:nvPicPr>
        <p:blipFill>
          <a:blip r:embed="rId2" cstate="print"/>
          <a:srcRect r="-331" b="11168"/>
          <a:stretch>
            <a:fillRect/>
          </a:stretch>
        </p:blipFill>
        <p:spPr>
          <a:xfrm>
            <a:off x="443934" y="889039"/>
            <a:ext cx="8672602" cy="5429288"/>
          </a:xfrm>
          <a:prstGeom prst="rect">
            <a:avLst/>
          </a:prstGeom>
          <a:solidFill>
            <a:schemeClr val="accent1">
              <a:hueOff val="0"/>
              <a:satOff val="0"/>
              <a:lumOff val="0"/>
            </a:schemeClr>
          </a:solidFill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kumimoji="1" lang="en-US" altLang="ja-JP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Experimental Setup</a:t>
            </a:r>
            <a:endParaRPr kumimoji="1" lang="ja-JP" alt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>
          <a:xfrm>
            <a:off x="428596" y="6324543"/>
            <a:ext cx="2133600" cy="365125"/>
          </a:xfrm>
        </p:spPr>
        <p:txBody>
          <a:bodyPr/>
          <a:lstStyle/>
          <a:p>
            <a:r>
              <a:rPr kumimoji="1" lang="en-US" altLang="ja-JP" smtClean="0"/>
              <a:t>2010/9/4</a:t>
            </a:r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>
          <a:xfrm>
            <a:off x="3105160" y="6286520"/>
            <a:ext cx="2895600" cy="365125"/>
          </a:xfrm>
        </p:spPr>
        <p:txBody>
          <a:bodyPr/>
          <a:lstStyle/>
          <a:p>
            <a:r>
              <a:rPr kumimoji="1" lang="en-US" altLang="ja-JP" smtClean="0"/>
              <a:t>SPHERE and JSPS 2010 Meeting</a:t>
            </a:r>
            <a:endParaRPr kumimoji="1" lang="ja-JP" altLang="en-US"/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5409222" y="1000108"/>
            <a:ext cx="919611" cy="64633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kumimoji="1" lang="en-US" altLang="ja-JP" sz="3600" dirty="0" smtClean="0"/>
              <a:t>HKS</a:t>
            </a:r>
            <a:endParaRPr kumimoji="1" lang="ja-JP" altLang="en-US" sz="3600" dirty="0"/>
          </a:p>
        </p:txBody>
      </p:sp>
      <p:sp>
        <p:nvSpPr>
          <p:cNvPr id="16" name="テキスト ボックス 15"/>
          <p:cNvSpPr txBox="1"/>
          <p:nvPr/>
        </p:nvSpPr>
        <p:spPr>
          <a:xfrm>
            <a:off x="1265818" y="1000108"/>
            <a:ext cx="904735" cy="64633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kumimoji="1" lang="en-US" altLang="ja-JP" sz="3600" dirty="0" smtClean="0"/>
              <a:t>HES</a:t>
            </a:r>
            <a:endParaRPr kumimoji="1" lang="ja-JP" altLang="en-US" sz="3600" dirty="0"/>
          </a:p>
        </p:txBody>
      </p:sp>
      <p:sp>
        <p:nvSpPr>
          <p:cNvPr id="17" name="テキスト ボックス 16"/>
          <p:cNvSpPr txBox="1"/>
          <p:nvPr/>
        </p:nvSpPr>
        <p:spPr>
          <a:xfrm>
            <a:off x="2051636" y="4857760"/>
            <a:ext cx="829073" cy="64633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kumimoji="1" lang="en-US" altLang="ja-JP" sz="3600" dirty="0" smtClean="0"/>
              <a:t>SPL</a:t>
            </a:r>
            <a:endParaRPr kumimoji="1" lang="ja-JP" altLang="en-US" sz="3600" dirty="0"/>
          </a:p>
        </p:txBody>
      </p:sp>
      <p:cxnSp>
        <p:nvCxnSpPr>
          <p:cNvPr id="18" name="直線矢印コネクタ 17"/>
          <p:cNvCxnSpPr/>
          <p:nvPr/>
        </p:nvCxnSpPr>
        <p:spPr>
          <a:xfrm rot="16200000" flipV="1">
            <a:off x="3082142" y="5675540"/>
            <a:ext cx="1072364" cy="8308"/>
          </a:xfrm>
          <a:prstGeom prst="straightConnector1">
            <a:avLst/>
          </a:prstGeom>
          <a:ln w="25400">
            <a:solidFill>
              <a:srgbClr val="FF0000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フリーフォーム 18"/>
          <p:cNvSpPr/>
          <p:nvPr/>
        </p:nvSpPr>
        <p:spPr>
          <a:xfrm>
            <a:off x="428596" y="2857496"/>
            <a:ext cx="3194676" cy="2263152"/>
          </a:xfrm>
          <a:custGeom>
            <a:avLst/>
            <a:gdLst>
              <a:gd name="connsiteX0" fmla="*/ 3200400 w 3209544"/>
              <a:gd name="connsiteY0" fmla="*/ 2340864 h 2340864"/>
              <a:gd name="connsiteX1" fmla="*/ 3154680 w 3209544"/>
              <a:gd name="connsiteY1" fmla="*/ 2075688 h 2340864"/>
              <a:gd name="connsiteX2" fmla="*/ 2871216 w 3209544"/>
              <a:gd name="connsiteY2" fmla="*/ 1673352 h 2340864"/>
              <a:gd name="connsiteX3" fmla="*/ 2221992 w 3209544"/>
              <a:gd name="connsiteY3" fmla="*/ 713232 h 2340864"/>
              <a:gd name="connsiteX4" fmla="*/ 1819656 w 3209544"/>
              <a:gd name="connsiteY4" fmla="*/ 274320 h 2340864"/>
              <a:gd name="connsiteX5" fmla="*/ 1133856 w 3209544"/>
              <a:gd name="connsiteY5" fmla="*/ 128016 h 2340864"/>
              <a:gd name="connsiteX6" fmla="*/ 0 w 3209544"/>
              <a:gd name="connsiteY6" fmla="*/ 0 h 23408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209544" h="2340864">
                <a:moveTo>
                  <a:pt x="3200400" y="2340864"/>
                </a:moveTo>
                <a:cubicBezTo>
                  <a:pt x="3204972" y="2263902"/>
                  <a:pt x="3209544" y="2186940"/>
                  <a:pt x="3154680" y="2075688"/>
                </a:cubicBezTo>
                <a:cubicBezTo>
                  <a:pt x="3099816" y="1964436"/>
                  <a:pt x="3026664" y="1900428"/>
                  <a:pt x="2871216" y="1673352"/>
                </a:cubicBezTo>
                <a:cubicBezTo>
                  <a:pt x="2715768" y="1446276"/>
                  <a:pt x="2397252" y="946404"/>
                  <a:pt x="2221992" y="713232"/>
                </a:cubicBezTo>
                <a:cubicBezTo>
                  <a:pt x="2046732" y="480060"/>
                  <a:pt x="2001012" y="371856"/>
                  <a:pt x="1819656" y="274320"/>
                </a:cubicBezTo>
                <a:cubicBezTo>
                  <a:pt x="1638300" y="176784"/>
                  <a:pt x="1437132" y="173736"/>
                  <a:pt x="1133856" y="128016"/>
                </a:cubicBezTo>
                <a:cubicBezTo>
                  <a:pt x="830580" y="82296"/>
                  <a:pt x="415290" y="41148"/>
                  <a:pt x="0" y="0"/>
                </a:cubicBezTo>
              </a:path>
            </a:pathLst>
          </a:custGeom>
          <a:ln w="25400">
            <a:solidFill>
              <a:srgbClr val="FF0000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" name="フリーフォーム 20"/>
          <p:cNvSpPr/>
          <p:nvPr/>
        </p:nvSpPr>
        <p:spPr>
          <a:xfrm>
            <a:off x="3619852" y="2571744"/>
            <a:ext cx="5468112" cy="2502408"/>
          </a:xfrm>
          <a:custGeom>
            <a:avLst/>
            <a:gdLst>
              <a:gd name="connsiteX0" fmla="*/ 0 w 5468112"/>
              <a:gd name="connsiteY0" fmla="*/ 2502408 h 2502408"/>
              <a:gd name="connsiteX1" fmla="*/ 118872 w 5468112"/>
              <a:gd name="connsiteY1" fmla="*/ 2191512 h 2502408"/>
              <a:gd name="connsiteX2" fmla="*/ 393192 w 5468112"/>
              <a:gd name="connsiteY2" fmla="*/ 1789176 h 2502408"/>
              <a:gd name="connsiteX3" fmla="*/ 1042416 w 5468112"/>
              <a:gd name="connsiteY3" fmla="*/ 810768 h 2502408"/>
              <a:gd name="connsiteX4" fmla="*/ 1572768 w 5468112"/>
              <a:gd name="connsiteY4" fmla="*/ 134112 h 2502408"/>
              <a:gd name="connsiteX5" fmla="*/ 2203704 w 5468112"/>
              <a:gd name="connsiteY5" fmla="*/ 6096 h 2502408"/>
              <a:gd name="connsiteX6" fmla="*/ 2761488 w 5468112"/>
              <a:gd name="connsiteY6" fmla="*/ 124968 h 2502408"/>
              <a:gd name="connsiteX7" fmla="*/ 5468112 w 5468112"/>
              <a:gd name="connsiteY7" fmla="*/ 783336 h 25024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468112" h="2502408">
                <a:moveTo>
                  <a:pt x="0" y="2502408"/>
                </a:moveTo>
                <a:cubicBezTo>
                  <a:pt x="26670" y="2406396"/>
                  <a:pt x="53340" y="2310384"/>
                  <a:pt x="118872" y="2191512"/>
                </a:cubicBezTo>
                <a:cubicBezTo>
                  <a:pt x="184404" y="2072640"/>
                  <a:pt x="239268" y="2019300"/>
                  <a:pt x="393192" y="1789176"/>
                </a:cubicBezTo>
                <a:cubicBezTo>
                  <a:pt x="547116" y="1559052"/>
                  <a:pt x="845820" y="1086612"/>
                  <a:pt x="1042416" y="810768"/>
                </a:cubicBezTo>
                <a:cubicBezTo>
                  <a:pt x="1239012" y="534924"/>
                  <a:pt x="1379220" y="268224"/>
                  <a:pt x="1572768" y="134112"/>
                </a:cubicBezTo>
                <a:cubicBezTo>
                  <a:pt x="1766316" y="0"/>
                  <a:pt x="2005584" y="7620"/>
                  <a:pt x="2203704" y="6096"/>
                </a:cubicBezTo>
                <a:cubicBezTo>
                  <a:pt x="2401824" y="4572"/>
                  <a:pt x="2761488" y="124968"/>
                  <a:pt x="2761488" y="124968"/>
                </a:cubicBezTo>
                <a:lnTo>
                  <a:pt x="5468112" y="783336"/>
                </a:lnTo>
              </a:path>
            </a:pathLst>
          </a:custGeom>
          <a:ln w="25400">
            <a:solidFill>
              <a:srgbClr val="0070C0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" name="テキスト ボックス 21"/>
          <p:cNvSpPr txBox="1"/>
          <p:nvPr/>
        </p:nvSpPr>
        <p:spPr>
          <a:xfrm>
            <a:off x="4909156" y="5143512"/>
            <a:ext cx="1302921" cy="64633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kumimoji="1" lang="en-US" altLang="ja-JP" sz="3600" dirty="0" smtClean="0"/>
              <a:t>target</a:t>
            </a:r>
            <a:endParaRPr kumimoji="1" lang="ja-JP" altLang="en-US" sz="3600" dirty="0"/>
          </a:p>
        </p:txBody>
      </p:sp>
      <p:sp>
        <p:nvSpPr>
          <p:cNvPr id="23" name="円/楕円 22"/>
          <p:cNvSpPr/>
          <p:nvPr/>
        </p:nvSpPr>
        <p:spPr>
          <a:xfrm>
            <a:off x="3551834" y="5072074"/>
            <a:ext cx="142876" cy="142876"/>
          </a:xfrm>
          <a:prstGeom prst="ellipse">
            <a:avLst/>
          </a:prstGeom>
          <a:noFill/>
          <a:ln w="25400">
            <a:solidFill>
              <a:schemeClr val="accent6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24" name="直線矢印コネクタ 23"/>
          <p:cNvCxnSpPr>
            <a:stCxn id="22" idx="1"/>
          </p:cNvCxnSpPr>
          <p:nvPr/>
        </p:nvCxnSpPr>
        <p:spPr>
          <a:xfrm rot="10800000">
            <a:off x="3694710" y="5143512"/>
            <a:ext cx="1214446" cy="323166"/>
          </a:xfrm>
          <a:prstGeom prst="straightConnector1">
            <a:avLst/>
          </a:prstGeom>
          <a:ln w="25400">
            <a:solidFill>
              <a:schemeClr val="accent6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テキスト ボックス 24"/>
          <p:cNvSpPr txBox="1"/>
          <p:nvPr/>
        </p:nvSpPr>
        <p:spPr>
          <a:xfrm>
            <a:off x="2837454" y="5925941"/>
            <a:ext cx="1548309" cy="646331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kumimoji="1" lang="en-US" altLang="ja-JP" dirty="0" smtClean="0"/>
              <a:t>2.344GeV</a:t>
            </a:r>
          </a:p>
          <a:p>
            <a:r>
              <a:rPr lang="en-US" altLang="ja-JP" dirty="0" smtClean="0"/>
              <a:t>Electron Beam</a:t>
            </a:r>
            <a:endParaRPr kumimoji="1" lang="ja-JP" altLang="en-US" dirty="0"/>
          </a:p>
        </p:txBody>
      </p:sp>
      <p:cxnSp>
        <p:nvCxnSpPr>
          <p:cNvPr id="26" name="直線矢印コネクタ 25"/>
          <p:cNvCxnSpPr/>
          <p:nvPr/>
        </p:nvCxnSpPr>
        <p:spPr>
          <a:xfrm>
            <a:off x="7909552" y="1714488"/>
            <a:ext cx="678346" cy="1588"/>
          </a:xfrm>
          <a:prstGeom prst="straightConnector1">
            <a:avLst/>
          </a:prstGeom>
          <a:ln w="25400"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テキスト ボックス 26"/>
          <p:cNvSpPr txBox="1"/>
          <p:nvPr/>
        </p:nvSpPr>
        <p:spPr>
          <a:xfrm>
            <a:off x="7909552" y="1285860"/>
            <a:ext cx="4860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1m</a:t>
            </a:r>
            <a:endParaRPr kumimoji="1" lang="ja-JP" altLang="en-US" dirty="0"/>
          </a:p>
        </p:txBody>
      </p:sp>
      <p:sp>
        <p:nvSpPr>
          <p:cNvPr id="28" name="テキスト ボックス 27"/>
          <p:cNvSpPr txBox="1"/>
          <p:nvPr/>
        </p:nvSpPr>
        <p:spPr>
          <a:xfrm>
            <a:off x="4850576" y="1857364"/>
            <a:ext cx="2496004" cy="646331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kumimoji="1" lang="en-US" altLang="ja-JP" sz="3600" dirty="0" smtClean="0">
                <a:solidFill>
                  <a:schemeClr val="accent1"/>
                </a:solidFill>
              </a:rPr>
              <a:t>1.2 </a:t>
            </a:r>
            <a:r>
              <a:rPr kumimoji="1" lang="en-US" altLang="ja-JP" sz="3600" dirty="0" err="1" smtClean="0">
                <a:solidFill>
                  <a:schemeClr val="accent1"/>
                </a:solidFill>
              </a:rPr>
              <a:t>GeV</a:t>
            </a:r>
            <a:r>
              <a:rPr kumimoji="1" lang="en-US" altLang="ja-JP" sz="3600" dirty="0" smtClean="0">
                <a:solidFill>
                  <a:schemeClr val="accent1"/>
                </a:solidFill>
              </a:rPr>
              <a:t>/c K</a:t>
            </a:r>
            <a:r>
              <a:rPr kumimoji="1" lang="en-US" altLang="ja-JP" sz="3600" baseline="30000" dirty="0" smtClean="0">
                <a:solidFill>
                  <a:schemeClr val="accent1"/>
                </a:solidFill>
              </a:rPr>
              <a:t>+</a:t>
            </a:r>
            <a:endParaRPr kumimoji="1" lang="ja-JP" altLang="en-US" sz="3600" baseline="30000" dirty="0">
              <a:solidFill>
                <a:schemeClr val="accent1"/>
              </a:solidFill>
            </a:endParaRPr>
          </a:p>
        </p:txBody>
      </p:sp>
      <p:sp>
        <p:nvSpPr>
          <p:cNvPr id="29" name="テキスト ボックス 28"/>
          <p:cNvSpPr txBox="1"/>
          <p:nvPr/>
        </p:nvSpPr>
        <p:spPr>
          <a:xfrm>
            <a:off x="850048" y="1857364"/>
            <a:ext cx="2680349" cy="646331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kumimoji="1" lang="en-US" altLang="ja-JP" sz="3600" dirty="0" smtClean="0">
                <a:solidFill>
                  <a:schemeClr val="accent2"/>
                </a:solidFill>
              </a:rPr>
              <a:t>0.84 </a:t>
            </a:r>
            <a:r>
              <a:rPr kumimoji="1" lang="en-US" altLang="ja-JP" sz="3600" dirty="0" err="1" smtClean="0">
                <a:solidFill>
                  <a:schemeClr val="accent2"/>
                </a:solidFill>
              </a:rPr>
              <a:t>GeV</a:t>
            </a:r>
            <a:r>
              <a:rPr kumimoji="1" lang="en-US" altLang="ja-JP" sz="3600" dirty="0" smtClean="0">
                <a:solidFill>
                  <a:schemeClr val="accent2"/>
                </a:solidFill>
              </a:rPr>
              <a:t>/c e’</a:t>
            </a:r>
            <a:endParaRPr kumimoji="1" lang="ja-JP" altLang="en-US" sz="3600" dirty="0">
              <a:solidFill>
                <a:schemeClr val="accent2"/>
              </a:solidFill>
            </a:endParaRPr>
          </a:p>
        </p:txBody>
      </p:sp>
      <p:pic>
        <p:nvPicPr>
          <p:cNvPr id="48" name="図 47" descr="HKS_HES全体図1 20090320.jpg"/>
          <p:cNvPicPr>
            <a:picLocks noChangeAspect="1"/>
          </p:cNvPicPr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</a:blip>
          <a:srcRect r="-331" b="11168"/>
          <a:stretch>
            <a:fillRect/>
          </a:stretch>
        </p:blipFill>
        <p:spPr>
          <a:xfrm>
            <a:off x="467544" y="908720"/>
            <a:ext cx="8672602" cy="5429288"/>
          </a:xfrm>
          <a:prstGeom prst="rect">
            <a:avLst/>
          </a:prstGeom>
          <a:solidFill>
            <a:schemeClr val="accent1">
              <a:hueOff val="0"/>
              <a:satOff val="0"/>
              <a:lumOff val="0"/>
            </a:schemeClr>
          </a:solidFill>
        </p:spPr>
      </p:pic>
      <p:grpSp>
        <p:nvGrpSpPr>
          <p:cNvPr id="30" name="グループ化 29"/>
          <p:cNvGrpSpPr/>
          <p:nvPr/>
        </p:nvGrpSpPr>
        <p:grpSpPr>
          <a:xfrm>
            <a:off x="4644008" y="1700808"/>
            <a:ext cx="4176464" cy="3023540"/>
            <a:chOff x="4139952" y="630776"/>
            <a:chExt cx="4176464" cy="3023540"/>
          </a:xfrm>
        </p:grpSpPr>
        <p:grpSp>
          <p:nvGrpSpPr>
            <p:cNvPr id="31" name="グループ化 26"/>
            <p:cNvGrpSpPr/>
            <p:nvPr/>
          </p:nvGrpSpPr>
          <p:grpSpPr>
            <a:xfrm>
              <a:off x="4469534" y="630776"/>
              <a:ext cx="3846882" cy="3023540"/>
              <a:chOff x="4572000" y="773652"/>
              <a:chExt cx="4440843" cy="3462840"/>
            </a:xfrm>
          </p:grpSpPr>
          <p:pic>
            <p:nvPicPr>
              <p:cNvPr id="33" name="Picture 2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 l="651" t="24391" r="32432" b="13043"/>
              <a:stretch>
                <a:fillRect/>
              </a:stretch>
            </p:blipFill>
            <p:spPr bwMode="auto">
              <a:xfrm rot="10800000">
                <a:off x="4786314" y="773652"/>
                <a:ext cx="3832405" cy="308397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sp>
            <p:nvSpPr>
              <p:cNvPr id="34" name="テキスト ボックス 33"/>
              <p:cNvSpPr txBox="1"/>
              <p:nvPr/>
            </p:nvSpPr>
            <p:spPr>
              <a:xfrm>
                <a:off x="5357819" y="927039"/>
                <a:ext cx="994991" cy="430259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kumimoji="1" lang="en-US" altLang="ja-JP" dirty="0" smtClean="0"/>
                  <a:t>KDC1,2</a:t>
                </a:r>
                <a:endParaRPr kumimoji="1" lang="ja-JP" altLang="en-US" dirty="0"/>
              </a:p>
            </p:txBody>
          </p:sp>
          <p:cxnSp>
            <p:nvCxnSpPr>
              <p:cNvPr id="35" name="直線矢印コネクタ 34"/>
              <p:cNvCxnSpPr>
                <a:stCxn id="34" idx="2"/>
              </p:cNvCxnSpPr>
              <p:nvPr/>
            </p:nvCxnSpPr>
            <p:spPr>
              <a:xfrm rot="5400000">
                <a:off x="5434043" y="1209637"/>
                <a:ext cx="273611" cy="568933"/>
              </a:xfrm>
              <a:prstGeom prst="straightConnector1">
                <a:avLst/>
              </a:prstGeom>
              <a:ln w="25400"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直線矢印コネクタ 35"/>
              <p:cNvCxnSpPr>
                <a:stCxn id="34" idx="2"/>
              </p:cNvCxnSpPr>
              <p:nvPr/>
            </p:nvCxnSpPr>
            <p:spPr>
              <a:xfrm rot="16200000" flipH="1">
                <a:off x="5898389" y="1314222"/>
                <a:ext cx="273611" cy="359761"/>
              </a:xfrm>
              <a:prstGeom prst="straightConnector1">
                <a:avLst/>
              </a:prstGeom>
              <a:ln w="25400"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7" name="テキスト ボックス 36"/>
              <p:cNvSpPr txBox="1"/>
              <p:nvPr/>
            </p:nvSpPr>
            <p:spPr>
              <a:xfrm>
                <a:off x="6143636" y="3731029"/>
                <a:ext cx="458551" cy="422993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kumimoji="1" lang="en-US" altLang="ja-JP" dirty="0" smtClean="0"/>
                  <a:t>1x</a:t>
                </a:r>
                <a:endParaRPr kumimoji="1" lang="ja-JP" altLang="en-US" dirty="0"/>
              </a:p>
            </p:txBody>
          </p:sp>
          <p:cxnSp>
            <p:nvCxnSpPr>
              <p:cNvPr id="38" name="直線矢印コネクタ 37"/>
              <p:cNvCxnSpPr>
                <a:stCxn id="37" idx="0"/>
              </p:cNvCxnSpPr>
              <p:nvPr/>
            </p:nvCxnSpPr>
            <p:spPr>
              <a:xfrm rot="16200000" flipV="1">
                <a:off x="6065472" y="3423589"/>
                <a:ext cx="599921" cy="14959"/>
              </a:xfrm>
              <a:prstGeom prst="straightConnector1">
                <a:avLst/>
              </a:prstGeom>
              <a:ln w="25400"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9" name="テキスト ボックス 38"/>
              <p:cNvSpPr txBox="1"/>
              <p:nvPr/>
            </p:nvSpPr>
            <p:spPr>
              <a:xfrm>
                <a:off x="6934692" y="1059404"/>
                <a:ext cx="505679" cy="422993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kumimoji="1" lang="en-US" altLang="ja-JP" dirty="0" smtClean="0"/>
                  <a:t>AC</a:t>
                </a:r>
                <a:endParaRPr kumimoji="1" lang="ja-JP" altLang="en-US" dirty="0"/>
              </a:p>
            </p:txBody>
          </p:sp>
          <p:sp>
            <p:nvSpPr>
              <p:cNvPr id="40" name="テキスト ボックス 39"/>
              <p:cNvSpPr txBox="1"/>
              <p:nvPr/>
            </p:nvSpPr>
            <p:spPr>
              <a:xfrm>
                <a:off x="6715139" y="3731029"/>
                <a:ext cx="468930" cy="422993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kumimoji="1" lang="en-US" altLang="ja-JP" dirty="0" smtClean="0"/>
                  <a:t>1y</a:t>
                </a:r>
                <a:endParaRPr kumimoji="1" lang="ja-JP" altLang="en-US" dirty="0"/>
              </a:p>
            </p:txBody>
          </p:sp>
          <p:cxnSp>
            <p:nvCxnSpPr>
              <p:cNvPr id="41" name="直線矢印コネクタ 40"/>
              <p:cNvCxnSpPr>
                <a:stCxn id="40" idx="0"/>
              </p:cNvCxnSpPr>
              <p:nvPr/>
            </p:nvCxnSpPr>
            <p:spPr>
              <a:xfrm rot="16200000" flipV="1">
                <a:off x="6675289" y="3456713"/>
                <a:ext cx="242731" cy="305900"/>
              </a:xfrm>
              <a:prstGeom prst="straightConnector1">
                <a:avLst/>
              </a:prstGeom>
              <a:ln w="25400"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2" name="テキスト ボックス 41"/>
              <p:cNvSpPr txBox="1"/>
              <p:nvPr/>
            </p:nvSpPr>
            <p:spPr>
              <a:xfrm>
                <a:off x="7765953" y="987966"/>
                <a:ext cx="665009" cy="422993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altLang="ja-JP" dirty="0" smtClean="0"/>
                  <a:t>W</a:t>
                </a:r>
                <a:r>
                  <a:rPr kumimoji="1" lang="en-US" altLang="ja-JP" dirty="0" smtClean="0"/>
                  <a:t>C</a:t>
                </a:r>
                <a:endParaRPr kumimoji="1" lang="ja-JP" altLang="en-US" dirty="0"/>
              </a:p>
            </p:txBody>
          </p:sp>
          <p:sp>
            <p:nvSpPr>
              <p:cNvPr id="43" name="テキスト ボックス 42"/>
              <p:cNvSpPr txBox="1"/>
              <p:nvPr/>
            </p:nvSpPr>
            <p:spPr>
              <a:xfrm>
                <a:off x="7671390" y="3813499"/>
                <a:ext cx="510193" cy="422993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altLang="ja-JP" dirty="0" smtClean="0"/>
                  <a:t>2</a:t>
                </a:r>
                <a:r>
                  <a:rPr kumimoji="1" lang="en-US" altLang="ja-JP" dirty="0" smtClean="0"/>
                  <a:t>x</a:t>
                </a:r>
                <a:endParaRPr kumimoji="1" lang="ja-JP" altLang="en-US" dirty="0"/>
              </a:p>
            </p:txBody>
          </p:sp>
          <p:cxnSp>
            <p:nvCxnSpPr>
              <p:cNvPr id="44" name="直線矢印コネクタ 43"/>
              <p:cNvCxnSpPr>
                <a:stCxn id="43" idx="0"/>
              </p:cNvCxnSpPr>
              <p:nvPr/>
            </p:nvCxnSpPr>
            <p:spPr>
              <a:xfrm rot="16200000" flipV="1">
                <a:off x="7658279" y="3545290"/>
                <a:ext cx="468079" cy="68338"/>
              </a:xfrm>
              <a:prstGeom prst="straightConnector1">
                <a:avLst/>
              </a:prstGeom>
              <a:ln w="25400"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5" name="テキスト ボックス 44"/>
              <p:cNvSpPr txBox="1"/>
              <p:nvPr/>
            </p:nvSpPr>
            <p:spPr>
              <a:xfrm>
                <a:off x="8501089" y="1273718"/>
                <a:ext cx="511754" cy="422993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altLang="ja-JP" dirty="0" smtClean="0"/>
                  <a:t>L</a:t>
                </a:r>
                <a:r>
                  <a:rPr kumimoji="1" lang="en-US" altLang="ja-JP" dirty="0" smtClean="0"/>
                  <a:t>C</a:t>
                </a:r>
                <a:endParaRPr kumimoji="1" lang="ja-JP" altLang="en-US" dirty="0"/>
              </a:p>
            </p:txBody>
          </p:sp>
          <p:cxnSp>
            <p:nvCxnSpPr>
              <p:cNvPr id="46" name="直線矢印コネクタ 45"/>
              <p:cNvCxnSpPr/>
              <p:nvPr/>
            </p:nvCxnSpPr>
            <p:spPr>
              <a:xfrm>
                <a:off x="4572000" y="2428868"/>
                <a:ext cx="4357718" cy="1588"/>
              </a:xfrm>
              <a:prstGeom prst="straightConnector1">
                <a:avLst/>
              </a:prstGeom>
              <a:ln w="38100">
                <a:prstDash val="sysDash"/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32" name="テキスト ボックス 31"/>
            <p:cNvSpPr txBox="1"/>
            <p:nvPr/>
          </p:nvSpPr>
          <p:spPr>
            <a:xfrm>
              <a:off x="4139952" y="1916832"/>
              <a:ext cx="38824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b="1" dirty="0" smtClean="0">
                  <a:solidFill>
                    <a:schemeClr val="accent1"/>
                  </a:solidFill>
                </a:rPr>
                <a:t>K</a:t>
              </a:r>
              <a:r>
                <a:rPr kumimoji="1" lang="en-US" altLang="ja-JP" b="1" baseline="30000" dirty="0" smtClean="0">
                  <a:solidFill>
                    <a:schemeClr val="accent1"/>
                  </a:solidFill>
                </a:rPr>
                <a:t>+</a:t>
              </a:r>
              <a:endParaRPr kumimoji="1" lang="ja-JP" altLang="en-US" b="1" baseline="30000" dirty="0">
                <a:solidFill>
                  <a:schemeClr val="accent1"/>
                </a:solidFill>
              </a:endParaRPr>
            </a:p>
          </p:txBody>
        </p:sp>
      </p:grpSp>
      <p:grpSp>
        <p:nvGrpSpPr>
          <p:cNvPr id="49" name="グループ化 48"/>
          <p:cNvGrpSpPr/>
          <p:nvPr/>
        </p:nvGrpSpPr>
        <p:grpSpPr>
          <a:xfrm>
            <a:off x="179512" y="1700808"/>
            <a:ext cx="3034910" cy="2529572"/>
            <a:chOff x="5292080" y="4005064"/>
            <a:chExt cx="3034910" cy="2529572"/>
          </a:xfrm>
        </p:grpSpPr>
        <p:pic>
          <p:nvPicPr>
            <p:cNvPr id="50" name="Picture 2"/>
            <p:cNvPicPr>
              <a:picLocks noChangeAspect="1" noChangeArrowheads="1"/>
            </p:cNvPicPr>
            <p:nvPr/>
          </p:nvPicPr>
          <p:blipFill>
            <a:blip r:embed="rId4" cstate="print"/>
            <a:srcRect l="36049" t="20352" b="10620"/>
            <a:stretch>
              <a:fillRect/>
            </a:stretch>
          </p:blipFill>
          <p:spPr bwMode="auto">
            <a:xfrm rot="10800000">
              <a:off x="5580112" y="4221088"/>
              <a:ext cx="2016224" cy="18722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cxnSp>
          <p:nvCxnSpPr>
            <p:cNvPr id="51" name="直線矢印コネクタ 50"/>
            <p:cNvCxnSpPr/>
            <p:nvPr/>
          </p:nvCxnSpPr>
          <p:spPr>
            <a:xfrm rot="10800000">
              <a:off x="5292080" y="5157192"/>
              <a:ext cx="2664296" cy="1588"/>
            </a:xfrm>
            <a:prstGeom prst="straightConnector1">
              <a:avLst/>
            </a:prstGeom>
            <a:ln w="25400">
              <a:solidFill>
                <a:srgbClr val="FF0000"/>
              </a:solidFill>
              <a:prstDash val="sysDash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2" name="テキスト ボックス 51"/>
            <p:cNvSpPr txBox="1"/>
            <p:nvPr/>
          </p:nvSpPr>
          <p:spPr>
            <a:xfrm>
              <a:off x="7956376" y="4941168"/>
              <a:ext cx="37061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b="1" dirty="0" smtClean="0">
                  <a:solidFill>
                    <a:srgbClr val="FF0000"/>
                  </a:solidFill>
                </a:rPr>
                <a:t>e-</a:t>
              </a:r>
              <a:endParaRPr kumimoji="1" lang="ja-JP" altLang="en-US" b="1" dirty="0">
                <a:solidFill>
                  <a:srgbClr val="FF0000"/>
                </a:solidFill>
              </a:endParaRPr>
            </a:p>
          </p:txBody>
        </p:sp>
        <p:sp>
          <p:nvSpPr>
            <p:cNvPr id="53" name="テキスト ボックス 52"/>
            <p:cNvSpPr txBox="1"/>
            <p:nvPr/>
          </p:nvSpPr>
          <p:spPr>
            <a:xfrm>
              <a:off x="6660232" y="4005064"/>
              <a:ext cx="679994" cy="369332"/>
            </a:xfrm>
            <a:prstGeom prst="rect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wrap="none" rtlCol="0">
              <a:spAutoFit/>
            </a:bodyPr>
            <a:lstStyle/>
            <a:p>
              <a:r>
                <a:rPr kumimoji="1" lang="en-US" altLang="ja-JP" dirty="0" smtClean="0"/>
                <a:t>EDC1</a:t>
              </a:r>
              <a:endParaRPr kumimoji="1" lang="ja-JP" altLang="en-US" dirty="0"/>
            </a:p>
          </p:txBody>
        </p:sp>
        <p:sp>
          <p:nvSpPr>
            <p:cNvPr id="54" name="テキスト ボックス 53"/>
            <p:cNvSpPr txBox="1"/>
            <p:nvPr/>
          </p:nvSpPr>
          <p:spPr>
            <a:xfrm>
              <a:off x="6300192" y="6165304"/>
              <a:ext cx="679994" cy="369332"/>
            </a:xfrm>
            <a:prstGeom prst="rect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wrap="none" rtlCol="0">
              <a:spAutoFit/>
            </a:bodyPr>
            <a:lstStyle/>
            <a:p>
              <a:r>
                <a:rPr kumimoji="1" lang="en-US" altLang="ja-JP" dirty="0" smtClean="0"/>
                <a:t>EDC2</a:t>
              </a:r>
              <a:endParaRPr kumimoji="1" lang="ja-JP" altLang="en-US" dirty="0"/>
            </a:p>
          </p:txBody>
        </p:sp>
        <p:sp>
          <p:nvSpPr>
            <p:cNvPr id="55" name="テキスト ボックス 54"/>
            <p:cNvSpPr txBox="1"/>
            <p:nvPr/>
          </p:nvSpPr>
          <p:spPr>
            <a:xfrm>
              <a:off x="5436096" y="4139788"/>
              <a:ext cx="785793" cy="369332"/>
            </a:xfrm>
            <a:prstGeom prst="rect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wrap="none" rtlCol="0">
              <a:spAutoFit/>
            </a:bodyPr>
            <a:lstStyle/>
            <a:p>
              <a:r>
                <a:rPr kumimoji="1" lang="en-US" altLang="ja-JP" dirty="0" smtClean="0"/>
                <a:t>EH1, 2</a:t>
              </a:r>
              <a:endParaRPr kumimoji="1" lang="ja-JP" altLang="en-US" dirty="0"/>
            </a:p>
          </p:txBody>
        </p:sp>
      </p:grpSp>
      <p:sp>
        <p:nvSpPr>
          <p:cNvPr id="56" name="テキスト ボックス 55"/>
          <p:cNvSpPr txBox="1"/>
          <p:nvPr/>
        </p:nvSpPr>
        <p:spPr>
          <a:xfrm>
            <a:off x="5220072" y="5013176"/>
            <a:ext cx="3565630" cy="120032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altLang="ja-JP" dirty="0" smtClean="0"/>
              <a:t> Drift Chamber … KDC1 + KDC2</a:t>
            </a:r>
          </a:p>
          <a:p>
            <a:pPr>
              <a:buFont typeface="Arial" pitchFamily="34" charset="0"/>
              <a:buChar char="•"/>
            </a:pPr>
            <a:r>
              <a:rPr kumimoji="1" lang="en-US" altLang="ja-JP" dirty="0" smtClean="0"/>
              <a:t> Timing Counter  … 1x + 1y + 2x</a:t>
            </a:r>
          </a:p>
          <a:p>
            <a:pPr>
              <a:buFont typeface="Arial" pitchFamily="34" charset="0"/>
              <a:buChar char="•"/>
            </a:pPr>
            <a:r>
              <a:rPr lang="en-US" altLang="ja-JP" dirty="0" smtClean="0"/>
              <a:t> </a:t>
            </a:r>
            <a:r>
              <a:rPr lang="en-US" altLang="ja-JP" dirty="0" err="1" smtClean="0"/>
              <a:t>Pion</a:t>
            </a:r>
            <a:r>
              <a:rPr lang="en-US" altLang="ja-JP" dirty="0" smtClean="0"/>
              <a:t> rejection … AC</a:t>
            </a:r>
          </a:p>
          <a:p>
            <a:pPr>
              <a:buFont typeface="Arial" pitchFamily="34" charset="0"/>
              <a:buChar char="•"/>
            </a:pPr>
            <a:r>
              <a:rPr kumimoji="1" lang="en-US" altLang="ja-JP" dirty="0" smtClean="0"/>
              <a:t> Proton rejection … WC, LC</a:t>
            </a:r>
            <a:endParaRPr kumimoji="1" lang="ja-JP" altLang="en-US" dirty="0"/>
          </a:p>
        </p:txBody>
      </p:sp>
      <p:sp>
        <p:nvSpPr>
          <p:cNvPr id="57" name="テキスト ボックス 56"/>
          <p:cNvSpPr txBox="1"/>
          <p:nvPr/>
        </p:nvSpPr>
        <p:spPr>
          <a:xfrm>
            <a:off x="251520" y="4941168"/>
            <a:ext cx="3565630" cy="646331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altLang="ja-JP" dirty="0" smtClean="0"/>
              <a:t> Drift Chamber … EDC1 + EDC2</a:t>
            </a:r>
          </a:p>
          <a:p>
            <a:pPr>
              <a:buFont typeface="Arial" pitchFamily="34" charset="0"/>
              <a:buChar char="•"/>
            </a:pPr>
            <a:r>
              <a:rPr kumimoji="1" lang="en-US" altLang="ja-JP" dirty="0" smtClean="0"/>
              <a:t> Timing Counter  … </a:t>
            </a:r>
            <a:r>
              <a:rPr kumimoji="1" lang="en-US" altLang="ja-JP" dirty="0" smtClean="0"/>
              <a:t>1x </a:t>
            </a:r>
            <a:r>
              <a:rPr kumimoji="1" lang="en-US" altLang="ja-JP" dirty="0" smtClean="0"/>
              <a:t>+ 2x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" grpId="0" animBg="1"/>
      <p:bldP spid="5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kumimoji="1" lang="en-US" altLang="ja-JP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HES-HKS Spec &amp; Expected energy resolution</a:t>
            </a:r>
            <a:endParaRPr kumimoji="1" lang="ja-JP" altLang="en-US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5" name="Group 129"/>
          <p:cNvGraphicFramePr>
            <a:graphicFrameLocks/>
          </p:cNvGraphicFramePr>
          <p:nvPr/>
        </p:nvGraphicFramePr>
        <p:xfrm>
          <a:off x="857223" y="1285860"/>
          <a:ext cx="7715305" cy="269330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14777"/>
                <a:gridCol w="2000264"/>
                <a:gridCol w="2000264"/>
              </a:tblGrid>
              <a:tr h="34108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ja-JP" altLang="ja-JP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HES</a:t>
                      </a:r>
                      <a:endParaRPr kumimoji="1" lang="en-US" altLang="ja-JP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HKS</a:t>
                      </a:r>
                      <a:endParaRPr kumimoji="1" lang="en-US" altLang="ja-JP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horzOverflow="overflow"/>
                </a:tc>
              </a:tr>
              <a:tr h="42005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8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Configuration</a:t>
                      </a:r>
                      <a:endParaRPr kumimoji="1" lang="en-US" altLang="ja-JP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8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Q-Q-D </a:t>
                      </a:r>
                      <a:r>
                        <a:rPr kumimoji="1" lang="ja-JP" altLang="en-US" sz="18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（</a:t>
                      </a:r>
                      <a:r>
                        <a:rPr kumimoji="1" lang="en-US" altLang="ja-JP" sz="18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50deg</a:t>
                      </a:r>
                      <a:r>
                        <a:rPr kumimoji="1" lang="ja-JP" altLang="en-US" sz="18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）</a:t>
                      </a:r>
                      <a:endParaRPr kumimoji="1" lang="ja-JP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Q-Q-D </a:t>
                      </a:r>
                      <a:r>
                        <a:rPr kumimoji="1" lang="ja-JP" altLang="en-US" sz="1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（</a:t>
                      </a:r>
                      <a:r>
                        <a:rPr kumimoji="1" lang="en-US" altLang="ja-JP" sz="1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70deg</a:t>
                      </a:r>
                      <a:r>
                        <a:rPr kumimoji="1" lang="ja-JP" altLang="en-US" sz="1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）</a:t>
                      </a:r>
                      <a:endParaRPr kumimoji="1" lang="ja-JP" alt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horzOverflow="overflow"/>
                </a:tc>
              </a:tr>
              <a:tr h="38111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8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e’/K</a:t>
                      </a:r>
                      <a:r>
                        <a:rPr kumimoji="1" lang="en-US" altLang="ja-JP" sz="1800" u="none" strike="noStrike" cap="none" normalizeH="0" baseline="30000" smtClean="0">
                          <a:ln>
                            <a:noFill/>
                          </a:ln>
                          <a:effectLst/>
                        </a:rPr>
                        <a:t>+ </a:t>
                      </a:r>
                      <a:r>
                        <a:rPr kumimoji="1" lang="en-US" altLang="ja-JP" sz="18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Central Momentum</a:t>
                      </a:r>
                      <a:endParaRPr kumimoji="1" lang="en-US" altLang="ja-JP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0.84 </a:t>
                      </a:r>
                      <a:r>
                        <a:rPr kumimoji="1" lang="en-US" altLang="ja-JP" sz="1800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GeV</a:t>
                      </a:r>
                      <a:r>
                        <a:rPr kumimoji="1" lang="en-US" altLang="ja-JP" sz="1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/c</a:t>
                      </a:r>
                      <a:endParaRPr kumimoji="1" lang="en-US" altLang="ja-JP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1.2 GeV/c</a:t>
                      </a:r>
                      <a:endParaRPr kumimoji="1" lang="en-US" altLang="ja-JP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horzOverflow="overflow"/>
                </a:tc>
              </a:tr>
              <a:tr h="42909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e’/K</a:t>
                      </a:r>
                      <a:r>
                        <a:rPr kumimoji="1" lang="en-US" altLang="ja-JP" sz="1800" u="none" strike="noStrike" cap="none" normalizeH="0" baseline="30000" dirty="0" smtClean="0">
                          <a:ln>
                            <a:noFill/>
                          </a:ln>
                          <a:effectLst/>
                        </a:rPr>
                        <a:t>+ </a:t>
                      </a:r>
                      <a:r>
                        <a:rPr kumimoji="1" lang="en-US" altLang="ja-JP" sz="1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Momentum Acceptance</a:t>
                      </a:r>
                      <a:endParaRPr kumimoji="1" lang="en-US" altLang="ja-JP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8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±0.15 GeV/c</a:t>
                      </a:r>
                      <a:endParaRPr kumimoji="1" lang="en-US" altLang="ja-JP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±0.15 GeV/c</a:t>
                      </a:r>
                      <a:endParaRPr kumimoji="1" lang="en-US" altLang="ja-JP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horzOverflow="overflow"/>
                </a:tc>
              </a:tr>
              <a:tr h="34108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8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e’/K</a:t>
                      </a:r>
                      <a:r>
                        <a:rPr kumimoji="1" lang="en-US" altLang="ja-JP" sz="1800" u="none" strike="noStrike" cap="none" normalizeH="0" baseline="30000" smtClean="0">
                          <a:ln>
                            <a:noFill/>
                          </a:ln>
                          <a:effectLst/>
                        </a:rPr>
                        <a:t>+ </a:t>
                      </a:r>
                      <a:r>
                        <a:rPr kumimoji="1" lang="en-US" altLang="ja-JP" sz="18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Solid Angle</a:t>
                      </a:r>
                      <a:endParaRPr kumimoji="1" lang="en-US" altLang="ja-JP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~7msr</a:t>
                      </a:r>
                      <a:endParaRPr kumimoji="1" lang="en-US" altLang="ja-JP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~8.5msr</a:t>
                      </a:r>
                      <a:endParaRPr kumimoji="1" lang="en-US" altLang="ja-JP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horzOverflow="overflow"/>
                </a:tc>
              </a:tr>
              <a:tr h="34108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Mom. Resolution (FWHM) [</a:t>
                      </a:r>
                      <a:r>
                        <a:rPr kumimoji="1" lang="en-US" altLang="ja-JP" sz="1800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MeV</a:t>
                      </a:r>
                      <a:r>
                        <a:rPr kumimoji="1" lang="en-US" altLang="ja-JP" sz="1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/c]</a:t>
                      </a:r>
                      <a:endParaRPr kumimoji="1" lang="en-US" altLang="ja-JP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2.0×10</a:t>
                      </a:r>
                      <a:r>
                        <a:rPr kumimoji="1" lang="en-US" altLang="ja-JP" sz="1800" u="none" strike="noStrike" cap="none" normalizeH="0" baseline="30000" dirty="0" smtClean="0">
                          <a:ln>
                            <a:noFill/>
                          </a:ln>
                          <a:effectLst/>
                        </a:rPr>
                        <a:t>-4</a:t>
                      </a:r>
                      <a:endParaRPr kumimoji="1" lang="en-US" altLang="ja-JP" sz="1800" b="0" i="0" u="none" strike="noStrike" cap="none" normalizeH="0" baseline="3000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2.0×10</a:t>
                      </a:r>
                      <a:r>
                        <a:rPr kumimoji="1" lang="en-US" altLang="ja-JP" sz="1800" u="none" strike="noStrike" cap="none" normalizeH="0" baseline="30000" dirty="0" smtClean="0">
                          <a:ln>
                            <a:noFill/>
                          </a:ln>
                          <a:effectLst/>
                        </a:rPr>
                        <a:t>-4</a:t>
                      </a:r>
                      <a:endParaRPr kumimoji="1" lang="en-US" altLang="ja-JP" sz="1800" b="0" i="0" u="none" strike="noStrike" cap="none" normalizeH="0" baseline="3000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horzOverflow="overflow"/>
                </a:tc>
              </a:tr>
              <a:tr h="34108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Ｐゴシック" charset="-128"/>
                          <a:cs typeface="Arial" pitchFamily="34" charset="0"/>
                        </a:rPr>
                        <a:t>Ang. Resolution (FWHM) [</a:t>
                      </a:r>
                      <a:r>
                        <a:rPr kumimoji="1" lang="en-US" altLang="ja-JP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Ｐゴシック" charset="-128"/>
                          <a:cs typeface="Arial" pitchFamily="34" charset="0"/>
                        </a:rPr>
                        <a:t>mrad</a:t>
                      </a:r>
                      <a:r>
                        <a:rPr kumimoji="1" lang="en-US" altLang="ja-JP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Ｐゴシック" charset="-128"/>
                          <a:cs typeface="Arial" pitchFamily="34" charset="0"/>
                        </a:rPr>
                        <a:t>]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Ｐゴシック" charset="-128"/>
                        </a:rPr>
                        <a:t>3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Ｐゴシック" charset="-128"/>
                        </a:rPr>
                        <a:t>2</a:t>
                      </a:r>
                    </a:p>
                  </a:txBody>
                  <a:tcPr horzOverflow="overflow"/>
                </a:tc>
              </a:tr>
            </a:tbl>
          </a:graphicData>
        </a:graphic>
      </p:graphicFrame>
      <p:sp>
        <p:nvSpPr>
          <p:cNvPr id="8" name="日付プレースホルダ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2010/9/4</a:t>
            </a:r>
            <a:endParaRPr kumimoji="1" lang="ja-JP" altLang="en-US"/>
          </a:p>
        </p:txBody>
      </p:sp>
      <p:sp>
        <p:nvSpPr>
          <p:cNvPr id="10" name="フッター プレースホルダ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SPHERE and JSPS 2010 Meeting</a:t>
            </a:r>
            <a:endParaRPr kumimoji="1" lang="ja-JP" altLang="en-US"/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0" y="571480"/>
            <a:ext cx="657872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b="1" dirty="0" smtClean="0">
                <a:solidFill>
                  <a:srgbClr val="FF0000"/>
                </a:solidFill>
              </a:rPr>
              <a:t>High resolution &amp; Wide acceptance spectrometers</a:t>
            </a:r>
            <a:endParaRPr kumimoji="1" lang="ja-JP" altLang="en-US" sz="2400" b="1" dirty="0">
              <a:solidFill>
                <a:srgbClr val="FF0000"/>
              </a:solidFill>
            </a:endParaRPr>
          </a:p>
        </p:txBody>
      </p:sp>
      <p:sp>
        <p:nvSpPr>
          <p:cNvPr id="15" name="テキスト ボックス 14"/>
          <p:cNvSpPr txBox="1"/>
          <p:nvPr/>
        </p:nvSpPr>
        <p:spPr>
          <a:xfrm>
            <a:off x="4572000" y="4559866"/>
            <a:ext cx="1904176" cy="46166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kumimoji="1" lang="en-US" altLang="ja-JP" sz="2400" dirty="0" err="1" smtClean="0"/>
              <a:t>dE</a:t>
            </a:r>
            <a:r>
              <a:rPr kumimoji="1" lang="en-US" altLang="ja-JP" sz="2400" baseline="-25000" dirty="0" err="1" smtClean="0"/>
              <a:t>HKS</a:t>
            </a:r>
            <a:r>
              <a:rPr kumimoji="1" lang="en-US" altLang="ja-JP" sz="2400" dirty="0" smtClean="0"/>
              <a:t>=220keV</a:t>
            </a:r>
            <a:endParaRPr kumimoji="1" lang="ja-JP" altLang="en-US" sz="2400" dirty="0"/>
          </a:p>
        </p:txBody>
      </p:sp>
      <p:sp>
        <p:nvSpPr>
          <p:cNvPr id="17" name="テキスト ボックス 16"/>
          <p:cNvSpPr txBox="1"/>
          <p:nvPr/>
        </p:nvSpPr>
        <p:spPr>
          <a:xfrm>
            <a:off x="6889271" y="4572008"/>
            <a:ext cx="1897571" cy="46166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kumimoji="1" lang="en-US" altLang="ja-JP" sz="2400" dirty="0" err="1" smtClean="0"/>
              <a:t>dE</a:t>
            </a:r>
            <a:r>
              <a:rPr kumimoji="1" lang="en-US" altLang="ja-JP" sz="2400" baseline="-25000" dirty="0" err="1" smtClean="0"/>
              <a:t>HES</a:t>
            </a:r>
            <a:r>
              <a:rPr kumimoji="1" lang="en-US" altLang="ja-JP" sz="2400" dirty="0" smtClean="0"/>
              <a:t>=190keV</a:t>
            </a:r>
            <a:endParaRPr kumimoji="1" lang="ja-JP" altLang="en-US" sz="2400" dirty="0"/>
          </a:p>
        </p:txBody>
      </p:sp>
      <p:sp>
        <p:nvSpPr>
          <p:cNvPr id="18" name="下矢印 17"/>
          <p:cNvSpPr/>
          <p:nvPr/>
        </p:nvSpPr>
        <p:spPr>
          <a:xfrm>
            <a:off x="5214942" y="4071942"/>
            <a:ext cx="571504" cy="357190"/>
          </a:xfrm>
          <a:prstGeom prst="downArrow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" name="下矢印 18"/>
          <p:cNvSpPr/>
          <p:nvPr/>
        </p:nvSpPr>
        <p:spPr>
          <a:xfrm>
            <a:off x="7358082" y="4071942"/>
            <a:ext cx="571504" cy="357190"/>
          </a:xfrm>
          <a:prstGeom prst="downArrow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" name="テキスト ボックス 20"/>
          <p:cNvSpPr txBox="1"/>
          <p:nvPr/>
        </p:nvSpPr>
        <p:spPr>
          <a:xfrm>
            <a:off x="1877214" y="4572008"/>
            <a:ext cx="2051844" cy="46166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kumimoji="1" lang="en-US" altLang="ja-JP" sz="2400" dirty="0" err="1" smtClean="0"/>
              <a:t>dE</a:t>
            </a:r>
            <a:r>
              <a:rPr lang="en-US" altLang="ja-JP" sz="2400" baseline="-25000" dirty="0" err="1" smtClean="0"/>
              <a:t>Beam</a:t>
            </a:r>
            <a:r>
              <a:rPr kumimoji="1" lang="en-US" altLang="ja-JP" sz="2400" dirty="0" smtClean="0"/>
              <a:t>=190keV</a:t>
            </a:r>
            <a:endParaRPr kumimoji="1" lang="ja-JP" altLang="en-US" sz="2400" dirty="0"/>
          </a:p>
        </p:txBody>
      </p:sp>
      <p:sp>
        <p:nvSpPr>
          <p:cNvPr id="22" name="ストライプ矢印 21"/>
          <p:cNvSpPr/>
          <p:nvPr/>
        </p:nvSpPr>
        <p:spPr>
          <a:xfrm>
            <a:off x="827584" y="5286388"/>
            <a:ext cx="1000132" cy="714380"/>
          </a:xfrm>
          <a:prstGeom prst="strip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" name="テキスト ボックス 22"/>
          <p:cNvSpPr txBox="1"/>
          <p:nvPr/>
        </p:nvSpPr>
        <p:spPr>
          <a:xfrm>
            <a:off x="2007319" y="5429264"/>
            <a:ext cx="629441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400" b="1" dirty="0" smtClean="0">
                <a:solidFill>
                  <a:srgbClr val="FF0000"/>
                </a:solidFill>
              </a:rPr>
              <a:t>Total Energy Resolution = 350keV</a:t>
            </a:r>
            <a:r>
              <a:rPr lang="ja-JP" altLang="en-US" sz="2400" b="1" dirty="0" smtClean="0">
                <a:solidFill>
                  <a:srgbClr val="FF0000"/>
                </a:solidFill>
              </a:rPr>
              <a:t> </a:t>
            </a:r>
            <a:r>
              <a:rPr lang="en-US" altLang="ja-JP" sz="2400" b="1" dirty="0" smtClean="0">
                <a:solidFill>
                  <a:srgbClr val="FF0000"/>
                </a:solidFill>
              </a:rPr>
              <a:t>(Design value)</a:t>
            </a:r>
            <a:endParaRPr kumimoji="1" lang="ja-JP" altLang="en-US" sz="24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図 11" descr="HKS_HES全体図1 20090320.jpg"/>
          <p:cNvPicPr>
            <a:picLocks noChangeAspect="1"/>
          </p:cNvPicPr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</a:blip>
          <a:srcRect r="1763" b="20026"/>
          <a:stretch>
            <a:fillRect/>
          </a:stretch>
        </p:blipFill>
        <p:spPr>
          <a:xfrm>
            <a:off x="466188" y="898563"/>
            <a:ext cx="8491598" cy="4887891"/>
          </a:xfrm>
          <a:prstGeom prst="rect">
            <a:avLst/>
          </a:prstGeom>
          <a:solidFill>
            <a:schemeClr val="accent1">
              <a:hueOff val="0"/>
              <a:satOff val="0"/>
              <a:lumOff val="0"/>
            </a:schemeClr>
          </a:solidFill>
        </p:spPr>
      </p:pic>
      <p:pic>
        <p:nvPicPr>
          <p:cNvPr id="10" name="図 9" descr="HKS_HES全体図1 20090320.jpg"/>
          <p:cNvPicPr>
            <a:picLocks noChangeAspect="1"/>
          </p:cNvPicPr>
          <p:nvPr/>
        </p:nvPicPr>
        <p:blipFill>
          <a:blip r:embed="rId2" cstate="print"/>
          <a:srcRect l="37190" t="5324" r="1151" b="18701"/>
          <a:stretch>
            <a:fillRect/>
          </a:stretch>
        </p:blipFill>
        <p:spPr>
          <a:xfrm>
            <a:off x="3671406" y="1214422"/>
            <a:ext cx="5329750" cy="4643470"/>
          </a:xfrm>
          <a:prstGeom prst="rect">
            <a:avLst/>
          </a:prstGeom>
          <a:solidFill>
            <a:schemeClr val="accent1">
              <a:hueOff val="0"/>
              <a:satOff val="0"/>
              <a:lumOff val="0"/>
            </a:schemeClr>
          </a:solidFill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kumimoji="1" lang="en-US" altLang="ja-JP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Analysis Procedure</a:t>
            </a:r>
            <a:endParaRPr kumimoji="1" lang="ja-JP" alt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2010/9/4</a:t>
            </a:r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SPHERE and JSPS 2010 Meeting</a:t>
            </a:r>
            <a:endParaRPr kumimoji="1" lang="ja-JP" altLang="en-US"/>
          </a:p>
        </p:txBody>
      </p:sp>
      <p:graphicFrame>
        <p:nvGraphicFramePr>
          <p:cNvPr id="8" name="コンテンツ プレースホルダ 7"/>
          <p:cNvGraphicFramePr>
            <a:graphicFrameLocks noGrp="1"/>
          </p:cNvGraphicFramePr>
          <p:nvPr>
            <p:ph idx="1"/>
          </p:nvPr>
        </p:nvGraphicFramePr>
        <p:xfrm>
          <a:off x="5500694" y="1000108"/>
          <a:ext cx="3643306" cy="27146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14" name="図 13" descr="HKS_HES全体図1 20090320.jpg"/>
          <p:cNvPicPr>
            <a:picLocks noChangeAspect="1"/>
          </p:cNvPicPr>
          <p:nvPr/>
        </p:nvPicPr>
        <p:blipFill>
          <a:blip r:embed="rId2" cstate="print"/>
          <a:srcRect t="337" r="63030" b="17533"/>
          <a:stretch>
            <a:fillRect/>
          </a:stretch>
        </p:blipFill>
        <p:spPr>
          <a:xfrm>
            <a:off x="475712" y="909646"/>
            <a:ext cx="3195694" cy="5019684"/>
          </a:xfrm>
          <a:prstGeom prst="rect">
            <a:avLst/>
          </a:prstGeom>
          <a:solidFill>
            <a:schemeClr val="accent1">
              <a:hueOff val="0"/>
              <a:satOff val="0"/>
              <a:lumOff val="0"/>
            </a:schemeClr>
          </a:solidFill>
        </p:spPr>
      </p:pic>
      <p:graphicFrame>
        <p:nvGraphicFramePr>
          <p:cNvPr id="11" name="コンテンツ プレースホルダ 7"/>
          <p:cNvGraphicFramePr>
            <a:graphicFrameLocks/>
          </p:cNvGraphicFramePr>
          <p:nvPr/>
        </p:nvGraphicFramePr>
        <p:xfrm>
          <a:off x="-285784" y="1000108"/>
          <a:ext cx="3643338" cy="27146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sp>
        <p:nvSpPr>
          <p:cNvPr id="13" name="曲折矢印 12"/>
          <p:cNvSpPr/>
          <p:nvPr/>
        </p:nvSpPr>
        <p:spPr>
          <a:xfrm flipV="1">
            <a:off x="1385390" y="3786190"/>
            <a:ext cx="1080000" cy="862876"/>
          </a:xfrm>
          <a:prstGeom prst="bentArrow">
            <a:avLst>
              <a:gd name="adj1" fmla="val 29763"/>
              <a:gd name="adj2" fmla="val 24206"/>
              <a:gd name="adj3" fmla="val 25000"/>
              <a:gd name="adj4" fmla="val 46925"/>
            </a:avLst>
          </a:prstGeom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15" name="曲折矢印 14"/>
          <p:cNvSpPr/>
          <p:nvPr/>
        </p:nvSpPr>
        <p:spPr>
          <a:xfrm flipH="1" flipV="1">
            <a:off x="6386050" y="3786190"/>
            <a:ext cx="1080000" cy="862876"/>
          </a:xfrm>
          <a:prstGeom prst="bentArrow">
            <a:avLst>
              <a:gd name="adj1" fmla="val 29763"/>
              <a:gd name="adj2" fmla="val 24206"/>
              <a:gd name="adj3" fmla="val 25000"/>
              <a:gd name="adj4" fmla="val 46925"/>
            </a:avLst>
          </a:prstGeom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20" name="角丸四角形 19"/>
          <p:cNvSpPr/>
          <p:nvPr/>
        </p:nvSpPr>
        <p:spPr>
          <a:xfrm>
            <a:off x="2671274" y="4143380"/>
            <a:ext cx="3571900" cy="628648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en-US" altLang="ja-JP" dirty="0" smtClean="0"/>
              <a:t>Calc. </a:t>
            </a:r>
            <a:r>
              <a:rPr kumimoji="1" lang="en-US" altLang="ja-JP" dirty="0" err="1" smtClean="0"/>
              <a:t>cointime</a:t>
            </a:r>
            <a:r>
              <a:rPr kumimoji="1" lang="en-US" altLang="ja-JP" dirty="0" smtClean="0"/>
              <a:t> and missing mass</a:t>
            </a:r>
            <a:endParaRPr kumimoji="1" lang="ja-JP" altLang="en-US" dirty="0"/>
          </a:p>
        </p:txBody>
      </p:sp>
      <p:sp>
        <p:nvSpPr>
          <p:cNvPr id="17" name="角丸四角形 16"/>
          <p:cNvSpPr/>
          <p:nvPr/>
        </p:nvSpPr>
        <p:spPr>
          <a:xfrm>
            <a:off x="2643174" y="5286388"/>
            <a:ext cx="3571900" cy="857256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ja-JP" dirty="0" smtClean="0"/>
              <a:t>Energy scale calibration,</a:t>
            </a:r>
          </a:p>
          <a:p>
            <a:pPr algn="ctr"/>
            <a:r>
              <a:rPr lang="en-US" altLang="ja-JP" dirty="0" smtClean="0"/>
              <a:t>Cross Section analysis</a:t>
            </a:r>
            <a:endParaRPr kumimoji="1" lang="ja-JP" altLang="en-US" dirty="0"/>
          </a:p>
        </p:txBody>
      </p:sp>
      <p:sp>
        <p:nvSpPr>
          <p:cNvPr id="18" name="下矢印 17"/>
          <p:cNvSpPr/>
          <p:nvPr/>
        </p:nvSpPr>
        <p:spPr>
          <a:xfrm>
            <a:off x="4143372" y="4857760"/>
            <a:ext cx="642942" cy="357190"/>
          </a:xfrm>
          <a:prstGeom prst="downArrow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8" grpId="0">
        <p:bldAsOne/>
      </p:bldGraphic>
      <p:bldGraphic spid="11" grpId="0">
        <p:bldAsOne/>
      </p:bldGraphic>
      <p:bldP spid="13" grpId="0" animBg="1"/>
      <p:bldP spid="15" grpId="0" animBg="1"/>
      <p:bldP spid="20" grpId="0" animBg="1"/>
      <p:bldP spid="17" grpId="0" animBg="1"/>
      <p:bldP spid="1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kumimoji="1" lang="en-US" altLang="ja-JP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Kaon</a:t>
            </a:r>
            <a:r>
              <a:rPr kumimoji="1" lang="en-US" altLang="ja-JP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PID</a:t>
            </a:r>
            <a:endParaRPr kumimoji="1" lang="ja-JP" alt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2010/9/4</a:t>
            </a:r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SPHERE and JSPS 2010 Meeting</a:t>
            </a:r>
            <a:endParaRPr kumimoji="1" lang="ja-JP" altLang="en-US" dirty="0"/>
          </a:p>
        </p:txBody>
      </p:sp>
      <p:grpSp>
        <p:nvGrpSpPr>
          <p:cNvPr id="6" name="グループ化 5"/>
          <p:cNvGrpSpPr/>
          <p:nvPr/>
        </p:nvGrpSpPr>
        <p:grpSpPr>
          <a:xfrm>
            <a:off x="337447" y="928670"/>
            <a:ext cx="4357718" cy="3369728"/>
            <a:chOff x="4572000" y="773652"/>
            <a:chExt cx="4357718" cy="3369728"/>
          </a:xfrm>
        </p:grpSpPr>
        <p:pic>
          <p:nvPicPr>
            <p:cNvPr id="7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 l="651" t="24391" r="32432" b="13043"/>
            <a:stretch>
              <a:fillRect/>
            </a:stretch>
          </p:blipFill>
          <p:spPr bwMode="auto">
            <a:xfrm rot="10800000">
              <a:off x="4786314" y="773652"/>
              <a:ext cx="3832405" cy="30839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8" name="テキスト ボックス 7"/>
            <p:cNvSpPr txBox="1"/>
            <p:nvPr/>
          </p:nvSpPr>
          <p:spPr>
            <a:xfrm>
              <a:off x="5357818" y="987966"/>
              <a:ext cx="862737" cy="369332"/>
            </a:xfrm>
            <a:prstGeom prst="rect">
              <a:avLst/>
            </a:prstGeom>
            <a:ln>
              <a:noFill/>
            </a:ln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wrap="none" rtlCol="0">
              <a:spAutoFit/>
            </a:bodyPr>
            <a:lstStyle/>
            <a:p>
              <a:r>
                <a:rPr kumimoji="1" lang="en-US" altLang="ja-JP" dirty="0" smtClean="0"/>
                <a:t>KDC1,2</a:t>
              </a:r>
              <a:endParaRPr kumimoji="1" lang="ja-JP" altLang="en-US" dirty="0"/>
            </a:p>
          </p:txBody>
        </p:sp>
        <p:cxnSp>
          <p:nvCxnSpPr>
            <p:cNvPr id="9" name="直線矢印コネクタ 8"/>
            <p:cNvCxnSpPr>
              <a:stCxn id="8" idx="2"/>
            </p:cNvCxnSpPr>
            <p:nvPr/>
          </p:nvCxnSpPr>
          <p:spPr>
            <a:xfrm rot="5400000">
              <a:off x="5400979" y="1242700"/>
              <a:ext cx="273610" cy="502807"/>
            </a:xfrm>
            <a:prstGeom prst="straightConnector1">
              <a:avLst/>
            </a:prstGeom>
            <a:ln w="25400">
              <a:noFill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直線矢印コネクタ 9"/>
            <p:cNvCxnSpPr>
              <a:stCxn id="8" idx="2"/>
            </p:cNvCxnSpPr>
            <p:nvPr/>
          </p:nvCxnSpPr>
          <p:spPr>
            <a:xfrm rot="16200000" flipH="1">
              <a:off x="5865324" y="1281160"/>
              <a:ext cx="273612" cy="425887"/>
            </a:xfrm>
            <a:prstGeom prst="straightConnector1">
              <a:avLst/>
            </a:prstGeom>
            <a:ln w="25400">
              <a:noFill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テキスト ボックス 11"/>
            <p:cNvSpPr txBox="1"/>
            <p:nvPr/>
          </p:nvSpPr>
          <p:spPr>
            <a:xfrm>
              <a:off x="6143636" y="3774048"/>
              <a:ext cx="401072" cy="369332"/>
            </a:xfrm>
            <a:prstGeom prst="rect">
              <a:avLst/>
            </a:prstGeom>
            <a:ln>
              <a:noFill/>
            </a:ln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wrap="none" rtlCol="0">
              <a:spAutoFit/>
            </a:bodyPr>
            <a:lstStyle/>
            <a:p>
              <a:r>
                <a:rPr kumimoji="1" lang="en-US" altLang="ja-JP" dirty="0" smtClean="0"/>
                <a:t>1x</a:t>
              </a:r>
              <a:endParaRPr kumimoji="1" lang="ja-JP" altLang="en-US" dirty="0"/>
            </a:p>
          </p:txBody>
        </p:sp>
        <p:cxnSp>
          <p:nvCxnSpPr>
            <p:cNvPr id="13" name="直線矢印コネクタ 12"/>
            <p:cNvCxnSpPr>
              <a:stCxn id="12" idx="0"/>
            </p:cNvCxnSpPr>
            <p:nvPr/>
          </p:nvCxnSpPr>
          <p:spPr>
            <a:xfrm rot="5400000" flipH="1" flipV="1">
              <a:off x="6029590" y="3445688"/>
              <a:ext cx="642942" cy="13778"/>
            </a:xfrm>
            <a:prstGeom prst="straightConnector1">
              <a:avLst/>
            </a:prstGeom>
            <a:ln w="25400">
              <a:noFill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テキスト ボックス 13"/>
            <p:cNvSpPr txBox="1"/>
            <p:nvPr/>
          </p:nvSpPr>
          <p:spPr>
            <a:xfrm>
              <a:off x="7000892" y="1059404"/>
              <a:ext cx="439479" cy="369332"/>
            </a:xfrm>
            <a:prstGeom prst="rect">
              <a:avLst/>
            </a:prstGeom>
            <a:ln>
              <a:noFill/>
            </a:ln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wrap="none" rtlCol="0">
              <a:spAutoFit/>
            </a:bodyPr>
            <a:lstStyle/>
            <a:p>
              <a:r>
                <a:rPr kumimoji="1" lang="en-US" altLang="ja-JP" dirty="0" smtClean="0"/>
                <a:t>AC</a:t>
              </a:r>
              <a:endParaRPr kumimoji="1" lang="ja-JP" altLang="en-US" dirty="0"/>
            </a:p>
          </p:txBody>
        </p:sp>
        <p:sp>
          <p:nvSpPr>
            <p:cNvPr id="15" name="テキスト ボックス 14"/>
            <p:cNvSpPr txBox="1"/>
            <p:nvPr/>
          </p:nvSpPr>
          <p:spPr>
            <a:xfrm>
              <a:off x="6715140" y="3774048"/>
              <a:ext cx="405880" cy="369332"/>
            </a:xfrm>
            <a:prstGeom prst="rect">
              <a:avLst/>
            </a:prstGeom>
            <a:ln>
              <a:noFill/>
            </a:ln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wrap="none" rtlCol="0">
              <a:spAutoFit/>
            </a:bodyPr>
            <a:lstStyle/>
            <a:p>
              <a:r>
                <a:rPr kumimoji="1" lang="en-US" altLang="ja-JP" dirty="0" smtClean="0"/>
                <a:t>1y</a:t>
              </a:r>
              <a:endParaRPr kumimoji="1" lang="ja-JP" altLang="en-US" dirty="0"/>
            </a:p>
          </p:txBody>
        </p:sp>
        <p:cxnSp>
          <p:nvCxnSpPr>
            <p:cNvPr id="16" name="直線矢印コネクタ 15"/>
            <p:cNvCxnSpPr>
              <a:stCxn id="15" idx="0"/>
            </p:cNvCxnSpPr>
            <p:nvPr/>
          </p:nvCxnSpPr>
          <p:spPr>
            <a:xfrm rot="16200000" flipV="1">
              <a:off x="6638015" y="3493983"/>
              <a:ext cx="285752" cy="274378"/>
            </a:xfrm>
            <a:prstGeom prst="straightConnector1">
              <a:avLst/>
            </a:prstGeom>
            <a:ln w="25400">
              <a:noFill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テキスト ボックス 16"/>
            <p:cNvSpPr txBox="1"/>
            <p:nvPr/>
          </p:nvSpPr>
          <p:spPr>
            <a:xfrm>
              <a:off x="7858148" y="987966"/>
              <a:ext cx="510781" cy="369332"/>
            </a:xfrm>
            <a:prstGeom prst="rect">
              <a:avLst/>
            </a:prstGeom>
            <a:ln>
              <a:noFill/>
            </a:ln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wrap="none" rtlCol="0">
              <a:spAutoFit/>
            </a:bodyPr>
            <a:lstStyle/>
            <a:p>
              <a:r>
                <a:rPr lang="en-US" altLang="ja-JP" dirty="0" smtClean="0"/>
                <a:t>W</a:t>
              </a:r>
              <a:r>
                <a:rPr kumimoji="1" lang="en-US" altLang="ja-JP" dirty="0" smtClean="0"/>
                <a:t>C</a:t>
              </a:r>
              <a:endParaRPr kumimoji="1" lang="ja-JP" altLang="en-US" dirty="0"/>
            </a:p>
          </p:txBody>
        </p:sp>
        <p:sp>
          <p:nvSpPr>
            <p:cNvPr id="18" name="テキスト ボックス 17"/>
            <p:cNvSpPr txBox="1"/>
            <p:nvPr/>
          </p:nvSpPr>
          <p:spPr>
            <a:xfrm>
              <a:off x="7671390" y="3774048"/>
              <a:ext cx="401072" cy="369332"/>
            </a:xfrm>
            <a:prstGeom prst="rect">
              <a:avLst/>
            </a:prstGeom>
            <a:ln>
              <a:noFill/>
            </a:ln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wrap="none" rtlCol="0">
              <a:spAutoFit/>
            </a:bodyPr>
            <a:lstStyle/>
            <a:p>
              <a:r>
                <a:rPr lang="en-US" altLang="ja-JP" dirty="0" smtClean="0"/>
                <a:t>2</a:t>
              </a:r>
              <a:r>
                <a:rPr kumimoji="1" lang="en-US" altLang="ja-JP" dirty="0" smtClean="0"/>
                <a:t>x</a:t>
              </a:r>
              <a:endParaRPr kumimoji="1" lang="ja-JP" altLang="en-US" dirty="0"/>
            </a:p>
          </p:txBody>
        </p:sp>
        <p:cxnSp>
          <p:nvCxnSpPr>
            <p:cNvPr id="19" name="直線矢印コネクタ 18"/>
            <p:cNvCxnSpPr>
              <a:stCxn id="18" idx="0"/>
            </p:cNvCxnSpPr>
            <p:nvPr/>
          </p:nvCxnSpPr>
          <p:spPr>
            <a:xfrm rot="16200000" flipV="1">
              <a:off x="7650723" y="3552845"/>
              <a:ext cx="428628" cy="13778"/>
            </a:xfrm>
            <a:prstGeom prst="straightConnector1">
              <a:avLst/>
            </a:prstGeom>
            <a:ln w="25400">
              <a:noFill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テキスト ボックス 19"/>
            <p:cNvSpPr txBox="1"/>
            <p:nvPr/>
          </p:nvSpPr>
          <p:spPr>
            <a:xfrm>
              <a:off x="8501090" y="1273718"/>
              <a:ext cx="403380" cy="369332"/>
            </a:xfrm>
            <a:prstGeom prst="rect">
              <a:avLst/>
            </a:prstGeom>
            <a:ln>
              <a:noFill/>
            </a:ln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wrap="none" rtlCol="0">
              <a:spAutoFit/>
            </a:bodyPr>
            <a:lstStyle/>
            <a:p>
              <a:r>
                <a:rPr lang="en-US" altLang="ja-JP" dirty="0" smtClean="0"/>
                <a:t>L</a:t>
              </a:r>
              <a:r>
                <a:rPr kumimoji="1" lang="en-US" altLang="ja-JP" dirty="0" smtClean="0"/>
                <a:t>C</a:t>
              </a:r>
              <a:endParaRPr kumimoji="1" lang="ja-JP" altLang="en-US" dirty="0"/>
            </a:p>
          </p:txBody>
        </p:sp>
        <p:cxnSp>
          <p:nvCxnSpPr>
            <p:cNvPr id="21" name="直線矢印コネクタ 20"/>
            <p:cNvCxnSpPr/>
            <p:nvPr/>
          </p:nvCxnSpPr>
          <p:spPr>
            <a:xfrm>
              <a:off x="4572000" y="2428868"/>
              <a:ext cx="4357718" cy="1588"/>
            </a:xfrm>
            <a:prstGeom prst="straightConnector1">
              <a:avLst/>
            </a:prstGeom>
            <a:ln w="38100">
              <a:noFill/>
              <a:prstDash val="sysDash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26" name="図 25" descr="pid_1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086589" y="1142984"/>
            <a:ext cx="3700253" cy="3654168"/>
          </a:xfrm>
          <a:prstGeom prst="rect">
            <a:avLst/>
          </a:prstGeom>
        </p:spPr>
      </p:pic>
      <p:pic>
        <p:nvPicPr>
          <p:cNvPr id="27" name="図 26" descr="pid_2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048211" y="1142984"/>
            <a:ext cx="3700253" cy="3654168"/>
          </a:xfrm>
          <a:prstGeom prst="rect">
            <a:avLst/>
          </a:prstGeom>
        </p:spPr>
      </p:pic>
      <p:pic>
        <p:nvPicPr>
          <p:cNvPr id="28" name="図 27" descr="pid_3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048211" y="1142984"/>
            <a:ext cx="3700253" cy="3654168"/>
          </a:xfrm>
          <a:prstGeom prst="rect">
            <a:avLst/>
          </a:prstGeom>
        </p:spPr>
      </p:pic>
      <p:pic>
        <p:nvPicPr>
          <p:cNvPr id="29" name="図 28" descr="pid_4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5048211" y="1142984"/>
            <a:ext cx="3700253" cy="3654168"/>
          </a:xfrm>
          <a:prstGeom prst="rect">
            <a:avLst/>
          </a:prstGeom>
        </p:spPr>
      </p:pic>
      <p:pic>
        <p:nvPicPr>
          <p:cNvPr id="30" name="図 29" descr="pid_5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5048211" y="1142984"/>
            <a:ext cx="3700253" cy="3654168"/>
          </a:xfrm>
          <a:prstGeom prst="rect">
            <a:avLst/>
          </a:prstGeom>
        </p:spPr>
      </p:pic>
      <p:grpSp>
        <p:nvGrpSpPr>
          <p:cNvPr id="35" name="グループ化 34"/>
          <p:cNvGrpSpPr/>
          <p:nvPr/>
        </p:nvGrpSpPr>
        <p:grpSpPr>
          <a:xfrm>
            <a:off x="357158" y="928670"/>
            <a:ext cx="4357718" cy="3369728"/>
            <a:chOff x="4572000" y="773652"/>
            <a:chExt cx="4357718" cy="3369728"/>
          </a:xfrm>
        </p:grpSpPr>
        <p:pic>
          <p:nvPicPr>
            <p:cNvPr id="36" name="Picture 2"/>
            <p:cNvPicPr>
              <a:picLocks noChangeAspect="1" noChangeArrowheads="1"/>
            </p:cNvPicPr>
            <p:nvPr/>
          </p:nvPicPr>
          <p:blipFill>
            <a:blip r:embed="rId3" cstate="print">
              <a:grayscl/>
            </a:blip>
            <a:srcRect l="651" t="24391" r="32432" b="13043"/>
            <a:stretch>
              <a:fillRect/>
            </a:stretch>
          </p:blipFill>
          <p:spPr bwMode="auto">
            <a:xfrm rot="10800000">
              <a:off x="4786314" y="773652"/>
              <a:ext cx="3832405" cy="30839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37" name="テキスト ボックス 36"/>
            <p:cNvSpPr txBox="1"/>
            <p:nvPr/>
          </p:nvSpPr>
          <p:spPr>
            <a:xfrm>
              <a:off x="5357818" y="987966"/>
              <a:ext cx="862737" cy="369332"/>
            </a:xfrm>
            <a:prstGeom prst="rect">
              <a:avLst/>
            </a:prstGeom>
            <a:ln>
              <a:noFill/>
            </a:ln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wrap="none" rtlCol="0">
              <a:spAutoFit/>
            </a:bodyPr>
            <a:lstStyle/>
            <a:p>
              <a:r>
                <a:rPr kumimoji="1" lang="en-US" altLang="ja-JP" dirty="0" smtClean="0"/>
                <a:t>KDC1,2</a:t>
              </a:r>
              <a:endParaRPr kumimoji="1" lang="ja-JP" altLang="en-US" dirty="0"/>
            </a:p>
          </p:txBody>
        </p:sp>
        <p:cxnSp>
          <p:nvCxnSpPr>
            <p:cNvPr id="38" name="直線矢印コネクタ 37"/>
            <p:cNvCxnSpPr>
              <a:stCxn id="37" idx="2"/>
            </p:cNvCxnSpPr>
            <p:nvPr/>
          </p:nvCxnSpPr>
          <p:spPr>
            <a:xfrm rot="5400000">
              <a:off x="5400979" y="1242700"/>
              <a:ext cx="273610" cy="502807"/>
            </a:xfrm>
            <a:prstGeom prst="straightConnector1">
              <a:avLst/>
            </a:prstGeom>
            <a:ln w="25400">
              <a:noFill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直線矢印コネクタ 38"/>
            <p:cNvCxnSpPr>
              <a:stCxn id="37" idx="2"/>
            </p:cNvCxnSpPr>
            <p:nvPr/>
          </p:nvCxnSpPr>
          <p:spPr>
            <a:xfrm rot="16200000" flipH="1">
              <a:off x="5865324" y="1281160"/>
              <a:ext cx="273612" cy="425887"/>
            </a:xfrm>
            <a:prstGeom prst="straightConnector1">
              <a:avLst/>
            </a:prstGeom>
            <a:ln w="25400">
              <a:noFill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0" name="テキスト ボックス 39"/>
            <p:cNvSpPr txBox="1"/>
            <p:nvPr/>
          </p:nvSpPr>
          <p:spPr>
            <a:xfrm>
              <a:off x="6143636" y="3774048"/>
              <a:ext cx="401072" cy="369332"/>
            </a:xfrm>
            <a:prstGeom prst="rect">
              <a:avLst/>
            </a:prstGeom>
            <a:ln>
              <a:noFill/>
            </a:ln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wrap="none" rtlCol="0">
              <a:spAutoFit/>
            </a:bodyPr>
            <a:lstStyle/>
            <a:p>
              <a:r>
                <a:rPr kumimoji="1" lang="en-US" altLang="ja-JP" dirty="0" smtClean="0"/>
                <a:t>1x</a:t>
              </a:r>
              <a:endParaRPr kumimoji="1" lang="ja-JP" altLang="en-US" dirty="0"/>
            </a:p>
          </p:txBody>
        </p:sp>
        <p:cxnSp>
          <p:nvCxnSpPr>
            <p:cNvPr id="41" name="直線矢印コネクタ 40"/>
            <p:cNvCxnSpPr>
              <a:stCxn id="40" idx="0"/>
            </p:cNvCxnSpPr>
            <p:nvPr/>
          </p:nvCxnSpPr>
          <p:spPr>
            <a:xfrm rot="5400000" flipH="1" flipV="1">
              <a:off x="6029590" y="3445688"/>
              <a:ext cx="642942" cy="13778"/>
            </a:xfrm>
            <a:prstGeom prst="straightConnector1">
              <a:avLst/>
            </a:prstGeom>
            <a:ln w="25400">
              <a:noFill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2" name="テキスト ボックス 41"/>
            <p:cNvSpPr txBox="1"/>
            <p:nvPr/>
          </p:nvSpPr>
          <p:spPr>
            <a:xfrm>
              <a:off x="7000892" y="1059404"/>
              <a:ext cx="439479" cy="369332"/>
            </a:xfrm>
            <a:prstGeom prst="rect">
              <a:avLst/>
            </a:prstGeom>
            <a:ln>
              <a:noFill/>
            </a:ln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wrap="none" rtlCol="0">
              <a:spAutoFit/>
            </a:bodyPr>
            <a:lstStyle/>
            <a:p>
              <a:r>
                <a:rPr kumimoji="1" lang="en-US" altLang="ja-JP" dirty="0" smtClean="0"/>
                <a:t>AC</a:t>
              </a:r>
              <a:endParaRPr kumimoji="1" lang="ja-JP" altLang="en-US" dirty="0"/>
            </a:p>
          </p:txBody>
        </p:sp>
        <p:sp>
          <p:nvSpPr>
            <p:cNvPr id="43" name="テキスト ボックス 42"/>
            <p:cNvSpPr txBox="1"/>
            <p:nvPr/>
          </p:nvSpPr>
          <p:spPr>
            <a:xfrm>
              <a:off x="6715140" y="3774048"/>
              <a:ext cx="405880" cy="369332"/>
            </a:xfrm>
            <a:prstGeom prst="rect">
              <a:avLst/>
            </a:prstGeom>
            <a:ln>
              <a:noFill/>
            </a:ln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wrap="none" rtlCol="0">
              <a:spAutoFit/>
            </a:bodyPr>
            <a:lstStyle/>
            <a:p>
              <a:r>
                <a:rPr kumimoji="1" lang="en-US" altLang="ja-JP" dirty="0" smtClean="0"/>
                <a:t>1y</a:t>
              </a:r>
              <a:endParaRPr kumimoji="1" lang="ja-JP" altLang="en-US" dirty="0"/>
            </a:p>
          </p:txBody>
        </p:sp>
        <p:cxnSp>
          <p:nvCxnSpPr>
            <p:cNvPr id="44" name="直線矢印コネクタ 43"/>
            <p:cNvCxnSpPr>
              <a:stCxn id="43" idx="0"/>
            </p:cNvCxnSpPr>
            <p:nvPr/>
          </p:nvCxnSpPr>
          <p:spPr>
            <a:xfrm rot="16200000" flipV="1">
              <a:off x="6638015" y="3493983"/>
              <a:ext cx="285752" cy="274378"/>
            </a:xfrm>
            <a:prstGeom prst="straightConnector1">
              <a:avLst/>
            </a:prstGeom>
            <a:ln w="25400">
              <a:noFill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5" name="テキスト ボックス 44"/>
            <p:cNvSpPr txBox="1"/>
            <p:nvPr/>
          </p:nvSpPr>
          <p:spPr>
            <a:xfrm>
              <a:off x="7858148" y="987966"/>
              <a:ext cx="510781" cy="369332"/>
            </a:xfrm>
            <a:prstGeom prst="rect">
              <a:avLst/>
            </a:prstGeom>
            <a:ln>
              <a:noFill/>
            </a:ln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wrap="none" rtlCol="0">
              <a:spAutoFit/>
            </a:bodyPr>
            <a:lstStyle/>
            <a:p>
              <a:r>
                <a:rPr lang="en-US" altLang="ja-JP" dirty="0" smtClean="0"/>
                <a:t>W</a:t>
              </a:r>
              <a:r>
                <a:rPr kumimoji="1" lang="en-US" altLang="ja-JP" dirty="0" smtClean="0"/>
                <a:t>C</a:t>
              </a:r>
              <a:endParaRPr kumimoji="1" lang="ja-JP" altLang="en-US" dirty="0"/>
            </a:p>
          </p:txBody>
        </p:sp>
        <p:sp>
          <p:nvSpPr>
            <p:cNvPr id="46" name="テキスト ボックス 45"/>
            <p:cNvSpPr txBox="1"/>
            <p:nvPr/>
          </p:nvSpPr>
          <p:spPr>
            <a:xfrm>
              <a:off x="7671390" y="3774048"/>
              <a:ext cx="401072" cy="369332"/>
            </a:xfrm>
            <a:prstGeom prst="rect">
              <a:avLst/>
            </a:prstGeom>
            <a:ln>
              <a:noFill/>
            </a:ln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wrap="none" rtlCol="0">
              <a:spAutoFit/>
            </a:bodyPr>
            <a:lstStyle/>
            <a:p>
              <a:r>
                <a:rPr lang="en-US" altLang="ja-JP" dirty="0" smtClean="0"/>
                <a:t>2</a:t>
              </a:r>
              <a:r>
                <a:rPr kumimoji="1" lang="en-US" altLang="ja-JP" dirty="0" smtClean="0"/>
                <a:t>x</a:t>
              </a:r>
              <a:endParaRPr kumimoji="1" lang="ja-JP" altLang="en-US" dirty="0"/>
            </a:p>
          </p:txBody>
        </p:sp>
        <p:cxnSp>
          <p:nvCxnSpPr>
            <p:cNvPr id="47" name="直線矢印コネクタ 46"/>
            <p:cNvCxnSpPr>
              <a:stCxn id="46" idx="0"/>
            </p:cNvCxnSpPr>
            <p:nvPr/>
          </p:nvCxnSpPr>
          <p:spPr>
            <a:xfrm rot="16200000" flipV="1">
              <a:off x="7650723" y="3552845"/>
              <a:ext cx="428628" cy="13778"/>
            </a:xfrm>
            <a:prstGeom prst="straightConnector1">
              <a:avLst/>
            </a:prstGeom>
            <a:ln w="25400">
              <a:noFill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8" name="テキスト ボックス 47"/>
            <p:cNvSpPr txBox="1"/>
            <p:nvPr/>
          </p:nvSpPr>
          <p:spPr>
            <a:xfrm>
              <a:off x="8501090" y="1273718"/>
              <a:ext cx="403380" cy="369332"/>
            </a:xfrm>
            <a:prstGeom prst="rect">
              <a:avLst/>
            </a:prstGeom>
            <a:ln>
              <a:noFill/>
            </a:ln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wrap="none" rtlCol="0">
              <a:spAutoFit/>
            </a:bodyPr>
            <a:lstStyle/>
            <a:p>
              <a:r>
                <a:rPr lang="en-US" altLang="ja-JP" dirty="0" smtClean="0"/>
                <a:t>L</a:t>
              </a:r>
              <a:r>
                <a:rPr kumimoji="1" lang="en-US" altLang="ja-JP" dirty="0" smtClean="0"/>
                <a:t>C</a:t>
              </a:r>
              <a:endParaRPr kumimoji="1" lang="ja-JP" altLang="en-US" dirty="0"/>
            </a:p>
          </p:txBody>
        </p:sp>
        <p:cxnSp>
          <p:nvCxnSpPr>
            <p:cNvPr id="49" name="直線矢印コネクタ 48"/>
            <p:cNvCxnSpPr/>
            <p:nvPr/>
          </p:nvCxnSpPr>
          <p:spPr>
            <a:xfrm>
              <a:off x="4572000" y="2428868"/>
              <a:ext cx="4357718" cy="1588"/>
            </a:xfrm>
            <a:prstGeom prst="straightConnector1">
              <a:avLst/>
            </a:prstGeom>
            <a:ln w="38100">
              <a:noFill/>
              <a:prstDash val="sysDash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51" name="Picture 2"/>
          <p:cNvPicPr>
            <a:picLocks noChangeAspect="1" noChangeArrowheads="1"/>
          </p:cNvPicPr>
          <p:nvPr/>
        </p:nvPicPr>
        <p:blipFill>
          <a:blip r:embed="rId3" cstate="print"/>
          <a:srcRect l="17673" t="34782" r="64864" b="27536"/>
          <a:stretch>
            <a:fillRect/>
          </a:stretch>
        </p:blipFill>
        <p:spPr bwMode="auto">
          <a:xfrm rot="10800000">
            <a:off x="2428861" y="1643050"/>
            <a:ext cx="1000132" cy="1857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53" name="直線矢印コネクタ 52"/>
          <p:cNvCxnSpPr/>
          <p:nvPr/>
        </p:nvCxnSpPr>
        <p:spPr>
          <a:xfrm rot="5400000">
            <a:off x="3543591" y="2969354"/>
            <a:ext cx="273610" cy="502807"/>
          </a:xfrm>
          <a:prstGeom prst="straightConnector1">
            <a:avLst/>
          </a:prstGeom>
          <a:ln w="25400">
            <a:noFill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直線矢印コネクタ 53"/>
          <p:cNvCxnSpPr/>
          <p:nvPr/>
        </p:nvCxnSpPr>
        <p:spPr>
          <a:xfrm rot="16200000" flipH="1">
            <a:off x="4007936" y="3007814"/>
            <a:ext cx="273612" cy="425887"/>
          </a:xfrm>
          <a:prstGeom prst="straightConnector1">
            <a:avLst/>
          </a:prstGeom>
          <a:ln w="25400">
            <a:noFill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直線矢印コネクタ 55"/>
          <p:cNvCxnSpPr/>
          <p:nvPr/>
        </p:nvCxnSpPr>
        <p:spPr>
          <a:xfrm rot="5400000" flipH="1" flipV="1">
            <a:off x="4172202" y="5172342"/>
            <a:ext cx="642942" cy="13778"/>
          </a:xfrm>
          <a:prstGeom prst="straightConnector1">
            <a:avLst/>
          </a:prstGeom>
          <a:ln w="25400">
            <a:noFill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直線矢印コネクタ 58"/>
          <p:cNvCxnSpPr/>
          <p:nvPr/>
        </p:nvCxnSpPr>
        <p:spPr>
          <a:xfrm rot="16200000" flipV="1">
            <a:off x="4780627" y="6090433"/>
            <a:ext cx="285752" cy="274378"/>
          </a:xfrm>
          <a:prstGeom prst="straightConnector1">
            <a:avLst/>
          </a:prstGeom>
          <a:ln w="25400">
            <a:noFill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直線矢印コネクタ 61"/>
          <p:cNvCxnSpPr/>
          <p:nvPr/>
        </p:nvCxnSpPr>
        <p:spPr>
          <a:xfrm rot="16200000" flipV="1">
            <a:off x="5793335" y="6520165"/>
            <a:ext cx="428628" cy="13778"/>
          </a:xfrm>
          <a:prstGeom prst="straightConnector1">
            <a:avLst/>
          </a:prstGeom>
          <a:ln w="25400">
            <a:noFill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直線矢印コネクタ 63"/>
          <p:cNvCxnSpPr/>
          <p:nvPr/>
        </p:nvCxnSpPr>
        <p:spPr>
          <a:xfrm>
            <a:off x="2714612" y="4155522"/>
            <a:ext cx="4357718" cy="1588"/>
          </a:xfrm>
          <a:prstGeom prst="straightConnector1">
            <a:avLst/>
          </a:prstGeom>
          <a:ln w="38100">
            <a:noFill/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5" name="Picture 2"/>
          <p:cNvPicPr>
            <a:picLocks noChangeAspect="1" noChangeArrowheads="1"/>
          </p:cNvPicPr>
          <p:nvPr/>
        </p:nvPicPr>
        <p:blipFill>
          <a:blip r:embed="rId3" cstate="print"/>
          <a:srcRect l="7694" t="31884" r="87316" b="26086"/>
          <a:stretch>
            <a:fillRect/>
          </a:stretch>
        </p:blipFill>
        <p:spPr bwMode="auto">
          <a:xfrm rot="10800000">
            <a:off x="3714744" y="1571612"/>
            <a:ext cx="285752" cy="20717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4" name="ストライプ矢印 23"/>
          <p:cNvSpPr/>
          <p:nvPr/>
        </p:nvSpPr>
        <p:spPr>
          <a:xfrm>
            <a:off x="142844" y="2071678"/>
            <a:ext cx="4500594" cy="928694"/>
          </a:xfrm>
          <a:prstGeom prst="stripedRightArrow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3200" dirty="0" err="1" smtClean="0"/>
              <a:t>Kaon</a:t>
            </a:r>
            <a:endParaRPr kumimoji="1" lang="ja-JP" altLang="en-US" sz="3200" dirty="0"/>
          </a:p>
        </p:txBody>
      </p:sp>
      <p:sp>
        <p:nvSpPr>
          <p:cNvPr id="25" name="テキスト ボックス 24"/>
          <p:cNvSpPr txBox="1"/>
          <p:nvPr/>
        </p:nvSpPr>
        <p:spPr>
          <a:xfrm>
            <a:off x="1643042" y="642918"/>
            <a:ext cx="199234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b="1" u="sng" dirty="0" smtClean="0"/>
              <a:t>HKS Detectors</a:t>
            </a:r>
            <a:endParaRPr kumimoji="1" lang="ja-JP" altLang="en-US" sz="2400" b="1" u="sng" dirty="0"/>
          </a:p>
        </p:txBody>
      </p:sp>
      <p:sp>
        <p:nvSpPr>
          <p:cNvPr id="66" name="テキスト ボックス 65"/>
          <p:cNvSpPr txBox="1"/>
          <p:nvPr/>
        </p:nvSpPr>
        <p:spPr>
          <a:xfrm>
            <a:off x="5286380" y="5384046"/>
            <a:ext cx="3179460" cy="1200329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kumimoji="1" lang="en-US" altLang="ja-JP" b="1" u="sng" dirty="0" err="1" smtClean="0"/>
              <a:t>Kaon</a:t>
            </a:r>
            <a:r>
              <a:rPr kumimoji="1" lang="en-US" altLang="ja-JP" b="1" u="sng" dirty="0" smtClean="0"/>
              <a:t> Cut</a:t>
            </a:r>
          </a:p>
          <a:p>
            <a:pPr marL="342900" indent="-342900">
              <a:buFont typeface="+mj-lt"/>
              <a:buAutoNum type="arabicPeriod"/>
            </a:pPr>
            <a:r>
              <a:rPr lang="en-US" altLang="ja-JP" dirty="0" smtClean="0"/>
              <a:t>Reject </a:t>
            </a:r>
            <a:r>
              <a:rPr lang="en-US" altLang="ja-JP" dirty="0" smtClean="0">
                <a:latin typeface="Symbol" pitchFamily="18" charset="2"/>
              </a:rPr>
              <a:t>p</a:t>
            </a:r>
            <a:r>
              <a:rPr lang="en-US" altLang="ja-JP" baseline="30000" dirty="0" smtClean="0"/>
              <a:t>+</a:t>
            </a:r>
            <a:r>
              <a:rPr lang="en-US" altLang="ja-JP" dirty="0" smtClean="0"/>
              <a:t>/e</a:t>
            </a:r>
            <a:r>
              <a:rPr lang="en-US" altLang="ja-JP" baseline="30000" dirty="0" smtClean="0"/>
              <a:t>+</a:t>
            </a:r>
            <a:r>
              <a:rPr lang="en-US" altLang="ja-JP" dirty="0" smtClean="0"/>
              <a:t>/e</a:t>
            </a:r>
            <a:r>
              <a:rPr lang="en-US" altLang="ja-JP" baseline="30000" dirty="0" smtClean="0"/>
              <a:t>-  </a:t>
            </a:r>
            <a:r>
              <a:rPr lang="en-US" altLang="ja-JP" dirty="0" smtClean="0"/>
              <a:t>using AC </a:t>
            </a:r>
            <a:r>
              <a:rPr lang="en-US" altLang="ja-JP" dirty="0" err="1" smtClean="0"/>
              <a:t>npe</a:t>
            </a:r>
            <a:endParaRPr lang="en-US" altLang="ja-JP" dirty="0" smtClean="0"/>
          </a:p>
          <a:p>
            <a:pPr marL="342900" indent="-342900">
              <a:buFont typeface="+mj-lt"/>
              <a:buAutoNum type="arabicPeriod"/>
            </a:pPr>
            <a:r>
              <a:rPr kumimoji="1" lang="en-US" altLang="ja-JP" dirty="0" smtClean="0"/>
              <a:t>Reject p using WC </a:t>
            </a:r>
            <a:r>
              <a:rPr kumimoji="1" lang="en-US" altLang="ja-JP" dirty="0" err="1" smtClean="0"/>
              <a:t>npe</a:t>
            </a:r>
            <a:endParaRPr kumimoji="1" lang="en-US" altLang="ja-JP" dirty="0" smtClean="0"/>
          </a:p>
          <a:p>
            <a:pPr marL="342900" indent="-342900">
              <a:buFont typeface="+mj-lt"/>
              <a:buAutoNum type="arabicPeriod"/>
            </a:pPr>
            <a:r>
              <a:rPr lang="en-US" altLang="ja-JP" dirty="0" smtClean="0"/>
              <a:t>Select clean K</a:t>
            </a:r>
            <a:r>
              <a:rPr lang="en-US" altLang="ja-JP" baseline="30000" dirty="0" smtClean="0"/>
              <a:t>+</a:t>
            </a:r>
            <a:r>
              <a:rPr lang="en-US" altLang="ja-JP" dirty="0" smtClean="0"/>
              <a:t> using m</a:t>
            </a:r>
            <a:r>
              <a:rPr lang="en-US" altLang="ja-JP" baseline="30000" dirty="0" smtClean="0"/>
              <a:t>2</a:t>
            </a:r>
            <a:endParaRPr kumimoji="1" lang="ja-JP" altLang="en-US" baseline="30000" dirty="0"/>
          </a:p>
        </p:txBody>
      </p:sp>
      <p:sp>
        <p:nvSpPr>
          <p:cNvPr id="67" name="テキスト ボックス 66"/>
          <p:cNvSpPr txBox="1"/>
          <p:nvPr/>
        </p:nvSpPr>
        <p:spPr>
          <a:xfrm>
            <a:off x="5286380" y="5384046"/>
            <a:ext cx="3179460" cy="1200329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kumimoji="1" lang="en-US" altLang="ja-JP" b="1" u="sng" dirty="0" err="1" smtClean="0"/>
              <a:t>Kaon</a:t>
            </a:r>
            <a:r>
              <a:rPr kumimoji="1" lang="en-US" altLang="ja-JP" b="1" u="sng" dirty="0" smtClean="0"/>
              <a:t> Cut</a:t>
            </a:r>
          </a:p>
          <a:p>
            <a:pPr marL="342900" indent="-342900">
              <a:buFont typeface="+mj-lt"/>
              <a:buAutoNum type="arabicPeriod"/>
            </a:pPr>
            <a:r>
              <a:rPr lang="en-US" altLang="ja-JP" dirty="0" smtClean="0">
                <a:solidFill>
                  <a:srgbClr val="FF0000"/>
                </a:solidFill>
              </a:rPr>
              <a:t>Reject </a:t>
            </a:r>
            <a:r>
              <a:rPr lang="en-US" altLang="ja-JP" dirty="0" smtClean="0">
                <a:solidFill>
                  <a:srgbClr val="FF0000"/>
                </a:solidFill>
                <a:latin typeface="Symbol" pitchFamily="18" charset="2"/>
              </a:rPr>
              <a:t>p</a:t>
            </a:r>
            <a:r>
              <a:rPr lang="en-US" altLang="ja-JP" baseline="30000" dirty="0" smtClean="0">
                <a:solidFill>
                  <a:srgbClr val="FF0000"/>
                </a:solidFill>
              </a:rPr>
              <a:t>+</a:t>
            </a:r>
            <a:r>
              <a:rPr lang="en-US" altLang="ja-JP" dirty="0" smtClean="0">
                <a:solidFill>
                  <a:srgbClr val="FF0000"/>
                </a:solidFill>
              </a:rPr>
              <a:t>/e</a:t>
            </a:r>
            <a:r>
              <a:rPr lang="en-US" altLang="ja-JP" baseline="30000" dirty="0" smtClean="0">
                <a:solidFill>
                  <a:srgbClr val="FF0000"/>
                </a:solidFill>
              </a:rPr>
              <a:t>+</a:t>
            </a:r>
            <a:r>
              <a:rPr lang="en-US" altLang="ja-JP" dirty="0" smtClean="0">
                <a:solidFill>
                  <a:srgbClr val="FF0000"/>
                </a:solidFill>
              </a:rPr>
              <a:t>/e</a:t>
            </a:r>
            <a:r>
              <a:rPr lang="en-US" altLang="ja-JP" baseline="30000" dirty="0" smtClean="0">
                <a:solidFill>
                  <a:srgbClr val="FF0000"/>
                </a:solidFill>
              </a:rPr>
              <a:t>-  </a:t>
            </a:r>
            <a:r>
              <a:rPr lang="en-US" altLang="ja-JP" dirty="0" smtClean="0">
                <a:solidFill>
                  <a:srgbClr val="FF0000"/>
                </a:solidFill>
              </a:rPr>
              <a:t>using AC </a:t>
            </a:r>
            <a:r>
              <a:rPr lang="en-US" altLang="ja-JP" dirty="0" err="1" smtClean="0">
                <a:solidFill>
                  <a:srgbClr val="FF0000"/>
                </a:solidFill>
              </a:rPr>
              <a:t>npe</a:t>
            </a:r>
            <a:endParaRPr lang="en-US" altLang="ja-JP" dirty="0" smtClean="0">
              <a:solidFill>
                <a:srgbClr val="FF0000"/>
              </a:solidFill>
            </a:endParaRPr>
          </a:p>
          <a:p>
            <a:pPr marL="342900" indent="-342900">
              <a:buFont typeface="+mj-lt"/>
              <a:buAutoNum type="arabicPeriod"/>
            </a:pPr>
            <a:r>
              <a:rPr kumimoji="1" lang="en-US" altLang="ja-JP" dirty="0" smtClean="0">
                <a:solidFill>
                  <a:schemeClr val="bg1">
                    <a:lumMod val="50000"/>
                  </a:schemeClr>
                </a:solidFill>
              </a:rPr>
              <a:t>Reject p using WC </a:t>
            </a:r>
            <a:r>
              <a:rPr kumimoji="1" lang="en-US" altLang="ja-JP" dirty="0" err="1" smtClean="0">
                <a:solidFill>
                  <a:schemeClr val="bg1">
                    <a:lumMod val="50000"/>
                  </a:schemeClr>
                </a:solidFill>
              </a:rPr>
              <a:t>npe</a:t>
            </a:r>
            <a:endParaRPr kumimoji="1" lang="en-US" altLang="ja-JP" dirty="0" smtClean="0">
              <a:solidFill>
                <a:schemeClr val="bg1">
                  <a:lumMod val="50000"/>
                </a:schemeClr>
              </a:solidFill>
            </a:endParaRPr>
          </a:p>
          <a:p>
            <a:pPr marL="342900" indent="-342900">
              <a:buFont typeface="+mj-lt"/>
              <a:buAutoNum type="arabicPeriod"/>
            </a:pPr>
            <a:r>
              <a:rPr lang="en-US" altLang="ja-JP" dirty="0" smtClean="0">
                <a:solidFill>
                  <a:schemeClr val="bg1">
                    <a:lumMod val="50000"/>
                  </a:schemeClr>
                </a:solidFill>
              </a:rPr>
              <a:t>Select clean K</a:t>
            </a:r>
            <a:r>
              <a:rPr lang="en-US" altLang="ja-JP" baseline="30000" dirty="0" smtClean="0">
                <a:solidFill>
                  <a:schemeClr val="bg1">
                    <a:lumMod val="50000"/>
                  </a:schemeClr>
                </a:solidFill>
              </a:rPr>
              <a:t>+</a:t>
            </a:r>
            <a:r>
              <a:rPr lang="en-US" altLang="ja-JP" dirty="0" smtClean="0">
                <a:solidFill>
                  <a:schemeClr val="bg1">
                    <a:lumMod val="50000"/>
                  </a:schemeClr>
                </a:solidFill>
              </a:rPr>
              <a:t> using m</a:t>
            </a:r>
            <a:r>
              <a:rPr lang="en-US" altLang="ja-JP" baseline="30000" dirty="0" smtClean="0">
                <a:solidFill>
                  <a:schemeClr val="bg1">
                    <a:lumMod val="50000"/>
                  </a:schemeClr>
                </a:solidFill>
              </a:rPr>
              <a:t>2</a:t>
            </a:r>
            <a:endParaRPr kumimoji="1" lang="ja-JP" altLang="en-US" baseline="300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8" name="テキスト ボックス 67"/>
          <p:cNvSpPr txBox="1"/>
          <p:nvPr/>
        </p:nvSpPr>
        <p:spPr>
          <a:xfrm>
            <a:off x="5286380" y="5384046"/>
            <a:ext cx="3179460" cy="1200329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kumimoji="1" lang="en-US" altLang="ja-JP" b="1" u="sng" dirty="0" err="1" smtClean="0"/>
              <a:t>Kaon</a:t>
            </a:r>
            <a:r>
              <a:rPr kumimoji="1" lang="en-US" altLang="ja-JP" b="1" u="sng" dirty="0" smtClean="0"/>
              <a:t> Cut</a:t>
            </a:r>
          </a:p>
          <a:p>
            <a:pPr marL="342900" indent="-342900">
              <a:buFont typeface="+mj-lt"/>
              <a:buAutoNum type="arabicPeriod"/>
            </a:pPr>
            <a:r>
              <a:rPr lang="en-US" altLang="ja-JP" dirty="0" smtClean="0">
                <a:solidFill>
                  <a:schemeClr val="bg1">
                    <a:lumMod val="50000"/>
                  </a:schemeClr>
                </a:solidFill>
              </a:rPr>
              <a:t>Reject </a:t>
            </a:r>
            <a:r>
              <a:rPr lang="en-US" altLang="ja-JP" dirty="0" smtClean="0">
                <a:solidFill>
                  <a:schemeClr val="bg1">
                    <a:lumMod val="50000"/>
                  </a:schemeClr>
                </a:solidFill>
                <a:latin typeface="Symbol" pitchFamily="18" charset="2"/>
              </a:rPr>
              <a:t>p</a:t>
            </a:r>
            <a:r>
              <a:rPr lang="en-US" altLang="ja-JP" baseline="30000" dirty="0" smtClean="0">
                <a:solidFill>
                  <a:schemeClr val="bg1">
                    <a:lumMod val="50000"/>
                  </a:schemeClr>
                </a:solidFill>
              </a:rPr>
              <a:t>+</a:t>
            </a:r>
            <a:r>
              <a:rPr lang="en-US" altLang="ja-JP" dirty="0" smtClean="0">
                <a:solidFill>
                  <a:schemeClr val="bg1">
                    <a:lumMod val="50000"/>
                  </a:schemeClr>
                </a:solidFill>
              </a:rPr>
              <a:t>/e</a:t>
            </a:r>
            <a:r>
              <a:rPr lang="en-US" altLang="ja-JP" baseline="30000" dirty="0" smtClean="0">
                <a:solidFill>
                  <a:schemeClr val="bg1">
                    <a:lumMod val="50000"/>
                  </a:schemeClr>
                </a:solidFill>
              </a:rPr>
              <a:t>+</a:t>
            </a:r>
            <a:r>
              <a:rPr lang="en-US" altLang="ja-JP" dirty="0" smtClean="0">
                <a:solidFill>
                  <a:schemeClr val="bg1">
                    <a:lumMod val="50000"/>
                  </a:schemeClr>
                </a:solidFill>
              </a:rPr>
              <a:t>/e</a:t>
            </a:r>
            <a:r>
              <a:rPr lang="en-US" altLang="ja-JP" baseline="30000" dirty="0" smtClean="0">
                <a:solidFill>
                  <a:schemeClr val="bg1">
                    <a:lumMod val="50000"/>
                  </a:schemeClr>
                </a:solidFill>
              </a:rPr>
              <a:t>-  </a:t>
            </a:r>
            <a:r>
              <a:rPr lang="en-US" altLang="ja-JP" dirty="0" smtClean="0">
                <a:solidFill>
                  <a:schemeClr val="bg1">
                    <a:lumMod val="50000"/>
                  </a:schemeClr>
                </a:solidFill>
              </a:rPr>
              <a:t>using AC </a:t>
            </a:r>
            <a:r>
              <a:rPr lang="en-US" altLang="ja-JP" dirty="0" err="1" smtClean="0">
                <a:solidFill>
                  <a:schemeClr val="bg1">
                    <a:lumMod val="50000"/>
                  </a:schemeClr>
                </a:solidFill>
              </a:rPr>
              <a:t>npe</a:t>
            </a:r>
            <a:endParaRPr lang="en-US" altLang="ja-JP" dirty="0" smtClean="0">
              <a:solidFill>
                <a:schemeClr val="bg1">
                  <a:lumMod val="50000"/>
                </a:schemeClr>
              </a:solidFill>
            </a:endParaRPr>
          </a:p>
          <a:p>
            <a:pPr marL="342900" indent="-342900">
              <a:buFont typeface="+mj-lt"/>
              <a:buAutoNum type="arabicPeriod"/>
            </a:pPr>
            <a:r>
              <a:rPr kumimoji="1" lang="en-US" altLang="ja-JP" dirty="0" smtClean="0">
                <a:solidFill>
                  <a:srgbClr val="FF0000"/>
                </a:solidFill>
              </a:rPr>
              <a:t>Reject p using WC </a:t>
            </a:r>
            <a:r>
              <a:rPr kumimoji="1" lang="en-US" altLang="ja-JP" dirty="0" err="1" smtClean="0">
                <a:solidFill>
                  <a:srgbClr val="FF0000"/>
                </a:solidFill>
              </a:rPr>
              <a:t>npe</a:t>
            </a:r>
            <a:endParaRPr kumimoji="1" lang="en-US" altLang="ja-JP" dirty="0" smtClean="0">
              <a:solidFill>
                <a:srgbClr val="FF0000"/>
              </a:solidFill>
            </a:endParaRPr>
          </a:p>
          <a:p>
            <a:pPr marL="342900" indent="-342900">
              <a:buFont typeface="+mj-lt"/>
              <a:buAutoNum type="arabicPeriod"/>
            </a:pPr>
            <a:r>
              <a:rPr lang="en-US" altLang="ja-JP" dirty="0" smtClean="0">
                <a:solidFill>
                  <a:schemeClr val="bg1">
                    <a:lumMod val="50000"/>
                  </a:schemeClr>
                </a:solidFill>
              </a:rPr>
              <a:t>Select clean K</a:t>
            </a:r>
            <a:r>
              <a:rPr lang="en-US" altLang="ja-JP" baseline="30000" dirty="0" smtClean="0">
                <a:solidFill>
                  <a:schemeClr val="bg1">
                    <a:lumMod val="50000"/>
                  </a:schemeClr>
                </a:solidFill>
              </a:rPr>
              <a:t>+</a:t>
            </a:r>
            <a:r>
              <a:rPr lang="en-US" altLang="ja-JP" dirty="0" smtClean="0">
                <a:solidFill>
                  <a:schemeClr val="bg1">
                    <a:lumMod val="50000"/>
                  </a:schemeClr>
                </a:solidFill>
              </a:rPr>
              <a:t> using m</a:t>
            </a:r>
            <a:r>
              <a:rPr lang="en-US" altLang="ja-JP" baseline="30000" dirty="0" smtClean="0">
                <a:solidFill>
                  <a:schemeClr val="bg1">
                    <a:lumMod val="50000"/>
                  </a:schemeClr>
                </a:solidFill>
              </a:rPr>
              <a:t>2</a:t>
            </a:r>
            <a:endParaRPr kumimoji="1" lang="ja-JP" altLang="en-US" baseline="300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9" name="テキスト ボックス 68"/>
          <p:cNvSpPr txBox="1"/>
          <p:nvPr/>
        </p:nvSpPr>
        <p:spPr>
          <a:xfrm>
            <a:off x="5286380" y="5397023"/>
            <a:ext cx="3179460" cy="1200329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kumimoji="1" lang="en-US" altLang="ja-JP" b="1" u="sng" dirty="0" err="1" smtClean="0"/>
              <a:t>Kaon</a:t>
            </a:r>
            <a:r>
              <a:rPr kumimoji="1" lang="en-US" altLang="ja-JP" b="1" u="sng" dirty="0" smtClean="0"/>
              <a:t> Cut</a:t>
            </a:r>
          </a:p>
          <a:p>
            <a:pPr marL="342900" indent="-342900">
              <a:buFont typeface="+mj-lt"/>
              <a:buAutoNum type="arabicPeriod"/>
            </a:pPr>
            <a:r>
              <a:rPr lang="en-US" altLang="ja-JP" dirty="0" smtClean="0">
                <a:solidFill>
                  <a:schemeClr val="bg1">
                    <a:lumMod val="50000"/>
                  </a:schemeClr>
                </a:solidFill>
              </a:rPr>
              <a:t>Reject </a:t>
            </a:r>
            <a:r>
              <a:rPr lang="en-US" altLang="ja-JP" dirty="0" smtClean="0">
                <a:solidFill>
                  <a:schemeClr val="bg1">
                    <a:lumMod val="50000"/>
                  </a:schemeClr>
                </a:solidFill>
                <a:latin typeface="Symbol" pitchFamily="18" charset="2"/>
              </a:rPr>
              <a:t>p</a:t>
            </a:r>
            <a:r>
              <a:rPr lang="en-US" altLang="ja-JP" baseline="30000" dirty="0" smtClean="0">
                <a:solidFill>
                  <a:schemeClr val="bg1">
                    <a:lumMod val="50000"/>
                  </a:schemeClr>
                </a:solidFill>
              </a:rPr>
              <a:t>+</a:t>
            </a:r>
            <a:r>
              <a:rPr lang="en-US" altLang="ja-JP" dirty="0" smtClean="0">
                <a:solidFill>
                  <a:schemeClr val="bg1">
                    <a:lumMod val="50000"/>
                  </a:schemeClr>
                </a:solidFill>
              </a:rPr>
              <a:t>/e</a:t>
            </a:r>
            <a:r>
              <a:rPr lang="en-US" altLang="ja-JP" baseline="30000" dirty="0" smtClean="0">
                <a:solidFill>
                  <a:schemeClr val="bg1">
                    <a:lumMod val="50000"/>
                  </a:schemeClr>
                </a:solidFill>
              </a:rPr>
              <a:t>+</a:t>
            </a:r>
            <a:r>
              <a:rPr lang="en-US" altLang="ja-JP" dirty="0" smtClean="0">
                <a:solidFill>
                  <a:schemeClr val="bg1">
                    <a:lumMod val="50000"/>
                  </a:schemeClr>
                </a:solidFill>
              </a:rPr>
              <a:t>/e</a:t>
            </a:r>
            <a:r>
              <a:rPr lang="en-US" altLang="ja-JP" baseline="30000" dirty="0" smtClean="0">
                <a:solidFill>
                  <a:schemeClr val="bg1">
                    <a:lumMod val="50000"/>
                  </a:schemeClr>
                </a:solidFill>
              </a:rPr>
              <a:t>-  </a:t>
            </a:r>
            <a:r>
              <a:rPr lang="en-US" altLang="ja-JP" dirty="0" smtClean="0">
                <a:solidFill>
                  <a:schemeClr val="bg1">
                    <a:lumMod val="50000"/>
                  </a:schemeClr>
                </a:solidFill>
              </a:rPr>
              <a:t>using AC </a:t>
            </a:r>
            <a:r>
              <a:rPr lang="en-US" altLang="ja-JP" dirty="0" err="1" smtClean="0">
                <a:solidFill>
                  <a:schemeClr val="bg1">
                    <a:lumMod val="50000"/>
                  </a:schemeClr>
                </a:solidFill>
              </a:rPr>
              <a:t>npe</a:t>
            </a:r>
            <a:endParaRPr lang="en-US" altLang="ja-JP" dirty="0" smtClean="0">
              <a:solidFill>
                <a:schemeClr val="bg1">
                  <a:lumMod val="50000"/>
                </a:schemeClr>
              </a:solidFill>
            </a:endParaRPr>
          </a:p>
          <a:p>
            <a:pPr marL="342900" indent="-342900">
              <a:buFont typeface="+mj-lt"/>
              <a:buAutoNum type="arabicPeriod"/>
            </a:pPr>
            <a:r>
              <a:rPr kumimoji="1" lang="en-US" altLang="ja-JP" dirty="0" smtClean="0">
                <a:solidFill>
                  <a:schemeClr val="bg1">
                    <a:lumMod val="50000"/>
                  </a:schemeClr>
                </a:solidFill>
              </a:rPr>
              <a:t>Reject p using WC </a:t>
            </a:r>
            <a:r>
              <a:rPr kumimoji="1" lang="en-US" altLang="ja-JP" dirty="0" err="1" smtClean="0">
                <a:solidFill>
                  <a:schemeClr val="bg1">
                    <a:lumMod val="50000"/>
                  </a:schemeClr>
                </a:solidFill>
              </a:rPr>
              <a:t>npe</a:t>
            </a:r>
            <a:endParaRPr kumimoji="1" lang="en-US" altLang="ja-JP" dirty="0" smtClean="0">
              <a:solidFill>
                <a:schemeClr val="bg1">
                  <a:lumMod val="50000"/>
                </a:schemeClr>
              </a:solidFill>
            </a:endParaRPr>
          </a:p>
          <a:p>
            <a:pPr marL="342900" indent="-342900">
              <a:buFont typeface="+mj-lt"/>
              <a:buAutoNum type="arabicPeriod"/>
            </a:pPr>
            <a:r>
              <a:rPr lang="en-US" altLang="ja-JP" dirty="0" smtClean="0">
                <a:solidFill>
                  <a:srgbClr val="FF0000"/>
                </a:solidFill>
              </a:rPr>
              <a:t>Select clean K</a:t>
            </a:r>
            <a:r>
              <a:rPr lang="en-US" altLang="ja-JP" baseline="30000" dirty="0" smtClean="0">
                <a:solidFill>
                  <a:srgbClr val="FF0000"/>
                </a:solidFill>
              </a:rPr>
              <a:t>+</a:t>
            </a:r>
            <a:r>
              <a:rPr lang="en-US" altLang="ja-JP" dirty="0" smtClean="0">
                <a:solidFill>
                  <a:srgbClr val="FF0000"/>
                </a:solidFill>
              </a:rPr>
              <a:t> using m</a:t>
            </a:r>
            <a:r>
              <a:rPr lang="en-US" altLang="ja-JP" baseline="30000" dirty="0" smtClean="0">
                <a:solidFill>
                  <a:srgbClr val="FF0000"/>
                </a:solidFill>
              </a:rPr>
              <a:t>2</a:t>
            </a:r>
            <a:endParaRPr kumimoji="1" lang="ja-JP" altLang="en-US" baseline="30000" dirty="0">
              <a:solidFill>
                <a:srgbClr val="FF0000"/>
              </a:solidFill>
            </a:endParaRPr>
          </a:p>
        </p:txBody>
      </p:sp>
      <p:grpSp>
        <p:nvGrpSpPr>
          <p:cNvPr id="73" name="グループ化 72"/>
          <p:cNvGrpSpPr/>
          <p:nvPr/>
        </p:nvGrpSpPr>
        <p:grpSpPr>
          <a:xfrm>
            <a:off x="6000760" y="1285860"/>
            <a:ext cx="1143008" cy="3223260"/>
            <a:chOff x="6000760" y="1285860"/>
            <a:chExt cx="1143008" cy="2214578"/>
          </a:xfrm>
        </p:grpSpPr>
        <p:cxnSp>
          <p:nvCxnSpPr>
            <p:cNvPr id="71" name="直線コネクタ 70"/>
            <p:cNvCxnSpPr/>
            <p:nvPr/>
          </p:nvCxnSpPr>
          <p:spPr>
            <a:xfrm rot="5400000" flipH="1" flipV="1">
              <a:off x="4893471" y="2393149"/>
              <a:ext cx="2214578" cy="0"/>
            </a:xfrm>
            <a:prstGeom prst="line">
              <a:avLst/>
            </a:prstGeom>
            <a:ln w="25400">
              <a:solidFill>
                <a:srgbClr val="FF0000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直線コネクタ 71"/>
            <p:cNvCxnSpPr/>
            <p:nvPr/>
          </p:nvCxnSpPr>
          <p:spPr>
            <a:xfrm rot="5400000" flipH="1" flipV="1">
              <a:off x="6036479" y="2393149"/>
              <a:ext cx="2214578" cy="0"/>
            </a:xfrm>
            <a:prstGeom prst="line">
              <a:avLst/>
            </a:prstGeom>
            <a:ln w="25400">
              <a:solidFill>
                <a:srgbClr val="FF0000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4" name="テキスト ボックス 73"/>
          <p:cNvSpPr txBox="1"/>
          <p:nvPr/>
        </p:nvSpPr>
        <p:spPr>
          <a:xfrm>
            <a:off x="7643834" y="4931876"/>
            <a:ext cx="1261820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kumimoji="1" lang="en-US" altLang="ja-JP" baseline="30000" dirty="0" smtClean="0"/>
              <a:t> </a:t>
            </a:r>
            <a:r>
              <a:rPr kumimoji="1" lang="en-US" altLang="ja-JP" dirty="0" smtClean="0"/>
              <a:t>[(</a:t>
            </a:r>
            <a:r>
              <a:rPr kumimoji="1" lang="en-US" altLang="ja-JP" dirty="0" err="1" smtClean="0"/>
              <a:t>GeV</a:t>
            </a:r>
            <a:r>
              <a:rPr kumimoji="1" lang="en-US" altLang="ja-JP" dirty="0" smtClean="0"/>
              <a:t>/c</a:t>
            </a:r>
            <a:r>
              <a:rPr kumimoji="1" lang="en-US" altLang="ja-JP" baseline="30000" dirty="0" smtClean="0"/>
              <a:t>2</a:t>
            </a:r>
            <a:r>
              <a:rPr kumimoji="1" lang="en-US" altLang="ja-JP" dirty="0" smtClean="0"/>
              <a:t>)</a:t>
            </a:r>
            <a:r>
              <a:rPr kumimoji="1" lang="en-US" altLang="ja-JP" baseline="30000" dirty="0" smtClean="0"/>
              <a:t>2</a:t>
            </a:r>
            <a:r>
              <a:rPr kumimoji="1" lang="en-US" altLang="ja-JP" dirty="0" smtClean="0"/>
              <a:t>]</a:t>
            </a:r>
            <a:endParaRPr kumimoji="1" lang="ja-JP" altLang="en-US" baseline="30000" dirty="0"/>
          </a:p>
        </p:txBody>
      </p:sp>
      <p:sp>
        <p:nvSpPr>
          <p:cNvPr id="75" name="テキスト ボックス 74"/>
          <p:cNvSpPr txBox="1"/>
          <p:nvPr/>
        </p:nvSpPr>
        <p:spPr>
          <a:xfrm>
            <a:off x="5143504" y="845090"/>
            <a:ext cx="1933222" cy="36933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altLang="ja-JP" dirty="0" smtClean="0"/>
              <a:t>WC </a:t>
            </a:r>
            <a:r>
              <a:rPr lang="en-US" altLang="ja-JP" dirty="0" err="1" smtClean="0"/>
              <a:t>npe</a:t>
            </a:r>
            <a:r>
              <a:rPr lang="en-US" altLang="ja-JP" dirty="0" smtClean="0"/>
              <a:t> sum </a:t>
            </a:r>
            <a:r>
              <a:rPr lang="en-US" altLang="ja-JP" dirty="0" err="1" smtClean="0"/>
              <a:t>vs</a:t>
            </a:r>
            <a:r>
              <a:rPr lang="en-US" altLang="ja-JP" dirty="0" smtClean="0"/>
              <a:t> m</a:t>
            </a:r>
            <a:r>
              <a:rPr lang="en-US" altLang="ja-JP" baseline="30000" dirty="0" smtClean="0"/>
              <a:t>2</a:t>
            </a:r>
            <a:endParaRPr kumimoji="1" lang="ja-JP" altLang="en-US" baseline="30000" dirty="0"/>
          </a:p>
        </p:txBody>
      </p:sp>
      <p:graphicFrame>
        <p:nvGraphicFramePr>
          <p:cNvPr id="61" name="グラフ 60"/>
          <p:cNvGraphicFramePr/>
          <p:nvPr/>
        </p:nvGraphicFramePr>
        <p:xfrm>
          <a:off x="285720" y="4714884"/>
          <a:ext cx="3714776" cy="17430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9"/>
          </a:graphicData>
        </a:graphic>
      </p:graphicFrame>
      <p:sp>
        <p:nvSpPr>
          <p:cNvPr id="63" name="テキスト ボックス 62"/>
          <p:cNvSpPr txBox="1"/>
          <p:nvPr/>
        </p:nvSpPr>
        <p:spPr>
          <a:xfrm>
            <a:off x="3929058" y="6000768"/>
            <a:ext cx="3113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>
                <a:latin typeface="Symbol" pitchFamily="18" charset="2"/>
              </a:rPr>
              <a:t>b</a:t>
            </a:r>
            <a:endParaRPr kumimoji="1" lang="ja-JP" altLang="en-US" dirty="0">
              <a:latin typeface="Symbol" pitchFamily="18" charset="2"/>
            </a:endParaRPr>
          </a:p>
        </p:txBody>
      </p:sp>
      <p:sp>
        <p:nvSpPr>
          <p:cNvPr id="70" name="正方形/長方形 69"/>
          <p:cNvSpPr/>
          <p:nvPr/>
        </p:nvSpPr>
        <p:spPr>
          <a:xfrm>
            <a:off x="3643306" y="4714884"/>
            <a:ext cx="285752" cy="1357322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6" name="正方形/長方形 75"/>
          <p:cNvSpPr/>
          <p:nvPr/>
        </p:nvSpPr>
        <p:spPr>
          <a:xfrm>
            <a:off x="1714480" y="4714884"/>
            <a:ext cx="2214578" cy="1357322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8" name="テキスト ボックス 77"/>
          <p:cNvSpPr txBox="1"/>
          <p:nvPr/>
        </p:nvSpPr>
        <p:spPr>
          <a:xfrm>
            <a:off x="3214678" y="4429132"/>
            <a:ext cx="12554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AC n=1.055</a:t>
            </a:r>
            <a:endParaRPr kumimoji="1" lang="ja-JP" altLang="en-US" dirty="0"/>
          </a:p>
        </p:txBody>
      </p:sp>
      <p:sp>
        <p:nvSpPr>
          <p:cNvPr id="79" name="テキスト ボックス 78"/>
          <p:cNvSpPr txBox="1"/>
          <p:nvPr/>
        </p:nvSpPr>
        <p:spPr>
          <a:xfrm>
            <a:off x="2000232" y="4429132"/>
            <a:ext cx="12096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WC n=1.33</a:t>
            </a:r>
            <a:endParaRPr kumimoji="1" lang="ja-JP" altLang="en-US" dirty="0"/>
          </a:p>
        </p:txBody>
      </p:sp>
      <p:sp>
        <p:nvSpPr>
          <p:cNvPr id="80" name="テキスト ボックス 79"/>
          <p:cNvSpPr txBox="1"/>
          <p:nvPr/>
        </p:nvSpPr>
        <p:spPr>
          <a:xfrm>
            <a:off x="7767996" y="4590420"/>
            <a:ext cx="476412" cy="3693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1.0</a:t>
            </a:r>
            <a:endParaRPr kumimoji="1" lang="ja-JP" altLang="en-US" dirty="0"/>
          </a:p>
        </p:txBody>
      </p:sp>
      <p:sp>
        <p:nvSpPr>
          <p:cNvPr id="81" name="テキスト ボックス 80"/>
          <p:cNvSpPr txBox="1"/>
          <p:nvPr/>
        </p:nvSpPr>
        <p:spPr>
          <a:xfrm>
            <a:off x="5926498" y="4581128"/>
            <a:ext cx="301686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0</a:t>
            </a:r>
            <a:endParaRPr kumimoji="1" lang="ja-JP" altLang="en-US" dirty="0"/>
          </a:p>
        </p:txBody>
      </p:sp>
      <p:sp>
        <p:nvSpPr>
          <p:cNvPr id="82" name="テキスト ボックス 81"/>
          <p:cNvSpPr txBox="1"/>
          <p:nvPr/>
        </p:nvSpPr>
        <p:spPr>
          <a:xfrm>
            <a:off x="6804248" y="4590420"/>
            <a:ext cx="476412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0.5</a:t>
            </a:r>
            <a:endParaRPr kumimoji="1" lang="ja-JP" altLang="en-US" dirty="0"/>
          </a:p>
        </p:txBody>
      </p:sp>
      <p:sp>
        <p:nvSpPr>
          <p:cNvPr id="83" name="テキスト ボックス 82"/>
          <p:cNvSpPr txBox="1"/>
          <p:nvPr/>
        </p:nvSpPr>
        <p:spPr>
          <a:xfrm>
            <a:off x="7452320" y="692696"/>
            <a:ext cx="6690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b="1" dirty="0" err="1" smtClean="0">
                <a:solidFill>
                  <a:srgbClr val="FF0000"/>
                </a:solidFill>
              </a:rPr>
              <a:t>Kaon</a:t>
            </a:r>
            <a:endParaRPr kumimoji="1" lang="ja-JP" altLang="en-US" b="1" dirty="0">
              <a:solidFill>
                <a:srgbClr val="FF0000"/>
              </a:solidFill>
            </a:endParaRPr>
          </a:p>
        </p:txBody>
      </p:sp>
      <p:cxnSp>
        <p:nvCxnSpPr>
          <p:cNvPr id="85" name="直線矢印コネクタ 84"/>
          <p:cNvCxnSpPr/>
          <p:nvPr/>
        </p:nvCxnSpPr>
        <p:spPr>
          <a:xfrm rot="5400000">
            <a:off x="6588224" y="1124744"/>
            <a:ext cx="1152128" cy="864096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" dur="2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20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" grpId="0" animBg="1"/>
      <p:bldP spid="67" grpId="0" animBg="1"/>
      <p:bldP spid="67" grpId="1" animBg="1"/>
      <p:bldP spid="68" grpId="0" animBg="1"/>
      <p:bldP spid="68" grpId="1" animBg="1"/>
      <p:bldP spid="69" grpId="0" animBg="1"/>
      <p:bldP spid="70" grpId="0" animBg="1"/>
      <p:bldP spid="70" grpId="1" animBg="1"/>
      <p:bldP spid="76" grpId="1" animBg="1"/>
      <p:bldP spid="78" grpId="0"/>
      <p:bldP spid="78" grpId="1"/>
      <p:bldP spid="7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" name="図 41" descr="mm_ch2_29Jul10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120232" y="3933336"/>
            <a:ext cx="3700240" cy="2520000"/>
          </a:xfrm>
          <a:prstGeom prst="rect">
            <a:avLst/>
          </a:prstGeom>
        </p:spPr>
      </p:pic>
      <p:pic>
        <p:nvPicPr>
          <p:cNvPr id="41" name="図 40" descr="cointime_ch2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99739" y="3933336"/>
            <a:ext cx="3700253" cy="2520000"/>
          </a:xfrm>
          <a:prstGeom prst="rect">
            <a:avLst/>
          </a:prstGeom>
        </p:spPr>
      </p:pic>
      <p:pic>
        <p:nvPicPr>
          <p:cNvPr id="22" name="図 21" descr="HKS_HES全体図1 20090320.jpg"/>
          <p:cNvPicPr>
            <a:picLocks noChangeAspect="1"/>
          </p:cNvPicPr>
          <p:nvPr/>
        </p:nvPicPr>
        <p:blipFill>
          <a:blip r:embed="rId5" cstate="print">
            <a:duotone>
              <a:schemeClr val="bg2">
                <a:shade val="45000"/>
                <a:satMod val="135000"/>
              </a:schemeClr>
              <a:prstClr val="white"/>
            </a:duotone>
          </a:blip>
          <a:srcRect t="8696" r="3163" b="19565"/>
          <a:stretch>
            <a:fillRect/>
          </a:stretch>
        </p:blipFill>
        <p:spPr>
          <a:xfrm>
            <a:off x="2619406" y="642918"/>
            <a:ext cx="4500594" cy="2357454"/>
          </a:xfrm>
          <a:prstGeom prst="rect">
            <a:avLst/>
          </a:prstGeom>
          <a:solidFill>
            <a:schemeClr val="accent1">
              <a:hueOff val="0"/>
              <a:satOff val="0"/>
              <a:lumOff val="0"/>
            </a:schemeClr>
          </a:solidFill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altLang="ja-JP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</a:t>
            </a:r>
            <a:r>
              <a:rPr kumimoji="1" lang="en-US" altLang="ja-JP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oin </a:t>
            </a:r>
            <a:r>
              <a:rPr lang="en-US" altLang="ja-JP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</a:t>
            </a:r>
            <a:r>
              <a:rPr kumimoji="1" lang="en-US" altLang="ja-JP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ime </a:t>
            </a:r>
            <a:r>
              <a:rPr lang="en-US" altLang="ja-JP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</a:t>
            </a:r>
            <a:r>
              <a:rPr kumimoji="1" lang="en-US" altLang="ja-JP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nalysis</a:t>
            </a:r>
            <a:endParaRPr kumimoji="1" lang="ja-JP" alt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2010/9/4</a:t>
            </a:r>
            <a:endParaRPr kumimoji="1" lang="ja-JP" altLang="en-US"/>
          </a:p>
        </p:txBody>
      </p:sp>
      <p:sp>
        <p:nvSpPr>
          <p:cNvPr id="6" name="正方形/長方形 5"/>
          <p:cNvSpPr/>
          <p:nvPr/>
        </p:nvSpPr>
        <p:spPr>
          <a:xfrm>
            <a:off x="3431108" y="2500306"/>
            <a:ext cx="1800000" cy="360000"/>
          </a:xfrm>
          <a:prstGeom prst="rect">
            <a:avLst/>
          </a:prstGeom>
          <a:ln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 smtClean="0"/>
              <a:t>Target</a:t>
            </a:r>
            <a:endParaRPr kumimoji="1" lang="ja-JP" altLang="en-US" dirty="0"/>
          </a:p>
        </p:txBody>
      </p:sp>
      <p:cxnSp>
        <p:nvCxnSpPr>
          <p:cNvPr id="8" name="直線矢印コネクタ 7"/>
          <p:cNvCxnSpPr>
            <a:stCxn id="6" idx="0"/>
            <a:endCxn id="10" idx="1"/>
          </p:cNvCxnSpPr>
          <p:nvPr/>
        </p:nvCxnSpPr>
        <p:spPr>
          <a:xfrm rot="5400000" flipH="1" flipV="1">
            <a:off x="4266141" y="1692265"/>
            <a:ext cx="873008" cy="743074"/>
          </a:xfrm>
          <a:prstGeom prst="straightConnector1">
            <a:avLst/>
          </a:prstGeom>
          <a:ln w="25400">
            <a:solidFill>
              <a:schemeClr val="tx2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正方形/長方形 9"/>
          <p:cNvSpPr/>
          <p:nvPr/>
        </p:nvSpPr>
        <p:spPr>
          <a:xfrm>
            <a:off x="5074182" y="1357298"/>
            <a:ext cx="1260000" cy="540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 smtClean="0"/>
              <a:t>HKS </a:t>
            </a:r>
          </a:p>
          <a:p>
            <a:pPr algn="ctr"/>
            <a:r>
              <a:rPr kumimoji="1" lang="en-US" altLang="ja-JP" dirty="0" smtClean="0"/>
              <a:t>Ref. Plane</a:t>
            </a:r>
            <a:endParaRPr kumimoji="1" lang="ja-JP" altLang="en-US" dirty="0"/>
          </a:p>
        </p:txBody>
      </p:sp>
      <p:sp>
        <p:nvSpPr>
          <p:cNvPr id="11" name="正方形/長方形 10"/>
          <p:cNvSpPr/>
          <p:nvPr/>
        </p:nvSpPr>
        <p:spPr>
          <a:xfrm>
            <a:off x="2359538" y="1357298"/>
            <a:ext cx="1260000" cy="54000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 smtClean="0"/>
              <a:t>HES </a:t>
            </a:r>
          </a:p>
          <a:p>
            <a:pPr algn="ctr"/>
            <a:r>
              <a:rPr kumimoji="1" lang="en-US" altLang="ja-JP" dirty="0" smtClean="0"/>
              <a:t>Ref. Plane</a:t>
            </a:r>
            <a:endParaRPr kumimoji="1" lang="ja-JP" altLang="en-US" dirty="0"/>
          </a:p>
        </p:txBody>
      </p:sp>
      <p:cxnSp>
        <p:nvCxnSpPr>
          <p:cNvPr id="12" name="直線矢印コネクタ 11"/>
          <p:cNvCxnSpPr>
            <a:stCxn id="6" idx="0"/>
            <a:endCxn id="11" idx="3"/>
          </p:cNvCxnSpPr>
          <p:nvPr/>
        </p:nvCxnSpPr>
        <p:spPr>
          <a:xfrm rot="16200000" flipV="1">
            <a:off x="3538819" y="1708017"/>
            <a:ext cx="873008" cy="711570"/>
          </a:xfrm>
          <a:prstGeom prst="straightConnector1">
            <a:avLst/>
          </a:prstGeom>
          <a:ln w="25400">
            <a:solidFill>
              <a:schemeClr val="accent2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テキスト ボックス 16"/>
          <p:cNvSpPr txBox="1"/>
          <p:nvPr/>
        </p:nvSpPr>
        <p:spPr>
          <a:xfrm>
            <a:off x="5431189" y="928670"/>
            <a:ext cx="64312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>
                <a:solidFill>
                  <a:schemeClr val="tx2"/>
                </a:solidFill>
              </a:rPr>
              <a:t>T</a:t>
            </a:r>
            <a:r>
              <a:rPr kumimoji="1" lang="en-US" altLang="ja-JP" sz="2400" baseline="-25000" dirty="0" smtClean="0">
                <a:solidFill>
                  <a:schemeClr val="tx2"/>
                </a:solidFill>
              </a:rPr>
              <a:t>KFP</a:t>
            </a:r>
            <a:endParaRPr kumimoji="1" lang="ja-JP" altLang="en-US" sz="2400" baseline="-25000" dirty="0">
              <a:solidFill>
                <a:schemeClr val="tx2"/>
              </a:solidFill>
            </a:endParaRPr>
          </a:p>
        </p:txBody>
      </p:sp>
      <p:sp>
        <p:nvSpPr>
          <p:cNvPr id="18" name="テキスト ボックス 17"/>
          <p:cNvSpPr txBox="1"/>
          <p:nvPr/>
        </p:nvSpPr>
        <p:spPr>
          <a:xfrm>
            <a:off x="2645290" y="928670"/>
            <a:ext cx="63671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>
                <a:solidFill>
                  <a:schemeClr val="accent2"/>
                </a:solidFill>
              </a:rPr>
              <a:t>T</a:t>
            </a:r>
            <a:r>
              <a:rPr kumimoji="1" lang="en-US" altLang="ja-JP" sz="2400" baseline="-25000" dirty="0" smtClean="0">
                <a:solidFill>
                  <a:schemeClr val="accent2"/>
                </a:solidFill>
              </a:rPr>
              <a:t>EFP</a:t>
            </a:r>
            <a:endParaRPr kumimoji="1" lang="ja-JP" altLang="en-US" sz="2400" baseline="-25000" dirty="0">
              <a:solidFill>
                <a:schemeClr val="accent2"/>
              </a:solidFill>
            </a:endParaRPr>
          </a:p>
        </p:txBody>
      </p:sp>
      <p:sp>
        <p:nvSpPr>
          <p:cNvPr id="20" name="テキスト ボックス 19"/>
          <p:cNvSpPr txBox="1"/>
          <p:nvPr/>
        </p:nvSpPr>
        <p:spPr>
          <a:xfrm>
            <a:off x="5191174" y="2395831"/>
            <a:ext cx="50789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err="1" smtClean="0">
                <a:solidFill>
                  <a:schemeClr val="tx2"/>
                </a:solidFill>
              </a:rPr>
              <a:t>T</a:t>
            </a:r>
            <a:r>
              <a:rPr kumimoji="1" lang="en-US" altLang="ja-JP" sz="2400" baseline="-25000" dirty="0" err="1" smtClean="0">
                <a:solidFill>
                  <a:schemeClr val="tx2"/>
                </a:solidFill>
              </a:rPr>
              <a:t>Kt</a:t>
            </a:r>
            <a:endParaRPr kumimoji="1" lang="ja-JP" altLang="en-US" sz="2400" baseline="-25000" dirty="0">
              <a:solidFill>
                <a:schemeClr val="tx2"/>
              </a:solidFill>
            </a:endParaRPr>
          </a:p>
        </p:txBody>
      </p:sp>
      <p:sp>
        <p:nvSpPr>
          <p:cNvPr id="21" name="テキスト ボックス 20"/>
          <p:cNvSpPr txBox="1"/>
          <p:nvPr/>
        </p:nvSpPr>
        <p:spPr>
          <a:xfrm>
            <a:off x="2973832" y="2357430"/>
            <a:ext cx="50283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err="1" smtClean="0">
                <a:solidFill>
                  <a:schemeClr val="accent2"/>
                </a:solidFill>
              </a:rPr>
              <a:t>T</a:t>
            </a:r>
            <a:r>
              <a:rPr kumimoji="1" lang="en-US" altLang="ja-JP" sz="2400" baseline="-25000" dirty="0" err="1" smtClean="0">
                <a:solidFill>
                  <a:schemeClr val="accent2"/>
                </a:solidFill>
              </a:rPr>
              <a:t>Et</a:t>
            </a:r>
            <a:endParaRPr kumimoji="1" lang="ja-JP" altLang="en-US" sz="2400" baseline="-25000" dirty="0">
              <a:solidFill>
                <a:schemeClr val="accent2"/>
              </a:solidFill>
            </a:endParaRPr>
          </a:p>
        </p:txBody>
      </p:sp>
      <p:cxnSp>
        <p:nvCxnSpPr>
          <p:cNvPr id="23" name="曲線コネクタ 22"/>
          <p:cNvCxnSpPr>
            <a:stCxn id="18" idx="1"/>
            <a:endCxn id="21" idx="1"/>
          </p:cNvCxnSpPr>
          <p:nvPr/>
        </p:nvCxnSpPr>
        <p:spPr>
          <a:xfrm rot="10800000" flipH="1" flipV="1">
            <a:off x="2645290" y="1159503"/>
            <a:ext cx="328542" cy="1428760"/>
          </a:xfrm>
          <a:prstGeom prst="curvedConnector3">
            <a:avLst>
              <a:gd name="adj1" fmla="val -208741"/>
            </a:avLst>
          </a:prstGeom>
          <a:ln w="25400">
            <a:solidFill>
              <a:schemeClr val="accent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曲線コネクタ 27"/>
          <p:cNvCxnSpPr>
            <a:stCxn id="17" idx="3"/>
            <a:endCxn id="20" idx="3"/>
          </p:cNvCxnSpPr>
          <p:nvPr/>
        </p:nvCxnSpPr>
        <p:spPr>
          <a:xfrm flipH="1">
            <a:off x="5699070" y="1159503"/>
            <a:ext cx="375244" cy="1467161"/>
          </a:xfrm>
          <a:prstGeom prst="curvedConnector3">
            <a:avLst>
              <a:gd name="adj1" fmla="val -140117"/>
            </a:avLst>
          </a:prstGeom>
          <a:ln w="25400">
            <a:solidFill>
              <a:schemeClr val="tx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テキスト ボックス 31"/>
          <p:cNvSpPr txBox="1"/>
          <p:nvPr/>
        </p:nvSpPr>
        <p:spPr>
          <a:xfrm>
            <a:off x="142844" y="1785926"/>
            <a:ext cx="187634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>
                <a:solidFill>
                  <a:schemeClr val="accent2"/>
                </a:solidFill>
              </a:rPr>
              <a:t>TF2T</a:t>
            </a:r>
            <a:r>
              <a:rPr kumimoji="1" lang="en-US" altLang="ja-JP" baseline="-25000" dirty="0" smtClean="0">
                <a:solidFill>
                  <a:schemeClr val="accent2"/>
                </a:solidFill>
              </a:rPr>
              <a:t>E</a:t>
            </a:r>
            <a:r>
              <a:rPr kumimoji="1" lang="en-US" altLang="ja-JP" dirty="0" smtClean="0">
                <a:solidFill>
                  <a:schemeClr val="accent2"/>
                </a:solidFill>
              </a:rPr>
              <a:t>(</a:t>
            </a:r>
            <a:r>
              <a:rPr kumimoji="1" lang="en-US" altLang="ja-JP" dirty="0" err="1" smtClean="0">
                <a:solidFill>
                  <a:schemeClr val="accent2"/>
                </a:solidFill>
              </a:rPr>
              <a:t>x</a:t>
            </a:r>
            <a:r>
              <a:rPr kumimoji="1" lang="en-US" altLang="ja-JP" baseline="-25000" dirty="0" err="1" smtClean="0">
                <a:solidFill>
                  <a:schemeClr val="accent2"/>
                </a:solidFill>
              </a:rPr>
              <a:t>f</a:t>
            </a:r>
            <a:r>
              <a:rPr kumimoji="1" lang="en-US" altLang="ja-JP" dirty="0" smtClean="0">
                <a:solidFill>
                  <a:schemeClr val="accent2"/>
                </a:solidFill>
              </a:rPr>
              <a:t>, </a:t>
            </a:r>
            <a:r>
              <a:rPr kumimoji="1" lang="en-US" altLang="ja-JP" dirty="0" err="1" smtClean="0">
                <a:solidFill>
                  <a:schemeClr val="accent2"/>
                </a:solidFill>
              </a:rPr>
              <a:t>x’</a:t>
            </a:r>
            <a:r>
              <a:rPr kumimoji="1" lang="en-US" altLang="ja-JP" baseline="-25000" dirty="0" err="1" smtClean="0">
                <a:solidFill>
                  <a:schemeClr val="accent2"/>
                </a:solidFill>
              </a:rPr>
              <a:t>f</a:t>
            </a:r>
            <a:r>
              <a:rPr kumimoji="1" lang="en-US" altLang="ja-JP" dirty="0" smtClean="0">
                <a:solidFill>
                  <a:schemeClr val="accent2"/>
                </a:solidFill>
              </a:rPr>
              <a:t>, </a:t>
            </a:r>
            <a:r>
              <a:rPr kumimoji="1" lang="en-US" altLang="ja-JP" dirty="0" err="1" smtClean="0">
                <a:solidFill>
                  <a:schemeClr val="accent2"/>
                </a:solidFill>
              </a:rPr>
              <a:t>y</a:t>
            </a:r>
            <a:r>
              <a:rPr kumimoji="1" lang="en-US" altLang="ja-JP" baseline="-25000" dirty="0" err="1" smtClean="0">
                <a:solidFill>
                  <a:schemeClr val="accent2"/>
                </a:solidFill>
              </a:rPr>
              <a:t>f</a:t>
            </a:r>
            <a:r>
              <a:rPr kumimoji="1" lang="en-US" altLang="ja-JP" dirty="0" smtClean="0">
                <a:solidFill>
                  <a:schemeClr val="accent2"/>
                </a:solidFill>
              </a:rPr>
              <a:t>, </a:t>
            </a:r>
            <a:r>
              <a:rPr kumimoji="1" lang="en-US" altLang="ja-JP" dirty="0" err="1" smtClean="0">
                <a:solidFill>
                  <a:schemeClr val="accent2"/>
                </a:solidFill>
              </a:rPr>
              <a:t>y’</a:t>
            </a:r>
            <a:r>
              <a:rPr kumimoji="1" lang="en-US" altLang="ja-JP" baseline="-25000" dirty="0" err="1" smtClean="0">
                <a:solidFill>
                  <a:schemeClr val="accent2"/>
                </a:solidFill>
              </a:rPr>
              <a:t>f</a:t>
            </a:r>
            <a:r>
              <a:rPr kumimoji="1" lang="en-US" altLang="ja-JP" dirty="0" smtClean="0">
                <a:solidFill>
                  <a:schemeClr val="accent2"/>
                </a:solidFill>
              </a:rPr>
              <a:t>)</a:t>
            </a:r>
          </a:p>
          <a:p>
            <a:r>
              <a:rPr lang="en-US" altLang="ja-JP" dirty="0" smtClean="0">
                <a:solidFill>
                  <a:schemeClr val="accent2"/>
                </a:solidFill>
              </a:rPr>
              <a:t>… G4 simulation</a:t>
            </a:r>
            <a:endParaRPr kumimoji="1" lang="en-US" altLang="ja-JP" dirty="0" smtClean="0">
              <a:solidFill>
                <a:schemeClr val="accent2"/>
              </a:solidFill>
            </a:endParaRPr>
          </a:p>
        </p:txBody>
      </p:sp>
      <p:sp>
        <p:nvSpPr>
          <p:cNvPr id="33" name="テキスト ボックス 32"/>
          <p:cNvSpPr txBox="1"/>
          <p:nvPr/>
        </p:nvSpPr>
        <p:spPr>
          <a:xfrm>
            <a:off x="6834248" y="1782537"/>
            <a:ext cx="188115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>
                <a:solidFill>
                  <a:schemeClr val="tx2"/>
                </a:solidFill>
              </a:rPr>
              <a:t>TF2T</a:t>
            </a:r>
            <a:r>
              <a:rPr lang="en-US" altLang="ja-JP" baseline="-25000" dirty="0" smtClean="0">
                <a:solidFill>
                  <a:schemeClr val="tx2"/>
                </a:solidFill>
              </a:rPr>
              <a:t>K</a:t>
            </a:r>
            <a:r>
              <a:rPr kumimoji="1" lang="en-US" altLang="ja-JP" dirty="0" smtClean="0">
                <a:solidFill>
                  <a:schemeClr val="tx2"/>
                </a:solidFill>
              </a:rPr>
              <a:t>(</a:t>
            </a:r>
            <a:r>
              <a:rPr kumimoji="1" lang="en-US" altLang="ja-JP" dirty="0" err="1" smtClean="0">
                <a:solidFill>
                  <a:schemeClr val="tx2"/>
                </a:solidFill>
              </a:rPr>
              <a:t>x</a:t>
            </a:r>
            <a:r>
              <a:rPr kumimoji="1" lang="en-US" altLang="ja-JP" baseline="-25000" dirty="0" err="1" smtClean="0">
                <a:solidFill>
                  <a:schemeClr val="tx2"/>
                </a:solidFill>
              </a:rPr>
              <a:t>f</a:t>
            </a:r>
            <a:r>
              <a:rPr kumimoji="1" lang="en-US" altLang="ja-JP" dirty="0" smtClean="0">
                <a:solidFill>
                  <a:schemeClr val="tx2"/>
                </a:solidFill>
              </a:rPr>
              <a:t>, </a:t>
            </a:r>
            <a:r>
              <a:rPr kumimoji="1" lang="en-US" altLang="ja-JP" dirty="0" err="1" smtClean="0">
                <a:solidFill>
                  <a:schemeClr val="tx2"/>
                </a:solidFill>
              </a:rPr>
              <a:t>x’</a:t>
            </a:r>
            <a:r>
              <a:rPr kumimoji="1" lang="en-US" altLang="ja-JP" baseline="-25000" dirty="0" err="1" smtClean="0">
                <a:solidFill>
                  <a:schemeClr val="tx2"/>
                </a:solidFill>
              </a:rPr>
              <a:t>f</a:t>
            </a:r>
            <a:r>
              <a:rPr kumimoji="1" lang="en-US" altLang="ja-JP" dirty="0" smtClean="0">
                <a:solidFill>
                  <a:schemeClr val="tx2"/>
                </a:solidFill>
              </a:rPr>
              <a:t>, </a:t>
            </a:r>
            <a:r>
              <a:rPr kumimoji="1" lang="en-US" altLang="ja-JP" dirty="0" err="1" smtClean="0">
                <a:solidFill>
                  <a:schemeClr val="tx2"/>
                </a:solidFill>
              </a:rPr>
              <a:t>y</a:t>
            </a:r>
            <a:r>
              <a:rPr kumimoji="1" lang="en-US" altLang="ja-JP" baseline="-25000" dirty="0" err="1" smtClean="0">
                <a:solidFill>
                  <a:schemeClr val="tx2"/>
                </a:solidFill>
              </a:rPr>
              <a:t>f</a:t>
            </a:r>
            <a:r>
              <a:rPr kumimoji="1" lang="en-US" altLang="ja-JP" dirty="0" smtClean="0">
                <a:solidFill>
                  <a:schemeClr val="tx2"/>
                </a:solidFill>
              </a:rPr>
              <a:t>, </a:t>
            </a:r>
            <a:r>
              <a:rPr kumimoji="1" lang="en-US" altLang="ja-JP" dirty="0" err="1" smtClean="0">
                <a:solidFill>
                  <a:schemeClr val="tx2"/>
                </a:solidFill>
              </a:rPr>
              <a:t>y’</a:t>
            </a:r>
            <a:r>
              <a:rPr kumimoji="1" lang="en-US" altLang="ja-JP" baseline="-25000" dirty="0" err="1" smtClean="0">
                <a:solidFill>
                  <a:schemeClr val="tx2"/>
                </a:solidFill>
              </a:rPr>
              <a:t>f</a:t>
            </a:r>
            <a:r>
              <a:rPr kumimoji="1" lang="en-US" altLang="ja-JP" dirty="0" smtClean="0">
                <a:solidFill>
                  <a:schemeClr val="tx2"/>
                </a:solidFill>
              </a:rPr>
              <a:t>)</a:t>
            </a:r>
          </a:p>
          <a:p>
            <a:r>
              <a:rPr lang="en-US" altLang="ja-JP" dirty="0" smtClean="0">
                <a:solidFill>
                  <a:schemeClr val="tx2"/>
                </a:solidFill>
              </a:rPr>
              <a:t>… G4 simulation</a:t>
            </a:r>
            <a:endParaRPr kumimoji="1" lang="en-US" altLang="ja-JP" dirty="0" smtClean="0">
              <a:solidFill>
                <a:schemeClr val="tx2"/>
              </a:solidFill>
            </a:endParaRPr>
          </a:p>
        </p:txBody>
      </p:sp>
      <p:sp>
        <p:nvSpPr>
          <p:cNvPr id="34" name="テキスト ボックス 33"/>
          <p:cNvSpPr txBox="1"/>
          <p:nvPr/>
        </p:nvSpPr>
        <p:spPr>
          <a:xfrm>
            <a:off x="5929322" y="2714620"/>
            <a:ext cx="3143240" cy="92333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kumimoji="1" lang="en-US" altLang="ja-JP" b="1" u="sng" dirty="0" smtClean="0"/>
              <a:t>About TF2T </a:t>
            </a:r>
          </a:p>
          <a:p>
            <a:pPr>
              <a:buFont typeface="Arial" pitchFamily="34" charset="0"/>
              <a:buChar char="•"/>
            </a:pPr>
            <a:r>
              <a:rPr lang="en-US" altLang="ja-JP" dirty="0" smtClean="0"/>
              <a:t> For p</a:t>
            </a:r>
            <a:r>
              <a:rPr kumimoji="1" lang="en-US" altLang="ja-JP" dirty="0" smtClean="0"/>
              <a:t>ath length correction</a:t>
            </a:r>
          </a:p>
          <a:p>
            <a:pPr>
              <a:buFont typeface="Arial" pitchFamily="34" charset="0"/>
              <a:buChar char="•"/>
            </a:pPr>
            <a:r>
              <a:rPr lang="en-US" altLang="ja-JP" dirty="0" smtClean="0"/>
              <a:t> 4</a:t>
            </a:r>
            <a:r>
              <a:rPr lang="en-US" altLang="ja-JP" baseline="30000" dirty="0" smtClean="0"/>
              <a:t>th</a:t>
            </a:r>
            <a:r>
              <a:rPr lang="en-US" altLang="ja-JP" dirty="0" smtClean="0"/>
              <a:t> polynomial of </a:t>
            </a:r>
            <a:r>
              <a:rPr lang="en-US" altLang="ja-JP" dirty="0" err="1" smtClean="0"/>
              <a:t>x</a:t>
            </a:r>
            <a:r>
              <a:rPr lang="en-US" altLang="ja-JP" baseline="-25000" dirty="0" err="1" smtClean="0"/>
              <a:t>f</a:t>
            </a:r>
            <a:r>
              <a:rPr lang="en-US" altLang="ja-JP" dirty="0" smtClean="0"/>
              <a:t>, </a:t>
            </a:r>
            <a:r>
              <a:rPr lang="en-US" altLang="ja-JP" dirty="0" err="1" smtClean="0"/>
              <a:t>x’</a:t>
            </a:r>
            <a:r>
              <a:rPr lang="en-US" altLang="ja-JP" baseline="-25000" dirty="0" err="1" smtClean="0"/>
              <a:t>f</a:t>
            </a:r>
            <a:r>
              <a:rPr lang="en-US" altLang="ja-JP" dirty="0" smtClean="0"/>
              <a:t>, </a:t>
            </a:r>
            <a:r>
              <a:rPr lang="en-US" altLang="ja-JP" dirty="0" err="1" smtClean="0"/>
              <a:t>y</a:t>
            </a:r>
            <a:r>
              <a:rPr lang="en-US" altLang="ja-JP" baseline="-25000" dirty="0" err="1" smtClean="0"/>
              <a:t>f</a:t>
            </a:r>
            <a:r>
              <a:rPr lang="en-US" altLang="ja-JP" dirty="0" smtClean="0"/>
              <a:t>, </a:t>
            </a:r>
            <a:r>
              <a:rPr lang="en-US" altLang="ja-JP" dirty="0" err="1" smtClean="0"/>
              <a:t>y’</a:t>
            </a:r>
            <a:r>
              <a:rPr lang="en-US" altLang="ja-JP" baseline="-25000" dirty="0" err="1" smtClean="0"/>
              <a:t>f</a:t>
            </a:r>
            <a:endParaRPr kumimoji="1" lang="ja-JP" altLang="en-US" baseline="-25000" dirty="0"/>
          </a:p>
        </p:txBody>
      </p:sp>
      <p:sp>
        <p:nvSpPr>
          <p:cNvPr id="36" name="テキスト ボックス 35"/>
          <p:cNvSpPr txBox="1"/>
          <p:nvPr/>
        </p:nvSpPr>
        <p:spPr>
          <a:xfrm>
            <a:off x="1331640" y="4293096"/>
            <a:ext cx="1153649" cy="58477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altLang="ja-JP" sz="1600" dirty="0" smtClean="0"/>
              <a:t>Target : CH</a:t>
            </a:r>
            <a:r>
              <a:rPr lang="en-US" altLang="ja-JP" sz="1600" baseline="-25000" dirty="0" smtClean="0"/>
              <a:t>2</a:t>
            </a:r>
            <a:endParaRPr kumimoji="1" lang="en-US" altLang="ja-JP" sz="1600" baseline="-25000" dirty="0" smtClean="0"/>
          </a:p>
          <a:p>
            <a:r>
              <a:rPr kumimoji="1" lang="en-US" altLang="ja-JP" sz="1600" dirty="0" smtClean="0">
                <a:latin typeface="Symbol" pitchFamily="18" charset="2"/>
              </a:rPr>
              <a:t>s</a:t>
            </a:r>
            <a:r>
              <a:rPr kumimoji="1" lang="en-US" altLang="ja-JP" sz="1600" dirty="0" smtClean="0"/>
              <a:t>~300ps</a:t>
            </a:r>
            <a:endParaRPr kumimoji="1" lang="ja-JP" altLang="en-US" sz="1600" dirty="0"/>
          </a:p>
        </p:txBody>
      </p:sp>
      <p:sp>
        <p:nvSpPr>
          <p:cNvPr id="37" name="テキスト ボックス 36"/>
          <p:cNvSpPr txBox="1"/>
          <p:nvPr/>
        </p:nvSpPr>
        <p:spPr>
          <a:xfrm>
            <a:off x="3190910" y="2857496"/>
            <a:ext cx="240963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b="1" dirty="0" smtClean="0">
                <a:solidFill>
                  <a:srgbClr val="FF0000"/>
                </a:solidFill>
              </a:rPr>
              <a:t>coin time = </a:t>
            </a:r>
            <a:r>
              <a:rPr kumimoji="1" lang="en-US" altLang="ja-JP" sz="2400" b="1" dirty="0" err="1" smtClean="0">
                <a:solidFill>
                  <a:srgbClr val="FF0000"/>
                </a:solidFill>
              </a:rPr>
              <a:t>T</a:t>
            </a:r>
            <a:r>
              <a:rPr kumimoji="1" lang="en-US" altLang="ja-JP" sz="2400" b="1" baseline="-25000" dirty="0" err="1" smtClean="0">
                <a:solidFill>
                  <a:srgbClr val="FF0000"/>
                </a:solidFill>
              </a:rPr>
              <a:t>Kt</a:t>
            </a:r>
            <a:r>
              <a:rPr kumimoji="1" lang="en-US" altLang="ja-JP" sz="2400" b="1" dirty="0" err="1" smtClean="0">
                <a:solidFill>
                  <a:srgbClr val="FF0000"/>
                </a:solidFill>
              </a:rPr>
              <a:t>-T</a:t>
            </a:r>
            <a:r>
              <a:rPr kumimoji="1" lang="en-US" altLang="ja-JP" sz="2400" b="1" baseline="-25000" dirty="0" err="1" smtClean="0">
                <a:solidFill>
                  <a:srgbClr val="FF0000"/>
                </a:solidFill>
              </a:rPr>
              <a:t>Et</a:t>
            </a:r>
            <a:endParaRPr kumimoji="1" lang="ja-JP" altLang="en-US" sz="2400" b="1" baseline="-25000" dirty="0">
              <a:solidFill>
                <a:srgbClr val="FF0000"/>
              </a:solidFill>
            </a:endParaRPr>
          </a:p>
        </p:txBody>
      </p:sp>
      <p:cxnSp>
        <p:nvCxnSpPr>
          <p:cNvPr id="39" name="直線矢印コネクタ 38"/>
          <p:cNvCxnSpPr>
            <a:stCxn id="37" idx="2"/>
          </p:cNvCxnSpPr>
          <p:nvPr/>
        </p:nvCxnSpPr>
        <p:spPr>
          <a:xfrm rot="5400000">
            <a:off x="3345489" y="3021707"/>
            <a:ext cx="752784" cy="1347692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テキスト ボックス 23"/>
          <p:cNvSpPr txBox="1"/>
          <p:nvPr/>
        </p:nvSpPr>
        <p:spPr>
          <a:xfrm>
            <a:off x="4143372" y="6000768"/>
            <a:ext cx="3962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ns</a:t>
            </a:r>
            <a:endParaRPr kumimoji="1" lang="ja-JP" altLang="en-US" dirty="0"/>
          </a:p>
        </p:txBody>
      </p:sp>
      <p:sp>
        <p:nvSpPr>
          <p:cNvPr id="27" name="右矢印 26"/>
          <p:cNvSpPr/>
          <p:nvPr/>
        </p:nvSpPr>
        <p:spPr>
          <a:xfrm>
            <a:off x="4572000" y="5000636"/>
            <a:ext cx="500066" cy="42862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9" name="テキスト ボックス 28"/>
          <p:cNvSpPr txBox="1"/>
          <p:nvPr/>
        </p:nvSpPr>
        <p:spPr>
          <a:xfrm>
            <a:off x="3690976" y="714356"/>
            <a:ext cx="9991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measure</a:t>
            </a:r>
            <a:endParaRPr kumimoji="1" lang="ja-JP" altLang="en-US" dirty="0"/>
          </a:p>
        </p:txBody>
      </p:sp>
      <p:cxnSp>
        <p:nvCxnSpPr>
          <p:cNvPr id="31" name="直線矢印コネクタ 30"/>
          <p:cNvCxnSpPr>
            <a:stCxn id="29" idx="1"/>
          </p:cNvCxnSpPr>
          <p:nvPr/>
        </p:nvCxnSpPr>
        <p:spPr>
          <a:xfrm rot="10800000" flipV="1">
            <a:off x="3190910" y="899022"/>
            <a:ext cx="500066" cy="243962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直線矢印コネクタ 42"/>
          <p:cNvCxnSpPr>
            <a:endCxn id="17" idx="1"/>
          </p:cNvCxnSpPr>
          <p:nvPr/>
        </p:nvCxnSpPr>
        <p:spPr>
          <a:xfrm>
            <a:off x="4691108" y="928670"/>
            <a:ext cx="740081" cy="230833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テキスト ボックス 48"/>
          <p:cNvSpPr txBox="1"/>
          <p:nvPr/>
        </p:nvSpPr>
        <p:spPr>
          <a:xfrm>
            <a:off x="4000496" y="6286520"/>
            <a:ext cx="17624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b="1" dirty="0" smtClean="0">
                <a:solidFill>
                  <a:schemeClr val="tx2"/>
                </a:solidFill>
              </a:rPr>
              <a:t>Acc. Background</a:t>
            </a:r>
            <a:endParaRPr kumimoji="1" lang="ja-JP" altLang="en-US" b="1" dirty="0">
              <a:solidFill>
                <a:schemeClr val="tx2"/>
              </a:solidFill>
            </a:endParaRPr>
          </a:p>
        </p:txBody>
      </p:sp>
      <p:cxnSp>
        <p:nvCxnSpPr>
          <p:cNvPr id="51" name="直線矢印コネクタ 50"/>
          <p:cNvCxnSpPr>
            <a:stCxn id="49" idx="3"/>
          </p:cNvCxnSpPr>
          <p:nvPr/>
        </p:nvCxnSpPr>
        <p:spPr>
          <a:xfrm flipV="1">
            <a:off x="5762902" y="6143644"/>
            <a:ext cx="737924" cy="327542"/>
          </a:xfrm>
          <a:prstGeom prst="straightConnector1">
            <a:avLst/>
          </a:prstGeom>
          <a:ln w="25400">
            <a:solidFill>
              <a:schemeClr val="tx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直線矢印コネクタ 53"/>
          <p:cNvCxnSpPr>
            <a:stCxn id="49" idx="1"/>
          </p:cNvCxnSpPr>
          <p:nvPr/>
        </p:nvCxnSpPr>
        <p:spPr>
          <a:xfrm rot="10800000">
            <a:off x="2915816" y="6021288"/>
            <a:ext cx="1084680" cy="449898"/>
          </a:xfrm>
          <a:prstGeom prst="straightConnector1">
            <a:avLst/>
          </a:prstGeom>
          <a:ln w="25400">
            <a:solidFill>
              <a:schemeClr val="tx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テキスト ボックス 54"/>
          <p:cNvSpPr txBox="1"/>
          <p:nvPr/>
        </p:nvSpPr>
        <p:spPr>
          <a:xfrm>
            <a:off x="4067944" y="3571876"/>
            <a:ext cx="17682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b="1" dirty="0" smtClean="0">
                <a:solidFill>
                  <a:srgbClr val="00B050"/>
                </a:solidFill>
              </a:rPr>
              <a:t>True coincidence</a:t>
            </a:r>
            <a:endParaRPr kumimoji="1" lang="ja-JP" altLang="en-US" b="1" dirty="0">
              <a:solidFill>
                <a:srgbClr val="00B050"/>
              </a:solidFill>
            </a:endParaRPr>
          </a:p>
        </p:txBody>
      </p:sp>
      <p:cxnSp>
        <p:nvCxnSpPr>
          <p:cNvPr id="57" name="直線矢印コネクタ 56"/>
          <p:cNvCxnSpPr/>
          <p:nvPr/>
        </p:nvCxnSpPr>
        <p:spPr>
          <a:xfrm rot="16200000" flipH="1">
            <a:off x="4572000" y="4509120"/>
            <a:ext cx="2088232" cy="936104"/>
          </a:xfrm>
          <a:prstGeom prst="straightConnector1">
            <a:avLst/>
          </a:prstGeom>
          <a:ln w="2540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直線矢印コネクタ 58"/>
          <p:cNvCxnSpPr/>
          <p:nvPr/>
        </p:nvCxnSpPr>
        <p:spPr>
          <a:xfrm rot="10800000" flipV="1">
            <a:off x="2714612" y="3929066"/>
            <a:ext cx="2143140" cy="785818"/>
          </a:xfrm>
          <a:prstGeom prst="straightConnector1">
            <a:avLst/>
          </a:prstGeom>
          <a:ln w="2540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直線コネクタ 44"/>
          <p:cNvCxnSpPr/>
          <p:nvPr/>
        </p:nvCxnSpPr>
        <p:spPr>
          <a:xfrm rot="5400000" flipH="1" flipV="1">
            <a:off x="1393008" y="5750735"/>
            <a:ext cx="785818" cy="1"/>
          </a:xfrm>
          <a:prstGeom prst="line">
            <a:avLst/>
          </a:prstGeom>
          <a:ln w="25400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直線コネクタ 46"/>
          <p:cNvCxnSpPr/>
          <p:nvPr/>
        </p:nvCxnSpPr>
        <p:spPr>
          <a:xfrm rot="5400000" flipH="1" flipV="1">
            <a:off x="1678760" y="5750735"/>
            <a:ext cx="785818" cy="1"/>
          </a:xfrm>
          <a:prstGeom prst="line">
            <a:avLst/>
          </a:prstGeom>
          <a:ln w="25400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直線矢印コネクタ 55"/>
          <p:cNvCxnSpPr/>
          <p:nvPr/>
        </p:nvCxnSpPr>
        <p:spPr>
          <a:xfrm>
            <a:off x="1785918" y="5499114"/>
            <a:ext cx="285752" cy="1588"/>
          </a:xfrm>
          <a:prstGeom prst="straightConnector1">
            <a:avLst/>
          </a:prstGeom>
          <a:ln w="25400">
            <a:solidFill>
              <a:srgbClr val="FF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テキスト ボックス 57"/>
          <p:cNvSpPr txBox="1"/>
          <p:nvPr/>
        </p:nvSpPr>
        <p:spPr>
          <a:xfrm>
            <a:off x="1643042" y="5000636"/>
            <a:ext cx="5132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b="1" dirty="0" smtClean="0">
                <a:solidFill>
                  <a:srgbClr val="FF0000"/>
                </a:solidFill>
              </a:rPr>
              <a:t>2ns</a:t>
            </a:r>
            <a:endParaRPr kumimoji="1" lang="ja-JP" altLang="en-US" b="1" dirty="0">
              <a:solidFill>
                <a:srgbClr val="FF0000"/>
              </a:solidFill>
            </a:endParaRPr>
          </a:p>
        </p:txBody>
      </p:sp>
      <p:sp>
        <p:nvSpPr>
          <p:cNvPr id="40" name="フッター プレースホルダ 3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SPHERE and JSPS 2010 Meeting</a:t>
            </a:r>
            <a:endParaRPr kumimoji="1" lang="ja-JP" altLang="en-US"/>
          </a:p>
        </p:txBody>
      </p:sp>
      <p:sp>
        <p:nvSpPr>
          <p:cNvPr id="44" name="テキスト ボックス 43"/>
          <p:cNvSpPr txBox="1"/>
          <p:nvPr/>
        </p:nvSpPr>
        <p:spPr>
          <a:xfrm>
            <a:off x="6429433" y="4149080"/>
            <a:ext cx="2463047" cy="369332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kumimoji="1" lang="en-US" altLang="ja-JP" dirty="0" smtClean="0"/>
              <a:t>CH</a:t>
            </a:r>
            <a:r>
              <a:rPr kumimoji="1" lang="en-US" altLang="ja-JP" baseline="-25000" dirty="0" smtClean="0"/>
              <a:t>2</a:t>
            </a:r>
            <a:r>
              <a:rPr kumimoji="1" lang="en-US" altLang="ja-JP" dirty="0" smtClean="0"/>
              <a:t> target missing mass</a:t>
            </a:r>
            <a:endParaRPr kumimoji="1" lang="ja-JP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kumimoji="1" lang="en-US" altLang="ja-JP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Momentum reconstruction</a:t>
            </a:r>
            <a:endParaRPr kumimoji="1" lang="ja-JP" alt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2010/9/4</a:t>
            </a:r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SPHERE and JSPS 2010 Meeting</a:t>
            </a:r>
            <a:endParaRPr kumimoji="1" lang="ja-JP" altLang="en-US"/>
          </a:p>
        </p:txBody>
      </p:sp>
      <p:pic>
        <p:nvPicPr>
          <p:cNvPr id="6" name="図 5" descr="HKS_HES全体図1 20090320.jpg"/>
          <p:cNvPicPr>
            <a:picLocks noChangeAspect="1"/>
          </p:cNvPicPr>
          <p:nvPr/>
        </p:nvPicPr>
        <p:blipFill>
          <a:blip r:embed="rId3" cstate="print">
            <a:duotone>
              <a:schemeClr val="bg2">
                <a:shade val="45000"/>
                <a:satMod val="135000"/>
              </a:schemeClr>
              <a:prstClr val="white"/>
            </a:duotone>
          </a:blip>
          <a:srcRect t="8696" r="3163" b="19565"/>
          <a:stretch>
            <a:fillRect/>
          </a:stretch>
        </p:blipFill>
        <p:spPr>
          <a:xfrm>
            <a:off x="2857488" y="714356"/>
            <a:ext cx="4500594" cy="2357454"/>
          </a:xfrm>
          <a:prstGeom prst="rect">
            <a:avLst/>
          </a:prstGeom>
          <a:solidFill>
            <a:schemeClr val="accent1">
              <a:hueOff val="0"/>
              <a:satOff val="0"/>
              <a:lumOff val="0"/>
            </a:schemeClr>
          </a:solidFill>
        </p:spPr>
      </p:pic>
      <p:sp>
        <p:nvSpPr>
          <p:cNvPr id="7" name="正方形/長方形 6"/>
          <p:cNvSpPr/>
          <p:nvPr/>
        </p:nvSpPr>
        <p:spPr>
          <a:xfrm>
            <a:off x="3669190" y="2571744"/>
            <a:ext cx="1800000" cy="360000"/>
          </a:xfrm>
          <a:prstGeom prst="rect">
            <a:avLst/>
          </a:prstGeom>
          <a:ln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 smtClean="0"/>
              <a:t>Target</a:t>
            </a:r>
            <a:endParaRPr kumimoji="1" lang="ja-JP" altLang="en-US" dirty="0"/>
          </a:p>
        </p:txBody>
      </p:sp>
      <p:cxnSp>
        <p:nvCxnSpPr>
          <p:cNvPr id="8" name="直線矢印コネクタ 7"/>
          <p:cNvCxnSpPr>
            <a:stCxn id="7" idx="0"/>
            <a:endCxn id="9" idx="1"/>
          </p:cNvCxnSpPr>
          <p:nvPr/>
        </p:nvCxnSpPr>
        <p:spPr>
          <a:xfrm rot="5400000" flipH="1" flipV="1">
            <a:off x="4504223" y="1763703"/>
            <a:ext cx="873008" cy="743074"/>
          </a:xfrm>
          <a:prstGeom prst="straightConnector1">
            <a:avLst/>
          </a:prstGeom>
          <a:ln w="25400">
            <a:solidFill>
              <a:schemeClr val="tx2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正方形/長方形 8"/>
          <p:cNvSpPr/>
          <p:nvPr/>
        </p:nvSpPr>
        <p:spPr>
          <a:xfrm>
            <a:off x="5312264" y="1428736"/>
            <a:ext cx="1260000" cy="540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 smtClean="0"/>
              <a:t>HKS </a:t>
            </a:r>
          </a:p>
          <a:p>
            <a:pPr algn="ctr"/>
            <a:r>
              <a:rPr kumimoji="1" lang="en-US" altLang="ja-JP" dirty="0" smtClean="0"/>
              <a:t>Ref. Plane</a:t>
            </a:r>
            <a:endParaRPr kumimoji="1" lang="ja-JP" altLang="en-US" dirty="0"/>
          </a:p>
        </p:txBody>
      </p:sp>
      <p:sp>
        <p:nvSpPr>
          <p:cNvPr id="10" name="正方形/長方形 9"/>
          <p:cNvSpPr/>
          <p:nvPr/>
        </p:nvSpPr>
        <p:spPr>
          <a:xfrm>
            <a:off x="2597620" y="1428736"/>
            <a:ext cx="1260000" cy="54000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 smtClean="0"/>
              <a:t>HES </a:t>
            </a:r>
          </a:p>
          <a:p>
            <a:pPr algn="ctr"/>
            <a:r>
              <a:rPr kumimoji="1" lang="en-US" altLang="ja-JP" dirty="0" smtClean="0"/>
              <a:t>Ref. Plane</a:t>
            </a:r>
            <a:endParaRPr kumimoji="1" lang="ja-JP" altLang="en-US" dirty="0"/>
          </a:p>
        </p:txBody>
      </p:sp>
      <p:cxnSp>
        <p:nvCxnSpPr>
          <p:cNvPr id="11" name="直線矢印コネクタ 10"/>
          <p:cNvCxnSpPr>
            <a:stCxn id="7" idx="0"/>
            <a:endCxn id="10" idx="3"/>
          </p:cNvCxnSpPr>
          <p:nvPr/>
        </p:nvCxnSpPr>
        <p:spPr>
          <a:xfrm rot="16200000" flipV="1">
            <a:off x="3776901" y="1779455"/>
            <a:ext cx="873008" cy="711570"/>
          </a:xfrm>
          <a:prstGeom prst="straightConnector1">
            <a:avLst/>
          </a:prstGeom>
          <a:ln w="25400">
            <a:solidFill>
              <a:schemeClr val="accent2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テキスト ボックス 11"/>
          <p:cNvSpPr txBox="1"/>
          <p:nvPr/>
        </p:nvSpPr>
        <p:spPr>
          <a:xfrm>
            <a:off x="5669271" y="1000108"/>
            <a:ext cx="6527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400" dirty="0" smtClean="0">
                <a:solidFill>
                  <a:schemeClr val="tx2"/>
                </a:solidFill>
              </a:rPr>
              <a:t>X</a:t>
            </a:r>
            <a:r>
              <a:rPr kumimoji="1" lang="en-US" altLang="ja-JP" sz="2400" baseline="-25000" dirty="0" smtClean="0">
                <a:solidFill>
                  <a:schemeClr val="tx2"/>
                </a:solidFill>
              </a:rPr>
              <a:t>KFP</a:t>
            </a:r>
            <a:endParaRPr kumimoji="1" lang="ja-JP" altLang="en-US" sz="2400" baseline="-25000" dirty="0">
              <a:solidFill>
                <a:schemeClr val="tx2"/>
              </a:solidFill>
            </a:endParaRPr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2883372" y="1000108"/>
            <a:ext cx="6463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400" dirty="0" smtClean="0">
                <a:solidFill>
                  <a:schemeClr val="accent2"/>
                </a:solidFill>
              </a:rPr>
              <a:t>X</a:t>
            </a:r>
            <a:r>
              <a:rPr kumimoji="1" lang="en-US" altLang="ja-JP" sz="2400" baseline="-25000" dirty="0" smtClean="0">
                <a:solidFill>
                  <a:schemeClr val="accent2"/>
                </a:solidFill>
              </a:rPr>
              <a:t>EFP</a:t>
            </a:r>
            <a:endParaRPr kumimoji="1" lang="ja-JP" altLang="en-US" sz="2400" baseline="-25000" dirty="0">
              <a:solidFill>
                <a:schemeClr val="accent2"/>
              </a:solidFill>
            </a:endParaRPr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5778616" y="2500306"/>
            <a:ext cx="51591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400" dirty="0" err="1" smtClean="0">
                <a:solidFill>
                  <a:schemeClr val="tx2"/>
                </a:solidFill>
              </a:rPr>
              <a:t>P</a:t>
            </a:r>
            <a:r>
              <a:rPr kumimoji="1" lang="en-US" altLang="ja-JP" sz="2400" baseline="-25000" dirty="0" err="1" smtClean="0">
                <a:solidFill>
                  <a:schemeClr val="tx2"/>
                </a:solidFill>
              </a:rPr>
              <a:t>Kt</a:t>
            </a:r>
            <a:endParaRPr kumimoji="1" lang="ja-JP" altLang="en-US" sz="2400" baseline="-25000" dirty="0">
              <a:solidFill>
                <a:schemeClr val="tx2"/>
              </a:solidFill>
            </a:endParaRPr>
          </a:p>
        </p:txBody>
      </p:sp>
      <p:sp>
        <p:nvSpPr>
          <p:cNvPr id="15" name="テキスト ボックス 14"/>
          <p:cNvSpPr txBox="1"/>
          <p:nvPr/>
        </p:nvSpPr>
        <p:spPr>
          <a:xfrm>
            <a:off x="2857488" y="2500306"/>
            <a:ext cx="51084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400" dirty="0" err="1" smtClean="0">
                <a:solidFill>
                  <a:schemeClr val="accent2"/>
                </a:solidFill>
              </a:rPr>
              <a:t>P</a:t>
            </a:r>
            <a:r>
              <a:rPr kumimoji="1" lang="en-US" altLang="ja-JP" sz="2400" baseline="-25000" dirty="0" err="1" smtClean="0">
                <a:solidFill>
                  <a:schemeClr val="accent2"/>
                </a:solidFill>
              </a:rPr>
              <a:t>Et</a:t>
            </a:r>
            <a:endParaRPr kumimoji="1" lang="ja-JP" altLang="en-US" sz="2400" baseline="-25000" dirty="0">
              <a:solidFill>
                <a:schemeClr val="accent2"/>
              </a:solidFill>
            </a:endParaRPr>
          </a:p>
        </p:txBody>
      </p:sp>
      <p:cxnSp>
        <p:nvCxnSpPr>
          <p:cNvPr id="16" name="曲線コネクタ 15"/>
          <p:cNvCxnSpPr>
            <a:stCxn id="13" idx="1"/>
            <a:endCxn id="15" idx="1"/>
          </p:cNvCxnSpPr>
          <p:nvPr/>
        </p:nvCxnSpPr>
        <p:spPr>
          <a:xfrm rot="10800000" flipV="1">
            <a:off x="2857488" y="1230941"/>
            <a:ext cx="25884" cy="1500198"/>
          </a:xfrm>
          <a:prstGeom prst="curvedConnector3">
            <a:avLst>
              <a:gd name="adj1" fmla="val 2749514"/>
            </a:avLst>
          </a:prstGeom>
          <a:ln w="25400">
            <a:solidFill>
              <a:schemeClr val="accent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曲線コネクタ 16"/>
          <p:cNvCxnSpPr>
            <a:stCxn id="12" idx="3"/>
            <a:endCxn id="14" idx="3"/>
          </p:cNvCxnSpPr>
          <p:nvPr/>
        </p:nvCxnSpPr>
        <p:spPr>
          <a:xfrm flipH="1">
            <a:off x="6294526" y="1230941"/>
            <a:ext cx="27488" cy="1500198"/>
          </a:xfrm>
          <a:prstGeom prst="curvedConnector3">
            <a:avLst>
              <a:gd name="adj1" fmla="val -1954344"/>
            </a:avLst>
          </a:prstGeom>
          <a:ln w="25400">
            <a:solidFill>
              <a:schemeClr val="tx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2" name="図 91" descr="\begin{document}&#10;\begin{align*}&#10;\textcolor{blue}{\vec{p}_{K}=f_{K}(x_{f}, x'_{f}, y_{f}, y'_{f})}&#10;\end{align*}&#10;\end{document}"/>
          <p:cNvPicPr>
            <a:picLocks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929454" y="2071678"/>
            <a:ext cx="2047664" cy="334124"/>
          </a:xfrm>
          <a:prstGeom prst="rect">
            <a:avLst/>
          </a:prstGeom>
          <a:ln>
            <a:noFill/>
          </a:ln>
        </p:spPr>
      </p:pic>
      <p:sp>
        <p:nvSpPr>
          <p:cNvPr id="104" name="テキスト ボックス 103"/>
          <p:cNvSpPr txBox="1"/>
          <p:nvPr/>
        </p:nvSpPr>
        <p:spPr>
          <a:xfrm>
            <a:off x="-32" y="1619896"/>
            <a:ext cx="203934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kumimoji="1" lang="en-US" altLang="ja-JP" sz="2800" b="1" dirty="0" smtClean="0">
                <a:solidFill>
                  <a:schemeClr val="accent2"/>
                </a:solidFill>
              </a:rPr>
              <a:t>F2T function</a:t>
            </a:r>
          </a:p>
        </p:txBody>
      </p:sp>
      <p:sp>
        <p:nvSpPr>
          <p:cNvPr id="109" name="テキスト ボックス 108"/>
          <p:cNvSpPr txBox="1"/>
          <p:nvPr/>
        </p:nvSpPr>
        <p:spPr>
          <a:xfrm>
            <a:off x="6858016" y="1643050"/>
            <a:ext cx="203934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800" b="1" dirty="0" smtClean="0">
                <a:solidFill>
                  <a:schemeClr val="tx2"/>
                </a:solidFill>
              </a:rPr>
              <a:t>F2T function</a:t>
            </a:r>
            <a:endParaRPr kumimoji="1" lang="ja-JP" altLang="en-US" sz="2800" b="1" dirty="0">
              <a:solidFill>
                <a:schemeClr val="tx2"/>
              </a:solidFill>
            </a:endParaRPr>
          </a:p>
        </p:txBody>
      </p:sp>
      <p:pic>
        <p:nvPicPr>
          <p:cNvPr id="22" name="図 21" descr="\begin{document}&#10;\begin{align*}&#10;f=\sum_{n=0}^{4}\sum_{a_i+b_i+c_i+d_i=n} \alpha_{i}{\cdot}(x_{f})^{a_i}{\cdot}(x_{f}^{\prime})^{b_i}{\cdot}(y_{f})^{c_i}{\cdot}(y_{f}^{\prime})^{d_i}&#10;\end{align*}&#10;\end{document}"/>
          <p:cNvPicPr>
            <a:picLocks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357289" y="3286124"/>
            <a:ext cx="5143537" cy="785818"/>
          </a:xfrm>
          <a:prstGeom prst="rect">
            <a:avLst/>
          </a:prstGeom>
        </p:spPr>
      </p:pic>
      <p:sp>
        <p:nvSpPr>
          <p:cNvPr id="24" name="円/楕円 23"/>
          <p:cNvSpPr/>
          <p:nvPr/>
        </p:nvSpPr>
        <p:spPr>
          <a:xfrm>
            <a:off x="3428992" y="3429000"/>
            <a:ext cx="428628" cy="428628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26" name="直線矢印コネクタ 25"/>
          <p:cNvCxnSpPr>
            <a:stCxn id="24" idx="4"/>
          </p:cNvCxnSpPr>
          <p:nvPr/>
        </p:nvCxnSpPr>
        <p:spPr>
          <a:xfrm rot="5400000">
            <a:off x="3393273" y="4107661"/>
            <a:ext cx="500066" cy="1588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テキスト ボックス 27"/>
          <p:cNvSpPr txBox="1"/>
          <p:nvPr/>
        </p:nvSpPr>
        <p:spPr>
          <a:xfrm>
            <a:off x="500034" y="4357694"/>
            <a:ext cx="4108112" cy="2000548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kumimoji="1" lang="en-US" altLang="ja-JP" sz="2000" dirty="0" smtClean="0">
                <a:solidFill>
                  <a:srgbClr val="FF0000"/>
                </a:solidFill>
              </a:rPr>
              <a:t>Calculate from G4, TOSCA field map</a:t>
            </a:r>
          </a:p>
          <a:p>
            <a:pPr algn="ctr"/>
            <a:r>
              <a:rPr lang="ja-JP" altLang="en-US" sz="2000" dirty="0" smtClean="0">
                <a:solidFill>
                  <a:srgbClr val="FF0000"/>
                </a:solidFill>
              </a:rPr>
              <a:t>→ </a:t>
            </a:r>
            <a:r>
              <a:rPr lang="en-US" altLang="ja-JP" sz="2400" b="1" i="1" dirty="0" smtClean="0">
                <a:solidFill>
                  <a:srgbClr val="FF0000"/>
                </a:solidFill>
              </a:rPr>
              <a:t>Need to be optimized</a:t>
            </a:r>
          </a:p>
          <a:p>
            <a:pPr>
              <a:buFont typeface="Wingdings" pitchFamily="2" charset="2"/>
              <a:buChar char="u"/>
            </a:pPr>
            <a:r>
              <a:rPr kumimoji="1" lang="en-US" altLang="ja-JP" sz="2000" dirty="0" smtClean="0">
                <a:latin typeface="Symbol" pitchFamily="18" charset="2"/>
              </a:rPr>
              <a:t> </a:t>
            </a:r>
            <a:r>
              <a:rPr kumimoji="1" lang="en-US" altLang="ja-JP" sz="2000" u="sng" dirty="0" smtClean="0">
                <a:latin typeface="Symbol" pitchFamily="18" charset="2"/>
              </a:rPr>
              <a:t>L </a:t>
            </a:r>
            <a:r>
              <a:rPr kumimoji="1" lang="en-US" altLang="ja-JP" sz="2000" u="sng" dirty="0" smtClean="0"/>
              <a:t>and </a:t>
            </a:r>
            <a:r>
              <a:rPr kumimoji="1" lang="en-US" altLang="ja-JP" sz="2000" u="sng" dirty="0" smtClean="0">
                <a:latin typeface="Symbol" pitchFamily="18" charset="2"/>
              </a:rPr>
              <a:t>S</a:t>
            </a:r>
            <a:r>
              <a:rPr kumimoji="1" lang="en-US" altLang="ja-JP" sz="2000" u="sng" baseline="30000" dirty="0" smtClean="0">
                <a:latin typeface="Symbol" pitchFamily="18" charset="2"/>
              </a:rPr>
              <a:t>0</a:t>
            </a:r>
            <a:r>
              <a:rPr kumimoji="1" lang="en-US" altLang="ja-JP" sz="2000" u="sng" dirty="0" smtClean="0"/>
              <a:t> peak in proton target run</a:t>
            </a:r>
          </a:p>
          <a:p>
            <a:pPr lvl="1">
              <a:buFont typeface="Wingdings" pitchFamily="2" charset="2"/>
              <a:buChar char="Ø"/>
            </a:pPr>
            <a:r>
              <a:rPr lang="en-US" altLang="ja-JP" sz="2000" dirty="0" smtClean="0"/>
              <a:t> </a:t>
            </a:r>
            <a:r>
              <a:rPr lang="en-US" altLang="ja-JP" sz="2000" i="1" dirty="0" smtClean="0"/>
              <a:t>Momentum calibration</a:t>
            </a:r>
            <a:endParaRPr kumimoji="1" lang="en-US" altLang="ja-JP" sz="2000" i="1" dirty="0" smtClean="0"/>
          </a:p>
          <a:p>
            <a:pPr>
              <a:buFont typeface="Wingdings" pitchFamily="2" charset="2"/>
              <a:buChar char="u"/>
            </a:pPr>
            <a:r>
              <a:rPr lang="en-US" altLang="ja-JP" sz="2000" dirty="0" smtClean="0"/>
              <a:t> </a:t>
            </a:r>
            <a:r>
              <a:rPr lang="en-US" altLang="ja-JP" sz="2000" u="sng" dirty="0" smtClean="0"/>
              <a:t>Sieve Slit Run</a:t>
            </a:r>
          </a:p>
          <a:p>
            <a:pPr lvl="1">
              <a:buFont typeface="Wingdings" pitchFamily="2" charset="2"/>
              <a:buChar char="Ø"/>
            </a:pPr>
            <a:r>
              <a:rPr lang="en-US" altLang="ja-JP" sz="2000" dirty="0" smtClean="0"/>
              <a:t> </a:t>
            </a:r>
            <a:r>
              <a:rPr lang="en-US" altLang="ja-JP" sz="2000" i="1" dirty="0" smtClean="0"/>
              <a:t>Angle calibration</a:t>
            </a:r>
            <a:endParaRPr kumimoji="1" lang="en-US" altLang="ja-JP" sz="2000" i="1" dirty="0" smtClean="0"/>
          </a:p>
        </p:txBody>
      </p:sp>
      <p:sp>
        <p:nvSpPr>
          <p:cNvPr id="29" name="テキスト ボックス 28"/>
          <p:cNvSpPr txBox="1"/>
          <p:nvPr/>
        </p:nvSpPr>
        <p:spPr>
          <a:xfrm>
            <a:off x="2857488" y="3000372"/>
            <a:ext cx="35479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b="1" dirty="0" smtClean="0">
                <a:solidFill>
                  <a:schemeClr val="accent4"/>
                </a:solidFill>
              </a:rPr>
              <a:t>Assumption : point source at target</a:t>
            </a:r>
            <a:endParaRPr kumimoji="1" lang="ja-JP" altLang="en-US" b="1" dirty="0">
              <a:solidFill>
                <a:schemeClr val="accent4"/>
              </a:solidFill>
            </a:endParaRPr>
          </a:p>
        </p:txBody>
      </p:sp>
      <p:sp>
        <p:nvSpPr>
          <p:cNvPr id="30" name="円/楕円 29"/>
          <p:cNvSpPr/>
          <p:nvPr/>
        </p:nvSpPr>
        <p:spPr>
          <a:xfrm>
            <a:off x="4000496" y="3429000"/>
            <a:ext cx="2643206" cy="428628"/>
          </a:xfrm>
          <a:prstGeom prst="ellipse">
            <a:avLst/>
          </a:prstGeom>
          <a:noFill/>
          <a:ln w="254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1" name="テキスト ボックス 30"/>
          <p:cNvSpPr txBox="1"/>
          <p:nvPr/>
        </p:nvSpPr>
        <p:spPr>
          <a:xfrm>
            <a:off x="7070742" y="3429000"/>
            <a:ext cx="10733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smtClean="0">
                <a:solidFill>
                  <a:schemeClr val="accent1"/>
                </a:solidFill>
              </a:rPr>
              <a:t>Real Data</a:t>
            </a:r>
          </a:p>
        </p:txBody>
      </p:sp>
      <p:cxnSp>
        <p:nvCxnSpPr>
          <p:cNvPr id="32" name="直線矢印コネクタ 31"/>
          <p:cNvCxnSpPr/>
          <p:nvPr/>
        </p:nvCxnSpPr>
        <p:spPr>
          <a:xfrm>
            <a:off x="6643702" y="3643314"/>
            <a:ext cx="498478" cy="1588"/>
          </a:xfrm>
          <a:prstGeom prst="straightConnector1">
            <a:avLst/>
          </a:prstGeom>
          <a:ln w="25400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6" name="図 35" descr="\begin{document}&#10;\begin{align*}&#10;\textcolor{red}{\vec{p}_{E}=}\textcolor{red}{f_{E}(x_{f}, x'_{f}, y_{f}, y'_{f})}&#10;\end{align*}&#10;\end{document}"/>
          <p:cNvPicPr>
            <a:picLocks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71438" y="2071678"/>
            <a:ext cx="2143108" cy="328548"/>
          </a:xfrm>
          <a:prstGeom prst="rect">
            <a:avLst/>
          </a:prstGeom>
          <a:ln>
            <a:noFill/>
          </a:ln>
        </p:spPr>
      </p:pic>
      <p:pic>
        <p:nvPicPr>
          <p:cNvPr id="37" name="図 36" descr="pepk_ch2_rev356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5286380" y="4214818"/>
            <a:ext cx="3171630" cy="2160000"/>
          </a:xfrm>
          <a:prstGeom prst="rect">
            <a:avLst/>
          </a:prstGeom>
        </p:spPr>
      </p:pic>
      <p:sp>
        <p:nvSpPr>
          <p:cNvPr id="38" name="テキスト ボックス 37"/>
          <p:cNvSpPr txBox="1"/>
          <p:nvPr/>
        </p:nvSpPr>
        <p:spPr>
          <a:xfrm>
            <a:off x="4929190" y="4000504"/>
            <a:ext cx="3929090" cy="369332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kumimoji="1" lang="en-US" altLang="ja-JP" b="1" dirty="0" smtClean="0"/>
              <a:t>HES mom [</a:t>
            </a:r>
            <a:r>
              <a:rPr kumimoji="1" lang="en-US" altLang="ja-JP" b="1" dirty="0" err="1" smtClean="0"/>
              <a:t>GeV</a:t>
            </a:r>
            <a:r>
              <a:rPr kumimoji="1" lang="en-US" altLang="ja-JP" b="1" dirty="0" smtClean="0"/>
              <a:t>/c] </a:t>
            </a:r>
            <a:r>
              <a:rPr kumimoji="1" lang="en-US" altLang="ja-JP" b="1" dirty="0" err="1" smtClean="0"/>
              <a:t>vs</a:t>
            </a:r>
            <a:r>
              <a:rPr kumimoji="1" lang="en-US" altLang="ja-JP" b="1" dirty="0" smtClean="0"/>
              <a:t> HKS mom [</a:t>
            </a:r>
            <a:r>
              <a:rPr kumimoji="1" lang="en-US" altLang="ja-JP" b="1" dirty="0" err="1" smtClean="0"/>
              <a:t>GeV</a:t>
            </a:r>
            <a:r>
              <a:rPr kumimoji="1" lang="en-US" altLang="ja-JP" b="1" dirty="0" smtClean="0"/>
              <a:t>/c]</a:t>
            </a:r>
            <a:endParaRPr kumimoji="1" lang="ja-JP" altLang="en-US" b="1" dirty="0"/>
          </a:p>
        </p:txBody>
      </p:sp>
      <p:sp>
        <p:nvSpPr>
          <p:cNvPr id="39" name="テキスト ボックス 38"/>
          <p:cNvSpPr txBox="1"/>
          <p:nvPr/>
        </p:nvSpPr>
        <p:spPr>
          <a:xfrm>
            <a:off x="6786578" y="4572008"/>
            <a:ext cx="39626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>
                <a:latin typeface="Symbol" pitchFamily="18" charset="2"/>
              </a:rPr>
              <a:t>L</a:t>
            </a:r>
            <a:endParaRPr kumimoji="1" lang="ja-JP" altLang="en-US" sz="2400" dirty="0">
              <a:latin typeface="Symbol" pitchFamily="18" charset="2"/>
            </a:endParaRPr>
          </a:p>
        </p:txBody>
      </p:sp>
      <p:cxnSp>
        <p:nvCxnSpPr>
          <p:cNvPr id="40" name="直線矢印コネクタ 39"/>
          <p:cNvCxnSpPr>
            <a:stCxn id="39" idx="2"/>
          </p:cNvCxnSpPr>
          <p:nvPr/>
        </p:nvCxnSpPr>
        <p:spPr>
          <a:xfrm rot="5400000">
            <a:off x="6723568" y="4953808"/>
            <a:ext cx="181277" cy="341007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テキスト ボックス 40"/>
          <p:cNvSpPr txBox="1"/>
          <p:nvPr/>
        </p:nvSpPr>
        <p:spPr>
          <a:xfrm>
            <a:off x="5500694" y="5786454"/>
            <a:ext cx="47000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>
                <a:latin typeface="Symbol" pitchFamily="18" charset="2"/>
              </a:rPr>
              <a:t>S</a:t>
            </a:r>
            <a:r>
              <a:rPr kumimoji="1" lang="en-US" altLang="ja-JP" sz="2400" baseline="30000" dirty="0" smtClean="0">
                <a:latin typeface="Symbol" pitchFamily="18" charset="2"/>
              </a:rPr>
              <a:t>0</a:t>
            </a:r>
            <a:endParaRPr kumimoji="1" lang="ja-JP" altLang="en-US" sz="2400" baseline="30000" dirty="0">
              <a:latin typeface="Symbol" pitchFamily="18" charset="2"/>
            </a:endParaRPr>
          </a:p>
        </p:txBody>
      </p:sp>
      <p:cxnSp>
        <p:nvCxnSpPr>
          <p:cNvPr id="42" name="直線矢印コネクタ 41"/>
          <p:cNvCxnSpPr/>
          <p:nvPr/>
        </p:nvCxnSpPr>
        <p:spPr>
          <a:xfrm rot="5400000" flipH="1" flipV="1">
            <a:off x="5857884" y="5572140"/>
            <a:ext cx="285752" cy="285752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テキスト ボックス 34"/>
          <p:cNvSpPr txBox="1"/>
          <p:nvPr/>
        </p:nvSpPr>
        <p:spPr>
          <a:xfrm>
            <a:off x="5572132" y="4357694"/>
            <a:ext cx="10986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b="1" dirty="0" smtClean="0">
                <a:solidFill>
                  <a:schemeClr val="accent5">
                    <a:lumMod val="75000"/>
                  </a:schemeClr>
                </a:solidFill>
              </a:rPr>
              <a:t>Real Data</a:t>
            </a:r>
            <a:endParaRPr kumimoji="1" lang="ja-JP" altLang="en-US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43" name="テキスト ボックス 42"/>
          <p:cNvSpPr txBox="1"/>
          <p:nvPr/>
        </p:nvSpPr>
        <p:spPr>
          <a:xfrm>
            <a:off x="3929058" y="714356"/>
            <a:ext cx="9991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measure</a:t>
            </a:r>
            <a:endParaRPr kumimoji="1" lang="ja-JP" altLang="en-US" dirty="0"/>
          </a:p>
        </p:txBody>
      </p:sp>
      <p:cxnSp>
        <p:nvCxnSpPr>
          <p:cNvPr id="44" name="直線矢印コネクタ 43"/>
          <p:cNvCxnSpPr>
            <a:stCxn id="43" idx="1"/>
          </p:cNvCxnSpPr>
          <p:nvPr/>
        </p:nvCxnSpPr>
        <p:spPr>
          <a:xfrm rot="10800000" flipV="1">
            <a:off x="3428992" y="899022"/>
            <a:ext cx="500066" cy="243962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直線矢印コネクタ 44"/>
          <p:cNvCxnSpPr/>
          <p:nvPr/>
        </p:nvCxnSpPr>
        <p:spPr>
          <a:xfrm>
            <a:off x="4929190" y="928670"/>
            <a:ext cx="740081" cy="230833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" name="図 36" descr="mm_ch2_18Aug10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71142" y="1115452"/>
            <a:ext cx="4228850" cy="2880000"/>
          </a:xfrm>
          <a:prstGeom prst="rect">
            <a:avLst/>
          </a:prstGeom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kumimoji="1" lang="en-US" altLang="ja-JP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Energy Scale </a:t>
            </a:r>
            <a:r>
              <a:rPr lang="en-US" altLang="ja-JP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</a:t>
            </a:r>
            <a:r>
              <a:rPr kumimoji="1" lang="en-US" altLang="ja-JP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alibration </a:t>
            </a:r>
            <a:r>
              <a:rPr kumimoji="1" lang="en-US" altLang="ja-JP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–</a:t>
            </a:r>
            <a:r>
              <a:rPr kumimoji="1" lang="en-US" altLang="ja-JP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mbol" pitchFamily="18" charset="2"/>
              </a:rPr>
              <a:t>L, S</a:t>
            </a:r>
            <a:r>
              <a:rPr kumimoji="1" lang="en-US" altLang="ja-JP" sz="2400" baseline="30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mbol" pitchFamily="18" charset="2"/>
              </a:rPr>
              <a:t>0</a:t>
            </a:r>
            <a:r>
              <a:rPr kumimoji="1" lang="en-US" altLang="ja-JP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mbol" pitchFamily="18" charset="2"/>
              </a:rPr>
              <a:t> </a:t>
            </a:r>
            <a:r>
              <a:rPr kumimoji="1" lang="en-US" altLang="ja-JP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peak-</a:t>
            </a:r>
            <a:endParaRPr kumimoji="1" lang="ja-JP" altLang="en-U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2010/9/4</a:t>
            </a:r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SPHERE and JSPS 2010 Meeting</a:t>
            </a:r>
            <a:endParaRPr kumimoji="1" lang="ja-JP" altLang="en-US"/>
          </a:p>
        </p:txBody>
      </p:sp>
      <p:sp>
        <p:nvSpPr>
          <p:cNvPr id="15" name="テキスト ボックス 14"/>
          <p:cNvSpPr txBox="1"/>
          <p:nvPr/>
        </p:nvSpPr>
        <p:spPr>
          <a:xfrm>
            <a:off x="0" y="714356"/>
            <a:ext cx="457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smtClean="0"/>
              <a:t>elementary reaction </a:t>
            </a:r>
            <a:r>
              <a:rPr lang="en-US" altLang="ja-JP" dirty="0" smtClean="0"/>
              <a:t>using proton target</a:t>
            </a:r>
            <a:r>
              <a:rPr kumimoji="1" lang="en-US" altLang="ja-JP" dirty="0" smtClean="0"/>
              <a:t> :</a:t>
            </a:r>
            <a:endParaRPr kumimoji="1" lang="ja-JP" altLang="en-US" dirty="0"/>
          </a:p>
        </p:txBody>
      </p:sp>
      <p:pic>
        <p:nvPicPr>
          <p:cNvPr id="16" name="図 15" descr="\begin{document}&#10;\begin{align*}&#10;e+p\rightarrow e'+K^++\Lambda/\Sigma^0&#10;\end{align*}&#10;\end{document}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143372" y="714356"/>
            <a:ext cx="3357586" cy="360488"/>
          </a:xfrm>
          <a:prstGeom prst="rect">
            <a:avLst/>
          </a:prstGeom>
        </p:spPr>
      </p:pic>
      <p:sp>
        <p:nvSpPr>
          <p:cNvPr id="22" name="テキスト ボックス 21"/>
          <p:cNvSpPr txBox="1"/>
          <p:nvPr/>
        </p:nvSpPr>
        <p:spPr>
          <a:xfrm>
            <a:off x="1115616" y="1907540"/>
            <a:ext cx="39626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>
                <a:latin typeface="Symbol" pitchFamily="18" charset="2"/>
              </a:rPr>
              <a:t>L</a:t>
            </a:r>
            <a:endParaRPr kumimoji="1" lang="ja-JP" altLang="en-US" sz="2400" dirty="0">
              <a:latin typeface="Symbol" pitchFamily="18" charset="2"/>
            </a:endParaRPr>
          </a:p>
        </p:txBody>
      </p:sp>
      <p:sp>
        <p:nvSpPr>
          <p:cNvPr id="23" name="テキスト ボックス 22"/>
          <p:cNvSpPr txBox="1"/>
          <p:nvPr/>
        </p:nvSpPr>
        <p:spPr>
          <a:xfrm>
            <a:off x="2753470" y="2699628"/>
            <a:ext cx="47000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>
                <a:latin typeface="Symbol" pitchFamily="18" charset="2"/>
              </a:rPr>
              <a:t>S</a:t>
            </a:r>
            <a:r>
              <a:rPr kumimoji="1" lang="en-US" altLang="ja-JP" sz="2400" baseline="30000" dirty="0" smtClean="0">
                <a:latin typeface="Symbol" pitchFamily="18" charset="2"/>
              </a:rPr>
              <a:t>0</a:t>
            </a:r>
            <a:endParaRPr kumimoji="1" lang="ja-JP" altLang="en-US" sz="2400" baseline="30000" dirty="0">
              <a:latin typeface="Symbol" pitchFamily="18" charset="2"/>
            </a:endParaRPr>
          </a:p>
        </p:txBody>
      </p:sp>
      <p:sp>
        <p:nvSpPr>
          <p:cNvPr id="24" name="テキスト ボックス 23"/>
          <p:cNvSpPr txBox="1"/>
          <p:nvPr/>
        </p:nvSpPr>
        <p:spPr>
          <a:xfrm>
            <a:off x="1947277" y="1841920"/>
            <a:ext cx="188224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Width of </a:t>
            </a:r>
            <a:r>
              <a:rPr kumimoji="1" lang="en-US" altLang="ja-JP" dirty="0" smtClean="0">
                <a:latin typeface="Symbol" pitchFamily="18" charset="2"/>
              </a:rPr>
              <a:t>L</a:t>
            </a:r>
          </a:p>
          <a:p>
            <a:r>
              <a:rPr lang="en-US" altLang="ja-JP" dirty="0" smtClean="0"/>
              <a:t>~4.6MeV (FWHM)</a:t>
            </a:r>
            <a:endParaRPr kumimoji="1" lang="ja-JP" altLang="en-US" dirty="0"/>
          </a:p>
        </p:txBody>
      </p:sp>
      <p:sp>
        <p:nvSpPr>
          <p:cNvPr id="66" name="テキスト ボックス 65"/>
          <p:cNvSpPr txBox="1"/>
          <p:nvPr/>
        </p:nvSpPr>
        <p:spPr>
          <a:xfrm>
            <a:off x="199134" y="1115452"/>
            <a:ext cx="3694153" cy="36933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kumimoji="1" lang="en-US" altLang="ja-JP" dirty="0" smtClean="0"/>
              <a:t>CH</a:t>
            </a:r>
            <a:r>
              <a:rPr kumimoji="1" lang="en-US" altLang="ja-JP" baseline="-25000" dirty="0" smtClean="0"/>
              <a:t>2</a:t>
            </a:r>
            <a:r>
              <a:rPr kumimoji="1" lang="en-US" altLang="ja-JP" dirty="0" smtClean="0"/>
              <a:t> target missing mass </a:t>
            </a:r>
            <a:r>
              <a:rPr lang="en-US" altLang="ja-JP" dirty="0" smtClean="0"/>
              <a:t>w/ initial F2T</a:t>
            </a:r>
            <a:endParaRPr kumimoji="1" lang="ja-JP" altLang="en-US" dirty="0"/>
          </a:p>
        </p:txBody>
      </p:sp>
      <p:sp>
        <p:nvSpPr>
          <p:cNvPr id="20" name="テキスト ボックス 19"/>
          <p:cNvSpPr txBox="1"/>
          <p:nvPr/>
        </p:nvSpPr>
        <p:spPr>
          <a:xfrm>
            <a:off x="2597700" y="3822514"/>
            <a:ext cx="1788823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kumimoji="1" lang="en-US" altLang="ja-JP" b="1" dirty="0" err="1" smtClean="0"/>
              <a:t>M</a:t>
            </a:r>
            <a:r>
              <a:rPr kumimoji="1" lang="en-US" altLang="ja-JP" b="1" baseline="-25000" dirty="0" err="1" smtClean="0"/>
              <a:t>x</a:t>
            </a:r>
            <a:r>
              <a:rPr kumimoji="1" lang="en-US" altLang="ja-JP" b="1" dirty="0" smtClean="0"/>
              <a:t>-M</a:t>
            </a:r>
            <a:r>
              <a:rPr kumimoji="1" lang="en-US" altLang="ja-JP" b="1" baseline="-25000" dirty="0" smtClean="0">
                <a:latin typeface="Symbol" pitchFamily="18" charset="2"/>
              </a:rPr>
              <a:t>L</a:t>
            </a:r>
            <a:r>
              <a:rPr kumimoji="1" lang="en-US" altLang="ja-JP" b="1" dirty="0" smtClean="0"/>
              <a:t> [</a:t>
            </a:r>
            <a:r>
              <a:rPr kumimoji="1" lang="en-US" altLang="ja-JP" b="1" dirty="0" err="1" smtClean="0"/>
              <a:t>MeV</a:t>
            </a:r>
            <a:r>
              <a:rPr kumimoji="1" lang="en-US" altLang="ja-JP" b="1" dirty="0" smtClean="0"/>
              <a:t>/c</a:t>
            </a:r>
            <a:r>
              <a:rPr kumimoji="1" lang="en-US" altLang="ja-JP" b="1" baseline="30000" dirty="0" smtClean="0"/>
              <a:t>2</a:t>
            </a:r>
            <a:r>
              <a:rPr kumimoji="1" lang="en-US" altLang="ja-JP" b="1" dirty="0" smtClean="0"/>
              <a:t>]</a:t>
            </a:r>
            <a:endParaRPr kumimoji="1" lang="ja-JP" altLang="en-US" b="1" dirty="0"/>
          </a:p>
        </p:txBody>
      </p:sp>
      <p:sp>
        <p:nvSpPr>
          <p:cNvPr id="36" name="テキスト ボックス 35"/>
          <p:cNvSpPr txBox="1"/>
          <p:nvPr/>
        </p:nvSpPr>
        <p:spPr>
          <a:xfrm>
            <a:off x="1804400" y="2691648"/>
            <a:ext cx="7793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baseline="30000" dirty="0" smtClean="0"/>
              <a:t>12</a:t>
            </a:r>
            <a:r>
              <a:rPr kumimoji="1" lang="en-US" altLang="ja-JP" dirty="0" smtClean="0"/>
              <a:t>C QF</a:t>
            </a:r>
            <a:endParaRPr kumimoji="1" lang="ja-JP" altLang="en-US" dirty="0"/>
          </a:p>
        </p:txBody>
      </p:sp>
      <p:cxnSp>
        <p:nvCxnSpPr>
          <p:cNvPr id="38" name="直線矢印コネクタ 37"/>
          <p:cNvCxnSpPr>
            <a:stCxn id="36" idx="2"/>
          </p:cNvCxnSpPr>
          <p:nvPr/>
        </p:nvCxnSpPr>
        <p:spPr>
          <a:xfrm rot="5400000">
            <a:off x="1862441" y="3145816"/>
            <a:ext cx="416486" cy="246815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テキスト ボックス 39"/>
          <p:cNvSpPr txBox="1"/>
          <p:nvPr/>
        </p:nvSpPr>
        <p:spPr>
          <a:xfrm>
            <a:off x="89888" y="3893952"/>
            <a:ext cx="17342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Acc. Background</a:t>
            </a:r>
            <a:endParaRPr kumimoji="1" lang="ja-JP" altLang="en-US" dirty="0"/>
          </a:p>
        </p:txBody>
      </p:sp>
      <p:cxnSp>
        <p:nvCxnSpPr>
          <p:cNvPr id="42" name="直線矢印コネクタ 41"/>
          <p:cNvCxnSpPr/>
          <p:nvPr/>
        </p:nvCxnSpPr>
        <p:spPr>
          <a:xfrm flipV="1">
            <a:off x="1018584" y="3608201"/>
            <a:ext cx="500063" cy="369331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1" name="図 40" descr="mm_ch2_29Jul10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572000" y="1115452"/>
            <a:ext cx="4228850" cy="2880000"/>
          </a:xfrm>
          <a:prstGeom prst="rect">
            <a:avLst/>
          </a:prstGeom>
        </p:spPr>
      </p:pic>
      <p:sp>
        <p:nvSpPr>
          <p:cNvPr id="47" name="テキスト ボックス 46"/>
          <p:cNvSpPr txBox="1"/>
          <p:nvPr/>
        </p:nvSpPr>
        <p:spPr>
          <a:xfrm>
            <a:off x="4499992" y="1106160"/>
            <a:ext cx="3731021" cy="36933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kumimoji="1" lang="en-US" altLang="ja-JP" dirty="0" smtClean="0"/>
              <a:t>CH</a:t>
            </a:r>
            <a:r>
              <a:rPr kumimoji="1" lang="en-US" altLang="ja-JP" baseline="-25000" dirty="0" smtClean="0"/>
              <a:t>2</a:t>
            </a:r>
            <a:r>
              <a:rPr kumimoji="1" lang="en-US" altLang="ja-JP" dirty="0" smtClean="0"/>
              <a:t> target missing mass </a:t>
            </a:r>
            <a:r>
              <a:rPr lang="en-US" altLang="ja-JP" dirty="0" smtClean="0"/>
              <a:t>w/ tuned F2T</a:t>
            </a:r>
            <a:endParaRPr kumimoji="1" lang="ja-JP" altLang="en-US" dirty="0"/>
          </a:p>
        </p:txBody>
      </p:sp>
      <p:sp>
        <p:nvSpPr>
          <p:cNvPr id="49" name="テキスト ボックス 48"/>
          <p:cNvSpPr txBox="1"/>
          <p:nvPr/>
        </p:nvSpPr>
        <p:spPr>
          <a:xfrm>
            <a:off x="6084168" y="1765265"/>
            <a:ext cx="188224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Width of </a:t>
            </a:r>
            <a:r>
              <a:rPr kumimoji="1" lang="en-US" altLang="ja-JP" dirty="0" smtClean="0">
                <a:latin typeface="Symbol" pitchFamily="18" charset="2"/>
              </a:rPr>
              <a:t>L</a:t>
            </a:r>
          </a:p>
          <a:p>
            <a:r>
              <a:rPr lang="en-US" altLang="ja-JP" dirty="0" smtClean="0"/>
              <a:t>~2.2MeV (FWHM)</a:t>
            </a:r>
            <a:endParaRPr kumimoji="1" lang="ja-JP" altLang="en-US" dirty="0"/>
          </a:p>
        </p:txBody>
      </p:sp>
      <p:sp>
        <p:nvSpPr>
          <p:cNvPr id="51" name="テキスト ボックス 50"/>
          <p:cNvSpPr txBox="1"/>
          <p:nvPr/>
        </p:nvSpPr>
        <p:spPr>
          <a:xfrm>
            <a:off x="5436096" y="1979548"/>
            <a:ext cx="39626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>
                <a:latin typeface="Symbol" pitchFamily="18" charset="2"/>
              </a:rPr>
              <a:t>L</a:t>
            </a:r>
            <a:endParaRPr kumimoji="1" lang="ja-JP" altLang="en-US" sz="2400" dirty="0">
              <a:latin typeface="Symbol" pitchFamily="18" charset="2"/>
            </a:endParaRPr>
          </a:p>
        </p:txBody>
      </p:sp>
      <p:sp>
        <p:nvSpPr>
          <p:cNvPr id="53" name="テキスト ボックス 52"/>
          <p:cNvSpPr txBox="1"/>
          <p:nvPr/>
        </p:nvSpPr>
        <p:spPr>
          <a:xfrm>
            <a:off x="6948264" y="2699628"/>
            <a:ext cx="47000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>
                <a:latin typeface="Symbol" pitchFamily="18" charset="2"/>
              </a:rPr>
              <a:t>S</a:t>
            </a:r>
            <a:r>
              <a:rPr kumimoji="1" lang="en-US" altLang="ja-JP" sz="2400" baseline="30000" dirty="0" smtClean="0">
                <a:latin typeface="Symbol" pitchFamily="18" charset="2"/>
              </a:rPr>
              <a:t>0</a:t>
            </a:r>
            <a:endParaRPr kumimoji="1" lang="ja-JP" altLang="en-US" sz="2400" baseline="30000" dirty="0">
              <a:latin typeface="Symbol" pitchFamily="18" charset="2"/>
            </a:endParaRPr>
          </a:p>
        </p:txBody>
      </p:sp>
      <p:sp>
        <p:nvSpPr>
          <p:cNvPr id="54" name="テキスト ボックス 53"/>
          <p:cNvSpPr txBox="1"/>
          <p:nvPr/>
        </p:nvSpPr>
        <p:spPr>
          <a:xfrm>
            <a:off x="6084168" y="2699628"/>
            <a:ext cx="7793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baseline="30000" dirty="0" smtClean="0"/>
              <a:t>12</a:t>
            </a:r>
            <a:r>
              <a:rPr kumimoji="1" lang="en-US" altLang="ja-JP" dirty="0" smtClean="0"/>
              <a:t>C QF</a:t>
            </a:r>
            <a:endParaRPr kumimoji="1" lang="ja-JP" altLang="en-US" dirty="0"/>
          </a:p>
        </p:txBody>
      </p:sp>
      <p:cxnSp>
        <p:nvCxnSpPr>
          <p:cNvPr id="55" name="直線矢印コネクタ 54"/>
          <p:cNvCxnSpPr>
            <a:stCxn id="54" idx="2"/>
          </p:cNvCxnSpPr>
          <p:nvPr/>
        </p:nvCxnSpPr>
        <p:spPr>
          <a:xfrm rot="5400000">
            <a:off x="6142209" y="3153796"/>
            <a:ext cx="416486" cy="246815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テキスト ボックス 55"/>
          <p:cNvSpPr txBox="1"/>
          <p:nvPr/>
        </p:nvSpPr>
        <p:spPr>
          <a:xfrm>
            <a:off x="4369656" y="3901932"/>
            <a:ext cx="17342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Acc. Background</a:t>
            </a:r>
            <a:endParaRPr kumimoji="1" lang="ja-JP" altLang="en-US" dirty="0"/>
          </a:p>
        </p:txBody>
      </p:sp>
      <p:cxnSp>
        <p:nvCxnSpPr>
          <p:cNvPr id="58" name="直線矢印コネクタ 57"/>
          <p:cNvCxnSpPr/>
          <p:nvPr/>
        </p:nvCxnSpPr>
        <p:spPr>
          <a:xfrm flipV="1">
            <a:off x="5298352" y="3616181"/>
            <a:ext cx="500063" cy="369331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テキスト ボックス 60"/>
          <p:cNvSpPr txBox="1"/>
          <p:nvPr/>
        </p:nvSpPr>
        <p:spPr>
          <a:xfrm>
            <a:off x="7020272" y="3779748"/>
            <a:ext cx="1788823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kumimoji="1" lang="en-US" altLang="ja-JP" b="1" dirty="0" err="1" smtClean="0"/>
              <a:t>M</a:t>
            </a:r>
            <a:r>
              <a:rPr kumimoji="1" lang="en-US" altLang="ja-JP" b="1" baseline="-25000" dirty="0" err="1" smtClean="0"/>
              <a:t>x</a:t>
            </a:r>
            <a:r>
              <a:rPr kumimoji="1" lang="en-US" altLang="ja-JP" b="1" dirty="0" smtClean="0"/>
              <a:t>-M</a:t>
            </a:r>
            <a:r>
              <a:rPr kumimoji="1" lang="en-US" altLang="ja-JP" b="1" baseline="-25000" dirty="0" smtClean="0">
                <a:latin typeface="Symbol" pitchFamily="18" charset="2"/>
              </a:rPr>
              <a:t>L</a:t>
            </a:r>
            <a:r>
              <a:rPr kumimoji="1" lang="en-US" altLang="ja-JP" b="1" dirty="0" smtClean="0"/>
              <a:t> [</a:t>
            </a:r>
            <a:r>
              <a:rPr kumimoji="1" lang="en-US" altLang="ja-JP" b="1" dirty="0" err="1" smtClean="0"/>
              <a:t>MeV</a:t>
            </a:r>
            <a:r>
              <a:rPr kumimoji="1" lang="en-US" altLang="ja-JP" b="1" dirty="0" smtClean="0"/>
              <a:t>/c</a:t>
            </a:r>
            <a:r>
              <a:rPr kumimoji="1" lang="en-US" altLang="ja-JP" b="1" baseline="30000" dirty="0" smtClean="0"/>
              <a:t>2</a:t>
            </a:r>
            <a:r>
              <a:rPr kumimoji="1" lang="en-US" altLang="ja-JP" b="1" dirty="0" smtClean="0"/>
              <a:t>]</a:t>
            </a:r>
            <a:endParaRPr kumimoji="1" lang="ja-JP" altLang="en-US" b="1" dirty="0"/>
          </a:p>
        </p:txBody>
      </p:sp>
      <p:pic>
        <p:nvPicPr>
          <p:cNvPr id="27" name="図 26" descr="mm_h2o_29Jul10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187624" y="4509360"/>
            <a:ext cx="3171630" cy="2160000"/>
          </a:xfrm>
          <a:prstGeom prst="rect">
            <a:avLst/>
          </a:prstGeom>
        </p:spPr>
      </p:pic>
      <p:sp>
        <p:nvSpPr>
          <p:cNvPr id="28" name="テキスト ボックス 27"/>
          <p:cNvSpPr txBox="1"/>
          <p:nvPr/>
        </p:nvSpPr>
        <p:spPr>
          <a:xfrm>
            <a:off x="4139952" y="6488668"/>
            <a:ext cx="1788823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kumimoji="1" lang="en-US" altLang="ja-JP" b="1" dirty="0" err="1" smtClean="0"/>
              <a:t>M</a:t>
            </a:r>
            <a:r>
              <a:rPr kumimoji="1" lang="en-US" altLang="ja-JP" b="1" baseline="-25000" dirty="0" err="1" smtClean="0"/>
              <a:t>x</a:t>
            </a:r>
            <a:r>
              <a:rPr kumimoji="1" lang="en-US" altLang="ja-JP" b="1" dirty="0" smtClean="0"/>
              <a:t>-M</a:t>
            </a:r>
            <a:r>
              <a:rPr kumimoji="1" lang="en-US" altLang="ja-JP" b="1" baseline="-25000" dirty="0" smtClean="0">
                <a:latin typeface="Symbol" pitchFamily="18" charset="2"/>
              </a:rPr>
              <a:t>L</a:t>
            </a:r>
            <a:r>
              <a:rPr kumimoji="1" lang="en-US" altLang="ja-JP" b="1" dirty="0" smtClean="0"/>
              <a:t> [</a:t>
            </a:r>
            <a:r>
              <a:rPr kumimoji="1" lang="en-US" altLang="ja-JP" b="1" dirty="0" err="1" smtClean="0"/>
              <a:t>MeV</a:t>
            </a:r>
            <a:r>
              <a:rPr kumimoji="1" lang="en-US" altLang="ja-JP" b="1" dirty="0" smtClean="0"/>
              <a:t>/c</a:t>
            </a:r>
            <a:r>
              <a:rPr kumimoji="1" lang="en-US" altLang="ja-JP" b="1" baseline="30000" dirty="0" smtClean="0"/>
              <a:t>2</a:t>
            </a:r>
            <a:r>
              <a:rPr kumimoji="1" lang="en-US" altLang="ja-JP" b="1" dirty="0" smtClean="0"/>
              <a:t>]</a:t>
            </a:r>
            <a:endParaRPr kumimoji="1" lang="ja-JP" altLang="en-US" b="1" dirty="0"/>
          </a:p>
        </p:txBody>
      </p:sp>
      <p:sp>
        <p:nvSpPr>
          <p:cNvPr id="29" name="テキスト ボックス 28"/>
          <p:cNvSpPr txBox="1"/>
          <p:nvPr/>
        </p:nvSpPr>
        <p:spPr>
          <a:xfrm>
            <a:off x="2339752" y="4797152"/>
            <a:ext cx="39626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>
                <a:latin typeface="Symbol" pitchFamily="18" charset="2"/>
              </a:rPr>
              <a:t>L</a:t>
            </a:r>
            <a:endParaRPr kumimoji="1" lang="ja-JP" altLang="en-US" sz="2400" dirty="0">
              <a:latin typeface="Symbol" pitchFamily="18" charset="2"/>
            </a:endParaRPr>
          </a:p>
        </p:txBody>
      </p:sp>
      <p:sp>
        <p:nvSpPr>
          <p:cNvPr id="30" name="テキスト ボックス 29"/>
          <p:cNvSpPr txBox="1"/>
          <p:nvPr/>
        </p:nvSpPr>
        <p:spPr>
          <a:xfrm>
            <a:off x="3331976" y="5274222"/>
            <a:ext cx="47000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400" dirty="0" smtClean="0">
                <a:latin typeface="Symbol" pitchFamily="18" charset="2"/>
              </a:rPr>
              <a:t>S</a:t>
            </a:r>
            <a:r>
              <a:rPr lang="en-US" altLang="ja-JP" sz="2400" baseline="30000" dirty="0" smtClean="0">
                <a:latin typeface="Symbol" pitchFamily="18" charset="2"/>
              </a:rPr>
              <a:t>0</a:t>
            </a:r>
            <a:endParaRPr kumimoji="1" lang="ja-JP" altLang="en-US" sz="2400" baseline="30000" dirty="0">
              <a:latin typeface="Symbol" pitchFamily="18" charset="2"/>
            </a:endParaRPr>
          </a:p>
        </p:txBody>
      </p:sp>
      <p:sp>
        <p:nvSpPr>
          <p:cNvPr id="31" name="テキスト ボックス 30"/>
          <p:cNvSpPr txBox="1"/>
          <p:nvPr/>
        </p:nvSpPr>
        <p:spPr>
          <a:xfrm>
            <a:off x="467544" y="4283804"/>
            <a:ext cx="3722750" cy="36933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kumimoji="1" lang="en-US" altLang="ja-JP" dirty="0" smtClean="0"/>
              <a:t>H</a:t>
            </a:r>
            <a:r>
              <a:rPr kumimoji="1" lang="en-US" altLang="ja-JP" baseline="-25000" dirty="0" smtClean="0"/>
              <a:t>2</a:t>
            </a:r>
            <a:r>
              <a:rPr kumimoji="1" lang="en-US" altLang="ja-JP" dirty="0" smtClean="0"/>
              <a:t>O target missing mass (preliminary)</a:t>
            </a:r>
            <a:endParaRPr kumimoji="1" lang="ja-JP" altLang="en-US" dirty="0"/>
          </a:p>
        </p:txBody>
      </p:sp>
      <p:sp>
        <p:nvSpPr>
          <p:cNvPr id="32" name="右矢印 31"/>
          <p:cNvSpPr/>
          <p:nvPr/>
        </p:nvSpPr>
        <p:spPr>
          <a:xfrm>
            <a:off x="4211960" y="2420888"/>
            <a:ext cx="576064" cy="50405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34" name="直線コネクタ 33"/>
          <p:cNvCxnSpPr/>
          <p:nvPr/>
        </p:nvCxnSpPr>
        <p:spPr>
          <a:xfrm>
            <a:off x="72008" y="4221088"/>
            <a:ext cx="8964488" cy="0"/>
          </a:xfrm>
          <a:prstGeom prst="line">
            <a:avLst/>
          </a:prstGeom>
          <a:ln w="25400"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テキスト ボックス 34"/>
          <p:cNvSpPr txBox="1"/>
          <p:nvPr/>
        </p:nvSpPr>
        <p:spPr>
          <a:xfrm>
            <a:off x="4644008" y="5373216"/>
            <a:ext cx="4441409" cy="646331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altLang="ja-JP" dirty="0" smtClean="0"/>
              <a:t>Bad S/N ratio, poor statistics</a:t>
            </a:r>
          </a:p>
          <a:p>
            <a:r>
              <a:rPr kumimoji="1" lang="ja-JP" altLang="en-US" dirty="0" smtClean="0"/>
              <a:t>→ </a:t>
            </a:r>
            <a:r>
              <a:rPr kumimoji="1" lang="en-US" altLang="ja-JP" dirty="0" smtClean="0"/>
              <a:t>Due to imperfect treatment of </a:t>
            </a:r>
            <a:r>
              <a:rPr kumimoji="1" lang="en-US" altLang="ja-JP" u="sng" dirty="0" smtClean="0">
                <a:solidFill>
                  <a:srgbClr val="FF0000"/>
                </a:solidFill>
              </a:rPr>
              <a:t>multiplicity </a:t>
            </a:r>
            <a:endParaRPr kumimoji="1" lang="en-US" altLang="ja-JP" u="sng" dirty="0" smtClean="0">
              <a:solidFill>
                <a:srgbClr val="FF0000"/>
              </a:solidFill>
            </a:endParaRPr>
          </a:p>
        </p:txBody>
      </p:sp>
      <p:sp>
        <p:nvSpPr>
          <p:cNvPr id="39" name="テキスト ボックス 38"/>
          <p:cNvSpPr txBox="1"/>
          <p:nvPr/>
        </p:nvSpPr>
        <p:spPr>
          <a:xfrm>
            <a:off x="4644008" y="6093296"/>
            <a:ext cx="40748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i="1" u="sng" dirty="0" smtClean="0"/>
              <a:t>A</a:t>
            </a:r>
            <a:r>
              <a:rPr kumimoji="1" lang="en-US" altLang="ja-JP" i="1" u="sng" dirty="0" smtClean="0"/>
              <a:t>nalysis code development  is in progress</a:t>
            </a:r>
            <a:endParaRPr kumimoji="1" lang="ja-JP" altLang="en-US" i="1" u="sng" dirty="0"/>
          </a:p>
        </p:txBody>
      </p:sp>
      <p:sp>
        <p:nvSpPr>
          <p:cNvPr id="43" name="テキスト ボックス 42"/>
          <p:cNvSpPr txBox="1"/>
          <p:nvPr/>
        </p:nvSpPr>
        <p:spPr>
          <a:xfrm>
            <a:off x="4572000" y="4293096"/>
            <a:ext cx="4320480" cy="923330"/>
          </a:xfrm>
          <a:prstGeom prst="rect">
            <a:avLst/>
          </a:prstGeom>
          <a:ln w="254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kumimoji="1" lang="en-US" altLang="ja-JP" b="1" u="sng" dirty="0" smtClean="0"/>
              <a:t>Water Cell target</a:t>
            </a:r>
          </a:p>
          <a:p>
            <a:r>
              <a:rPr kumimoji="1" lang="en-US" altLang="ja-JP" dirty="0" err="1" smtClean="0"/>
              <a:t>Havar</a:t>
            </a:r>
            <a:r>
              <a:rPr kumimoji="1" lang="en-US" altLang="ja-JP" dirty="0" smtClean="0"/>
              <a:t> foil (25</a:t>
            </a:r>
            <a:r>
              <a:rPr kumimoji="1" lang="en-US" altLang="ja-JP" dirty="0" smtClean="0">
                <a:latin typeface="Symbol" pitchFamily="18" charset="2"/>
              </a:rPr>
              <a:t>m</a:t>
            </a:r>
            <a:r>
              <a:rPr kumimoji="1" lang="en-US" altLang="ja-JP" dirty="0" smtClean="0"/>
              <a:t>m x 2) -&gt; background source</a:t>
            </a:r>
          </a:p>
          <a:p>
            <a:r>
              <a:rPr lang="en-US" altLang="ja-JP" dirty="0" smtClean="0">
                <a:solidFill>
                  <a:srgbClr val="FF0000"/>
                </a:solidFill>
              </a:rPr>
              <a:t>higher rate than CH</a:t>
            </a:r>
            <a:r>
              <a:rPr lang="en-US" altLang="ja-JP" baseline="-25000" dirty="0" smtClean="0">
                <a:solidFill>
                  <a:srgbClr val="FF0000"/>
                </a:solidFill>
              </a:rPr>
              <a:t>2</a:t>
            </a:r>
            <a:r>
              <a:rPr lang="en-US" altLang="ja-JP" dirty="0" smtClean="0">
                <a:solidFill>
                  <a:srgbClr val="FF0000"/>
                </a:solidFill>
              </a:rPr>
              <a:t> data</a:t>
            </a:r>
            <a:endParaRPr kumimoji="1" lang="ja-JP" alt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10"/>
  <p:tag name="MMPROD_UIDATA" val="&lt;database version=&quot;7.0&quot;&gt;&lt;object type=&quot;1&quot; unique_id=&quot;10001&quot;&gt;&lt;object type=&quot;8&quot; unique_id=&quot;12065&quot;&gt;&lt;/object&gt;&lt;object type=&quot;2&quot; unique_id=&quot;12066&quot;&gt;&lt;object type=&quot;3&quot; unique_id=&quot;12067&quot;&gt;&lt;property id=&quot;20148&quot; value=&quot;5&quot;/&gt;&lt;property id=&quot;20300&quot; value=&quot;スライド 1 - &amp;quot;The analysis status of &amp;#x0D;&amp;#x0A;JLab E05-115 experiment&amp;quot;&quot;/&gt;&lt;property id=&quot;20307&quot; value=&quot;256&quot;/&gt;&lt;/object&gt;&lt;object type=&quot;3&quot; unique_id=&quot;12069&quot;&gt;&lt;property id=&quot;20148&quot; value=&quot;5&quot;/&gt;&lt;property id=&quot;20300&quot; value=&quot;スライド 19 - &amp;quot;QF Yield on Each Target&amp;quot;&quot;/&gt;&lt;property id=&quot;20307&quot; value=&quot;379&quot;/&gt;&lt;/object&gt;&lt;object type=&quot;3&quot; unique_id=&quot;12076&quot;&gt;&lt;property id=&quot;20148&quot; value=&quot;5&quot;/&gt;&lt;property id=&quot;20300&quot; value=&quot;スライド 14 - &amp;quot;&amp;#x0D;&amp;#x0A;Backup&amp;quot;&quot;/&gt;&lt;property id=&quot;20307&quot; value=&quot;382&quot;/&gt;&lt;/object&gt;&lt;object type=&quot;3&quot; unique_id=&quot;12971&quot;&gt;&lt;property id=&quot;20148&quot; value=&quot;5&quot;/&gt;&lt;property id=&quot;20300&quot; value=&quot;スライド 16 - &amp;quot;Goals of the 3rd Generation Experiment&amp;quot;&quot;/&gt;&lt;property id=&quot;20307&quot; value=&quot;392&quot;/&gt;&lt;/object&gt;&lt;object type=&quot;3&quot; unique_id=&quot;12973&quot;&gt;&lt;property id=&quot;20148&quot; value=&quot;5&quot;/&gt;&lt;property id=&quot;20300&quot; value=&quot;スライド 5 - &amp;quot;Analysis Procedure&amp;quot;&quot;/&gt;&lt;property id=&quot;20307&quot; value=&quot;393&quot;/&gt;&lt;/object&gt;&lt;object type=&quot;3&quot; unique_id=&quot;12974&quot;&gt;&lt;property id=&quot;20148&quot; value=&quot;5&quot;/&gt;&lt;property id=&quot;20300&quot; value=&quot;スライド 6 - &amp;quot;Kaon PID&amp;quot;&quot;/&gt;&lt;property id=&quot;20307&quot; value=&quot;394&quot;/&gt;&lt;/object&gt;&lt;object type=&quot;3&quot; unique_id=&quot;12977&quot;&gt;&lt;property id=&quot;20148&quot; value=&quot;5&quot;/&gt;&lt;property id=&quot;20300&quot; value=&quot;スライド 13 - &amp;quot;Summary&amp;quot;&quot;/&gt;&lt;property id=&quot;20307&quot; value=&quot;395&quot;/&gt;&lt;/object&gt;&lt;object type=&quot;3&quot; unique_id=&quot;13273&quot;&gt;&lt;property id=&quot;20148&quot; value=&quot;5&quot;/&gt;&lt;property id=&quot;20300&quot; value=&quot;スライド 3 - &amp;quot;Experimental Setup&amp;quot;&quot;/&gt;&lt;property id=&quot;20307&quot; value=&quot;399&quot;/&gt;&lt;/object&gt;&lt;object type=&quot;3&quot; unique_id=&quot;14020&quot;&gt;&lt;property id=&quot;20148&quot; value=&quot;5&quot;/&gt;&lt;property id=&quot;20300&quot; value=&quot;スライド 8 - &amp;quot;Momentum reconstruction&amp;quot;&quot;/&gt;&lt;property id=&quot;20307&quot; value=&quot;407&quot;/&gt;&lt;/object&gt;&lt;object type=&quot;3&quot; unique_id=&quot;14518&quot;&gt;&lt;property id=&quot;20148&quot; value=&quot;5&quot;/&gt;&lt;property id=&quot;20300&quot; value=&quot;スライド 9 - &amp;quot;Energy Scale Calibration –L, S0 peak-&amp;quot;&quot;/&gt;&lt;property id=&quot;20307&quot; value=&quot;410&quot;/&gt;&lt;/object&gt;&lt;object type=&quot;3&quot; unique_id=&quot;14860&quot;&gt;&lt;property id=&quot;20148&quot; value=&quot;5&quot;/&gt;&lt;property id=&quot;20300&quot; value=&quot;スライド 10 - &amp;quot;Energy Scale Calibration –Sieve Slit-&amp;quot;&quot;/&gt;&lt;property id=&quot;20307&quot; value=&quot;413&quot;/&gt;&lt;/object&gt;&lt;object type=&quot;3&quot; unique_id=&quot;15758&quot;&gt;&lt;property id=&quot;20148&quot; value=&quot;5&quot;/&gt;&lt;property id=&quot;20300&quot; value=&quot;スライド 7 - &amp;quot;Coin Time Analysis&amp;quot;&quot;/&gt;&lt;property id=&quot;20307&quot; value=&quot;415&quot;/&gt;&lt;/object&gt;&lt;object type=&quot;3&quot; unique_id=&quot;17640&quot;&gt;&lt;property id=&quot;20148&quot; value=&quot;5&quot;/&gt;&lt;property id=&quot;20300&quot; value=&quot;スライド 11 - &amp;quot;Cross section calculation at CH2 target&amp;quot;&quot;/&gt;&lt;property id=&quot;20307&quot; value=&quot;419&quot;/&gt;&lt;/object&gt;&lt;object type=&quot;3&quot; unique_id=&quot;17642&quot;&gt;&lt;property id=&quot;20148&quot; value=&quot;5&quot;/&gt;&lt;property id=&quot;20300&quot; value=&quot;スライド 12 - &amp;quot;p(g*,K+)L/S0 Cross Section&amp;quot;&quot;/&gt;&lt;property id=&quot;20307&quot; value=&quot;420&quot;/&gt;&lt;/object&gt;&lt;object type=&quot;3&quot; unique_id=&quot;18725&quot;&gt;&lt;property id=&quot;20148&quot; value=&quot;5&quot;/&gt;&lt;property id=&quot;20300&quot; value=&quot;スライド 4 - &amp;quot;HES-HKS Spec &amp;amp; Expected energy resolution&amp;quot;&quot;/&gt;&lt;property id=&quot;20307&quot; value=&quot;421&quot;/&gt;&lt;/object&gt;&lt;object type=&quot;3&quot; unique_id=&quot;19147&quot;&gt;&lt;property id=&quot;20148&quot; value=&quot;5&quot;/&gt;&lt;property id=&quot;20300&quot; value=&quot;スライド 17 - &amp;quot;Detectors&amp;quot;&quot;/&gt;&lt;property id=&quot;20307&quot; value=&quot;422&quot;/&gt;&lt;/object&gt;&lt;object type=&quot;3&quot; unique_id=&quot;19453&quot;&gt;&lt;property id=&quot;20148&quot; value=&quot;5&quot;/&gt;&lt;property id=&quot;20300&quot; value=&quot;スライド 18 - &amp;quot;Energy Scale Calibration –L, S0 peak-&amp;quot;&quot;/&gt;&lt;property id=&quot;20307&quot; value=&quot;423&quot;/&gt;&lt;/object&gt;&lt;object type=&quot;3&quot; unique_id=&quot;19578&quot;&gt;&lt;property id=&quot;20148&quot; value=&quot;5&quot;/&gt;&lt;property id=&quot;20300&quot; value=&quot;スライド 2&quot;/&gt;&lt;property id=&quot;20307&quot; value=&quot;424&quot;/&gt;&lt;/object&gt;&lt;object type=&quot;3&quot; unique_id=&quot;20113&quot;&gt;&lt;property id=&quot;20148&quot; value=&quot;5&quot;/&gt;&lt;property id=&quot;20300&quot; value=&quot;スライド 15 - &amp;quot;HKS/HES acceptance (real data)&amp;quot;&quot;/&gt;&lt;property id=&quot;20307&quot; value=&quot;425&quot;/&gt;&lt;/object&gt;&lt;/object&gt;&lt;/object&gt;&lt;/database&gt;"/>
  <p:tag name="SECTOMILLISECCONVERTED" val="1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HKS-HES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ユーザー定義 1">
      <a:majorFont>
        <a:latin typeface="Calibri"/>
        <a:ea typeface="メイリオ"/>
        <a:cs typeface=""/>
      </a:majorFont>
      <a:minorFont>
        <a:latin typeface="Calibri"/>
        <a:ea typeface="メイリオ"/>
        <a:cs typeface=""/>
      </a:minorFont>
    </a:fontScheme>
    <a:fmtScheme name="ジャパネスク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50414</TotalTime>
  <Words>1520</Words>
  <Application>Microsoft Office PowerPoint</Application>
  <PresentationFormat>画面に合わせる (4:3)</PresentationFormat>
  <Paragraphs>473</Paragraphs>
  <Slides>19</Slides>
  <Notes>13</Notes>
  <HiddenSlides>0</HiddenSlides>
  <MMClips>0</MMClips>
  <ScaleCrop>false</ScaleCrop>
  <HeadingPairs>
    <vt:vector size="4" baseType="variant">
      <vt:variant>
        <vt:lpstr>テーマ</vt:lpstr>
      </vt:variant>
      <vt:variant>
        <vt:i4>1</vt:i4>
      </vt:variant>
      <vt:variant>
        <vt:lpstr>スライド タイトル</vt:lpstr>
      </vt:variant>
      <vt:variant>
        <vt:i4>19</vt:i4>
      </vt:variant>
    </vt:vector>
  </HeadingPairs>
  <TitlesOfParts>
    <vt:vector size="20" baseType="lpstr">
      <vt:lpstr>HKS-HES</vt:lpstr>
      <vt:lpstr>The analysis status of  JLab E05-115 experiment</vt:lpstr>
      <vt:lpstr>スライド 2</vt:lpstr>
      <vt:lpstr>Experimental Setup</vt:lpstr>
      <vt:lpstr>HES-HKS Spec &amp; Expected energy resolution</vt:lpstr>
      <vt:lpstr>Analysis Procedure</vt:lpstr>
      <vt:lpstr>Kaon PID</vt:lpstr>
      <vt:lpstr>Coin Time Analysis</vt:lpstr>
      <vt:lpstr>Momentum reconstruction</vt:lpstr>
      <vt:lpstr>Energy Scale Calibration –L, S0 peak-</vt:lpstr>
      <vt:lpstr>Energy Scale Calibration –Sieve Slit-</vt:lpstr>
      <vt:lpstr>Cross section calculation at CH2 target</vt:lpstr>
      <vt:lpstr>p(g*,K+)L/S0 Cross Section</vt:lpstr>
      <vt:lpstr>Summary</vt:lpstr>
      <vt:lpstr> Backup</vt:lpstr>
      <vt:lpstr>HKS/HES acceptance (real data)</vt:lpstr>
      <vt:lpstr>Goals of the 3rd Generation Experiment</vt:lpstr>
      <vt:lpstr>Detectors</vt:lpstr>
      <vt:lpstr>Energy Scale Calibration –L, S0 peak-</vt:lpstr>
      <vt:lpstr>QF Yield on Each Target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Improved Measurement of the Positive-Muon Lifetime and Determination of the Fermi Constant</dc:title>
  <dc:creator>kawama</dc:creator>
  <cp:lastModifiedBy>kawama</cp:lastModifiedBy>
  <cp:revision>773</cp:revision>
  <dcterms:created xsi:type="dcterms:W3CDTF">2007-08-12T00:18:52Z</dcterms:created>
  <dcterms:modified xsi:type="dcterms:W3CDTF">2010-09-04T11:56:15Z</dcterms:modified>
</cp:coreProperties>
</file>