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5" r:id="rId3"/>
    <p:sldId id="292" r:id="rId4"/>
    <p:sldId id="273" r:id="rId5"/>
    <p:sldId id="297" r:id="rId6"/>
    <p:sldId id="286" r:id="rId7"/>
    <p:sldId id="267" r:id="rId8"/>
    <p:sldId id="257" r:id="rId9"/>
    <p:sldId id="296" r:id="rId10"/>
    <p:sldId id="284" r:id="rId11"/>
    <p:sldId id="258" r:id="rId12"/>
    <p:sldId id="280" r:id="rId13"/>
    <p:sldId id="260" r:id="rId14"/>
    <p:sldId id="298" r:id="rId15"/>
    <p:sldId id="301" r:id="rId16"/>
    <p:sldId id="302" r:id="rId17"/>
    <p:sldId id="303" r:id="rId18"/>
    <p:sldId id="287" r:id="rId19"/>
    <p:sldId id="261" r:id="rId20"/>
    <p:sldId id="279" r:id="rId21"/>
    <p:sldId id="262" r:id="rId22"/>
    <p:sldId id="275" r:id="rId23"/>
    <p:sldId id="271" r:id="rId24"/>
    <p:sldId id="304" r:id="rId25"/>
    <p:sldId id="305" r:id="rId26"/>
    <p:sldId id="314" r:id="rId27"/>
    <p:sldId id="316" r:id="rId28"/>
    <p:sldId id="317" r:id="rId29"/>
    <p:sldId id="278" r:id="rId30"/>
    <p:sldId id="289" r:id="rId31"/>
    <p:sldId id="285" r:id="rId32"/>
    <p:sldId id="283" r:id="rId33"/>
    <p:sldId id="290" r:id="rId34"/>
    <p:sldId id="315" r:id="rId35"/>
    <p:sldId id="310" r:id="rId36"/>
    <p:sldId id="312" r:id="rId37"/>
    <p:sldId id="313" r:id="rId38"/>
    <p:sldId id="311" r:id="rId39"/>
    <p:sldId id="309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57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F7C1-AA8B-48E5-A5B9-CCA3767E3E5F}" type="datetimeFigureOut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B947-F1A5-4CA2-B268-CAE112FFF0F3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2B42-6123-40F1-A3BB-2B5FB50D8DFA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285" y="4341682"/>
            <a:ext cx="5477431" cy="4117944"/>
          </a:xfrm>
          <a:noFill/>
          <a:ln/>
        </p:spPr>
        <p:txBody>
          <a:bodyPr lIns="95461" tIns="47731" rIns="95461" bIns="47731"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None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SIDDHARTA collaboration deliver a document stipulating clearly how to improve the experiment, including a detailed description of the detector modifications, of the resulting improvement in signal and background rates, and of the reasons why 600 pb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−1 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sufficient for a good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kaonic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-deuterium measurement. This new document should be available two months in advance of the next SC meeting, and should focus on the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kaonic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deuterium program. </a:t>
            </a:r>
          </a:p>
          <a:p>
            <a:pPr marL="228600" indent="-228600">
              <a:buNone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0B947-F1A5-4CA2-B268-CAE112FFF0F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K</a:t>
            </a:r>
            <a:r>
              <a:rPr lang="de-DE" dirty="0" smtClean="0">
                <a:solidFill>
                  <a:srgbClr val="381DAD"/>
                </a:solidFill>
                <a:latin typeface="Symbol" pitchFamily="18" charset="2"/>
              </a:rPr>
              <a:t>a</a:t>
            </a:r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 / </a:t>
            </a:r>
            <a:r>
              <a:rPr lang="de-DE" dirty="0" err="1" smtClean="0">
                <a:solidFill>
                  <a:srgbClr val="381DAD"/>
                </a:solidFill>
                <a:latin typeface="Calibri" pitchFamily="34" charset="0"/>
              </a:rPr>
              <a:t>Kcomplex</a:t>
            </a:r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 = 0.4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A8BD5-F342-4BE7-8B57-D3B340DB876F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interaction region,</a:t>
            </a:r>
            <a:r>
              <a:rPr lang="en-GB" baseline="0" dirty="0" smtClean="0"/>
              <a:t> full machine BG, ....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0B947-F1A5-4CA2-B268-CAE112FFF0F3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This window of opportunity should be realized.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0B947-F1A5-4CA2-B268-CAE112FFF0F3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82A5-D520-4B0B-9DC8-D43DD1BB4BB2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7C47-93AE-438C-BC40-D507710D0893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A612-D23F-4768-BD3D-EF8B9C1391D5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5477-680D-4870-8F66-EE90BE4B4757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F9D-15B3-4A71-9BD0-57CCEF417F96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C927-D50D-4DDB-BBF6-BD4FCC7D038F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51C6-09E0-47F5-A5F7-FAB9D7D384FE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8662-F6BF-4952-83FE-FC44FE3AC0CE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2246-2C60-48D9-8E16-C6F8B2475A40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F0D3-E4E2-49D3-A308-6E7F6FD5D114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08CA-EED8-40C2-AE6D-FDD0B8464269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61F3-8F6E-402D-A95E-3B61ADB7D1D6}" type="datetime1">
              <a:rPr lang="de-DE" smtClean="0"/>
              <a:pPr/>
              <a:t>21.05.2012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6F8F-1ECE-480D-B4F3-031E4516CE5C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5"/>
          <p:cNvGrpSpPr/>
          <p:nvPr/>
        </p:nvGrpSpPr>
        <p:grpSpPr>
          <a:xfrm>
            <a:off x="-36512" y="0"/>
            <a:ext cx="1115616" cy="6858000"/>
            <a:chOff x="-36512" y="0"/>
            <a:chExt cx="1115616" cy="6858000"/>
          </a:xfrm>
        </p:grpSpPr>
        <p:sp>
          <p:nvSpPr>
            <p:cNvPr id="5" name="Rechteck 4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0" cy="102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733256"/>
              <a:ext cx="1000132" cy="944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12" name="Rechteck 11"/>
          <p:cNvSpPr/>
          <p:nvPr/>
        </p:nvSpPr>
        <p:spPr>
          <a:xfrm>
            <a:off x="7143768" y="1630987"/>
            <a:ext cx="428628" cy="1428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uppieren 13"/>
          <p:cNvGrpSpPr/>
          <p:nvPr/>
        </p:nvGrpSpPr>
        <p:grpSpPr>
          <a:xfrm>
            <a:off x="7198358" y="71414"/>
            <a:ext cx="1731318" cy="1755456"/>
            <a:chOff x="7051974" y="357166"/>
            <a:chExt cx="2092017" cy="232696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051974" y="357166"/>
              <a:ext cx="2092017" cy="2195945"/>
              <a:chOff x="7128331" y="-115941"/>
              <a:chExt cx="1587073" cy="1646559"/>
            </a:xfrm>
          </p:grpSpPr>
          <p:pic>
            <p:nvPicPr>
              <p:cNvPr id="9" name="Bild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43768" y="-115941"/>
                <a:ext cx="1571636" cy="1646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7128331" y="259016"/>
                <a:ext cx="1571666" cy="36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SIDDHARTA-2</a:t>
                </a:r>
                <a:endParaRPr lang="en-GB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Rechteck 12"/>
            <p:cNvSpPr/>
            <p:nvPr/>
          </p:nvSpPr>
          <p:spPr>
            <a:xfrm>
              <a:off x="7116472" y="2398374"/>
              <a:ext cx="64294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1071538" y="1428736"/>
            <a:ext cx="8072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deuterium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SIDDHARTA-2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SIDDHARTA to SIDDHARTA-2</a:t>
            </a: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LEANNIS “kick-off” Meeting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HadronPhysics3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Prague May 21-22, 2012</a:t>
            </a: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Johann Zmeskal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SMI, Vienna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57150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24680" y="6492899"/>
            <a:ext cx="2133600" cy="365125"/>
          </a:xfrm>
        </p:spPr>
        <p:txBody>
          <a:bodyPr/>
          <a:lstStyle/>
          <a:p>
            <a:fld id="{02496F8F-1ECE-480D-B4F3-031E4516CE5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443941"/>
            <a:ext cx="5000660" cy="69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eck 11"/>
          <p:cNvSpPr/>
          <p:nvPr/>
        </p:nvSpPr>
        <p:spPr>
          <a:xfrm>
            <a:off x="1000100" y="285728"/>
            <a:ext cx="42862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4663" y="4071942"/>
            <a:ext cx="2519369" cy="20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6429388" y="785794"/>
            <a:ext cx="2124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 input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shift  =  -  660 </a:t>
            </a:r>
            <a:r>
              <a:rPr lang="en-GB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en-GB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width=  1200 </a:t>
            </a:r>
            <a:r>
              <a:rPr lang="en-GB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en-GB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857224" y="1476453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Font typeface="Arial" pitchFamily="34" charset="0"/>
              <a:buChar char="•"/>
            </a:pPr>
            <a:endParaRPr lang="en-GB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new target design 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new SDD arrangement</a:t>
            </a:r>
            <a:endParaRPr lang="en-GB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vacuum chamber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more cooling power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improved trigger scheme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shielding and anti-coincidence</a:t>
            </a:r>
          </a:p>
          <a:p>
            <a:pPr lvl="3">
              <a:buFont typeface="Arial" pitchFamily="34" charset="0"/>
              <a:buChar char="•"/>
            </a:pP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pSp>
        <p:nvGrpSpPr>
          <p:cNvPr id="1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3" name="Rechteck 12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feld 10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57225" y="119698"/>
            <a:ext cx="828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The SIDDHARTA-2 setup, </a:t>
            </a:r>
          </a:p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essential improvements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500166" y="2090172"/>
            <a:ext cx="6929486" cy="1319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new target design 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new SDD arrangement</a:t>
            </a:r>
            <a:endParaRPr lang="en-GB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28662" y="1214422"/>
            <a:ext cx="8059730" cy="4681537"/>
            <a:chOff x="53" y="799"/>
            <a:chExt cx="5707" cy="2949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" y="799"/>
              <a:ext cx="5707" cy="2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" y="799"/>
              <a:ext cx="5713" cy="2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4" name="Rechteck 13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feld 16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00100" y="11969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New target cell and SDD arrangement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LEANNIS  Prague,  May 21, 2012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Grafik 3" descr="SIDDHARTAII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483"/>
            <a:ext cx="9144000" cy="6015789"/>
          </a:xfrm>
          <a:prstGeom prst="rect">
            <a:avLst/>
          </a:prstGeom>
        </p:spPr>
      </p:pic>
      <p:grpSp>
        <p:nvGrpSpPr>
          <p:cNvPr id="5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feld 8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00100" y="-2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New target cell and SDD arrangement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4" name="Grafik 3" descr="DSC018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00042"/>
            <a:ext cx="5143500" cy="6357958"/>
          </a:xfrm>
          <a:prstGeom prst="rect">
            <a:avLst/>
          </a:prstGeom>
        </p:spPr>
      </p:pic>
      <p:pic>
        <p:nvPicPr>
          <p:cNvPr id="5" name="Grafik 4" descr="DSC018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49" y="2428868"/>
            <a:ext cx="1935951" cy="2581268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7" name="Rechteck 6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Grafik 106" descr="oeaw_logo_weiss_d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85" descr="Logo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00100" y="-2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New target cell prototype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4" name="Grafik 3" descr="DSC01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feld 8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00100" y="-2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Burst pressure 3.5 bar (abs.)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Grafik 4" descr="DSC01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7" name="Rechteck 6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00100" y="11969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Results of a bursting target cell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LEANNIS  Prague,  May 21, 2012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57422" y="1857364"/>
            <a:ext cx="5143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vacuum chamber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more cooling power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GB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fld id="{02496F8F-1ECE-480D-B4F3-031E4516CE5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18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80727"/>
            <a:ext cx="4812354" cy="554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904935" y="1424965"/>
            <a:ext cx="41671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Target cooling: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Leybold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16 W @ 20 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Liquid hydrogen cooling lines,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target cell, selected materials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SDD cooling: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CryoTiger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60 W @ 120 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Liquid argon cooling lines: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SDD cooling to 100 – 120 K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57224" y="-24"/>
            <a:ext cx="8286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New design of the cooling transfer lines for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target and SDDs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/>
          <p:nvPr/>
        </p:nvGrpSpPr>
        <p:grpSpPr>
          <a:xfrm>
            <a:off x="-36512" y="0"/>
            <a:ext cx="1115616" cy="6858000"/>
            <a:chOff x="-36512" y="0"/>
            <a:chExt cx="1115616" cy="6858000"/>
          </a:xfrm>
        </p:grpSpPr>
        <p:sp>
          <p:nvSpPr>
            <p:cNvPr id="5" name="Rechteck 4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0" cy="102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733256"/>
              <a:ext cx="1000132" cy="944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643834" y="173346"/>
            <a:ext cx="1331003" cy="1255390"/>
            <a:chOff x="7072324" y="357166"/>
            <a:chExt cx="2137486" cy="232696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072324" y="357166"/>
              <a:ext cx="2137486" cy="2195945"/>
              <a:chOff x="7143768" y="-115941"/>
              <a:chExt cx="1621567" cy="1646559"/>
            </a:xfrm>
          </p:grpSpPr>
          <p:pic>
            <p:nvPicPr>
              <p:cNvPr id="13" name="Bild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3768" y="-115941"/>
                <a:ext cx="1571636" cy="1646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feld 13"/>
              <p:cNvSpPr txBox="1"/>
              <p:nvPr/>
            </p:nvSpPr>
            <p:spPr>
              <a:xfrm>
                <a:off x="7193669" y="449568"/>
                <a:ext cx="1571666" cy="38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SIDDHARTA-2</a:t>
                </a:r>
                <a:endParaRPr lang="en-GB" sz="1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7116472" y="2398374"/>
              <a:ext cx="64294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7" name="Picture 3" descr="sidd2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0520" y="500042"/>
            <a:ext cx="16144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1538" y="2857496"/>
            <a:ext cx="807246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The upgrade of the SIDDHARTA apparatus for </a:t>
            </a:r>
            <a:endParaRPr kumimoji="0" lang="de-AT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an enriched scientific case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Exploring the (very) low-energy QCD in the strangeness sector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by means of exotic atoms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14 June 2010</a:t>
            </a:r>
            <a:endParaRPr kumimoji="0" lang="en-GB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286000" y="2736503"/>
            <a:ext cx="6357966" cy="67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improved trigger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" name="Gruppieren 60"/>
          <p:cNvGrpSpPr/>
          <p:nvPr/>
        </p:nvGrpSpPr>
        <p:grpSpPr>
          <a:xfrm>
            <a:off x="1071538" y="754349"/>
            <a:ext cx="7786742" cy="5317857"/>
            <a:chOff x="785786" y="1214422"/>
            <a:chExt cx="7432545" cy="5067784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1214422"/>
              <a:ext cx="7200892" cy="3472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Rechteck 62"/>
            <p:cNvSpPr/>
            <p:nvPr/>
          </p:nvSpPr>
          <p:spPr>
            <a:xfrm>
              <a:off x="857224" y="2285992"/>
              <a:ext cx="1357322" cy="2500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6861009" y="2357430"/>
              <a:ext cx="1357322" cy="2500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143768" y="2428867"/>
              <a:ext cx="999520" cy="333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Target cell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143768" y="2866249"/>
              <a:ext cx="652142" cy="333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SDDs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7143768" y="3357562"/>
              <a:ext cx="948260" cy="56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SDD-</a:t>
              </a:r>
            </a:p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electronic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Gerade Verbindung mit Pfeil 67"/>
            <p:cNvCxnSpPr/>
            <p:nvPr/>
          </p:nvCxnSpPr>
          <p:spPr>
            <a:xfrm rot="10800000" flipV="1">
              <a:off x="5286380" y="2571744"/>
              <a:ext cx="1857388" cy="8572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 rot="10800000" flipV="1">
              <a:off x="5500694" y="3000371"/>
              <a:ext cx="1643074" cy="78581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>
            <a:xfrm rot="10800000" flipV="1">
              <a:off x="6000760" y="3571876"/>
              <a:ext cx="1071570" cy="4330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>
              <a:off x="3664572" y="4365334"/>
              <a:ext cx="1714512" cy="158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>
              <a:off x="4041144" y="4742202"/>
              <a:ext cx="95948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>
              <a:off x="2124835" y="4825861"/>
              <a:ext cx="200026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4929190" y="4834906"/>
              <a:ext cx="200026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uppieren 23"/>
            <p:cNvGrpSpPr/>
            <p:nvPr/>
          </p:nvGrpSpPr>
          <p:grpSpPr>
            <a:xfrm>
              <a:off x="1214414" y="4929198"/>
              <a:ext cx="3071834" cy="285752"/>
              <a:chOff x="1285852" y="5000636"/>
              <a:chExt cx="3071834" cy="285752"/>
            </a:xfrm>
          </p:grpSpPr>
          <p:sp>
            <p:nvSpPr>
              <p:cNvPr id="98" name="Rechteck 97"/>
              <p:cNvSpPr/>
              <p:nvPr/>
            </p:nvSpPr>
            <p:spPr>
              <a:xfrm>
                <a:off x="1285852" y="5000636"/>
                <a:ext cx="2928958" cy="2857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Gleichschenkliges Dreieck 98"/>
              <p:cNvSpPr/>
              <p:nvPr/>
            </p:nvSpPr>
            <p:spPr>
              <a:xfrm>
                <a:off x="4214810" y="5000636"/>
                <a:ext cx="142876" cy="285752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uppieren 24"/>
            <p:cNvGrpSpPr/>
            <p:nvPr/>
          </p:nvGrpSpPr>
          <p:grpSpPr>
            <a:xfrm>
              <a:off x="4779714" y="4920868"/>
              <a:ext cx="3078434" cy="294082"/>
              <a:chOff x="1136376" y="4992306"/>
              <a:chExt cx="3078434" cy="294082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1285852" y="5000636"/>
                <a:ext cx="2928958" cy="2857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Gleichschenkliges Dreieck 96"/>
              <p:cNvSpPr/>
              <p:nvPr/>
            </p:nvSpPr>
            <p:spPr>
              <a:xfrm flipH="1">
                <a:off x="1136376" y="4992306"/>
                <a:ext cx="142876" cy="285752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77" name="Gerade Verbindung 76"/>
            <p:cNvCxnSpPr/>
            <p:nvPr/>
          </p:nvCxnSpPr>
          <p:spPr>
            <a:xfrm>
              <a:off x="857224" y="5286388"/>
              <a:ext cx="72152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857224" y="5641990"/>
              <a:ext cx="721523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>
            <a:xfrm rot="5400000" flipH="1" flipV="1">
              <a:off x="3832534" y="4443585"/>
              <a:ext cx="1714512" cy="35719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/>
            <p:cNvSpPr txBox="1"/>
            <p:nvPr/>
          </p:nvSpPr>
          <p:spPr>
            <a:xfrm>
              <a:off x="4532461" y="3692727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GB" sz="1400" b="1" baseline="42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GB" sz="1400" b="1" baseline="4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785786" y="4429132"/>
              <a:ext cx="1165414" cy="333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Veto counter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785786" y="3537666"/>
              <a:ext cx="1492846" cy="56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latin typeface="Times New Roman" pitchFamily="18" charset="0"/>
                  <a:cs typeface="Times New Roman" pitchFamily="18" charset="0"/>
                </a:rPr>
                <a:t>Kaon</a:t>
              </a:r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 monitor</a:t>
              </a:r>
            </a:p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upper </a:t>
              </a:r>
              <a:r>
                <a:rPr lang="en-GB" sz="1400" dirty="0" err="1" smtClean="0">
                  <a:latin typeface="Times New Roman" pitchFamily="18" charset="0"/>
                  <a:cs typeface="Times New Roman" pitchFamily="18" charset="0"/>
                </a:rPr>
                <a:t>scintillator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Gerade Verbindung 82"/>
            <p:cNvCxnSpPr/>
            <p:nvPr/>
          </p:nvCxnSpPr>
          <p:spPr>
            <a:xfrm>
              <a:off x="4071934" y="5999180"/>
              <a:ext cx="95948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hteck 83"/>
            <p:cNvSpPr/>
            <p:nvPr/>
          </p:nvSpPr>
          <p:spPr>
            <a:xfrm>
              <a:off x="4061301" y="6072206"/>
              <a:ext cx="1000132" cy="14287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Gerade Verbindung mit Pfeil 84"/>
            <p:cNvCxnSpPr/>
            <p:nvPr/>
          </p:nvCxnSpPr>
          <p:spPr>
            <a:xfrm rot="5400000">
              <a:off x="4118286" y="5679297"/>
              <a:ext cx="642942" cy="1428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/>
            <p:cNvSpPr txBox="1"/>
            <p:nvPr/>
          </p:nvSpPr>
          <p:spPr>
            <a:xfrm>
              <a:off x="4117124" y="569299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GB" sz="1400" b="1" baseline="42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GB" sz="1400" b="1" baseline="4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1620050" y="5715016"/>
              <a:ext cx="1492846" cy="56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latin typeface="Times New Roman" pitchFamily="18" charset="0"/>
                  <a:cs typeface="Times New Roman" pitchFamily="18" charset="0"/>
                </a:rPr>
                <a:t>Kaon</a:t>
              </a:r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 monitor</a:t>
              </a:r>
            </a:p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lower </a:t>
              </a:r>
              <a:r>
                <a:rPr lang="en-GB" sz="1400" dirty="0" err="1" smtClean="0">
                  <a:latin typeface="Times New Roman" pitchFamily="18" charset="0"/>
                  <a:cs typeface="Times New Roman" pitchFamily="18" charset="0"/>
                </a:rPr>
                <a:t>scintillator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5488007" y="5706028"/>
              <a:ext cx="1799176" cy="56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latin typeface="Times New Roman" pitchFamily="18" charset="0"/>
                  <a:cs typeface="Times New Roman" pitchFamily="18" charset="0"/>
                </a:rPr>
                <a:t>Kaonstopper</a:t>
              </a:r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GB" sz="1400" b="1" baseline="40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-K</a:t>
              </a:r>
              <a:r>
                <a:rPr lang="en-GB" sz="1400" b="1" baseline="4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 discrimination</a:t>
              </a:r>
              <a:endParaRPr lang="en-GB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Gerade Verbindung mit Pfeil 88"/>
            <p:cNvCxnSpPr>
              <a:stCxn id="82" idx="3"/>
            </p:cNvCxnSpPr>
            <p:nvPr/>
          </p:nvCxnSpPr>
          <p:spPr>
            <a:xfrm>
              <a:off x="2278632" y="3821261"/>
              <a:ext cx="1768371" cy="87802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/>
            <p:cNvCxnSpPr>
              <a:stCxn id="81" idx="3"/>
            </p:cNvCxnSpPr>
            <p:nvPr/>
          </p:nvCxnSpPr>
          <p:spPr>
            <a:xfrm>
              <a:off x="1951200" y="4595953"/>
              <a:ext cx="834850" cy="1903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/>
            <p:cNvCxnSpPr/>
            <p:nvPr/>
          </p:nvCxnSpPr>
          <p:spPr>
            <a:xfrm>
              <a:off x="3000364" y="5929330"/>
              <a:ext cx="1071570" cy="7143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/>
            <p:cNvCxnSpPr>
              <a:stCxn id="88" idx="1"/>
              <a:endCxn id="84" idx="3"/>
            </p:cNvCxnSpPr>
            <p:nvPr/>
          </p:nvCxnSpPr>
          <p:spPr>
            <a:xfrm rot="10800000" flipV="1">
              <a:off x="5061433" y="5989622"/>
              <a:ext cx="426574" cy="15402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Ellipse 92"/>
            <p:cNvSpPr/>
            <p:nvPr/>
          </p:nvSpPr>
          <p:spPr>
            <a:xfrm>
              <a:off x="4429124" y="5429264"/>
              <a:ext cx="142876" cy="7143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7143768" y="4253219"/>
              <a:ext cx="1021440" cy="56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Interaction</a:t>
              </a:r>
            </a:p>
            <a:p>
              <a:r>
                <a:rPr lang="en-GB" sz="1400" dirty="0" smtClean="0">
                  <a:latin typeface="Times New Roman" pitchFamily="18" charset="0"/>
                  <a:cs typeface="Times New Roman" pitchFamily="18" charset="0"/>
                </a:rPr>
                <a:t>region</a:t>
              </a:r>
            </a:p>
          </p:txBody>
        </p:sp>
        <p:cxnSp>
          <p:nvCxnSpPr>
            <p:cNvPr id="95" name="Gerade Verbindung mit Pfeil 94"/>
            <p:cNvCxnSpPr>
              <a:endCxn id="93" idx="6"/>
            </p:cNvCxnSpPr>
            <p:nvPr/>
          </p:nvCxnSpPr>
          <p:spPr>
            <a:xfrm rot="10800000" flipV="1">
              <a:off x="4572000" y="4500569"/>
              <a:ext cx="2500330" cy="96441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000232" y="2736503"/>
            <a:ext cx="6143652" cy="67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shielding and anti-coincidence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Objekt 3"/>
          <p:cNvPicPr>
            <a:picLocks noChangeArrowheads="1"/>
          </p:cNvPicPr>
          <p:nvPr/>
        </p:nvPicPr>
        <p:blipFill>
          <a:blip r:embed="rId4"/>
          <a:srcRect r="-7851" b="-177"/>
          <a:stretch>
            <a:fillRect/>
          </a:stretch>
        </p:blipFill>
        <p:spPr bwMode="auto">
          <a:xfrm>
            <a:off x="928694" y="714380"/>
            <a:ext cx="878684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rot="5400000">
            <a:off x="1857356" y="3071810"/>
            <a:ext cx="214314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>
            <a:off x="5787240" y="3071016"/>
            <a:ext cx="214314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10800000" flipV="1">
            <a:off x="2857489" y="4143380"/>
            <a:ext cx="1357321" cy="103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10800000" flipV="1">
            <a:off x="5572133" y="4143380"/>
            <a:ext cx="1357321" cy="103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37155"/>
            <a:ext cx="4357718" cy="51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4429156" cy="42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7" name="Rechteck 6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Grafik 106" descr="oeaw_logo_weiss_d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85" descr="Logo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14414" y="714356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b="1" baseline="46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captured by p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072066" y="714356"/>
            <a:ext cx="32147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b="1" baseline="46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captured by 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38115"/>
            <a:ext cx="8072494" cy="61140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4572000" y="571480"/>
            <a:ext cx="4572000" cy="424731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i="1" dirty="0" smtClean="0"/>
              <a:t>Timing (in ns) of a </a:t>
            </a:r>
            <a:r>
              <a:rPr lang="en-GB" i="1" dirty="0" err="1" smtClean="0"/>
              <a:t>scintillator</a:t>
            </a:r>
            <a:r>
              <a:rPr lang="en-GB" i="1" dirty="0" smtClean="0"/>
              <a:t> placed outside the vacuum chamber. </a:t>
            </a:r>
          </a:p>
          <a:p>
            <a:r>
              <a:rPr lang="en-GB" i="1" dirty="0" smtClean="0"/>
              <a:t>The main peak corresponds to particles produced by the K− absorption on a gas nucleus. </a:t>
            </a:r>
          </a:p>
          <a:p>
            <a:r>
              <a:rPr lang="en-GB" i="1" dirty="0" smtClean="0"/>
              <a:t>The green distribution is a selection of secondary tracks after the detection of a K+ in the bottom </a:t>
            </a:r>
            <a:r>
              <a:rPr lang="en-GB" i="1" dirty="0" err="1" smtClean="0"/>
              <a:t>scintillator</a:t>
            </a:r>
            <a:r>
              <a:rPr lang="en-GB" i="1" dirty="0" smtClean="0"/>
              <a:t> of the </a:t>
            </a:r>
            <a:r>
              <a:rPr lang="en-GB" i="1" dirty="0" err="1" smtClean="0"/>
              <a:t>kaon</a:t>
            </a:r>
            <a:r>
              <a:rPr lang="en-GB" i="1" dirty="0" smtClean="0"/>
              <a:t> detector (implying a K− reached the top side). </a:t>
            </a:r>
          </a:p>
          <a:p>
            <a:r>
              <a:rPr lang="en-GB" i="1" dirty="0" smtClean="0"/>
              <a:t>In red, the time spectrum is correlated to a K− crossing the bottom side of the </a:t>
            </a:r>
            <a:r>
              <a:rPr lang="en-GB" i="1" dirty="0" err="1" smtClean="0"/>
              <a:t>kaon</a:t>
            </a:r>
            <a:r>
              <a:rPr lang="en-GB" i="1" dirty="0" smtClean="0"/>
              <a:t> detector (the K+ is stopped in the target or in the walls); the distribution corresponds to the K+ decay. </a:t>
            </a:r>
          </a:p>
          <a:p>
            <a:r>
              <a:rPr lang="en-GB" i="1" dirty="0" smtClean="0"/>
              <a:t>In blue, the bottom </a:t>
            </a:r>
            <a:r>
              <a:rPr lang="en-GB" i="1" dirty="0" err="1" smtClean="0"/>
              <a:t>kaon</a:t>
            </a:r>
            <a:r>
              <a:rPr lang="en-GB" i="1" dirty="0" smtClean="0"/>
              <a:t> detector detects neither a K+ nor a K−.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85786" y="0"/>
            <a:ext cx="8358214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8286776" cy="57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6" name="Rechteck 5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feld 8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00166" y="142852"/>
            <a:ext cx="682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BTF  veto counter - timing tests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5" descr="Log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5" y="22165"/>
            <a:ext cx="899592" cy="88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06" descr="oeaw_logo_weiss_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7744"/>
            <a:ext cx="971600" cy="9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971600" y="142852"/>
            <a:ext cx="81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SiPM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– </a:t>
            </a:r>
            <a:r>
              <a:rPr lang="en-GB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Silicium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photo multiplier</a:t>
            </a: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(Avalanche Photodiodes) 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28728" y="5357826"/>
            <a:ext cx="5229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latin typeface="Palatino Linotype" pitchFamily="18" charset="0"/>
              </a:rPr>
              <a:t>  EU-FP7  HP2:  WP28 – </a:t>
            </a:r>
            <a:r>
              <a:rPr lang="en-GB" sz="2800" b="1" dirty="0" err="1" smtClean="0">
                <a:latin typeface="Palatino Linotype" pitchFamily="18" charset="0"/>
              </a:rPr>
              <a:t>SiPM</a:t>
            </a:r>
            <a:endParaRPr lang="en-GB" sz="2800" b="1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0000"/>
                </a:solidFill>
                <a:latin typeface="Palatino Linotype" pitchFamily="18" charset="0"/>
              </a:rPr>
              <a:t>  EU-FP7  HP3:  WP28 – </a:t>
            </a:r>
            <a:r>
              <a:rPr lang="en-GB" sz="2800" b="1" dirty="0" err="1" smtClean="0">
                <a:solidFill>
                  <a:srgbClr val="FF0000"/>
                </a:solidFill>
                <a:latin typeface="Palatino Linotype" pitchFamily="18" charset="0"/>
              </a:rPr>
              <a:t>SiPM</a:t>
            </a:r>
            <a:endParaRPr lang="en-GB" sz="28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15616" y="1500174"/>
            <a:ext cx="73448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Palatino Linotype" pitchFamily="18" charset="0"/>
              </a:rPr>
              <a:t>Test of </a:t>
            </a:r>
            <a:r>
              <a:rPr lang="en-US" sz="2400" dirty="0" smtClean="0">
                <a:latin typeface="Palatino Linotype" pitchFamily="18" charset="0"/>
                <a:sym typeface="Gill Sans"/>
              </a:rPr>
              <a:t>different types of </a:t>
            </a:r>
            <a:r>
              <a:rPr lang="en-US" sz="2400" dirty="0" err="1" smtClean="0">
                <a:latin typeface="Palatino Linotype" pitchFamily="18" charset="0"/>
                <a:sym typeface="Gill Sans"/>
              </a:rPr>
              <a:t>SiPM</a:t>
            </a:r>
            <a:r>
              <a:rPr lang="en-US" sz="2400" dirty="0" smtClean="0">
                <a:latin typeface="Palatino Linotype" pitchFamily="18" charset="0"/>
                <a:sym typeface="Gill Sans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Palatino Linotype" pitchFamily="18" charset="0"/>
              </a:rPr>
              <a:t>MAPD-</a:t>
            </a:r>
            <a:r>
              <a:rPr lang="en-US" sz="2400" dirty="0" err="1" smtClean="0">
                <a:latin typeface="Palatino Linotype" pitchFamily="18" charset="0"/>
              </a:rPr>
              <a:t>Zecotek</a:t>
            </a:r>
            <a:r>
              <a:rPr lang="en-US" sz="2400" dirty="0" smtClean="0">
                <a:latin typeface="Palatino Linotype" pitchFamily="18" charset="0"/>
              </a:rPr>
              <a:t>, </a:t>
            </a:r>
            <a:r>
              <a:rPr lang="en-US" sz="2400" dirty="0" err="1" smtClean="0">
                <a:latin typeface="Palatino Linotype" pitchFamily="18" charset="0"/>
              </a:rPr>
              <a:t>SiPM</a:t>
            </a:r>
            <a:r>
              <a:rPr lang="en-US" sz="2400" dirty="0" smtClean="0">
                <a:latin typeface="Palatino Linotype" pitchFamily="18" charset="0"/>
              </a:rPr>
              <a:t> </a:t>
            </a:r>
            <a:r>
              <a:rPr lang="en-US" sz="2400" dirty="0" err="1" smtClean="0">
                <a:latin typeface="Palatino Linotype" pitchFamily="18" charset="0"/>
              </a:rPr>
              <a:t>Photonique</a:t>
            </a:r>
            <a:r>
              <a:rPr lang="en-US" sz="2400" dirty="0" smtClean="0">
                <a:latin typeface="Palatino Linotype" pitchFamily="18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Palatino Linotype" pitchFamily="18" charset="0"/>
              </a:rPr>
              <a:t>MPPC Hamamatsu)</a:t>
            </a:r>
          </a:p>
          <a:p>
            <a:pPr>
              <a:lnSpc>
                <a:spcPct val="80000"/>
              </a:lnSpc>
            </a:pPr>
            <a:endParaRPr lang="de-DE" sz="2400" dirty="0" smtClean="0">
              <a:solidFill>
                <a:srgbClr val="3366CC"/>
              </a:solidFill>
              <a:latin typeface="Palatino Linotype" pitchFamily="18" charset="0"/>
            </a:endParaRPr>
          </a:p>
          <a:p>
            <a:pPr eaLnBrk="0" hangingPunct="0"/>
            <a:r>
              <a:rPr lang="en-US" altLang="ja-JP" sz="2400" dirty="0" smtClean="0">
                <a:solidFill>
                  <a:srgbClr val="FF0000"/>
                </a:solidFill>
                <a:latin typeface="Palatino Linotype" pitchFamily="18" charset="0"/>
                <a:ea typeface="MS PGothic" charset="-128"/>
              </a:rPr>
              <a:t>Basic performance of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SiPMs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, like:</a:t>
            </a: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timing, amplification, stability </a:t>
            </a:r>
          </a:p>
          <a:p>
            <a:pPr>
              <a:lnSpc>
                <a:spcPct val="80000"/>
              </a:lnSpc>
            </a:pPr>
            <a:endParaRPr lang="de-DE" sz="2400" dirty="0">
              <a:solidFill>
                <a:srgbClr val="3366CC"/>
              </a:solidFill>
              <a:latin typeface="Palatino Linotype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9869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1357290" y="3714752"/>
            <a:ext cx="2008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Palatino Linotype" pitchFamily="18" charset="0"/>
              </a:rPr>
              <a:t>FOPI</a:t>
            </a:r>
          </a:p>
          <a:p>
            <a:r>
              <a:rPr lang="en-GB" sz="2000" b="1" dirty="0" smtClean="0">
                <a:solidFill>
                  <a:srgbClr val="0070C0"/>
                </a:solidFill>
                <a:latin typeface="Palatino Linotype" pitchFamily="18" charset="0"/>
              </a:rPr>
              <a:t>SIDDHARTA-2</a:t>
            </a:r>
          </a:p>
          <a:p>
            <a:r>
              <a:rPr lang="en-GB" sz="2000" b="1" dirty="0" smtClean="0">
                <a:solidFill>
                  <a:srgbClr val="0070C0"/>
                </a:solidFill>
                <a:latin typeface="Palatino Linotype" pitchFamily="18" charset="0"/>
              </a:rPr>
              <a:t>PANDA</a:t>
            </a:r>
          </a:p>
          <a:p>
            <a:r>
              <a:rPr lang="en-GB" sz="2000" b="1" dirty="0" smtClean="0">
                <a:solidFill>
                  <a:srgbClr val="0070C0"/>
                </a:solidFill>
                <a:latin typeface="Palatino Linotype" pitchFamily="18" charset="0"/>
              </a:rPr>
              <a:t>AMADEUS</a:t>
            </a:r>
            <a:endParaRPr lang="en-GB" sz="20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LEANNIS  Prague,  May 21,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5" descr="Log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5" y="22165"/>
            <a:ext cx="899592" cy="88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06" descr="oeaw_logo_weiss_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7744"/>
            <a:ext cx="971600" cy="93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 rot="16200000">
            <a:off x="-2946647" y="3198166"/>
            <a:ext cx="6858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Advanced  Instrumentation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71600" y="71414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SiPM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-  timing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785794"/>
            <a:ext cx="7562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286388"/>
            <a:ext cx="7562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390912" y="6492899"/>
            <a:ext cx="2895600" cy="365125"/>
          </a:xfrm>
        </p:spPr>
        <p:txBody>
          <a:bodyPr/>
          <a:lstStyle/>
          <a:p>
            <a:r>
              <a:rPr lang="en-US" dirty="0" smtClean="0"/>
              <a:t>LEANNIS  Prague,  May 21,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43042" y="2736503"/>
            <a:ext cx="6357982" cy="67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Monte Carlo simulations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71414"/>
            <a:ext cx="4214842" cy="633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pieren 9"/>
          <p:cNvGrpSpPr/>
          <p:nvPr/>
        </p:nvGrpSpPr>
        <p:grpSpPr>
          <a:xfrm>
            <a:off x="7643834" y="173346"/>
            <a:ext cx="1331003" cy="1255390"/>
            <a:chOff x="7072324" y="357166"/>
            <a:chExt cx="2137486" cy="2326960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7072324" y="357166"/>
              <a:ext cx="2137486" cy="2195945"/>
              <a:chOff x="7143768" y="-115941"/>
              <a:chExt cx="1621567" cy="1646559"/>
            </a:xfrm>
          </p:grpSpPr>
          <p:pic>
            <p:nvPicPr>
              <p:cNvPr id="13" name="Bild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143768" y="-115941"/>
                <a:ext cx="1571636" cy="1646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feld 13"/>
              <p:cNvSpPr txBox="1"/>
              <p:nvPr/>
            </p:nvSpPr>
            <p:spPr>
              <a:xfrm>
                <a:off x="7193669" y="449568"/>
                <a:ext cx="1571666" cy="38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SIDDHARTA-2</a:t>
                </a:r>
                <a:endParaRPr lang="en-GB" sz="1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7116472" y="2398374"/>
              <a:ext cx="642942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00042"/>
            <a:ext cx="5512845" cy="254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hteck 10"/>
          <p:cNvSpPr/>
          <p:nvPr/>
        </p:nvSpPr>
        <p:spPr>
          <a:xfrm>
            <a:off x="1142976" y="-2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MC with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Geant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4 – full setup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57224" y="3000372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 GEANT4 package was used, with low energy tools included. </a:t>
            </a:r>
          </a:p>
          <a:p>
            <a:pPr algn="just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 low energy electromagnetic processes were simulated using the Livermore model, with particle tracking down to the few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range and moreover, reproduces the X-ray fluorescence lines of the setup materials. </a:t>
            </a:r>
          </a:p>
          <a:p>
            <a:pPr algn="just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Both synchronous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and asynchronous (machine) background were simulated, while the presence of other exotic atoms contributing to the acquired spectra were taken into account by a custom add-on of the atomic cascade to the standard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nuclear absorption class.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/>
          <p:cNvGrpSpPr/>
          <p:nvPr/>
        </p:nvGrpSpPr>
        <p:grpSpPr>
          <a:xfrm>
            <a:off x="4643438" y="3121245"/>
            <a:ext cx="4268788" cy="3379589"/>
            <a:chOff x="0" y="642938"/>
            <a:chExt cx="4268788" cy="3379589"/>
          </a:xfrm>
        </p:grpSpPr>
        <p:pic>
          <p:nvPicPr>
            <p:cNvPr id="55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2938"/>
              <a:ext cx="4268788" cy="301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feld 25"/>
            <p:cNvSpPr txBox="1">
              <a:spLocks noChangeArrowheads="1"/>
            </p:cNvSpPr>
            <p:nvPr/>
          </p:nvSpPr>
          <p:spPr bwMode="auto">
            <a:xfrm>
              <a:off x="900113" y="3714750"/>
              <a:ext cx="3079305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n-lt"/>
                </a:rPr>
                <a:t>vertical position of stopped </a:t>
              </a:r>
              <a:r>
                <a:rPr lang="en-GB" sz="1400" dirty="0" err="1" smtClean="0">
                  <a:latin typeface="+mn-lt"/>
                </a:rPr>
                <a:t>kaons</a:t>
              </a:r>
              <a:r>
                <a:rPr lang="en-GB" sz="1400" dirty="0" smtClean="0">
                  <a:latin typeface="+mn-lt"/>
                </a:rPr>
                <a:t> (mm)</a:t>
              </a:r>
              <a:endParaRPr lang="en-GB" sz="1400" dirty="0">
                <a:latin typeface="+mn-lt"/>
              </a:endParaRPr>
            </a:p>
          </p:txBody>
        </p:sp>
        <p:sp>
          <p:nvSpPr>
            <p:cNvPr id="57" name="Textfeld 56"/>
            <p:cNvSpPr txBox="1">
              <a:spLocks noChangeArrowheads="1"/>
            </p:cNvSpPr>
            <p:nvPr/>
          </p:nvSpPr>
          <p:spPr bwMode="auto">
            <a:xfrm>
              <a:off x="804863" y="828675"/>
              <a:ext cx="1090612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scintillator </a:t>
              </a:r>
            </a:p>
          </p:txBody>
        </p:sp>
        <p:sp>
          <p:nvSpPr>
            <p:cNvPr id="58" name="Textfeld 5"/>
            <p:cNvSpPr txBox="1">
              <a:spLocks noChangeArrowheads="1"/>
            </p:cNvSpPr>
            <p:nvPr/>
          </p:nvSpPr>
          <p:spPr bwMode="auto">
            <a:xfrm>
              <a:off x="2471738" y="1362075"/>
              <a:ext cx="1500187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target window </a:t>
              </a:r>
            </a:p>
          </p:txBody>
        </p:sp>
        <p:cxnSp>
          <p:nvCxnSpPr>
            <p:cNvPr id="59" name="Gerade Verbindung mit Pfeil 58"/>
            <p:cNvCxnSpPr/>
            <p:nvPr/>
          </p:nvCxnSpPr>
          <p:spPr>
            <a:xfrm>
              <a:off x="1428750" y="1143000"/>
              <a:ext cx="500063" cy="214313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/>
            <p:cNvCxnSpPr/>
            <p:nvPr/>
          </p:nvCxnSpPr>
          <p:spPr>
            <a:xfrm rot="5400000">
              <a:off x="2074069" y="1654969"/>
              <a:ext cx="661988" cy="647700"/>
            </a:xfrm>
            <a:prstGeom prst="straightConnector1">
              <a:avLst/>
            </a:prstGeom>
            <a:ln w="19050">
              <a:solidFill>
                <a:srgbClr val="140BC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5"/>
            <p:cNvSpPr txBox="1">
              <a:spLocks noChangeArrowheads="1"/>
            </p:cNvSpPr>
            <p:nvPr/>
          </p:nvSpPr>
          <p:spPr bwMode="auto">
            <a:xfrm>
              <a:off x="2252663" y="2867025"/>
              <a:ext cx="571500" cy="338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gas </a:t>
              </a:r>
            </a:p>
          </p:txBody>
        </p:sp>
        <p:sp>
          <p:nvSpPr>
            <p:cNvPr id="62" name="Textfeld 5"/>
            <p:cNvSpPr txBox="1">
              <a:spLocks noChangeArrowheads="1"/>
            </p:cNvSpPr>
            <p:nvPr/>
          </p:nvSpPr>
          <p:spPr bwMode="auto">
            <a:xfrm>
              <a:off x="1971675" y="771525"/>
              <a:ext cx="928688" cy="523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vaccum </a:t>
              </a:r>
            </a:p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window </a:t>
              </a:r>
            </a:p>
          </p:txBody>
        </p:sp>
        <p:cxnSp>
          <p:nvCxnSpPr>
            <p:cNvPr id="63" name="Gerade Verbindung mit Pfeil 62"/>
            <p:cNvCxnSpPr/>
            <p:nvPr/>
          </p:nvCxnSpPr>
          <p:spPr>
            <a:xfrm rot="5400000">
              <a:off x="1485106" y="1718469"/>
              <a:ext cx="1081088" cy="12065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02496F8F-1ECE-480D-B4F3-031E4516CE5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857224" y="585788"/>
            <a:ext cx="4286250" cy="3293865"/>
            <a:chOff x="190500" y="585788"/>
            <a:chExt cx="4286250" cy="3293865"/>
          </a:xfrm>
        </p:grpSpPr>
        <p:sp>
          <p:nvSpPr>
            <p:cNvPr id="44" name="Textfeld 25"/>
            <p:cNvSpPr txBox="1">
              <a:spLocks noChangeArrowheads="1"/>
            </p:cNvSpPr>
            <p:nvPr/>
          </p:nvSpPr>
          <p:spPr bwMode="auto">
            <a:xfrm>
              <a:off x="1000125" y="3571876"/>
              <a:ext cx="304884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 smtClean="0">
                  <a:latin typeface="+mn-lt"/>
                </a:rPr>
                <a:t>vertical position of  stopped </a:t>
              </a:r>
              <a:r>
                <a:rPr lang="en-GB" sz="1400" dirty="0" err="1" smtClean="0">
                  <a:latin typeface="+mn-lt"/>
                </a:rPr>
                <a:t>kaon</a:t>
              </a:r>
              <a:r>
                <a:rPr lang="en-GB" sz="1400" dirty="0" smtClean="0">
                  <a:latin typeface="+mn-lt"/>
                </a:rPr>
                <a:t> (mm)</a:t>
              </a:r>
              <a:endParaRPr lang="en-GB" sz="1400" dirty="0">
                <a:latin typeface="+mn-lt"/>
              </a:endParaRPr>
            </a:p>
          </p:txBody>
        </p:sp>
        <p:pic>
          <p:nvPicPr>
            <p:cNvPr id="39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0500" y="585788"/>
              <a:ext cx="4286250" cy="305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feld 8"/>
            <p:cNvSpPr txBox="1">
              <a:spLocks noChangeArrowheads="1"/>
            </p:cNvSpPr>
            <p:nvPr/>
          </p:nvSpPr>
          <p:spPr bwMode="auto">
            <a:xfrm>
              <a:off x="714375" y="700088"/>
              <a:ext cx="1744663" cy="738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scintillator</a:t>
              </a:r>
            </a:p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shielding</a:t>
              </a:r>
            </a:p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        degrader</a:t>
              </a:r>
            </a:p>
          </p:txBody>
        </p:sp>
        <p:cxnSp>
          <p:nvCxnSpPr>
            <p:cNvPr id="41" name="Gerade Verbindung mit Pfeil 40"/>
            <p:cNvCxnSpPr/>
            <p:nvPr/>
          </p:nvCxnSpPr>
          <p:spPr>
            <a:xfrm rot="16200000" flipH="1">
              <a:off x="274637" y="1797051"/>
              <a:ext cx="2005013" cy="411162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 rot="16200000" flipH="1">
              <a:off x="992982" y="1578769"/>
              <a:ext cx="919162" cy="190500"/>
            </a:xfrm>
            <a:prstGeom prst="straightConnector1">
              <a:avLst/>
            </a:prstGeom>
            <a:ln w="19050">
              <a:solidFill>
                <a:srgbClr val="140BC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rot="16200000" flipH="1">
              <a:off x="1884363" y="2236788"/>
              <a:ext cx="882650" cy="171450"/>
            </a:xfrm>
            <a:prstGeom prst="straightConnector1">
              <a:avLst/>
            </a:prstGeom>
            <a:ln w="19050">
              <a:solidFill>
                <a:srgbClr val="140BC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7"/>
            <p:cNvSpPr txBox="1">
              <a:spLocks noChangeArrowheads="1"/>
            </p:cNvSpPr>
            <p:nvPr/>
          </p:nvSpPr>
          <p:spPr bwMode="auto">
            <a:xfrm>
              <a:off x="2857500" y="1643063"/>
              <a:ext cx="1419225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target windows</a:t>
              </a:r>
              <a:r>
                <a:rPr lang="de-DE" sz="1400">
                  <a:latin typeface="Calibri" pitchFamily="34" charset="0"/>
                </a:rPr>
                <a:t> </a:t>
              </a:r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 rot="5400000">
              <a:off x="2686050" y="1933575"/>
              <a:ext cx="642938" cy="642938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 rot="5400000">
              <a:off x="3051175" y="2900363"/>
              <a:ext cx="549275" cy="165100"/>
            </a:xfrm>
            <a:prstGeom prst="straightConnector1">
              <a:avLst/>
            </a:prstGeom>
            <a:ln w="19050">
              <a:solidFill>
                <a:srgbClr val="140BC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rot="16200000" flipH="1">
              <a:off x="3390107" y="2253456"/>
              <a:ext cx="1028700" cy="379413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22"/>
            <p:cNvSpPr txBox="1">
              <a:spLocks noChangeArrowheads="1"/>
            </p:cNvSpPr>
            <p:nvPr/>
          </p:nvSpPr>
          <p:spPr bwMode="auto">
            <a:xfrm>
              <a:off x="3143250" y="2428875"/>
              <a:ext cx="4730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gas</a:t>
              </a:r>
            </a:p>
          </p:txBody>
        </p:sp>
        <p:sp>
          <p:nvSpPr>
            <p:cNvPr id="50" name="Textfeld 22"/>
            <p:cNvSpPr txBox="1">
              <a:spLocks noChangeArrowheads="1"/>
            </p:cNvSpPr>
            <p:nvPr/>
          </p:nvSpPr>
          <p:spPr bwMode="auto">
            <a:xfrm>
              <a:off x="1571625" y="2357438"/>
              <a:ext cx="6413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colli-</a:t>
              </a:r>
            </a:p>
            <a:p>
              <a:r>
                <a:rPr lang="de-DE" sz="1400"/>
                <a:t>mator</a:t>
              </a:r>
            </a:p>
          </p:txBody>
        </p:sp>
        <p:cxnSp>
          <p:nvCxnSpPr>
            <p:cNvPr id="51" name="Gerade Verbindung mit Pfeil 50"/>
            <p:cNvCxnSpPr/>
            <p:nvPr/>
          </p:nvCxnSpPr>
          <p:spPr>
            <a:xfrm rot="5400000">
              <a:off x="1540669" y="2983706"/>
              <a:ext cx="371475" cy="119063"/>
            </a:xfrm>
            <a:prstGeom prst="straightConnector1">
              <a:avLst/>
            </a:prstGeom>
            <a:ln w="19050">
              <a:solidFill>
                <a:srgbClr val="140BC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7"/>
            <p:cNvSpPr txBox="1">
              <a:spLocks noChangeArrowheads="1"/>
            </p:cNvSpPr>
            <p:nvPr/>
          </p:nvSpPr>
          <p:spPr bwMode="auto">
            <a:xfrm>
              <a:off x="1905000" y="1443038"/>
              <a:ext cx="722313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vacuum</a:t>
              </a:r>
            </a:p>
            <a:p>
              <a:r>
                <a:rPr lang="de-DE" sz="12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window</a:t>
              </a:r>
              <a:endParaRPr lang="de-DE" sz="1200">
                <a:latin typeface="Calibri" pitchFamily="34" charset="0"/>
              </a:endParaRPr>
            </a:p>
          </p:txBody>
        </p:sp>
        <p:cxnSp>
          <p:nvCxnSpPr>
            <p:cNvPr id="53" name="Gerade Verbindung mit Pfeil 52"/>
            <p:cNvCxnSpPr/>
            <p:nvPr/>
          </p:nvCxnSpPr>
          <p:spPr>
            <a:xfrm rot="16200000" flipH="1">
              <a:off x="1288257" y="1997868"/>
              <a:ext cx="1524000" cy="385763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feil nach rechts 63"/>
          <p:cNvSpPr/>
          <p:nvPr/>
        </p:nvSpPr>
        <p:spPr>
          <a:xfrm rot="1373039">
            <a:off x="3413279" y="431454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feld 64"/>
          <p:cNvSpPr txBox="1"/>
          <p:nvPr/>
        </p:nvSpPr>
        <p:spPr>
          <a:xfrm>
            <a:off x="4643438" y="857232"/>
            <a:ext cx="34349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SIDDHARTA, September 2009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928926" y="5314906"/>
            <a:ext cx="18479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SIDDHARTA-2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1142976" y="-2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Result: Stopped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kaon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distribution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4929188" y="3214686"/>
            <a:ext cx="4214812" cy="3351014"/>
            <a:chOff x="4643438" y="642938"/>
            <a:chExt cx="4214812" cy="3351014"/>
          </a:xfrm>
        </p:grpSpPr>
        <p:grpSp>
          <p:nvGrpSpPr>
            <p:cNvPr id="38" name="Gruppieren 15"/>
            <p:cNvGrpSpPr/>
            <p:nvPr/>
          </p:nvGrpSpPr>
          <p:grpSpPr>
            <a:xfrm>
              <a:off x="4643438" y="642938"/>
              <a:ext cx="4214812" cy="3351014"/>
              <a:chOff x="4643438" y="642938"/>
              <a:chExt cx="4214812" cy="3351014"/>
            </a:xfrm>
          </p:grpSpPr>
          <p:pic>
            <p:nvPicPr>
              <p:cNvPr id="40" name="Picture 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43438" y="642938"/>
                <a:ext cx="4214812" cy="301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Textfeld 40"/>
              <p:cNvSpPr txBox="1">
                <a:spLocks noChangeArrowheads="1"/>
              </p:cNvSpPr>
              <p:nvPr/>
            </p:nvSpPr>
            <p:spPr bwMode="auto">
              <a:xfrm>
                <a:off x="5524500" y="3686175"/>
                <a:ext cx="2952218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400" dirty="0" smtClean="0">
                    <a:latin typeface="+mn-lt"/>
                  </a:rPr>
                  <a:t>radial position of stopped </a:t>
                </a:r>
                <a:r>
                  <a:rPr lang="en-GB" sz="1400" dirty="0" err="1" smtClean="0">
                    <a:latin typeface="+mn-lt"/>
                  </a:rPr>
                  <a:t>kaons</a:t>
                </a:r>
                <a:r>
                  <a:rPr lang="en-GB" sz="1400" dirty="0" smtClean="0">
                    <a:latin typeface="+mn-lt"/>
                  </a:rPr>
                  <a:t> (mm)</a:t>
                </a:r>
                <a:endParaRPr lang="en-GB" sz="1400" dirty="0">
                  <a:latin typeface="+mn-lt"/>
                </a:endParaRPr>
              </a:p>
            </p:txBody>
          </p:sp>
          <p:sp>
            <p:nvSpPr>
              <p:cNvPr id="42" name="Textfeld 5"/>
              <p:cNvSpPr txBox="1">
                <a:spLocks noChangeArrowheads="1"/>
              </p:cNvSpPr>
              <p:nvPr/>
            </p:nvSpPr>
            <p:spPr bwMode="auto">
              <a:xfrm>
                <a:off x="7762875" y="1895475"/>
                <a:ext cx="1000125" cy="5238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14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cylindrical </a:t>
                </a:r>
              </a:p>
              <a:p>
                <a:r>
                  <a:rPr lang="de-DE" sz="14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wall </a:t>
                </a:r>
              </a:p>
            </p:txBody>
          </p:sp>
          <p:cxnSp>
            <p:nvCxnSpPr>
              <p:cNvPr id="43" name="Gerade Verbindung mit Pfeil 42"/>
              <p:cNvCxnSpPr/>
              <p:nvPr/>
            </p:nvCxnSpPr>
            <p:spPr>
              <a:xfrm rot="5400000">
                <a:off x="7893844" y="2697956"/>
                <a:ext cx="642938" cy="142875"/>
              </a:xfrm>
              <a:prstGeom prst="straightConnector1">
                <a:avLst/>
              </a:prstGeom>
              <a:ln w="19050">
                <a:solidFill>
                  <a:srgbClr val="140BC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feld 5"/>
            <p:cNvSpPr txBox="1">
              <a:spLocks noChangeArrowheads="1"/>
            </p:cNvSpPr>
            <p:nvPr/>
          </p:nvSpPr>
          <p:spPr bwMode="auto">
            <a:xfrm>
              <a:off x="6500813" y="2500313"/>
              <a:ext cx="571500" cy="338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gas </a:t>
              </a:r>
            </a:p>
          </p:txBody>
        </p:sp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02496F8F-1ECE-480D-B4F3-031E4516CE5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1000100" y="620717"/>
            <a:ext cx="4063999" cy="3258936"/>
            <a:chOff x="4714875" y="642938"/>
            <a:chExt cx="4206875" cy="3258936"/>
          </a:xfrm>
        </p:grpSpPr>
        <p:sp>
          <p:nvSpPr>
            <p:cNvPr id="29" name="Textfeld 28"/>
            <p:cNvSpPr txBox="1">
              <a:spLocks noChangeArrowheads="1"/>
            </p:cNvSpPr>
            <p:nvPr/>
          </p:nvSpPr>
          <p:spPr bwMode="auto">
            <a:xfrm>
              <a:off x="5429250" y="3594097"/>
              <a:ext cx="295221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smtClean="0">
                  <a:latin typeface="+mn-lt"/>
                </a:rPr>
                <a:t>radial position of stopped kaons (mm)</a:t>
              </a:r>
              <a:endParaRPr lang="en-GB" sz="1400">
                <a:latin typeface="+mn-lt"/>
              </a:endParaRPr>
            </a:p>
          </p:txBody>
        </p:sp>
        <p:pic>
          <p:nvPicPr>
            <p:cNvPr id="13" name="Picture 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14875" y="642938"/>
              <a:ext cx="4206875" cy="30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feld 5"/>
            <p:cNvSpPr txBox="1">
              <a:spLocks noChangeArrowheads="1"/>
            </p:cNvSpPr>
            <p:nvPr/>
          </p:nvSpPr>
          <p:spPr bwMode="auto">
            <a:xfrm>
              <a:off x="5429250" y="1000125"/>
              <a:ext cx="2071688" cy="523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gas</a:t>
              </a:r>
            </a:p>
            <a:p>
              <a:r>
                <a:rPr lang="de-DE" sz="14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           cylindrical wall </a:t>
              </a:r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 rot="16200000" flipH="1">
              <a:off x="5400676" y="1743075"/>
              <a:ext cx="1885950" cy="1114425"/>
            </a:xfrm>
            <a:prstGeom prst="straightConnector1">
              <a:avLst/>
            </a:prstGeom>
            <a:ln w="19050">
              <a:solidFill>
                <a:srgbClr val="140BC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rot="16200000" flipH="1">
              <a:off x="6858000" y="1785938"/>
              <a:ext cx="1000125" cy="5715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Pfeil nach rechts 43"/>
          <p:cNvSpPr/>
          <p:nvPr/>
        </p:nvSpPr>
        <p:spPr>
          <a:xfrm rot="1373039">
            <a:off x="3823618" y="431454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feld 44"/>
          <p:cNvSpPr txBox="1"/>
          <p:nvPr/>
        </p:nvSpPr>
        <p:spPr>
          <a:xfrm>
            <a:off x="4643438" y="857232"/>
            <a:ext cx="34349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SIDDHARTA, September 2009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928926" y="5314906"/>
            <a:ext cx="18479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SIDDHARTA-2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142976" y="-2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Result: Stopped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kaon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distribution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-32" y="1071546"/>
          <a:ext cx="9144033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653"/>
                <a:gridCol w="1536812"/>
                <a:gridCol w="1152609"/>
                <a:gridCol w="1229450"/>
                <a:gridCol w="1152609"/>
                <a:gridCol w="1164169"/>
                <a:gridCol w="1294731"/>
              </a:tblGrid>
              <a:tr h="471494">
                <a:tc>
                  <a:txBody>
                    <a:bodyPr/>
                    <a:lstStyle/>
                    <a:p>
                      <a:endParaRPr lang="en-GB" sz="16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geometry</a:t>
                      </a:r>
                    </a:p>
                    <a:p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&amp; gas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timing</a:t>
                      </a:r>
                    </a:p>
                    <a:p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GB" sz="1600" b="0" baseline="3000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±</a:t>
                      </a:r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dis-crimination</a:t>
                      </a:r>
                      <a:endParaRPr lang="en-GB" sz="160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del‘d anti-coinc.</a:t>
                      </a:r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prompt</a:t>
                      </a:r>
                    </a:p>
                    <a:p>
                      <a:r>
                        <a:rPr lang="en-GB" sz="1600" b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anti-coinc.</a:t>
                      </a:r>
                      <a:endParaRPr lang="en-GB" sz="1600" b="0" noProof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noProof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impr.</a:t>
                      </a:r>
                    </a:p>
                    <a:p>
                      <a:r>
                        <a:rPr lang="en-GB" sz="1600" b="1" i="0" noProof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factor</a:t>
                      </a:r>
                    </a:p>
                  </a:txBody>
                  <a:tcPr/>
                </a:tc>
              </a:tr>
              <a:tr h="706764">
                <a:tc>
                  <a:txBody>
                    <a:bodyPr/>
                    <a:lstStyle/>
                    <a:p>
                      <a:r>
                        <a:rPr lang="en-GB" sz="1600" baseline="0" noProof="0" smtClean="0">
                          <a:latin typeface="Arial" pitchFamily="34" charset="0"/>
                          <a:cs typeface="Arial" pitchFamily="34" charset="0"/>
                        </a:rPr>
                        <a:t>Signal </a:t>
                      </a:r>
                      <a:endParaRPr lang="en-GB" sz="1600" baseline="30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GB" sz="1600" b="1" baseline="30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baseline="30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GB" sz="16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  <a:p>
                      <a:pPr algn="ctr"/>
                      <a:endParaRPr lang="en-GB" sz="1600" b="1" noProof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1600" b="1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1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noProof="0" smtClean="0">
                          <a:latin typeface="Arial" pitchFamily="34" charset="0"/>
                          <a:cs typeface="Arial" pitchFamily="34" charset="0"/>
                        </a:rPr>
                        <a:t>kaonic X-rays wall stops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noProof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1600" b="1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GB" sz="1600" noProof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GB" sz="1600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1755">
                <a:tc>
                  <a:txBody>
                    <a:bodyPr/>
                    <a:lstStyle/>
                    <a:p>
                      <a:r>
                        <a:rPr lang="en-GB" sz="1600" baseline="0" noProof="0" smtClean="0">
                          <a:latin typeface="Arial" pitchFamily="34" charset="0"/>
                          <a:cs typeface="Arial" pitchFamily="34" charset="0"/>
                        </a:rPr>
                        <a:t>continuous background  /Signal  /keV</a:t>
                      </a:r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</a:p>
                    <a:p>
                      <a:r>
                        <a:rPr lang="en-GB" sz="1400" noProof="0" smtClean="0">
                          <a:latin typeface="Arial" pitchFamily="34" charset="0"/>
                          <a:cs typeface="Arial" pitchFamily="34" charset="0"/>
                        </a:rPr>
                        <a:t>ratio of </a:t>
                      </a:r>
                      <a:r>
                        <a:rPr lang="en-GB" sz="1400" baseline="0" noProof="0" smtClean="0">
                          <a:latin typeface="Arial" pitchFamily="34" charset="0"/>
                          <a:cs typeface="Arial" pitchFamily="34" charset="0"/>
                        </a:rPr>
                        <a:t>gasstops vs.</a:t>
                      </a:r>
                    </a:p>
                    <a:p>
                      <a:r>
                        <a:rPr lang="en-GB" sz="1400" baseline="0" noProof="0" smtClean="0">
                          <a:latin typeface="Arial" pitchFamily="34" charset="0"/>
                          <a:cs typeface="Arial" pitchFamily="34" charset="0"/>
                        </a:rPr>
                        <a:t>decay+wallstops</a:t>
                      </a:r>
                    </a:p>
                    <a:p>
                      <a:r>
                        <a:rPr lang="en-GB" sz="1400" baseline="0" noProof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r>
                        <a:rPr lang="en-GB" sz="1400" noProof="0" smtClean="0">
                          <a:latin typeface="Arial" pitchFamily="34" charset="0"/>
                          <a:cs typeface="Arial" pitchFamily="34" charset="0"/>
                        </a:rPr>
                        <a:t>events due to decay of K</a:t>
                      </a:r>
                      <a:r>
                        <a:rPr lang="en-GB" sz="1400" baseline="30000" noProof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GB" sz="1400" noProof="0" smtClean="0">
                          <a:latin typeface="Arial" pitchFamily="34" charset="0"/>
                          <a:cs typeface="Arial" pitchFamily="34" charset="0"/>
                        </a:rPr>
                        <a:t>  removed</a:t>
                      </a:r>
                      <a:endParaRPr lang="en-GB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r>
                        <a:rPr lang="en-GB" sz="1400" noProof="0" smtClean="0">
                          <a:latin typeface="Arial" pitchFamily="34" charset="0"/>
                          <a:cs typeface="Arial" pitchFamily="34" charset="0"/>
                        </a:rPr>
                        <a:t>charged particle veto</a:t>
                      </a:r>
                      <a:endParaRPr lang="en-GB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15.2</a:t>
                      </a:r>
                      <a:endParaRPr lang="en-GB" sz="1600" b="1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1755">
                <a:tc>
                  <a:txBody>
                    <a:bodyPr/>
                    <a:lstStyle/>
                    <a:p>
                      <a:r>
                        <a:rPr lang="en-GB" sz="1600" noProof="0" smtClean="0">
                          <a:latin typeface="Arial" pitchFamily="34" charset="0"/>
                          <a:cs typeface="Arial" pitchFamily="34" charset="0"/>
                        </a:rPr>
                        <a:t>beam background (asynchron)</a:t>
                      </a:r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r>
                        <a:rPr lang="en-GB" sz="1600" noProof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GB" sz="1400" noProof="0" smtClean="0">
                          <a:latin typeface="Arial" pitchFamily="34" charset="0"/>
                          <a:cs typeface="Arial" pitchFamily="34" charset="0"/>
                        </a:rPr>
                        <a:t>less trigger per signal</a:t>
                      </a:r>
                      <a:endParaRPr lang="en-GB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r>
                        <a:rPr lang="en-GB" sz="1600" noProof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GB" sz="1400" noProof="0" smtClean="0">
                          <a:latin typeface="Arial" pitchFamily="34" charset="0"/>
                          <a:cs typeface="Arial" pitchFamily="34" charset="0"/>
                        </a:rPr>
                        <a:t>smaller</a:t>
                      </a:r>
                    </a:p>
                    <a:p>
                      <a:pPr algn="l"/>
                      <a:r>
                        <a:rPr lang="en-GB" sz="1400" noProof="0" smtClean="0">
                          <a:latin typeface="Arial" pitchFamily="34" charset="0"/>
                          <a:cs typeface="Arial" pitchFamily="34" charset="0"/>
                        </a:rPr>
                        <a:t>coincidence gate</a:t>
                      </a:r>
                      <a:endParaRPr lang="en-GB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r>
                        <a:rPr lang="en-GB" sz="1400" noProof="0" smtClean="0">
                          <a:latin typeface="Arial" pitchFamily="34" charset="0"/>
                          <a:cs typeface="Arial" pitchFamily="34" charset="0"/>
                        </a:rPr>
                        <a:t>„active</a:t>
                      </a:r>
                      <a:r>
                        <a:rPr lang="en-GB" sz="1400" baseline="0" noProof="0" smtClean="0">
                          <a:latin typeface="Arial" pitchFamily="34" charset="0"/>
                          <a:cs typeface="Arial" pitchFamily="34" charset="0"/>
                        </a:rPr>
                        <a:t> shielding“</a:t>
                      </a:r>
                      <a:endParaRPr lang="en-GB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21.6</a:t>
                      </a:r>
                      <a:endParaRPr lang="en-GB" sz="1600" b="1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1142976" y="-2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MC simulation -  summary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57150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724680" y="6492899"/>
            <a:ext cx="2133600" cy="365125"/>
          </a:xfrm>
        </p:spPr>
        <p:txBody>
          <a:bodyPr/>
          <a:lstStyle/>
          <a:p>
            <a:fld id="{02496F8F-1ECE-480D-B4F3-031E4516CE5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443941"/>
            <a:ext cx="5000660" cy="69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eck 11"/>
          <p:cNvSpPr/>
          <p:nvPr/>
        </p:nvSpPr>
        <p:spPr>
          <a:xfrm>
            <a:off x="1000100" y="285728"/>
            <a:ext cx="42862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4663" y="4071942"/>
            <a:ext cx="2519369" cy="20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6429388" y="785794"/>
            <a:ext cx="2124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 input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shift  =  -  660 </a:t>
            </a:r>
            <a:r>
              <a:rPr lang="en-GB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en-GB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width=  1200 </a:t>
            </a:r>
            <a:r>
              <a:rPr lang="en-GB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en-GB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71538" y="857232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are confident that with the planned improvements of the setup and with an integrated luminosity of 600 pb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SIDDHARTA-2 will be able to perform a first X-ray measurement of the strong interaction parameters 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energy displacement and the width of 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konic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deuterium ground state.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42976" y="130710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18900000" scaled="1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100" u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</a:t>
            </a:r>
          </a:p>
          <a:p>
            <a:pPr>
              <a:defRPr/>
            </a:pPr>
            <a:r>
              <a:rPr lang="en-US" sz="3600" u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     Detector arrangement below IR </a:t>
            </a:r>
            <a:endParaRPr lang="en-US" sz="360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35843" name="Picture 1285" descr="Log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0"/>
            <a:ext cx="714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981075"/>
            <a:ext cx="3482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7"/>
          <p:cNvGrpSpPr>
            <a:grpSpLocks/>
          </p:cNvGrpSpPr>
          <p:nvPr/>
        </p:nvGrpSpPr>
        <p:grpSpPr bwMode="auto">
          <a:xfrm rot="5400000">
            <a:off x="1047750" y="2184401"/>
            <a:ext cx="2232025" cy="400050"/>
            <a:chOff x="3059832" y="6284639"/>
            <a:chExt cx="2952328" cy="400110"/>
          </a:xfrm>
        </p:grpSpPr>
        <p:cxnSp>
          <p:nvCxnSpPr>
            <p:cNvPr id="9" name="Gerade Verbindung mit Pfeil 8"/>
            <p:cNvCxnSpPr/>
            <p:nvPr/>
          </p:nvCxnSpPr>
          <p:spPr>
            <a:xfrm>
              <a:off x="3059831" y="6603774"/>
              <a:ext cx="2952328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80" name="Textfeld 9"/>
            <p:cNvSpPr txBox="1">
              <a:spLocks noChangeArrowheads="1"/>
            </p:cNvSpPr>
            <p:nvPr/>
          </p:nvSpPr>
          <p:spPr bwMode="auto">
            <a:xfrm>
              <a:off x="3910374" y="6284639"/>
              <a:ext cx="12046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none">
                  <a:latin typeface="Arial" pitchFamily="34" charset="0"/>
                  <a:cs typeface="Arial" pitchFamily="34" charset="0"/>
                </a:rPr>
                <a:t>50 cm</a:t>
              </a:r>
            </a:p>
          </p:txBody>
        </p:sp>
      </p:grpSp>
      <p:sp>
        <p:nvSpPr>
          <p:cNvPr id="11" name="Rechteck 10"/>
          <p:cNvSpPr/>
          <p:nvPr/>
        </p:nvSpPr>
        <p:spPr>
          <a:xfrm>
            <a:off x="4787900" y="4868863"/>
            <a:ext cx="10080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" name="Gruppieren 11"/>
          <p:cNvGrpSpPr>
            <a:grpSpLocks/>
          </p:cNvGrpSpPr>
          <p:nvPr/>
        </p:nvGrpSpPr>
        <p:grpSpPr bwMode="auto">
          <a:xfrm>
            <a:off x="5435600" y="5084763"/>
            <a:ext cx="576263" cy="792162"/>
            <a:chOff x="6732240" y="4149080"/>
            <a:chExt cx="1008112" cy="1728192"/>
          </a:xfrm>
        </p:grpSpPr>
        <p:sp>
          <p:nvSpPr>
            <p:cNvPr id="13" name="Ellipse 12"/>
            <p:cNvSpPr/>
            <p:nvPr/>
          </p:nvSpPr>
          <p:spPr>
            <a:xfrm>
              <a:off x="6732240" y="4149080"/>
              <a:ext cx="1008112" cy="9350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732240" y="4581993"/>
              <a:ext cx="1008112" cy="12952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5" name="Rechteck 14"/>
          <p:cNvSpPr/>
          <p:nvPr/>
        </p:nvSpPr>
        <p:spPr>
          <a:xfrm>
            <a:off x="4643438" y="4581525"/>
            <a:ext cx="1584325" cy="2873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hteck 15"/>
          <p:cNvSpPr/>
          <p:nvPr/>
        </p:nvSpPr>
        <p:spPr>
          <a:xfrm>
            <a:off x="4716463" y="5084763"/>
            <a:ext cx="503237" cy="21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hteck 16"/>
          <p:cNvSpPr/>
          <p:nvPr/>
        </p:nvSpPr>
        <p:spPr>
          <a:xfrm>
            <a:off x="2771775" y="4581525"/>
            <a:ext cx="1584325" cy="2873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5" name="Gruppieren 17"/>
          <p:cNvGrpSpPr>
            <a:grpSpLocks/>
          </p:cNvGrpSpPr>
          <p:nvPr/>
        </p:nvGrpSpPr>
        <p:grpSpPr bwMode="auto">
          <a:xfrm>
            <a:off x="2987675" y="4868863"/>
            <a:ext cx="1223963" cy="1008062"/>
            <a:chOff x="2843808" y="4725144"/>
            <a:chExt cx="1224136" cy="1008112"/>
          </a:xfrm>
        </p:grpSpPr>
        <p:sp>
          <p:nvSpPr>
            <p:cNvPr id="19" name="Rechteck 18"/>
            <p:cNvSpPr/>
            <p:nvPr/>
          </p:nvSpPr>
          <p:spPr>
            <a:xfrm>
              <a:off x="3059739" y="4725144"/>
              <a:ext cx="1008205" cy="215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6" name="Gruppieren 34"/>
            <p:cNvGrpSpPr>
              <a:grpSpLocks/>
            </p:cNvGrpSpPr>
            <p:nvPr/>
          </p:nvGrpSpPr>
          <p:grpSpPr bwMode="auto">
            <a:xfrm>
              <a:off x="2843808" y="4941170"/>
              <a:ext cx="576064" cy="792089"/>
              <a:chOff x="6732240" y="4149080"/>
              <a:chExt cx="1008112" cy="1728192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6732240" y="4148829"/>
                <a:ext cx="1008602" cy="93522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6732240" y="4581803"/>
                <a:ext cx="1008602" cy="12954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23" name="Rechteck 22"/>
          <p:cNvSpPr/>
          <p:nvPr/>
        </p:nvSpPr>
        <p:spPr>
          <a:xfrm>
            <a:off x="3779838" y="5084763"/>
            <a:ext cx="504825" cy="21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hteck 23"/>
          <p:cNvSpPr/>
          <p:nvPr/>
        </p:nvSpPr>
        <p:spPr>
          <a:xfrm rot="18633162">
            <a:off x="4441825" y="4754563"/>
            <a:ext cx="101600" cy="4635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854" name="Textfeld 24"/>
          <p:cNvSpPr txBox="1">
            <a:spLocks noChangeArrowheads="1"/>
          </p:cNvSpPr>
          <p:nvPr/>
        </p:nvSpPr>
        <p:spPr bwMode="auto">
          <a:xfrm>
            <a:off x="5435600" y="5364163"/>
            <a:ext cx="622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none">
                <a:latin typeface="Arial" pitchFamily="34" charset="0"/>
                <a:cs typeface="Arial" pitchFamily="34" charset="0"/>
              </a:rPr>
              <a:t>LN</a:t>
            </a:r>
            <a:r>
              <a:rPr lang="en-GB" u="none" baseline="-250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855" name="Textfeld 25"/>
          <p:cNvSpPr txBox="1">
            <a:spLocks noChangeArrowheads="1"/>
          </p:cNvSpPr>
          <p:nvPr/>
        </p:nvSpPr>
        <p:spPr bwMode="auto">
          <a:xfrm>
            <a:off x="2987675" y="5364163"/>
            <a:ext cx="622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none">
                <a:latin typeface="Arial" pitchFamily="34" charset="0"/>
                <a:cs typeface="Arial" pitchFamily="34" charset="0"/>
              </a:rPr>
              <a:t>LN</a:t>
            </a:r>
            <a:r>
              <a:rPr lang="en-GB" u="none" baseline="-250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856" name="Textfeld 26"/>
          <p:cNvSpPr txBox="1">
            <a:spLocks noChangeArrowheads="1"/>
          </p:cNvSpPr>
          <p:nvPr/>
        </p:nvSpPr>
        <p:spPr bwMode="auto">
          <a:xfrm>
            <a:off x="6588125" y="4797425"/>
            <a:ext cx="98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none">
                <a:latin typeface="Palatino Linotype" pitchFamily="18" charset="0"/>
              </a:rPr>
              <a:t>HP-Ge</a:t>
            </a:r>
          </a:p>
        </p:txBody>
      </p:sp>
      <p:cxnSp>
        <p:nvCxnSpPr>
          <p:cNvPr id="28" name="Gerade Verbindung mit Pfeil 27"/>
          <p:cNvCxnSpPr>
            <a:stCxn id="35856" idx="1"/>
            <a:endCxn id="11" idx="3"/>
          </p:cNvCxnSpPr>
          <p:nvPr/>
        </p:nvCxnSpPr>
        <p:spPr>
          <a:xfrm rot="10800000">
            <a:off x="5795963" y="4976813"/>
            <a:ext cx="792162" cy="206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8" name="Textfeld 28"/>
          <p:cNvSpPr txBox="1">
            <a:spLocks noChangeArrowheads="1"/>
          </p:cNvSpPr>
          <p:nvPr/>
        </p:nvSpPr>
        <p:spPr bwMode="auto">
          <a:xfrm>
            <a:off x="6659563" y="4437063"/>
            <a:ext cx="1687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none">
                <a:latin typeface="Palatino Linotype" pitchFamily="18" charset="0"/>
              </a:rPr>
              <a:t>Pb shielding</a:t>
            </a:r>
          </a:p>
        </p:txBody>
      </p:sp>
      <p:cxnSp>
        <p:nvCxnSpPr>
          <p:cNvPr id="30" name="Gerade Verbindung mit Pfeil 29"/>
          <p:cNvCxnSpPr>
            <a:stCxn id="35858" idx="1"/>
            <a:endCxn id="15" idx="3"/>
          </p:cNvCxnSpPr>
          <p:nvPr/>
        </p:nvCxnSpPr>
        <p:spPr>
          <a:xfrm rot="10800000" flipV="1">
            <a:off x="6227763" y="4637088"/>
            <a:ext cx="431800" cy="87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0" name="Textfeld 30"/>
          <p:cNvSpPr txBox="1">
            <a:spLocks noChangeArrowheads="1"/>
          </p:cNvSpPr>
          <p:nvPr/>
        </p:nvSpPr>
        <p:spPr bwMode="auto">
          <a:xfrm>
            <a:off x="1476375" y="4797425"/>
            <a:ext cx="98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none">
                <a:latin typeface="Palatino Linotype" pitchFamily="18" charset="0"/>
              </a:rPr>
              <a:t>HP-Ge</a:t>
            </a:r>
          </a:p>
        </p:txBody>
      </p:sp>
      <p:cxnSp>
        <p:nvCxnSpPr>
          <p:cNvPr id="32" name="Gerade Verbindung mit Pfeil 31"/>
          <p:cNvCxnSpPr>
            <a:stCxn id="35860" idx="3"/>
          </p:cNvCxnSpPr>
          <p:nvPr/>
        </p:nvCxnSpPr>
        <p:spPr>
          <a:xfrm flipV="1">
            <a:off x="2457450" y="4976813"/>
            <a:ext cx="746125" cy="206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feld 32"/>
          <p:cNvSpPr txBox="1">
            <a:spLocks noChangeArrowheads="1"/>
          </p:cNvSpPr>
          <p:nvPr/>
        </p:nvSpPr>
        <p:spPr bwMode="auto">
          <a:xfrm>
            <a:off x="2195513" y="5949950"/>
            <a:ext cx="154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none">
                <a:latin typeface="Palatino Linotype" pitchFamily="18" charset="0"/>
              </a:rPr>
              <a:t>solid target</a:t>
            </a:r>
          </a:p>
        </p:txBody>
      </p:sp>
      <p:cxnSp>
        <p:nvCxnSpPr>
          <p:cNvPr id="34" name="Gerade Verbindung mit Pfeil 33"/>
          <p:cNvCxnSpPr>
            <a:stCxn id="35862" idx="3"/>
            <a:endCxn id="24" idx="1"/>
          </p:cNvCxnSpPr>
          <p:nvPr/>
        </p:nvCxnSpPr>
        <p:spPr>
          <a:xfrm flipV="1">
            <a:off x="3740150" y="5024438"/>
            <a:ext cx="719138" cy="11255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rot="5400000" flipH="1" flipV="1">
            <a:off x="3865563" y="3284538"/>
            <a:ext cx="1439862" cy="1444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5400000">
            <a:off x="4085431" y="4436269"/>
            <a:ext cx="792163" cy="730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4486275" y="4049713"/>
            <a:ext cx="71438" cy="714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867" name="Textfeld 37"/>
          <p:cNvSpPr txBox="1">
            <a:spLocks noChangeArrowheads="1"/>
          </p:cNvSpPr>
          <p:nvPr/>
        </p:nvSpPr>
        <p:spPr bwMode="auto">
          <a:xfrm>
            <a:off x="4267200" y="2390775"/>
            <a:ext cx="592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u="none">
                <a:solidFill>
                  <a:srgbClr val="002060"/>
                </a:solidFill>
                <a:latin typeface="Palatino Linotype" pitchFamily="18" charset="0"/>
              </a:rPr>
              <a:t>K</a:t>
            </a:r>
            <a:r>
              <a:rPr lang="en-GB" sz="2400" u="none" baseline="40000">
                <a:solidFill>
                  <a:srgbClr val="002060"/>
                </a:solidFill>
                <a:latin typeface="Palatino Linotype" pitchFamily="18" charset="0"/>
              </a:rPr>
              <a:t>+-</a:t>
            </a:r>
          </a:p>
        </p:txBody>
      </p:sp>
      <p:sp>
        <p:nvSpPr>
          <p:cNvPr id="35868" name="Textfeld 38"/>
          <p:cNvSpPr txBox="1">
            <a:spLocks noChangeArrowheads="1"/>
          </p:cNvSpPr>
          <p:nvPr/>
        </p:nvSpPr>
        <p:spPr bwMode="auto">
          <a:xfrm>
            <a:off x="6588125" y="5084763"/>
            <a:ext cx="2241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u="none">
                <a:solidFill>
                  <a:srgbClr val="002060"/>
                </a:solidFill>
                <a:latin typeface="Palatino Linotype" pitchFamily="18" charset="0"/>
              </a:rPr>
              <a:t>8cm</a:t>
            </a:r>
            <a:r>
              <a:rPr lang="en-GB" u="none" baseline="30000">
                <a:solidFill>
                  <a:srgbClr val="002060"/>
                </a:solidFill>
                <a:latin typeface="Palatino Linotype" pitchFamily="18" charset="0"/>
              </a:rPr>
              <a:t>2</a:t>
            </a:r>
            <a:r>
              <a:rPr lang="en-GB" u="none">
                <a:solidFill>
                  <a:srgbClr val="002060"/>
                </a:solidFill>
                <a:latin typeface="Palatino Linotype" pitchFamily="18" charset="0"/>
              </a:rPr>
              <a:t>, semi planar</a:t>
            </a:r>
          </a:p>
          <a:p>
            <a:r>
              <a:rPr lang="en-GB" u="none">
                <a:solidFill>
                  <a:srgbClr val="002060"/>
                </a:solidFill>
                <a:latin typeface="Palatino Linotype" pitchFamily="18" charset="0"/>
              </a:rPr>
              <a:t>6 – 500 keV</a:t>
            </a:r>
          </a:p>
          <a:p>
            <a:r>
              <a:rPr lang="en-GB" u="none">
                <a:solidFill>
                  <a:srgbClr val="002060"/>
                </a:solidFill>
                <a:latin typeface="Palatino Linotype" pitchFamily="18" charset="0"/>
              </a:rPr>
              <a:t>Eurisys</a:t>
            </a:r>
          </a:p>
        </p:txBody>
      </p:sp>
      <p:sp>
        <p:nvSpPr>
          <p:cNvPr id="35869" name="Textfeld 39"/>
          <p:cNvSpPr txBox="1">
            <a:spLocks noChangeArrowheads="1"/>
          </p:cNvSpPr>
          <p:nvPr/>
        </p:nvSpPr>
        <p:spPr bwMode="auto">
          <a:xfrm>
            <a:off x="-79375" y="5084763"/>
            <a:ext cx="2513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u="none">
                <a:solidFill>
                  <a:srgbClr val="002060"/>
                </a:solidFill>
                <a:latin typeface="Palatino Linotype" pitchFamily="18" charset="0"/>
              </a:rPr>
              <a:t>20cm</a:t>
            </a:r>
            <a:r>
              <a:rPr lang="en-GB" u="none" baseline="30000">
                <a:solidFill>
                  <a:srgbClr val="002060"/>
                </a:solidFill>
                <a:latin typeface="Palatino Linotype" pitchFamily="18" charset="0"/>
              </a:rPr>
              <a:t>2</a:t>
            </a:r>
            <a:r>
              <a:rPr lang="en-GB" u="none">
                <a:solidFill>
                  <a:srgbClr val="002060"/>
                </a:solidFill>
                <a:latin typeface="Palatino Linotype" pitchFamily="18" charset="0"/>
              </a:rPr>
              <a:t>, GMX coaxial</a:t>
            </a:r>
          </a:p>
          <a:p>
            <a:pPr algn="r"/>
            <a:r>
              <a:rPr lang="en-GB" u="none">
                <a:solidFill>
                  <a:srgbClr val="002060"/>
                </a:solidFill>
                <a:latin typeface="Palatino Linotype" pitchFamily="18" charset="0"/>
              </a:rPr>
              <a:t>5 – 1000 keV</a:t>
            </a:r>
          </a:p>
          <a:p>
            <a:pPr algn="r"/>
            <a:r>
              <a:rPr lang="en-GB" u="none">
                <a:solidFill>
                  <a:srgbClr val="002060"/>
                </a:solidFill>
                <a:latin typeface="Palatino Linotype" pitchFamily="18" charset="0"/>
              </a:rPr>
              <a:t>Ortec</a:t>
            </a:r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42" name="Fußzeilenplatzhalt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18900000" scaled="1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100" u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</a:t>
            </a:r>
          </a:p>
          <a:p>
            <a:pPr>
              <a:defRPr/>
            </a:pPr>
            <a:r>
              <a:rPr lang="en-US" sz="3600" u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</a:t>
            </a:r>
            <a:r>
              <a:rPr lang="en-US" sz="3600" u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Additional </a:t>
            </a:r>
            <a:r>
              <a:rPr lang="en-US" sz="3600" u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sym typeface="Symbol"/>
              </a:rPr>
              <a:t></a:t>
            </a:r>
            <a:r>
              <a:rPr lang="en-US" sz="3600" u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-ray detectors </a:t>
            </a:r>
            <a:endParaRPr lang="en-US" sz="360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39939" name="Picture 1285" descr="Log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0"/>
            <a:ext cx="714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sidd2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268413"/>
            <a:ext cx="9159876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1619250" y="1196975"/>
            <a:ext cx="5526088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</a:t>
            </a:r>
            <a:r>
              <a:rPr lang="en-US" sz="240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-ray detection:  few </a:t>
            </a:r>
            <a:r>
              <a:rPr lang="en-US" sz="2400" u="non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en-US" sz="240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100 </a:t>
            </a:r>
            <a:r>
              <a:rPr lang="en-US" sz="2400" u="non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MeV</a:t>
            </a:r>
            <a:endParaRPr lang="en-US" sz="2400" u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14414" y="800100"/>
            <a:ext cx="760573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  <a:tabLst>
                <a:tab pos="912813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measurements with a setup below the beam pipe could</a:t>
            </a:r>
          </a:p>
          <a:p>
            <a:pPr>
              <a:tabLst>
                <a:tab pos="912813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be done in parallel with the others measurements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  <a:tabLst>
                <a:tab pos="912813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solid target measurements :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Si, Ca, Ni targets</a:t>
            </a:r>
          </a:p>
          <a:p>
            <a:pPr lvl="1">
              <a:buFontTx/>
              <a:buChar char="-"/>
              <a:tabLst>
                <a:tab pos="912813" algn="l"/>
              </a:tabLst>
            </a:pP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tabLst>
                <a:tab pos="912813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kaon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capture in hydrogen </a:t>
            </a:r>
          </a:p>
          <a:p>
            <a:pPr>
              <a:tabLst>
                <a:tab pos="912813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(re-measuring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hydrogen as well)</a:t>
            </a:r>
            <a:endParaRPr lang="en-GB" sz="2400" u="none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12813" algn="l"/>
              </a:tabLst>
            </a:pPr>
            <a:endParaRPr lang="it-IT" sz="1400" b="0" u="none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tabLst>
                <a:tab pos="912813" algn="l"/>
              </a:tabLst>
            </a:pPr>
            <a:r>
              <a:rPr lang="en-GB" sz="2400" b="0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0" u="none" dirty="0" err="1" smtClean="0"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400" b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0" u="none" dirty="0">
                <a:latin typeface="Times New Roman" pitchFamily="18" charset="0"/>
                <a:cs typeface="Times New Roman" pitchFamily="18" charset="0"/>
              </a:rPr>
              <a:t>helium measurements to 1s </a:t>
            </a:r>
            <a:r>
              <a:rPr lang="en-GB" sz="2400" b="0" u="none" dirty="0" smtClean="0"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pPr>
              <a:buFontTx/>
              <a:buChar char="-"/>
              <a:tabLst>
                <a:tab pos="912813" algn="l"/>
              </a:tabLst>
            </a:pPr>
            <a:endParaRPr lang="en-GB" sz="1400" b="0" u="non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tabLst>
                <a:tab pos="912813" algn="l"/>
              </a:tabLst>
            </a:pPr>
            <a:r>
              <a:rPr lang="en-GB" sz="2400" b="0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0" u="none" dirty="0" err="1" smtClean="0"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400" b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0" u="none" dirty="0">
                <a:latin typeface="Times New Roman" pitchFamily="18" charset="0"/>
                <a:cs typeface="Times New Roman" pitchFamily="18" charset="0"/>
              </a:rPr>
              <a:t>oxygen</a:t>
            </a:r>
          </a:p>
          <a:p>
            <a:pPr>
              <a:buFontTx/>
              <a:buChar char="-"/>
              <a:tabLst>
                <a:tab pos="912813" algn="l"/>
              </a:tabLst>
            </a:pPr>
            <a:endParaRPr lang="it-IT" sz="1400" b="0" u="none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12813" algn="l"/>
              </a:tabLst>
            </a:pPr>
            <a:endParaRPr lang="it-IT" sz="1400" b="0" u="none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12813" algn="l"/>
              </a:tabLst>
            </a:pPr>
            <a:endParaRPr lang="it-IT" sz="2400" b="0" i="1" u="none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tabLst>
                <a:tab pos="912813" algn="l"/>
              </a:tabLst>
            </a:pPr>
            <a:r>
              <a:rPr lang="en-GB" sz="2400" b="0" u="none" dirty="0">
                <a:latin typeface="Times New Roman" pitchFamily="18" charset="0"/>
                <a:cs typeface="Times New Roman" pitchFamily="18" charset="0"/>
              </a:rPr>
              <a:t> crystal spectrometer measurements need </a:t>
            </a:r>
            <a:r>
              <a:rPr lang="en-GB" sz="2400" b="0" u="none" dirty="0" smtClean="0">
                <a:latin typeface="Times New Roman" pitchFamily="18" charset="0"/>
                <a:cs typeface="Times New Roman" pitchFamily="18" charset="0"/>
              </a:rPr>
              <a:t>completely</a:t>
            </a:r>
          </a:p>
          <a:p>
            <a:pPr>
              <a:tabLst>
                <a:tab pos="912813" algn="l"/>
              </a:tabLst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b="0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0" u="none" dirty="0">
                <a:latin typeface="Times New Roman" pitchFamily="18" charset="0"/>
                <a:cs typeface="Times New Roman" pitchFamily="18" charset="0"/>
              </a:rPr>
              <a:t>new setup – the strategy is under evaluation.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42976" y="130710"/>
            <a:ext cx="623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Conclusion  -  additional measurements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5" name="Rechteck 4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5" name="Grafik 4" descr="DSC01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hteck 9"/>
          <p:cNvSpPr/>
          <p:nvPr/>
        </p:nvSpPr>
        <p:spPr>
          <a:xfrm>
            <a:off x="1142976" y="1214422"/>
            <a:ext cx="7572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INFN, Laboratori Nazionali di Frascati,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Frascati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, Roma, Italy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   Stefan Meyer Institut für subatomare Physik, Vienna, Austria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IFIN-HH, Bucharest, Romania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Univ. Tokyo, Japan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RIKEN, Japan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  INFN Sezione Roma1 and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. Superiore di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Sanita’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, Roma, Italy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Univ. Victoria, Victoria B.C., Canada</a:t>
            </a:r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  Politecnico Milano and INFN Milano,  Milano, Italy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Excellence Cluster, TUM, Munich, Germany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Univ. Zagreb, Croatia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79274" y="357166"/>
            <a:ext cx="502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Participating Institutions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/>
          <p:nvPr/>
        </p:nvGrpSpPr>
        <p:grpSpPr>
          <a:xfrm>
            <a:off x="-36512" y="0"/>
            <a:ext cx="1115616" cy="6858000"/>
            <a:chOff x="-36512" y="0"/>
            <a:chExt cx="1115616" cy="6858000"/>
          </a:xfrm>
        </p:grpSpPr>
        <p:sp>
          <p:nvSpPr>
            <p:cNvPr id="5" name="Rechteck 4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0" cy="102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733256"/>
              <a:ext cx="1000132" cy="944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Rechteck 11"/>
          <p:cNvSpPr/>
          <p:nvPr/>
        </p:nvSpPr>
        <p:spPr>
          <a:xfrm>
            <a:off x="7143768" y="1630987"/>
            <a:ext cx="428628" cy="1428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ieren 10"/>
          <p:cNvGrpSpPr/>
          <p:nvPr/>
        </p:nvGrpSpPr>
        <p:grpSpPr>
          <a:xfrm>
            <a:off x="1071538" y="1033463"/>
            <a:ext cx="8072462" cy="5395933"/>
            <a:chOff x="1071538" y="1033463"/>
            <a:chExt cx="8072462" cy="5395933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071538" y="1033463"/>
              <a:ext cx="8072462" cy="5395933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2000" b="1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</a:rPr>
                <a:t>Exotic (kaonic) atoms – probes for strong interaction</a:t>
              </a:r>
              <a:endParaRPr kumimoji="0" lang="en-GB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sym typeface="Wingdings" pitchFamily="2" charset="2"/>
              </a:endParaRPr>
            </a:p>
            <a:p>
              <a:pPr marL="685800" lvl="1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hadronic shift 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cs typeface="Arial" charset="0"/>
                  <a:sym typeface="Wingdings" pitchFamily="2" charset="2"/>
                </a:rPr>
                <a:t>ε</a:t>
              </a:r>
              <a:r>
                <a:rPr kumimoji="0" lang="en-GB" sz="2000" b="0" i="0" u="none" strike="noStrike" kern="1200" cap="none" spc="0" normalizeH="0" baseline="-2500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cs typeface="Arial" charset="0"/>
                  <a:sym typeface="Wingdings" pitchFamily="2" charset="2"/>
                </a:rPr>
                <a:t>1s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cs typeface="Arial" charset="0"/>
                  <a:sym typeface="Wingdings" pitchFamily="2" charset="2"/>
                </a:rPr>
                <a:t> 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and width 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cs typeface="Arial" charset="0"/>
                  <a:sym typeface="Wingdings" pitchFamily="2" charset="2"/>
                </a:rPr>
                <a:t>Γ</a:t>
              </a:r>
              <a:r>
                <a:rPr kumimoji="0" lang="en-GB" sz="2000" b="0" i="0" u="none" strike="noStrike" kern="1200" cap="none" spc="0" normalizeH="0" baseline="-2500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cs typeface="Arial" charset="0"/>
                  <a:sym typeface="Wingdings" pitchFamily="2" charset="2"/>
                </a:rPr>
                <a:t>1s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cs typeface="Arial" charset="0"/>
                  <a:sym typeface="Wingdings" pitchFamily="2" charset="2"/>
                </a:rPr>
                <a:t> 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directly observable</a:t>
              </a:r>
            </a:p>
            <a:p>
              <a:pPr marL="685800" lvl="1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experimental study of low energy QCD. </a:t>
              </a:r>
            </a:p>
            <a:p>
              <a:pPr marL="685800" lvl="1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Testing chiral symmetry breaking in systems with strangeness 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endParaRPr kumimoji="0" lang="en-GB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2000" b="1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Kaonic hydrogen </a:t>
              </a:r>
            </a:p>
            <a:p>
              <a:pPr marL="685800" lvl="1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GB" sz="2000" dirty="0" smtClean="0">
                  <a:latin typeface="Palatino Linotype" pitchFamily="18" charset="0"/>
                  <a:sym typeface="Wingdings" pitchFamily="2" charset="2"/>
                </a:rPr>
                <a:t>scattering lengths, no extrapolation to zero energy</a:t>
              </a:r>
              <a:endParaRPr kumimoji="0" lang="en-GB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sym typeface="Wingdings" pitchFamily="2" charset="2"/>
              </a:endParaRPr>
            </a:p>
            <a:p>
              <a:pPr marL="685800" lvl="1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precise experimental data important/missing</a:t>
              </a:r>
            </a:p>
            <a:p>
              <a:pPr marL="685800" lvl="1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kaonic deuterium (never measured before)</a:t>
              </a:r>
            </a:p>
            <a:p>
              <a:pPr marL="1143000" lvl="2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GB" sz="2000" b="1" dirty="0" smtClean="0">
                  <a:solidFill>
                    <a:srgbClr val="FF0000"/>
                  </a:solidFill>
                  <a:latin typeface="Palatino Linotype" pitchFamily="18" charset="0"/>
                  <a:sym typeface="Wingdings" pitchFamily="2" charset="2"/>
                </a:rPr>
                <a:t>determination of the </a:t>
              </a:r>
              <a:r>
                <a:rPr lang="en-GB" sz="2000" b="1" dirty="0" err="1" smtClean="0">
                  <a:solidFill>
                    <a:srgbClr val="FF0000"/>
                  </a:solidFill>
                  <a:latin typeface="Palatino Linotype" pitchFamily="18" charset="0"/>
                  <a:sym typeface="Wingdings" pitchFamily="2" charset="2"/>
                </a:rPr>
                <a:t>isospin</a:t>
              </a:r>
              <a:r>
                <a:rPr lang="en-GB" sz="2000" b="1" dirty="0" smtClean="0">
                  <a:solidFill>
                    <a:srgbClr val="FF0000"/>
                  </a:solidFill>
                  <a:latin typeface="Palatino Linotype" pitchFamily="18" charset="0"/>
                  <a:sym typeface="Wingdings" pitchFamily="2" charset="2"/>
                </a:rPr>
                <a:t> dependent KN scattering lengths</a:t>
              </a:r>
              <a:endPara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sym typeface="Wingdings" pitchFamily="2" charset="2"/>
              </a:endParaRPr>
            </a:p>
            <a:p>
              <a:pPr marL="1143000" marR="0" lvl="2" indent="-2286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GB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Palatino Linotype" pitchFamily="18" charset="0"/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2000" b="1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Information on </a:t>
              </a:r>
              <a:r>
                <a:rPr kumimoji="0" lang="en-GB" sz="2000" b="1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Symbol" pitchFamily="18" charset="2"/>
                </a:rPr>
                <a:t>(1405) sub-threshold resonance</a:t>
              </a:r>
            </a:p>
            <a:p>
              <a:pPr marL="685800" lvl="1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Symbol" pitchFamily="18" charset="2"/>
                </a:rPr>
                <a:t>responsible for negative real part of scattering amplitude at threshold</a:t>
              </a:r>
            </a:p>
            <a:p>
              <a:pPr marL="685800" lvl="1" indent="-2286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important for the search for  the controversial „deeply bound kaonic states”</a:t>
              </a:r>
              <a:r>
                <a:rPr kumimoji="0" lang="en-GB" sz="2000" b="0" i="0" u="none" strike="noStrike" kern="1200" cap="none" spc="0" normalizeH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  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(KEK, GSI, DA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Symbol"/>
                </a:rPr>
                <a:t></a:t>
              </a: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Palatino Linotype" pitchFamily="18" charset="0"/>
                  <a:sym typeface="Wingdings" pitchFamily="2" charset="2"/>
                </a:rPr>
                <a:t>NE, J-PARC)</a:t>
              </a:r>
            </a:p>
            <a:p>
              <a:pPr marL="1143000" marR="0" lvl="2" indent="-2286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sym typeface="Wingdings" pitchFamily="2" charset="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sym typeface="Wingdings" pitchFamily="2" charset="2"/>
              </a:endParaRPr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6929454" y="3786190"/>
              <a:ext cx="21431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feld 12"/>
          <p:cNvSpPr txBox="1"/>
          <p:nvPr/>
        </p:nvSpPr>
        <p:spPr>
          <a:xfrm>
            <a:off x="1071538" y="142852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Motivation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3390912" y="6500834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19" name="Rechteck 18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785794"/>
            <a:ext cx="7109499" cy="49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hteck 10"/>
          <p:cNvSpPr/>
          <p:nvPr/>
        </p:nvSpPr>
        <p:spPr>
          <a:xfrm>
            <a:off x="5786462" y="5332413"/>
            <a:ext cx="271462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800" b="1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800" b="1" i="1" baseline="-25000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= (a</a:t>
            </a:r>
            <a:r>
              <a:rPr lang="en-GB" sz="2800" b="1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GB" sz="28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)/2</a:t>
            </a:r>
          </a:p>
          <a:p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800" b="1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800" b="1" i="1" baseline="-25000" dirty="0" smtClean="0"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GB" sz="28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4643438" y="5643578"/>
            <a:ext cx="978408" cy="41319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857224" y="119698"/>
            <a:ext cx="828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deuterium X-rays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fld id="{02496F8F-1ECE-480D-B4F3-031E4516CE5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siddha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673" y="571480"/>
            <a:ext cx="8191679" cy="5870107"/>
          </a:xfrm>
          <a:prstGeom prst="rect">
            <a:avLst/>
          </a:prstGeom>
          <a:noFill/>
        </p:spPr>
      </p:pic>
      <p:grpSp>
        <p:nvGrpSpPr>
          <p:cNvPr id="6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7" name="Rechteck 6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Grafik 106" descr="oeaw_logo_weiss_d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85" descr="Logo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feld 9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SIDDHARTA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57224" y="-24"/>
            <a:ext cx="828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SIDDHARTA setup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/>
          <p:nvPr/>
        </p:nvGrpSpPr>
        <p:grpSpPr>
          <a:xfrm>
            <a:off x="-36512" y="0"/>
            <a:ext cx="893736" cy="6858000"/>
            <a:chOff x="-36512" y="0"/>
            <a:chExt cx="1115616" cy="6858000"/>
          </a:xfrm>
        </p:grpSpPr>
        <p:sp>
          <p:nvSpPr>
            <p:cNvPr id="5" name="Rechteck 4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Grafik 106" descr="oeaw_logo_weiss_d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71571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85" descr="Logo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44" y="5929330"/>
              <a:ext cx="1000132" cy="74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LEANNIS  Prague,  May 21, 2012</a:t>
            </a:r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4048" y="857232"/>
            <a:ext cx="6552728" cy="54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SIDDHARTA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464" y="201019"/>
            <a:ext cx="502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SIDDHARTA setup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2"/>
          <p:cNvGrpSpPr/>
          <p:nvPr/>
        </p:nvGrpSpPr>
        <p:grpSpPr>
          <a:xfrm>
            <a:off x="928662" y="1142984"/>
            <a:ext cx="8215338" cy="5180029"/>
            <a:chOff x="228600" y="928688"/>
            <a:chExt cx="8742363" cy="539432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081088"/>
              <a:ext cx="8742363" cy="524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feld 3"/>
            <p:cNvSpPr txBox="1">
              <a:spLocks noChangeArrowheads="1"/>
            </p:cNvSpPr>
            <p:nvPr/>
          </p:nvSpPr>
          <p:spPr bwMode="auto">
            <a:xfrm>
              <a:off x="2286000" y="3429000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KN</a:t>
              </a:r>
            </a:p>
            <a:p>
              <a:r>
                <a:rPr lang="de-DE" sz="1400" b="0" u="none">
                  <a:latin typeface="Calibri" pitchFamily="34" charset="0"/>
                </a:rPr>
                <a:t>(6-5)</a:t>
              </a:r>
            </a:p>
          </p:txBody>
        </p:sp>
        <p:sp>
          <p:nvSpPr>
            <p:cNvPr id="16" name="Textfeld 4"/>
            <p:cNvSpPr txBox="1">
              <a:spLocks noChangeArrowheads="1"/>
            </p:cNvSpPr>
            <p:nvPr/>
          </p:nvSpPr>
          <p:spPr bwMode="auto">
            <a:xfrm>
              <a:off x="1300163" y="1366838"/>
              <a:ext cx="6111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KC</a:t>
              </a:r>
            </a:p>
            <a:p>
              <a:r>
                <a:rPr lang="de-DE" sz="1400" b="0" u="none">
                  <a:latin typeface="Calibri" pitchFamily="34" charset="0"/>
                </a:rPr>
                <a:t>(6-5) </a:t>
              </a:r>
            </a:p>
          </p:txBody>
        </p:sp>
        <p:sp>
          <p:nvSpPr>
            <p:cNvPr id="17" name="Textfeld 5"/>
            <p:cNvSpPr txBox="1">
              <a:spLocks noChangeArrowheads="1"/>
            </p:cNvSpPr>
            <p:nvPr/>
          </p:nvSpPr>
          <p:spPr bwMode="auto">
            <a:xfrm>
              <a:off x="3657600" y="2581275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KO</a:t>
              </a:r>
            </a:p>
            <a:p>
              <a:r>
                <a:rPr lang="de-DE" sz="1400" b="0" u="none">
                  <a:latin typeface="Calibri" pitchFamily="34" charset="0"/>
                </a:rPr>
                <a:t>(6-5)</a:t>
              </a:r>
            </a:p>
          </p:txBody>
        </p:sp>
        <p:sp>
          <p:nvSpPr>
            <p:cNvPr id="18" name="Textfeld 6"/>
            <p:cNvSpPr txBox="1">
              <a:spLocks noChangeArrowheads="1"/>
            </p:cNvSpPr>
            <p:nvPr/>
          </p:nvSpPr>
          <p:spPr bwMode="auto">
            <a:xfrm>
              <a:off x="8072438" y="3929063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KC </a:t>
              </a:r>
            </a:p>
            <a:p>
              <a:r>
                <a:rPr lang="de-DE" sz="1400" b="0" u="none">
                  <a:latin typeface="Calibri" pitchFamily="34" charset="0"/>
                </a:rPr>
                <a:t>(6-4)</a:t>
              </a:r>
            </a:p>
          </p:txBody>
        </p:sp>
        <p:sp>
          <p:nvSpPr>
            <p:cNvPr id="19" name="Textfeld 7"/>
            <p:cNvSpPr txBox="1">
              <a:spLocks noChangeArrowheads="1"/>
            </p:cNvSpPr>
            <p:nvPr/>
          </p:nvSpPr>
          <p:spPr bwMode="auto">
            <a:xfrm>
              <a:off x="4500563" y="3714750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KAl </a:t>
              </a:r>
            </a:p>
            <a:p>
              <a:r>
                <a:rPr lang="de-DE" sz="1400" b="0" u="none">
                  <a:latin typeface="Calibri" pitchFamily="34" charset="0"/>
                </a:rPr>
                <a:t>(8-7)</a:t>
              </a:r>
            </a:p>
          </p:txBody>
        </p:sp>
        <p:sp>
          <p:nvSpPr>
            <p:cNvPr id="20" name="Textfeld 8"/>
            <p:cNvSpPr txBox="1">
              <a:spLocks noChangeArrowheads="1"/>
            </p:cNvSpPr>
            <p:nvPr/>
          </p:nvSpPr>
          <p:spPr bwMode="auto">
            <a:xfrm>
              <a:off x="3286125" y="3429000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KC </a:t>
              </a:r>
            </a:p>
            <a:p>
              <a:r>
                <a:rPr lang="de-DE" sz="1400" b="0" u="none">
                  <a:latin typeface="Calibri" pitchFamily="34" charset="0"/>
                </a:rPr>
                <a:t>(7-5)</a:t>
              </a:r>
            </a:p>
          </p:txBody>
        </p:sp>
        <p:sp>
          <p:nvSpPr>
            <p:cNvPr id="21" name="Textfeld 11"/>
            <p:cNvSpPr txBox="1">
              <a:spLocks noChangeArrowheads="1"/>
            </p:cNvSpPr>
            <p:nvPr/>
          </p:nvSpPr>
          <p:spPr bwMode="auto">
            <a:xfrm>
              <a:off x="1514475" y="3295650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KO</a:t>
              </a:r>
            </a:p>
            <a:p>
              <a:r>
                <a:rPr lang="de-DE" sz="1400" b="0" u="none">
                  <a:latin typeface="Calibri" pitchFamily="34" charset="0"/>
                </a:rPr>
                <a:t>(7-6)</a:t>
              </a:r>
            </a:p>
          </p:txBody>
        </p:sp>
        <p:sp>
          <p:nvSpPr>
            <p:cNvPr id="22" name="Textfeld 13"/>
            <p:cNvSpPr txBox="1">
              <a:spLocks noChangeArrowheads="1"/>
            </p:cNvSpPr>
            <p:nvPr/>
          </p:nvSpPr>
          <p:spPr bwMode="auto">
            <a:xfrm>
              <a:off x="1871663" y="3724275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KO</a:t>
              </a:r>
            </a:p>
            <a:p>
              <a:r>
                <a:rPr lang="de-DE" sz="1400" b="0" u="none">
                  <a:latin typeface="Calibri" pitchFamily="34" charset="0"/>
                </a:rPr>
                <a:t>(9-7)</a:t>
              </a:r>
            </a:p>
          </p:txBody>
        </p:sp>
        <p:sp>
          <p:nvSpPr>
            <p:cNvPr id="23" name="Textfeld 14"/>
            <p:cNvSpPr txBox="1">
              <a:spLocks noChangeArrowheads="1"/>
            </p:cNvSpPr>
            <p:nvPr/>
          </p:nvSpPr>
          <p:spPr bwMode="auto">
            <a:xfrm>
              <a:off x="4857750" y="4143375"/>
              <a:ext cx="7461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KTi </a:t>
              </a:r>
            </a:p>
            <a:p>
              <a:r>
                <a:rPr lang="de-DE" sz="1400" b="0" u="none">
                  <a:latin typeface="Calibri" pitchFamily="34" charset="0"/>
                </a:rPr>
                <a:t>(11-10)</a:t>
              </a:r>
            </a:p>
          </p:txBody>
        </p:sp>
        <p:sp>
          <p:nvSpPr>
            <p:cNvPr id="24" name="Textfeld 15"/>
            <p:cNvSpPr txBox="1">
              <a:spLocks noChangeArrowheads="1"/>
            </p:cNvSpPr>
            <p:nvPr/>
          </p:nvSpPr>
          <p:spPr bwMode="auto">
            <a:xfrm>
              <a:off x="2786063" y="3714750"/>
              <a:ext cx="4635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Cu </a:t>
              </a:r>
            </a:p>
            <a:p>
              <a:r>
                <a:rPr lang="de-DE" sz="1400" b="0" u="none">
                  <a:latin typeface="Calibri" pitchFamily="34" charset="0"/>
                </a:rPr>
                <a:t>K</a:t>
              </a:r>
              <a:r>
                <a:rPr lang="de-DE" sz="1400" b="0" u="none">
                  <a:latin typeface="Symbol" pitchFamily="18" charset="2"/>
                </a:rPr>
                <a:t>a</a:t>
              </a:r>
            </a:p>
          </p:txBody>
        </p:sp>
        <p:sp>
          <p:nvSpPr>
            <p:cNvPr id="26" name="Textfeld 8"/>
            <p:cNvSpPr txBox="1">
              <a:spLocks noChangeArrowheads="1"/>
            </p:cNvSpPr>
            <p:nvPr/>
          </p:nvSpPr>
          <p:spPr bwMode="auto">
            <a:xfrm>
              <a:off x="4000500" y="928688"/>
              <a:ext cx="8604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KC (5-4)</a:t>
              </a:r>
            </a:p>
          </p:txBody>
        </p:sp>
        <p:sp>
          <p:nvSpPr>
            <p:cNvPr id="27" name="Textfeld 7"/>
            <p:cNvSpPr txBox="1">
              <a:spLocks noChangeArrowheads="1"/>
            </p:cNvSpPr>
            <p:nvPr/>
          </p:nvSpPr>
          <p:spPr bwMode="auto">
            <a:xfrm>
              <a:off x="7500938" y="3857625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KAl </a:t>
              </a:r>
            </a:p>
            <a:p>
              <a:r>
                <a:rPr lang="de-DE" sz="1400" b="0" u="none">
                  <a:latin typeface="Calibri" pitchFamily="34" charset="0"/>
                </a:rPr>
                <a:t>(7-6)</a:t>
              </a:r>
            </a:p>
          </p:txBody>
        </p:sp>
        <p:sp>
          <p:nvSpPr>
            <p:cNvPr id="28" name="Textfeld 3"/>
            <p:cNvSpPr txBox="1">
              <a:spLocks noChangeArrowheads="1"/>
            </p:cNvSpPr>
            <p:nvPr/>
          </p:nvSpPr>
          <p:spPr bwMode="auto">
            <a:xfrm>
              <a:off x="6572250" y="4000500"/>
              <a:ext cx="5619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KN</a:t>
              </a:r>
            </a:p>
            <a:p>
              <a:r>
                <a:rPr lang="de-DE" sz="1400" b="0" u="none">
                  <a:latin typeface="Calibri" pitchFamily="34" charset="0"/>
                </a:rPr>
                <a:t>(5-4)</a:t>
              </a:r>
            </a:p>
          </p:txBody>
        </p:sp>
        <p:sp>
          <p:nvSpPr>
            <p:cNvPr id="29" name="Textfeld 7"/>
            <p:cNvSpPr txBox="1">
              <a:spLocks noChangeArrowheads="1"/>
            </p:cNvSpPr>
            <p:nvPr/>
          </p:nvSpPr>
          <p:spPr bwMode="auto">
            <a:xfrm>
              <a:off x="5357813" y="3857625"/>
              <a:ext cx="660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KAl </a:t>
              </a:r>
            </a:p>
            <a:p>
              <a:r>
                <a:rPr lang="de-DE" sz="1400" b="0" u="none">
                  <a:latin typeface="Calibri" pitchFamily="34" charset="0"/>
                </a:rPr>
                <a:t>(10-8)</a:t>
              </a:r>
            </a:p>
          </p:txBody>
        </p:sp>
        <p:sp>
          <p:nvSpPr>
            <p:cNvPr id="30" name="Textfeld 15"/>
            <p:cNvSpPr txBox="1">
              <a:spLocks noChangeArrowheads="1"/>
            </p:cNvSpPr>
            <p:nvPr/>
          </p:nvSpPr>
          <p:spPr bwMode="auto">
            <a:xfrm>
              <a:off x="5929313" y="3857625"/>
              <a:ext cx="5032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Pb  </a:t>
              </a:r>
            </a:p>
            <a:p>
              <a:r>
                <a:rPr lang="de-DE" sz="1400" b="0" u="none">
                  <a:latin typeface="Calibri" pitchFamily="34" charset="0"/>
                </a:rPr>
                <a:t>L</a:t>
              </a:r>
              <a:r>
                <a:rPr lang="de-DE" sz="1400" b="0" u="none">
                  <a:latin typeface="Symbol" pitchFamily="18" charset="2"/>
                </a:rPr>
                <a:t>b</a:t>
              </a:r>
            </a:p>
          </p:txBody>
        </p:sp>
        <p:sp>
          <p:nvSpPr>
            <p:cNvPr id="31" name="Textfeld 3"/>
            <p:cNvSpPr txBox="1">
              <a:spLocks noChangeArrowheads="1"/>
            </p:cNvSpPr>
            <p:nvPr/>
          </p:nvSpPr>
          <p:spPr bwMode="auto">
            <a:xfrm>
              <a:off x="3500438" y="5143500"/>
              <a:ext cx="6429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Kd </a:t>
              </a:r>
            </a:p>
            <a:p>
              <a:r>
                <a:rPr lang="de-DE" sz="1400" b="0" u="none">
                  <a:latin typeface="Calibri" pitchFamily="34" charset="0"/>
                </a:rPr>
                <a:t>Kcom</a:t>
              </a:r>
            </a:p>
          </p:txBody>
        </p:sp>
        <p:sp>
          <p:nvSpPr>
            <p:cNvPr id="32" name="Textfeld 3"/>
            <p:cNvSpPr txBox="1">
              <a:spLocks noChangeArrowheads="1"/>
            </p:cNvSpPr>
            <p:nvPr/>
          </p:nvSpPr>
          <p:spPr bwMode="auto">
            <a:xfrm>
              <a:off x="2071688" y="5429250"/>
              <a:ext cx="4540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0" u="none">
                  <a:latin typeface="Calibri" pitchFamily="34" charset="0"/>
                </a:rPr>
                <a:t>Kd </a:t>
              </a:r>
            </a:p>
            <a:p>
              <a:r>
                <a:rPr lang="de-DE" sz="1400" b="0" u="none">
                  <a:latin typeface="Calibri" pitchFamily="34" charset="0"/>
                </a:rPr>
                <a:t>K</a:t>
              </a:r>
              <a:r>
                <a:rPr lang="de-DE" sz="1400" b="0" u="none">
                  <a:latin typeface="Symbol" pitchFamily="18" charset="2"/>
                </a:rPr>
                <a:t>a</a:t>
              </a:r>
            </a:p>
          </p:txBody>
        </p:sp>
      </p:grpSp>
      <p:grpSp>
        <p:nvGrpSpPr>
          <p:cNvPr id="3" name="Gruppieren 5"/>
          <p:cNvGrpSpPr/>
          <p:nvPr/>
        </p:nvGrpSpPr>
        <p:grpSpPr>
          <a:xfrm>
            <a:off x="-36512" y="0"/>
            <a:ext cx="1115616" cy="6858000"/>
            <a:chOff x="-36512" y="0"/>
            <a:chExt cx="1115616" cy="6858000"/>
          </a:xfrm>
        </p:grpSpPr>
        <p:sp>
          <p:nvSpPr>
            <p:cNvPr id="5" name="Rechteck 4"/>
            <p:cNvSpPr/>
            <p:nvPr/>
          </p:nvSpPr>
          <p:spPr>
            <a:xfrm>
              <a:off x="-36512" y="0"/>
              <a:ext cx="1115616" cy="685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Grafik 106" descr="oeaw_logo_weiss_d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71570" cy="102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85" descr="Logo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944" y="5733256"/>
              <a:ext cx="1000132" cy="944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6F8F-1ECE-480D-B4F3-031E4516CE5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Rechteck 11"/>
          <p:cNvSpPr/>
          <p:nvPr/>
        </p:nvSpPr>
        <p:spPr>
          <a:xfrm>
            <a:off x="7143768" y="1630987"/>
            <a:ext cx="428628" cy="1428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857225" y="119698"/>
            <a:ext cx="828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Kaonic deuterium data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072066" y="6286520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u="none" dirty="0" smtClean="0">
                <a:latin typeface="Palatino Linotype" pitchFamily="18" charset="0"/>
              </a:rPr>
              <a:t>X-</a:t>
            </a:r>
            <a:r>
              <a:rPr lang="de-DE" b="0" u="none" dirty="0" err="1" smtClean="0">
                <a:latin typeface="Palatino Linotype" pitchFamily="18" charset="0"/>
              </a:rPr>
              <a:t>ray</a:t>
            </a:r>
            <a:r>
              <a:rPr lang="de-DE" b="0" u="none" dirty="0" smtClean="0">
                <a:latin typeface="Palatino Linotype" pitchFamily="18" charset="0"/>
              </a:rPr>
              <a:t> </a:t>
            </a:r>
            <a:r>
              <a:rPr lang="de-DE" b="0" u="none" dirty="0" err="1">
                <a:latin typeface="Palatino Linotype" pitchFamily="18" charset="0"/>
              </a:rPr>
              <a:t>energy</a:t>
            </a:r>
            <a:r>
              <a:rPr lang="de-DE" b="0" u="none" dirty="0">
                <a:latin typeface="Palatino Linotype" pitchFamily="18" charset="0"/>
              </a:rPr>
              <a:t>  </a:t>
            </a:r>
            <a:r>
              <a:rPr lang="de-DE" b="0" u="none" dirty="0" smtClean="0">
                <a:latin typeface="Palatino Linotype" pitchFamily="18" charset="0"/>
              </a:rPr>
              <a:t>[</a:t>
            </a:r>
            <a:r>
              <a:rPr lang="de-DE" b="0" u="none" dirty="0" err="1" smtClean="0">
                <a:latin typeface="Palatino Linotype" pitchFamily="18" charset="0"/>
              </a:rPr>
              <a:t>keV</a:t>
            </a:r>
            <a:r>
              <a:rPr lang="de-DE" b="0" u="none" dirty="0" smtClean="0">
                <a:latin typeface="Palatino Linotype" pitchFamily="18" charset="0"/>
              </a:rPr>
              <a:t>]</a:t>
            </a:r>
            <a:endParaRPr lang="de-DE" b="0" u="none" dirty="0">
              <a:latin typeface="Palatino Linotype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14480" y="642918"/>
            <a:ext cx="742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fit </a:t>
            </a:r>
            <a:r>
              <a:rPr lang="de-DE" dirty="0" err="1" smtClean="0">
                <a:solidFill>
                  <a:srgbClr val="381DAD"/>
                </a:solidFill>
                <a:latin typeface="Calibri" pitchFamily="34" charset="0"/>
              </a:rPr>
              <a:t>for</a:t>
            </a:r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rgbClr val="381DAD"/>
                </a:solidFill>
                <a:latin typeface="Calibri" pitchFamily="34" charset="0"/>
              </a:rPr>
              <a:t>shift</a:t>
            </a:r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:  </a:t>
            </a:r>
            <a:r>
              <a:rPr lang="de-DE" dirty="0" err="1" smtClean="0">
                <a:solidFill>
                  <a:srgbClr val="381DAD"/>
                </a:solidFill>
                <a:latin typeface="Calibri" pitchFamily="34" charset="0"/>
              </a:rPr>
              <a:t>about</a:t>
            </a:r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   500 eV </a:t>
            </a:r>
          </a:p>
          <a:p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         </a:t>
            </a:r>
            <a:r>
              <a:rPr lang="de-DE" dirty="0" err="1" smtClean="0">
                <a:solidFill>
                  <a:srgbClr val="381DAD"/>
                </a:solidFill>
                <a:latin typeface="Calibri" pitchFamily="34" charset="0"/>
              </a:rPr>
              <a:t>width</a:t>
            </a:r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: </a:t>
            </a:r>
            <a:r>
              <a:rPr lang="de-DE" dirty="0" err="1" smtClean="0">
                <a:solidFill>
                  <a:srgbClr val="381DAD"/>
                </a:solidFill>
                <a:latin typeface="Calibri" pitchFamily="34" charset="0"/>
              </a:rPr>
              <a:t>about</a:t>
            </a:r>
            <a:r>
              <a:rPr lang="de-DE" dirty="0" smtClean="0">
                <a:solidFill>
                  <a:srgbClr val="381DAD"/>
                </a:solidFill>
                <a:latin typeface="Calibri" pitchFamily="34" charset="0"/>
              </a:rPr>
              <a:t> 1000 eV  </a:t>
            </a:r>
            <a:endParaRPr lang="de-DE" dirty="0">
              <a:solidFill>
                <a:srgbClr val="381DAD"/>
              </a:solidFill>
              <a:latin typeface="Calibri" pitchFamily="34" charset="0"/>
            </a:endParaRPr>
          </a:p>
        </p:txBody>
      </p:sp>
      <p:sp>
        <p:nvSpPr>
          <p:cNvPr id="33" name="Fußzeilenplatzhalter 32"/>
          <p:cNvSpPr>
            <a:spLocks noGrp="1"/>
          </p:cNvSpPr>
          <p:nvPr>
            <p:ph type="ftr" sz="quarter" idx="11"/>
          </p:nvPr>
        </p:nvSpPr>
        <p:spPr>
          <a:xfrm>
            <a:off x="3071802" y="6492899"/>
            <a:ext cx="2895600" cy="365125"/>
          </a:xfrm>
        </p:spPr>
        <p:txBody>
          <a:bodyPr/>
          <a:lstStyle/>
          <a:p>
            <a:r>
              <a:rPr lang="en-US" smtClean="0"/>
              <a:t>LEANNIS  Prague,  May 21, 2012</a:t>
            </a:r>
            <a:endParaRPr lang="en-GB" dirty="0"/>
          </a:p>
        </p:txBody>
      </p:sp>
      <p:sp>
        <p:nvSpPr>
          <p:cNvPr id="34" name="Textfeld 33"/>
          <p:cNvSpPr txBox="1"/>
          <p:nvPr/>
        </p:nvSpPr>
        <p:spPr>
          <a:xfrm rot="16200000">
            <a:off x="-2154750" y="3131671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Kaonic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deuterium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Microsoft Office PowerPoint</Application>
  <PresentationFormat>Bildschirmpräsentation (4:3)</PresentationFormat>
  <Paragraphs>391</Paragraphs>
  <Slides>39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JZ</dc:creator>
  <cp:lastModifiedBy>Zmeskal</cp:lastModifiedBy>
  <cp:revision>64</cp:revision>
  <dcterms:created xsi:type="dcterms:W3CDTF">2011-06-05T05:43:32Z</dcterms:created>
  <dcterms:modified xsi:type="dcterms:W3CDTF">2012-05-20T22:19:18Z</dcterms:modified>
</cp:coreProperties>
</file>