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7" r:id="rId2"/>
    <p:sldId id="258" r:id="rId3"/>
    <p:sldId id="308" r:id="rId4"/>
    <p:sldId id="309" r:id="rId5"/>
    <p:sldId id="259" r:id="rId6"/>
    <p:sldId id="260" r:id="rId7"/>
    <p:sldId id="261"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1" r:id="rId24"/>
    <p:sldId id="282" r:id="rId25"/>
    <p:sldId id="283" r:id="rId26"/>
    <p:sldId id="284" r:id="rId27"/>
    <p:sldId id="286" r:id="rId28"/>
    <p:sldId id="306" r:id="rId29"/>
    <p:sldId id="304" r:id="rId30"/>
    <p:sldId id="301" r:id="rId31"/>
    <p:sldId id="302" r:id="rId32"/>
    <p:sldId id="303" r:id="rId33"/>
    <p:sldId id="305" r:id="rId34"/>
    <p:sldId id="290"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BB829-A0CF-4B5D-A2A7-78ED3CA9F184}" type="datetimeFigureOut">
              <a:rPr lang="it-IT" smtClean="0"/>
              <a:pPr/>
              <a:t>04/09/2010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008FB-4B82-4EE7-87BE-61635262646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F108BD1-13AB-B942-870C-02BF74BEC760}" type="slidenum">
              <a:rPr lang="en-GB"/>
              <a:pPr/>
              <a:t>2</a:t>
            </a:fld>
            <a:endParaRPr lang="en-GB"/>
          </a:p>
        </p:txBody>
      </p:sp>
      <p:sp>
        <p:nvSpPr>
          <p:cNvPr id="18433"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8434"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spectrum is consistent</a:t>
            </a:r>
            <a:r>
              <a:rPr lang="en-US" baseline="0" dirty="0" smtClean="0"/>
              <a:t> with the interpretation from (</a:t>
            </a:r>
            <a:r>
              <a:rPr lang="en-US" baseline="0" dirty="0" err="1" smtClean="0"/>
              <a:t>pi+,K</a:t>
            </a:r>
            <a:r>
              <a:rPr lang="en-US" baseline="0" dirty="0" smtClean="0"/>
              <a:t>+) exp. According to which 9LBe </a:t>
            </a:r>
            <a:r>
              <a:rPr lang="en-US" baseline="0" dirty="0" err="1" smtClean="0"/>
              <a:t>g.s</a:t>
            </a:r>
            <a:r>
              <a:rPr lang="en-US" baseline="0" dirty="0" smtClean="0"/>
              <a:t>. is dominantly a 1s-L coupled to 8Be(0+)g.s.</a:t>
            </a:r>
            <a:endParaRPr lang="en-US" dirty="0" smtClean="0"/>
          </a:p>
          <a:p>
            <a:r>
              <a:rPr lang="en-US" dirty="0" smtClean="0"/>
              <a:t>FWHM </a:t>
            </a:r>
            <a:r>
              <a:rPr lang="en-US" dirty="0" err="1" smtClean="0"/>
              <a:t>sperimentale</a:t>
            </a:r>
            <a:r>
              <a:rPr lang="en-US" dirty="0" smtClean="0"/>
              <a:t> ~ 7.5 </a:t>
            </a:r>
            <a:r>
              <a:rPr lang="en-US" dirty="0" err="1" smtClean="0"/>
              <a:t>MeV</a:t>
            </a:r>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spectrum is consistent</a:t>
            </a:r>
            <a:r>
              <a:rPr lang="en-US" baseline="0" dirty="0" smtClean="0"/>
              <a:t> with the interpretation from (</a:t>
            </a:r>
            <a:r>
              <a:rPr lang="en-US" baseline="0" dirty="0" err="1" smtClean="0"/>
              <a:t>pi+,K</a:t>
            </a:r>
            <a:r>
              <a:rPr lang="en-US" baseline="0" dirty="0" smtClean="0"/>
              <a:t>+) exp. According to which 9LBe </a:t>
            </a:r>
            <a:r>
              <a:rPr lang="en-US" baseline="0" dirty="0" err="1" smtClean="0"/>
              <a:t>g.s</a:t>
            </a:r>
            <a:r>
              <a:rPr lang="en-US" baseline="0" dirty="0" smtClean="0"/>
              <a:t>. is dominantly a 1s-L coupled to 8Be(0+)g.s.</a:t>
            </a:r>
            <a:endParaRPr lang="en-US" dirty="0" smtClean="0"/>
          </a:p>
          <a:p>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spectrum is consistent</a:t>
            </a:r>
            <a:r>
              <a:rPr lang="en-US" baseline="0" dirty="0" smtClean="0"/>
              <a:t> with the interpretation from (</a:t>
            </a:r>
            <a:r>
              <a:rPr lang="en-US" baseline="0" dirty="0" err="1" smtClean="0"/>
              <a:t>pi+,K</a:t>
            </a:r>
            <a:r>
              <a:rPr lang="en-US" baseline="0" dirty="0" smtClean="0"/>
              <a:t>+) exp. According to which 9LBe </a:t>
            </a:r>
            <a:r>
              <a:rPr lang="en-US" baseline="0" dirty="0" err="1" smtClean="0"/>
              <a:t>g.s</a:t>
            </a:r>
            <a:r>
              <a:rPr lang="en-US" baseline="0" dirty="0" smtClean="0"/>
              <a:t>. is dominantly a 1s-L coupled to 8Be(0+)g.s.</a:t>
            </a:r>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5/2+: </a:t>
            </a:r>
            <a:r>
              <a:rPr lang="en-US" dirty="0" err="1" smtClean="0"/>
              <a:t>Zieminska</a:t>
            </a:r>
            <a:r>
              <a:rPr lang="en-US" baseline="0" dirty="0" smtClean="0"/>
              <a:t> (1975) emulsion data, Sato (KEK) (2005) by comparing the measured decay rate with calculations of </a:t>
            </a:r>
            <a:r>
              <a:rPr lang="en-US" baseline="0" dirty="0" err="1" smtClean="0"/>
              <a:t>Motoba</a:t>
            </a:r>
            <a:r>
              <a:rPr lang="en-US" baseline="0" dirty="0" smtClean="0"/>
              <a:t> (Perspectives 1992)</a:t>
            </a:r>
          </a:p>
          <a:p>
            <a:r>
              <a:rPr lang="en-US" baseline="0" dirty="0" err="1" smtClean="0"/>
              <a:t>Risoluzione</a:t>
            </a:r>
            <a:r>
              <a:rPr lang="en-US" baseline="0" dirty="0" smtClean="0"/>
              <a:t> in T @ 38 </a:t>
            </a:r>
            <a:r>
              <a:rPr lang="en-US" baseline="0" dirty="0" err="1" smtClean="0"/>
              <a:t>MeV</a:t>
            </a:r>
            <a:r>
              <a:rPr lang="en-US" baseline="0" dirty="0" smtClean="0"/>
              <a:t>=4.5 </a:t>
            </a:r>
            <a:r>
              <a:rPr lang="en-US" baseline="0" dirty="0" err="1" smtClean="0"/>
              <a:t>MeV</a:t>
            </a:r>
            <a:endParaRPr lang="en-US" dirty="0" smtClean="0"/>
          </a:p>
          <a:p>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5/2+: </a:t>
            </a:r>
            <a:r>
              <a:rPr lang="en-US" dirty="0" err="1" smtClean="0"/>
              <a:t>Zieminska</a:t>
            </a:r>
            <a:r>
              <a:rPr lang="en-US" baseline="0" dirty="0" smtClean="0"/>
              <a:t> (1975) emulsion data, Sato (KEK) (2005) by comparing the measured decay rate with calculations of </a:t>
            </a:r>
            <a:r>
              <a:rPr lang="en-US" baseline="0" dirty="0" err="1" smtClean="0"/>
              <a:t>Motoba</a:t>
            </a:r>
            <a:r>
              <a:rPr lang="en-US" baseline="0" dirty="0" smtClean="0"/>
              <a:t> (Perspectives 1992)</a:t>
            </a:r>
          </a:p>
          <a:p>
            <a:r>
              <a:rPr lang="en-US" baseline="0" dirty="0" err="1" smtClean="0"/>
              <a:t>Risoluzione</a:t>
            </a:r>
            <a:r>
              <a:rPr lang="en-US" baseline="0" dirty="0" smtClean="0"/>
              <a:t> in T @ 38 </a:t>
            </a:r>
            <a:r>
              <a:rPr lang="en-US" baseline="0" dirty="0" err="1" smtClean="0"/>
              <a:t>MeV</a:t>
            </a:r>
            <a:r>
              <a:rPr lang="en-US" baseline="0" dirty="0" smtClean="0"/>
              <a:t>=4.5 </a:t>
            </a:r>
            <a:r>
              <a:rPr lang="en-US" baseline="0" dirty="0" err="1" smtClean="0"/>
              <a:t>MeV</a:t>
            </a:r>
            <a:endParaRPr lang="en-US" dirty="0" smtClean="0"/>
          </a:p>
          <a:p>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5/2+: </a:t>
            </a:r>
            <a:r>
              <a:rPr lang="en-US" dirty="0" err="1" smtClean="0"/>
              <a:t>Zieminska</a:t>
            </a:r>
            <a:r>
              <a:rPr lang="en-US" baseline="0" dirty="0" smtClean="0"/>
              <a:t> (1975) emulsion data, Sato (KEK) (2005) by comparing the measured decay rate with calculations of </a:t>
            </a:r>
            <a:r>
              <a:rPr lang="en-US" baseline="0" dirty="0" err="1" smtClean="0"/>
              <a:t>Motoba</a:t>
            </a:r>
            <a:r>
              <a:rPr lang="en-US" baseline="0" dirty="0" smtClean="0"/>
              <a:t> (Perspectives 1992)</a:t>
            </a:r>
          </a:p>
          <a:p>
            <a:r>
              <a:rPr lang="en-US" baseline="0" dirty="0" err="1" smtClean="0"/>
              <a:t>Risoluzione</a:t>
            </a:r>
            <a:r>
              <a:rPr lang="en-US" baseline="0" dirty="0" smtClean="0"/>
              <a:t> in T @ 38 </a:t>
            </a:r>
            <a:r>
              <a:rPr lang="en-US" baseline="0" dirty="0" err="1" smtClean="0"/>
              <a:t>MeV</a:t>
            </a:r>
            <a:r>
              <a:rPr lang="en-US" baseline="0" dirty="0" smtClean="0"/>
              <a:t>=4.5 </a:t>
            </a:r>
            <a:r>
              <a:rPr lang="en-US" baseline="0" dirty="0" err="1" smtClean="0"/>
              <a:t>MeV</a:t>
            </a:r>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Ricordare</a:t>
            </a:r>
            <a:r>
              <a:rPr lang="en-US" baseline="0" dirty="0" smtClean="0"/>
              <a:t> le ref. </a:t>
            </a:r>
            <a:r>
              <a:rPr lang="en-US" baseline="0" dirty="0" err="1" smtClean="0"/>
              <a:t>dei</a:t>
            </a:r>
            <a:r>
              <a:rPr lang="en-US" baseline="0" dirty="0" smtClean="0"/>
              <a:t> previous data! Su 5LHe: Szymanski </a:t>
            </a:r>
            <a:r>
              <a:rPr lang="en-US" baseline="0" dirty="0" err="1" smtClean="0"/>
              <a:t>e</a:t>
            </a:r>
            <a:r>
              <a:rPr lang="en-US" baseline="0" dirty="0" smtClean="0"/>
              <a:t> </a:t>
            </a:r>
            <a:r>
              <a:rPr lang="en-US" baseline="0" dirty="0" err="1" smtClean="0"/>
              <a:t>Kameoka</a:t>
            </a:r>
            <a:r>
              <a:rPr lang="en-US" baseline="0" dirty="0" smtClean="0"/>
              <a:t>; </a:t>
            </a:r>
            <a:r>
              <a:rPr lang="en-US" baseline="0" dirty="0" err="1" smtClean="0"/>
              <a:t>su</a:t>
            </a:r>
            <a:r>
              <a:rPr lang="en-US" baseline="0" dirty="0" smtClean="0"/>
              <a:t> 11LB: </a:t>
            </a:r>
            <a:r>
              <a:rPr lang="en-US" baseline="0" dirty="0" err="1" smtClean="0"/>
              <a:t>Noumi</a:t>
            </a:r>
            <a:r>
              <a:rPr lang="en-US" baseline="0" dirty="0" smtClean="0"/>
              <a:t>, Sato (</a:t>
            </a:r>
            <a:r>
              <a:rPr lang="en-US" baseline="0" dirty="0" err="1" smtClean="0"/>
              <a:t>Montwill</a:t>
            </a:r>
            <a:r>
              <a:rPr lang="en-US" baseline="0" dirty="0" smtClean="0"/>
              <a:t> non </a:t>
            </a:r>
            <a:r>
              <a:rPr lang="en-US" baseline="0" dirty="0" err="1" smtClean="0"/>
              <a:t>riportato</a:t>
            </a:r>
            <a:r>
              <a:rPr lang="en-US" baseline="0" dirty="0" smtClean="0"/>
              <a:t> ma </a:t>
            </a:r>
            <a:r>
              <a:rPr lang="en-US" baseline="0" dirty="0" err="1" smtClean="0"/>
              <a:t>si</a:t>
            </a:r>
            <a:r>
              <a:rPr lang="en-US" baseline="0" dirty="0" smtClean="0"/>
              <a:t> </a:t>
            </a:r>
            <a:r>
              <a:rPr lang="en-US" baseline="0" dirty="0" err="1" smtClean="0"/>
              <a:t>confonde</a:t>
            </a:r>
            <a:r>
              <a:rPr lang="en-US" baseline="0" dirty="0" smtClean="0"/>
              <a:t> con </a:t>
            </a:r>
            <a:r>
              <a:rPr lang="en-US" baseline="0" dirty="0" err="1" smtClean="0"/>
              <a:t>gli</a:t>
            </a:r>
            <a:r>
              <a:rPr lang="en-US" baseline="0" dirty="0" smtClean="0"/>
              <a:t> </a:t>
            </a:r>
            <a:r>
              <a:rPr lang="en-US" baseline="0" dirty="0" err="1" smtClean="0"/>
              <a:t>altri</a:t>
            </a:r>
            <a:r>
              <a:rPr lang="en-US" baseline="0" dirty="0" smtClean="0"/>
              <a:t> </a:t>
            </a:r>
            <a:r>
              <a:rPr lang="en-US" baseline="0" dirty="0" err="1" smtClean="0"/>
              <a:t>sulla</a:t>
            </a:r>
            <a:r>
              <a:rPr lang="en-US" baseline="0" dirty="0" smtClean="0"/>
              <a:t> </a:t>
            </a:r>
            <a:r>
              <a:rPr lang="en-US" baseline="0" dirty="0" err="1" smtClean="0"/>
              <a:t>scala</a:t>
            </a:r>
            <a:r>
              <a:rPr lang="en-US" baseline="0" dirty="0" smtClean="0"/>
              <a:t> del </a:t>
            </a:r>
            <a:r>
              <a:rPr lang="en-US" baseline="0" dirty="0" err="1" smtClean="0"/>
              <a:t>grafico</a:t>
            </a:r>
            <a:r>
              <a:rPr lang="en-US" baseline="0" dirty="0" smtClean="0"/>
              <a:t>)</a:t>
            </a:r>
          </a:p>
          <a:p>
            <a:r>
              <a:rPr lang="en-US" baseline="0" dirty="0" err="1" smtClean="0"/>
              <a:t>Errori</a:t>
            </a:r>
            <a:r>
              <a:rPr lang="en-US" baseline="0" dirty="0" smtClean="0"/>
              <a:t>: </a:t>
            </a:r>
            <a:r>
              <a:rPr lang="en-US" baseline="0" dirty="0" err="1" smtClean="0"/>
              <a:t>statistico</a:t>
            </a:r>
            <a:r>
              <a:rPr lang="en-US" baseline="0" dirty="0" smtClean="0"/>
              <a:t>: 17%, 28%, 20%, 35%; sistematico:4%, 6%, 15%, 13%.</a:t>
            </a:r>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17BE133C-6C09-724E-B9E7-CF8EDF3D94BD}" type="slidenum">
              <a:rPr lang="en-US">
                <a:latin typeface="Calibri" pitchFamily="-65" charset="0"/>
              </a:rPr>
              <a:pPr/>
              <a:t>24</a:t>
            </a:fld>
            <a:endParaRPr lang="en-US">
              <a:latin typeface="Calibri" pitchFamily="-65" charset="0"/>
            </a:endParaRPr>
          </a:p>
        </p:txBody>
      </p:sp>
      <p:sp>
        <p:nvSpPr>
          <p:cNvPr id="59395" name="Rectangle 2"/>
          <p:cNvSpPr>
            <a:spLocks noGrp="1" noRot="1" noChangeAspect="1" noChangeArrowheads="1" noTextEdit="1"/>
          </p:cNvSpPr>
          <p:nvPr>
            <p:ph type="sldImg"/>
          </p:nvPr>
        </p:nvSpPr>
        <p:spPr bwMode="auto">
          <a:xfrm>
            <a:off x="1143000" y="693738"/>
            <a:ext cx="4570413" cy="3427412"/>
          </a:xfrm>
          <a:noFill/>
          <a:ln>
            <a:solidFill>
              <a:srgbClr val="000000"/>
            </a:solidFill>
            <a:miter lim="800000"/>
            <a:headEnd/>
            <a:tailEnd/>
          </a:ln>
        </p:spPr>
      </p:sp>
      <p:sp>
        <p:nvSpPr>
          <p:cNvPr id="59396" name="Rectangle 3"/>
          <p:cNvSpPr>
            <a:spLocks noGrp="1" noChangeArrowheads="1"/>
          </p:cNvSpPr>
          <p:nvPr>
            <p:ph type="body" idx="1"/>
          </p:nvPr>
        </p:nvSpPr>
        <p:spPr bwMode="auto">
          <a:xfrm>
            <a:off x="685800" y="4341813"/>
            <a:ext cx="5486400" cy="4032250"/>
          </a:xfrm>
          <a:noFill/>
        </p:spPr>
        <p:txBody>
          <a:bodyPr wrap="none" anchor="ctr"/>
          <a:lstStyle/>
          <a:p>
            <a:pPr defTabSz="457200"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806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When a hypernucleus is formed it can decay through two main weak decay mechanism: the mesonic and non-mesonic channel. The mesonic weak decay is the same of the Lambda in the free space and it can decay ,with this two different B.R. , in a proton and a negative pion or in a neutron and a pi0. </a:t>
            </a:r>
          </a:p>
        </p:txBody>
      </p:sp>
      <p:sp>
        <p:nvSpPr>
          <p:cNvPr id="880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2900F9-A908-4670-92CE-34C305B35A0E}" type="slidenum">
              <a:rPr lang="it-IT"/>
              <a:pPr fontAlgn="base">
                <a:spcBef>
                  <a:spcPct val="0"/>
                </a:spcBef>
                <a:spcAft>
                  <a:spcPct val="0"/>
                </a:spcAft>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model independent as possible</a:t>
            </a:r>
            <a:r>
              <a:rPr lang="en-US" baseline="0" dirty="0" smtClean="0"/>
              <a:t> method. Nevertheless, to relate the spectra area directly to the amplitude G1p, G2np it is necessary to make some assumption … light assumption!</a:t>
            </a:r>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a:lstStyle/>
          <a:p>
            <a:fld id="{26D0DC88-475B-0740-8FAE-D4813529CF16}" type="slidenum">
              <a:rPr lang="en-US">
                <a:latin typeface="Calibri" pitchFamily="-65" charset="0"/>
              </a:rPr>
              <a:pPr/>
              <a:t>26</a:t>
            </a:fld>
            <a:endParaRPr lang="en-US">
              <a:latin typeface="Calibri" pitchFamily="-65" charset="0"/>
            </a:endParaRPr>
          </a:p>
        </p:txBody>
      </p:sp>
      <p:sp>
        <p:nvSpPr>
          <p:cNvPr id="65539" name="Rectangle 2"/>
          <p:cNvSpPr>
            <a:spLocks noGrp="1" noRot="1" noChangeAspect="1" noChangeArrowheads="1" noTextEdit="1"/>
          </p:cNvSpPr>
          <p:nvPr>
            <p:ph type="sldImg"/>
          </p:nvPr>
        </p:nvSpPr>
        <p:spPr bwMode="auto">
          <a:xfrm>
            <a:off x="1143000" y="693738"/>
            <a:ext cx="4570413" cy="3427412"/>
          </a:xfrm>
          <a:noFill/>
          <a:ln>
            <a:solidFill>
              <a:srgbClr val="000000"/>
            </a:solidFill>
            <a:miter lim="800000"/>
            <a:headEnd/>
            <a:tailEnd/>
          </a:ln>
        </p:spPr>
      </p:sp>
      <p:sp>
        <p:nvSpPr>
          <p:cNvPr id="65540" name="Rectangle 3"/>
          <p:cNvSpPr>
            <a:spLocks noGrp="1" noChangeArrowheads="1"/>
          </p:cNvSpPr>
          <p:nvPr>
            <p:ph type="body" idx="1"/>
          </p:nvPr>
        </p:nvSpPr>
        <p:spPr bwMode="auto">
          <a:xfrm>
            <a:off x="685800" y="4341813"/>
            <a:ext cx="5486400" cy="4032250"/>
          </a:xfrm>
          <a:noFill/>
        </p:spPr>
        <p:txBody>
          <a:bodyPr wrap="none" anchor="ctr"/>
          <a:lstStyle/>
          <a:p>
            <a:pPr defTabSz="457200" eaLnBrk="1" hangingPunct="1">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fld id="{A5C4314B-071C-4F48-8E08-211757F02896}" type="slidenum">
              <a:rPr lang="en-US">
                <a:latin typeface="Calibri" pitchFamily="-65" charset="0"/>
              </a:rPr>
              <a:pPr/>
              <a:t>27</a:t>
            </a:fld>
            <a:endParaRPr lang="en-US">
              <a:latin typeface="Calibri" pitchFamily="-65" charset="0"/>
            </a:endParaRPr>
          </a:p>
        </p:txBody>
      </p:sp>
      <p:sp>
        <p:nvSpPr>
          <p:cNvPr id="67587" name="Rectangle 2"/>
          <p:cNvSpPr>
            <a:spLocks noGrp="1" noRot="1" noChangeAspect="1" noChangeArrowheads="1" noTextEdit="1"/>
          </p:cNvSpPr>
          <p:nvPr>
            <p:ph type="sldImg"/>
          </p:nvPr>
        </p:nvSpPr>
        <p:spPr bwMode="auto">
          <a:xfrm>
            <a:off x="1143000" y="693738"/>
            <a:ext cx="4570413" cy="3427412"/>
          </a:xfrm>
          <a:noFill/>
          <a:ln>
            <a:solidFill>
              <a:srgbClr val="000000"/>
            </a:solidFill>
            <a:miter lim="800000"/>
            <a:headEnd/>
            <a:tailEnd/>
          </a:ln>
        </p:spPr>
      </p:sp>
      <p:sp>
        <p:nvSpPr>
          <p:cNvPr id="67588" name="Rectangle 3"/>
          <p:cNvSpPr>
            <a:spLocks noGrp="1" noChangeArrowheads="1"/>
          </p:cNvSpPr>
          <p:nvPr>
            <p:ph type="body" idx="1"/>
          </p:nvPr>
        </p:nvSpPr>
        <p:spPr bwMode="auto">
          <a:xfrm>
            <a:off x="685800" y="4341813"/>
            <a:ext cx="5486400" cy="4032250"/>
          </a:xfrm>
          <a:noFill/>
        </p:spPr>
        <p:txBody>
          <a:bodyPr wrap="none" anchor="ctr"/>
          <a:lstStyle/>
          <a:p>
            <a:pPr defTabSz="457200" eaLnBrk="1" hangingPunct="1">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valori di Bhang sono per 5LHe e 12LC; il valor medio e’ 0.48+/- 0.12</a:t>
            </a:r>
          </a:p>
          <a:p>
            <a:pPr eaLnBrk="1" hangingPunct="1">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011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When the Lambda is embedded in a nucleus it can interact with a couple of nucleons and decay trough the non mesonic weak decay channel. Recently another decay mechanism has been predicted by theoriticians  and it is the two nucleons induced decay. Until now there is no experimental evidence for this last decay channel. The nucleons in this kind of decay are emitted with  momentum of about 415 MeV/c and this means that the non mesonic decay in nuclear matter is not forbidden by Pauli blocking.  The non mesonic weak decay is dominant for nuclei with a mass number greater than 12. </a:t>
            </a:r>
          </a:p>
        </p:txBody>
      </p:sp>
      <p:sp>
        <p:nvSpPr>
          <p:cNvPr id="901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3B236-5146-4331-BD04-F19518571F10}" type="slidenum">
              <a:rPr lang="it-IT"/>
              <a:pPr fontAlgn="base">
                <a:spcBef>
                  <a:spcPct val="0"/>
                </a:spcBef>
                <a:spcAft>
                  <a:spcPct val="0"/>
                </a:spcAft>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ED438DC-D17B-3446-8ECB-1057EF3218E6}" type="slidenum">
              <a:rPr lang="en-GB"/>
              <a:pPr/>
              <a:t>6</a:t>
            </a:fld>
            <a:endParaRPr lang="en-GB"/>
          </a:p>
        </p:txBody>
      </p:sp>
      <p:sp>
        <p:nvSpPr>
          <p:cNvPr id="19457"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19458"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3FAFEC-FAFA-7D46-8CEF-5A8207FD702B}" type="slidenum">
              <a:rPr lang="en-GB"/>
              <a:pPr/>
              <a:t>7</a:t>
            </a:fld>
            <a:endParaRPr lang="en-GB"/>
          </a:p>
        </p:txBody>
      </p:sp>
      <p:sp>
        <p:nvSpPr>
          <p:cNvPr id="20481"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20482"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238D19A-6128-8540-8E77-F2E6612E7562}" type="slidenum">
              <a:rPr lang="en-GB"/>
              <a:pPr/>
              <a:t>8</a:t>
            </a:fld>
            <a:endParaRPr lang="en-GB"/>
          </a:p>
        </p:txBody>
      </p:sp>
      <p:sp>
        <p:nvSpPr>
          <p:cNvPr id="21505" name="Text Box 1"/>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21506" name="Text Box 2"/>
          <p:cNvSpPr txBox="1">
            <a:spLocks noGrp="1" noChangeArrowheads="1"/>
          </p:cNvSpPr>
          <p:nvPr>
            <p:ph type="body"/>
          </p:nvPr>
        </p:nvSpPr>
        <p:spPr bwMode="auto">
          <a:xfrm>
            <a:off x="686361" y="4342535"/>
            <a:ext cx="5485279" cy="4114511"/>
          </a:xfrm>
          <a:prstGeom prst="rect">
            <a:avLst/>
          </a:prstGeom>
          <a:noFill/>
          <a:ln>
            <a:round/>
            <a:headEnd/>
            <a:tailEnd/>
          </a:ln>
        </p:spPr>
        <p:txBody>
          <a:bodyPr wrap="none" anchor="ctr">
            <a:prstTxWarp prst="textNoShape">
              <a:avLst/>
            </a:prstTxWarp>
          </a:bodyPr>
          <a:lstStyle/>
          <a:p>
            <a:r>
              <a:rPr lang="en-US" dirty="0" err="1" smtClean="0"/>
              <a:t>Ricordar</a:t>
            </a:r>
            <a:r>
              <a:rPr lang="en-US" baseline="0" dirty="0" err="1" smtClean="0"/>
              <a:t>e</a:t>
            </a:r>
            <a:r>
              <a:rPr lang="en-US" baseline="0" dirty="0" smtClean="0"/>
              <a:t> la </a:t>
            </a:r>
            <a:r>
              <a:rPr lang="en-US" baseline="0" dirty="0" err="1" smtClean="0"/>
              <a:t>soglia</a:t>
            </a:r>
            <a:r>
              <a:rPr lang="en-US" baseline="0" dirty="0" smtClean="0"/>
              <a:t> per la </a:t>
            </a:r>
            <a:r>
              <a:rPr lang="en-US" baseline="0" dirty="0" err="1" smtClean="0"/>
              <a:t>rivelazione</a:t>
            </a:r>
            <a:r>
              <a:rPr lang="en-US" baseline="0" dirty="0" smtClean="0"/>
              <a:t> </a:t>
            </a:r>
            <a:r>
              <a:rPr lang="en-US" baseline="0" dirty="0" err="1" smtClean="0"/>
              <a:t>dei</a:t>
            </a:r>
            <a:r>
              <a:rPr lang="en-US" baseline="0" dirty="0" smtClean="0"/>
              <a:t> pi- </a:t>
            </a:r>
            <a:r>
              <a:rPr lang="en-US" baseline="0" dirty="0" err="1" smtClean="0"/>
              <a:t>mesonici</a:t>
            </a:r>
            <a:r>
              <a:rPr lang="en-US" baseline="0" dirty="0" smtClean="0"/>
              <a:t>: 80 </a:t>
            </a:r>
            <a:r>
              <a:rPr lang="en-US" baseline="0" dirty="0" err="1" smtClean="0"/>
              <a:t>MeV/c</a:t>
            </a:r>
            <a:r>
              <a:rPr lang="en-US" baseline="0" dirty="0" smtClean="0"/>
              <a:t> </a:t>
            </a:r>
            <a:r>
              <a:rPr lang="en-US" baseline="0" dirty="0" err="1" smtClean="0"/>
              <a:t>ovvero</a:t>
            </a:r>
            <a:r>
              <a:rPr lang="en-US" baseline="0" dirty="0" smtClean="0"/>
              <a:t> 22 </a:t>
            </a:r>
            <a:r>
              <a:rPr lang="en-US" baseline="0" dirty="0" err="1" smtClean="0"/>
              <a:t>MeV</a:t>
            </a:r>
            <a:r>
              <a:rPr lang="en-US" baseline="0" dirty="0" smtClean="0"/>
              <a:t>.</a:t>
            </a:r>
          </a:p>
          <a:p>
            <a:r>
              <a:rPr lang="en-US" baseline="0" dirty="0" smtClean="0"/>
              <a:t>Per la slide </a:t>
            </a:r>
            <a:r>
              <a:rPr lang="en-US" baseline="0" dirty="0" err="1" smtClean="0"/>
              <a:t>successiva</a:t>
            </a:r>
            <a:r>
              <a:rPr lang="en-US" baseline="0" dirty="0" smtClean="0"/>
              <a:t>: </a:t>
            </a:r>
            <a:r>
              <a:rPr lang="en-US" baseline="0" dirty="0" err="1" smtClean="0"/>
              <a:t>componenti</a:t>
            </a:r>
            <a:r>
              <a:rPr lang="en-US" baseline="0" dirty="0" smtClean="0"/>
              <a:t> del </a:t>
            </a:r>
            <a:r>
              <a:rPr lang="en-US" baseline="0" dirty="0" err="1" smtClean="0"/>
              <a:t>fondo</a:t>
            </a:r>
            <a:r>
              <a:rPr lang="en-US" baseline="0" dirty="0" smtClean="0"/>
              <a:t>: </a:t>
            </a:r>
            <a:r>
              <a:rPr lang="en-US" baseline="0" dirty="0" err="1" smtClean="0"/>
              <a:t>Lqf</a:t>
            </a:r>
            <a:r>
              <a:rPr lang="en-US" baseline="0" dirty="0" smtClean="0"/>
              <a:t>, K- decay in flight (</a:t>
            </a:r>
            <a:r>
              <a:rPr lang="en-US" baseline="0" dirty="0" err="1" smtClean="0"/>
              <a:t>dipende</a:t>
            </a:r>
            <a:r>
              <a:rPr lang="en-US" baseline="0" dirty="0" smtClean="0"/>
              <a:t> </a:t>
            </a:r>
            <a:r>
              <a:rPr lang="en-US" baseline="0" dirty="0" err="1" smtClean="0"/>
              <a:t>dalla</a:t>
            </a:r>
            <a:r>
              <a:rPr lang="en-US" baseline="0" dirty="0" smtClean="0"/>
              <a:t> </a:t>
            </a:r>
            <a:r>
              <a:rPr lang="en-US" baseline="0" dirty="0" err="1" smtClean="0"/>
              <a:t>posizione</a:t>
            </a:r>
            <a:r>
              <a:rPr lang="en-US" baseline="0" dirty="0" smtClean="0"/>
              <a:t> del </a:t>
            </a:r>
            <a:r>
              <a:rPr lang="en-US" baseline="0" dirty="0" err="1" smtClean="0"/>
              <a:t>bersaglio</a:t>
            </a:r>
            <a:r>
              <a:rPr lang="en-US" baseline="0" dirty="0" smtClean="0"/>
              <a:t>, boost </a:t>
            </a:r>
            <a:r>
              <a:rPr lang="en-US" baseline="0" dirty="0" err="1" smtClean="0"/>
              <a:t>o</a:t>
            </a:r>
            <a:r>
              <a:rPr lang="en-US" baseline="0" dirty="0" smtClean="0"/>
              <a:t> no boost)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it-IT" baseline="0" dirty="0" err="1" smtClean="0"/>
              <a:t>Motoba</a:t>
            </a:r>
            <a:r>
              <a:rPr lang="it-IT" baseline="0" dirty="0" smtClean="0"/>
              <a:t>: </a:t>
            </a:r>
            <a:r>
              <a:rPr lang="it-IT" baseline="0" dirty="0" err="1" smtClean="0"/>
              <a:t>empirical</a:t>
            </a:r>
            <a:r>
              <a:rPr lang="it-IT" baseline="0" dirty="0" smtClean="0"/>
              <a:t> </a:t>
            </a:r>
            <a:r>
              <a:rPr lang="it-IT" baseline="0" dirty="0" err="1" smtClean="0"/>
              <a:t>level</a:t>
            </a:r>
            <a:r>
              <a:rPr lang="it-IT" baseline="0" dirty="0" smtClean="0"/>
              <a:t> </a:t>
            </a:r>
            <a:r>
              <a:rPr lang="it-IT" baseline="0" dirty="0" err="1" smtClean="0"/>
              <a:t>energues</a:t>
            </a:r>
            <a:r>
              <a:rPr lang="it-IT" baseline="0" dirty="0" smtClean="0"/>
              <a:t> </a:t>
            </a:r>
            <a:r>
              <a:rPr lang="it-IT" baseline="0" dirty="0" err="1" smtClean="0"/>
              <a:t>where</a:t>
            </a:r>
            <a:r>
              <a:rPr lang="it-IT" baseline="0" dirty="0" smtClean="0"/>
              <a:t> </a:t>
            </a:r>
            <a:r>
              <a:rPr lang="it-IT" baseline="0" dirty="0" err="1" smtClean="0"/>
              <a:t>known</a:t>
            </a:r>
            <a:r>
              <a:rPr lang="it-IT" baseline="0" dirty="0" smtClean="0"/>
              <a:t> and </a:t>
            </a:r>
            <a:r>
              <a:rPr lang="it-IT" baseline="0" dirty="0" err="1" smtClean="0"/>
              <a:t>calculated</a:t>
            </a:r>
            <a:r>
              <a:rPr lang="it-IT" baseline="0" dirty="0" smtClean="0"/>
              <a:t> </a:t>
            </a:r>
            <a:r>
              <a:rPr lang="it-IT" baseline="0" dirty="0" err="1" smtClean="0"/>
              <a:t>where</a:t>
            </a:r>
            <a:r>
              <a:rPr lang="it-IT" baseline="0" dirty="0" smtClean="0"/>
              <a:t> </a:t>
            </a:r>
            <a:r>
              <a:rPr lang="it-IT" baseline="0" dirty="0" err="1" smtClean="0"/>
              <a:t>not</a:t>
            </a:r>
            <a:r>
              <a:rPr lang="it-IT" baseline="0" dirty="0" smtClean="0"/>
              <a:t> </a:t>
            </a:r>
            <a:r>
              <a:rPr lang="it-IT" baseline="0" dirty="0" err="1" smtClean="0"/>
              <a:t>known</a:t>
            </a:r>
            <a:r>
              <a:rPr lang="it-IT" baseline="0" dirty="0" smtClean="0"/>
              <a:t>, in the Priv. </a:t>
            </a:r>
            <a:r>
              <a:rPr lang="it-IT" baseline="0" dirty="0" err="1" smtClean="0"/>
              <a:t>Comm</a:t>
            </a:r>
            <a:r>
              <a:rPr lang="it-IT" baseline="0" dirty="0" smtClean="0"/>
              <a:t>; </a:t>
            </a:r>
            <a:r>
              <a:rPr lang="it-IT" baseline="0" dirty="0" err="1" smtClean="0"/>
              <a:t>only</a:t>
            </a:r>
            <a:r>
              <a:rPr lang="it-IT" baseline="0" dirty="0" smtClean="0"/>
              <a:t> </a:t>
            </a:r>
            <a:r>
              <a:rPr lang="it-IT" baseline="0" dirty="0" err="1" smtClean="0"/>
              <a:t>calculated</a:t>
            </a:r>
            <a:r>
              <a:rPr lang="it-IT" baseline="0" dirty="0" smtClean="0"/>
              <a:t> </a:t>
            </a:r>
            <a:r>
              <a:rPr lang="it-IT" baseline="0" dirty="0" err="1" smtClean="0"/>
              <a:t>levels</a:t>
            </a:r>
            <a:r>
              <a:rPr lang="it-IT" baseline="0" dirty="0" smtClean="0"/>
              <a:t> in the </a:t>
            </a:r>
            <a:r>
              <a:rPr lang="it-IT" baseline="0" dirty="0" err="1" smtClean="0"/>
              <a:t>old</a:t>
            </a:r>
            <a:r>
              <a:rPr lang="it-IT" baseline="0" dirty="0" smtClean="0"/>
              <a:t> </a:t>
            </a:r>
            <a:r>
              <a:rPr lang="it-IT" baseline="0" dirty="0" err="1" smtClean="0"/>
              <a:t>calculations</a:t>
            </a:r>
            <a:r>
              <a:rPr lang="it-IT" baseline="0" dirty="0" smtClean="0"/>
              <a:t>.</a:t>
            </a:r>
          </a:p>
          <a:p>
            <a:pPr eaLnBrk="1" hangingPunct="1">
              <a:spcBef>
                <a:spcPct val="0"/>
              </a:spcBef>
            </a:pPr>
            <a:r>
              <a:rPr lang="it-IT" baseline="0" dirty="0" smtClean="0"/>
              <a:t>FINUDA </a:t>
            </a:r>
            <a:r>
              <a:rPr lang="it-IT" baseline="0" dirty="0" err="1" smtClean="0"/>
              <a:t>resolution</a:t>
            </a:r>
            <a:r>
              <a:rPr lang="it-IT" baseline="0" dirty="0" smtClean="0"/>
              <a:t> @ 38 </a:t>
            </a:r>
            <a:r>
              <a:rPr lang="it-IT" baseline="0" dirty="0" err="1" smtClean="0"/>
              <a:t>MeV</a:t>
            </a:r>
            <a:r>
              <a:rPr lang="it-IT" baseline="0" dirty="0" smtClean="0"/>
              <a:t>: 4.2 </a:t>
            </a:r>
            <a:r>
              <a:rPr lang="it-IT" baseline="0" dirty="0" err="1" smtClean="0"/>
              <a:t>MeV</a:t>
            </a:r>
            <a:r>
              <a:rPr lang="it-IT" baseline="0" dirty="0" smtClean="0"/>
              <a:t> FWHM; part under </a:t>
            </a:r>
            <a:r>
              <a:rPr lang="it-IT" baseline="0" dirty="0" err="1" smtClean="0"/>
              <a:t>acceptance</a:t>
            </a:r>
            <a:r>
              <a:rPr lang="it-IT" baseline="0" dirty="0" smtClean="0"/>
              <a:t> </a:t>
            </a:r>
            <a:r>
              <a:rPr lang="it-IT" baseline="0" dirty="0" err="1" smtClean="0"/>
              <a:t>threshold</a:t>
            </a:r>
            <a:r>
              <a:rPr lang="it-IT" baseline="0" dirty="0" smtClean="0"/>
              <a:t>: </a:t>
            </a:r>
            <a:r>
              <a:rPr lang="it-IT" baseline="0" dirty="0" err="1" smtClean="0"/>
              <a:t>negligible</a:t>
            </a:r>
            <a:endParaRPr lang="it-IT" dirty="0" smtClean="0"/>
          </a:p>
          <a:p>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it-IT" baseline="0" dirty="0" err="1" smtClean="0"/>
              <a:t>Motoba</a:t>
            </a:r>
            <a:r>
              <a:rPr lang="it-IT" baseline="0" dirty="0" smtClean="0"/>
              <a:t>: </a:t>
            </a:r>
            <a:r>
              <a:rPr lang="it-IT" baseline="0" dirty="0" err="1" smtClean="0"/>
              <a:t>empirical</a:t>
            </a:r>
            <a:r>
              <a:rPr lang="it-IT" baseline="0" dirty="0" smtClean="0"/>
              <a:t> </a:t>
            </a:r>
            <a:r>
              <a:rPr lang="it-IT" baseline="0" dirty="0" err="1" smtClean="0"/>
              <a:t>level</a:t>
            </a:r>
            <a:r>
              <a:rPr lang="it-IT" baseline="0" dirty="0" smtClean="0"/>
              <a:t> </a:t>
            </a:r>
            <a:r>
              <a:rPr lang="it-IT" baseline="0" dirty="0" err="1" smtClean="0"/>
              <a:t>energues</a:t>
            </a:r>
            <a:r>
              <a:rPr lang="it-IT" baseline="0" dirty="0" smtClean="0"/>
              <a:t> </a:t>
            </a:r>
            <a:r>
              <a:rPr lang="it-IT" baseline="0" dirty="0" err="1" smtClean="0"/>
              <a:t>where</a:t>
            </a:r>
            <a:r>
              <a:rPr lang="it-IT" baseline="0" dirty="0" smtClean="0"/>
              <a:t> </a:t>
            </a:r>
            <a:r>
              <a:rPr lang="it-IT" baseline="0" dirty="0" err="1" smtClean="0"/>
              <a:t>known</a:t>
            </a:r>
            <a:r>
              <a:rPr lang="it-IT" baseline="0" dirty="0" smtClean="0"/>
              <a:t> and </a:t>
            </a:r>
            <a:r>
              <a:rPr lang="it-IT" baseline="0" dirty="0" err="1" smtClean="0"/>
              <a:t>calculated</a:t>
            </a:r>
            <a:r>
              <a:rPr lang="it-IT" baseline="0" dirty="0" smtClean="0"/>
              <a:t> </a:t>
            </a:r>
            <a:r>
              <a:rPr lang="it-IT" baseline="0" dirty="0" err="1" smtClean="0"/>
              <a:t>where</a:t>
            </a:r>
            <a:r>
              <a:rPr lang="it-IT" baseline="0" dirty="0" smtClean="0"/>
              <a:t> </a:t>
            </a:r>
            <a:r>
              <a:rPr lang="it-IT" baseline="0" dirty="0" err="1" smtClean="0"/>
              <a:t>not</a:t>
            </a:r>
            <a:r>
              <a:rPr lang="it-IT" baseline="0" dirty="0" smtClean="0"/>
              <a:t> </a:t>
            </a:r>
            <a:r>
              <a:rPr lang="it-IT" baseline="0" dirty="0" err="1" smtClean="0"/>
              <a:t>known</a:t>
            </a:r>
            <a:r>
              <a:rPr lang="it-IT" baseline="0" dirty="0" smtClean="0"/>
              <a:t>, in the Priv. </a:t>
            </a:r>
            <a:r>
              <a:rPr lang="it-IT" baseline="0" dirty="0" err="1" smtClean="0"/>
              <a:t>Comm</a:t>
            </a:r>
            <a:r>
              <a:rPr lang="it-IT" baseline="0" dirty="0" smtClean="0"/>
              <a:t>; </a:t>
            </a:r>
            <a:r>
              <a:rPr lang="it-IT" baseline="0" dirty="0" err="1" smtClean="0"/>
              <a:t>only</a:t>
            </a:r>
            <a:r>
              <a:rPr lang="it-IT" baseline="0" dirty="0" smtClean="0"/>
              <a:t> </a:t>
            </a:r>
            <a:r>
              <a:rPr lang="it-IT" baseline="0" dirty="0" err="1" smtClean="0"/>
              <a:t>calculated</a:t>
            </a:r>
            <a:r>
              <a:rPr lang="it-IT" baseline="0" dirty="0" smtClean="0"/>
              <a:t> </a:t>
            </a:r>
            <a:r>
              <a:rPr lang="it-IT" baseline="0" dirty="0" err="1" smtClean="0"/>
              <a:t>levels</a:t>
            </a:r>
            <a:r>
              <a:rPr lang="it-IT" baseline="0" dirty="0" smtClean="0"/>
              <a:t> in the </a:t>
            </a:r>
            <a:r>
              <a:rPr lang="it-IT" baseline="0" dirty="0" err="1" smtClean="0"/>
              <a:t>old</a:t>
            </a:r>
            <a:r>
              <a:rPr lang="it-IT" baseline="0" dirty="0" smtClean="0"/>
              <a:t> </a:t>
            </a:r>
            <a:r>
              <a:rPr lang="it-IT" baseline="0" dirty="0" err="1" smtClean="0"/>
              <a:t>calculations</a:t>
            </a:r>
            <a:r>
              <a:rPr lang="it-IT" baseline="0" dirty="0" smtClean="0"/>
              <a:t>.</a:t>
            </a:r>
          </a:p>
          <a:p>
            <a:pPr eaLnBrk="1" hangingPunct="1">
              <a:spcBef>
                <a:spcPct val="0"/>
              </a:spcBef>
            </a:pPr>
            <a:r>
              <a:rPr lang="it-IT" baseline="0" dirty="0" smtClean="0"/>
              <a:t>FINUDA </a:t>
            </a:r>
            <a:r>
              <a:rPr lang="it-IT" baseline="0" dirty="0" err="1" smtClean="0"/>
              <a:t>resolution</a:t>
            </a:r>
            <a:r>
              <a:rPr lang="it-IT" baseline="0" dirty="0" smtClean="0"/>
              <a:t> @ 38 </a:t>
            </a:r>
            <a:r>
              <a:rPr lang="it-IT" baseline="0" dirty="0" err="1" smtClean="0"/>
              <a:t>MeV</a:t>
            </a:r>
            <a:r>
              <a:rPr lang="it-IT" baseline="0" dirty="0" smtClean="0"/>
              <a:t>: 4.2 </a:t>
            </a:r>
            <a:r>
              <a:rPr lang="it-IT" baseline="0" dirty="0" err="1" smtClean="0"/>
              <a:t>MeV</a:t>
            </a:r>
            <a:r>
              <a:rPr lang="it-IT" baseline="0" dirty="0" smtClean="0"/>
              <a:t> FWHM; part under </a:t>
            </a:r>
            <a:r>
              <a:rPr lang="it-IT" baseline="0" dirty="0" err="1" smtClean="0"/>
              <a:t>acceptance</a:t>
            </a:r>
            <a:r>
              <a:rPr lang="it-IT" baseline="0" dirty="0" smtClean="0"/>
              <a:t> </a:t>
            </a:r>
            <a:r>
              <a:rPr lang="it-IT" baseline="0" dirty="0" err="1" smtClean="0"/>
              <a:t>threshold</a:t>
            </a:r>
            <a:r>
              <a:rPr lang="it-IT" baseline="0" dirty="0" smtClean="0"/>
              <a:t>: </a:t>
            </a:r>
            <a:r>
              <a:rPr lang="it-IT" baseline="0" dirty="0" err="1" smtClean="0"/>
              <a:t>negligible</a:t>
            </a:r>
            <a:endParaRPr lang="it-IT" dirty="0" smtClean="0"/>
          </a:p>
          <a:p>
            <a:endParaRPr lang="en-US" dirty="0"/>
          </a:p>
        </p:txBody>
      </p:sp>
      <p:sp>
        <p:nvSpPr>
          <p:cNvPr id="4" name="Slide Number Placeholder 3"/>
          <p:cNvSpPr>
            <a:spLocks noGrp="1"/>
          </p:cNvSpPr>
          <p:nvPr>
            <p:ph type="sldNum" sz="quarter" idx="10"/>
          </p:nvPr>
        </p:nvSpPr>
        <p:spPr/>
        <p:txBody>
          <a:bodyPr/>
          <a:lstStyle/>
          <a:p>
            <a:fld id="{6504266E-0F01-DB4B-8459-321FFDDF519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8131" name="Segnaposto note 2"/>
          <p:cNvSpPr>
            <a:spLocks noGrp="1"/>
          </p:cNvSpPr>
          <p:nvPr>
            <p:ph type="body" idx="1"/>
          </p:nvPr>
        </p:nvSpPr>
        <p:spPr bwMode="auto">
          <a:noFill/>
        </p:spPr>
        <p:txBody>
          <a:bodyPr/>
          <a:lstStyle/>
          <a:p>
            <a:pPr eaLnBrk="1" hangingPunct="1">
              <a:spcBef>
                <a:spcPct val="0"/>
              </a:spcBef>
            </a:pPr>
            <a:r>
              <a:rPr lang="it-IT" dirty="0" smtClean="0"/>
              <a:t>Gal:</a:t>
            </a:r>
            <a:r>
              <a:rPr lang="it-IT" baseline="0" dirty="0" smtClean="0"/>
              <a:t> </a:t>
            </a:r>
            <a:r>
              <a:rPr lang="it-IT" baseline="0" dirty="0" err="1" smtClean="0"/>
              <a:t>o</a:t>
            </a:r>
            <a:r>
              <a:rPr lang="it-IT" dirty="0" err="1" smtClean="0"/>
              <a:t>nly</a:t>
            </a:r>
            <a:r>
              <a:rPr lang="it-IT" dirty="0" smtClean="0"/>
              <a:t> major </a:t>
            </a:r>
            <a:r>
              <a:rPr lang="it-IT" dirty="0" err="1" smtClean="0"/>
              <a:t>contributions</a:t>
            </a:r>
            <a:r>
              <a:rPr lang="it-IT" dirty="0" smtClean="0"/>
              <a:t> are </a:t>
            </a:r>
            <a:r>
              <a:rPr lang="it-IT" dirty="0" err="1" smtClean="0"/>
              <a:t>reported</a:t>
            </a:r>
            <a:r>
              <a:rPr lang="it-IT" dirty="0" smtClean="0"/>
              <a:t> (</a:t>
            </a:r>
            <a:r>
              <a:rPr lang="it-IT" dirty="0" err="1" smtClean="0"/>
              <a:t>with</a:t>
            </a:r>
            <a:r>
              <a:rPr lang="it-IT" dirty="0" smtClean="0"/>
              <a:t> a common </a:t>
            </a:r>
            <a:r>
              <a:rPr lang="it-IT" dirty="0" err="1" smtClean="0"/>
              <a:t>arbitrary</a:t>
            </a:r>
            <a:r>
              <a:rPr lang="it-IT" baseline="0" dirty="0" smtClean="0"/>
              <a:t> </a:t>
            </a:r>
            <a:r>
              <a:rPr lang="it-IT" baseline="0" dirty="0" err="1" smtClean="0"/>
              <a:t>width</a:t>
            </a:r>
            <a:r>
              <a:rPr lang="it-IT" baseline="0" dirty="0" smtClean="0"/>
              <a:t> </a:t>
            </a:r>
            <a:r>
              <a:rPr lang="it-IT" baseline="0" dirty="0" err="1" smtClean="0"/>
              <a:t>of</a:t>
            </a:r>
            <a:r>
              <a:rPr lang="it-IT" baseline="0" dirty="0" smtClean="0"/>
              <a:t> </a:t>
            </a:r>
            <a:r>
              <a:rPr lang="it-IT" baseline="0" dirty="0" err="1" smtClean="0"/>
              <a:t>1</a:t>
            </a:r>
            <a:r>
              <a:rPr lang="it-IT" baseline="0" dirty="0" smtClean="0"/>
              <a:t> </a:t>
            </a:r>
            <a:r>
              <a:rPr lang="it-IT" baseline="0" dirty="0" err="1" smtClean="0"/>
              <a:t>MeV</a:t>
            </a:r>
            <a:r>
              <a:rPr lang="it-IT" baseline="0" dirty="0" smtClean="0"/>
              <a:t>)</a:t>
            </a:r>
            <a:r>
              <a:rPr lang="it-IT" dirty="0" smtClean="0"/>
              <a:t> accounting</a:t>
            </a:r>
            <a:r>
              <a:rPr lang="it-IT" baseline="0" dirty="0" smtClean="0"/>
              <a:t> </a:t>
            </a:r>
            <a:r>
              <a:rPr lang="it-IT" baseline="0" dirty="0" err="1" smtClean="0"/>
              <a:t>for</a:t>
            </a:r>
            <a:r>
              <a:rPr lang="it-IT" baseline="0" dirty="0" smtClean="0"/>
              <a:t> at </a:t>
            </a:r>
            <a:r>
              <a:rPr lang="it-IT" baseline="0" dirty="0" err="1" smtClean="0"/>
              <a:t>least</a:t>
            </a:r>
            <a:r>
              <a:rPr lang="it-IT" baseline="0" dirty="0" smtClean="0"/>
              <a:t> 20%(?) </a:t>
            </a:r>
            <a:r>
              <a:rPr lang="it-IT" baseline="0" dirty="0" err="1" smtClean="0"/>
              <a:t>of</a:t>
            </a:r>
            <a:r>
              <a:rPr lang="it-IT" baseline="0" dirty="0" smtClean="0"/>
              <a:t> the total </a:t>
            </a:r>
            <a:r>
              <a:rPr lang="it-IT" baseline="0" dirty="0" err="1" smtClean="0"/>
              <a:t>decay</a:t>
            </a:r>
            <a:r>
              <a:rPr lang="it-IT" baseline="0" dirty="0" smtClean="0"/>
              <a:t> rate; </a:t>
            </a:r>
            <a:r>
              <a:rPr lang="it-IT" baseline="0" dirty="0" err="1" smtClean="0"/>
              <a:t>each</a:t>
            </a:r>
            <a:r>
              <a:rPr lang="it-IT" baseline="0" dirty="0" smtClean="0"/>
              <a:t> </a:t>
            </a:r>
            <a:r>
              <a:rPr lang="it-IT" baseline="0" dirty="0" err="1" smtClean="0"/>
              <a:t>of</a:t>
            </a:r>
            <a:r>
              <a:rPr lang="it-IT" baseline="0" dirty="0" smtClean="0"/>
              <a:t> the </a:t>
            </a:r>
            <a:r>
              <a:rPr lang="it-IT" baseline="0" dirty="0" err="1" smtClean="0"/>
              <a:t>2</a:t>
            </a:r>
            <a:r>
              <a:rPr lang="it-IT" baseline="0" dirty="0" smtClean="0"/>
              <a:t> </a:t>
            </a:r>
            <a:r>
              <a:rPr lang="it-IT" baseline="0" dirty="0" err="1" smtClean="0"/>
              <a:t>bars</a:t>
            </a:r>
            <a:r>
              <a:rPr lang="it-IT" baseline="0" dirty="0" smtClean="0"/>
              <a:t> in 25-27 </a:t>
            </a:r>
            <a:r>
              <a:rPr lang="it-IT" baseline="0" dirty="0" err="1" smtClean="0"/>
              <a:t>MeV</a:t>
            </a:r>
            <a:r>
              <a:rPr lang="it-IT" baseline="0" dirty="0" smtClean="0"/>
              <a:t> </a:t>
            </a:r>
            <a:r>
              <a:rPr lang="it-IT" baseline="0" dirty="0" err="1" smtClean="0"/>
              <a:t>stands</a:t>
            </a:r>
            <a:r>
              <a:rPr lang="it-IT" baseline="0" dirty="0" smtClean="0"/>
              <a:t> </a:t>
            </a:r>
            <a:r>
              <a:rPr lang="it-IT" baseline="0" dirty="0" err="1" smtClean="0"/>
              <a:t>for</a:t>
            </a:r>
            <a:r>
              <a:rPr lang="it-IT" baseline="0" dirty="0" smtClean="0"/>
              <a:t> </a:t>
            </a:r>
            <a:r>
              <a:rPr lang="it-IT" baseline="0" dirty="0" err="1" smtClean="0"/>
              <a:t>states</a:t>
            </a:r>
            <a:r>
              <a:rPr lang="it-IT" baseline="0" dirty="0" smtClean="0"/>
              <a:t> spread </a:t>
            </a:r>
            <a:r>
              <a:rPr lang="it-IT" baseline="0" dirty="0" err="1" smtClean="0"/>
              <a:t>over</a:t>
            </a:r>
            <a:r>
              <a:rPr lang="it-IT" baseline="0" dirty="0" smtClean="0"/>
              <a:t> </a:t>
            </a:r>
            <a:r>
              <a:rPr lang="it-IT" baseline="0" dirty="0" err="1" smtClean="0"/>
              <a:t>roughly</a:t>
            </a:r>
            <a:r>
              <a:rPr lang="it-IT" baseline="0" dirty="0" smtClean="0"/>
              <a:t> 2-3 </a:t>
            </a:r>
            <a:r>
              <a:rPr lang="it-IT" baseline="0" dirty="0" err="1" smtClean="0"/>
              <a:t>MeV</a:t>
            </a:r>
            <a:r>
              <a:rPr lang="it-IT" baseline="0" dirty="0" smtClean="0"/>
              <a:t>)</a:t>
            </a:r>
          </a:p>
          <a:p>
            <a:pPr eaLnBrk="1" hangingPunct="1">
              <a:spcBef>
                <a:spcPct val="0"/>
              </a:spcBef>
            </a:pPr>
            <a:r>
              <a:rPr lang="it-IT" baseline="0" dirty="0" err="1" smtClean="0"/>
              <a:t>Motoba</a:t>
            </a:r>
            <a:r>
              <a:rPr lang="it-IT" baseline="0" dirty="0" smtClean="0"/>
              <a:t>: </a:t>
            </a:r>
            <a:r>
              <a:rPr lang="it-IT" baseline="0" dirty="0" err="1" smtClean="0"/>
              <a:t>empirical</a:t>
            </a:r>
            <a:r>
              <a:rPr lang="it-IT" baseline="0" dirty="0" smtClean="0"/>
              <a:t> </a:t>
            </a:r>
            <a:r>
              <a:rPr lang="it-IT" baseline="0" dirty="0" err="1" smtClean="0"/>
              <a:t>level</a:t>
            </a:r>
            <a:r>
              <a:rPr lang="it-IT" baseline="0" dirty="0" smtClean="0"/>
              <a:t> </a:t>
            </a:r>
            <a:r>
              <a:rPr lang="it-IT" baseline="0" dirty="0" err="1" smtClean="0"/>
              <a:t>energues</a:t>
            </a:r>
            <a:r>
              <a:rPr lang="it-IT" baseline="0" dirty="0" smtClean="0"/>
              <a:t> </a:t>
            </a:r>
            <a:r>
              <a:rPr lang="it-IT" baseline="0" dirty="0" err="1" smtClean="0"/>
              <a:t>where</a:t>
            </a:r>
            <a:r>
              <a:rPr lang="it-IT" baseline="0" dirty="0" smtClean="0"/>
              <a:t> </a:t>
            </a:r>
            <a:r>
              <a:rPr lang="it-IT" baseline="0" dirty="0" err="1" smtClean="0"/>
              <a:t>known</a:t>
            </a:r>
            <a:r>
              <a:rPr lang="it-IT" baseline="0" dirty="0" smtClean="0"/>
              <a:t> and </a:t>
            </a:r>
            <a:r>
              <a:rPr lang="it-IT" baseline="0" dirty="0" err="1" smtClean="0"/>
              <a:t>calculated</a:t>
            </a:r>
            <a:r>
              <a:rPr lang="it-IT" baseline="0" dirty="0" smtClean="0"/>
              <a:t> </a:t>
            </a:r>
            <a:r>
              <a:rPr lang="it-IT" baseline="0" dirty="0" err="1" smtClean="0"/>
              <a:t>where</a:t>
            </a:r>
            <a:r>
              <a:rPr lang="it-IT" baseline="0" dirty="0" smtClean="0"/>
              <a:t> </a:t>
            </a:r>
            <a:r>
              <a:rPr lang="it-IT" baseline="0" dirty="0" err="1" smtClean="0"/>
              <a:t>not</a:t>
            </a:r>
            <a:r>
              <a:rPr lang="it-IT" baseline="0" dirty="0" smtClean="0"/>
              <a:t> </a:t>
            </a:r>
            <a:r>
              <a:rPr lang="it-IT" baseline="0" dirty="0" err="1" smtClean="0"/>
              <a:t>known</a:t>
            </a:r>
            <a:r>
              <a:rPr lang="it-IT" baseline="0" dirty="0" smtClean="0"/>
              <a:t>, in the Priv. </a:t>
            </a:r>
            <a:r>
              <a:rPr lang="it-IT" baseline="0" dirty="0" err="1" smtClean="0"/>
              <a:t>Comm</a:t>
            </a:r>
            <a:r>
              <a:rPr lang="it-IT" baseline="0" dirty="0" smtClean="0"/>
              <a:t>; </a:t>
            </a:r>
            <a:r>
              <a:rPr lang="it-IT" baseline="0" dirty="0" err="1" smtClean="0"/>
              <a:t>only</a:t>
            </a:r>
            <a:r>
              <a:rPr lang="it-IT" baseline="0" dirty="0" smtClean="0"/>
              <a:t> </a:t>
            </a:r>
            <a:r>
              <a:rPr lang="it-IT" baseline="0" dirty="0" err="1" smtClean="0"/>
              <a:t>calculated</a:t>
            </a:r>
            <a:r>
              <a:rPr lang="it-IT" baseline="0" dirty="0" smtClean="0"/>
              <a:t> </a:t>
            </a:r>
            <a:r>
              <a:rPr lang="it-IT" baseline="0" dirty="0" err="1" smtClean="0"/>
              <a:t>levels</a:t>
            </a:r>
            <a:r>
              <a:rPr lang="it-IT" baseline="0" dirty="0" smtClean="0"/>
              <a:t> in the </a:t>
            </a:r>
            <a:r>
              <a:rPr lang="it-IT" baseline="0" dirty="0" err="1" smtClean="0"/>
              <a:t>old</a:t>
            </a:r>
            <a:r>
              <a:rPr lang="it-IT" baseline="0" dirty="0" smtClean="0"/>
              <a:t> </a:t>
            </a:r>
            <a:r>
              <a:rPr lang="it-IT" baseline="0" dirty="0" err="1" smtClean="0"/>
              <a:t>calculations</a:t>
            </a:r>
            <a:r>
              <a:rPr lang="it-IT" baseline="0" dirty="0" smtClean="0"/>
              <a:t>.</a:t>
            </a:r>
          </a:p>
          <a:p>
            <a:pPr eaLnBrk="1" hangingPunct="1">
              <a:spcBef>
                <a:spcPct val="0"/>
              </a:spcBef>
            </a:pPr>
            <a:r>
              <a:rPr lang="it-IT" baseline="0" dirty="0" smtClean="0"/>
              <a:t>FINUDA </a:t>
            </a:r>
            <a:r>
              <a:rPr lang="it-IT" baseline="0" dirty="0" err="1" smtClean="0"/>
              <a:t>resolution</a:t>
            </a:r>
            <a:r>
              <a:rPr lang="it-IT" baseline="0" dirty="0" smtClean="0"/>
              <a:t> @ 38 </a:t>
            </a:r>
            <a:r>
              <a:rPr lang="it-IT" baseline="0" dirty="0" err="1" smtClean="0"/>
              <a:t>MeV</a:t>
            </a:r>
            <a:r>
              <a:rPr lang="it-IT" baseline="0" dirty="0" smtClean="0"/>
              <a:t>: 4.2 </a:t>
            </a:r>
            <a:r>
              <a:rPr lang="it-IT" baseline="0" dirty="0" err="1" smtClean="0"/>
              <a:t>MeV</a:t>
            </a:r>
            <a:r>
              <a:rPr lang="it-IT" baseline="0" dirty="0" smtClean="0"/>
              <a:t> FWHM; part under </a:t>
            </a:r>
            <a:r>
              <a:rPr lang="it-IT" baseline="0" dirty="0" err="1" smtClean="0"/>
              <a:t>acceptance</a:t>
            </a:r>
            <a:r>
              <a:rPr lang="it-IT" baseline="0" dirty="0" smtClean="0"/>
              <a:t> </a:t>
            </a:r>
            <a:r>
              <a:rPr lang="it-IT" baseline="0" dirty="0" err="1" smtClean="0"/>
              <a:t>threshold</a:t>
            </a:r>
            <a:r>
              <a:rPr lang="it-IT" baseline="0" dirty="0" smtClean="0"/>
              <a:t>: </a:t>
            </a:r>
            <a:r>
              <a:rPr lang="it-IT" baseline="0" dirty="0" err="1" smtClean="0"/>
              <a:t>negligible</a:t>
            </a:r>
            <a:endParaRPr lang="it-IT" dirty="0"/>
          </a:p>
        </p:txBody>
      </p:sp>
      <p:sp>
        <p:nvSpPr>
          <p:cNvPr id="48132" name="Segnaposto numero diapositiva 3"/>
          <p:cNvSpPr>
            <a:spLocks noGrp="1"/>
          </p:cNvSpPr>
          <p:nvPr>
            <p:ph type="sldNum" sz="quarter" idx="5"/>
          </p:nvPr>
        </p:nvSpPr>
        <p:spPr bwMode="auto">
          <a:noFill/>
          <a:ln>
            <a:miter lim="800000"/>
            <a:headEnd/>
            <a:tailEnd/>
          </a:ln>
        </p:spPr>
        <p:txBody>
          <a:bodyPr/>
          <a:lstStyle/>
          <a:p>
            <a:fld id="{C7040483-A5DD-FF43-A9EA-E66AF00D985C}" type="slidenum">
              <a:rPr lang="it-IT">
                <a:latin typeface="Calibri" pitchFamily="-65" charset="0"/>
              </a:rPr>
              <a:pPr/>
              <a:t>11</a:t>
            </a:fld>
            <a:endParaRPr lang="it-IT">
              <a:latin typeface="Calibri" pitchFamily="-6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57200" y="6245225"/>
            <a:ext cx="2133600" cy="476250"/>
          </a:xfrm>
          <a:prstGeom prst="rect">
            <a:avLst/>
          </a:prstGeom>
        </p:spPr>
        <p:txBody>
          <a:bodyPr/>
          <a:lstStyle>
            <a:lvl1pPr>
              <a:defRPr/>
            </a:lvl1pPr>
          </a:lstStyle>
          <a:p>
            <a:pPr>
              <a:defRPr/>
            </a:pPr>
            <a:fld id="{0BAC6C0C-42C8-7B40-8487-3FB6207136BB}" type="datetime1">
              <a:rPr lang="it-IT"/>
              <a:pPr>
                <a:defRPr/>
              </a:pPr>
              <a:t>04/09/2010</a:t>
            </a:fld>
            <a:endParaRPr lang="en-US"/>
          </a:p>
        </p:txBody>
      </p:sp>
      <p:sp>
        <p:nvSpPr>
          <p:cNvPr id="7" name="Segnaposto piè di pagina 6"/>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Segnaposto numero diapositiva 7"/>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6C6D45AE-C818-2F4E-893D-B5AD949C4E9A}"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7555637-0B0B-4613-8932-5F26232908AB}" type="datetime1">
              <a:rPr lang="it-IT" smtClean="0"/>
              <a:pPr>
                <a:defRPr/>
              </a:pPr>
              <a:t>04/09/2010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r>
              <a:rPr lang="it-IT"/>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315913" y="1425575"/>
            <a:ext cx="4197350" cy="48672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65663" y="1425575"/>
            <a:ext cx="4197350" cy="48672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smtClean="0"/>
            </a:lvl1pPr>
          </a:lstStyle>
          <a:p>
            <a:pPr>
              <a:defRPr/>
            </a:pPr>
            <a:fld id="{1D52F96A-B0C3-4513-9ED5-57825886F99D}" type="datetime1">
              <a:rPr lang="it-IT"/>
              <a:pPr>
                <a:defRPr/>
              </a:pPr>
              <a:t>04/09/2010</a:t>
            </a:fld>
            <a:endParaRPr lang="en-US"/>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egnaposto numero diapositiva 6"/>
          <p:cNvSpPr>
            <a:spLocks noGrp="1"/>
          </p:cNvSpPr>
          <p:nvPr>
            <p:ph type="sldNum" sz="quarter" idx="12"/>
          </p:nvPr>
        </p:nvSpPr>
        <p:spPr>
          <a:xfrm>
            <a:off x="8397875" y="6511925"/>
            <a:ext cx="712788" cy="457200"/>
          </a:xfrm>
        </p:spPr>
        <p:txBody>
          <a:bodyPr/>
          <a:lstStyle>
            <a:lvl1pPr>
              <a:defRPr/>
            </a:lvl1pPr>
          </a:lstStyle>
          <a:p>
            <a:pPr>
              <a:defRPr/>
            </a:pPr>
            <a:fld id="{62135801-F1B4-4933-85EF-FA32D396B7C2}"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E46CD8A-2494-4598-A9FF-9DCC99138AEF}" type="datetimeFigureOut">
              <a:rPr lang="it-IT" smtClean="0"/>
              <a:pPr/>
              <a:t>04/09/2010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4A3A60-140F-4911-A705-53B1FD001A7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6CD8A-2494-4598-A9FF-9DCC99138AEF}" type="datetimeFigureOut">
              <a:rPr lang="it-IT" smtClean="0"/>
              <a:pPr/>
              <a:t>04/09/2010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A3A60-140F-4911-A705-53B1FD001A7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3.xml"/><Relationship Id="rId7"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6" name="Gruppo 5"/>
          <p:cNvGrpSpPr/>
          <p:nvPr/>
        </p:nvGrpSpPr>
        <p:grpSpPr>
          <a:xfrm>
            <a:off x="971600" y="4437112"/>
            <a:ext cx="7668345" cy="2420888"/>
            <a:chOff x="-1" y="4437112"/>
            <a:chExt cx="7668345" cy="2420888"/>
          </a:xfrm>
        </p:grpSpPr>
        <p:pic>
          <p:nvPicPr>
            <p:cNvPr id="3074" name="Picture 2"/>
            <p:cNvPicPr>
              <a:picLocks noChangeAspect="1" noChangeArrowheads="1"/>
            </p:cNvPicPr>
            <p:nvPr/>
          </p:nvPicPr>
          <p:blipFill>
            <a:blip r:embed="rId2" cstate="print"/>
            <a:srcRect/>
            <a:stretch>
              <a:fillRect/>
            </a:stretch>
          </p:blipFill>
          <p:spPr bwMode="auto">
            <a:xfrm>
              <a:off x="-1" y="4480478"/>
              <a:ext cx="7668345" cy="2377522"/>
            </a:xfrm>
            <a:prstGeom prst="rect">
              <a:avLst/>
            </a:prstGeom>
            <a:noFill/>
            <a:ln w="9525">
              <a:noFill/>
              <a:miter lim="800000"/>
              <a:headEnd/>
              <a:tailEnd/>
            </a:ln>
          </p:spPr>
        </p:pic>
        <p:sp>
          <p:nvSpPr>
            <p:cNvPr id="5" name="CasellaDiTesto 4"/>
            <p:cNvSpPr txBox="1"/>
            <p:nvPr/>
          </p:nvSpPr>
          <p:spPr>
            <a:xfrm>
              <a:off x="179512" y="4437112"/>
              <a:ext cx="6984776" cy="523220"/>
            </a:xfrm>
            <a:prstGeom prst="rect">
              <a:avLst/>
            </a:prstGeom>
            <a:noFill/>
          </p:spPr>
          <p:txBody>
            <a:bodyPr wrap="square" rtlCol="0">
              <a:spAutoFit/>
            </a:bodyPr>
            <a:lstStyle/>
            <a:p>
              <a:r>
                <a:rPr lang="it-IT" sz="1400" dirty="0" smtClean="0"/>
                <a:t> </a:t>
              </a:r>
              <a:r>
                <a:rPr lang="it-IT" sz="1400" b="1" dirty="0" smtClean="0"/>
                <a:t>JOINT WORKSHOP    JSPS CORE TO CORE SEMINAR   and      EU SPHERE NETWORK MEETING </a:t>
              </a:r>
            </a:p>
            <a:p>
              <a:pPr algn="just"/>
              <a:r>
                <a:rPr lang="en-US" sz="1400" b="1" dirty="0" smtClean="0"/>
                <a:t>                                                    September 4 -6, 2010       </a:t>
              </a:r>
              <a:r>
                <a:rPr lang="it-IT" sz="1400" b="1" dirty="0" err="1" smtClean="0"/>
                <a:t>Prague</a:t>
              </a:r>
              <a:r>
                <a:rPr lang="it-IT" sz="1400" b="1" dirty="0" smtClean="0"/>
                <a:t>, </a:t>
              </a:r>
              <a:r>
                <a:rPr lang="it-IT" sz="1400" b="1" dirty="0" err="1" smtClean="0"/>
                <a:t>Czech</a:t>
              </a:r>
              <a:r>
                <a:rPr lang="it-IT" sz="1400" b="1" dirty="0" smtClean="0"/>
                <a:t> Republic</a:t>
              </a:r>
              <a:endParaRPr lang="it-IT" sz="1400" dirty="0"/>
            </a:p>
          </p:txBody>
        </p:sp>
      </p:grpSp>
      <p:sp>
        <p:nvSpPr>
          <p:cNvPr id="7" name="CasellaDiTesto 6"/>
          <p:cNvSpPr txBox="1"/>
          <p:nvPr/>
        </p:nvSpPr>
        <p:spPr>
          <a:xfrm>
            <a:off x="1187624" y="1412776"/>
            <a:ext cx="6984776" cy="1631216"/>
          </a:xfrm>
          <a:prstGeom prst="rect">
            <a:avLst/>
          </a:prstGeom>
          <a:noFill/>
        </p:spPr>
        <p:txBody>
          <a:bodyPr wrap="square" rtlCol="0">
            <a:spAutoFit/>
          </a:bodyPr>
          <a:lstStyle/>
          <a:p>
            <a:pPr algn="ctr"/>
            <a:r>
              <a:rPr lang="it-IT" sz="3200" dirty="0" err="1" smtClean="0">
                <a:solidFill>
                  <a:srgbClr val="FFFF00"/>
                </a:solidFill>
                <a:latin typeface="Arial" pitchFamily="34" charset="0"/>
                <a:cs typeface="Arial" pitchFamily="34" charset="0"/>
              </a:rPr>
              <a:t>Weak</a:t>
            </a:r>
            <a:r>
              <a:rPr lang="it-IT" sz="3200" dirty="0" smtClean="0">
                <a:solidFill>
                  <a:srgbClr val="FFFF00"/>
                </a:solidFill>
                <a:latin typeface="Arial" pitchFamily="34" charset="0"/>
                <a:cs typeface="Arial" pitchFamily="34" charset="0"/>
              </a:rPr>
              <a:t> </a:t>
            </a:r>
            <a:r>
              <a:rPr lang="it-IT" sz="3200" dirty="0" err="1" smtClean="0">
                <a:solidFill>
                  <a:srgbClr val="FFFF00"/>
                </a:solidFill>
                <a:latin typeface="Arial" pitchFamily="34" charset="0"/>
                <a:cs typeface="Arial" pitchFamily="34" charset="0"/>
              </a:rPr>
              <a:t>Decay</a:t>
            </a:r>
            <a:r>
              <a:rPr lang="it-IT" sz="3200" dirty="0" smtClean="0">
                <a:solidFill>
                  <a:srgbClr val="FFFF00"/>
                </a:solidFill>
                <a:latin typeface="Arial" pitchFamily="34" charset="0"/>
                <a:cs typeface="Arial" pitchFamily="34" charset="0"/>
              </a:rPr>
              <a:t> </a:t>
            </a:r>
            <a:r>
              <a:rPr lang="it-IT" sz="3200" dirty="0" err="1" smtClean="0">
                <a:solidFill>
                  <a:srgbClr val="FFFF00"/>
                </a:solidFill>
                <a:latin typeface="Arial" pitchFamily="34" charset="0"/>
                <a:cs typeface="Arial" pitchFamily="34" charset="0"/>
              </a:rPr>
              <a:t>Studies</a:t>
            </a:r>
            <a:r>
              <a:rPr lang="it-IT" sz="3200" dirty="0" smtClean="0">
                <a:solidFill>
                  <a:srgbClr val="FFFF00"/>
                </a:solidFill>
                <a:latin typeface="Arial" pitchFamily="34" charset="0"/>
                <a:cs typeface="Arial" pitchFamily="34" charset="0"/>
              </a:rPr>
              <a:t> </a:t>
            </a:r>
            <a:r>
              <a:rPr lang="it-IT" sz="3200" dirty="0" err="1" smtClean="0">
                <a:solidFill>
                  <a:srgbClr val="FFFF00"/>
                </a:solidFill>
                <a:latin typeface="Arial" pitchFamily="34" charset="0"/>
                <a:cs typeface="Arial" pitchFamily="34" charset="0"/>
              </a:rPr>
              <a:t>with</a:t>
            </a:r>
            <a:r>
              <a:rPr lang="it-IT" sz="3200" dirty="0" smtClean="0">
                <a:solidFill>
                  <a:srgbClr val="FFFF00"/>
                </a:solidFill>
                <a:latin typeface="Arial" pitchFamily="34" charset="0"/>
                <a:cs typeface="Arial" pitchFamily="34" charset="0"/>
              </a:rPr>
              <a:t> FINUDA</a:t>
            </a:r>
          </a:p>
          <a:p>
            <a:pPr algn="ctr"/>
            <a:endParaRPr lang="it-IT" sz="3200" dirty="0" smtClean="0">
              <a:solidFill>
                <a:srgbClr val="FFFF00"/>
              </a:solidFill>
              <a:latin typeface="Arial" pitchFamily="34" charset="0"/>
              <a:cs typeface="Arial" pitchFamily="34" charset="0"/>
            </a:endParaRPr>
          </a:p>
          <a:p>
            <a:pPr algn="ctr"/>
            <a:r>
              <a:rPr lang="it-IT" u="sng" dirty="0" smtClean="0">
                <a:solidFill>
                  <a:srgbClr val="FF0000"/>
                </a:solidFill>
                <a:latin typeface="Arial" pitchFamily="34" charset="0"/>
                <a:cs typeface="Arial" pitchFamily="34" charset="0"/>
              </a:rPr>
              <a:t>Stefania </a:t>
            </a:r>
            <a:r>
              <a:rPr lang="it-IT" u="sng" dirty="0" err="1" smtClean="0">
                <a:solidFill>
                  <a:srgbClr val="FF0000"/>
                </a:solidFill>
                <a:latin typeface="Arial" pitchFamily="34" charset="0"/>
                <a:cs typeface="Arial" pitchFamily="34" charset="0"/>
              </a:rPr>
              <a:t>Bufalino</a:t>
            </a:r>
            <a:endParaRPr lang="it-IT" u="sng" dirty="0" smtClean="0">
              <a:solidFill>
                <a:srgbClr val="FF0000"/>
              </a:solidFill>
              <a:latin typeface="Arial" pitchFamily="34" charset="0"/>
              <a:cs typeface="Arial" pitchFamily="34" charset="0"/>
            </a:endParaRPr>
          </a:p>
          <a:p>
            <a:pPr algn="ctr"/>
            <a:r>
              <a:rPr lang="it-IT" dirty="0" err="1" smtClean="0">
                <a:solidFill>
                  <a:srgbClr val="FF0000"/>
                </a:solidFill>
                <a:latin typeface="Arial" pitchFamily="34" charset="0"/>
                <a:cs typeface="Arial" pitchFamily="34" charset="0"/>
              </a:rPr>
              <a:t>INFN-Sezione</a:t>
            </a:r>
            <a:r>
              <a:rPr lang="it-IT" dirty="0" smtClean="0">
                <a:solidFill>
                  <a:srgbClr val="FF0000"/>
                </a:solidFill>
                <a:latin typeface="Arial" pitchFamily="34" charset="0"/>
                <a:cs typeface="Arial" pitchFamily="34" charset="0"/>
              </a:rPr>
              <a:t> di Torino</a:t>
            </a:r>
          </a:p>
        </p:txBody>
      </p:sp>
      <p:pic>
        <p:nvPicPr>
          <p:cNvPr id="8" name="Picture 19"/>
          <p:cNvPicPr>
            <a:picLocks noChangeAspect="1" noChangeArrowheads="1"/>
          </p:cNvPicPr>
          <p:nvPr/>
        </p:nvPicPr>
        <p:blipFill>
          <a:blip r:embed="rId3" cstate="print"/>
          <a:srcRect/>
          <a:stretch>
            <a:fillRect/>
          </a:stretch>
        </p:blipFill>
        <p:spPr bwMode="auto">
          <a:xfrm>
            <a:off x="0" y="0"/>
            <a:ext cx="1524000" cy="104775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3276600"/>
            <a:ext cx="3738034" cy="3600000"/>
            <a:chOff x="4763880" y="3105600"/>
            <a:chExt cx="3738034" cy="3600000"/>
          </a:xfrm>
        </p:grpSpPr>
        <p:grpSp>
          <p:nvGrpSpPr>
            <p:cNvPr id="9" name="Group 27"/>
            <p:cNvGrpSpPr/>
            <p:nvPr/>
          </p:nvGrpSpPr>
          <p:grpSpPr>
            <a:xfrm>
              <a:off x="4763880" y="3105600"/>
              <a:ext cx="3312000" cy="3600000"/>
              <a:chOff x="4733400" y="3105600"/>
              <a:chExt cx="3420000" cy="3600000"/>
            </a:xfrm>
          </p:grpSpPr>
          <p:pic>
            <p:nvPicPr>
              <p:cNvPr id="12" name="Picture 1"/>
              <p:cNvPicPr>
                <a:picLocks noChangeArrowheads="1"/>
              </p:cNvPicPr>
              <p:nvPr/>
            </p:nvPicPr>
            <p:blipFill>
              <a:blip r:embed="rId3" cstate="print"/>
              <a:srcRect/>
              <a:stretch>
                <a:fillRect/>
              </a:stretch>
            </p:blipFill>
            <p:spPr bwMode="auto">
              <a:xfrm>
                <a:off x="4733400" y="3105600"/>
                <a:ext cx="3420000" cy="3600000"/>
              </a:xfrm>
              <a:prstGeom prst="rect">
                <a:avLst/>
              </a:prstGeom>
              <a:noFill/>
              <a:ln w="9525">
                <a:noFill/>
                <a:miter lim="800000"/>
                <a:headEnd/>
                <a:tailEnd/>
              </a:ln>
            </p:spPr>
          </p:pic>
          <p:cxnSp>
            <p:nvCxnSpPr>
              <p:cNvPr id="13" name="Straight Connector 12"/>
              <p:cNvCxnSpPr/>
              <p:nvPr/>
            </p:nvCxnSpPr>
            <p:spPr>
              <a:xfrm rot="5400000">
                <a:off x="4804561" y="5083006"/>
                <a:ext cx="871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Text Box 22"/>
            <p:cNvSpPr txBox="1">
              <a:spLocks noChangeArrowheads="1"/>
            </p:cNvSpPr>
            <p:nvPr/>
          </p:nvSpPr>
          <p:spPr bwMode="auto">
            <a:xfrm rot="16200000">
              <a:off x="7094562" y="4731382"/>
              <a:ext cx="2485496" cy="329208"/>
            </a:xfrm>
            <a:prstGeom prst="rect">
              <a:avLst/>
            </a:prstGeom>
            <a:noFill/>
            <a:ln w="12700">
              <a:solidFill>
                <a:schemeClr val="tx1"/>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a:solidFill>
                    <a:srgbClr val="000000"/>
                  </a:solidFill>
                  <a:latin typeface="Constantia" pitchFamily="-65" charset="0"/>
                </a:rPr>
                <a:t>T</a:t>
              </a:r>
              <a:r>
                <a:rPr lang="it-IT" sz="1100" dirty="0">
                  <a:solidFill>
                    <a:srgbClr val="000000"/>
                  </a:solidFill>
                  <a:latin typeface="Arial"/>
                  <a:cs typeface="Arial"/>
                </a:rPr>
                <a:t>. </a:t>
              </a:r>
              <a:r>
                <a:rPr lang="it-IT" sz="1100" dirty="0" err="1">
                  <a:latin typeface="Arial"/>
                  <a:cs typeface="Arial"/>
                </a:rPr>
                <a:t>Motoba</a:t>
              </a:r>
              <a:r>
                <a:rPr lang="it-IT" sz="1100" dirty="0">
                  <a:latin typeface="Arial"/>
                  <a:cs typeface="Arial"/>
                </a:rPr>
                <a:t>  (Private </a:t>
              </a:r>
              <a:r>
                <a:rPr lang="it-IT" sz="1100" dirty="0" err="1" smtClean="0">
                  <a:latin typeface="Arial"/>
                  <a:cs typeface="Arial"/>
                </a:rPr>
                <a:t>Communication</a:t>
              </a:r>
              <a:r>
                <a:rPr lang="it-IT" sz="1100" dirty="0" smtClean="0">
                  <a:latin typeface="Arial"/>
                  <a:cs typeface="Arial"/>
                </a:rPr>
                <a:t>)</a:t>
              </a:r>
              <a:r>
                <a:rPr lang="it-IT" sz="1100" dirty="0" smtClean="0">
                  <a:solidFill>
                    <a:schemeClr val="bg1"/>
                  </a:solidFill>
                  <a:latin typeface="Constantia" pitchFamily="-65" charset="0"/>
                </a:rPr>
                <a:t>)</a:t>
              </a:r>
              <a:r>
                <a:rPr lang="it-IT" sz="1100" dirty="0" smtClean="0">
                  <a:latin typeface="Constantia" pitchFamily="-65" charset="0"/>
                </a:rPr>
                <a:t>  </a:t>
              </a:r>
              <a:endParaRPr lang="it-IT" sz="1100" dirty="0">
                <a:latin typeface="Constantia" pitchFamily="-65" charset="0"/>
              </a:endParaRPr>
            </a:p>
          </p:txBody>
        </p:sp>
      </p:grpSp>
      <p:grpSp>
        <p:nvGrpSpPr>
          <p:cNvPr id="10" name="Group 1"/>
          <p:cNvGrpSpPr/>
          <p:nvPr/>
        </p:nvGrpSpPr>
        <p:grpSpPr>
          <a:xfrm>
            <a:off x="279600" y="152400"/>
            <a:ext cx="4140000" cy="3420000"/>
            <a:chOff x="279600" y="152400"/>
            <a:chExt cx="4140000" cy="3420000"/>
          </a:xfrm>
        </p:grpSpPr>
        <p:pic>
          <p:nvPicPr>
            <p:cNvPr id="3" name="Picture 2" descr="Li7_data.eps"/>
            <p:cNvPicPr>
              <a:picLocks/>
            </p:cNvPicPr>
            <p:nvPr/>
          </p:nvPicPr>
          <p:blipFill>
            <a:blip r:embed="rId4" cstate="print"/>
            <a:stretch>
              <a:fillRect/>
            </a:stretch>
          </p:blipFill>
          <p:spPr>
            <a:xfrm>
              <a:off x="279600" y="152400"/>
              <a:ext cx="4140000" cy="3420000"/>
            </a:xfrm>
            <a:prstGeom prst="rect">
              <a:avLst/>
            </a:prstGeom>
          </p:spPr>
        </p:pic>
        <p:sp>
          <p:nvSpPr>
            <p:cNvPr id="4" name="TextBox 3"/>
            <p:cNvSpPr txBox="1"/>
            <p:nvPr/>
          </p:nvSpPr>
          <p:spPr>
            <a:xfrm>
              <a:off x="2133600" y="838200"/>
              <a:ext cx="1961069" cy="276999"/>
            </a:xfrm>
            <a:prstGeom prst="rect">
              <a:avLst/>
            </a:prstGeom>
            <a:noFill/>
          </p:spPr>
          <p:txBody>
            <a:bodyPr wrap="none" rtlCol="0">
              <a:spAutoFit/>
            </a:bodyPr>
            <a:lstStyle/>
            <a:p>
              <a:r>
                <a:rPr lang="en-US" sz="1200" baseline="30000" dirty="0" smtClean="0">
                  <a:latin typeface="Arial"/>
                  <a:cs typeface="Arial"/>
                </a:rPr>
                <a:t>7</a:t>
              </a:r>
              <a:r>
                <a:rPr lang="en-US" sz="1200" dirty="0" smtClean="0">
                  <a:latin typeface="Arial"/>
                  <a:cs typeface="Arial"/>
                </a:rPr>
                <a:t>Be: 3/2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1/2</a:t>
              </a:r>
              <a:r>
                <a:rPr lang="en-US" sz="1200" baseline="30000" dirty="0" smtClean="0">
                  <a:latin typeface="Arial"/>
                  <a:cs typeface="Arial"/>
                </a:rPr>
                <a:t>- </a:t>
              </a:r>
              <a:r>
                <a:rPr lang="en-US" sz="1200" dirty="0" smtClean="0">
                  <a:latin typeface="Arial"/>
                  <a:cs typeface="Arial"/>
                </a:rPr>
                <a:t>(429keV)</a:t>
              </a:r>
            </a:p>
          </p:txBody>
        </p:sp>
        <p:sp>
          <p:nvSpPr>
            <p:cNvPr id="5" name="TextBox 4"/>
            <p:cNvSpPr txBox="1"/>
            <p:nvPr/>
          </p:nvSpPr>
          <p:spPr>
            <a:xfrm>
              <a:off x="754820" y="1444823"/>
              <a:ext cx="1185541" cy="276999"/>
            </a:xfrm>
            <a:prstGeom prst="rect">
              <a:avLst/>
            </a:prstGeom>
            <a:noFill/>
          </p:spPr>
          <p:txBody>
            <a:bodyPr wrap="none" rtlCol="0">
              <a:spAutoFit/>
            </a:bodyPr>
            <a:lstStyle/>
            <a:p>
              <a:r>
                <a:rPr lang="en-US" sz="1200" dirty="0" smtClean="0">
                  <a:latin typeface="Arial"/>
                  <a:cs typeface="Arial"/>
                </a:rPr>
                <a:t>3-body decays</a:t>
              </a:r>
              <a:endParaRPr lang="en-US" sz="1200" baseline="30000" dirty="0" smtClean="0">
                <a:latin typeface="Arial"/>
                <a:cs typeface="Arial"/>
              </a:endParaRPr>
            </a:p>
          </p:txBody>
        </p:sp>
      </p:grpSp>
      <p:sp>
        <p:nvSpPr>
          <p:cNvPr id="7"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7</a:t>
            </a:r>
            <a:r>
              <a:rPr lang="it-IT" sz="2400" b="1" baseline="-25000" dirty="0">
                <a:solidFill>
                  <a:srgbClr val="FF0000"/>
                </a:solidFill>
                <a:latin typeface="Symbol" charset="2"/>
                <a:cs typeface="Arial"/>
              </a:rPr>
              <a:t>L</a:t>
            </a:r>
            <a:r>
              <a:rPr lang="it-IT" sz="2400" b="1" dirty="0" smtClean="0">
                <a:solidFill>
                  <a:srgbClr val="FF0000"/>
                </a:solidFill>
                <a:latin typeface="Arial"/>
                <a:cs typeface="Arial"/>
              </a:rPr>
              <a:t>Li</a:t>
            </a:r>
            <a:endParaRPr lang="it-IT" sz="2400" b="1" dirty="0">
              <a:solidFill>
                <a:srgbClr val="FF0000"/>
              </a:solidFill>
              <a:latin typeface="Arial"/>
              <a:cs typeface="Arial"/>
            </a:endParaRPr>
          </a:p>
        </p:txBody>
      </p:sp>
      <p:sp useBgFill="1">
        <p:nvSpPr>
          <p:cNvPr id="8" name="CasellaDiTesto 7"/>
          <p:cNvSpPr txBox="1"/>
          <p:nvPr/>
        </p:nvSpPr>
        <p:spPr>
          <a:xfrm>
            <a:off x="4419600" y="493972"/>
            <a:ext cx="4495800" cy="2923877"/>
          </a:xfrm>
          <a:prstGeom prst="rect">
            <a:avLst/>
          </a:prstGeom>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a:buChar char="•"/>
              <a:defRPr/>
            </a:pPr>
            <a:r>
              <a:rPr lang="it-IT" sz="1600" dirty="0">
                <a:solidFill>
                  <a:srgbClr val="000000"/>
                </a:solidFill>
                <a:latin typeface="Arial"/>
                <a:cs typeface="Arial"/>
              </a:rPr>
              <a:t>  </a:t>
            </a:r>
            <a:r>
              <a:rPr lang="it-IT" sz="1600" dirty="0" err="1">
                <a:solidFill>
                  <a:srgbClr val="000000"/>
                </a:solidFill>
                <a:latin typeface="Arial"/>
                <a:cs typeface="Arial"/>
              </a:rPr>
              <a:t>Correspondence</a:t>
            </a:r>
            <a:r>
              <a:rPr lang="it-IT" sz="1600" dirty="0">
                <a:solidFill>
                  <a:srgbClr val="000000"/>
                </a:solidFill>
                <a:latin typeface="Arial"/>
                <a:cs typeface="Arial"/>
              </a:rPr>
              <a:t> </a:t>
            </a:r>
            <a:r>
              <a:rPr lang="it-IT" sz="1600" dirty="0" err="1">
                <a:solidFill>
                  <a:srgbClr val="000000"/>
                </a:solidFill>
                <a:latin typeface="Arial"/>
                <a:cs typeface="Arial"/>
              </a:rPr>
              <a:t>with</a:t>
            </a:r>
            <a:r>
              <a:rPr lang="it-IT" sz="1600" dirty="0">
                <a:solidFill>
                  <a:srgbClr val="000000"/>
                </a:solidFill>
                <a:latin typeface="Arial"/>
                <a:cs typeface="Arial"/>
              </a:rPr>
              <a:t> the  </a:t>
            </a:r>
            <a:r>
              <a:rPr lang="it-IT" sz="1600" dirty="0" err="1">
                <a:solidFill>
                  <a:srgbClr val="000000"/>
                </a:solidFill>
                <a:latin typeface="Arial"/>
                <a:cs typeface="Arial"/>
              </a:rPr>
              <a:t>calculated</a:t>
            </a:r>
            <a:r>
              <a:rPr lang="it-IT" sz="1600" dirty="0">
                <a:solidFill>
                  <a:srgbClr val="000000"/>
                </a:solidFill>
                <a:latin typeface="Arial"/>
                <a:cs typeface="Arial"/>
              </a:rPr>
              <a:t> </a:t>
            </a:r>
            <a:r>
              <a:rPr lang="it-IT" sz="1600" dirty="0" err="1">
                <a:solidFill>
                  <a:srgbClr val="000000"/>
                </a:solidFill>
                <a:latin typeface="Arial"/>
                <a:cs typeface="Arial"/>
              </a:rPr>
              <a:t>strenght</a:t>
            </a:r>
            <a:r>
              <a:rPr lang="it-IT" sz="1600" dirty="0">
                <a:solidFill>
                  <a:srgbClr val="000000"/>
                </a:solidFill>
                <a:latin typeface="Arial"/>
                <a:cs typeface="Arial"/>
              </a:rPr>
              <a:t> </a:t>
            </a:r>
            <a:r>
              <a:rPr lang="it-IT" sz="1600" dirty="0" err="1" smtClean="0">
                <a:solidFill>
                  <a:srgbClr val="000000"/>
                </a:solidFill>
                <a:latin typeface="Arial"/>
                <a:cs typeface="Arial"/>
              </a:rPr>
              <a:t>functions</a:t>
            </a:r>
            <a:endParaRPr lang="it-IT" sz="16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T. </a:t>
            </a:r>
            <a:r>
              <a:rPr lang="it-IT" sz="1400" dirty="0" err="1" smtClean="0">
                <a:solidFill>
                  <a:srgbClr val="000000"/>
                </a:solidFill>
                <a:latin typeface="Arial"/>
                <a:cs typeface="Arial"/>
              </a:rPr>
              <a:t>Motoba</a:t>
            </a:r>
            <a:r>
              <a:rPr lang="it-IT" sz="1400" dirty="0" smtClean="0">
                <a:solidFill>
                  <a:srgbClr val="000000"/>
                </a:solidFill>
                <a:latin typeface="Arial"/>
                <a:cs typeface="Arial"/>
              </a:rPr>
              <a:t>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Progr</a:t>
            </a:r>
            <a:r>
              <a:rPr lang="it-IT" sz="1400" dirty="0" smtClean="0">
                <a:solidFill>
                  <a:srgbClr val="000000"/>
                </a:solidFill>
                <a:latin typeface="Arial"/>
                <a:cs typeface="Arial"/>
              </a:rPr>
              <a:t>. </a:t>
            </a:r>
            <a:r>
              <a:rPr lang="it-IT" sz="1400" dirty="0" err="1" smtClean="0">
                <a:solidFill>
                  <a:srgbClr val="000000"/>
                </a:solidFill>
                <a:latin typeface="Arial"/>
                <a:cs typeface="Arial"/>
              </a:rPr>
              <a:t>Theor</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Suppl. 117 (1994) 477.</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Formation</a:t>
            </a:r>
            <a:r>
              <a:rPr lang="it-IT" sz="1600" dirty="0">
                <a:solidFill>
                  <a:srgbClr val="000000"/>
                </a:solidFill>
                <a:latin typeface="Arial"/>
                <a:cs typeface="Arial"/>
              </a:rPr>
              <a:t> </a:t>
            </a:r>
            <a:r>
              <a:rPr lang="it-IT" sz="1600" dirty="0" err="1">
                <a:solidFill>
                  <a:srgbClr val="000000"/>
                </a:solidFill>
                <a:latin typeface="Arial"/>
                <a:cs typeface="Arial"/>
              </a:rPr>
              <a:t>of</a:t>
            </a:r>
            <a:r>
              <a:rPr lang="it-IT" sz="1600" dirty="0">
                <a:solidFill>
                  <a:srgbClr val="000000"/>
                </a:solidFill>
                <a:latin typeface="Arial"/>
                <a:cs typeface="Arial"/>
              </a:rPr>
              <a:t> </a:t>
            </a:r>
            <a:r>
              <a:rPr lang="it-IT" sz="1600" dirty="0" err="1">
                <a:solidFill>
                  <a:srgbClr val="000000"/>
                </a:solidFill>
                <a:latin typeface="Arial"/>
                <a:cs typeface="Arial"/>
              </a:rPr>
              <a:t>different</a:t>
            </a:r>
            <a:r>
              <a:rPr lang="it-IT" sz="1600" dirty="0">
                <a:solidFill>
                  <a:srgbClr val="000000"/>
                </a:solidFill>
                <a:latin typeface="Arial"/>
                <a:cs typeface="Arial"/>
              </a:rPr>
              <a:t> </a:t>
            </a:r>
            <a:r>
              <a:rPr lang="it-IT" sz="1600" dirty="0" err="1">
                <a:solidFill>
                  <a:srgbClr val="000000"/>
                </a:solidFill>
                <a:latin typeface="Arial"/>
                <a:cs typeface="Arial"/>
              </a:rPr>
              <a:t>excited</a:t>
            </a:r>
            <a:r>
              <a:rPr lang="it-IT" sz="1600" dirty="0">
                <a:solidFill>
                  <a:srgbClr val="000000"/>
                </a:solidFill>
                <a:latin typeface="Arial"/>
                <a:cs typeface="Arial"/>
              </a:rPr>
              <a:t> </a:t>
            </a:r>
            <a:r>
              <a:rPr lang="it-IT" sz="1600" dirty="0" err="1">
                <a:solidFill>
                  <a:srgbClr val="000000"/>
                </a:solidFill>
                <a:latin typeface="Arial"/>
                <a:cs typeface="Arial"/>
              </a:rPr>
              <a:t>states</a:t>
            </a:r>
            <a:r>
              <a:rPr lang="it-IT" sz="1600" dirty="0">
                <a:solidFill>
                  <a:srgbClr val="000000"/>
                </a:solidFill>
                <a:latin typeface="Arial"/>
                <a:cs typeface="Arial"/>
              </a:rPr>
              <a:t> </a:t>
            </a:r>
            <a:r>
              <a:rPr lang="it-IT" sz="1600" dirty="0" err="1">
                <a:solidFill>
                  <a:srgbClr val="000000"/>
                </a:solidFill>
                <a:latin typeface="Arial"/>
                <a:cs typeface="Arial"/>
              </a:rPr>
              <a:t>of</a:t>
            </a:r>
            <a:r>
              <a:rPr lang="it-IT" sz="1600" dirty="0">
                <a:solidFill>
                  <a:srgbClr val="000000"/>
                </a:solidFill>
                <a:latin typeface="Arial"/>
                <a:cs typeface="Arial"/>
              </a:rPr>
              <a:t> the </a:t>
            </a:r>
            <a:r>
              <a:rPr lang="it-IT" sz="1600" dirty="0" err="1">
                <a:solidFill>
                  <a:srgbClr val="000000"/>
                </a:solidFill>
                <a:latin typeface="Arial"/>
                <a:cs typeface="Arial"/>
              </a:rPr>
              <a:t>daughter</a:t>
            </a:r>
            <a:r>
              <a:rPr lang="it-IT" sz="1600" dirty="0">
                <a:solidFill>
                  <a:srgbClr val="000000"/>
                </a:solidFill>
                <a:latin typeface="Arial"/>
                <a:cs typeface="Arial"/>
              </a:rPr>
              <a:t> </a:t>
            </a:r>
            <a:r>
              <a:rPr lang="it-IT" sz="1600" dirty="0" err="1">
                <a:solidFill>
                  <a:srgbClr val="000000"/>
                </a:solidFill>
                <a:latin typeface="Arial"/>
                <a:cs typeface="Arial"/>
              </a:rPr>
              <a:t>nucleus</a:t>
            </a:r>
            <a:endParaRPr lang="it-IT" sz="1600" dirty="0">
              <a:solidFill>
                <a:srgbClr val="000000"/>
              </a:solidFill>
              <a:latin typeface="Arial"/>
              <a:cs typeface="Arial"/>
            </a:endParaRP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Initial</a:t>
            </a:r>
            <a:r>
              <a:rPr lang="it-IT" sz="1600" dirty="0">
                <a:solidFill>
                  <a:srgbClr val="000000"/>
                </a:solidFill>
                <a:latin typeface="Arial"/>
                <a:cs typeface="Arial"/>
              </a:rPr>
              <a:t> </a:t>
            </a:r>
            <a:r>
              <a:rPr lang="it-IT" sz="1600" dirty="0" err="1">
                <a:solidFill>
                  <a:srgbClr val="000000"/>
                </a:solidFill>
                <a:latin typeface="Arial"/>
                <a:cs typeface="Arial"/>
              </a:rPr>
              <a:t>hypernucleus</a:t>
            </a:r>
            <a:r>
              <a:rPr lang="it-IT" sz="1600" dirty="0">
                <a:solidFill>
                  <a:srgbClr val="000000"/>
                </a:solidFill>
                <a:latin typeface="Arial"/>
                <a:cs typeface="Arial"/>
              </a:rPr>
              <a:t> </a:t>
            </a:r>
            <a:r>
              <a:rPr lang="it-IT" sz="1600" dirty="0" err="1">
                <a:solidFill>
                  <a:srgbClr val="000000"/>
                </a:solidFill>
                <a:latin typeface="Arial"/>
                <a:cs typeface="Arial"/>
              </a:rPr>
              <a:t>spin</a:t>
            </a:r>
            <a:endParaRPr lang="it-IT" sz="1600" dirty="0">
              <a:solidFill>
                <a:srgbClr val="000000"/>
              </a:solidFill>
              <a:latin typeface="Arial"/>
              <a:cs typeface="Arial"/>
            </a:endParaRPr>
          </a:p>
          <a:p>
            <a:pPr>
              <a:defRPr/>
            </a:pPr>
            <a:r>
              <a:rPr lang="it-IT" sz="1600" dirty="0">
                <a:solidFill>
                  <a:srgbClr val="000000"/>
                </a:solidFill>
                <a:latin typeface="Arial"/>
                <a:cs typeface="Arial"/>
              </a:rPr>
              <a:t>   </a:t>
            </a:r>
            <a:r>
              <a:rPr lang="it-IT" sz="1600" dirty="0" err="1">
                <a:solidFill>
                  <a:srgbClr val="000000"/>
                </a:solidFill>
                <a:latin typeface="Arial"/>
                <a:cs typeface="Arial"/>
              </a:rPr>
              <a:t>J</a:t>
            </a:r>
            <a:r>
              <a:rPr lang="el-GR" sz="1600" baseline="30000" dirty="0">
                <a:solidFill>
                  <a:srgbClr val="000000"/>
                </a:solidFill>
                <a:latin typeface="Arial"/>
                <a:ea typeface="Times New Roman" charset="0"/>
                <a:cs typeface="Arial"/>
              </a:rPr>
              <a:t>π</a:t>
            </a:r>
            <a:r>
              <a:rPr lang="it-IT" sz="1600" baseline="30000" dirty="0">
                <a:solidFill>
                  <a:srgbClr val="000000"/>
                </a:solidFill>
                <a:latin typeface="Arial"/>
                <a:ea typeface="Times New Roman" charset="0"/>
                <a:cs typeface="Arial"/>
              </a:rPr>
              <a:t> </a:t>
            </a:r>
            <a:r>
              <a:rPr lang="it-IT" sz="1600" dirty="0">
                <a:solidFill>
                  <a:srgbClr val="000000"/>
                </a:solidFill>
                <a:latin typeface="Arial"/>
                <a:ea typeface="Times New Roman" charset="0"/>
                <a:cs typeface="Arial"/>
              </a:rPr>
              <a:t>(</a:t>
            </a:r>
            <a:r>
              <a:rPr lang="it-IT" sz="1600" b="1" baseline="30000" dirty="0" smtClean="0">
                <a:solidFill>
                  <a:srgbClr val="000000"/>
                </a:solidFill>
                <a:latin typeface="Arial"/>
                <a:cs typeface="Arial"/>
              </a:rPr>
              <a:t>7</a:t>
            </a:r>
            <a:r>
              <a:rPr lang="it-IT" sz="1600" b="1" baseline="-25000" dirty="0">
                <a:solidFill>
                  <a:srgbClr val="000000"/>
                </a:solidFill>
                <a:latin typeface="Symbol" charset="2"/>
                <a:cs typeface="Arial"/>
              </a:rPr>
              <a:t>L</a:t>
            </a:r>
            <a:r>
              <a:rPr lang="it-IT" sz="1600" b="1" dirty="0" smtClean="0">
                <a:solidFill>
                  <a:srgbClr val="000000"/>
                </a:solidFill>
                <a:latin typeface="Arial"/>
                <a:cs typeface="Arial"/>
              </a:rPr>
              <a:t>Li</a:t>
            </a:r>
            <a:r>
              <a:rPr lang="it-IT" sz="1600" b="1" baseline="-25000" dirty="0" smtClean="0">
                <a:solidFill>
                  <a:srgbClr val="000000"/>
                </a:solidFill>
                <a:latin typeface="Arial"/>
                <a:cs typeface="Arial"/>
              </a:rPr>
              <a:t>g.s</a:t>
            </a:r>
            <a:r>
              <a:rPr lang="it-IT" sz="1600" b="1" baseline="-25000" dirty="0">
                <a:solidFill>
                  <a:srgbClr val="000000"/>
                </a:solidFill>
                <a:latin typeface="Arial"/>
                <a:cs typeface="Arial"/>
              </a:rPr>
              <a:t>.</a:t>
            </a:r>
            <a:r>
              <a:rPr lang="it-IT" sz="1600" dirty="0">
                <a:solidFill>
                  <a:srgbClr val="000000"/>
                </a:solidFill>
                <a:latin typeface="Arial"/>
                <a:ea typeface="Times New Roman" charset="0"/>
                <a:cs typeface="Arial"/>
              </a:rPr>
              <a:t>) = 1/2</a:t>
            </a:r>
            <a:r>
              <a:rPr lang="it-IT" sz="1600" baseline="30000" dirty="0" smtClean="0">
                <a:solidFill>
                  <a:srgbClr val="000000"/>
                </a:solidFill>
                <a:latin typeface="Arial"/>
                <a:ea typeface="Times New Roman" charset="0"/>
                <a:cs typeface="Arial"/>
              </a:rPr>
              <a:t>+ </a:t>
            </a:r>
            <a:r>
              <a:rPr lang="it-IT" sz="1400" dirty="0" smtClean="0">
                <a:solidFill>
                  <a:srgbClr val="000000"/>
                </a:solidFill>
                <a:latin typeface="Arial"/>
                <a:ea typeface="Times New Roman" charset="0"/>
                <a:cs typeface="Arial"/>
              </a:rPr>
              <a:t>(</a:t>
            </a:r>
            <a:r>
              <a:rPr lang="it-IT" sz="1400" dirty="0" err="1" smtClean="0">
                <a:solidFill>
                  <a:srgbClr val="000000"/>
                </a:solidFill>
                <a:latin typeface="Arial"/>
                <a:ea typeface="Times New Roman" charset="0"/>
                <a:cs typeface="Arial"/>
              </a:rPr>
              <a:t>Sasao</a:t>
            </a:r>
            <a:r>
              <a:rPr lang="it-IT" sz="1400" dirty="0" smtClean="0">
                <a:solidFill>
                  <a:srgbClr val="000000"/>
                </a:solidFill>
                <a:latin typeface="Arial"/>
                <a:ea typeface="Times New Roman" charset="0"/>
                <a:cs typeface="Arial"/>
              </a:rPr>
              <a:t>, PLB 579 (2004) 258.)</a:t>
            </a:r>
          </a:p>
          <a:p>
            <a:pPr>
              <a:defRPr/>
            </a:pPr>
            <a:endParaRPr lang="it-IT" sz="1400" dirty="0">
              <a:solidFill>
                <a:srgbClr val="000000"/>
              </a:solidFill>
            </a:endParaRPr>
          </a:p>
        </p:txBody>
      </p:sp>
      <p:cxnSp>
        <p:nvCxnSpPr>
          <p:cNvPr id="15" name="Straight Connector 14"/>
          <p:cNvCxnSpPr/>
          <p:nvPr/>
        </p:nvCxnSpPr>
        <p:spPr>
          <a:xfrm rot="5400000">
            <a:off x="1486694" y="26281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442244" y="262175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683568" y="456927"/>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4763880" y="3105600"/>
            <a:ext cx="3738034" cy="3600000"/>
            <a:chOff x="4763880" y="3105600"/>
            <a:chExt cx="3738034" cy="3600000"/>
          </a:xfrm>
        </p:grpSpPr>
        <p:grpSp>
          <p:nvGrpSpPr>
            <p:cNvPr id="3" name="Group 27"/>
            <p:cNvGrpSpPr/>
            <p:nvPr/>
          </p:nvGrpSpPr>
          <p:grpSpPr>
            <a:xfrm>
              <a:off x="4763880" y="3105600"/>
              <a:ext cx="3312000" cy="3600000"/>
              <a:chOff x="4733400" y="3105600"/>
              <a:chExt cx="3420000" cy="3600000"/>
            </a:xfrm>
          </p:grpSpPr>
          <p:pic>
            <p:nvPicPr>
              <p:cNvPr id="47114" name="Picture 1"/>
              <p:cNvPicPr>
                <a:picLocks noChangeArrowheads="1"/>
              </p:cNvPicPr>
              <p:nvPr/>
            </p:nvPicPr>
            <p:blipFill>
              <a:blip r:embed="rId3" cstate="print"/>
              <a:srcRect/>
              <a:stretch>
                <a:fillRect/>
              </a:stretch>
            </p:blipFill>
            <p:spPr bwMode="auto">
              <a:xfrm>
                <a:off x="4733400" y="3105600"/>
                <a:ext cx="3420000" cy="3600000"/>
              </a:xfrm>
              <a:prstGeom prst="rect">
                <a:avLst/>
              </a:prstGeom>
              <a:noFill/>
              <a:ln w="9525">
                <a:noFill/>
                <a:miter lim="800000"/>
                <a:headEnd/>
                <a:tailEnd/>
              </a:ln>
            </p:spPr>
          </p:pic>
          <p:cxnSp>
            <p:nvCxnSpPr>
              <p:cNvPr id="27" name="Straight Connector 26"/>
              <p:cNvCxnSpPr/>
              <p:nvPr/>
            </p:nvCxnSpPr>
            <p:spPr>
              <a:xfrm rot="5400000">
                <a:off x="4804561" y="5083006"/>
                <a:ext cx="871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7115" name="Text Box 22"/>
            <p:cNvSpPr txBox="1">
              <a:spLocks noChangeArrowheads="1"/>
            </p:cNvSpPr>
            <p:nvPr/>
          </p:nvSpPr>
          <p:spPr bwMode="auto">
            <a:xfrm rot="16200000">
              <a:off x="7094562" y="4731382"/>
              <a:ext cx="2485496" cy="329208"/>
            </a:xfrm>
            <a:prstGeom prst="rect">
              <a:avLst/>
            </a:prstGeom>
            <a:noFill/>
            <a:ln w="12700">
              <a:solidFill>
                <a:schemeClr val="tx1"/>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a:solidFill>
                    <a:srgbClr val="000000"/>
                  </a:solidFill>
                  <a:latin typeface="Constantia" pitchFamily="-65" charset="0"/>
                </a:rPr>
                <a:t>T</a:t>
              </a:r>
              <a:r>
                <a:rPr lang="it-IT" sz="1100" dirty="0">
                  <a:solidFill>
                    <a:srgbClr val="000000"/>
                  </a:solidFill>
                  <a:latin typeface="Arial"/>
                  <a:cs typeface="Arial"/>
                </a:rPr>
                <a:t>. </a:t>
              </a:r>
              <a:r>
                <a:rPr lang="it-IT" sz="1100" dirty="0" err="1">
                  <a:latin typeface="Arial"/>
                  <a:cs typeface="Arial"/>
                </a:rPr>
                <a:t>Motoba</a:t>
              </a:r>
              <a:r>
                <a:rPr lang="it-IT" sz="1100" dirty="0">
                  <a:latin typeface="Arial"/>
                  <a:cs typeface="Arial"/>
                </a:rPr>
                <a:t>  (Private </a:t>
              </a:r>
              <a:r>
                <a:rPr lang="it-IT" sz="1100" dirty="0" err="1" smtClean="0">
                  <a:latin typeface="Arial"/>
                  <a:cs typeface="Arial"/>
                </a:rPr>
                <a:t>Communication</a:t>
              </a:r>
              <a:r>
                <a:rPr lang="it-IT" sz="1100" dirty="0" smtClean="0">
                  <a:latin typeface="Arial"/>
                  <a:cs typeface="Arial"/>
                </a:rPr>
                <a:t>)</a:t>
              </a:r>
              <a:r>
                <a:rPr lang="it-IT" sz="1100" dirty="0" smtClean="0">
                  <a:solidFill>
                    <a:schemeClr val="bg1"/>
                  </a:solidFill>
                  <a:latin typeface="Constantia" pitchFamily="-65" charset="0"/>
                </a:rPr>
                <a:t>)</a:t>
              </a:r>
              <a:r>
                <a:rPr lang="it-IT" sz="1100" dirty="0" smtClean="0">
                  <a:latin typeface="Constantia" pitchFamily="-65" charset="0"/>
                </a:rPr>
                <a:t>  </a:t>
              </a:r>
              <a:endParaRPr lang="it-IT" sz="1100" dirty="0">
                <a:latin typeface="Constantia" pitchFamily="-65" charset="0"/>
              </a:endParaRPr>
            </a:p>
          </p:txBody>
        </p:sp>
      </p:grpSp>
      <p:grpSp>
        <p:nvGrpSpPr>
          <p:cNvPr id="4" name="Group 31"/>
          <p:cNvGrpSpPr/>
          <p:nvPr/>
        </p:nvGrpSpPr>
        <p:grpSpPr>
          <a:xfrm>
            <a:off x="279600" y="3340800"/>
            <a:ext cx="4140000" cy="3060000"/>
            <a:chOff x="279600" y="3340800"/>
            <a:chExt cx="4140000" cy="3060000"/>
          </a:xfrm>
        </p:grpSpPr>
        <p:pic>
          <p:nvPicPr>
            <p:cNvPr id="31" name="Picture 30" descr="Li7_Gal.eps"/>
            <p:cNvPicPr>
              <a:picLocks/>
            </p:cNvPicPr>
            <p:nvPr/>
          </p:nvPicPr>
          <p:blipFill>
            <a:blip r:embed="rId4" cstate="print"/>
            <a:stretch>
              <a:fillRect/>
            </a:stretch>
          </p:blipFill>
          <p:spPr>
            <a:xfrm>
              <a:off x="279600" y="3340800"/>
              <a:ext cx="4140000" cy="3060000"/>
            </a:xfrm>
            <a:prstGeom prst="rect">
              <a:avLst/>
            </a:prstGeom>
          </p:spPr>
        </p:pic>
        <p:grpSp>
          <p:nvGrpSpPr>
            <p:cNvPr id="5" name="Group 23"/>
            <p:cNvGrpSpPr/>
            <p:nvPr/>
          </p:nvGrpSpPr>
          <p:grpSpPr>
            <a:xfrm>
              <a:off x="1317000" y="3756000"/>
              <a:ext cx="1959600" cy="2340000"/>
              <a:chOff x="1386000" y="3429000"/>
              <a:chExt cx="1959600" cy="2340000"/>
            </a:xfrm>
          </p:grpSpPr>
          <p:sp>
            <p:nvSpPr>
              <p:cNvPr id="10" name="Rectangle 9"/>
              <p:cNvSpPr/>
              <p:nvPr/>
            </p:nvSpPr>
            <p:spPr>
              <a:xfrm>
                <a:off x="2938800" y="4230000"/>
                <a:ext cx="406800" cy="792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938800" y="4381200"/>
                <a:ext cx="406800" cy="792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178000" y="3429000"/>
                <a:ext cx="90000" cy="2340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386000" y="5119200"/>
                <a:ext cx="90000" cy="648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476000" y="4644000"/>
                <a:ext cx="90000" cy="11124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628400" y="5515200"/>
                <a:ext cx="90000" cy="252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7107" name="CasellaDiTesto 4"/>
          <p:cNvSpPr txBox="1">
            <a:spLocks noChangeArrowheads="1"/>
          </p:cNvSpPr>
          <p:nvPr/>
        </p:nvSpPr>
        <p:spPr bwMode="auto">
          <a:xfrm>
            <a:off x="5857875" y="357188"/>
            <a:ext cx="1785938" cy="369887"/>
          </a:xfrm>
          <a:prstGeom prst="rect">
            <a:avLst/>
          </a:prstGeom>
          <a:noFill/>
          <a:ln w="9525">
            <a:noFill/>
            <a:miter lim="800000"/>
            <a:headEnd/>
            <a:tailEnd/>
          </a:ln>
        </p:spPr>
        <p:txBody>
          <a:bodyPr>
            <a:prstTxWarp prst="textNoShape">
              <a:avLst/>
            </a:prstTxWarp>
            <a:spAutoFit/>
          </a:bodyPr>
          <a:lstStyle/>
          <a:p>
            <a:endParaRPr lang="en-US">
              <a:latin typeface="Constantia" pitchFamily="-65" charset="0"/>
            </a:endParaRPr>
          </a:p>
        </p:txBody>
      </p:sp>
      <p:grpSp>
        <p:nvGrpSpPr>
          <p:cNvPr id="6" name="Group 25"/>
          <p:cNvGrpSpPr/>
          <p:nvPr/>
        </p:nvGrpSpPr>
        <p:grpSpPr>
          <a:xfrm>
            <a:off x="279600" y="152400"/>
            <a:ext cx="4140000" cy="3420000"/>
            <a:chOff x="279600" y="152400"/>
            <a:chExt cx="4140000" cy="3420000"/>
          </a:xfrm>
        </p:grpSpPr>
        <p:pic>
          <p:nvPicPr>
            <p:cNvPr id="25" name="Picture 24" descr="Li7_data.eps"/>
            <p:cNvPicPr>
              <a:picLocks/>
            </p:cNvPicPr>
            <p:nvPr/>
          </p:nvPicPr>
          <p:blipFill>
            <a:blip r:embed="rId5" cstate="print"/>
            <a:stretch>
              <a:fillRect/>
            </a:stretch>
          </p:blipFill>
          <p:spPr>
            <a:xfrm>
              <a:off x="279600" y="152400"/>
              <a:ext cx="4140000" cy="3420000"/>
            </a:xfrm>
            <a:prstGeom prst="rect">
              <a:avLst/>
            </a:prstGeom>
          </p:spPr>
        </p:pic>
        <p:sp>
          <p:nvSpPr>
            <p:cNvPr id="20" name="TextBox 19"/>
            <p:cNvSpPr txBox="1"/>
            <p:nvPr/>
          </p:nvSpPr>
          <p:spPr>
            <a:xfrm>
              <a:off x="2133600" y="838200"/>
              <a:ext cx="1961069" cy="276999"/>
            </a:xfrm>
            <a:prstGeom prst="rect">
              <a:avLst/>
            </a:prstGeom>
            <a:noFill/>
          </p:spPr>
          <p:txBody>
            <a:bodyPr wrap="none" rtlCol="0">
              <a:spAutoFit/>
            </a:bodyPr>
            <a:lstStyle/>
            <a:p>
              <a:r>
                <a:rPr lang="en-US" sz="1200" baseline="30000" dirty="0" smtClean="0">
                  <a:latin typeface="Arial"/>
                  <a:cs typeface="Arial"/>
                </a:rPr>
                <a:t>7</a:t>
              </a:r>
              <a:r>
                <a:rPr lang="en-US" sz="1200" dirty="0" smtClean="0">
                  <a:latin typeface="Arial"/>
                  <a:cs typeface="Arial"/>
                </a:rPr>
                <a:t>Be: 3/2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1/2</a:t>
              </a:r>
              <a:r>
                <a:rPr lang="en-US" sz="1200" baseline="30000" dirty="0" smtClean="0">
                  <a:latin typeface="Arial"/>
                  <a:cs typeface="Arial"/>
                </a:rPr>
                <a:t>- </a:t>
              </a:r>
              <a:r>
                <a:rPr lang="en-US" sz="1200" dirty="0" smtClean="0">
                  <a:latin typeface="Arial"/>
                  <a:cs typeface="Arial"/>
                </a:rPr>
                <a:t>(429keV)</a:t>
              </a:r>
            </a:p>
          </p:txBody>
        </p:sp>
        <p:sp>
          <p:nvSpPr>
            <p:cNvPr id="21" name="TextBox 20"/>
            <p:cNvSpPr txBox="1"/>
            <p:nvPr/>
          </p:nvSpPr>
          <p:spPr>
            <a:xfrm>
              <a:off x="754820" y="1444823"/>
              <a:ext cx="1185541" cy="276999"/>
            </a:xfrm>
            <a:prstGeom prst="rect">
              <a:avLst/>
            </a:prstGeom>
            <a:noFill/>
          </p:spPr>
          <p:txBody>
            <a:bodyPr wrap="none" rtlCol="0">
              <a:spAutoFit/>
            </a:bodyPr>
            <a:lstStyle/>
            <a:p>
              <a:r>
                <a:rPr lang="en-US" sz="1200" dirty="0" smtClean="0">
                  <a:latin typeface="Arial"/>
                  <a:cs typeface="Arial"/>
                </a:rPr>
                <a:t>3-body decays</a:t>
              </a:r>
              <a:endParaRPr lang="en-US" sz="1200" baseline="30000" dirty="0" smtClean="0">
                <a:latin typeface="Arial"/>
                <a:cs typeface="Arial"/>
              </a:endParaRPr>
            </a:p>
          </p:txBody>
        </p:sp>
      </p:grpSp>
      <p:sp>
        <p:nvSpPr>
          <p:cNvPr id="13"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7</a:t>
            </a:r>
            <a:r>
              <a:rPr lang="it-IT" sz="2400" b="1" baseline="-25000" dirty="0" smtClean="0">
                <a:solidFill>
                  <a:srgbClr val="FF0000"/>
                </a:solidFill>
                <a:latin typeface="Symbol" charset="2"/>
                <a:cs typeface="Arial"/>
              </a:rPr>
              <a:t>L</a:t>
            </a:r>
            <a:r>
              <a:rPr lang="it-IT" sz="2400" b="1" dirty="0" smtClean="0">
                <a:solidFill>
                  <a:srgbClr val="FF0000"/>
                </a:solidFill>
                <a:latin typeface="Arial"/>
                <a:cs typeface="Arial"/>
              </a:rPr>
              <a:t>Li</a:t>
            </a:r>
            <a:endParaRPr lang="it-IT" sz="2400" b="1" dirty="0">
              <a:solidFill>
                <a:srgbClr val="FF0000"/>
              </a:solidFill>
              <a:latin typeface="Arial"/>
              <a:cs typeface="Arial"/>
            </a:endParaRPr>
          </a:p>
        </p:txBody>
      </p:sp>
      <p:sp useBgFill="1">
        <p:nvSpPr>
          <p:cNvPr id="8" name="CasellaDiTesto 7"/>
          <p:cNvSpPr txBox="1"/>
          <p:nvPr/>
        </p:nvSpPr>
        <p:spPr>
          <a:xfrm>
            <a:off x="4419600" y="493972"/>
            <a:ext cx="4495800" cy="2923877"/>
          </a:xfrm>
          <a:prstGeom prst="rect">
            <a:avLst/>
          </a:prstGeom>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a:buChar char="•"/>
              <a:defRPr/>
            </a:pPr>
            <a:r>
              <a:rPr lang="it-IT" sz="1600" dirty="0">
                <a:solidFill>
                  <a:srgbClr val="000000"/>
                </a:solidFill>
                <a:latin typeface="Arial"/>
                <a:cs typeface="Arial"/>
              </a:rPr>
              <a:t>  </a:t>
            </a:r>
            <a:r>
              <a:rPr lang="it-IT" sz="1600" dirty="0" err="1">
                <a:solidFill>
                  <a:srgbClr val="000000"/>
                </a:solidFill>
                <a:latin typeface="Arial"/>
                <a:cs typeface="Arial"/>
              </a:rPr>
              <a:t>Correspondence</a:t>
            </a:r>
            <a:r>
              <a:rPr lang="it-IT" sz="1600" dirty="0">
                <a:solidFill>
                  <a:srgbClr val="000000"/>
                </a:solidFill>
                <a:latin typeface="Arial"/>
                <a:cs typeface="Arial"/>
              </a:rPr>
              <a:t> </a:t>
            </a:r>
            <a:r>
              <a:rPr lang="it-IT" sz="1600" dirty="0" err="1">
                <a:solidFill>
                  <a:srgbClr val="000000"/>
                </a:solidFill>
                <a:latin typeface="Arial"/>
                <a:cs typeface="Arial"/>
              </a:rPr>
              <a:t>with</a:t>
            </a:r>
            <a:r>
              <a:rPr lang="it-IT" sz="1600" dirty="0">
                <a:solidFill>
                  <a:srgbClr val="000000"/>
                </a:solidFill>
                <a:latin typeface="Arial"/>
                <a:cs typeface="Arial"/>
              </a:rPr>
              <a:t> the  </a:t>
            </a:r>
            <a:r>
              <a:rPr lang="it-IT" sz="1600" dirty="0" err="1">
                <a:solidFill>
                  <a:srgbClr val="000000"/>
                </a:solidFill>
                <a:latin typeface="Arial"/>
                <a:cs typeface="Arial"/>
              </a:rPr>
              <a:t>calculated</a:t>
            </a:r>
            <a:r>
              <a:rPr lang="it-IT" sz="1600" dirty="0">
                <a:solidFill>
                  <a:srgbClr val="000000"/>
                </a:solidFill>
                <a:latin typeface="Arial"/>
                <a:cs typeface="Arial"/>
              </a:rPr>
              <a:t> </a:t>
            </a:r>
            <a:r>
              <a:rPr lang="it-IT" sz="1600" dirty="0" err="1">
                <a:solidFill>
                  <a:srgbClr val="000000"/>
                </a:solidFill>
                <a:latin typeface="Arial"/>
                <a:cs typeface="Arial"/>
              </a:rPr>
              <a:t>strenght</a:t>
            </a:r>
            <a:r>
              <a:rPr lang="it-IT" sz="1600" dirty="0">
                <a:solidFill>
                  <a:srgbClr val="000000"/>
                </a:solidFill>
                <a:latin typeface="Arial"/>
                <a:cs typeface="Arial"/>
              </a:rPr>
              <a:t> </a:t>
            </a:r>
            <a:r>
              <a:rPr lang="it-IT" sz="1600" dirty="0" err="1" smtClean="0">
                <a:solidFill>
                  <a:srgbClr val="000000"/>
                </a:solidFill>
                <a:latin typeface="Arial"/>
                <a:cs typeface="Arial"/>
              </a:rPr>
              <a:t>functions</a:t>
            </a:r>
            <a:endParaRPr lang="it-IT" sz="16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T. </a:t>
            </a:r>
            <a:r>
              <a:rPr lang="it-IT" sz="1400" dirty="0" err="1" smtClean="0">
                <a:solidFill>
                  <a:srgbClr val="000000"/>
                </a:solidFill>
                <a:latin typeface="Arial"/>
                <a:cs typeface="Arial"/>
              </a:rPr>
              <a:t>Motoba</a:t>
            </a:r>
            <a:r>
              <a:rPr lang="it-IT" sz="1400" dirty="0" smtClean="0">
                <a:solidFill>
                  <a:srgbClr val="000000"/>
                </a:solidFill>
                <a:latin typeface="Arial"/>
                <a:cs typeface="Arial"/>
              </a:rPr>
              <a:t>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Progr</a:t>
            </a:r>
            <a:r>
              <a:rPr lang="it-IT" sz="1400" dirty="0" smtClean="0">
                <a:solidFill>
                  <a:srgbClr val="000000"/>
                </a:solidFill>
                <a:latin typeface="Arial"/>
                <a:cs typeface="Arial"/>
              </a:rPr>
              <a:t>. </a:t>
            </a:r>
            <a:r>
              <a:rPr lang="it-IT" sz="1400" dirty="0" err="1" smtClean="0">
                <a:solidFill>
                  <a:srgbClr val="000000"/>
                </a:solidFill>
                <a:latin typeface="Arial"/>
                <a:cs typeface="Arial"/>
              </a:rPr>
              <a:t>Theor</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Suppl. 117 (1994) 477.</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Formation</a:t>
            </a:r>
            <a:r>
              <a:rPr lang="it-IT" sz="1600" dirty="0">
                <a:solidFill>
                  <a:srgbClr val="000000"/>
                </a:solidFill>
                <a:latin typeface="Arial"/>
                <a:cs typeface="Arial"/>
              </a:rPr>
              <a:t> </a:t>
            </a:r>
            <a:r>
              <a:rPr lang="it-IT" sz="1600" dirty="0" err="1">
                <a:solidFill>
                  <a:srgbClr val="000000"/>
                </a:solidFill>
                <a:latin typeface="Arial"/>
                <a:cs typeface="Arial"/>
              </a:rPr>
              <a:t>of</a:t>
            </a:r>
            <a:r>
              <a:rPr lang="it-IT" sz="1600" dirty="0">
                <a:solidFill>
                  <a:srgbClr val="000000"/>
                </a:solidFill>
                <a:latin typeface="Arial"/>
                <a:cs typeface="Arial"/>
              </a:rPr>
              <a:t> </a:t>
            </a:r>
            <a:r>
              <a:rPr lang="it-IT" sz="1600" dirty="0" err="1">
                <a:solidFill>
                  <a:srgbClr val="000000"/>
                </a:solidFill>
                <a:latin typeface="Arial"/>
                <a:cs typeface="Arial"/>
              </a:rPr>
              <a:t>different</a:t>
            </a:r>
            <a:r>
              <a:rPr lang="it-IT" sz="1600" dirty="0">
                <a:solidFill>
                  <a:srgbClr val="000000"/>
                </a:solidFill>
                <a:latin typeface="Arial"/>
                <a:cs typeface="Arial"/>
              </a:rPr>
              <a:t> </a:t>
            </a:r>
            <a:r>
              <a:rPr lang="it-IT" sz="1600" dirty="0" err="1">
                <a:solidFill>
                  <a:srgbClr val="000000"/>
                </a:solidFill>
                <a:latin typeface="Arial"/>
                <a:cs typeface="Arial"/>
              </a:rPr>
              <a:t>excited</a:t>
            </a:r>
            <a:r>
              <a:rPr lang="it-IT" sz="1600" dirty="0">
                <a:solidFill>
                  <a:srgbClr val="000000"/>
                </a:solidFill>
                <a:latin typeface="Arial"/>
                <a:cs typeface="Arial"/>
              </a:rPr>
              <a:t> </a:t>
            </a:r>
            <a:r>
              <a:rPr lang="it-IT" sz="1600" dirty="0" err="1">
                <a:solidFill>
                  <a:srgbClr val="000000"/>
                </a:solidFill>
                <a:latin typeface="Arial"/>
                <a:cs typeface="Arial"/>
              </a:rPr>
              <a:t>states</a:t>
            </a:r>
            <a:r>
              <a:rPr lang="it-IT" sz="1600" dirty="0">
                <a:solidFill>
                  <a:srgbClr val="000000"/>
                </a:solidFill>
                <a:latin typeface="Arial"/>
                <a:cs typeface="Arial"/>
              </a:rPr>
              <a:t> </a:t>
            </a:r>
            <a:r>
              <a:rPr lang="it-IT" sz="1600" dirty="0" err="1">
                <a:solidFill>
                  <a:srgbClr val="000000"/>
                </a:solidFill>
                <a:latin typeface="Arial"/>
                <a:cs typeface="Arial"/>
              </a:rPr>
              <a:t>of</a:t>
            </a:r>
            <a:r>
              <a:rPr lang="it-IT" sz="1600" dirty="0">
                <a:solidFill>
                  <a:srgbClr val="000000"/>
                </a:solidFill>
                <a:latin typeface="Arial"/>
                <a:cs typeface="Arial"/>
              </a:rPr>
              <a:t> the </a:t>
            </a:r>
            <a:r>
              <a:rPr lang="it-IT" sz="1600" dirty="0" err="1">
                <a:solidFill>
                  <a:srgbClr val="000000"/>
                </a:solidFill>
                <a:latin typeface="Arial"/>
                <a:cs typeface="Arial"/>
              </a:rPr>
              <a:t>daughter</a:t>
            </a:r>
            <a:r>
              <a:rPr lang="it-IT" sz="1600" dirty="0">
                <a:solidFill>
                  <a:srgbClr val="000000"/>
                </a:solidFill>
                <a:latin typeface="Arial"/>
                <a:cs typeface="Arial"/>
              </a:rPr>
              <a:t> </a:t>
            </a:r>
            <a:r>
              <a:rPr lang="it-IT" sz="1600" dirty="0" err="1">
                <a:solidFill>
                  <a:srgbClr val="000000"/>
                </a:solidFill>
                <a:latin typeface="Arial"/>
                <a:cs typeface="Arial"/>
              </a:rPr>
              <a:t>nucleus</a:t>
            </a:r>
            <a:endParaRPr lang="it-IT" sz="1600" dirty="0">
              <a:solidFill>
                <a:srgbClr val="000000"/>
              </a:solidFill>
              <a:latin typeface="Arial"/>
              <a:cs typeface="Arial"/>
            </a:endParaRP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Initial</a:t>
            </a:r>
            <a:r>
              <a:rPr lang="it-IT" sz="1600" dirty="0">
                <a:solidFill>
                  <a:srgbClr val="000000"/>
                </a:solidFill>
                <a:latin typeface="Arial"/>
                <a:cs typeface="Arial"/>
              </a:rPr>
              <a:t> </a:t>
            </a:r>
            <a:r>
              <a:rPr lang="it-IT" sz="1600" dirty="0" err="1">
                <a:solidFill>
                  <a:srgbClr val="000000"/>
                </a:solidFill>
                <a:latin typeface="Arial"/>
                <a:cs typeface="Arial"/>
              </a:rPr>
              <a:t>hypernucleus</a:t>
            </a:r>
            <a:r>
              <a:rPr lang="it-IT" sz="1600" dirty="0">
                <a:solidFill>
                  <a:srgbClr val="000000"/>
                </a:solidFill>
                <a:latin typeface="Arial"/>
                <a:cs typeface="Arial"/>
              </a:rPr>
              <a:t> </a:t>
            </a:r>
            <a:r>
              <a:rPr lang="it-IT" sz="1600" dirty="0" err="1">
                <a:solidFill>
                  <a:srgbClr val="000000"/>
                </a:solidFill>
                <a:latin typeface="Arial"/>
                <a:cs typeface="Arial"/>
              </a:rPr>
              <a:t>spin</a:t>
            </a:r>
            <a:endParaRPr lang="it-IT" sz="1600" dirty="0">
              <a:solidFill>
                <a:srgbClr val="000000"/>
              </a:solidFill>
              <a:latin typeface="Arial"/>
              <a:cs typeface="Arial"/>
            </a:endParaRPr>
          </a:p>
          <a:p>
            <a:pPr>
              <a:defRPr/>
            </a:pPr>
            <a:r>
              <a:rPr lang="it-IT" sz="1600" dirty="0">
                <a:solidFill>
                  <a:srgbClr val="000000"/>
                </a:solidFill>
                <a:latin typeface="Arial"/>
                <a:cs typeface="Arial"/>
              </a:rPr>
              <a:t>   </a:t>
            </a:r>
            <a:r>
              <a:rPr lang="it-IT" sz="1600" dirty="0" err="1">
                <a:solidFill>
                  <a:srgbClr val="000000"/>
                </a:solidFill>
                <a:latin typeface="Arial"/>
                <a:cs typeface="Arial"/>
              </a:rPr>
              <a:t>J</a:t>
            </a:r>
            <a:r>
              <a:rPr lang="el-GR" sz="1600" baseline="30000" dirty="0">
                <a:solidFill>
                  <a:srgbClr val="000000"/>
                </a:solidFill>
                <a:latin typeface="Arial"/>
                <a:ea typeface="Times New Roman" charset="0"/>
                <a:cs typeface="Arial"/>
              </a:rPr>
              <a:t>π</a:t>
            </a:r>
            <a:r>
              <a:rPr lang="it-IT" sz="1600" baseline="30000" dirty="0">
                <a:solidFill>
                  <a:srgbClr val="000000"/>
                </a:solidFill>
                <a:latin typeface="Arial"/>
                <a:ea typeface="Times New Roman" charset="0"/>
                <a:cs typeface="Arial"/>
              </a:rPr>
              <a:t> </a:t>
            </a:r>
            <a:r>
              <a:rPr lang="it-IT" sz="1600" dirty="0">
                <a:solidFill>
                  <a:srgbClr val="000000"/>
                </a:solidFill>
                <a:latin typeface="Arial"/>
                <a:ea typeface="Times New Roman" charset="0"/>
                <a:cs typeface="Arial"/>
              </a:rPr>
              <a:t>(</a:t>
            </a:r>
            <a:r>
              <a:rPr lang="it-IT" sz="1600" b="1" baseline="30000" dirty="0" smtClean="0">
                <a:solidFill>
                  <a:srgbClr val="000000"/>
                </a:solidFill>
                <a:latin typeface="Arial"/>
                <a:cs typeface="Arial"/>
              </a:rPr>
              <a:t>7</a:t>
            </a:r>
            <a:r>
              <a:rPr lang="it-IT" sz="1600" b="1" baseline="-25000" dirty="0">
                <a:solidFill>
                  <a:srgbClr val="000000"/>
                </a:solidFill>
                <a:latin typeface="Symbol" charset="2"/>
                <a:cs typeface="Arial"/>
              </a:rPr>
              <a:t>L</a:t>
            </a:r>
            <a:r>
              <a:rPr lang="it-IT" sz="1600" b="1" dirty="0" smtClean="0">
                <a:solidFill>
                  <a:srgbClr val="000000"/>
                </a:solidFill>
                <a:latin typeface="Arial"/>
                <a:cs typeface="Arial"/>
              </a:rPr>
              <a:t>Li</a:t>
            </a:r>
            <a:r>
              <a:rPr lang="it-IT" sz="1600" b="1" baseline="-25000" dirty="0" smtClean="0">
                <a:solidFill>
                  <a:srgbClr val="000000"/>
                </a:solidFill>
                <a:latin typeface="Arial"/>
                <a:cs typeface="Arial"/>
              </a:rPr>
              <a:t>g.s</a:t>
            </a:r>
            <a:r>
              <a:rPr lang="it-IT" sz="1600" b="1" baseline="-25000" dirty="0">
                <a:solidFill>
                  <a:srgbClr val="000000"/>
                </a:solidFill>
                <a:latin typeface="Arial"/>
                <a:cs typeface="Arial"/>
              </a:rPr>
              <a:t>.</a:t>
            </a:r>
            <a:r>
              <a:rPr lang="it-IT" sz="1600" dirty="0">
                <a:solidFill>
                  <a:srgbClr val="000000"/>
                </a:solidFill>
                <a:latin typeface="Arial"/>
                <a:ea typeface="Times New Roman" charset="0"/>
                <a:cs typeface="Arial"/>
              </a:rPr>
              <a:t>) = 1/2</a:t>
            </a:r>
            <a:r>
              <a:rPr lang="it-IT" sz="1600" baseline="30000" dirty="0" smtClean="0">
                <a:solidFill>
                  <a:srgbClr val="000000"/>
                </a:solidFill>
                <a:latin typeface="Arial"/>
                <a:ea typeface="Times New Roman" charset="0"/>
                <a:cs typeface="Arial"/>
              </a:rPr>
              <a:t>+ </a:t>
            </a:r>
            <a:r>
              <a:rPr lang="it-IT" sz="1400" dirty="0" smtClean="0">
                <a:solidFill>
                  <a:srgbClr val="000000"/>
                </a:solidFill>
                <a:latin typeface="Arial"/>
                <a:ea typeface="Times New Roman" charset="0"/>
                <a:cs typeface="Arial"/>
              </a:rPr>
              <a:t>(</a:t>
            </a:r>
            <a:r>
              <a:rPr lang="it-IT" sz="1400" dirty="0" err="1" smtClean="0">
                <a:solidFill>
                  <a:srgbClr val="000000"/>
                </a:solidFill>
                <a:latin typeface="Arial"/>
                <a:ea typeface="Times New Roman" charset="0"/>
                <a:cs typeface="Arial"/>
              </a:rPr>
              <a:t>Sasao</a:t>
            </a:r>
            <a:r>
              <a:rPr lang="it-IT" sz="1400" dirty="0" smtClean="0">
                <a:solidFill>
                  <a:srgbClr val="000000"/>
                </a:solidFill>
                <a:latin typeface="Arial"/>
                <a:ea typeface="Times New Roman" charset="0"/>
                <a:cs typeface="Arial"/>
              </a:rPr>
              <a:t>, PLB 579 (2004) 258.)</a:t>
            </a:r>
          </a:p>
          <a:p>
            <a:pPr>
              <a:defRPr/>
            </a:pPr>
            <a:endParaRPr lang="it-IT" sz="1400" dirty="0">
              <a:solidFill>
                <a:srgbClr val="000000"/>
              </a:solidFill>
            </a:endParaRPr>
          </a:p>
        </p:txBody>
      </p:sp>
      <p:cxnSp>
        <p:nvCxnSpPr>
          <p:cNvPr id="26" name="Straight Connector 25"/>
          <p:cNvCxnSpPr/>
          <p:nvPr/>
        </p:nvCxnSpPr>
        <p:spPr>
          <a:xfrm rot="5400000">
            <a:off x="1486694" y="26281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1442244" y="262175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CasellaDiTesto 28"/>
          <p:cNvSpPr txBox="1"/>
          <p:nvPr/>
        </p:nvSpPr>
        <p:spPr>
          <a:xfrm>
            <a:off x="683568" y="456927"/>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889200" y="152400"/>
            <a:ext cx="4140000" cy="3420000"/>
            <a:chOff x="228600" y="152400"/>
            <a:chExt cx="4140000" cy="3420000"/>
          </a:xfrm>
        </p:grpSpPr>
        <p:pic>
          <p:nvPicPr>
            <p:cNvPr id="15" name="Picture 14" descr="Be9_data.eps"/>
            <p:cNvPicPr>
              <a:picLocks/>
            </p:cNvPicPr>
            <p:nvPr/>
          </p:nvPicPr>
          <p:blipFill>
            <a:blip r:embed="rId3" cstate="print"/>
            <a:stretch>
              <a:fillRect/>
            </a:stretch>
          </p:blipFill>
          <p:spPr>
            <a:xfrm>
              <a:off x="228600" y="152400"/>
              <a:ext cx="4140000" cy="3420000"/>
            </a:xfrm>
            <a:prstGeom prst="rect">
              <a:avLst/>
            </a:prstGeom>
          </p:spPr>
        </p:pic>
        <p:sp>
          <p:nvSpPr>
            <p:cNvPr id="14" name="TextBox 13"/>
            <p:cNvSpPr txBox="1"/>
            <p:nvPr/>
          </p:nvSpPr>
          <p:spPr>
            <a:xfrm>
              <a:off x="1787624" y="838200"/>
              <a:ext cx="2098576" cy="830997"/>
            </a:xfrm>
            <a:prstGeom prst="rect">
              <a:avLst/>
            </a:prstGeom>
            <a:noFill/>
          </p:spPr>
          <p:txBody>
            <a:bodyPr wrap="none" rtlCol="0">
              <a:spAutoFit/>
            </a:bodyPr>
            <a:lstStyle/>
            <a:p>
              <a:r>
                <a:rPr lang="en-US" sz="1200" baseline="30000" dirty="0" smtClean="0">
                  <a:latin typeface="Arial"/>
                  <a:cs typeface="Arial"/>
                </a:rPr>
                <a:t>9</a:t>
              </a:r>
              <a:r>
                <a:rPr lang="en-US" sz="1200" dirty="0" smtClean="0">
                  <a:latin typeface="Arial"/>
                  <a:cs typeface="Arial"/>
                </a:rPr>
                <a:t>B: 3/2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1/2</a:t>
              </a:r>
              <a:r>
                <a:rPr lang="en-US" sz="1200" baseline="30000" dirty="0" smtClean="0">
                  <a:latin typeface="Arial"/>
                  <a:cs typeface="Arial"/>
                </a:rPr>
                <a:t>-</a:t>
              </a:r>
              <a:r>
                <a:rPr lang="en-US" sz="1200" dirty="0" smtClean="0">
                  <a:latin typeface="Arial"/>
                  <a:cs typeface="Arial"/>
                </a:rPr>
                <a:t>(2.75 </a:t>
              </a:r>
              <a:r>
                <a:rPr lang="en-US" sz="1200" dirty="0" err="1" smtClean="0">
                  <a:latin typeface="Arial"/>
                  <a:cs typeface="Arial"/>
                </a:rPr>
                <a:t>MeV</a:t>
              </a:r>
              <a:r>
                <a:rPr lang="en-US" sz="1200" dirty="0" smtClean="0">
                  <a:latin typeface="Arial"/>
                  <a:cs typeface="Arial"/>
                </a:rPr>
                <a:t>)</a:t>
              </a:r>
            </a:p>
            <a:p>
              <a:endParaRPr lang="en-US" sz="1200" dirty="0" smtClean="0">
                <a:latin typeface="Arial"/>
                <a:cs typeface="Arial"/>
              </a:endParaRPr>
            </a:p>
            <a:p>
              <a:r>
                <a:rPr lang="en-US" sz="1200" dirty="0" smtClean="0">
                  <a:latin typeface="Arial"/>
                  <a:cs typeface="Arial"/>
                </a:rPr>
                <a:t>FINUDA</a:t>
              </a:r>
              <a:r>
                <a:rPr lang="en-US" sz="1200" dirty="0" smtClean="0">
                  <a:latin typeface="Symbol" charset="2"/>
                  <a:cs typeface="Symbol" charset="2"/>
                </a:rPr>
                <a:t> D</a:t>
              </a:r>
              <a:r>
                <a:rPr lang="en-US" sz="1200" dirty="0" smtClean="0"/>
                <a:t>T </a:t>
              </a:r>
              <a:r>
                <a:rPr lang="en-US" sz="1200" dirty="0" smtClean="0">
                  <a:latin typeface="Arial"/>
                  <a:cs typeface="Arial"/>
                </a:rPr>
                <a:t>~ 4 </a:t>
              </a:r>
              <a:r>
                <a:rPr lang="en-US" sz="1200" dirty="0" err="1" smtClean="0">
                  <a:latin typeface="Arial"/>
                  <a:cs typeface="Arial"/>
                </a:rPr>
                <a:t>MeV</a:t>
              </a:r>
              <a:r>
                <a:rPr lang="en-US" sz="1200" dirty="0" smtClean="0">
                  <a:latin typeface="Arial"/>
                  <a:cs typeface="Arial"/>
                </a:rPr>
                <a:t> FWHM </a:t>
              </a:r>
            </a:p>
            <a:p>
              <a:r>
                <a:rPr lang="en-US" sz="1200" dirty="0" smtClean="0">
                  <a:latin typeface="Arial"/>
                  <a:cs typeface="Arial"/>
                </a:rPr>
                <a:t>@38 </a:t>
              </a:r>
              <a:r>
                <a:rPr lang="en-US" sz="1200" dirty="0" err="1" smtClean="0">
                  <a:latin typeface="Arial"/>
                  <a:cs typeface="Arial"/>
                </a:rPr>
                <a:t>MeV</a:t>
              </a:r>
              <a:endParaRPr lang="en-US" sz="1200" dirty="0" smtClean="0">
                <a:latin typeface="Arial"/>
                <a:cs typeface="Arial"/>
              </a:endParaRPr>
            </a:p>
            <a:p>
              <a:endParaRPr lang="en-US" sz="1400" dirty="0" smtClean="0"/>
            </a:p>
          </p:txBody>
        </p:sp>
      </p:grpSp>
      <p:sp>
        <p:nvSpPr>
          <p:cNvPr id="9"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9</a:t>
            </a:r>
            <a:r>
              <a:rPr lang="it-IT" sz="2400" b="1" baseline="-25000" dirty="0">
                <a:solidFill>
                  <a:srgbClr val="FF0000"/>
                </a:solidFill>
                <a:latin typeface="Symbol" charset="2"/>
                <a:cs typeface="Arial"/>
              </a:rPr>
              <a:t>L</a:t>
            </a:r>
            <a:r>
              <a:rPr lang="it-IT" sz="2400" b="1" dirty="0" smtClean="0">
                <a:solidFill>
                  <a:srgbClr val="FF0000"/>
                </a:solidFill>
                <a:latin typeface="Arial"/>
                <a:cs typeface="Arial"/>
              </a:rPr>
              <a:t>Be</a:t>
            </a:r>
            <a:endParaRPr lang="it-IT" sz="2400" b="1" dirty="0">
              <a:solidFill>
                <a:srgbClr val="FF0000"/>
              </a:solidFill>
              <a:latin typeface="Arial"/>
              <a:cs typeface="Arial"/>
            </a:endParaRPr>
          </a:p>
        </p:txBody>
      </p:sp>
      <p:sp useBgFill="1">
        <p:nvSpPr>
          <p:cNvPr id="17" name="CasellaDiTesto 7"/>
          <p:cNvSpPr txBox="1"/>
          <p:nvPr/>
        </p:nvSpPr>
        <p:spPr>
          <a:xfrm>
            <a:off x="5067300" y="509588"/>
            <a:ext cx="3771900" cy="2739211"/>
          </a:xfrm>
          <a:prstGeom prst="rect">
            <a:avLst/>
          </a:prstGeom>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a:buChar char="•"/>
              <a:defRPr/>
            </a:pPr>
            <a:r>
              <a:rPr lang="it-IT" sz="1600" dirty="0">
                <a:solidFill>
                  <a:srgbClr val="000000"/>
                </a:solidFill>
                <a:latin typeface="Arial"/>
                <a:cs typeface="Arial"/>
              </a:rPr>
              <a:t>  </a:t>
            </a:r>
            <a:r>
              <a:rPr lang="it-IT" sz="1600" dirty="0" err="1">
                <a:solidFill>
                  <a:srgbClr val="000000"/>
                </a:solidFill>
                <a:latin typeface="Arial"/>
                <a:cs typeface="Arial"/>
              </a:rPr>
              <a:t>Correspondence</a:t>
            </a:r>
            <a:r>
              <a:rPr lang="it-IT" sz="1600" dirty="0">
                <a:solidFill>
                  <a:srgbClr val="000000"/>
                </a:solidFill>
                <a:latin typeface="Arial"/>
                <a:cs typeface="Arial"/>
              </a:rPr>
              <a:t> </a:t>
            </a:r>
            <a:r>
              <a:rPr lang="it-IT" sz="1600" dirty="0" err="1">
                <a:solidFill>
                  <a:srgbClr val="000000"/>
                </a:solidFill>
                <a:latin typeface="Arial"/>
                <a:cs typeface="Arial"/>
              </a:rPr>
              <a:t>with</a:t>
            </a:r>
            <a:r>
              <a:rPr lang="it-IT" sz="1600" dirty="0">
                <a:solidFill>
                  <a:srgbClr val="000000"/>
                </a:solidFill>
                <a:latin typeface="Arial"/>
                <a:cs typeface="Arial"/>
              </a:rPr>
              <a:t> the  </a:t>
            </a:r>
            <a:r>
              <a:rPr lang="it-IT" sz="1600" dirty="0" err="1">
                <a:solidFill>
                  <a:srgbClr val="000000"/>
                </a:solidFill>
                <a:latin typeface="Arial"/>
                <a:cs typeface="Arial"/>
              </a:rPr>
              <a:t>calculated</a:t>
            </a:r>
            <a:r>
              <a:rPr lang="it-IT" sz="1600" dirty="0">
                <a:solidFill>
                  <a:srgbClr val="000000"/>
                </a:solidFill>
                <a:latin typeface="Arial"/>
                <a:cs typeface="Arial"/>
              </a:rPr>
              <a:t> </a:t>
            </a:r>
            <a:r>
              <a:rPr lang="it-IT" sz="1600" dirty="0" err="1">
                <a:solidFill>
                  <a:srgbClr val="000000"/>
                </a:solidFill>
                <a:latin typeface="Arial"/>
                <a:cs typeface="Arial"/>
              </a:rPr>
              <a:t>strenght</a:t>
            </a:r>
            <a:r>
              <a:rPr lang="it-IT" sz="1600" dirty="0">
                <a:solidFill>
                  <a:srgbClr val="000000"/>
                </a:solidFill>
                <a:latin typeface="Arial"/>
                <a:cs typeface="Arial"/>
              </a:rPr>
              <a:t> </a:t>
            </a:r>
            <a:r>
              <a:rPr lang="it-IT" sz="1600" dirty="0" err="1" smtClean="0">
                <a:solidFill>
                  <a:srgbClr val="000000"/>
                </a:solidFill>
                <a:latin typeface="Arial"/>
                <a:cs typeface="Arial"/>
              </a:rPr>
              <a:t>functions</a:t>
            </a:r>
            <a:endParaRPr lang="it-IT" sz="16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T. </a:t>
            </a:r>
            <a:r>
              <a:rPr lang="it-IT" sz="1400" dirty="0" err="1" smtClean="0">
                <a:solidFill>
                  <a:srgbClr val="000000"/>
                </a:solidFill>
                <a:latin typeface="Arial"/>
                <a:cs typeface="Arial"/>
              </a:rPr>
              <a:t>Motoba</a:t>
            </a:r>
            <a:r>
              <a:rPr lang="it-IT" sz="1400" dirty="0" smtClean="0">
                <a:solidFill>
                  <a:srgbClr val="000000"/>
                </a:solidFill>
                <a:latin typeface="Arial"/>
                <a:cs typeface="Arial"/>
              </a:rPr>
              <a:t>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Progr</a:t>
            </a:r>
            <a:r>
              <a:rPr lang="it-IT" sz="1400" dirty="0" smtClean="0">
                <a:solidFill>
                  <a:srgbClr val="000000"/>
                </a:solidFill>
                <a:latin typeface="Arial"/>
                <a:cs typeface="Arial"/>
              </a:rPr>
              <a:t>. </a:t>
            </a:r>
            <a:r>
              <a:rPr lang="it-IT" sz="1400" dirty="0" err="1" smtClean="0">
                <a:solidFill>
                  <a:srgbClr val="000000"/>
                </a:solidFill>
                <a:latin typeface="Arial"/>
                <a:cs typeface="Arial"/>
              </a:rPr>
              <a:t>Theor</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Suppl. 117 (1994) 477.</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600" dirty="0" smtClean="0">
              <a:solidFill>
                <a:srgbClr val="000000"/>
              </a:solidFill>
              <a:latin typeface="Arial"/>
              <a:cs typeface="Arial"/>
            </a:endParaRP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Initial</a:t>
            </a:r>
            <a:r>
              <a:rPr lang="it-IT" sz="1600" dirty="0">
                <a:solidFill>
                  <a:srgbClr val="000000"/>
                </a:solidFill>
                <a:latin typeface="Arial"/>
                <a:cs typeface="Arial"/>
              </a:rPr>
              <a:t> </a:t>
            </a:r>
            <a:r>
              <a:rPr lang="it-IT" sz="1600" dirty="0" err="1">
                <a:solidFill>
                  <a:srgbClr val="000000"/>
                </a:solidFill>
                <a:latin typeface="Arial"/>
                <a:cs typeface="Arial"/>
              </a:rPr>
              <a:t>hypernucleus</a:t>
            </a:r>
            <a:r>
              <a:rPr lang="it-IT" sz="1600" dirty="0">
                <a:solidFill>
                  <a:srgbClr val="000000"/>
                </a:solidFill>
                <a:latin typeface="Arial"/>
                <a:cs typeface="Arial"/>
              </a:rPr>
              <a:t> </a:t>
            </a:r>
            <a:r>
              <a:rPr lang="it-IT" sz="1600" dirty="0" err="1">
                <a:solidFill>
                  <a:srgbClr val="000000"/>
                </a:solidFill>
                <a:latin typeface="Arial"/>
                <a:cs typeface="Arial"/>
              </a:rPr>
              <a:t>spin</a:t>
            </a:r>
            <a:endParaRPr lang="it-IT" sz="1600" dirty="0">
              <a:solidFill>
                <a:srgbClr val="000000"/>
              </a:solidFill>
              <a:latin typeface="Arial"/>
              <a:cs typeface="Arial"/>
            </a:endParaRPr>
          </a:p>
          <a:p>
            <a:pPr>
              <a:defRPr/>
            </a:pPr>
            <a:r>
              <a:rPr lang="it-IT" sz="1600" dirty="0">
                <a:solidFill>
                  <a:srgbClr val="000000"/>
                </a:solidFill>
                <a:latin typeface="Arial"/>
                <a:cs typeface="Arial"/>
              </a:rPr>
              <a:t>   </a:t>
            </a:r>
            <a:r>
              <a:rPr lang="it-IT" sz="1600" dirty="0" err="1">
                <a:solidFill>
                  <a:srgbClr val="000000"/>
                </a:solidFill>
                <a:latin typeface="Arial"/>
                <a:cs typeface="Arial"/>
              </a:rPr>
              <a:t>J</a:t>
            </a:r>
            <a:r>
              <a:rPr lang="el-GR" sz="1600" baseline="30000" dirty="0">
                <a:solidFill>
                  <a:srgbClr val="000000"/>
                </a:solidFill>
                <a:latin typeface="Arial"/>
                <a:ea typeface="Times New Roman" charset="0"/>
                <a:cs typeface="Arial"/>
              </a:rPr>
              <a:t>π</a:t>
            </a:r>
            <a:r>
              <a:rPr lang="it-IT" sz="1600" baseline="30000" dirty="0">
                <a:solidFill>
                  <a:srgbClr val="000000"/>
                </a:solidFill>
                <a:latin typeface="Arial"/>
                <a:ea typeface="Times New Roman" charset="0"/>
                <a:cs typeface="Arial"/>
              </a:rPr>
              <a:t> </a:t>
            </a:r>
            <a:r>
              <a:rPr lang="it-IT" sz="1600" dirty="0" smtClean="0">
                <a:solidFill>
                  <a:srgbClr val="000000"/>
                </a:solidFill>
                <a:latin typeface="Arial"/>
                <a:ea typeface="Times New Roman" charset="0"/>
                <a:cs typeface="Arial"/>
              </a:rPr>
              <a:t>(</a:t>
            </a:r>
            <a:r>
              <a:rPr lang="it-IT" sz="1600" b="1" baseline="30000" dirty="0" smtClean="0">
                <a:solidFill>
                  <a:srgbClr val="000000"/>
                </a:solidFill>
                <a:latin typeface="Arial"/>
                <a:cs typeface="Arial"/>
              </a:rPr>
              <a:t>9</a:t>
            </a:r>
            <a:r>
              <a:rPr lang="it-IT" sz="1600" b="1" baseline="-25000" dirty="0">
                <a:solidFill>
                  <a:srgbClr val="000000"/>
                </a:solidFill>
                <a:latin typeface="Symbol" charset="2"/>
                <a:cs typeface="Arial"/>
              </a:rPr>
              <a:t>L</a:t>
            </a:r>
            <a:r>
              <a:rPr lang="it-IT" sz="1600" b="1" dirty="0" smtClean="0">
                <a:solidFill>
                  <a:srgbClr val="000000"/>
                </a:solidFill>
                <a:latin typeface="Arial"/>
                <a:cs typeface="Arial"/>
              </a:rPr>
              <a:t>Be</a:t>
            </a:r>
            <a:r>
              <a:rPr lang="it-IT" sz="1600" b="1" baseline="-25000" dirty="0" smtClean="0">
                <a:solidFill>
                  <a:srgbClr val="000000"/>
                </a:solidFill>
                <a:latin typeface="Arial"/>
                <a:cs typeface="Arial"/>
              </a:rPr>
              <a:t>g.s</a:t>
            </a:r>
            <a:r>
              <a:rPr lang="it-IT" sz="1600" b="1" baseline="-25000" dirty="0">
                <a:solidFill>
                  <a:srgbClr val="000000"/>
                </a:solidFill>
                <a:latin typeface="Arial"/>
                <a:cs typeface="Arial"/>
              </a:rPr>
              <a:t>.</a:t>
            </a:r>
            <a:r>
              <a:rPr lang="it-IT" sz="1600" dirty="0">
                <a:solidFill>
                  <a:srgbClr val="000000"/>
                </a:solidFill>
                <a:latin typeface="Arial"/>
                <a:ea typeface="Times New Roman" charset="0"/>
                <a:cs typeface="Arial"/>
              </a:rPr>
              <a:t>) = 1/2</a:t>
            </a:r>
            <a:r>
              <a:rPr lang="it-IT" sz="1600" baseline="30000" dirty="0" smtClean="0">
                <a:solidFill>
                  <a:srgbClr val="000000"/>
                </a:solidFill>
                <a:latin typeface="Arial"/>
                <a:ea typeface="Times New Roman" charset="0"/>
                <a:cs typeface="Arial"/>
              </a:rPr>
              <a:t>+</a:t>
            </a:r>
          </a:p>
          <a:p>
            <a:pPr>
              <a:defRPr/>
            </a:pP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O.Hashimoto</a:t>
            </a:r>
            <a:r>
              <a:rPr lang="it-IT" sz="1400" dirty="0" smtClean="0">
                <a:solidFill>
                  <a:srgbClr val="000000"/>
                </a:solidFill>
                <a:latin typeface="Arial"/>
                <a:ea typeface="Times New Roman" charset="0"/>
                <a:cs typeface="Arial"/>
              </a:rPr>
              <a:t> NPA 639 (1998) 93c</a:t>
            </a:r>
            <a:r>
              <a:rPr lang="it-IT" sz="1600" dirty="0" smtClean="0">
                <a:solidFill>
                  <a:srgbClr val="000000"/>
                </a:solidFill>
                <a:latin typeface="Arial"/>
                <a:ea typeface="Times New Roman" charset="0"/>
                <a:cs typeface="Arial"/>
              </a:rPr>
              <a:t>.</a:t>
            </a:r>
            <a:endParaRPr lang="it-IT" sz="1600" baseline="30000" dirty="0" smtClean="0">
              <a:solidFill>
                <a:srgbClr val="000000"/>
              </a:solidFill>
              <a:latin typeface="Arial"/>
              <a:ea typeface="Times New Roman" charset="0"/>
              <a:cs typeface="Arial"/>
            </a:endParaRPr>
          </a:p>
          <a:p>
            <a:pPr>
              <a:defRPr/>
            </a:pPr>
            <a:endParaRPr lang="it-IT" dirty="0">
              <a:solidFill>
                <a:srgbClr val="000000"/>
              </a:solidFill>
            </a:endParaRPr>
          </a:p>
        </p:txBody>
      </p:sp>
      <p:cxnSp>
        <p:nvCxnSpPr>
          <p:cNvPr id="18" name="Straight Connector 17"/>
          <p:cNvCxnSpPr/>
          <p:nvPr/>
        </p:nvCxnSpPr>
        <p:spPr>
          <a:xfrm rot="5400000">
            <a:off x="1586706" y="26281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378744" y="263445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1259632" y="456927"/>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89200" y="152400"/>
            <a:ext cx="4140000" cy="3420000"/>
            <a:chOff x="228600" y="152400"/>
            <a:chExt cx="4140000" cy="3420000"/>
          </a:xfrm>
        </p:grpSpPr>
        <p:pic>
          <p:nvPicPr>
            <p:cNvPr id="7" name="Picture 6" descr="Be9_data.eps"/>
            <p:cNvPicPr>
              <a:picLocks/>
            </p:cNvPicPr>
            <p:nvPr/>
          </p:nvPicPr>
          <p:blipFill>
            <a:blip r:embed="rId3" cstate="print"/>
            <a:stretch>
              <a:fillRect/>
            </a:stretch>
          </p:blipFill>
          <p:spPr>
            <a:xfrm>
              <a:off x="228600" y="152400"/>
              <a:ext cx="4140000" cy="3420000"/>
            </a:xfrm>
            <a:prstGeom prst="rect">
              <a:avLst/>
            </a:prstGeom>
          </p:spPr>
        </p:pic>
        <p:sp>
          <p:nvSpPr>
            <p:cNvPr id="6" name="TextBox 5"/>
            <p:cNvSpPr txBox="1"/>
            <p:nvPr/>
          </p:nvSpPr>
          <p:spPr>
            <a:xfrm>
              <a:off x="1787624" y="838200"/>
              <a:ext cx="2098576" cy="830997"/>
            </a:xfrm>
            <a:prstGeom prst="rect">
              <a:avLst/>
            </a:prstGeom>
            <a:noFill/>
          </p:spPr>
          <p:txBody>
            <a:bodyPr wrap="none" rtlCol="0">
              <a:spAutoFit/>
            </a:bodyPr>
            <a:lstStyle/>
            <a:p>
              <a:r>
                <a:rPr lang="en-US" sz="1200" baseline="30000" dirty="0" smtClean="0">
                  <a:latin typeface="Arial"/>
                  <a:cs typeface="Arial"/>
                </a:rPr>
                <a:t>9</a:t>
              </a:r>
              <a:r>
                <a:rPr lang="en-US" sz="1200" dirty="0" smtClean="0">
                  <a:latin typeface="Arial"/>
                  <a:cs typeface="Arial"/>
                </a:rPr>
                <a:t>B: 3/2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1/2</a:t>
              </a:r>
              <a:r>
                <a:rPr lang="en-US" sz="1200" baseline="30000" dirty="0" smtClean="0">
                  <a:latin typeface="Arial"/>
                  <a:cs typeface="Arial"/>
                </a:rPr>
                <a:t>-</a:t>
              </a:r>
              <a:r>
                <a:rPr lang="en-US" sz="1200" dirty="0" smtClean="0">
                  <a:latin typeface="Arial"/>
                  <a:cs typeface="Arial"/>
                </a:rPr>
                <a:t>(2.75 </a:t>
              </a:r>
              <a:r>
                <a:rPr lang="en-US" sz="1200" dirty="0" err="1" smtClean="0">
                  <a:latin typeface="Arial"/>
                  <a:cs typeface="Arial"/>
                </a:rPr>
                <a:t>MeV</a:t>
              </a:r>
              <a:r>
                <a:rPr lang="en-US" sz="1200" dirty="0" smtClean="0">
                  <a:latin typeface="Arial"/>
                  <a:cs typeface="Arial"/>
                </a:rPr>
                <a:t>)</a:t>
              </a:r>
            </a:p>
            <a:p>
              <a:endParaRPr lang="en-US" sz="1200" dirty="0" smtClean="0">
                <a:latin typeface="Arial"/>
                <a:cs typeface="Arial"/>
              </a:endParaRPr>
            </a:p>
            <a:p>
              <a:r>
                <a:rPr lang="en-US" sz="1200" dirty="0" smtClean="0">
                  <a:latin typeface="Arial"/>
                  <a:cs typeface="Arial"/>
                </a:rPr>
                <a:t>FINUDA</a:t>
              </a:r>
              <a:r>
                <a:rPr lang="en-US" sz="1200" dirty="0" smtClean="0">
                  <a:latin typeface="Symbol" charset="2"/>
                  <a:cs typeface="Symbol" charset="2"/>
                </a:rPr>
                <a:t> D</a:t>
              </a:r>
              <a:r>
                <a:rPr lang="en-US" sz="1200" dirty="0" smtClean="0"/>
                <a:t>T </a:t>
              </a:r>
              <a:r>
                <a:rPr lang="en-US" sz="1200" dirty="0" smtClean="0">
                  <a:latin typeface="Arial"/>
                  <a:cs typeface="Arial"/>
                </a:rPr>
                <a:t>~ 4 </a:t>
              </a:r>
              <a:r>
                <a:rPr lang="en-US" sz="1200" dirty="0" err="1" smtClean="0">
                  <a:latin typeface="Arial"/>
                  <a:cs typeface="Arial"/>
                </a:rPr>
                <a:t>MeV</a:t>
              </a:r>
              <a:r>
                <a:rPr lang="en-US" sz="1200" dirty="0" smtClean="0">
                  <a:latin typeface="Arial"/>
                  <a:cs typeface="Arial"/>
                </a:rPr>
                <a:t> FWHM </a:t>
              </a:r>
            </a:p>
            <a:p>
              <a:r>
                <a:rPr lang="en-US" sz="1200" dirty="0" smtClean="0">
                  <a:latin typeface="Arial"/>
                  <a:cs typeface="Arial"/>
                </a:rPr>
                <a:t>@38 </a:t>
              </a:r>
              <a:r>
                <a:rPr lang="en-US" sz="1200" dirty="0" err="1" smtClean="0">
                  <a:latin typeface="Arial"/>
                  <a:cs typeface="Arial"/>
                </a:rPr>
                <a:t>MeV</a:t>
              </a:r>
              <a:endParaRPr lang="en-US" sz="1200" dirty="0" smtClean="0">
                <a:latin typeface="Arial"/>
                <a:cs typeface="Arial"/>
              </a:endParaRPr>
            </a:p>
            <a:p>
              <a:endParaRPr lang="en-US" sz="1400" dirty="0" smtClean="0"/>
            </a:p>
          </p:txBody>
        </p:sp>
      </p:grpSp>
      <p:sp>
        <p:nvSpPr>
          <p:cNvPr id="9"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9</a:t>
            </a:r>
            <a:r>
              <a:rPr lang="it-IT" sz="2400" b="1" baseline="-25000" dirty="0">
                <a:solidFill>
                  <a:srgbClr val="FF0000"/>
                </a:solidFill>
                <a:latin typeface="Symbol" charset="2"/>
                <a:cs typeface="Arial"/>
              </a:rPr>
              <a:t>L</a:t>
            </a:r>
            <a:r>
              <a:rPr lang="it-IT" sz="2400" b="1" dirty="0" smtClean="0">
                <a:solidFill>
                  <a:srgbClr val="FF0000"/>
                </a:solidFill>
                <a:latin typeface="Arial"/>
                <a:cs typeface="Arial"/>
              </a:rPr>
              <a:t>Be</a:t>
            </a:r>
            <a:endParaRPr lang="it-IT" sz="2400" b="1" dirty="0">
              <a:solidFill>
                <a:srgbClr val="FF0000"/>
              </a:solidFill>
              <a:latin typeface="Arial"/>
              <a:cs typeface="Arial"/>
            </a:endParaRPr>
          </a:p>
        </p:txBody>
      </p:sp>
      <p:sp useBgFill="1">
        <p:nvSpPr>
          <p:cNvPr id="10" name="CasellaDiTesto 7"/>
          <p:cNvSpPr txBox="1"/>
          <p:nvPr/>
        </p:nvSpPr>
        <p:spPr>
          <a:xfrm>
            <a:off x="5067300" y="509588"/>
            <a:ext cx="3771900" cy="2739211"/>
          </a:xfrm>
          <a:prstGeom prst="rect">
            <a:avLst/>
          </a:prstGeom>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a:buChar char="•"/>
              <a:defRPr/>
            </a:pPr>
            <a:r>
              <a:rPr lang="it-IT" sz="1600" dirty="0">
                <a:solidFill>
                  <a:srgbClr val="000000"/>
                </a:solidFill>
                <a:latin typeface="Arial"/>
                <a:cs typeface="Arial"/>
              </a:rPr>
              <a:t>  </a:t>
            </a:r>
            <a:r>
              <a:rPr lang="it-IT" sz="1600" dirty="0" err="1">
                <a:solidFill>
                  <a:srgbClr val="000000"/>
                </a:solidFill>
                <a:latin typeface="Arial"/>
                <a:cs typeface="Arial"/>
              </a:rPr>
              <a:t>Correspondence</a:t>
            </a:r>
            <a:r>
              <a:rPr lang="it-IT" sz="1600" dirty="0">
                <a:solidFill>
                  <a:srgbClr val="000000"/>
                </a:solidFill>
                <a:latin typeface="Arial"/>
                <a:cs typeface="Arial"/>
              </a:rPr>
              <a:t> </a:t>
            </a:r>
            <a:r>
              <a:rPr lang="it-IT" sz="1600" dirty="0" err="1">
                <a:solidFill>
                  <a:srgbClr val="000000"/>
                </a:solidFill>
                <a:latin typeface="Arial"/>
                <a:cs typeface="Arial"/>
              </a:rPr>
              <a:t>with</a:t>
            </a:r>
            <a:r>
              <a:rPr lang="it-IT" sz="1600" dirty="0">
                <a:solidFill>
                  <a:srgbClr val="000000"/>
                </a:solidFill>
                <a:latin typeface="Arial"/>
                <a:cs typeface="Arial"/>
              </a:rPr>
              <a:t> the  </a:t>
            </a:r>
            <a:r>
              <a:rPr lang="it-IT" sz="1600" dirty="0" err="1">
                <a:solidFill>
                  <a:srgbClr val="000000"/>
                </a:solidFill>
                <a:latin typeface="Arial"/>
                <a:cs typeface="Arial"/>
              </a:rPr>
              <a:t>calculated</a:t>
            </a:r>
            <a:r>
              <a:rPr lang="it-IT" sz="1600" dirty="0">
                <a:solidFill>
                  <a:srgbClr val="000000"/>
                </a:solidFill>
                <a:latin typeface="Arial"/>
                <a:cs typeface="Arial"/>
              </a:rPr>
              <a:t> </a:t>
            </a:r>
            <a:r>
              <a:rPr lang="it-IT" sz="1600" dirty="0" err="1">
                <a:solidFill>
                  <a:srgbClr val="000000"/>
                </a:solidFill>
                <a:latin typeface="Arial"/>
                <a:cs typeface="Arial"/>
              </a:rPr>
              <a:t>strenght</a:t>
            </a:r>
            <a:r>
              <a:rPr lang="it-IT" sz="1600" dirty="0">
                <a:solidFill>
                  <a:srgbClr val="000000"/>
                </a:solidFill>
                <a:latin typeface="Arial"/>
                <a:cs typeface="Arial"/>
              </a:rPr>
              <a:t> </a:t>
            </a:r>
            <a:r>
              <a:rPr lang="it-IT" sz="1600" dirty="0" err="1" smtClean="0">
                <a:solidFill>
                  <a:srgbClr val="000000"/>
                </a:solidFill>
                <a:latin typeface="Arial"/>
                <a:cs typeface="Arial"/>
              </a:rPr>
              <a:t>functions</a:t>
            </a:r>
            <a:endParaRPr lang="it-IT" sz="16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T. </a:t>
            </a:r>
            <a:r>
              <a:rPr lang="it-IT" sz="1400" dirty="0" err="1" smtClean="0">
                <a:solidFill>
                  <a:srgbClr val="000000"/>
                </a:solidFill>
                <a:latin typeface="Arial"/>
                <a:cs typeface="Arial"/>
              </a:rPr>
              <a:t>Motoba</a:t>
            </a:r>
            <a:r>
              <a:rPr lang="it-IT" sz="1400" dirty="0" smtClean="0">
                <a:solidFill>
                  <a:srgbClr val="000000"/>
                </a:solidFill>
                <a:latin typeface="Arial"/>
                <a:cs typeface="Arial"/>
              </a:rPr>
              <a:t>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Progr</a:t>
            </a:r>
            <a:r>
              <a:rPr lang="it-IT" sz="1400" dirty="0" smtClean="0">
                <a:solidFill>
                  <a:srgbClr val="000000"/>
                </a:solidFill>
                <a:latin typeface="Arial"/>
                <a:cs typeface="Arial"/>
              </a:rPr>
              <a:t>. </a:t>
            </a:r>
            <a:r>
              <a:rPr lang="it-IT" sz="1400" dirty="0" err="1" smtClean="0">
                <a:solidFill>
                  <a:srgbClr val="000000"/>
                </a:solidFill>
                <a:latin typeface="Arial"/>
                <a:cs typeface="Arial"/>
              </a:rPr>
              <a:t>Theor</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Suppl. 117 (1994) 477.</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600" dirty="0" smtClean="0">
              <a:solidFill>
                <a:srgbClr val="000000"/>
              </a:solidFill>
              <a:latin typeface="Arial"/>
              <a:cs typeface="Arial"/>
            </a:endParaRP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Initial</a:t>
            </a:r>
            <a:r>
              <a:rPr lang="it-IT" sz="1600" dirty="0">
                <a:solidFill>
                  <a:srgbClr val="000000"/>
                </a:solidFill>
                <a:latin typeface="Arial"/>
                <a:cs typeface="Arial"/>
              </a:rPr>
              <a:t> </a:t>
            </a:r>
            <a:r>
              <a:rPr lang="it-IT" sz="1600" dirty="0" err="1">
                <a:solidFill>
                  <a:srgbClr val="000000"/>
                </a:solidFill>
                <a:latin typeface="Arial"/>
                <a:cs typeface="Arial"/>
              </a:rPr>
              <a:t>hypernucleus</a:t>
            </a:r>
            <a:r>
              <a:rPr lang="it-IT" sz="1600" dirty="0">
                <a:solidFill>
                  <a:srgbClr val="000000"/>
                </a:solidFill>
                <a:latin typeface="Arial"/>
                <a:cs typeface="Arial"/>
              </a:rPr>
              <a:t> </a:t>
            </a:r>
            <a:r>
              <a:rPr lang="it-IT" sz="1600" dirty="0" err="1">
                <a:solidFill>
                  <a:srgbClr val="000000"/>
                </a:solidFill>
                <a:latin typeface="Arial"/>
                <a:cs typeface="Arial"/>
              </a:rPr>
              <a:t>spin</a:t>
            </a:r>
            <a:endParaRPr lang="it-IT" sz="1600" dirty="0">
              <a:solidFill>
                <a:srgbClr val="000000"/>
              </a:solidFill>
              <a:latin typeface="Arial"/>
              <a:cs typeface="Arial"/>
            </a:endParaRPr>
          </a:p>
          <a:p>
            <a:pPr>
              <a:defRPr/>
            </a:pPr>
            <a:r>
              <a:rPr lang="it-IT" sz="1600" dirty="0">
                <a:solidFill>
                  <a:srgbClr val="000000"/>
                </a:solidFill>
                <a:latin typeface="Arial"/>
                <a:cs typeface="Arial"/>
              </a:rPr>
              <a:t>   </a:t>
            </a:r>
            <a:r>
              <a:rPr lang="it-IT" sz="1600" dirty="0" err="1">
                <a:solidFill>
                  <a:srgbClr val="000000"/>
                </a:solidFill>
                <a:latin typeface="Arial"/>
                <a:cs typeface="Arial"/>
              </a:rPr>
              <a:t>J</a:t>
            </a:r>
            <a:r>
              <a:rPr lang="el-GR" sz="1600" baseline="30000" dirty="0">
                <a:solidFill>
                  <a:srgbClr val="000000"/>
                </a:solidFill>
                <a:latin typeface="Arial"/>
                <a:ea typeface="Times New Roman" charset="0"/>
                <a:cs typeface="Arial"/>
              </a:rPr>
              <a:t>π</a:t>
            </a:r>
            <a:r>
              <a:rPr lang="it-IT" sz="1600" baseline="30000" dirty="0">
                <a:solidFill>
                  <a:srgbClr val="000000"/>
                </a:solidFill>
                <a:latin typeface="Arial"/>
                <a:ea typeface="Times New Roman" charset="0"/>
                <a:cs typeface="Arial"/>
              </a:rPr>
              <a:t> </a:t>
            </a:r>
            <a:r>
              <a:rPr lang="it-IT" sz="1600" dirty="0" smtClean="0">
                <a:solidFill>
                  <a:srgbClr val="000000"/>
                </a:solidFill>
                <a:latin typeface="Arial"/>
                <a:ea typeface="Times New Roman" charset="0"/>
                <a:cs typeface="Arial"/>
              </a:rPr>
              <a:t>(</a:t>
            </a:r>
            <a:r>
              <a:rPr lang="it-IT" sz="1600" b="1" baseline="30000" dirty="0" smtClean="0">
                <a:solidFill>
                  <a:srgbClr val="000000"/>
                </a:solidFill>
                <a:latin typeface="Arial"/>
                <a:ea typeface="Times New Roman" charset="0"/>
                <a:cs typeface="Arial"/>
              </a:rPr>
              <a:t>9</a:t>
            </a:r>
            <a:r>
              <a:rPr lang="it-IT" sz="1600" b="1" baseline="-25000" dirty="0">
                <a:solidFill>
                  <a:srgbClr val="000000"/>
                </a:solidFill>
                <a:latin typeface="Symbol" charset="2"/>
                <a:cs typeface="Arial"/>
              </a:rPr>
              <a:t>L</a:t>
            </a:r>
            <a:r>
              <a:rPr lang="it-IT" sz="1600" b="1" dirty="0" smtClean="0">
                <a:solidFill>
                  <a:srgbClr val="000000"/>
                </a:solidFill>
                <a:latin typeface="Arial"/>
                <a:cs typeface="Arial"/>
              </a:rPr>
              <a:t>Be</a:t>
            </a:r>
            <a:r>
              <a:rPr lang="it-IT" sz="1600" b="1" baseline="-25000" dirty="0" smtClean="0">
                <a:solidFill>
                  <a:srgbClr val="000000"/>
                </a:solidFill>
                <a:latin typeface="Arial"/>
                <a:cs typeface="Arial"/>
              </a:rPr>
              <a:t>g.s</a:t>
            </a:r>
            <a:r>
              <a:rPr lang="it-IT" sz="1600" b="1" baseline="-25000" dirty="0">
                <a:solidFill>
                  <a:srgbClr val="000000"/>
                </a:solidFill>
                <a:latin typeface="Arial"/>
                <a:cs typeface="Arial"/>
              </a:rPr>
              <a:t>.</a:t>
            </a:r>
            <a:r>
              <a:rPr lang="it-IT" sz="1600" dirty="0">
                <a:solidFill>
                  <a:srgbClr val="000000"/>
                </a:solidFill>
                <a:latin typeface="Arial"/>
                <a:ea typeface="Times New Roman" charset="0"/>
                <a:cs typeface="Arial"/>
              </a:rPr>
              <a:t>) = 1/2</a:t>
            </a:r>
            <a:r>
              <a:rPr lang="it-IT" sz="1600" baseline="30000" dirty="0" smtClean="0">
                <a:solidFill>
                  <a:srgbClr val="000000"/>
                </a:solidFill>
                <a:latin typeface="Arial"/>
                <a:ea typeface="Times New Roman" charset="0"/>
                <a:cs typeface="Arial"/>
              </a:rPr>
              <a:t>+</a:t>
            </a:r>
          </a:p>
          <a:p>
            <a:pPr>
              <a:defRPr/>
            </a:pP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O.Hashimoto</a:t>
            </a:r>
            <a:r>
              <a:rPr lang="it-IT" sz="1400" dirty="0" smtClean="0">
                <a:solidFill>
                  <a:srgbClr val="000000"/>
                </a:solidFill>
                <a:latin typeface="Arial"/>
                <a:ea typeface="Times New Roman" charset="0"/>
                <a:cs typeface="Arial"/>
              </a:rPr>
              <a:t> NPA 639 (1998) 93c</a:t>
            </a:r>
            <a:r>
              <a:rPr lang="it-IT" sz="1600" dirty="0" smtClean="0">
                <a:solidFill>
                  <a:srgbClr val="000000"/>
                </a:solidFill>
                <a:latin typeface="Arial"/>
                <a:ea typeface="Times New Roman" charset="0"/>
                <a:cs typeface="Arial"/>
              </a:rPr>
              <a:t>.</a:t>
            </a:r>
            <a:endParaRPr lang="it-IT" sz="1600" baseline="30000" dirty="0" smtClean="0">
              <a:solidFill>
                <a:srgbClr val="000000"/>
              </a:solidFill>
              <a:latin typeface="Arial"/>
              <a:ea typeface="Times New Roman" charset="0"/>
              <a:cs typeface="Arial"/>
            </a:endParaRPr>
          </a:p>
          <a:p>
            <a:pPr>
              <a:defRPr/>
            </a:pPr>
            <a:endParaRPr lang="it-IT" dirty="0">
              <a:solidFill>
                <a:srgbClr val="000000"/>
              </a:solidFill>
            </a:endParaRPr>
          </a:p>
        </p:txBody>
      </p:sp>
      <p:grpSp>
        <p:nvGrpSpPr>
          <p:cNvPr id="4" name="Group 15"/>
          <p:cNvGrpSpPr/>
          <p:nvPr/>
        </p:nvGrpSpPr>
        <p:grpSpPr>
          <a:xfrm>
            <a:off x="9000" y="3361800"/>
            <a:ext cx="3596808" cy="3420000"/>
            <a:chOff x="9000" y="3361800"/>
            <a:chExt cx="3596808" cy="3420000"/>
          </a:xfrm>
        </p:grpSpPr>
        <p:grpSp>
          <p:nvGrpSpPr>
            <p:cNvPr id="5" name="Group 10"/>
            <p:cNvGrpSpPr/>
            <p:nvPr/>
          </p:nvGrpSpPr>
          <p:grpSpPr>
            <a:xfrm>
              <a:off x="9000" y="3361800"/>
              <a:ext cx="3420000" cy="3420000"/>
              <a:chOff x="4953000" y="3057000"/>
              <a:chExt cx="3420000" cy="3420000"/>
            </a:xfrm>
          </p:grpSpPr>
          <p:pic>
            <p:nvPicPr>
              <p:cNvPr id="12" name="Picture 1"/>
              <p:cNvPicPr>
                <a:picLocks noChangeArrowheads="1"/>
              </p:cNvPicPr>
              <p:nvPr/>
            </p:nvPicPr>
            <p:blipFill>
              <a:blip r:embed="rId4" cstate="print"/>
              <a:srcRect/>
              <a:stretch>
                <a:fillRect/>
              </a:stretch>
            </p:blipFill>
            <p:spPr bwMode="auto">
              <a:xfrm>
                <a:off x="4953000" y="3057000"/>
                <a:ext cx="3420000" cy="3420000"/>
              </a:xfrm>
              <a:prstGeom prst="rect">
                <a:avLst/>
              </a:prstGeom>
              <a:noFill/>
              <a:ln w="9525">
                <a:noFill/>
                <a:miter lim="800000"/>
                <a:headEnd/>
                <a:tailEnd/>
              </a:ln>
            </p:spPr>
          </p:pic>
          <p:cxnSp>
            <p:nvCxnSpPr>
              <p:cNvPr id="13" name="Straight Connector 12"/>
              <p:cNvCxnSpPr/>
              <p:nvPr/>
            </p:nvCxnSpPr>
            <p:spPr>
              <a:xfrm rot="5400000">
                <a:off x="4973806" y="5006806"/>
                <a:ext cx="871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 name="Text Box 22"/>
            <p:cNvSpPr txBox="1">
              <a:spLocks noChangeArrowheads="1"/>
            </p:cNvSpPr>
            <p:nvPr/>
          </p:nvSpPr>
          <p:spPr bwMode="auto">
            <a:xfrm rot="16200000">
              <a:off x="2196665" y="4763057"/>
              <a:ext cx="2489078" cy="329208"/>
            </a:xfrm>
            <a:prstGeom prst="rect">
              <a:avLst/>
            </a:prstGeom>
            <a:noFill/>
            <a:ln w="19050">
              <a:solidFill>
                <a:schemeClr val="tx1"/>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a:solidFill>
                    <a:srgbClr val="000000"/>
                  </a:solidFill>
                  <a:latin typeface="Constantia" pitchFamily="-65" charset="0"/>
                </a:rPr>
                <a:t>T. </a:t>
              </a:r>
              <a:r>
                <a:rPr lang="it-IT" sz="1100" dirty="0" err="1">
                  <a:solidFill>
                    <a:srgbClr val="000000"/>
                  </a:solidFill>
                  <a:latin typeface="Constantia" pitchFamily="-65" charset="0"/>
                </a:rPr>
                <a:t>Motoba</a:t>
              </a:r>
              <a:r>
                <a:rPr lang="it-IT" sz="1100" dirty="0">
                  <a:solidFill>
                    <a:srgbClr val="000000"/>
                  </a:solidFill>
                  <a:latin typeface="Constantia" pitchFamily="-65" charset="0"/>
                </a:rPr>
                <a:t>  (Private </a:t>
              </a:r>
              <a:r>
                <a:rPr lang="it-IT" sz="1100" dirty="0" err="1" smtClean="0">
                  <a:solidFill>
                    <a:srgbClr val="000000"/>
                  </a:solidFill>
                  <a:latin typeface="Constantia" pitchFamily="-65" charset="0"/>
                </a:rPr>
                <a:t>Communication</a:t>
              </a:r>
              <a:r>
                <a:rPr lang="it-IT" sz="1100" dirty="0" smtClean="0">
                  <a:solidFill>
                    <a:srgbClr val="000000"/>
                  </a:solidFill>
                  <a:latin typeface="Constantia" pitchFamily="-65" charset="0"/>
                </a:rPr>
                <a:t>)</a:t>
              </a:r>
              <a:r>
                <a:rPr lang="it-IT" sz="1100" dirty="0" smtClean="0">
                  <a:solidFill>
                    <a:schemeClr val="bg1"/>
                  </a:solidFill>
                  <a:latin typeface="Constantia" pitchFamily="-65" charset="0"/>
                </a:rPr>
                <a:t>)</a:t>
              </a:r>
              <a:r>
                <a:rPr lang="it-IT" sz="1100" dirty="0" smtClean="0">
                  <a:latin typeface="Constantia" pitchFamily="-65" charset="0"/>
                </a:rPr>
                <a:t>  </a:t>
              </a:r>
              <a:endParaRPr lang="it-IT" sz="1100" dirty="0">
                <a:latin typeface="Constantia" pitchFamily="-65" charset="0"/>
              </a:endParaRPr>
            </a:p>
          </p:txBody>
        </p:sp>
      </p:grpSp>
      <p:cxnSp>
        <p:nvCxnSpPr>
          <p:cNvPr id="17" name="Straight Connector 16"/>
          <p:cNvCxnSpPr/>
          <p:nvPr/>
        </p:nvCxnSpPr>
        <p:spPr>
          <a:xfrm rot="5400000">
            <a:off x="1586706" y="26281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1378744" y="263445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1331640" y="456927"/>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889200" y="3340800"/>
            <a:ext cx="4140000" cy="3060000"/>
            <a:chOff x="228600" y="3340800"/>
            <a:chExt cx="4140000" cy="3060000"/>
          </a:xfrm>
        </p:grpSpPr>
        <p:pic>
          <p:nvPicPr>
            <p:cNvPr id="28" name="Picture 27" descr="Be9_Gal.eps"/>
            <p:cNvPicPr>
              <a:picLocks/>
            </p:cNvPicPr>
            <p:nvPr/>
          </p:nvPicPr>
          <p:blipFill>
            <a:blip r:embed="rId3" cstate="print"/>
            <a:stretch>
              <a:fillRect/>
            </a:stretch>
          </p:blipFill>
          <p:spPr>
            <a:xfrm>
              <a:off x="228600" y="3340800"/>
              <a:ext cx="4140000" cy="3060000"/>
            </a:xfrm>
            <a:prstGeom prst="rect">
              <a:avLst/>
            </a:prstGeom>
          </p:spPr>
        </p:pic>
        <p:grpSp>
          <p:nvGrpSpPr>
            <p:cNvPr id="3" name="Group 26"/>
            <p:cNvGrpSpPr/>
            <p:nvPr/>
          </p:nvGrpSpPr>
          <p:grpSpPr>
            <a:xfrm>
              <a:off x="1371600" y="3720000"/>
              <a:ext cx="1825200" cy="2376000"/>
              <a:chOff x="1620000" y="3492000"/>
              <a:chExt cx="1825200" cy="2376000"/>
            </a:xfrm>
          </p:grpSpPr>
          <p:sp>
            <p:nvSpPr>
              <p:cNvPr id="9" name="Rectangle 8"/>
              <p:cNvSpPr/>
              <p:nvPr/>
            </p:nvSpPr>
            <p:spPr>
              <a:xfrm>
                <a:off x="3067200" y="4536000"/>
                <a:ext cx="378000" cy="122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854000" y="3492000"/>
                <a:ext cx="90000" cy="2376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620000" y="4824000"/>
                <a:ext cx="90000" cy="1044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 name="Group 20"/>
          <p:cNvGrpSpPr/>
          <p:nvPr/>
        </p:nvGrpSpPr>
        <p:grpSpPr>
          <a:xfrm>
            <a:off x="4953000" y="3054000"/>
            <a:ext cx="3420000" cy="3420000"/>
            <a:chOff x="4953000" y="3057000"/>
            <a:chExt cx="3420000" cy="3420000"/>
          </a:xfrm>
        </p:grpSpPr>
        <p:pic>
          <p:nvPicPr>
            <p:cNvPr id="49154" name="Picture 1"/>
            <p:cNvPicPr>
              <a:picLocks noChangeArrowheads="1"/>
            </p:cNvPicPr>
            <p:nvPr/>
          </p:nvPicPr>
          <p:blipFill>
            <a:blip r:embed="rId4" cstate="print"/>
            <a:srcRect/>
            <a:stretch>
              <a:fillRect/>
            </a:stretch>
          </p:blipFill>
          <p:spPr bwMode="auto">
            <a:xfrm>
              <a:off x="4953000" y="3057000"/>
              <a:ext cx="3420000" cy="3420000"/>
            </a:xfrm>
            <a:prstGeom prst="rect">
              <a:avLst/>
            </a:prstGeom>
            <a:noFill/>
            <a:ln w="9525">
              <a:noFill/>
              <a:miter lim="800000"/>
              <a:headEnd/>
              <a:tailEnd/>
            </a:ln>
          </p:spPr>
        </p:pic>
        <p:cxnSp>
          <p:nvCxnSpPr>
            <p:cNvPr id="20" name="Straight Connector 19"/>
            <p:cNvCxnSpPr/>
            <p:nvPr/>
          </p:nvCxnSpPr>
          <p:spPr>
            <a:xfrm rot="5400000">
              <a:off x="4973806" y="5006806"/>
              <a:ext cx="871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9157" name="Text Box 22"/>
          <p:cNvSpPr txBox="1">
            <a:spLocks noChangeArrowheads="1"/>
          </p:cNvSpPr>
          <p:nvPr/>
        </p:nvSpPr>
        <p:spPr bwMode="auto">
          <a:xfrm rot="16200000">
            <a:off x="7175561" y="4330533"/>
            <a:ext cx="2489078" cy="329208"/>
          </a:xfrm>
          <a:prstGeom prst="rect">
            <a:avLst/>
          </a:prstGeom>
          <a:noFill/>
          <a:ln w="19050">
            <a:solidFill>
              <a:schemeClr val="tx1"/>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a:solidFill>
                  <a:srgbClr val="000000"/>
                </a:solidFill>
                <a:latin typeface="Constantia" pitchFamily="-65" charset="0"/>
              </a:rPr>
              <a:t>T. </a:t>
            </a:r>
            <a:r>
              <a:rPr lang="it-IT" sz="1100" dirty="0" err="1">
                <a:solidFill>
                  <a:srgbClr val="000000"/>
                </a:solidFill>
                <a:latin typeface="Constantia" pitchFamily="-65" charset="0"/>
              </a:rPr>
              <a:t>Motoba</a:t>
            </a:r>
            <a:r>
              <a:rPr lang="it-IT" sz="1100" dirty="0">
                <a:solidFill>
                  <a:srgbClr val="000000"/>
                </a:solidFill>
                <a:latin typeface="Constantia" pitchFamily="-65" charset="0"/>
              </a:rPr>
              <a:t>  (Private </a:t>
            </a:r>
            <a:r>
              <a:rPr lang="it-IT" sz="1100" dirty="0" err="1" smtClean="0">
                <a:solidFill>
                  <a:srgbClr val="000000"/>
                </a:solidFill>
                <a:latin typeface="Constantia" pitchFamily="-65" charset="0"/>
              </a:rPr>
              <a:t>Communication</a:t>
            </a:r>
            <a:r>
              <a:rPr lang="it-IT" sz="1100" dirty="0" smtClean="0">
                <a:solidFill>
                  <a:srgbClr val="000000"/>
                </a:solidFill>
                <a:latin typeface="Constantia" pitchFamily="-65" charset="0"/>
              </a:rPr>
              <a:t>)</a:t>
            </a:r>
            <a:r>
              <a:rPr lang="it-IT" sz="1100" dirty="0" smtClean="0">
                <a:solidFill>
                  <a:schemeClr val="bg1"/>
                </a:solidFill>
                <a:latin typeface="Constantia" pitchFamily="-65" charset="0"/>
              </a:rPr>
              <a:t>)</a:t>
            </a:r>
            <a:r>
              <a:rPr lang="it-IT" sz="1100" dirty="0" smtClean="0">
                <a:latin typeface="Constantia" pitchFamily="-65" charset="0"/>
              </a:rPr>
              <a:t>  </a:t>
            </a:r>
            <a:endParaRPr lang="it-IT" sz="1100" dirty="0">
              <a:latin typeface="Constantia" pitchFamily="-65" charset="0"/>
            </a:endParaRPr>
          </a:p>
        </p:txBody>
      </p:sp>
      <p:sp useBgFill="1">
        <p:nvSpPr>
          <p:cNvPr id="33" name="CasellaDiTesto 7"/>
          <p:cNvSpPr txBox="1"/>
          <p:nvPr/>
        </p:nvSpPr>
        <p:spPr>
          <a:xfrm>
            <a:off x="5105400" y="509588"/>
            <a:ext cx="3771900" cy="2739211"/>
          </a:xfrm>
          <a:prstGeom prst="rect">
            <a:avLst/>
          </a:prstGeom>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a:buChar char="•"/>
              <a:defRPr/>
            </a:pPr>
            <a:r>
              <a:rPr lang="it-IT" sz="1600" dirty="0">
                <a:solidFill>
                  <a:srgbClr val="000000"/>
                </a:solidFill>
                <a:latin typeface="Arial"/>
                <a:cs typeface="Arial"/>
              </a:rPr>
              <a:t>  </a:t>
            </a:r>
            <a:r>
              <a:rPr lang="it-IT" sz="1600" dirty="0" err="1">
                <a:solidFill>
                  <a:srgbClr val="000000"/>
                </a:solidFill>
                <a:latin typeface="Arial"/>
                <a:cs typeface="Arial"/>
              </a:rPr>
              <a:t>Correspondence</a:t>
            </a:r>
            <a:r>
              <a:rPr lang="it-IT" sz="1600" dirty="0">
                <a:solidFill>
                  <a:srgbClr val="000000"/>
                </a:solidFill>
                <a:latin typeface="Arial"/>
                <a:cs typeface="Arial"/>
              </a:rPr>
              <a:t> </a:t>
            </a:r>
            <a:r>
              <a:rPr lang="it-IT" sz="1600" dirty="0" err="1">
                <a:solidFill>
                  <a:srgbClr val="000000"/>
                </a:solidFill>
                <a:latin typeface="Arial"/>
                <a:cs typeface="Arial"/>
              </a:rPr>
              <a:t>with</a:t>
            </a:r>
            <a:r>
              <a:rPr lang="it-IT" sz="1600" dirty="0">
                <a:solidFill>
                  <a:srgbClr val="000000"/>
                </a:solidFill>
                <a:latin typeface="Arial"/>
                <a:cs typeface="Arial"/>
              </a:rPr>
              <a:t> the  </a:t>
            </a:r>
            <a:r>
              <a:rPr lang="it-IT" sz="1600" dirty="0" err="1">
                <a:solidFill>
                  <a:srgbClr val="000000"/>
                </a:solidFill>
                <a:latin typeface="Arial"/>
                <a:cs typeface="Arial"/>
              </a:rPr>
              <a:t>calculated</a:t>
            </a:r>
            <a:r>
              <a:rPr lang="it-IT" sz="1600" dirty="0">
                <a:solidFill>
                  <a:srgbClr val="000000"/>
                </a:solidFill>
                <a:latin typeface="Arial"/>
                <a:cs typeface="Arial"/>
              </a:rPr>
              <a:t> </a:t>
            </a:r>
            <a:r>
              <a:rPr lang="it-IT" sz="1600" dirty="0" err="1">
                <a:solidFill>
                  <a:srgbClr val="000000"/>
                </a:solidFill>
                <a:latin typeface="Arial"/>
                <a:cs typeface="Arial"/>
              </a:rPr>
              <a:t>strenght</a:t>
            </a:r>
            <a:r>
              <a:rPr lang="it-IT" sz="1600" dirty="0">
                <a:solidFill>
                  <a:srgbClr val="000000"/>
                </a:solidFill>
                <a:latin typeface="Arial"/>
                <a:cs typeface="Arial"/>
              </a:rPr>
              <a:t> </a:t>
            </a:r>
            <a:r>
              <a:rPr lang="it-IT" sz="1600" dirty="0" err="1" smtClean="0">
                <a:solidFill>
                  <a:srgbClr val="000000"/>
                </a:solidFill>
                <a:latin typeface="Arial"/>
                <a:cs typeface="Arial"/>
              </a:rPr>
              <a:t>functions</a:t>
            </a:r>
            <a:endParaRPr lang="it-IT" sz="16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T. </a:t>
            </a:r>
            <a:r>
              <a:rPr lang="it-IT" sz="1400" dirty="0" err="1" smtClean="0">
                <a:solidFill>
                  <a:srgbClr val="000000"/>
                </a:solidFill>
                <a:latin typeface="Arial"/>
                <a:cs typeface="Arial"/>
              </a:rPr>
              <a:t>Motoba</a:t>
            </a:r>
            <a:r>
              <a:rPr lang="it-IT" sz="1400" dirty="0" smtClean="0">
                <a:solidFill>
                  <a:srgbClr val="000000"/>
                </a:solidFill>
                <a:latin typeface="Arial"/>
                <a:cs typeface="Arial"/>
              </a:rPr>
              <a:t>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Progr</a:t>
            </a:r>
            <a:r>
              <a:rPr lang="it-IT" sz="1400" dirty="0" smtClean="0">
                <a:solidFill>
                  <a:srgbClr val="000000"/>
                </a:solidFill>
                <a:latin typeface="Arial"/>
                <a:cs typeface="Arial"/>
              </a:rPr>
              <a:t>. </a:t>
            </a:r>
            <a:r>
              <a:rPr lang="it-IT" sz="1400" dirty="0" err="1" smtClean="0">
                <a:solidFill>
                  <a:srgbClr val="000000"/>
                </a:solidFill>
                <a:latin typeface="Arial"/>
                <a:cs typeface="Arial"/>
              </a:rPr>
              <a:t>Theor</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Suppl. 117 (1994) 477.</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600" dirty="0" smtClean="0">
              <a:solidFill>
                <a:srgbClr val="000000"/>
              </a:solidFill>
              <a:latin typeface="Arial"/>
              <a:cs typeface="Arial"/>
            </a:endParaRP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Initial</a:t>
            </a:r>
            <a:r>
              <a:rPr lang="it-IT" sz="1600" dirty="0">
                <a:solidFill>
                  <a:srgbClr val="000000"/>
                </a:solidFill>
                <a:latin typeface="Arial"/>
                <a:cs typeface="Arial"/>
              </a:rPr>
              <a:t> </a:t>
            </a:r>
            <a:r>
              <a:rPr lang="it-IT" sz="1600" dirty="0" err="1">
                <a:solidFill>
                  <a:srgbClr val="000000"/>
                </a:solidFill>
                <a:latin typeface="Arial"/>
                <a:cs typeface="Arial"/>
              </a:rPr>
              <a:t>hypernucleus</a:t>
            </a:r>
            <a:r>
              <a:rPr lang="it-IT" sz="1600" dirty="0">
                <a:solidFill>
                  <a:srgbClr val="000000"/>
                </a:solidFill>
                <a:latin typeface="Arial"/>
                <a:cs typeface="Arial"/>
              </a:rPr>
              <a:t> </a:t>
            </a:r>
            <a:r>
              <a:rPr lang="it-IT" sz="1600" dirty="0" err="1">
                <a:solidFill>
                  <a:srgbClr val="000000"/>
                </a:solidFill>
                <a:latin typeface="Arial"/>
                <a:cs typeface="Arial"/>
              </a:rPr>
              <a:t>spin</a:t>
            </a:r>
            <a:endParaRPr lang="it-IT" sz="1600" dirty="0">
              <a:solidFill>
                <a:srgbClr val="000000"/>
              </a:solidFill>
              <a:latin typeface="Arial"/>
              <a:cs typeface="Arial"/>
            </a:endParaRPr>
          </a:p>
          <a:p>
            <a:pPr>
              <a:defRPr/>
            </a:pPr>
            <a:r>
              <a:rPr lang="it-IT" sz="1600" dirty="0">
                <a:solidFill>
                  <a:srgbClr val="000000"/>
                </a:solidFill>
                <a:latin typeface="Arial"/>
                <a:cs typeface="Arial"/>
              </a:rPr>
              <a:t>   </a:t>
            </a:r>
            <a:r>
              <a:rPr lang="it-IT" sz="1600" dirty="0" err="1">
                <a:solidFill>
                  <a:srgbClr val="000000"/>
                </a:solidFill>
                <a:latin typeface="Arial"/>
                <a:cs typeface="Arial"/>
              </a:rPr>
              <a:t>J</a:t>
            </a:r>
            <a:r>
              <a:rPr lang="el-GR" sz="1600" baseline="30000" dirty="0">
                <a:solidFill>
                  <a:srgbClr val="000000"/>
                </a:solidFill>
                <a:latin typeface="Arial"/>
                <a:ea typeface="Times New Roman" charset="0"/>
                <a:cs typeface="Arial"/>
              </a:rPr>
              <a:t>π</a:t>
            </a:r>
            <a:r>
              <a:rPr lang="it-IT" sz="1600" baseline="30000" dirty="0">
                <a:solidFill>
                  <a:srgbClr val="000000"/>
                </a:solidFill>
                <a:latin typeface="Arial"/>
                <a:ea typeface="Times New Roman" charset="0"/>
                <a:cs typeface="Arial"/>
              </a:rPr>
              <a:t> </a:t>
            </a:r>
            <a:r>
              <a:rPr lang="it-IT" sz="1600" dirty="0" smtClean="0">
                <a:solidFill>
                  <a:srgbClr val="000000"/>
                </a:solidFill>
                <a:latin typeface="Arial"/>
                <a:ea typeface="Times New Roman" charset="0"/>
                <a:cs typeface="Arial"/>
              </a:rPr>
              <a:t>(</a:t>
            </a:r>
            <a:r>
              <a:rPr lang="it-IT" sz="1600" b="1" baseline="30000" dirty="0" smtClean="0">
                <a:solidFill>
                  <a:srgbClr val="000000"/>
                </a:solidFill>
                <a:latin typeface="Arial"/>
                <a:cs typeface="Arial"/>
              </a:rPr>
              <a:t>9</a:t>
            </a:r>
            <a:r>
              <a:rPr lang="it-IT" sz="1600" b="1" baseline="-25000" dirty="0">
                <a:solidFill>
                  <a:srgbClr val="000000"/>
                </a:solidFill>
                <a:latin typeface="Symbol" charset="2"/>
                <a:cs typeface="Arial"/>
              </a:rPr>
              <a:t>L</a:t>
            </a:r>
            <a:r>
              <a:rPr lang="it-IT" sz="1600" b="1" dirty="0" smtClean="0">
                <a:solidFill>
                  <a:srgbClr val="000000"/>
                </a:solidFill>
                <a:latin typeface="Arial"/>
                <a:cs typeface="Arial"/>
              </a:rPr>
              <a:t>Be</a:t>
            </a:r>
            <a:r>
              <a:rPr lang="it-IT" sz="1600" b="1" baseline="-25000" dirty="0" smtClean="0">
                <a:solidFill>
                  <a:srgbClr val="000000"/>
                </a:solidFill>
                <a:latin typeface="Arial"/>
                <a:cs typeface="Arial"/>
              </a:rPr>
              <a:t>g.s</a:t>
            </a:r>
            <a:r>
              <a:rPr lang="it-IT" sz="1600" b="1" baseline="-25000" dirty="0">
                <a:solidFill>
                  <a:srgbClr val="000000"/>
                </a:solidFill>
                <a:latin typeface="Arial"/>
                <a:cs typeface="Arial"/>
              </a:rPr>
              <a:t>.</a:t>
            </a:r>
            <a:r>
              <a:rPr lang="it-IT" sz="1600" dirty="0">
                <a:solidFill>
                  <a:srgbClr val="000000"/>
                </a:solidFill>
                <a:latin typeface="Arial"/>
                <a:ea typeface="Times New Roman" charset="0"/>
                <a:cs typeface="Arial"/>
              </a:rPr>
              <a:t>) = 1/2</a:t>
            </a:r>
            <a:r>
              <a:rPr lang="it-IT" sz="1600" baseline="30000" dirty="0" smtClean="0">
                <a:solidFill>
                  <a:srgbClr val="000000"/>
                </a:solidFill>
                <a:latin typeface="Arial"/>
                <a:ea typeface="Times New Roman" charset="0"/>
                <a:cs typeface="Arial"/>
              </a:rPr>
              <a:t>+</a:t>
            </a:r>
          </a:p>
          <a:p>
            <a:pPr>
              <a:defRPr/>
            </a:pP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O.Hashimoto</a:t>
            </a:r>
            <a:r>
              <a:rPr lang="it-IT" sz="1400" dirty="0" smtClean="0">
                <a:solidFill>
                  <a:srgbClr val="000000"/>
                </a:solidFill>
                <a:latin typeface="Arial"/>
                <a:ea typeface="Times New Roman" charset="0"/>
                <a:cs typeface="Arial"/>
              </a:rPr>
              <a:t> NPA 639 (1998) 93c</a:t>
            </a:r>
            <a:r>
              <a:rPr lang="it-IT" sz="1600" dirty="0" smtClean="0">
                <a:solidFill>
                  <a:srgbClr val="000000"/>
                </a:solidFill>
                <a:latin typeface="Arial"/>
                <a:ea typeface="Times New Roman" charset="0"/>
                <a:cs typeface="Arial"/>
              </a:rPr>
              <a:t>.</a:t>
            </a:r>
            <a:endParaRPr lang="it-IT" sz="1600" baseline="30000" dirty="0" smtClean="0">
              <a:solidFill>
                <a:srgbClr val="000000"/>
              </a:solidFill>
              <a:latin typeface="Arial"/>
              <a:ea typeface="Times New Roman" charset="0"/>
              <a:cs typeface="Arial"/>
            </a:endParaRPr>
          </a:p>
          <a:p>
            <a:pPr>
              <a:defRPr/>
            </a:pPr>
            <a:endParaRPr lang="it-IT" dirty="0">
              <a:solidFill>
                <a:srgbClr val="000000"/>
              </a:solidFill>
            </a:endParaRPr>
          </a:p>
        </p:txBody>
      </p:sp>
      <p:grpSp>
        <p:nvGrpSpPr>
          <p:cNvPr id="5" name="Group 53"/>
          <p:cNvGrpSpPr/>
          <p:nvPr/>
        </p:nvGrpSpPr>
        <p:grpSpPr>
          <a:xfrm>
            <a:off x="889200" y="152400"/>
            <a:ext cx="4140000" cy="3420000"/>
            <a:chOff x="889200" y="152400"/>
            <a:chExt cx="4140000" cy="3420000"/>
          </a:xfrm>
        </p:grpSpPr>
        <p:grpSp>
          <p:nvGrpSpPr>
            <p:cNvPr id="6" name="Group 52"/>
            <p:cNvGrpSpPr/>
            <p:nvPr/>
          </p:nvGrpSpPr>
          <p:grpSpPr>
            <a:xfrm>
              <a:off x="889200" y="152400"/>
              <a:ext cx="4140000" cy="3420000"/>
              <a:chOff x="889200" y="152400"/>
              <a:chExt cx="4140000" cy="3420000"/>
            </a:xfrm>
          </p:grpSpPr>
          <p:grpSp>
            <p:nvGrpSpPr>
              <p:cNvPr id="7" name="Group 51"/>
              <p:cNvGrpSpPr/>
              <p:nvPr/>
            </p:nvGrpSpPr>
            <p:grpSpPr>
              <a:xfrm>
                <a:off x="889200" y="152400"/>
                <a:ext cx="4140000" cy="3420000"/>
                <a:chOff x="889200" y="152400"/>
                <a:chExt cx="4140000" cy="3420000"/>
              </a:xfrm>
            </p:grpSpPr>
            <p:grpSp>
              <p:nvGrpSpPr>
                <p:cNvPr id="8" name="Group 50"/>
                <p:cNvGrpSpPr/>
                <p:nvPr/>
              </p:nvGrpSpPr>
              <p:grpSpPr>
                <a:xfrm>
                  <a:off x="889200" y="152400"/>
                  <a:ext cx="4140000" cy="3420000"/>
                  <a:chOff x="889200" y="152400"/>
                  <a:chExt cx="4140000" cy="3420000"/>
                </a:xfrm>
              </p:grpSpPr>
              <p:grpSp>
                <p:nvGrpSpPr>
                  <p:cNvPr id="12" name="Group 49"/>
                  <p:cNvGrpSpPr/>
                  <p:nvPr/>
                </p:nvGrpSpPr>
                <p:grpSpPr>
                  <a:xfrm>
                    <a:off x="889200" y="152400"/>
                    <a:ext cx="4140000" cy="3420000"/>
                    <a:chOff x="889200" y="152400"/>
                    <a:chExt cx="4140000" cy="3420000"/>
                  </a:xfrm>
                </p:grpSpPr>
                <p:grpSp>
                  <p:nvGrpSpPr>
                    <p:cNvPr id="14" name="Group 47"/>
                    <p:cNvGrpSpPr/>
                    <p:nvPr/>
                  </p:nvGrpSpPr>
                  <p:grpSpPr>
                    <a:xfrm>
                      <a:off x="889200" y="152400"/>
                      <a:ext cx="4140000" cy="3420000"/>
                      <a:chOff x="889200" y="152400"/>
                      <a:chExt cx="4140000" cy="3420000"/>
                    </a:xfrm>
                  </p:grpSpPr>
                  <p:grpSp>
                    <p:nvGrpSpPr>
                      <p:cNvPr id="16" name="Group 46"/>
                      <p:cNvGrpSpPr/>
                      <p:nvPr/>
                    </p:nvGrpSpPr>
                    <p:grpSpPr>
                      <a:xfrm>
                        <a:off x="889200" y="152400"/>
                        <a:ext cx="4140000" cy="3420000"/>
                        <a:chOff x="889200" y="152400"/>
                        <a:chExt cx="4140000" cy="3420000"/>
                      </a:xfrm>
                    </p:grpSpPr>
                    <p:grpSp>
                      <p:nvGrpSpPr>
                        <p:cNvPr id="17" name="Group 45"/>
                        <p:cNvGrpSpPr/>
                        <p:nvPr/>
                      </p:nvGrpSpPr>
                      <p:grpSpPr>
                        <a:xfrm>
                          <a:off x="889200" y="152400"/>
                          <a:ext cx="4140000" cy="3420000"/>
                          <a:chOff x="889200" y="152400"/>
                          <a:chExt cx="4140000" cy="3420000"/>
                        </a:xfrm>
                      </p:grpSpPr>
                      <p:grpSp>
                        <p:nvGrpSpPr>
                          <p:cNvPr id="18" name="Group 44"/>
                          <p:cNvGrpSpPr/>
                          <p:nvPr/>
                        </p:nvGrpSpPr>
                        <p:grpSpPr>
                          <a:xfrm>
                            <a:off x="889200" y="152400"/>
                            <a:ext cx="4140000" cy="3420000"/>
                            <a:chOff x="889200" y="152400"/>
                            <a:chExt cx="4140000" cy="3420000"/>
                          </a:xfrm>
                        </p:grpSpPr>
                        <p:grpSp>
                          <p:nvGrpSpPr>
                            <p:cNvPr id="19" name="Group 43"/>
                            <p:cNvGrpSpPr/>
                            <p:nvPr/>
                          </p:nvGrpSpPr>
                          <p:grpSpPr>
                            <a:xfrm>
                              <a:off x="889200" y="152400"/>
                              <a:ext cx="4140000" cy="3420000"/>
                              <a:chOff x="889200" y="152400"/>
                              <a:chExt cx="4140000" cy="3420000"/>
                            </a:xfrm>
                          </p:grpSpPr>
                          <p:grpSp>
                            <p:nvGrpSpPr>
                              <p:cNvPr id="21" name="Group 42"/>
                              <p:cNvGrpSpPr/>
                              <p:nvPr/>
                            </p:nvGrpSpPr>
                            <p:grpSpPr>
                              <a:xfrm>
                                <a:off x="889200" y="152400"/>
                                <a:ext cx="4140000" cy="3420000"/>
                                <a:chOff x="889200" y="152400"/>
                                <a:chExt cx="4140000" cy="3420000"/>
                              </a:xfrm>
                            </p:grpSpPr>
                            <p:grpSp>
                              <p:nvGrpSpPr>
                                <p:cNvPr id="22" name="Group 21"/>
                                <p:cNvGrpSpPr/>
                                <p:nvPr/>
                              </p:nvGrpSpPr>
                              <p:grpSpPr>
                                <a:xfrm>
                                  <a:off x="889200" y="152400"/>
                                  <a:ext cx="4140000" cy="3420000"/>
                                  <a:chOff x="228600" y="152400"/>
                                  <a:chExt cx="4140000" cy="3420000"/>
                                </a:xfrm>
                              </p:grpSpPr>
                              <p:pic>
                                <p:nvPicPr>
                                  <p:cNvPr id="25" name="Picture 24" descr="Be9_data.eps"/>
                                  <p:cNvPicPr>
                                    <a:picLocks/>
                                  </p:cNvPicPr>
                                  <p:nvPr/>
                                </p:nvPicPr>
                                <p:blipFill>
                                  <a:blip r:embed="rId5" cstate="print"/>
                                  <a:stretch>
                                    <a:fillRect/>
                                  </a:stretch>
                                </p:blipFill>
                                <p:spPr>
                                  <a:xfrm>
                                    <a:off x="228600" y="152400"/>
                                    <a:ext cx="4140000" cy="3420000"/>
                                  </a:xfrm>
                                  <a:prstGeom prst="rect">
                                    <a:avLst/>
                                  </a:prstGeom>
                                </p:spPr>
                              </p:pic>
                              <p:sp>
                                <p:nvSpPr>
                                  <p:cNvPr id="24" name="TextBox 23"/>
                                  <p:cNvSpPr txBox="1"/>
                                  <p:nvPr/>
                                </p:nvSpPr>
                                <p:spPr>
                                  <a:xfrm>
                                    <a:off x="1787624" y="838200"/>
                                    <a:ext cx="2098576" cy="830997"/>
                                  </a:xfrm>
                                  <a:prstGeom prst="rect">
                                    <a:avLst/>
                                  </a:prstGeom>
                                  <a:noFill/>
                                </p:spPr>
                                <p:txBody>
                                  <a:bodyPr wrap="none" rtlCol="0">
                                    <a:spAutoFit/>
                                  </a:bodyPr>
                                  <a:lstStyle/>
                                  <a:p>
                                    <a:r>
                                      <a:rPr lang="en-US" sz="1200" baseline="30000" dirty="0" smtClean="0">
                                        <a:latin typeface="Arial"/>
                                        <a:cs typeface="Arial"/>
                                      </a:rPr>
                                      <a:t>9</a:t>
                                    </a:r>
                                    <a:r>
                                      <a:rPr lang="en-US" sz="1200" dirty="0" smtClean="0">
                                        <a:latin typeface="Arial"/>
                                        <a:cs typeface="Arial"/>
                                      </a:rPr>
                                      <a:t>B: 3/2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1/2</a:t>
                                    </a:r>
                                    <a:r>
                                      <a:rPr lang="en-US" sz="1200" baseline="30000" dirty="0" smtClean="0">
                                        <a:latin typeface="Arial"/>
                                        <a:cs typeface="Arial"/>
                                      </a:rPr>
                                      <a:t>-</a:t>
                                    </a:r>
                                    <a:r>
                                      <a:rPr lang="en-US" sz="1200" dirty="0" smtClean="0">
                                        <a:latin typeface="Arial"/>
                                        <a:cs typeface="Arial"/>
                                      </a:rPr>
                                      <a:t>(2.75 </a:t>
                                    </a:r>
                                    <a:r>
                                      <a:rPr lang="en-US" sz="1200" dirty="0" err="1" smtClean="0">
                                        <a:latin typeface="Arial"/>
                                        <a:cs typeface="Arial"/>
                                      </a:rPr>
                                      <a:t>MeV</a:t>
                                    </a:r>
                                    <a:r>
                                      <a:rPr lang="en-US" sz="1200" dirty="0" smtClean="0">
                                        <a:latin typeface="Arial"/>
                                        <a:cs typeface="Arial"/>
                                      </a:rPr>
                                      <a:t>)</a:t>
                                    </a:r>
                                  </a:p>
                                  <a:p>
                                    <a:endParaRPr lang="en-US" sz="1200" dirty="0" smtClean="0">
                                      <a:latin typeface="Arial"/>
                                      <a:cs typeface="Arial"/>
                                    </a:endParaRPr>
                                  </a:p>
                                  <a:p>
                                    <a:r>
                                      <a:rPr lang="en-US" sz="1200" dirty="0" smtClean="0">
                                        <a:latin typeface="Arial"/>
                                        <a:cs typeface="Arial"/>
                                      </a:rPr>
                                      <a:t>FINUDA</a:t>
                                    </a:r>
                                    <a:r>
                                      <a:rPr lang="en-US" sz="1200" dirty="0" smtClean="0">
                                        <a:latin typeface="Symbol" charset="2"/>
                                        <a:cs typeface="Symbol" charset="2"/>
                                      </a:rPr>
                                      <a:t> D</a:t>
                                    </a:r>
                                    <a:r>
                                      <a:rPr lang="en-US" sz="1200" dirty="0" smtClean="0"/>
                                      <a:t>T </a:t>
                                    </a:r>
                                    <a:r>
                                      <a:rPr lang="en-US" sz="1200" dirty="0" smtClean="0">
                                        <a:latin typeface="Arial"/>
                                        <a:cs typeface="Arial"/>
                                      </a:rPr>
                                      <a:t>~ 4 </a:t>
                                    </a:r>
                                    <a:r>
                                      <a:rPr lang="en-US" sz="1200" dirty="0" err="1" smtClean="0">
                                        <a:latin typeface="Arial"/>
                                        <a:cs typeface="Arial"/>
                                      </a:rPr>
                                      <a:t>MeV</a:t>
                                    </a:r>
                                    <a:r>
                                      <a:rPr lang="en-US" sz="1200" dirty="0" smtClean="0">
                                        <a:latin typeface="Arial"/>
                                        <a:cs typeface="Arial"/>
                                      </a:rPr>
                                      <a:t> FWHM </a:t>
                                    </a:r>
                                  </a:p>
                                  <a:p>
                                    <a:r>
                                      <a:rPr lang="en-US" sz="1200" dirty="0" smtClean="0">
                                        <a:latin typeface="Arial"/>
                                        <a:cs typeface="Arial"/>
                                      </a:rPr>
                                      <a:t>@38 </a:t>
                                    </a:r>
                                    <a:r>
                                      <a:rPr lang="en-US" sz="1200" dirty="0" err="1" smtClean="0">
                                        <a:latin typeface="Arial"/>
                                        <a:cs typeface="Arial"/>
                                      </a:rPr>
                                      <a:t>MeV</a:t>
                                    </a:r>
                                    <a:endParaRPr lang="en-US" sz="1200" dirty="0" smtClean="0">
                                      <a:latin typeface="Arial"/>
                                      <a:cs typeface="Arial"/>
                                    </a:endParaRPr>
                                  </a:p>
                                  <a:p>
                                    <a:endParaRPr lang="en-US" sz="1400" dirty="0" smtClean="0"/>
                                  </a:p>
                                </p:txBody>
                              </p:sp>
                            </p:grpSp>
                            <p:sp>
                              <p:nvSpPr>
                                <p:cNvPr id="26" name="TextBox 25"/>
                                <p:cNvSpPr txBox="1"/>
                                <p:nvPr/>
                              </p:nvSpPr>
                              <p:spPr>
                                <a:xfrm>
                                  <a:off x="1435100" y="3172768"/>
                                  <a:ext cx="313044" cy="230832"/>
                                </a:xfrm>
                                <a:prstGeom prst="rect">
                                  <a:avLst/>
                                </a:prstGeom>
                                <a:noFill/>
                              </p:spPr>
                              <p:txBody>
                                <a:bodyPr wrap="none" rtlCol="0">
                                  <a:spAutoFit/>
                                </a:bodyPr>
                                <a:lstStyle/>
                                <a:p>
                                  <a:pPr lvl="0"/>
                                  <a:r>
                                    <a:rPr lang="en-US" sz="900" dirty="0" smtClean="0">
                                      <a:solidFill>
                                        <a:prstClr val="black"/>
                                      </a:solidFill>
                                      <a:latin typeface="Arial"/>
                                    </a:rPr>
                                    <a:t>20</a:t>
                                  </a:r>
                                  <a:endParaRPr lang="en-US" sz="900" dirty="0">
                                    <a:solidFill>
                                      <a:prstClr val="black"/>
                                    </a:solidFill>
                                    <a:latin typeface="Arial"/>
                                  </a:endParaRPr>
                                </a:p>
                              </p:txBody>
                            </p:sp>
                          </p:grpSp>
                          <p:sp>
                            <p:nvSpPr>
                              <p:cNvPr id="29" name="TextBox 28"/>
                              <p:cNvSpPr txBox="1"/>
                              <p:nvPr/>
                            </p:nvSpPr>
                            <p:spPr>
                              <a:xfrm>
                                <a:off x="1828800" y="3175000"/>
                                <a:ext cx="313044" cy="230832"/>
                              </a:xfrm>
                              <a:prstGeom prst="rect">
                                <a:avLst/>
                              </a:prstGeom>
                              <a:noFill/>
                            </p:spPr>
                            <p:txBody>
                              <a:bodyPr wrap="none" rtlCol="0">
                                <a:spAutoFit/>
                              </a:bodyPr>
                              <a:lstStyle/>
                              <a:p>
                                <a:pPr lvl="0"/>
                                <a:r>
                                  <a:rPr lang="en-US" sz="900" dirty="0" smtClean="0">
                                    <a:solidFill>
                                      <a:prstClr val="black"/>
                                    </a:solidFill>
                                    <a:latin typeface="Arial"/>
                                  </a:rPr>
                                  <a:t>25</a:t>
                                </a:r>
                                <a:endParaRPr lang="en-US" sz="900" dirty="0">
                                  <a:solidFill>
                                    <a:prstClr val="black"/>
                                  </a:solidFill>
                                  <a:latin typeface="Arial"/>
                                </a:endParaRPr>
                              </a:p>
                            </p:txBody>
                          </p:sp>
                        </p:grpSp>
                        <p:sp>
                          <p:nvSpPr>
                            <p:cNvPr id="30" name="TextBox 29"/>
                            <p:cNvSpPr txBox="1"/>
                            <p:nvPr/>
                          </p:nvSpPr>
                          <p:spPr>
                            <a:xfrm>
                              <a:off x="2199678" y="3180934"/>
                              <a:ext cx="313044" cy="230832"/>
                            </a:xfrm>
                            <a:prstGeom prst="rect">
                              <a:avLst/>
                            </a:prstGeom>
                            <a:noFill/>
                          </p:spPr>
                          <p:txBody>
                            <a:bodyPr wrap="none" rtlCol="0">
                              <a:spAutoFit/>
                            </a:bodyPr>
                            <a:lstStyle/>
                            <a:p>
                              <a:pPr lvl="0"/>
                              <a:r>
                                <a:rPr lang="en-US" sz="900" dirty="0" smtClean="0">
                                  <a:solidFill>
                                    <a:prstClr val="black"/>
                                  </a:solidFill>
                                  <a:latin typeface="Arial"/>
                                </a:rPr>
                                <a:t>30</a:t>
                              </a:r>
                              <a:endParaRPr lang="en-US" sz="900" dirty="0">
                                <a:solidFill>
                                  <a:prstClr val="black"/>
                                </a:solidFill>
                                <a:latin typeface="Arial"/>
                              </a:endParaRPr>
                            </a:p>
                          </p:txBody>
                        </p:sp>
                      </p:grpSp>
                      <p:sp>
                        <p:nvSpPr>
                          <p:cNvPr id="36" name="TextBox 35"/>
                          <p:cNvSpPr txBox="1"/>
                          <p:nvPr/>
                        </p:nvSpPr>
                        <p:spPr>
                          <a:xfrm>
                            <a:off x="2582556" y="3179534"/>
                            <a:ext cx="313044" cy="230832"/>
                          </a:xfrm>
                          <a:prstGeom prst="rect">
                            <a:avLst/>
                          </a:prstGeom>
                          <a:noFill/>
                        </p:spPr>
                        <p:txBody>
                          <a:bodyPr wrap="none" rtlCol="0">
                            <a:spAutoFit/>
                          </a:bodyPr>
                          <a:lstStyle/>
                          <a:p>
                            <a:pPr lvl="0"/>
                            <a:r>
                              <a:rPr lang="en-US" sz="900" dirty="0" smtClean="0">
                                <a:solidFill>
                                  <a:prstClr val="black"/>
                                </a:solidFill>
                                <a:latin typeface="Arial"/>
                              </a:rPr>
                              <a:t>35</a:t>
                            </a:r>
                            <a:endParaRPr lang="en-US" sz="900" dirty="0">
                              <a:solidFill>
                                <a:prstClr val="black"/>
                              </a:solidFill>
                              <a:latin typeface="Arial"/>
                            </a:endParaRPr>
                          </a:p>
                        </p:txBody>
                      </p:sp>
                    </p:grpSp>
                    <p:sp>
                      <p:nvSpPr>
                        <p:cNvPr id="37" name="TextBox 36"/>
                        <p:cNvSpPr txBox="1"/>
                        <p:nvPr/>
                      </p:nvSpPr>
                      <p:spPr>
                        <a:xfrm>
                          <a:off x="2950856" y="3168234"/>
                          <a:ext cx="313044" cy="230832"/>
                        </a:xfrm>
                        <a:prstGeom prst="rect">
                          <a:avLst/>
                        </a:prstGeom>
                        <a:noFill/>
                      </p:spPr>
                      <p:txBody>
                        <a:bodyPr wrap="none" rtlCol="0">
                          <a:spAutoFit/>
                        </a:bodyPr>
                        <a:lstStyle/>
                        <a:p>
                          <a:pPr lvl="0"/>
                          <a:r>
                            <a:rPr lang="en-US" sz="900" dirty="0" smtClean="0">
                              <a:solidFill>
                                <a:prstClr val="black"/>
                              </a:solidFill>
                              <a:latin typeface="Arial"/>
                            </a:rPr>
                            <a:t>40</a:t>
                          </a:r>
                          <a:endParaRPr lang="en-US" sz="900" dirty="0">
                            <a:solidFill>
                              <a:prstClr val="black"/>
                            </a:solidFill>
                            <a:latin typeface="Arial"/>
                          </a:endParaRPr>
                        </a:p>
                      </p:txBody>
                    </p:sp>
                  </p:grpSp>
                  <p:sp>
                    <p:nvSpPr>
                      <p:cNvPr id="38" name="TextBox 37"/>
                      <p:cNvSpPr txBox="1"/>
                      <p:nvPr/>
                    </p:nvSpPr>
                    <p:spPr>
                      <a:xfrm>
                        <a:off x="3344556" y="3173184"/>
                        <a:ext cx="313044" cy="230832"/>
                      </a:xfrm>
                      <a:prstGeom prst="rect">
                        <a:avLst/>
                      </a:prstGeom>
                      <a:noFill/>
                    </p:spPr>
                    <p:txBody>
                      <a:bodyPr wrap="none" rtlCol="0">
                        <a:spAutoFit/>
                      </a:bodyPr>
                      <a:lstStyle/>
                      <a:p>
                        <a:pPr lvl="0"/>
                        <a:r>
                          <a:rPr lang="en-US" sz="900" dirty="0" smtClean="0">
                            <a:solidFill>
                              <a:prstClr val="black"/>
                            </a:solidFill>
                            <a:latin typeface="Arial"/>
                          </a:rPr>
                          <a:t>45</a:t>
                        </a:r>
                        <a:endParaRPr lang="en-US" sz="900" dirty="0">
                          <a:solidFill>
                            <a:prstClr val="black"/>
                          </a:solidFill>
                          <a:latin typeface="Arial"/>
                        </a:endParaRPr>
                      </a:p>
                    </p:txBody>
                  </p:sp>
                </p:grpSp>
                <p:sp>
                  <p:nvSpPr>
                    <p:cNvPr id="39" name="TextBox 38"/>
                    <p:cNvSpPr txBox="1"/>
                    <p:nvPr/>
                  </p:nvSpPr>
                  <p:spPr>
                    <a:xfrm>
                      <a:off x="3706506" y="3173184"/>
                      <a:ext cx="313044" cy="230832"/>
                    </a:xfrm>
                    <a:prstGeom prst="rect">
                      <a:avLst/>
                    </a:prstGeom>
                    <a:noFill/>
                  </p:spPr>
                  <p:txBody>
                    <a:bodyPr wrap="none" rtlCol="0">
                      <a:spAutoFit/>
                    </a:bodyPr>
                    <a:lstStyle/>
                    <a:p>
                      <a:pPr lvl="0"/>
                      <a:r>
                        <a:rPr lang="en-US" sz="900" dirty="0" smtClean="0">
                          <a:solidFill>
                            <a:prstClr val="black"/>
                          </a:solidFill>
                          <a:latin typeface="Arial"/>
                        </a:rPr>
                        <a:t>50</a:t>
                      </a:r>
                      <a:endParaRPr lang="en-US" sz="900" dirty="0">
                        <a:solidFill>
                          <a:prstClr val="black"/>
                        </a:solidFill>
                        <a:latin typeface="Arial"/>
                      </a:endParaRPr>
                    </a:p>
                  </p:txBody>
                </p:sp>
              </p:grpSp>
              <p:sp>
                <p:nvSpPr>
                  <p:cNvPr id="40" name="TextBox 39"/>
                  <p:cNvSpPr txBox="1"/>
                  <p:nvPr/>
                </p:nvSpPr>
                <p:spPr>
                  <a:xfrm>
                    <a:off x="4081156" y="3179534"/>
                    <a:ext cx="313044" cy="230832"/>
                  </a:xfrm>
                  <a:prstGeom prst="rect">
                    <a:avLst/>
                  </a:prstGeom>
                  <a:noFill/>
                </p:spPr>
                <p:txBody>
                  <a:bodyPr wrap="none" rtlCol="0">
                    <a:spAutoFit/>
                  </a:bodyPr>
                  <a:lstStyle/>
                  <a:p>
                    <a:pPr lvl="0"/>
                    <a:r>
                      <a:rPr lang="en-US" sz="900" dirty="0" smtClean="0">
                        <a:solidFill>
                          <a:prstClr val="black"/>
                        </a:solidFill>
                        <a:latin typeface="Arial"/>
                      </a:rPr>
                      <a:t>55</a:t>
                    </a:r>
                    <a:endParaRPr lang="en-US" sz="900" dirty="0">
                      <a:solidFill>
                        <a:prstClr val="black"/>
                      </a:solidFill>
                      <a:latin typeface="Arial"/>
                    </a:endParaRPr>
                  </a:p>
                </p:txBody>
              </p:sp>
            </p:grpSp>
            <p:sp>
              <p:nvSpPr>
                <p:cNvPr id="41" name="TextBox 40"/>
                <p:cNvSpPr txBox="1"/>
                <p:nvPr/>
              </p:nvSpPr>
              <p:spPr>
                <a:xfrm>
                  <a:off x="4413250" y="3173184"/>
                  <a:ext cx="313044" cy="230832"/>
                </a:xfrm>
                <a:prstGeom prst="rect">
                  <a:avLst/>
                </a:prstGeom>
                <a:noFill/>
              </p:spPr>
              <p:txBody>
                <a:bodyPr wrap="none" rtlCol="0">
                  <a:spAutoFit/>
                </a:bodyPr>
                <a:lstStyle/>
                <a:p>
                  <a:pPr lvl="0"/>
                  <a:r>
                    <a:rPr lang="en-US" sz="900" dirty="0" smtClean="0">
                      <a:solidFill>
                        <a:prstClr val="black"/>
                      </a:solidFill>
                      <a:latin typeface="Arial"/>
                    </a:rPr>
                    <a:t>60</a:t>
                  </a:r>
                  <a:endParaRPr lang="en-US" sz="900" dirty="0">
                    <a:solidFill>
                      <a:prstClr val="black"/>
                    </a:solidFill>
                    <a:latin typeface="Arial"/>
                  </a:endParaRPr>
                </a:p>
              </p:txBody>
            </p:sp>
          </p:grpSp>
          <p:sp>
            <p:nvSpPr>
              <p:cNvPr id="42" name="TextBox 41"/>
              <p:cNvSpPr txBox="1"/>
              <p:nvPr/>
            </p:nvSpPr>
            <p:spPr>
              <a:xfrm>
                <a:off x="3479400" y="3276600"/>
                <a:ext cx="1249060" cy="230832"/>
              </a:xfrm>
              <a:prstGeom prst="rect">
                <a:avLst/>
              </a:prstGeom>
              <a:noFill/>
            </p:spPr>
            <p:txBody>
              <a:bodyPr wrap="none" rtlCol="0">
                <a:spAutoFit/>
              </a:bodyPr>
              <a:lstStyle/>
              <a:p>
                <a:pPr lvl="0"/>
                <a:r>
                  <a:rPr lang="en-US" sz="900" dirty="0" smtClean="0">
                    <a:solidFill>
                      <a:prstClr val="black"/>
                    </a:solidFill>
                    <a:latin typeface="Arial"/>
                  </a:rPr>
                  <a:t>kinetic energy (</a:t>
                </a:r>
                <a:r>
                  <a:rPr lang="en-US" sz="900" dirty="0" err="1" smtClean="0">
                    <a:solidFill>
                      <a:prstClr val="black"/>
                    </a:solidFill>
                    <a:latin typeface="Arial"/>
                  </a:rPr>
                  <a:t>MeV</a:t>
                </a:r>
                <a:r>
                  <a:rPr lang="en-US" sz="900" dirty="0" smtClean="0">
                    <a:solidFill>
                      <a:prstClr val="black"/>
                    </a:solidFill>
                    <a:latin typeface="Arial"/>
                  </a:rPr>
                  <a:t>)</a:t>
                </a:r>
                <a:endParaRPr lang="en-US" sz="900" dirty="0">
                  <a:solidFill>
                    <a:prstClr val="black"/>
                  </a:solidFill>
                  <a:latin typeface="Arial"/>
                </a:endParaRPr>
              </a:p>
            </p:txBody>
          </p:sp>
        </p:grpSp>
        <p:cxnSp>
          <p:nvCxnSpPr>
            <p:cNvPr id="34" name="Straight Connector 33"/>
            <p:cNvCxnSpPr/>
            <p:nvPr/>
          </p:nvCxnSpPr>
          <p:spPr>
            <a:xfrm rot="5400000">
              <a:off x="1586706" y="26281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1378744" y="263445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 name="Text Box 6"/>
          <p:cNvSpPr txBox="1">
            <a:spLocks noChangeArrowheads="1"/>
          </p:cNvSpPr>
          <p:nvPr/>
        </p:nvSpPr>
        <p:spPr bwMode="auto">
          <a:xfrm>
            <a:off x="1" y="-24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9</a:t>
            </a:r>
            <a:r>
              <a:rPr lang="it-IT" sz="2400" b="1" baseline="-25000" dirty="0" smtClean="0">
                <a:solidFill>
                  <a:srgbClr val="FF0000"/>
                </a:solidFill>
                <a:latin typeface="Symbol" charset="2"/>
                <a:cs typeface="Arial"/>
              </a:rPr>
              <a:t>L</a:t>
            </a:r>
            <a:r>
              <a:rPr lang="it-IT" sz="2400" b="1" dirty="0" smtClean="0">
                <a:solidFill>
                  <a:srgbClr val="FF0000"/>
                </a:solidFill>
                <a:latin typeface="Arial"/>
                <a:cs typeface="Arial"/>
              </a:rPr>
              <a:t>Be</a:t>
            </a:r>
            <a:endParaRPr lang="it-IT" sz="2400" b="1" dirty="0">
              <a:solidFill>
                <a:srgbClr val="FF0000"/>
              </a:solidFill>
              <a:latin typeface="Arial"/>
              <a:cs typeface="Arial"/>
            </a:endParaRPr>
          </a:p>
        </p:txBody>
      </p:sp>
      <p:sp>
        <p:nvSpPr>
          <p:cNvPr id="43" name="CasellaDiTesto 42"/>
          <p:cNvSpPr txBox="1"/>
          <p:nvPr/>
        </p:nvSpPr>
        <p:spPr>
          <a:xfrm>
            <a:off x="1331640" y="476672"/>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55800" y="161400"/>
            <a:ext cx="4140000" cy="3420000"/>
            <a:chOff x="355800" y="161400"/>
            <a:chExt cx="4140000" cy="3420000"/>
          </a:xfrm>
        </p:grpSpPr>
        <p:pic>
          <p:nvPicPr>
            <p:cNvPr id="7" name="Picture 6" descr="B11_data.eps"/>
            <p:cNvPicPr>
              <a:picLocks/>
            </p:cNvPicPr>
            <p:nvPr/>
          </p:nvPicPr>
          <p:blipFill>
            <a:blip r:embed="rId3" cstate="print"/>
            <a:stretch>
              <a:fillRect/>
            </a:stretch>
          </p:blipFill>
          <p:spPr>
            <a:xfrm>
              <a:off x="355800" y="161400"/>
              <a:ext cx="4140000" cy="3420000"/>
            </a:xfrm>
            <a:prstGeom prst="rect">
              <a:avLst/>
            </a:prstGeom>
          </p:spPr>
        </p:pic>
        <p:sp>
          <p:nvSpPr>
            <p:cNvPr id="6" name="TextBox 5"/>
            <p:cNvSpPr txBox="1"/>
            <p:nvPr/>
          </p:nvSpPr>
          <p:spPr>
            <a:xfrm>
              <a:off x="1295400" y="609600"/>
              <a:ext cx="2074456" cy="276999"/>
            </a:xfrm>
            <a:prstGeom prst="rect">
              <a:avLst/>
            </a:prstGeom>
            <a:noFill/>
          </p:spPr>
          <p:txBody>
            <a:bodyPr wrap="none" rtlCol="0">
              <a:spAutoFit/>
            </a:bodyPr>
            <a:lstStyle/>
            <a:p>
              <a:r>
                <a:rPr lang="en-US" sz="1200" baseline="30000" dirty="0" smtClean="0">
                  <a:latin typeface="Arial"/>
                  <a:cs typeface="Arial"/>
                </a:rPr>
                <a:t>11</a:t>
              </a:r>
              <a:r>
                <a:rPr lang="en-US" sz="1200" dirty="0" smtClean="0">
                  <a:latin typeface="Arial"/>
                  <a:cs typeface="Arial"/>
                </a:rPr>
                <a:t>C: 3/2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7/2</a:t>
              </a:r>
              <a:r>
                <a:rPr lang="en-US" sz="1200" baseline="30000" dirty="0" smtClean="0">
                  <a:latin typeface="Arial"/>
                  <a:cs typeface="Arial"/>
                </a:rPr>
                <a:t>- </a:t>
              </a:r>
              <a:r>
                <a:rPr lang="en-US" sz="1200" dirty="0" smtClean="0">
                  <a:latin typeface="Arial"/>
                  <a:cs typeface="Arial"/>
                </a:rPr>
                <a:t>(~6.5 </a:t>
              </a:r>
              <a:r>
                <a:rPr lang="en-US" sz="1200" dirty="0" err="1" smtClean="0">
                  <a:latin typeface="Arial"/>
                  <a:cs typeface="Arial"/>
                </a:rPr>
                <a:t>MeV</a:t>
              </a:r>
              <a:r>
                <a:rPr lang="en-US" sz="1200" dirty="0" smtClean="0">
                  <a:latin typeface="Arial"/>
                  <a:cs typeface="Arial"/>
                </a:rPr>
                <a:t>)</a:t>
              </a:r>
            </a:p>
            <a:p>
              <a:endParaRPr lang="en-US" sz="1400" dirty="0" smtClean="0"/>
            </a:p>
          </p:txBody>
        </p:sp>
      </p:grpSp>
      <p:sp>
        <p:nvSpPr>
          <p:cNvPr id="9" name="CasellaDiTesto 6"/>
          <p:cNvSpPr txBox="1"/>
          <p:nvPr/>
        </p:nvSpPr>
        <p:spPr>
          <a:xfrm>
            <a:off x="4419600" y="443568"/>
            <a:ext cx="4493873" cy="3231654"/>
          </a:xfrm>
          <a:prstGeom prst="rect">
            <a:avLst/>
          </a:prstGeom>
          <a:noFill/>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Correspondence</a:t>
            </a:r>
            <a:r>
              <a:rPr lang="it-IT" sz="1600" dirty="0">
                <a:solidFill>
                  <a:srgbClr val="000000"/>
                </a:solidFill>
                <a:latin typeface="Arial"/>
                <a:cs typeface="Arial"/>
              </a:rPr>
              <a:t> </a:t>
            </a:r>
            <a:r>
              <a:rPr lang="it-IT" sz="1600" dirty="0" err="1">
                <a:solidFill>
                  <a:srgbClr val="000000"/>
                </a:solidFill>
                <a:latin typeface="Arial"/>
                <a:cs typeface="Arial"/>
              </a:rPr>
              <a:t>with</a:t>
            </a:r>
            <a:r>
              <a:rPr lang="it-IT" sz="1600" dirty="0">
                <a:solidFill>
                  <a:srgbClr val="000000"/>
                </a:solidFill>
                <a:latin typeface="Arial"/>
                <a:cs typeface="Arial"/>
              </a:rPr>
              <a:t> the  </a:t>
            </a:r>
            <a:r>
              <a:rPr lang="it-IT" sz="1600" dirty="0" err="1">
                <a:solidFill>
                  <a:srgbClr val="000000"/>
                </a:solidFill>
                <a:latin typeface="Arial"/>
                <a:cs typeface="Arial"/>
              </a:rPr>
              <a:t>calculated</a:t>
            </a:r>
            <a:r>
              <a:rPr lang="it-IT" sz="1600" dirty="0">
                <a:solidFill>
                  <a:srgbClr val="000000"/>
                </a:solidFill>
                <a:latin typeface="Arial"/>
                <a:cs typeface="Arial"/>
              </a:rPr>
              <a:t> </a:t>
            </a:r>
            <a:r>
              <a:rPr lang="it-IT" sz="1600" dirty="0" err="1">
                <a:solidFill>
                  <a:srgbClr val="000000"/>
                </a:solidFill>
                <a:latin typeface="Arial"/>
                <a:cs typeface="Arial"/>
              </a:rPr>
              <a:t>strenght</a:t>
            </a:r>
            <a:r>
              <a:rPr lang="it-IT" sz="1600" dirty="0">
                <a:solidFill>
                  <a:srgbClr val="000000"/>
                </a:solidFill>
                <a:latin typeface="Arial"/>
                <a:cs typeface="Arial"/>
              </a:rPr>
              <a:t> </a:t>
            </a:r>
            <a:r>
              <a:rPr lang="it-IT" sz="1600" dirty="0" err="1" smtClean="0">
                <a:solidFill>
                  <a:srgbClr val="000000"/>
                </a:solidFill>
                <a:latin typeface="Arial"/>
                <a:cs typeface="Arial"/>
              </a:rPr>
              <a:t>functions</a:t>
            </a:r>
            <a:endParaRPr lang="it-IT" sz="16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H. Bando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Pers</a:t>
            </a:r>
            <a:r>
              <a:rPr lang="it-IT" sz="1400" dirty="0" smtClean="0">
                <a:solidFill>
                  <a:srgbClr val="000000"/>
                </a:solidFill>
                <a:latin typeface="Arial"/>
                <a:cs typeface="Arial"/>
              </a:rPr>
              <a:t>. </a:t>
            </a:r>
            <a:r>
              <a:rPr lang="it-IT" sz="1400" dirty="0" err="1" smtClean="0">
                <a:solidFill>
                  <a:srgbClr val="000000"/>
                </a:solidFill>
                <a:latin typeface="Arial"/>
                <a:cs typeface="Arial"/>
              </a:rPr>
              <a:t>Meson</a:t>
            </a:r>
            <a:r>
              <a:rPr lang="it-IT" sz="1400" dirty="0" smtClean="0">
                <a:solidFill>
                  <a:srgbClr val="000000"/>
                </a:solidFill>
                <a:latin typeface="Arial"/>
                <a:cs typeface="Arial"/>
              </a:rPr>
              <a:t> Science (1992) p.571</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600" dirty="0" smtClean="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Two</a:t>
            </a:r>
            <a:r>
              <a:rPr lang="it-IT" sz="1600" dirty="0">
                <a:solidFill>
                  <a:srgbClr val="000000"/>
                </a:solidFill>
                <a:latin typeface="Arial"/>
                <a:cs typeface="Arial"/>
              </a:rPr>
              <a:t> </a:t>
            </a:r>
            <a:r>
              <a:rPr lang="it-IT" sz="1600" dirty="0" err="1">
                <a:solidFill>
                  <a:srgbClr val="000000"/>
                </a:solidFill>
                <a:latin typeface="Arial"/>
                <a:cs typeface="Arial"/>
              </a:rPr>
              <a:t>contributions</a:t>
            </a:r>
            <a:r>
              <a:rPr lang="it-IT" sz="1600" dirty="0">
                <a:solidFill>
                  <a:srgbClr val="000000"/>
                </a:solidFill>
                <a:latin typeface="Arial"/>
                <a:cs typeface="Arial"/>
              </a:rPr>
              <a:t> </a:t>
            </a:r>
            <a:r>
              <a:rPr lang="it-IT" sz="1600" dirty="0" err="1">
                <a:solidFill>
                  <a:srgbClr val="000000"/>
                </a:solidFill>
                <a:latin typeface="Arial"/>
                <a:cs typeface="Arial"/>
              </a:rPr>
              <a:t>of</a:t>
            </a:r>
            <a:r>
              <a:rPr lang="it-IT" sz="1600" dirty="0">
                <a:solidFill>
                  <a:srgbClr val="000000"/>
                </a:solidFill>
                <a:latin typeface="Arial"/>
                <a:cs typeface="Arial"/>
              </a:rPr>
              <a:t> the </a:t>
            </a:r>
            <a:r>
              <a:rPr lang="it-IT" sz="1600" baseline="30000" dirty="0">
                <a:solidFill>
                  <a:srgbClr val="000000"/>
                </a:solidFill>
                <a:latin typeface="Arial"/>
                <a:cs typeface="Arial"/>
              </a:rPr>
              <a:t>11</a:t>
            </a:r>
            <a:r>
              <a:rPr lang="it-IT" sz="1600" dirty="0">
                <a:solidFill>
                  <a:srgbClr val="000000"/>
                </a:solidFill>
                <a:latin typeface="Arial"/>
                <a:cs typeface="Arial"/>
              </a:rPr>
              <a:t>C </a:t>
            </a:r>
            <a:r>
              <a:rPr lang="it-IT" sz="1600" dirty="0" err="1">
                <a:solidFill>
                  <a:srgbClr val="000000"/>
                </a:solidFill>
                <a:latin typeface="Arial"/>
                <a:cs typeface="Arial"/>
              </a:rPr>
              <a:t>ground</a:t>
            </a:r>
            <a:r>
              <a:rPr lang="it-IT" sz="1600" dirty="0">
                <a:solidFill>
                  <a:srgbClr val="000000"/>
                </a:solidFill>
                <a:latin typeface="Arial"/>
                <a:cs typeface="Arial"/>
              </a:rPr>
              <a:t> state</a:t>
            </a:r>
            <a:r>
              <a:rPr lang="it-IT" sz="1600" dirty="0" smtClean="0">
                <a:solidFill>
                  <a:srgbClr val="000000"/>
                </a:solidFill>
                <a:latin typeface="Arial"/>
                <a:cs typeface="Arial"/>
              </a:rPr>
              <a:t> </a:t>
            </a:r>
            <a:r>
              <a:rPr lang="it-IT" sz="1600" dirty="0" err="1">
                <a:solidFill>
                  <a:srgbClr val="000000"/>
                </a:solidFill>
                <a:latin typeface="Arial"/>
                <a:cs typeface="Arial"/>
              </a:rPr>
              <a:t>5</a:t>
            </a:r>
            <a:r>
              <a:rPr lang="it-IT" sz="1600" dirty="0" smtClean="0">
                <a:solidFill>
                  <a:srgbClr val="000000"/>
                </a:solidFill>
                <a:latin typeface="Arial"/>
                <a:cs typeface="Arial"/>
              </a:rPr>
              <a:t>/</a:t>
            </a:r>
            <a:r>
              <a:rPr lang="it-IT" sz="1600" dirty="0">
                <a:solidFill>
                  <a:srgbClr val="000000"/>
                </a:solidFill>
                <a:latin typeface="Arial"/>
                <a:cs typeface="Arial"/>
              </a:rPr>
              <a:t>2</a:t>
            </a:r>
            <a:r>
              <a:rPr lang="it-IT" sz="1600" baseline="30000" dirty="0">
                <a:solidFill>
                  <a:srgbClr val="000000"/>
                </a:solidFill>
                <a:latin typeface="Arial"/>
                <a:cs typeface="Arial"/>
              </a:rPr>
              <a:t>-</a:t>
            </a:r>
            <a:r>
              <a:rPr lang="it-IT" sz="1600" dirty="0">
                <a:solidFill>
                  <a:srgbClr val="000000"/>
                </a:solidFill>
                <a:latin typeface="Arial"/>
                <a:cs typeface="Arial"/>
              </a:rPr>
              <a:t> and </a:t>
            </a:r>
            <a:r>
              <a:rPr lang="it-IT" sz="1600" dirty="0" err="1">
                <a:solidFill>
                  <a:srgbClr val="000000"/>
                </a:solidFill>
                <a:latin typeface="Arial"/>
                <a:cs typeface="Arial"/>
              </a:rPr>
              <a:t>its</a:t>
            </a:r>
            <a:r>
              <a:rPr lang="it-IT" sz="1600" dirty="0">
                <a:solidFill>
                  <a:srgbClr val="000000"/>
                </a:solidFill>
                <a:latin typeface="Arial"/>
                <a:cs typeface="Arial"/>
              </a:rPr>
              <a:t>  </a:t>
            </a:r>
            <a:r>
              <a:rPr lang="it-IT" sz="1600" dirty="0" err="1">
                <a:solidFill>
                  <a:srgbClr val="000000"/>
                </a:solidFill>
                <a:latin typeface="Arial"/>
                <a:cs typeface="Arial"/>
              </a:rPr>
              <a:t>7</a:t>
            </a:r>
            <a:r>
              <a:rPr lang="it-IT" sz="1600" dirty="0">
                <a:solidFill>
                  <a:srgbClr val="000000"/>
                </a:solidFill>
                <a:latin typeface="Arial"/>
                <a:cs typeface="Arial"/>
              </a:rPr>
              <a:t>/2</a:t>
            </a:r>
            <a:r>
              <a:rPr lang="it-IT" sz="1600" baseline="30000" dirty="0">
                <a:solidFill>
                  <a:srgbClr val="000000"/>
                </a:solidFill>
                <a:latin typeface="Arial"/>
                <a:cs typeface="Arial"/>
              </a:rPr>
              <a:t>-</a:t>
            </a:r>
            <a:r>
              <a:rPr lang="it-IT" sz="1600" dirty="0">
                <a:solidFill>
                  <a:srgbClr val="000000"/>
                </a:solidFill>
                <a:latin typeface="Arial"/>
                <a:cs typeface="Arial"/>
              </a:rPr>
              <a:t> </a:t>
            </a:r>
            <a:r>
              <a:rPr lang="it-IT" sz="1600" dirty="0" err="1">
                <a:solidFill>
                  <a:srgbClr val="000000"/>
                </a:solidFill>
                <a:latin typeface="Arial"/>
                <a:cs typeface="Arial"/>
              </a:rPr>
              <a:t>excited</a:t>
            </a:r>
            <a:r>
              <a:rPr lang="it-IT" sz="1600" dirty="0">
                <a:solidFill>
                  <a:srgbClr val="000000"/>
                </a:solidFill>
                <a:latin typeface="Arial"/>
                <a:cs typeface="Arial"/>
              </a:rPr>
              <a:t> state</a:t>
            </a: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Initial</a:t>
            </a:r>
            <a:r>
              <a:rPr lang="it-IT" sz="1600" dirty="0">
                <a:solidFill>
                  <a:srgbClr val="000000"/>
                </a:solidFill>
                <a:latin typeface="Arial"/>
                <a:cs typeface="Arial"/>
              </a:rPr>
              <a:t> </a:t>
            </a:r>
            <a:r>
              <a:rPr lang="it-IT" sz="1600" dirty="0" err="1">
                <a:solidFill>
                  <a:srgbClr val="000000"/>
                </a:solidFill>
                <a:latin typeface="Arial"/>
                <a:cs typeface="Arial"/>
              </a:rPr>
              <a:t>hypernucleus</a:t>
            </a:r>
            <a:r>
              <a:rPr lang="it-IT" sz="1600" dirty="0">
                <a:solidFill>
                  <a:srgbClr val="000000"/>
                </a:solidFill>
                <a:latin typeface="Arial"/>
                <a:cs typeface="Arial"/>
              </a:rPr>
              <a:t>  </a:t>
            </a:r>
            <a:r>
              <a:rPr lang="it-IT" sz="1600" dirty="0" err="1">
                <a:solidFill>
                  <a:srgbClr val="000000"/>
                </a:solidFill>
                <a:latin typeface="Arial"/>
                <a:cs typeface="Arial"/>
              </a:rPr>
              <a:t>spin</a:t>
            </a:r>
            <a:endParaRPr lang="it-IT" sz="1600" dirty="0">
              <a:solidFill>
                <a:srgbClr val="000000"/>
              </a:solidFill>
              <a:latin typeface="Arial"/>
              <a:cs typeface="Arial"/>
            </a:endParaRPr>
          </a:p>
          <a:p>
            <a:pPr>
              <a:defRPr/>
            </a:pPr>
            <a:r>
              <a:rPr lang="it-IT" sz="1600" dirty="0">
                <a:solidFill>
                  <a:srgbClr val="000000"/>
                </a:solidFill>
                <a:latin typeface="Arial"/>
                <a:cs typeface="Arial"/>
              </a:rPr>
              <a:t>   </a:t>
            </a:r>
            <a:r>
              <a:rPr lang="it-IT" sz="1600" dirty="0" err="1">
                <a:solidFill>
                  <a:srgbClr val="000000"/>
                </a:solidFill>
                <a:latin typeface="Arial"/>
                <a:cs typeface="Arial"/>
              </a:rPr>
              <a:t>J</a:t>
            </a:r>
            <a:r>
              <a:rPr lang="el-GR" sz="1600" baseline="30000" dirty="0">
                <a:solidFill>
                  <a:srgbClr val="000000"/>
                </a:solidFill>
                <a:latin typeface="Arial"/>
                <a:ea typeface="Times New Roman" charset="0"/>
                <a:cs typeface="Arial"/>
              </a:rPr>
              <a:t>π</a:t>
            </a:r>
            <a:r>
              <a:rPr lang="it-IT" sz="1600" baseline="30000" dirty="0">
                <a:solidFill>
                  <a:srgbClr val="000000"/>
                </a:solidFill>
                <a:latin typeface="Arial"/>
                <a:ea typeface="Times New Roman" charset="0"/>
                <a:cs typeface="Arial"/>
              </a:rPr>
              <a:t> </a:t>
            </a:r>
            <a:r>
              <a:rPr lang="it-IT" sz="1600" dirty="0">
                <a:solidFill>
                  <a:srgbClr val="000000"/>
                </a:solidFill>
                <a:latin typeface="Arial"/>
                <a:ea typeface="Times New Roman" charset="0"/>
                <a:cs typeface="Arial"/>
              </a:rPr>
              <a:t>(</a:t>
            </a:r>
            <a:r>
              <a:rPr lang="it-IT" sz="1600" b="1" baseline="30000" dirty="0" smtClean="0">
                <a:solidFill>
                  <a:srgbClr val="000000"/>
                </a:solidFill>
                <a:latin typeface="Arial"/>
                <a:cs typeface="Arial"/>
              </a:rPr>
              <a:t>11</a:t>
            </a:r>
            <a:r>
              <a:rPr lang="it-IT" sz="1600" b="1" baseline="-25000" dirty="0">
                <a:solidFill>
                  <a:srgbClr val="000000"/>
                </a:solidFill>
                <a:latin typeface="Symbol" charset="2"/>
                <a:cs typeface="Arial"/>
              </a:rPr>
              <a:t>L</a:t>
            </a:r>
            <a:r>
              <a:rPr lang="it-IT" sz="1600" b="1" dirty="0" smtClean="0">
                <a:solidFill>
                  <a:srgbClr val="000000"/>
                </a:solidFill>
                <a:latin typeface="Arial"/>
                <a:cs typeface="Arial"/>
              </a:rPr>
              <a:t>B</a:t>
            </a:r>
            <a:r>
              <a:rPr lang="it-IT" sz="1600" b="1" baseline="-25000" dirty="0" smtClean="0">
                <a:solidFill>
                  <a:srgbClr val="000000"/>
                </a:solidFill>
                <a:latin typeface="Arial"/>
                <a:cs typeface="Arial"/>
              </a:rPr>
              <a:t>g.s</a:t>
            </a:r>
            <a:r>
              <a:rPr lang="it-IT" sz="1600" b="1" baseline="-25000" dirty="0">
                <a:solidFill>
                  <a:srgbClr val="000000"/>
                </a:solidFill>
                <a:latin typeface="Arial"/>
                <a:cs typeface="Arial"/>
              </a:rPr>
              <a:t>.</a:t>
            </a:r>
            <a:r>
              <a:rPr lang="it-IT" sz="1600" dirty="0">
                <a:solidFill>
                  <a:srgbClr val="000000"/>
                </a:solidFill>
                <a:latin typeface="Arial"/>
                <a:ea typeface="Times New Roman" charset="0"/>
                <a:cs typeface="Arial"/>
              </a:rPr>
              <a:t>) = 5/2</a:t>
            </a:r>
            <a:r>
              <a:rPr lang="it-IT" sz="1600" baseline="30000" dirty="0">
                <a:solidFill>
                  <a:srgbClr val="000000"/>
                </a:solidFill>
                <a:latin typeface="Arial"/>
                <a:ea typeface="Times New Roman" charset="0"/>
                <a:cs typeface="Arial"/>
              </a:rPr>
              <a:t>+</a:t>
            </a:r>
            <a:r>
              <a:rPr lang="it-IT" sz="1600" baseline="30000" dirty="0" smtClean="0">
                <a:solidFill>
                  <a:srgbClr val="000000"/>
                </a:solidFill>
                <a:latin typeface="Arial"/>
                <a:ea typeface="Times New Roman" charset="0"/>
                <a:cs typeface="Arial"/>
              </a:rPr>
              <a:t> </a:t>
            </a:r>
            <a:r>
              <a:rPr lang="it-IT" sz="1600" dirty="0" smtClean="0">
                <a:solidFill>
                  <a:srgbClr val="000000"/>
                </a:solidFill>
                <a:latin typeface="Arial"/>
                <a:ea typeface="Times New Roman" charset="0"/>
                <a:cs typeface="Arial"/>
              </a:rPr>
              <a:t>: </a:t>
            </a:r>
            <a:r>
              <a:rPr lang="it-IT" sz="1600" dirty="0" err="1">
                <a:solidFill>
                  <a:srgbClr val="000000"/>
                </a:solidFill>
                <a:latin typeface="Arial"/>
                <a:ea typeface="Times New Roman" charset="0"/>
                <a:cs typeface="Arial"/>
              </a:rPr>
              <a:t>experimental</a:t>
            </a:r>
            <a:r>
              <a:rPr lang="it-IT" sz="1600" dirty="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confirmation</a:t>
            </a:r>
            <a:endParaRPr lang="it-IT" sz="1600" dirty="0" smtClean="0">
              <a:solidFill>
                <a:srgbClr val="000000"/>
              </a:solidFill>
              <a:latin typeface="Arial"/>
              <a:ea typeface="Times New Roman" charset="0"/>
              <a:cs typeface="Arial"/>
            </a:endParaRPr>
          </a:p>
          <a:p>
            <a:pPr>
              <a:defRPr/>
            </a:pPr>
            <a:r>
              <a:rPr lang="it-IT" sz="1400" dirty="0" smtClean="0">
                <a:solidFill>
                  <a:srgbClr val="000000"/>
                </a:solidFill>
                <a:latin typeface="Arial"/>
                <a:ea typeface="Times New Roman" charset="0"/>
                <a:cs typeface="Arial"/>
              </a:rPr>
              <a:t>(Sato </a:t>
            </a:r>
            <a:r>
              <a:rPr lang="it-IT" sz="1400" dirty="0" err="1" smtClean="0">
                <a:solidFill>
                  <a:srgbClr val="000000"/>
                </a:solidFill>
                <a:latin typeface="Arial"/>
                <a:ea typeface="Times New Roman" charset="0"/>
                <a:cs typeface="Arial"/>
              </a:rPr>
              <a:t>et</a:t>
            </a:r>
            <a:r>
              <a:rPr lang="it-IT" sz="1400" dirty="0" smtClean="0">
                <a:solidFill>
                  <a:srgbClr val="000000"/>
                </a:solidFill>
                <a:latin typeface="Arial"/>
                <a:ea typeface="Times New Roman" charset="0"/>
                <a:cs typeface="Arial"/>
              </a:rPr>
              <a:t> al., PRC 71 (2005) 025203)</a:t>
            </a:r>
            <a:r>
              <a:rPr lang="it-IT" sz="1600" dirty="0" smtClean="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by</a:t>
            </a:r>
            <a:r>
              <a:rPr lang="it-IT" sz="1600" dirty="0" smtClean="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different</a:t>
            </a:r>
            <a:r>
              <a:rPr lang="it-IT" sz="1600" dirty="0" smtClean="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observable</a:t>
            </a:r>
            <a:endParaRPr lang="it-IT" sz="1600" baseline="30000" dirty="0" smtClean="0">
              <a:solidFill>
                <a:srgbClr val="000000"/>
              </a:solidFill>
              <a:latin typeface="Arial"/>
              <a:ea typeface="Times New Roman" charset="0"/>
              <a:cs typeface="Arial"/>
            </a:endParaRPr>
          </a:p>
          <a:p>
            <a:pPr>
              <a:defRPr/>
            </a:pPr>
            <a:endParaRPr lang="it-IT" sz="1600" dirty="0">
              <a:solidFill>
                <a:srgbClr val="000000"/>
              </a:solidFill>
              <a:latin typeface="Arial"/>
              <a:cs typeface="Arial"/>
            </a:endParaRPr>
          </a:p>
        </p:txBody>
      </p:sp>
      <p:sp>
        <p:nvSpPr>
          <p:cNvPr id="10"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11</a:t>
            </a:r>
            <a:r>
              <a:rPr lang="it-IT" sz="2400" b="1" baseline="-25000" dirty="0">
                <a:solidFill>
                  <a:srgbClr val="FF0000"/>
                </a:solidFill>
                <a:latin typeface="Symbol" charset="2"/>
                <a:cs typeface="Arial"/>
              </a:rPr>
              <a:t>L</a:t>
            </a:r>
            <a:r>
              <a:rPr lang="it-IT" sz="2400" b="1" dirty="0" smtClean="0">
                <a:solidFill>
                  <a:srgbClr val="FF0000"/>
                </a:solidFill>
                <a:latin typeface="Arial"/>
                <a:cs typeface="Arial"/>
              </a:rPr>
              <a:t>B</a:t>
            </a:r>
            <a:endParaRPr lang="it-IT" sz="2400" b="1" dirty="0">
              <a:solidFill>
                <a:srgbClr val="FF0000"/>
              </a:solidFill>
              <a:latin typeface="Arial"/>
              <a:cs typeface="Arial"/>
            </a:endParaRPr>
          </a:p>
        </p:txBody>
      </p:sp>
      <p:cxnSp>
        <p:nvCxnSpPr>
          <p:cNvPr id="12" name="Straight Connector 11"/>
          <p:cNvCxnSpPr/>
          <p:nvPr/>
        </p:nvCxnSpPr>
        <p:spPr>
          <a:xfrm rot="5400000">
            <a:off x="1535906" y="263445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1061244" y="26408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683568" y="3553271"/>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55800" y="161400"/>
            <a:ext cx="4140000" cy="3420000"/>
            <a:chOff x="355800" y="161400"/>
            <a:chExt cx="4140000" cy="3420000"/>
          </a:xfrm>
        </p:grpSpPr>
        <p:pic>
          <p:nvPicPr>
            <p:cNvPr id="7" name="Picture 6" descr="B11_data.eps"/>
            <p:cNvPicPr>
              <a:picLocks/>
            </p:cNvPicPr>
            <p:nvPr/>
          </p:nvPicPr>
          <p:blipFill>
            <a:blip r:embed="rId3" cstate="print"/>
            <a:stretch>
              <a:fillRect/>
            </a:stretch>
          </p:blipFill>
          <p:spPr>
            <a:xfrm>
              <a:off x="355800" y="161400"/>
              <a:ext cx="4140000" cy="3420000"/>
            </a:xfrm>
            <a:prstGeom prst="rect">
              <a:avLst/>
            </a:prstGeom>
          </p:spPr>
        </p:pic>
        <p:sp>
          <p:nvSpPr>
            <p:cNvPr id="6" name="TextBox 5"/>
            <p:cNvSpPr txBox="1"/>
            <p:nvPr/>
          </p:nvSpPr>
          <p:spPr>
            <a:xfrm>
              <a:off x="1295400" y="609600"/>
              <a:ext cx="2074456" cy="276999"/>
            </a:xfrm>
            <a:prstGeom prst="rect">
              <a:avLst/>
            </a:prstGeom>
            <a:noFill/>
          </p:spPr>
          <p:txBody>
            <a:bodyPr wrap="none" rtlCol="0">
              <a:spAutoFit/>
            </a:bodyPr>
            <a:lstStyle/>
            <a:p>
              <a:r>
                <a:rPr lang="en-US" sz="1200" baseline="30000" dirty="0" smtClean="0">
                  <a:latin typeface="Arial"/>
                  <a:cs typeface="Arial"/>
                </a:rPr>
                <a:t>11</a:t>
              </a:r>
              <a:r>
                <a:rPr lang="en-US" sz="1200" dirty="0" smtClean="0">
                  <a:latin typeface="Arial"/>
                  <a:cs typeface="Arial"/>
                </a:rPr>
                <a:t>C: 3/2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7/2</a:t>
              </a:r>
              <a:r>
                <a:rPr lang="en-US" sz="1200" baseline="30000" dirty="0" smtClean="0">
                  <a:latin typeface="Arial"/>
                  <a:cs typeface="Arial"/>
                </a:rPr>
                <a:t>- </a:t>
              </a:r>
              <a:r>
                <a:rPr lang="en-US" sz="1200" dirty="0" smtClean="0">
                  <a:latin typeface="Arial"/>
                  <a:cs typeface="Arial"/>
                </a:rPr>
                <a:t>(~6.5 </a:t>
              </a:r>
              <a:r>
                <a:rPr lang="en-US" sz="1200" dirty="0" err="1" smtClean="0">
                  <a:latin typeface="Arial"/>
                  <a:cs typeface="Arial"/>
                </a:rPr>
                <a:t>MeV</a:t>
              </a:r>
              <a:r>
                <a:rPr lang="en-US" sz="1200" dirty="0" smtClean="0">
                  <a:latin typeface="Arial"/>
                  <a:cs typeface="Arial"/>
                </a:rPr>
                <a:t>)</a:t>
              </a:r>
            </a:p>
            <a:p>
              <a:endParaRPr lang="en-US" sz="1400" dirty="0" smtClean="0"/>
            </a:p>
          </p:txBody>
        </p:sp>
      </p:grpSp>
      <p:sp>
        <p:nvSpPr>
          <p:cNvPr id="9" name="CasellaDiTesto 6"/>
          <p:cNvSpPr txBox="1"/>
          <p:nvPr/>
        </p:nvSpPr>
        <p:spPr>
          <a:xfrm>
            <a:off x="4419600" y="443568"/>
            <a:ext cx="4493873" cy="3231654"/>
          </a:xfrm>
          <a:prstGeom prst="rect">
            <a:avLst/>
          </a:prstGeom>
          <a:noFill/>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Correspondence</a:t>
            </a:r>
            <a:r>
              <a:rPr lang="it-IT" sz="1600" dirty="0">
                <a:solidFill>
                  <a:srgbClr val="000000"/>
                </a:solidFill>
                <a:latin typeface="Arial"/>
                <a:cs typeface="Arial"/>
              </a:rPr>
              <a:t> </a:t>
            </a:r>
            <a:r>
              <a:rPr lang="it-IT" sz="1600" dirty="0" err="1">
                <a:solidFill>
                  <a:srgbClr val="000000"/>
                </a:solidFill>
                <a:latin typeface="Arial"/>
                <a:cs typeface="Arial"/>
              </a:rPr>
              <a:t>with</a:t>
            </a:r>
            <a:r>
              <a:rPr lang="it-IT" sz="1600" dirty="0">
                <a:solidFill>
                  <a:srgbClr val="000000"/>
                </a:solidFill>
                <a:latin typeface="Arial"/>
                <a:cs typeface="Arial"/>
              </a:rPr>
              <a:t> the  </a:t>
            </a:r>
            <a:r>
              <a:rPr lang="it-IT" sz="1600" dirty="0" err="1">
                <a:solidFill>
                  <a:srgbClr val="000000"/>
                </a:solidFill>
                <a:latin typeface="Arial"/>
                <a:cs typeface="Arial"/>
              </a:rPr>
              <a:t>calculated</a:t>
            </a:r>
            <a:r>
              <a:rPr lang="it-IT" sz="1600" dirty="0">
                <a:solidFill>
                  <a:srgbClr val="000000"/>
                </a:solidFill>
                <a:latin typeface="Arial"/>
                <a:cs typeface="Arial"/>
              </a:rPr>
              <a:t> </a:t>
            </a:r>
            <a:r>
              <a:rPr lang="it-IT" sz="1600" dirty="0" err="1">
                <a:solidFill>
                  <a:srgbClr val="000000"/>
                </a:solidFill>
                <a:latin typeface="Arial"/>
                <a:cs typeface="Arial"/>
              </a:rPr>
              <a:t>strenght</a:t>
            </a:r>
            <a:r>
              <a:rPr lang="it-IT" sz="1600" dirty="0">
                <a:solidFill>
                  <a:srgbClr val="000000"/>
                </a:solidFill>
                <a:latin typeface="Arial"/>
                <a:cs typeface="Arial"/>
              </a:rPr>
              <a:t> </a:t>
            </a:r>
            <a:r>
              <a:rPr lang="it-IT" sz="1600" dirty="0" err="1" smtClean="0">
                <a:solidFill>
                  <a:srgbClr val="000000"/>
                </a:solidFill>
                <a:latin typeface="Arial"/>
                <a:cs typeface="Arial"/>
              </a:rPr>
              <a:t>functions</a:t>
            </a:r>
            <a:endParaRPr lang="it-IT" sz="16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H. Bando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Pers</a:t>
            </a:r>
            <a:r>
              <a:rPr lang="it-IT" sz="1400" dirty="0" smtClean="0">
                <a:solidFill>
                  <a:srgbClr val="000000"/>
                </a:solidFill>
                <a:latin typeface="Arial"/>
                <a:cs typeface="Arial"/>
              </a:rPr>
              <a:t>. </a:t>
            </a:r>
            <a:r>
              <a:rPr lang="it-IT" sz="1400" dirty="0" err="1" smtClean="0">
                <a:solidFill>
                  <a:srgbClr val="000000"/>
                </a:solidFill>
                <a:latin typeface="Arial"/>
                <a:cs typeface="Arial"/>
              </a:rPr>
              <a:t>Meson</a:t>
            </a:r>
            <a:r>
              <a:rPr lang="it-IT" sz="1400" dirty="0" smtClean="0">
                <a:solidFill>
                  <a:srgbClr val="000000"/>
                </a:solidFill>
                <a:latin typeface="Arial"/>
                <a:cs typeface="Arial"/>
              </a:rPr>
              <a:t> Science (1992) p.571</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600" dirty="0" smtClean="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Two</a:t>
            </a:r>
            <a:r>
              <a:rPr lang="it-IT" sz="1600" dirty="0">
                <a:solidFill>
                  <a:srgbClr val="000000"/>
                </a:solidFill>
                <a:latin typeface="Arial"/>
                <a:cs typeface="Arial"/>
              </a:rPr>
              <a:t> </a:t>
            </a:r>
            <a:r>
              <a:rPr lang="it-IT" sz="1600" dirty="0" err="1">
                <a:solidFill>
                  <a:srgbClr val="000000"/>
                </a:solidFill>
                <a:latin typeface="Arial"/>
                <a:cs typeface="Arial"/>
              </a:rPr>
              <a:t>contributions</a:t>
            </a:r>
            <a:r>
              <a:rPr lang="it-IT" sz="1600" dirty="0">
                <a:solidFill>
                  <a:srgbClr val="000000"/>
                </a:solidFill>
                <a:latin typeface="Arial"/>
                <a:cs typeface="Arial"/>
              </a:rPr>
              <a:t> </a:t>
            </a:r>
            <a:r>
              <a:rPr lang="it-IT" sz="1600" dirty="0" err="1">
                <a:solidFill>
                  <a:srgbClr val="000000"/>
                </a:solidFill>
                <a:latin typeface="Arial"/>
                <a:cs typeface="Arial"/>
              </a:rPr>
              <a:t>of</a:t>
            </a:r>
            <a:r>
              <a:rPr lang="it-IT" sz="1600" dirty="0">
                <a:solidFill>
                  <a:srgbClr val="000000"/>
                </a:solidFill>
                <a:latin typeface="Arial"/>
                <a:cs typeface="Arial"/>
              </a:rPr>
              <a:t> the </a:t>
            </a:r>
            <a:r>
              <a:rPr lang="it-IT" sz="1600" baseline="30000" dirty="0">
                <a:solidFill>
                  <a:srgbClr val="000000"/>
                </a:solidFill>
                <a:latin typeface="Arial"/>
                <a:cs typeface="Arial"/>
              </a:rPr>
              <a:t>11</a:t>
            </a:r>
            <a:r>
              <a:rPr lang="it-IT" sz="1600" dirty="0">
                <a:solidFill>
                  <a:srgbClr val="000000"/>
                </a:solidFill>
                <a:latin typeface="Arial"/>
                <a:cs typeface="Arial"/>
              </a:rPr>
              <a:t>C </a:t>
            </a:r>
            <a:r>
              <a:rPr lang="it-IT" sz="1600" dirty="0" err="1">
                <a:solidFill>
                  <a:srgbClr val="000000"/>
                </a:solidFill>
                <a:latin typeface="Arial"/>
                <a:cs typeface="Arial"/>
              </a:rPr>
              <a:t>ground</a:t>
            </a:r>
            <a:r>
              <a:rPr lang="it-IT" sz="1600" dirty="0">
                <a:solidFill>
                  <a:srgbClr val="000000"/>
                </a:solidFill>
                <a:latin typeface="Arial"/>
                <a:cs typeface="Arial"/>
              </a:rPr>
              <a:t> state</a:t>
            </a:r>
            <a:r>
              <a:rPr lang="it-IT" sz="1600" dirty="0" smtClean="0">
                <a:solidFill>
                  <a:srgbClr val="000000"/>
                </a:solidFill>
                <a:latin typeface="Arial"/>
                <a:cs typeface="Arial"/>
              </a:rPr>
              <a:t> </a:t>
            </a:r>
            <a:r>
              <a:rPr lang="it-IT" sz="1600" dirty="0" err="1">
                <a:solidFill>
                  <a:srgbClr val="000000"/>
                </a:solidFill>
                <a:latin typeface="Arial"/>
                <a:cs typeface="Arial"/>
              </a:rPr>
              <a:t>5</a:t>
            </a:r>
            <a:r>
              <a:rPr lang="it-IT" sz="1600" dirty="0" smtClean="0">
                <a:solidFill>
                  <a:srgbClr val="000000"/>
                </a:solidFill>
                <a:latin typeface="Arial"/>
                <a:cs typeface="Arial"/>
              </a:rPr>
              <a:t>/</a:t>
            </a:r>
            <a:r>
              <a:rPr lang="it-IT" sz="1600" dirty="0">
                <a:solidFill>
                  <a:srgbClr val="000000"/>
                </a:solidFill>
                <a:latin typeface="Arial"/>
                <a:cs typeface="Arial"/>
              </a:rPr>
              <a:t>2</a:t>
            </a:r>
            <a:r>
              <a:rPr lang="it-IT" sz="1600" baseline="30000" dirty="0">
                <a:solidFill>
                  <a:srgbClr val="000000"/>
                </a:solidFill>
                <a:latin typeface="Arial"/>
                <a:cs typeface="Arial"/>
              </a:rPr>
              <a:t>-</a:t>
            </a:r>
            <a:r>
              <a:rPr lang="it-IT" sz="1600" dirty="0">
                <a:solidFill>
                  <a:srgbClr val="000000"/>
                </a:solidFill>
                <a:latin typeface="Arial"/>
                <a:cs typeface="Arial"/>
              </a:rPr>
              <a:t> and </a:t>
            </a:r>
            <a:r>
              <a:rPr lang="it-IT" sz="1600" dirty="0" err="1">
                <a:solidFill>
                  <a:srgbClr val="000000"/>
                </a:solidFill>
                <a:latin typeface="Arial"/>
                <a:cs typeface="Arial"/>
              </a:rPr>
              <a:t>its</a:t>
            </a:r>
            <a:r>
              <a:rPr lang="it-IT" sz="1600" dirty="0">
                <a:solidFill>
                  <a:srgbClr val="000000"/>
                </a:solidFill>
                <a:latin typeface="Arial"/>
                <a:cs typeface="Arial"/>
              </a:rPr>
              <a:t>  </a:t>
            </a:r>
            <a:r>
              <a:rPr lang="it-IT" sz="1600" dirty="0" err="1">
                <a:solidFill>
                  <a:srgbClr val="000000"/>
                </a:solidFill>
                <a:latin typeface="Arial"/>
                <a:cs typeface="Arial"/>
              </a:rPr>
              <a:t>7</a:t>
            </a:r>
            <a:r>
              <a:rPr lang="it-IT" sz="1600" dirty="0">
                <a:solidFill>
                  <a:srgbClr val="000000"/>
                </a:solidFill>
                <a:latin typeface="Arial"/>
                <a:cs typeface="Arial"/>
              </a:rPr>
              <a:t>/2</a:t>
            </a:r>
            <a:r>
              <a:rPr lang="it-IT" sz="1600" baseline="30000" dirty="0">
                <a:solidFill>
                  <a:srgbClr val="000000"/>
                </a:solidFill>
                <a:latin typeface="Arial"/>
                <a:cs typeface="Arial"/>
              </a:rPr>
              <a:t>-</a:t>
            </a:r>
            <a:r>
              <a:rPr lang="it-IT" sz="1600" dirty="0">
                <a:solidFill>
                  <a:srgbClr val="000000"/>
                </a:solidFill>
                <a:latin typeface="Arial"/>
                <a:cs typeface="Arial"/>
              </a:rPr>
              <a:t> </a:t>
            </a:r>
            <a:r>
              <a:rPr lang="it-IT" sz="1600" dirty="0" err="1">
                <a:solidFill>
                  <a:srgbClr val="000000"/>
                </a:solidFill>
                <a:latin typeface="Arial"/>
                <a:cs typeface="Arial"/>
              </a:rPr>
              <a:t>excited</a:t>
            </a:r>
            <a:r>
              <a:rPr lang="it-IT" sz="1600" dirty="0">
                <a:solidFill>
                  <a:srgbClr val="000000"/>
                </a:solidFill>
                <a:latin typeface="Arial"/>
                <a:cs typeface="Arial"/>
              </a:rPr>
              <a:t> state</a:t>
            </a: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Initial</a:t>
            </a:r>
            <a:r>
              <a:rPr lang="it-IT" sz="1600" dirty="0">
                <a:solidFill>
                  <a:srgbClr val="000000"/>
                </a:solidFill>
                <a:latin typeface="Arial"/>
                <a:cs typeface="Arial"/>
              </a:rPr>
              <a:t> </a:t>
            </a:r>
            <a:r>
              <a:rPr lang="it-IT" sz="1600" dirty="0" err="1">
                <a:solidFill>
                  <a:srgbClr val="000000"/>
                </a:solidFill>
                <a:latin typeface="Arial"/>
                <a:cs typeface="Arial"/>
              </a:rPr>
              <a:t>hypernucleus</a:t>
            </a:r>
            <a:r>
              <a:rPr lang="it-IT" sz="1600" dirty="0">
                <a:solidFill>
                  <a:srgbClr val="000000"/>
                </a:solidFill>
                <a:latin typeface="Arial"/>
                <a:cs typeface="Arial"/>
              </a:rPr>
              <a:t>  </a:t>
            </a:r>
            <a:r>
              <a:rPr lang="it-IT" sz="1600" dirty="0" err="1">
                <a:solidFill>
                  <a:srgbClr val="000000"/>
                </a:solidFill>
                <a:latin typeface="Arial"/>
                <a:cs typeface="Arial"/>
              </a:rPr>
              <a:t>spin</a:t>
            </a:r>
            <a:endParaRPr lang="it-IT" sz="1600" dirty="0">
              <a:solidFill>
                <a:srgbClr val="000000"/>
              </a:solidFill>
              <a:latin typeface="Arial"/>
              <a:cs typeface="Arial"/>
            </a:endParaRPr>
          </a:p>
          <a:p>
            <a:pPr>
              <a:defRPr/>
            </a:pPr>
            <a:r>
              <a:rPr lang="it-IT" sz="1600" dirty="0">
                <a:solidFill>
                  <a:srgbClr val="000000"/>
                </a:solidFill>
                <a:latin typeface="Arial"/>
                <a:cs typeface="Arial"/>
              </a:rPr>
              <a:t>   </a:t>
            </a:r>
            <a:r>
              <a:rPr lang="it-IT" sz="1600" dirty="0" err="1">
                <a:solidFill>
                  <a:srgbClr val="000000"/>
                </a:solidFill>
                <a:latin typeface="Arial"/>
                <a:cs typeface="Arial"/>
              </a:rPr>
              <a:t>J</a:t>
            </a:r>
            <a:r>
              <a:rPr lang="el-GR" sz="1600" baseline="30000" dirty="0">
                <a:solidFill>
                  <a:srgbClr val="000000"/>
                </a:solidFill>
                <a:latin typeface="Arial"/>
                <a:ea typeface="Times New Roman" charset="0"/>
                <a:cs typeface="Arial"/>
              </a:rPr>
              <a:t>π</a:t>
            </a:r>
            <a:r>
              <a:rPr lang="it-IT" sz="1600" baseline="30000" dirty="0">
                <a:solidFill>
                  <a:srgbClr val="000000"/>
                </a:solidFill>
                <a:latin typeface="Arial"/>
                <a:ea typeface="Times New Roman" charset="0"/>
                <a:cs typeface="Arial"/>
              </a:rPr>
              <a:t> </a:t>
            </a:r>
            <a:r>
              <a:rPr lang="it-IT" sz="1600" dirty="0">
                <a:solidFill>
                  <a:srgbClr val="000000"/>
                </a:solidFill>
                <a:latin typeface="Arial"/>
                <a:ea typeface="Times New Roman" charset="0"/>
                <a:cs typeface="Arial"/>
              </a:rPr>
              <a:t>(</a:t>
            </a:r>
            <a:r>
              <a:rPr lang="it-IT" sz="1600" b="1" baseline="30000" dirty="0" smtClean="0">
                <a:solidFill>
                  <a:srgbClr val="000000"/>
                </a:solidFill>
                <a:latin typeface="Arial"/>
                <a:cs typeface="Arial"/>
              </a:rPr>
              <a:t>11</a:t>
            </a:r>
            <a:r>
              <a:rPr lang="it-IT" sz="1600" b="1" baseline="-25000" dirty="0">
                <a:solidFill>
                  <a:srgbClr val="000000"/>
                </a:solidFill>
                <a:latin typeface="Symbol" charset="2"/>
                <a:cs typeface="Arial"/>
              </a:rPr>
              <a:t>L</a:t>
            </a:r>
            <a:r>
              <a:rPr lang="it-IT" sz="1600" b="1" dirty="0" smtClean="0">
                <a:solidFill>
                  <a:srgbClr val="000000"/>
                </a:solidFill>
                <a:latin typeface="Arial"/>
                <a:cs typeface="Arial"/>
              </a:rPr>
              <a:t>B</a:t>
            </a:r>
            <a:r>
              <a:rPr lang="it-IT" sz="1600" b="1" baseline="-25000" dirty="0" smtClean="0">
                <a:solidFill>
                  <a:srgbClr val="000000"/>
                </a:solidFill>
                <a:latin typeface="Arial"/>
                <a:cs typeface="Arial"/>
              </a:rPr>
              <a:t>g.s</a:t>
            </a:r>
            <a:r>
              <a:rPr lang="it-IT" sz="1600" b="1" baseline="-25000" dirty="0">
                <a:solidFill>
                  <a:srgbClr val="000000"/>
                </a:solidFill>
                <a:latin typeface="Arial"/>
                <a:cs typeface="Arial"/>
              </a:rPr>
              <a:t>.</a:t>
            </a:r>
            <a:r>
              <a:rPr lang="it-IT" sz="1600" dirty="0">
                <a:solidFill>
                  <a:srgbClr val="000000"/>
                </a:solidFill>
                <a:latin typeface="Arial"/>
                <a:ea typeface="Times New Roman" charset="0"/>
                <a:cs typeface="Arial"/>
              </a:rPr>
              <a:t>) = 5/2</a:t>
            </a:r>
            <a:r>
              <a:rPr lang="it-IT" sz="1600" baseline="30000" dirty="0">
                <a:solidFill>
                  <a:srgbClr val="000000"/>
                </a:solidFill>
                <a:latin typeface="Arial"/>
                <a:ea typeface="Times New Roman" charset="0"/>
                <a:cs typeface="Arial"/>
              </a:rPr>
              <a:t>+</a:t>
            </a:r>
            <a:r>
              <a:rPr lang="it-IT" sz="1600" baseline="30000" dirty="0" smtClean="0">
                <a:solidFill>
                  <a:srgbClr val="000000"/>
                </a:solidFill>
                <a:latin typeface="Arial"/>
                <a:ea typeface="Times New Roman" charset="0"/>
                <a:cs typeface="Arial"/>
              </a:rPr>
              <a:t> </a:t>
            </a:r>
            <a:r>
              <a:rPr lang="it-IT" sz="1600" dirty="0" smtClean="0">
                <a:solidFill>
                  <a:srgbClr val="000000"/>
                </a:solidFill>
                <a:latin typeface="Arial"/>
                <a:ea typeface="Times New Roman" charset="0"/>
                <a:cs typeface="Arial"/>
              </a:rPr>
              <a:t>: </a:t>
            </a:r>
            <a:r>
              <a:rPr lang="it-IT" sz="1600" dirty="0" err="1">
                <a:solidFill>
                  <a:srgbClr val="000000"/>
                </a:solidFill>
                <a:latin typeface="Arial"/>
                <a:ea typeface="Times New Roman" charset="0"/>
                <a:cs typeface="Arial"/>
              </a:rPr>
              <a:t>experimental</a:t>
            </a:r>
            <a:r>
              <a:rPr lang="it-IT" sz="1600" dirty="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confirmation</a:t>
            </a:r>
            <a:endParaRPr lang="it-IT" sz="1600" dirty="0" smtClean="0">
              <a:solidFill>
                <a:srgbClr val="000000"/>
              </a:solidFill>
              <a:latin typeface="Arial"/>
              <a:ea typeface="Times New Roman" charset="0"/>
              <a:cs typeface="Arial"/>
            </a:endParaRPr>
          </a:p>
          <a:p>
            <a:pPr>
              <a:defRPr/>
            </a:pPr>
            <a:r>
              <a:rPr lang="it-IT" sz="1400" dirty="0" smtClean="0">
                <a:solidFill>
                  <a:srgbClr val="000000"/>
                </a:solidFill>
                <a:latin typeface="Arial"/>
                <a:ea typeface="Times New Roman" charset="0"/>
                <a:cs typeface="Arial"/>
              </a:rPr>
              <a:t>(Sato </a:t>
            </a:r>
            <a:r>
              <a:rPr lang="it-IT" sz="1400" dirty="0" err="1" smtClean="0">
                <a:solidFill>
                  <a:srgbClr val="000000"/>
                </a:solidFill>
                <a:latin typeface="Arial"/>
                <a:ea typeface="Times New Roman" charset="0"/>
                <a:cs typeface="Arial"/>
              </a:rPr>
              <a:t>et</a:t>
            </a:r>
            <a:r>
              <a:rPr lang="it-IT" sz="1400" dirty="0" smtClean="0">
                <a:solidFill>
                  <a:srgbClr val="000000"/>
                </a:solidFill>
                <a:latin typeface="Arial"/>
                <a:ea typeface="Times New Roman" charset="0"/>
                <a:cs typeface="Arial"/>
              </a:rPr>
              <a:t> al., PRC 71 (2005) 025203)</a:t>
            </a:r>
            <a:r>
              <a:rPr lang="it-IT" sz="1600" dirty="0" smtClean="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by</a:t>
            </a:r>
            <a:r>
              <a:rPr lang="it-IT" sz="1600" dirty="0" smtClean="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different</a:t>
            </a:r>
            <a:r>
              <a:rPr lang="it-IT" sz="1600" dirty="0" smtClean="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observable</a:t>
            </a:r>
            <a:endParaRPr lang="it-IT" sz="1600" baseline="30000" dirty="0" smtClean="0">
              <a:solidFill>
                <a:srgbClr val="000000"/>
              </a:solidFill>
              <a:latin typeface="Arial"/>
              <a:ea typeface="Times New Roman" charset="0"/>
              <a:cs typeface="Arial"/>
            </a:endParaRPr>
          </a:p>
          <a:p>
            <a:pPr>
              <a:defRPr/>
            </a:pPr>
            <a:endParaRPr lang="it-IT" sz="1600" dirty="0">
              <a:solidFill>
                <a:srgbClr val="000000"/>
              </a:solidFill>
              <a:latin typeface="Arial"/>
              <a:cs typeface="Arial"/>
            </a:endParaRPr>
          </a:p>
        </p:txBody>
      </p:sp>
      <p:sp>
        <p:nvSpPr>
          <p:cNvPr id="10"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11</a:t>
            </a:r>
            <a:r>
              <a:rPr lang="it-IT" sz="2400" b="1" baseline="-25000" dirty="0" smtClean="0">
                <a:solidFill>
                  <a:srgbClr val="FF0000"/>
                </a:solidFill>
                <a:latin typeface="Symbol" charset="2"/>
                <a:cs typeface="Arial"/>
              </a:rPr>
              <a:t>L</a:t>
            </a:r>
            <a:r>
              <a:rPr lang="it-IT" sz="2400" b="1" dirty="0" smtClean="0">
                <a:solidFill>
                  <a:srgbClr val="FF0000"/>
                </a:solidFill>
                <a:latin typeface="Arial"/>
                <a:cs typeface="Arial"/>
              </a:rPr>
              <a:t>B</a:t>
            </a:r>
            <a:endParaRPr lang="it-IT" sz="2400" b="1" dirty="0">
              <a:solidFill>
                <a:srgbClr val="FF0000"/>
              </a:solidFill>
              <a:latin typeface="Arial"/>
              <a:cs typeface="Arial"/>
            </a:endParaRPr>
          </a:p>
        </p:txBody>
      </p:sp>
      <p:cxnSp>
        <p:nvCxnSpPr>
          <p:cNvPr id="17" name="Straight Connector 16"/>
          <p:cNvCxnSpPr/>
          <p:nvPr/>
        </p:nvCxnSpPr>
        <p:spPr>
          <a:xfrm rot="5400000">
            <a:off x="1535906" y="263445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1061244" y="26408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 name="Group 21"/>
          <p:cNvGrpSpPr/>
          <p:nvPr/>
        </p:nvGrpSpPr>
        <p:grpSpPr>
          <a:xfrm>
            <a:off x="138183" y="3657600"/>
            <a:ext cx="3671817" cy="2803565"/>
            <a:chOff x="61983" y="3657600"/>
            <a:chExt cx="3671817" cy="2803565"/>
          </a:xfrm>
        </p:grpSpPr>
        <p:grpSp>
          <p:nvGrpSpPr>
            <p:cNvPr id="5" name="Group 19"/>
            <p:cNvGrpSpPr/>
            <p:nvPr/>
          </p:nvGrpSpPr>
          <p:grpSpPr>
            <a:xfrm>
              <a:off x="61983" y="3657600"/>
              <a:ext cx="3671817" cy="2803565"/>
              <a:chOff x="61983" y="3657600"/>
              <a:chExt cx="3671817" cy="2803565"/>
            </a:xfrm>
          </p:grpSpPr>
          <p:sp>
            <p:nvSpPr>
              <p:cNvPr id="13" name="Text Box 22"/>
              <p:cNvSpPr txBox="1">
                <a:spLocks noChangeArrowheads="1"/>
              </p:cNvSpPr>
              <p:nvPr/>
            </p:nvSpPr>
            <p:spPr bwMode="auto">
              <a:xfrm rot="16200000">
                <a:off x="2350659" y="4712859"/>
                <a:ext cx="2437074" cy="329208"/>
              </a:xfrm>
              <a:prstGeom prst="rect">
                <a:avLst/>
              </a:prstGeom>
              <a:noFill/>
              <a:ln w="19050">
                <a:solidFill>
                  <a:schemeClr val="tx1"/>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a:solidFill>
                      <a:schemeClr val="bg1"/>
                    </a:solidFill>
                    <a:latin typeface="Constantia" pitchFamily="-65" charset="0"/>
                  </a:rPr>
                  <a:t>T</a:t>
                </a:r>
                <a:r>
                  <a:rPr lang="it-IT" sz="1100" dirty="0">
                    <a:solidFill>
                      <a:srgbClr val="000000"/>
                    </a:solidFill>
                    <a:latin typeface="Constantia" pitchFamily="-65" charset="0"/>
                  </a:rPr>
                  <a:t>. </a:t>
                </a:r>
                <a:r>
                  <a:rPr lang="it-IT" sz="1100" dirty="0" err="1">
                    <a:solidFill>
                      <a:srgbClr val="000000"/>
                    </a:solidFill>
                    <a:latin typeface="Constantia" pitchFamily="-65" charset="0"/>
                  </a:rPr>
                  <a:t>Motoba</a:t>
                </a:r>
                <a:r>
                  <a:rPr lang="it-IT" sz="1100" dirty="0">
                    <a:solidFill>
                      <a:srgbClr val="000000"/>
                    </a:solidFill>
                    <a:latin typeface="Constantia" pitchFamily="-65" charset="0"/>
                  </a:rPr>
                  <a:t>  (Private </a:t>
                </a:r>
                <a:r>
                  <a:rPr lang="it-IT" sz="1100" dirty="0" err="1">
                    <a:solidFill>
                      <a:srgbClr val="000000"/>
                    </a:solidFill>
                    <a:latin typeface="Constantia" pitchFamily="-65" charset="0"/>
                  </a:rPr>
                  <a:t>Communication</a:t>
                </a:r>
                <a:r>
                  <a:rPr lang="it-IT" sz="1100" dirty="0">
                    <a:solidFill>
                      <a:srgbClr val="000000"/>
                    </a:solidFill>
                    <a:latin typeface="Constantia" pitchFamily="-65" charset="0"/>
                  </a:rPr>
                  <a:t>)  </a:t>
                </a:r>
              </a:p>
            </p:txBody>
          </p:sp>
          <p:pic>
            <p:nvPicPr>
              <p:cNvPr id="19" name="Picture 18" descr="Spec_L11B_J57motoba.jpg"/>
              <p:cNvPicPr>
                <a:picLocks noChangeAspect="1"/>
              </p:cNvPicPr>
              <p:nvPr/>
            </p:nvPicPr>
            <p:blipFill>
              <a:blip r:embed="rId4" cstate="print"/>
              <a:stretch>
                <a:fillRect/>
              </a:stretch>
            </p:blipFill>
            <p:spPr>
              <a:xfrm>
                <a:off x="61983" y="3657600"/>
                <a:ext cx="3138417" cy="2803565"/>
              </a:xfrm>
              <a:prstGeom prst="rect">
                <a:avLst/>
              </a:prstGeom>
            </p:spPr>
          </p:pic>
        </p:grpSp>
        <p:cxnSp>
          <p:nvCxnSpPr>
            <p:cNvPr id="21" name="Straight Connector 20"/>
            <p:cNvCxnSpPr/>
            <p:nvPr/>
          </p:nvCxnSpPr>
          <p:spPr>
            <a:xfrm rot="5400000">
              <a:off x="71606" y="5232406"/>
              <a:ext cx="871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 name="CasellaDiTesto 13"/>
          <p:cNvSpPr txBox="1"/>
          <p:nvPr/>
        </p:nvSpPr>
        <p:spPr>
          <a:xfrm>
            <a:off x="683568" y="6505599"/>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355800" y="3340800"/>
            <a:ext cx="4140000" cy="3060000"/>
            <a:chOff x="355800" y="3340800"/>
            <a:chExt cx="4140000" cy="3060000"/>
          </a:xfrm>
        </p:grpSpPr>
        <p:pic>
          <p:nvPicPr>
            <p:cNvPr id="35" name="Picture 34" descr="B11_Gal.eps"/>
            <p:cNvPicPr>
              <a:picLocks/>
            </p:cNvPicPr>
            <p:nvPr/>
          </p:nvPicPr>
          <p:blipFill>
            <a:blip r:embed="rId3" cstate="print"/>
            <a:stretch>
              <a:fillRect/>
            </a:stretch>
          </p:blipFill>
          <p:spPr>
            <a:xfrm>
              <a:off x="355800" y="3340800"/>
              <a:ext cx="4140000" cy="3060000"/>
            </a:xfrm>
            <a:prstGeom prst="rect">
              <a:avLst/>
            </a:prstGeom>
          </p:spPr>
        </p:pic>
        <p:grpSp>
          <p:nvGrpSpPr>
            <p:cNvPr id="3" name="Group 37"/>
            <p:cNvGrpSpPr/>
            <p:nvPr/>
          </p:nvGrpSpPr>
          <p:grpSpPr>
            <a:xfrm>
              <a:off x="1578000" y="3717000"/>
              <a:ext cx="1774800" cy="2383200"/>
              <a:chOff x="1578000" y="3717000"/>
              <a:chExt cx="1774800" cy="2383200"/>
            </a:xfrm>
          </p:grpSpPr>
          <p:sp>
            <p:nvSpPr>
              <p:cNvPr id="9" name="Rectangle 8"/>
              <p:cNvSpPr/>
              <p:nvPr/>
            </p:nvSpPr>
            <p:spPr>
              <a:xfrm>
                <a:off x="2956800" y="4528558"/>
                <a:ext cx="396000" cy="8382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956800" y="4703185"/>
                <a:ext cx="396000" cy="83821"/>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578000" y="4650797"/>
                <a:ext cx="90000" cy="143194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578000" y="5803200"/>
                <a:ext cx="90000" cy="29686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732800" y="3760200"/>
                <a:ext cx="90000" cy="2340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732800" y="5677200"/>
                <a:ext cx="90000" cy="403695"/>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200800" y="3717000"/>
                <a:ext cx="90000" cy="2376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 name="Group 36"/>
          <p:cNvGrpSpPr/>
          <p:nvPr/>
        </p:nvGrpSpPr>
        <p:grpSpPr>
          <a:xfrm>
            <a:off x="355800" y="161400"/>
            <a:ext cx="4140000" cy="3420000"/>
            <a:chOff x="355800" y="161400"/>
            <a:chExt cx="4140000" cy="3420000"/>
          </a:xfrm>
        </p:grpSpPr>
        <p:pic>
          <p:nvPicPr>
            <p:cNvPr id="34" name="Picture 33" descr="B11_data.eps"/>
            <p:cNvPicPr>
              <a:picLocks/>
            </p:cNvPicPr>
            <p:nvPr/>
          </p:nvPicPr>
          <p:blipFill>
            <a:blip r:embed="rId4" cstate="print"/>
            <a:stretch>
              <a:fillRect/>
            </a:stretch>
          </p:blipFill>
          <p:spPr>
            <a:xfrm>
              <a:off x="355800" y="161400"/>
              <a:ext cx="4140000" cy="3420000"/>
            </a:xfrm>
            <a:prstGeom prst="rect">
              <a:avLst/>
            </a:prstGeom>
          </p:spPr>
        </p:pic>
        <p:sp>
          <p:nvSpPr>
            <p:cNvPr id="32" name="TextBox 31"/>
            <p:cNvSpPr txBox="1"/>
            <p:nvPr/>
          </p:nvSpPr>
          <p:spPr>
            <a:xfrm>
              <a:off x="1295400" y="609600"/>
              <a:ext cx="2074456" cy="276999"/>
            </a:xfrm>
            <a:prstGeom prst="rect">
              <a:avLst/>
            </a:prstGeom>
            <a:noFill/>
          </p:spPr>
          <p:txBody>
            <a:bodyPr wrap="none" rtlCol="0">
              <a:spAutoFit/>
            </a:bodyPr>
            <a:lstStyle/>
            <a:p>
              <a:r>
                <a:rPr lang="en-US" sz="1200" baseline="30000" dirty="0" smtClean="0">
                  <a:latin typeface="Arial"/>
                  <a:cs typeface="Arial"/>
                </a:rPr>
                <a:t>11</a:t>
              </a:r>
              <a:r>
                <a:rPr lang="en-US" sz="1200" dirty="0" smtClean="0">
                  <a:latin typeface="Arial"/>
                  <a:cs typeface="Arial"/>
                </a:rPr>
                <a:t>C: 3/2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7/2</a:t>
              </a:r>
              <a:r>
                <a:rPr lang="en-US" sz="1200" baseline="30000" dirty="0" smtClean="0">
                  <a:latin typeface="Arial"/>
                  <a:cs typeface="Arial"/>
                </a:rPr>
                <a:t>- </a:t>
              </a:r>
              <a:r>
                <a:rPr lang="en-US" sz="1200" dirty="0" smtClean="0">
                  <a:latin typeface="Arial"/>
                  <a:cs typeface="Arial"/>
                </a:rPr>
                <a:t>(~6.5 </a:t>
              </a:r>
              <a:r>
                <a:rPr lang="en-US" sz="1200" dirty="0" err="1" smtClean="0">
                  <a:latin typeface="Arial"/>
                  <a:cs typeface="Arial"/>
                </a:rPr>
                <a:t>MeV</a:t>
              </a:r>
              <a:r>
                <a:rPr lang="en-US" sz="1200" dirty="0" smtClean="0">
                  <a:latin typeface="Arial"/>
                  <a:cs typeface="Arial"/>
                </a:rPr>
                <a:t>)</a:t>
              </a:r>
            </a:p>
            <a:p>
              <a:endParaRPr lang="en-US" sz="1400" dirty="0" smtClean="0"/>
            </a:p>
          </p:txBody>
        </p:sp>
      </p:grpSp>
      <p:sp>
        <p:nvSpPr>
          <p:cNvPr id="7" name="CasellaDiTesto 6"/>
          <p:cNvSpPr txBox="1"/>
          <p:nvPr/>
        </p:nvSpPr>
        <p:spPr>
          <a:xfrm>
            <a:off x="4419600" y="443568"/>
            <a:ext cx="4493873" cy="3231654"/>
          </a:xfrm>
          <a:prstGeom prst="rect">
            <a:avLst/>
          </a:prstGeom>
          <a:noFill/>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Correspondence</a:t>
            </a:r>
            <a:r>
              <a:rPr lang="it-IT" sz="1600" dirty="0">
                <a:solidFill>
                  <a:srgbClr val="000000"/>
                </a:solidFill>
                <a:latin typeface="Arial"/>
                <a:cs typeface="Arial"/>
              </a:rPr>
              <a:t> </a:t>
            </a:r>
            <a:r>
              <a:rPr lang="it-IT" sz="1600" dirty="0" err="1">
                <a:solidFill>
                  <a:srgbClr val="000000"/>
                </a:solidFill>
                <a:latin typeface="Arial"/>
                <a:cs typeface="Arial"/>
              </a:rPr>
              <a:t>with</a:t>
            </a:r>
            <a:r>
              <a:rPr lang="it-IT" sz="1600" dirty="0">
                <a:solidFill>
                  <a:srgbClr val="000000"/>
                </a:solidFill>
                <a:latin typeface="Arial"/>
                <a:cs typeface="Arial"/>
              </a:rPr>
              <a:t> the  </a:t>
            </a:r>
            <a:r>
              <a:rPr lang="it-IT" sz="1600" dirty="0" err="1">
                <a:solidFill>
                  <a:srgbClr val="000000"/>
                </a:solidFill>
                <a:latin typeface="Arial"/>
                <a:cs typeface="Arial"/>
              </a:rPr>
              <a:t>calculated</a:t>
            </a:r>
            <a:r>
              <a:rPr lang="it-IT" sz="1600" dirty="0">
                <a:solidFill>
                  <a:srgbClr val="000000"/>
                </a:solidFill>
                <a:latin typeface="Arial"/>
                <a:cs typeface="Arial"/>
              </a:rPr>
              <a:t> </a:t>
            </a:r>
            <a:r>
              <a:rPr lang="it-IT" sz="1600" dirty="0" err="1">
                <a:solidFill>
                  <a:srgbClr val="000000"/>
                </a:solidFill>
                <a:latin typeface="Arial"/>
                <a:cs typeface="Arial"/>
              </a:rPr>
              <a:t>strenght</a:t>
            </a:r>
            <a:r>
              <a:rPr lang="it-IT" sz="1600" dirty="0">
                <a:solidFill>
                  <a:srgbClr val="000000"/>
                </a:solidFill>
                <a:latin typeface="Arial"/>
                <a:cs typeface="Arial"/>
              </a:rPr>
              <a:t> </a:t>
            </a:r>
            <a:r>
              <a:rPr lang="it-IT" sz="1600" dirty="0" err="1" smtClean="0">
                <a:solidFill>
                  <a:srgbClr val="000000"/>
                </a:solidFill>
                <a:latin typeface="Arial"/>
                <a:cs typeface="Arial"/>
              </a:rPr>
              <a:t>functions</a:t>
            </a:r>
            <a:endParaRPr lang="it-IT" sz="16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H. Bando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Pers</a:t>
            </a:r>
            <a:r>
              <a:rPr lang="it-IT" sz="1400" dirty="0" smtClean="0">
                <a:solidFill>
                  <a:srgbClr val="000000"/>
                </a:solidFill>
                <a:latin typeface="Arial"/>
                <a:cs typeface="Arial"/>
              </a:rPr>
              <a:t>. </a:t>
            </a:r>
            <a:r>
              <a:rPr lang="it-IT" sz="1400" dirty="0" err="1" smtClean="0">
                <a:solidFill>
                  <a:srgbClr val="000000"/>
                </a:solidFill>
                <a:latin typeface="Arial"/>
                <a:cs typeface="Arial"/>
              </a:rPr>
              <a:t>Meson</a:t>
            </a:r>
            <a:r>
              <a:rPr lang="it-IT" sz="1400" dirty="0" smtClean="0">
                <a:solidFill>
                  <a:srgbClr val="000000"/>
                </a:solidFill>
                <a:latin typeface="Arial"/>
                <a:cs typeface="Arial"/>
              </a:rPr>
              <a:t> Science (1992) p.571</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600" dirty="0" smtClean="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Two</a:t>
            </a:r>
            <a:r>
              <a:rPr lang="it-IT" sz="1600" dirty="0">
                <a:solidFill>
                  <a:srgbClr val="000000"/>
                </a:solidFill>
                <a:latin typeface="Arial"/>
                <a:cs typeface="Arial"/>
              </a:rPr>
              <a:t> </a:t>
            </a:r>
            <a:r>
              <a:rPr lang="it-IT" sz="1600" dirty="0" err="1">
                <a:solidFill>
                  <a:srgbClr val="000000"/>
                </a:solidFill>
                <a:latin typeface="Arial"/>
                <a:cs typeface="Arial"/>
              </a:rPr>
              <a:t>contributions</a:t>
            </a:r>
            <a:r>
              <a:rPr lang="it-IT" sz="1600" dirty="0">
                <a:solidFill>
                  <a:srgbClr val="000000"/>
                </a:solidFill>
                <a:latin typeface="Arial"/>
                <a:cs typeface="Arial"/>
              </a:rPr>
              <a:t> </a:t>
            </a:r>
            <a:r>
              <a:rPr lang="it-IT" sz="1600" dirty="0" err="1">
                <a:solidFill>
                  <a:srgbClr val="000000"/>
                </a:solidFill>
                <a:latin typeface="Arial"/>
                <a:cs typeface="Arial"/>
              </a:rPr>
              <a:t>of</a:t>
            </a:r>
            <a:r>
              <a:rPr lang="it-IT" sz="1600" dirty="0">
                <a:solidFill>
                  <a:srgbClr val="000000"/>
                </a:solidFill>
                <a:latin typeface="Arial"/>
                <a:cs typeface="Arial"/>
              </a:rPr>
              <a:t> the </a:t>
            </a:r>
            <a:r>
              <a:rPr lang="it-IT" sz="1600" baseline="30000" dirty="0">
                <a:solidFill>
                  <a:srgbClr val="000000"/>
                </a:solidFill>
                <a:latin typeface="Arial"/>
                <a:cs typeface="Arial"/>
              </a:rPr>
              <a:t>11</a:t>
            </a:r>
            <a:r>
              <a:rPr lang="it-IT" sz="1600" dirty="0">
                <a:solidFill>
                  <a:srgbClr val="000000"/>
                </a:solidFill>
                <a:latin typeface="Arial"/>
                <a:cs typeface="Arial"/>
              </a:rPr>
              <a:t>C </a:t>
            </a:r>
            <a:r>
              <a:rPr lang="it-IT" sz="1600" dirty="0" err="1">
                <a:solidFill>
                  <a:srgbClr val="000000"/>
                </a:solidFill>
                <a:latin typeface="Arial"/>
                <a:cs typeface="Arial"/>
              </a:rPr>
              <a:t>ground</a:t>
            </a:r>
            <a:r>
              <a:rPr lang="it-IT" sz="1600" dirty="0">
                <a:solidFill>
                  <a:srgbClr val="000000"/>
                </a:solidFill>
                <a:latin typeface="Arial"/>
                <a:cs typeface="Arial"/>
              </a:rPr>
              <a:t> state</a:t>
            </a:r>
            <a:r>
              <a:rPr lang="it-IT" sz="1600" dirty="0" smtClean="0">
                <a:solidFill>
                  <a:srgbClr val="000000"/>
                </a:solidFill>
                <a:latin typeface="Arial"/>
                <a:cs typeface="Arial"/>
              </a:rPr>
              <a:t> </a:t>
            </a:r>
            <a:r>
              <a:rPr lang="it-IT" sz="1600" dirty="0" err="1">
                <a:solidFill>
                  <a:srgbClr val="000000"/>
                </a:solidFill>
                <a:latin typeface="Arial"/>
                <a:cs typeface="Arial"/>
              </a:rPr>
              <a:t>5</a:t>
            </a:r>
            <a:r>
              <a:rPr lang="it-IT" sz="1600" dirty="0" smtClean="0">
                <a:solidFill>
                  <a:srgbClr val="000000"/>
                </a:solidFill>
                <a:latin typeface="Arial"/>
                <a:cs typeface="Arial"/>
              </a:rPr>
              <a:t>/</a:t>
            </a:r>
            <a:r>
              <a:rPr lang="it-IT" sz="1600" dirty="0">
                <a:solidFill>
                  <a:srgbClr val="000000"/>
                </a:solidFill>
                <a:latin typeface="Arial"/>
                <a:cs typeface="Arial"/>
              </a:rPr>
              <a:t>2</a:t>
            </a:r>
            <a:r>
              <a:rPr lang="it-IT" sz="1600" baseline="30000" dirty="0">
                <a:solidFill>
                  <a:srgbClr val="000000"/>
                </a:solidFill>
                <a:latin typeface="Arial"/>
                <a:cs typeface="Arial"/>
              </a:rPr>
              <a:t>-</a:t>
            </a:r>
            <a:r>
              <a:rPr lang="it-IT" sz="1600" dirty="0">
                <a:solidFill>
                  <a:srgbClr val="000000"/>
                </a:solidFill>
                <a:latin typeface="Arial"/>
                <a:cs typeface="Arial"/>
              </a:rPr>
              <a:t> and </a:t>
            </a:r>
            <a:r>
              <a:rPr lang="it-IT" sz="1600" dirty="0" err="1">
                <a:solidFill>
                  <a:srgbClr val="000000"/>
                </a:solidFill>
                <a:latin typeface="Arial"/>
                <a:cs typeface="Arial"/>
              </a:rPr>
              <a:t>its</a:t>
            </a:r>
            <a:r>
              <a:rPr lang="it-IT" sz="1600" dirty="0">
                <a:solidFill>
                  <a:srgbClr val="000000"/>
                </a:solidFill>
                <a:latin typeface="Arial"/>
                <a:cs typeface="Arial"/>
              </a:rPr>
              <a:t>  </a:t>
            </a:r>
            <a:r>
              <a:rPr lang="it-IT" sz="1600" dirty="0" err="1">
                <a:solidFill>
                  <a:srgbClr val="000000"/>
                </a:solidFill>
                <a:latin typeface="Arial"/>
                <a:cs typeface="Arial"/>
              </a:rPr>
              <a:t>7</a:t>
            </a:r>
            <a:r>
              <a:rPr lang="it-IT" sz="1600" dirty="0">
                <a:solidFill>
                  <a:srgbClr val="000000"/>
                </a:solidFill>
                <a:latin typeface="Arial"/>
                <a:cs typeface="Arial"/>
              </a:rPr>
              <a:t>/2</a:t>
            </a:r>
            <a:r>
              <a:rPr lang="it-IT" sz="1600" baseline="30000" dirty="0">
                <a:solidFill>
                  <a:srgbClr val="000000"/>
                </a:solidFill>
                <a:latin typeface="Arial"/>
                <a:cs typeface="Arial"/>
              </a:rPr>
              <a:t>-</a:t>
            </a:r>
            <a:r>
              <a:rPr lang="it-IT" sz="1600" dirty="0">
                <a:solidFill>
                  <a:srgbClr val="000000"/>
                </a:solidFill>
                <a:latin typeface="Arial"/>
                <a:cs typeface="Arial"/>
              </a:rPr>
              <a:t> </a:t>
            </a:r>
            <a:r>
              <a:rPr lang="it-IT" sz="1600" dirty="0" err="1">
                <a:solidFill>
                  <a:srgbClr val="000000"/>
                </a:solidFill>
                <a:latin typeface="Arial"/>
                <a:cs typeface="Arial"/>
              </a:rPr>
              <a:t>excited</a:t>
            </a:r>
            <a:r>
              <a:rPr lang="it-IT" sz="1600" dirty="0">
                <a:solidFill>
                  <a:srgbClr val="000000"/>
                </a:solidFill>
                <a:latin typeface="Arial"/>
                <a:cs typeface="Arial"/>
              </a:rPr>
              <a:t> state</a:t>
            </a: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Initial</a:t>
            </a:r>
            <a:r>
              <a:rPr lang="it-IT" sz="1600" dirty="0">
                <a:solidFill>
                  <a:srgbClr val="000000"/>
                </a:solidFill>
                <a:latin typeface="Arial"/>
                <a:cs typeface="Arial"/>
              </a:rPr>
              <a:t> </a:t>
            </a:r>
            <a:r>
              <a:rPr lang="it-IT" sz="1600" dirty="0" err="1">
                <a:solidFill>
                  <a:srgbClr val="000000"/>
                </a:solidFill>
                <a:latin typeface="Arial"/>
                <a:cs typeface="Arial"/>
              </a:rPr>
              <a:t>hypernucleus</a:t>
            </a:r>
            <a:r>
              <a:rPr lang="it-IT" sz="1600" dirty="0">
                <a:solidFill>
                  <a:srgbClr val="000000"/>
                </a:solidFill>
                <a:latin typeface="Arial"/>
                <a:cs typeface="Arial"/>
              </a:rPr>
              <a:t>  </a:t>
            </a:r>
            <a:r>
              <a:rPr lang="it-IT" sz="1600" dirty="0" err="1">
                <a:solidFill>
                  <a:srgbClr val="000000"/>
                </a:solidFill>
                <a:latin typeface="Arial"/>
                <a:cs typeface="Arial"/>
              </a:rPr>
              <a:t>spin</a:t>
            </a:r>
            <a:endParaRPr lang="it-IT" sz="1600" dirty="0">
              <a:solidFill>
                <a:srgbClr val="000000"/>
              </a:solidFill>
              <a:latin typeface="Arial"/>
              <a:cs typeface="Arial"/>
            </a:endParaRPr>
          </a:p>
          <a:p>
            <a:pPr>
              <a:defRPr/>
            </a:pPr>
            <a:r>
              <a:rPr lang="it-IT" sz="1600" dirty="0">
                <a:solidFill>
                  <a:srgbClr val="000000"/>
                </a:solidFill>
                <a:latin typeface="Arial"/>
                <a:cs typeface="Arial"/>
              </a:rPr>
              <a:t>   </a:t>
            </a:r>
            <a:r>
              <a:rPr lang="it-IT" sz="1600" dirty="0" err="1">
                <a:solidFill>
                  <a:srgbClr val="000000"/>
                </a:solidFill>
                <a:latin typeface="Arial"/>
                <a:cs typeface="Arial"/>
              </a:rPr>
              <a:t>J</a:t>
            </a:r>
            <a:r>
              <a:rPr lang="el-GR" sz="1600" baseline="30000" dirty="0">
                <a:solidFill>
                  <a:srgbClr val="000000"/>
                </a:solidFill>
                <a:latin typeface="Arial"/>
                <a:ea typeface="Times New Roman" charset="0"/>
                <a:cs typeface="Arial"/>
              </a:rPr>
              <a:t>π</a:t>
            </a:r>
            <a:r>
              <a:rPr lang="it-IT" sz="1600" baseline="30000" dirty="0">
                <a:solidFill>
                  <a:srgbClr val="000000"/>
                </a:solidFill>
                <a:latin typeface="Arial"/>
                <a:ea typeface="Times New Roman" charset="0"/>
                <a:cs typeface="Arial"/>
              </a:rPr>
              <a:t> </a:t>
            </a:r>
            <a:r>
              <a:rPr lang="it-IT" sz="1600" dirty="0">
                <a:solidFill>
                  <a:srgbClr val="000000"/>
                </a:solidFill>
                <a:latin typeface="Arial"/>
                <a:ea typeface="Times New Roman" charset="0"/>
                <a:cs typeface="Arial"/>
              </a:rPr>
              <a:t>(</a:t>
            </a:r>
            <a:r>
              <a:rPr lang="it-IT" sz="1600" b="1" baseline="30000" dirty="0" smtClean="0">
                <a:solidFill>
                  <a:srgbClr val="000000"/>
                </a:solidFill>
                <a:latin typeface="Arial"/>
                <a:cs typeface="Arial"/>
              </a:rPr>
              <a:t>11</a:t>
            </a:r>
            <a:r>
              <a:rPr lang="it-IT" sz="1600" b="1" baseline="-25000" dirty="0">
                <a:solidFill>
                  <a:srgbClr val="000000"/>
                </a:solidFill>
                <a:latin typeface="Symbol" charset="2"/>
                <a:cs typeface="Arial"/>
              </a:rPr>
              <a:t>L</a:t>
            </a:r>
            <a:r>
              <a:rPr lang="it-IT" sz="1600" b="1" dirty="0" smtClean="0">
                <a:solidFill>
                  <a:srgbClr val="000000"/>
                </a:solidFill>
                <a:latin typeface="Arial"/>
                <a:cs typeface="Arial"/>
              </a:rPr>
              <a:t>B</a:t>
            </a:r>
            <a:r>
              <a:rPr lang="it-IT" sz="1600" b="1" baseline="-25000" dirty="0" smtClean="0">
                <a:solidFill>
                  <a:srgbClr val="000000"/>
                </a:solidFill>
                <a:latin typeface="Arial"/>
                <a:cs typeface="Arial"/>
              </a:rPr>
              <a:t>g.s</a:t>
            </a:r>
            <a:r>
              <a:rPr lang="it-IT" sz="1600" b="1" baseline="-25000" dirty="0">
                <a:solidFill>
                  <a:srgbClr val="000000"/>
                </a:solidFill>
                <a:latin typeface="Arial"/>
                <a:cs typeface="Arial"/>
              </a:rPr>
              <a:t>.</a:t>
            </a:r>
            <a:r>
              <a:rPr lang="it-IT" sz="1600" dirty="0">
                <a:solidFill>
                  <a:srgbClr val="000000"/>
                </a:solidFill>
                <a:latin typeface="Arial"/>
                <a:ea typeface="Times New Roman" charset="0"/>
                <a:cs typeface="Arial"/>
              </a:rPr>
              <a:t>) = 5/2</a:t>
            </a:r>
            <a:r>
              <a:rPr lang="it-IT" sz="1600" baseline="30000" dirty="0">
                <a:solidFill>
                  <a:srgbClr val="000000"/>
                </a:solidFill>
                <a:latin typeface="Arial"/>
                <a:ea typeface="Times New Roman" charset="0"/>
                <a:cs typeface="Arial"/>
              </a:rPr>
              <a:t>+</a:t>
            </a:r>
            <a:r>
              <a:rPr lang="it-IT" sz="1600" baseline="30000" dirty="0" smtClean="0">
                <a:solidFill>
                  <a:srgbClr val="000000"/>
                </a:solidFill>
                <a:latin typeface="Arial"/>
                <a:ea typeface="Times New Roman" charset="0"/>
                <a:cs typeface="Arial"/>
              </a:rPr>
              <a:t> </a:t>
            </a:r>
            <a:r>
              <a:rPr lang="it-IT" sz="1600" dirty="0" smtClean="0">
                <a:solidFill>
                  <a:srgbClr val="000000"/>
                </a:solidFill>
                <a:latin typeface="Arial"/>
                <a:ea typeface="Times New Roman" charset="0"/>
                <a:cs typeface="Arial"/>
              </a:rPr>
              <a:t>: </a:t>
            </a:r>
            <a:r>
              <a:rPr lang="it-IT" sz="1600" dirty="0" err="1">
                <a:solidFill>
                  <a:srgbClr val="000000"/>
                </a:solidFill>
                <a:latin typeface="Arial"/>
                <a:ea typeface="Times New Roman" charset="0"/>
                <a:cs typeface="Arial"/>
              </a:rPr>
              <a:t>experimental</a:t>
            </a:r>
            <a:r>
              <a:rPr lang="it-IT" sz="1600" dirty="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confirmation</a:t>
            </a:r>
            <a:endParaRPr lang="it-IT" sz="1600" dirty="0" smtClean="0">
              <a:solidFill>
                <a:srgbClr val="000000"/>
              </a:solidFill>
              <a:latin typeface="Arial"/>
              <a:ea typeface="Times New Roman" charset="0"/>
              <a:cs typeface="Arial"/>
            </a:endParaRPr>
          </a:p>
          <a:p>
            <a:pPr>
              <a:defRPr/>
            </a:pPr>
            <a:r>
              <a:rPr lang="it-IT" sz="1400" dirty="0" smtClean="0">
                <a:solidFill>
                  <a:srgbClr val="000000"/>
                </a:solidFill>
                <a:latin typeface="Arial"/>
                <a:ea typeface="Times New Roman" charset="0"/>
                <a:cs typeface="Arial"/>
              </a:rPr>
              <a:t>(Sato </a:t>
            </a:r>
            <a:r>
              <a:rPr lang="it-IT" sz="1400" dirty="0" err="1" smtClean="0">
                <a:solidFill>
                  <a:srgbClr val="000000"/>
                </a:solidFill>
                <a:latin typeface="Arial"/>
                <a:ea typeface="Times New Roman" charset="0"/>
                <a:cs typeface="Arial"/>
              </a:rPr>
              <a:t>et</a:t>
            </a:r>
            <a:r>
              <a:rPr lang="it-IT" sz="1400" dirty="0" smtClean="0">
                <a:solidFill>
                  <a:srgbClr val="000000"/>
                </a:solidFill>
                <a:latin typeface="Arial"/>
                <a:ea typeface="Times New Roman" charset="0"/>
                <a:cs typeface="Arial"/>
              </a:rPr>
              <a:t> al., PRC 71 (2005) 025203)</a:t>
            </a:r>
            <a:r>
              <a:rPr lang="it-IT" sz="1600" dirty="0" smtClean="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by</a:t>
            </a:r>
            <a:r>
              <a:rPr lang="it-IT" sz="1600" dirty="0" smtClean="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different</a:t>
            </a:r>
            <a:r>
              <a:rPr lang="it-IT" sz="1600" dirty="0" smtClean="0">
                <a:solidFill>
                  <a:srgbClr val="000000"/>
                </a:solidFill>
                <a:latin typeface="Arial"/>
                <a:ea typeface="Times New Roman" charset="0"/>
                <a:cs typeface="Arial"/>
              </a:rPr>
              <a:t> </a:t>
            </a:r>
            <a:r>
              <a:rPr lang="it-IT" sz="1600" dirty="0" err="1" smtClean="0">
                <a:solidFill>
                  <a:srgbClr val="000000"/>
                </a:solidFill>
                <a:latin typeface="Arial"/>
                <a:ea typeface="Times New Roman" charset="0"/>
                <a:cs typeface="Arial"/>
              </a:rPr>
              <a:t>observable</a:t>
            </a:r>
            <a:endParaRPr lang="it-IT" sz="1600" baseline="30000" dirty="0" smtClean="0">
              <a:solidFill>
                <a:srgbClr val="000000"/>
              </a:solidFill>
              <a:latin typeface="Arial"/>
              <a:ea typeface="Times New Roman" charset="0"/>
              <a:cs typeface="Arial"/>
            </a:endParaRPr>
          </a:p>
          <a:p>
            <a:pPr>
              <a:defRPr/>
            </a:pPr>
            <a:endParaRPr lang="it-IT" sz="1600" dirty="0">
              <a:solidFill>
                <a:srgbClr val="000000"/>
              </a:solidFill>
              <a:latin typeface="Arial"/>
              <a:cs typeface="Arial"/>
            </a:endParaRPr>
          </a:p>
        </p:txBody>
      </p:sp>
      <p:sp>
        <p:nvSpPr>
          <p:cNvPr id="10"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11</a:t>
            </a:r>
            <a:r>
              <a:rPr lang="it-IT" sz="2400" b="1" baseline="-25000" dirty="0" smtClean="0">
                <a:solidFill>
                  <a:srgbClr val="FF0000"/>
                </a:solidFill>
                <a:latin typeface="Symbol" charset="2"/>
                <a:cs typeface="Arial"/>
              </a:rPr>
              <a:t>L</a:t>
            </a:r>
            <a:r>
              <a:rPr lang="it-IT" sz="2400" b="1" dirty="0" smtClean="0">
                <a:solidFill>
                  <a:srgbClr val="FF0000"/>
                </a:solidFill>
                <a:latin typeface="Arial"/>
                <a:cs typeface="Arial"/>
              </a:rPr>
              <a:t>B</a:t>
            </a:r>
            <a:endParaRPr lang="it-IT" sz="2400" b="1" dirty="0">
              <a:solidFill>
                <a:srgbClr val="FF0000"/>
              </a:solidFill>
              <a:latin typeface="Arial"/>
              <a:cs typeface="Arial"/>
            </a:endParaRPr>
          </a:p>
        </p:txBody>
      </p:sp>
      <p:cxnSp>
        <p:nvCxnSpPr>
          <p:cNvPr id="26" name="Straight Connector 25"/>
          <p:cNvCxnSpPr/>
          <p:nvPr/>
        </p:nvCxnSpPr>
        <p:spPr>
          <a:xfrm rot="5400000">
            <a:off x="1535906" y="263445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061244" y="26408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6" name="Group 40"/>
          <p:cNvGrpSpPr/>
          <p:nvPr/>
        </p:nvGrpSpPr>
        <p:grpSpPr>
          <a:xfrm>
            <a:off x="4862583" y="3657600"/>
            <a:ext cx="3671817" cy="2803565"/>
            <a:chOff x="4862583" y="3657600"/>
            <a:chExt cx="3671817" cy="2803565"/>
          </a:xfrm>
        </p:grpSpPr>
        <p:grpSp>
          <p:nvGrpSpPr>
            <p:cNvPr id="8" name="Group 27"/>
            <p:cNvGrpSpPr/>
            <p:nvPr/>
          </p:nvGrpSpPr>
          <p:grpSpPr>
            <a:xfrm>
              <a:off x="4862583" y="3657600"/>
              <a:ext cx="3671817" cy="2803565"/>
              <a:chOff x="61983" y="3657600"/>
              <a:chExt cx="3671817" cy="2803565"/>
            </a:xfrm>
          </p:grpSpPr>
          <p:sp>
            <p:nvSpPr>
              <p:cNvPr id="29" name="Text Box 22"/>
              <p:cNvSpPr txBox="1">
                <a:spLocks noChangeArrowheads="1"/>
              </p:cNvSpPr>
              <p:nvPr/>
            </p:nvSpPr>
            <p:spPr bwMode="auto">
              <a:xfrm rot="16200000">
                <a:off x="2350659" y="4712859"/>
                <a:ext cx="2437074" cy="329208"/>
              </a:xfrm>
              <a:prstGeom prst="rect">
                <a:avLst/>
              </a:prstGeom>
              <a:noFill/>
              <a:ln w="19050">
                <a:solidFill>
                  <a:schemeClr val="tx1"/>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a:solidFill>
                      <a:schemeClr val="bg1"/>
                    </a:solidFill>
                    <a:latin typeface="Constantia" pitchFamily="-65" charset="0"/>
                  </a:rPr>
                  <a:t>T</a:t>
                </a:r>
                <a:r>
                  <a:rPr lang="it-IT" sz="1100" dirty="0">
                    <a:solidFill>
                      <a:srgbClr val="000000"/>
                    </a:solidFill>
                    <a:latin typeface="Constantia" pitchFamily="-65" charset="0"/>
                  </a:rPr>
                  <a:t>. </a:t>
                </a:r>
                <a:r>
                  <a:rPr lang="it-IT" sz="1100" dirty="0" err="1">
                    <a:solidFill>
                      <a:srgbClr val="000000"/>
                    </a:solidFill>
                    <a:latin typeface="Constantia" pitchFamily="-65" charset="0"/>
                  </a:rPr>
                  <a:t>Motoba</a:t>
                </a:r>
                <a:r>
                  <a:rPr lang="it-IT" sz="1100" dirty="0">
                    <a:solidFill>
                      <a:srgbClr val="000000"/>
                    </a:solidFill>
                    <a:latin typeface="Constantia" pitchFamily="-65" charset="0"/>
                  </a:rPr>
                  <a:t>  (Private </a:t>
                </a:r>
                <a:r>
                  <a:rPr lang="it-IT" sz="1100" dirty="0" err="1">
                    <a:solidFill>
                      <a:srgbClr val="000000"/>
                    </a:solidFill>
                    <a:latin typeface="Constantia" pitchFamily="-65" charset="0"/>
                  </a:rPr>
                  <a:t>Communication</a:t>
                </a:r>
                <a:r>
                  <a:rPr lang="it-IT" sz="1100" dirty="0">
                    <a:solidFill>
                      <a:srgbClr val="000000"/>
                    </a:solidFill>
                    <a:latin typeface="Constantia" pitchFamily="-65" charset="0"/>
                  </a:rPr>
                  <a:t>)  </a:t>
                </a:r>
              </a:p>
            </p:txBody>
          </p:sp>
          <p:pic>
            <p:nvPicPr>
              <p:cNvPr id="33" name="Picture 32" descr="Spec_L11B_J57motoba.jpg"/>
              <p:cNvPicPr>
                <a:picLocks noChangeAspect="1"/>
              </p:cNvPicPr>
              <p:nvPr/>
            </p:nvPicPr>
            <p:blipFill>
              <a:blip r:embed="rId5" cstate="print"/>
              <a:stretch>
                <a:fillRect/>
              </a:stretch>
            </p:blipFill>
            <p:spPr>
              <a:xfrm>
                <a:off x="61983" y="3657600"/>
                <a:ext cx="3138417" cy="2803565"/>
              </a:xfrm>
              <a:prstGeom prst="rect">
                <a:avLst/>
              </a:prstGeom>
            </p:spPr>
          </p:pic>
        </p:grpSp>
        <p:cxnSp>
          <p:nvCxnSpPr>
            <p:cNvPr id="40" name="Straight Connector 39"/>
            <p:cNvCxnSpPr/>
            <p:nvPr/>
          </p:nvCxnSpPr>
          <p:spPr>
            <a:xfrm rot="5400000">
              <a:off x="4897606" y="5202406"/>
              <a:ext cx="871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 name="CasellaDiTesto 23"/>
          <p:cNvSpPr txBox="1"/>
          <p:nvPr/>
        </p:nvSpPr>
        <p:spPr>
          <a:xfrm>
            <a:off x="683568" y="6433591"/>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
          <p:cNvGrpSpPr/>
          <p:nvPr/>
        </p:nvGrpSpPr>
        <p:grpSpPr>
          <a:xfrm>
            <a:off x="432000" y="152400"/>
            <a:ext cx="4140000" cy="3060000"/>
            <a:chOff x="432000" y="152400"/>
            <a:chExt cx="4140000" cy="3060000"/>
          </a:xfrm>
        </p:grpSpPr>
        <p:pic>
          <p:nvPicPr>
            <p:cNvPr id="7" name="Picture 6" descr="N15_data.eps"/>
            <p:cNvPicPr>
              <a:picLocks/>
            </p:cNvPicPr>
            <p:nvPr/>
          </p:nvPicPr>
          <p:blipFill>
            <a:blip r:embed="rId2" cstate="print"/>
            <a:stretch>
              <a:fillRect/>
            </a:stretch>
          </p:blipFill>
          <p:spPr>
            <a:xfrm>
              <a:off x="432000" y="152400"/>
              <a:ext cx="4140000" cy="3060000"/>
            </a:xfrm>
            <a:prstGeom prst="rect">
              <a:avLst/>
            </a:prstGeom>
          </p:spPr>
        </p:pic>
        <p:sp>
          <p:nvSpPr>
            <p:cNvPr id="8" name="TextBox 7"/>
            <p:cNvSpPr txBox="1"/>
            <p:nvPr/>
          </p:nvSpPr>
          <p:spPr>
            <a:xfrm>
              <a:off x="1509509" y="942201"/>
              <a:ext cx="1919491" cy="276999"/>
            </a:xfrm>
            <a:prstGeom prst="rect">
              <a:avLst/>
            </a:prstGeom>
            <a:noFill/>
          </p:spPr>
          <p:txBody>
            <a:bodyPr wrap="none" rtlCol="0">
              <a:spAutoFit/>
            </a:bodyPr>
            <a:lstStyle/>
            <a:p>
              <a:r>
                <a:rPr lang="en-US" sz="1200" baseline="30000" dirty="0" smtClean="0">
                  <a:latin typeface="Arial"/>
                  <a:cs typeface="Arial"/>
                </a:rPr>
                <a:t>15</a:t>
              </a:r>
              <a:r>
                <a:rPr lang="en-US" sz="1200" dirty="0" smtClean="0">
                  <a:latin typeface="Arial"/>
                  <a:cs typeface="Arial"/>
                </a:rPr>
                <a:t>O: 1/2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a:t>
              </a:r>
              <a:r>
                <a:rPr lang="en-US" sz="1200" dirty="0" err="1" smtClean="0">
                  <a:latin typeface="Arial"/>
                  <a:cs typeface="Arial"/>
                </a:rPr>
                <a:t>sd</a:t>
              </a:r>
              <a:r>
                <a:rPr lang="en-US" sz="1200" baseline="30000" dirty="0" smtClean="0">
                  <a:latin typeface="Arial"/>
                  <a:cs typeface="Arial"/>
                </a:rPr>
                <a:t> </a:t>
              </a:r>
              <a:r>
                <a:rPr lang="en-US" sz="1200" dirty="0" smtClean="0">
                  <a:latin typeface="Arial"/>
                  <a:cs typeface="Arial"/>
                </a:rPr>
                <a:t>(~6 </a:t>
              </a:r>
              <a:r>
                <a:rPr lang="en-US" sz="1200" dirty="0" err="1" smtClean="0">
                  <a:latin typeface="Arial"/>
                  <a:cs typeface="Arial"/>
                </a:rPr>
                <a:t>MeV</a:t>
              </a:r>
              <a:r>
                <a:rPr lang="en-US" sz="1200" dirty="0" smtClean="0">
                  <a:latin typeface="Arial"/>
                  <a:cs typeface="Arial"/>
                </a:rPr>
                <a:t>)</a:t>
              </a:r>
            </a:p>
            <a:p>
              <a:endParaRPr lang="en-US" sz="1400" dirty="0" smtClean="0"/>
            </a:p>
          </p:txBody>
        </p:sp>
      </p:grpSp>
      <p:sp>
        <p:nvSpPr>
          <p:cNvPr id="9" name="CasellaDiTesto 7"/>
          <p:cNvSpPr txBox="1"/>
          <p:nvPr/>
        </p:nvSpPr>
        <p:spPr>
          <a:xfrm>
            <a:off x="4548600" y="447873"/>
            <a:ext cx="4381118" cy="3098284"/>
          </a:xfrm>
          <a:prstGeom prst="rect">
            <a:avLst/>
          </a:prstGeom>
          <a:noFill/>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charset="0"/>
              <a:buChar char="•"/>
              <a:defRPr/>
            </a:pPr>
            <a:r>
              <a:rPr lang="it-IT" sz="1400" dirty="0">
                <a:solidFill>
                  <a:srgbClr val="000000"/>
                </a:solidFill>
              </a:rPr>
              <a:t>  </a:t>
            </a:r>
            <a:r>
              <a:rPr lang="it-IT" sz="1400" dirty="0" err="1">
                <a:solidFill>
                  <a:srgbClr val="000000"/>
                </a:solidFill>
                <a:latin typeface="Arial"/>
                <a:cs typeface="Arial"/>
              </a:rPr>
              <a:t>Correspondence</a:t>
            </a:r>
            <a:r>
              <a:rPr lang="it-IT" sz="1400" dirty="0">
                <a:solidFill>
                  <a:srgbClr val="000000"/>
                </a:solidFill>
                <a:latin typeface="Arial"/>
                <a:cs typeface="Arial"/>
              </a:rPr>
              <a:t> </a:t>
            </a:r>
            <a:r>
              <a:rPr lang="it-IT" sz="1400" dirty="0" err="1">
                <a:solidFill>
                  <a:srgbClr val="000000"/>
                </a:solidFill>
                <a:latin typeface="Arial"/>
                <a:cs typeface="Arial"/>
              </a:rPr>
              <a:t>with</a:t>
            </a:r>
            <a:r>
              <a:rPr lang="it-IT" sz="1400" dirty="0">
                <a:solidFill>
                  <a:srgbClr val="000000"/>
                </a:solidFill>
                <a:latin typeface="Arial"/>
                <a:cs typeface="Arial"/>
              </a:rPr>
              <a:t> the  </a:t>
            </a:r>
            <a:r>
              <a:rPr lang="it-IT" sz="1400" dirty="0" err="1">
                <a:solidFill>
                  <a:srgbClr val="000000"/>
                </a:solidFill>
                <a:latin typeface="Arial"/>
                <a:cs typeface="Arial"/>
              </a:rPr>
              <a:t>calculated</a:t>
            </a:r>
            <a:r>
              <a:rPr lang="it-IT" sz="1400" dirty="0">
                <a:solidFill>
                  <a:srgbClr val="000000"/>
                </a:solidFill>
                <a:latin typeface="Arial"/>
                <a:cs typeface="Arial"/>
              </a:rPr>
              <a:t> </a:t>
            </a:r>
            <a:r>
              <a:rPr lang="it-IT" sz="1400" dirty="0" err="1">
                <a:solidFill>
                  <a:srgbClr val="000000"/>
                </a:solidFill>
                <a:latin typeface="Arial"/>
                <a:cs typeface="Arial"/>
              </a:rPr>
              <a:t>strenght</a:t>
            </a:r>
            <a:r>
              <a:rPr lang="it-IT" sz="1400" dirty="0">
                <a:solidFill>
                  <a:srgbClr val="000000"/>
                </a:solidFill>
                <a:latin typeface="Arial"/>
                <a:cs typeface="Arial"/>
              </a:rPr>
              <a:t> </a:t>
            </a:r>
            <a:r>
              <a:rPr lang="it-IT" sz="1400" dirty="0" err="1" smtClean="0">
                <a:solidFill>
                  <a:srgbClr val="000000"/>
                </a:solidFill>
                <a:latin typeface="Arial"/>
                <a:cs typeface="Arial"/>
              </a:rPr>
              <a:t>functions</a:t>
            </a:r>
            <a:endParaRPr lang="it-IT" sz="14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T. </a:t>
            </a:r>
            <a:r>
              <a:rPr lang="it-IT" sz="1400" dirty="0" err="1" smtClean="0">
                <a:solidFill>
                  <a:srgbClr val="000000"/>
                </a:solidFill>
                <a:latin typeface="Arial"/>
                <a:cs typeface="Arial"/>
              </a:rPr>
              <a:t>Motoba</a:t>
            </a:r>
            <a:r>
              <a:rPr lang="it-IT" sz="1400" dirty="0" smtClean="0">
                <a:solidFill>
                  <a:srgbClr val="000000"/>
                </a:solidFill>
                <a:latin typeface="Arial"/>
                <a:cs typeface="Arial"/>
              </a:rPr>
              <a:t>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489 (1988) 683.</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400" dirty="0" smtClean="0">
              <a:solidFill>
                <a:srgbClr val="000000"/>
              </a:solidFill>
              <a:latin typeface="Arial"/>
              <a:cs typeface="Arial"/>
            </a:endParaRPr>
          </a:p>
          <a:p>
            <a:pPr>
              <a:buFont typeface="Arial" charset="0"/>
              <a:buChar char="•"/>
              <a:defRPr/>
            </a:pPr>
            <a:r>
              <a:rPr lang="it-IT" sz="1400" dirty="0" smtClean="0">
                <a:solidFill>
                  <a:srgbClr val="000000"/>
                </a:solidFill>
                <a:latin typeface="Arial"/>
                <a:cs typeface="Arial"/>
              </a:rPr>
              <a:t> </a:t>
            </a:r>
            <a:r>
              <a:rPr lang="it-IT" sz="1400" baseline="30000" dirty="0" smtClean="0">
                <a:solidFill>
                  <a:srgbClr val="000000"/>
                </a:solidFill>
                <a:latin typeface="Arial"/>
                <a:cs typeface="Arial"/>
              </a:rPr>
              <a:t>15</a:t>
            </a:r>
            <a:r>
              <a:rPr lang="el-GR" sz="1400" baseline="-25000" dirty="0" smtClean="0">
                <a:solidFill>
                  <a:srgbClr val="000000"/>
                </a:solidFill>
                <a:latin typeface="Symbol" charset="2"/>
                <a:cs typeface="Symbol" charset="2"/>
              </a:rPr>
              <a:t>Λ</a:t>
            </a:r>
            <a:r>
              <a:rPr lang="it-IT" sz="1400" dirty="0" err="1" smtClean="0">
                <a:solidFill>
                  <a:srgbClr val="000000"/>
                </a:solidFill>
                <a:latin typeface="Arial"/>
                <a:cs typeface="Arial"/>
              </a:rPr>
              <a:t>N</a:t>
            </a:r>
            <a:r>
              <a:rPr lang="it-IT" sz="1400" baseline="-25000" dirty="0" err="1" smtClean="0">
                <a:solidFill>
                  <a:srgbClr val="000000"/>
                </a:solidFill>
                <a:latin typeface="Arial"/>
                <a:cs typeface="Arial"/>
              </a:rPr>
              <a:t>g.s</a:t>
            </a:r>
            <a:r>
              <a:rPr lang="it-IT" sz="1400" baseline="-25000" dirty="0" smtClean="0">
                <a:solidFill>
                  <a:srgbClr val="000000"/>
                </a:solidFill>
                <a:latin typeface="Arial"/>
                <a:cs typeface="Arial"/>
              </a:rPr>
              <a:t>  </a:t>
            </a:r>
            <a:r>
              <a:rPr lang="it-IT" sz="1400" dirty="0" err="1" smtClean="0">
                <a:solidFill>
                  <a:srgbClr val="000000"/>
                </a:solidFill>
                <a:latin typeface="Arial"/>
                <a:cs typeface="Arial"/>
              </a:rPr>
              <a:t>spin</a:t>
            </a:r>
            <a:r>
              <a:rPr lang="it-IT" sz="1400" dirty="0" smtClean="0">
                <a:solidFill>
                  <a:srgbClr val="000000"/>
                </a:solidFill>
                <a:latin typeface="Arial"/>
                <a:cs typeface="Arial"/>
              </a:rPr>
              <a:t> </a:t>
            </a:r>
            <a:r>
              <a:rPr lang="it-IT" sz="1400" dirty="0" err="1" smtClean="0">
                <a:solidFill>
                  <a:srgbClr val="000000"/>
                </a:solidFill>
                <a:latin typeface="Arial"/>
                <a:cs typeface="Arial"/>
              </a:rPr>
              <a:t>not</a:t>
            </a:r>
            <a:r>
              <a:rPr lang="it-IT" sz="1400" dirty="0" smtClean="0">
                <a:solidFill>
                  <a:srgbClr val="000000"/>
                </a:solidFill>
                <a:latin typeface="Arial"/>
                <a:cs typeface="Arial"/>
              </a:rPr>
              <a:t> </a:t>
            </a:r>
            <a:r>
              <a:rPr lang="it-IT" sz="1400" dirty="0" err="1" smtClean="0">
                <a:solidFill>
                  <a:srgbClr val="000000"/>
                </a:solidFill>
                <a:latin typeface="Arial"/>
                <a:cs typeface="Arial"/>
              </a:rPr>
              <a:t>known</a:t>
            </a:r>
            <a:r>
              <a:rPr lang="it-IT" sz="1400" dirty="0" smtClean="0">
                <a:solidFill>
                  <a:srgbClr val="000000"/>
                </a:solidFill>
                <a:latin typeface="Arial"/>
                <a:cs typeface="Arial"/>
              </a:rPr>
              <a:t>.  </a:t>
            </a:r>
            <a:r>
              <a:rPr lang="it-IT" sz="1400" dirty="0" err="1" smtClean="0">
                <a:solidFill>
                  <a:srgbClr val="000000"/>
                </a:solidFill>
                <a:latin typeface="Arial"/>
                <a:cs typeface="Arial"/>
              </a:rPr>
              <a:t>J</a:t>
            </a:r>
            <a:r>
              <a:rPr lang="el-GR" sz="1400" baseline="30000" dirty="0" smtClean="0">
                <a:solidFill>
                  <a:srgbClr val="000000"/>
                </a:solidFill>
                <a:latin typeface="Arial"/>
                <a:ea typeface="Times New Roman" charset="0"/>
                <a:cs typeface="Arial"/>
              </a:rPr>
              <a:t>π</a:t>
            </a:r>
            <a:r>
              <a:rPr lang="it-IT" sz="1400" baseline="30000" dirty="0" smtClean="0">
                <a:solidFill>
                  <a:srgbClr val="000000"/>
                </a:solidFill>
                <a:latin typeface="Arial"/>
                <a:ea typeface="Times New Roman" charset="0"/>
                <a:cs typeface="Arial"/>
              </a:rPr>
              <a:t> </a:t>
            </a:r>
            <a:r>
              <a:rPr lang="it-IT" sz="1400" dirty="0" smtClean="0">
                <a:solidFill>
                  <a:srgbClr val="000000"/>
                </a:solidFill>
                <a:latin typeface="Arial"/>
                <a:ea typeface="Times New Roman" charset="0"/>
                <a:cs typeface="Arial"/>
              </a:rPr>
              <a:t>(</a:t>
            </a:r>
            <a:r>
              <a:rPr lang="it-IT" sz="1400" baseline="30000" dirty="0" smtClean="0">
                <a:solidFill>
                  <a:srgbClr val="000000"/>
                </a:solidFill>
                <a:latin typeface="Arial"/>
                <a:cs typeface="Arial"/>
              </a:rPr>
              <a:t>15</a:t>
            </a:r>
            <a:r>
              <a:rPr lang="el-GR" sz="1400" baseline="-25000" dirty="0" smtClean="0">
                <a:solidFill>
                  <a:srgbClr val="000000"/>
                </a:solidFill>
                <a:latin typeface="Symbol" charset="2"/>
                <a:cs typeface="Symbol" charset="2"/>
              </a:rPr>
              <a:t>Λ</a:t>
            </a:r>
            <a:r>
              <a:rPr lang="it-IT" sz="1400" dirty="0" err="1" smtClean="0">
                <a:solidFill>
                  <a:srgbClr val="000000"/>
                </a:solidFill>
                <a:latin typeface="Arial"/>
                <a:cs typeface="Arial"/>
              </a:rPr>
              <a:t>N</a:t>
            </a:r>
            <a:r>
              <a:rPr lang="it-IT" sz="1400" baseline="-25000" dirty="0" err="1" smtClean="0">
                <a:solidFill>
                  <a:srgbClr val="000000"/>
                </a:solidFill>
                <a:latin typeface="Arial"/>
                <a:cs typeface="Arial"/>
              </a:rPr>
              <a:t>g.s.</a:t>
            </a:r>
            <a:r>
              <a:rPr lang="it-IT" sz="1400" dirty="0" smtClean="0">
                <a:solidFill>
                  <a:srgbClr val="000000"/>
                </a:solidFill>
                <a:latin typeface="Arial"/>
                <a:ea typeface="Times New Roman" charset="0"/>
                <a:cs typeface="Arial"/>
              </a:rPr>
              <a:t>) = </a:t>
            </a:r>
            <a:r>
              <a:rPr lang="it-IT" sz="1400" dirty="0" err="1" smtClean="0">
                <a:solidFill>
                  <a:srgbClr val="000000"/>
                </a:solidFill>
                <a:latin typeface="Arial"/>
                <a:ea typeface="Times New Roman" charset="0"/>
                <a:cs typeface="Arial"/>
              </a:rPr>
              <a:t>3</a:t>
            </a:r>
            <a:r>
              <a:rPr lang="it-IT" sz="1400" dirty="0" smtClean="0">
                <a:solidFill>
                  <a:srgbClr val="000000"/>
                </a:solidFill>
                <a:latin typeface="Arial"/>
                <a:ea typeface="Times New Roman" charset="0"/>
                <a:cs typeface="Arial"/>
              </a:rPr>
              <a:t>/2</a:t>
            </a:r>
            <a:r>
              <a:rPr lang="it-IT" sz="1400" baseline="30000" dirty="0" smtClean="0">
                <a:solidFill>
                  <a:srgbClr val="000000"/>
                </a:solidFill>
                <a:latin typeface="Arial"/>
                <a:ea typeface="Times New Roman" charset="0"/>
                <a:cs typeface="Arial"/>
              </a:rPr>
              <a:t>+</a:t>
            </a:r>
            <a:r>
              <a:rPr lang="it-IT" sz="1400" dirty="0" smtClean="0">
                <a:solidFill>
                  <a:srgbClr val="000000"/>
                </a:solidFill>
                <a:latin typeface="Arial"/>
                <a:cs typeface="Arial"/>
              </a:rPr>
              <a:t>  </a:t>
            </a:r>
          </a:p>
          <a:p>
            <a:pPr>
              <a:defRPr/>
            </a:pPr>
            <a:r>
              <a:rPr lang="it-IT" sz="1400" dirty="0" err="1" smtClean="0">
                <a:solidFill>
                  <a:srgbClr val="000000"/>
                </a:solidFill>
                <a:latin typeface="Arial"/>
                <a:cs typeface="Arial"/>
              </a:rPr>
              <a:t>D.J.Millener</a:t>
            </a:r>
            <a:r>
              <a:rPr lang="it-IT" sz="1400" dirty="0" smtClean="0">
                <a:solidFill>
                  <a:srgbClr val="000000"/>
                </a:solidFill>
                <a:latin typeface="Arial"/>
                <a:cs typeface="Arial"/>
              </a:rPr>
              <a:t>, </a:t>
            </a:r>
            <a:r>
              <a:rPr lang="it-IT" sz="1400" dirty="0" err="1" smtClean="0">
                <a:solidFill>
                  <a:srgbClr val="000000"/>
                </a:solidFill>
                <a:latin typeface="Arial"/>
                <a:cs typeface="Arial"/>
              </a:rPr>
              <a:t>A.Gal</a:t>
            </a:r>
            <a:r>
              <a:rPr lang="it-IT" sz="1400" dirty="0" smtClean="0">
                <a:solidFill>
                  <a:srgbClr val="000000"/>
                </a:solidFill>
                <a:latin typeface="Arial"/>
                <a:cs typeface="Arial"/>
              </a:rPr>
              <a:t>, </a:t>
            </a:r>
            <a:r>
              <a:rPr lang="it-IT" sz="1400" dirty="0" err="1" smtClean="0">
                <a:solidFill>
                  <a:srgbClr val="000000"/>
                </a:solidFill>
                <a:latin typeface="Arial"/>
                <a:cs typeface="Arial"/>
              </a:rPr>
              <a:t>C.B.Dover</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Rev. </a:t>
            </a:r>
            <a:r>
              <a:rPr lang="it-IT" sz="1400" dirty="0" err="1" smtClean="0">
                <a:solidFill>
                  <a:srgbClr val="000000"/>
                </a:solidFill>
                <a:latin typeface="Arial"/>
                <a:cs typeface="Arial"/>
              </a:rPr>
              <a:t>C</a:t>
            </a:r>
            <a:r>
              <a:rPr lang="it-IT" sz="1400" dirty="0" smtClean="0">
                <a:solidFill>
                  <a:srgbClr val="000000"/>
                </a:solidFill>
                <a:latin typeface="Arial"/>
                <a:cs typeface="Arial"/>
              </a:rPr>
              <a:t> 31 (1985) 499.   </a:t>
            </a:r>
          </a:p>
          <a:p>
            <a:pPr>
              <a:defRPr/>
            </a:pPr>
            <a:r>
              <a:rPr lang="it-IT" sz="1400" dirty="0" err="1" smtClean="0">
                <a:solidFill>
                  <a:srgbClr val="000000"/>
                </a:solidFill>
                <a:latin typeface="Arial"/>
                <a:ea typeface="Times New Roman" charset="0"/>
                <a:cs typeface="Arial"/>
              </a:rPr>
              <a:t>Spin</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ordering</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not</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obtained</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from</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Symbol" charset="2"/>
                <a:ea typeface="Times New Roman" charset="0"/>
                <a:cs typeface="Symbol" charset="2"/>
              </a:rPr>
              <a:t>g</a:t>
            </a:r>
            <a:r>
              <a:rPr lang="it-IT" sz="1400" dirty="0" err="1" smtClean="0">
                <a:solidFill>
                  <a:srgbClr val="000000"/>
                </a:solidFill>
                <a:latin typeface="Arial"/>
                <a:ea typeface="Times New Roman" charset="0"/>
                <a:cs typeface="Arial"/>
              </a:rPr>
              <a:t>-rays</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of</a:t>
            </a:r>
            <a:r>
              <a:rPr lang="it-IT" sz="1400" dirty="0" smtClean="0">
                <a:solidFill>
                  <a:srgbClr val="000000"/>
                </a:solidFill>
                <a:latin typeface="Arial"/>
                <a:ea typeface="Times New Roman" charset="0"/>
                <a:cs typeface="Arial"/>
              </a:rPr>
              <a:t> </a:t>
            </a:r>
            <a:r>
              <a:rPr lang="it-IT" sz="1400" baseline="30000" dirty="0" smtClean="0">
                <a:solidFill>
                  <a:srgbClr val="000000"/>
                </a:solidFill>
                <a:latin typeface="Arial"/>
                <a:ea typeface="Times New Roman" charset="0"/>
                <a:cs typeface="Arial"/>
              </a:rPr>
              <a:t>16</a:t>
            </a:r>
            <a:r>
              <a:rPr lang="it-IT" sz="1400" baseline="-25000" dirty="0" smtClean="0">
                <a:solidFill>
                  <a:srgbClr val="000000"/>
                </a:solidFill>
                <a:latin typeface="Symbol" charset="2"/>
                <a:ea typeface="Times New Roman" charset="0"/>
                <a:cs typeface="Symbol" charset="2"/>
              </a:rPr>
              <a:t>L</a:t>
            </a:r>
            <a:r>
              <a:rPr lang="it-IT" sz="1400" dirty="0" smtClean="0">
                <a:solidFill>
                  <a:srgbClr val="000000"/>
                </a:solidFill>
                <a:latin typeface="Arial"/>
                <a:ea typeface="Times New Roman" charset="0"/>
                <a:cs typeface="Arial"/>
              </a:rPr>
              <a:t>O </a:t>
            </a:r>
            <a:r>
              <a:rPr lang="it-IT" sz="1400" dirty="0" err="1" smtClean="0">
                <a:solidFill>
                  <a:srgbClr val="000000"/>
                </a:solidFill>
                <a:latin typeface="Arial"/>
                <a:ea typeface="Times New Roman" charset="0"/>
                <a:cs typeface="Arial"/>
              </a:rPr>
              <a:t>M.Ukai</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et</a:t>
            </a:r>
            <a:r>
              <a:rPr lang="it-IT" sz="1400" dirty="0" smtClean="0">
                <a:solidFill>
                  <a:srgbClr val="000000"/>
                </a:solidFill>
                <a:latin typeface="Arial"/>
                <a:ea typeface="Times New Roman" charset="0"/>
                <a:cs typeface="Arial"/>
              </a:rPr>
              <a:t> al. </a:t>
            </a:r>
            <a:r>
              <a:rPr lang="it-IT" sz="1400" dirty="0" err="1" smtClean="0">
                <a:solidFill>
                  <a:srgbClr val="000000"/>
                </a:solidFill>
                <a:latin typeface="Arial"/>
                <a:ea typeface="Times New Roman" charset="0"/>
                <a:cs typeface="Arial"/>
              </a:rPr>
              <a:t>Phys</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Rev.C</a:t>
            </a:r>
            <a:r>
              <a:rPr lang="it-IT" sz="1400" dirty="0" smtClean="0">
                <a:solidFill>
                  <a:srgbClr val="000000"/>
                </a:solidFill>
                <a:latin typeface="Arial"/>
                <a:ea typeface="Times New Roman" charset="0"/>
                <a:cs typeface="Arial"/>
              </a:rPr>
              <a:t> 77 (2008) 054315. </a:t>
            </a:r>
            <a:endParaRPr lang="it-IT" sz="1400" dirty="0" smtClean="0">
              <a:solidFill>
                <a:srgbClr val="000000"/>
              </a:solidFill>
              <a:latin typeface="Arial"/>
              <a:cs typeface="Arial"/>
            </a:endParaRPr>
          </a:p>
          <a:p>
            <a:pPr>
              <a:defRPr/>
            </a:pPr>
            <a:endParaRPr lang="it-IT" sz="1400" baseline="30000" dirty="0" smtClean="0">
              <a:solidFill>
                <a:srgbClr val="000000"/>
              </a:solidFill>
              <a:latin typeface="Arial"/>
              <a:ea typeface="Times New Roman" charset="0"/>
              <a:cs typeface="Arial"/>
            </a:endParaRPr>
          </a:p>
          <a:p>
            <a:pPr>
              <a:buFont typeface="Arial" charset="0"/>
              <a:buChar char="•"/>
              <a:defRPr/>
            </a:pPr>
            <a:r>
              <a:rPr lang="it-IT" sz="1400" dirty="0" smtClean="0">
                <a:solidFill>
                  <a:srgbClr val="000000"/>
                </a:solidFill>
                <a:latin typeface="Arial"/>
                <a:ea typeface="Times New Roman" charset="0"/>
                <a:cs typeface="Arial"/>
              </a:rPr>
              <a:t> First  </a:t>
            </a:r>
            <a:r>
              <a:rPr lang="it-IT" sz="1400" dirty="0" err="1">
                <a:solidFill>
                  <a:srgbClr val="000000"/>
                </a:solidFill>
                <a:latin typeface="Arial"/>
                <a:ea typeface="Times New Roman" charset="0"/>
                <a:cs typeface="Arial"/>
              </a:rPr>
              <a:t>experimental</a:t>
            </a:r>
            <a:r>
              <a:rPr lang="it-IT" sz="1400" dirty="0">
                <a:solidFill>
                  <a:srgbClr val="000000"/>
                </a:solidFill>
                <a:latin typeface="Arial"/>
                <a:ea typeface="Times New Roman" charset="0"/>
                <a:cs typeface="Arial"/>
              </a:rPr>
              <a:t> </a:t>
            </a:r>
            <a:r>
              <a:rPr lang="it-IT" sz="1400" dirty="0" err="1">
                <a:solidFill>
                  <a:srgbClr val="000000"/>
                </a:solidFill>
                <a:latin typeface="Arial"/>
                <a:ea typeface="Times New Roman" charset="0"/>
                <a:cs typeface="Arial"/>
              </a:rPr>
              <a:t>determination</a:t>
            </a:r>
            <a:r>
              <a:rPr lang="it-IT" sz="1400" dirty="0">
                <a:solidFill>
                  <a:srgbClr val="000000"/>
                </a:solidFill>
                <a:latin typeface="Arial"/>
                <a:ea typeface="Times New Roman" charset="0"/>
                <a:cs typeface="Arial"/>
              </a:rPr>
              <a:t> </a:t>
            </a:r>
            <a:r>
              <a:rPr lang="it-IT" sz="1400" dirty="0" err="1">
                <a:solidFill>
                  <a:srgbClr val="000000"/>
                </a:solidFill>
                <a:latin typeface="Arial"/>
                <a:ea typeface="Times New Roman" charset="0"/>
                <a:cs typeface="Arial"/>
              </a:rPr>
              <a:t>of</a:t>
            </a:r>
            <a:r>
              <a:rPr lang="it-IT" sz="1400" dirty="0">
                <a:solidFill>
                  <a:srgbClr val="000000"/>
                </a:solidFill>
                <a:latin typeface="Arial"/>
                <a:ea typeface="Times New Roman" charset="0"/>
                <a:cs typeface="Arial"/>
              </a:rPr>
              <a:t> </a:t>
            </a:r>
            <a:r>
              <a:rPr lang="it-IT" sz="1400" dirty="0" err="1">
                <a:solidFill>
                  <a:srgbClr val="000000"/>
                </a:solidFill>
                <a:latin typeface="Arial"/>
                <a:cs typeface="Arial"/>
              </a:rPr>
              <a:t>for</a:t>
            </a:r>
            <a:r>
              <a:rPr lang="it-IT" sz="1400" dirty="0" smtClean="0">
                <a:solidFill>
                  <a:srgbClr val="000000"/>
                </a:solidFill>
                <a:latin typeface="Arial"/>
                <a:cs typeface="Arial"/>
              </a:rPr>
              <a:t> </a:t>
            </a:r>
          </a:p>
          <a:p>
            <a:pPr>
              <a:defRPr/>
            </a:pPr>
            <a:r>
              <a:rPr lang="it-IT" sz="1400" dirty="0" err="1" smtClean="0">
                <a:solidFill>
                  <a:srgbClr val="000000"/>
                </a:solidFill>
                <a:latin typeface="Arial"/>
                <a:cs typeface="Arial"/>
              </a:rPr>
              <a:t>J</a:t>
            </a:r>
            <a:r>
              <a:rPr lang="el-GR" sz="1400" baseline="30000" dirty="0" smtClean="0">
                <a:solidFill>
                  <a:srgbClr val="000000"/>
                </a:solidFill>
                <a:latin typeface="Arial"/>
                <a:ea typeface="Times New Roman" charset="0"/>
                <a:cs typeface="Arial"/>
              </a:rPr>
              <a:t>π</a:t>
            </a:r>
            <a:r>
              <a:rPr lang="it-IT" sz="1400" baseline="30000" dirty="0" smtClean="0">
                <a:solidFill>
                  <a:srgbClr val="000000"/>
                </a:solidFill>
                <a:latin typeface="Arial"/>
                <a:ea typeface="Times New Roman" charset="0"/>
                <a:cs typeface="Arial"/>
              </a:rPr>
              <a:t> </a:t>
            </a:r>
            <a:r>
              <a:rPr lang="it-IT" sz="1400" dirty="0">
                <a:solidFill>
                  <a:srgbClr val="000000"/>
                </a:solidFill>
                <a:latin typeface="Arial"/>
                <a:ea typeface="Times New Roman" charset="0"/>
                <a:cs typeface="Arial"/>
              </a:rPr>
              <a:t>(</a:t>
            </a:r>
            <a:r>
              <a:rPr lang="it-IT" sz="1400" b="1" baseline="30000" dirty="0">
                <a:solidFill>
                  <a:srgbClr val="000000"/>
                </a:solidFill>
                <a:latin typeface="Arial"/>
                <a:cs typeface="Arial"/>
              </a:rPr>
              <a:t>15</a:t>
            </a:r>
            <a:r>
              <a:rPr lang="el-GR" sz="1400" b="1" baseline="-25000" dirty="0">
                <a:solidFill>
                  <a:srgbClr val="000000"/>
                </a:solidFill>
                <a:latin typeface="Arial"/>
                <a:cs typeface="Arial"/>
              </a:rPr>
              <a:t>Λ</a:t>
            </a:r>
            <a:r>
              <a:rPr lang="it-IT" sz="1400" b="1" dirty="0" err="1">
                <a:solidFill>
                  <a:srgbClr val="000000"/>
                </a:solidFill>
                <a:latin typeface="Arial"/>
                <a:cs typeface="Arial"/>
              </a:rPr>
              <a:t>N</a:t>
            </a:r>
            <a:r>
              <a:rPr lang="it-IT" sz="1400" b="1" baseline="-25000" dirty="0" err="1">
                <a:solidFill>
                  <a:srgbClr val="000000"/>
                </a:solidFill>
                <a:latin typeface="Arial"/>
                <a:cs typeface="Arial"/>
              </a:rPr>
              <a:t>g.s.</a:t>
            </a:r>
            <a:r>
              <a:rPr lang="it-IT" sz="1400" dirty="0">
                <a:solidFill>
                  <a:srgbClr val="000000"/>
                </a:solidFill>
                <a:latin typeface="Arial"/>
                <a:ea typeface="Times New Roman" charset="0"/>
                <a:cs typeface="Arial"/>
              </a:rPr>
              <a:t>) = </a:t>
            </a:r>
            <a:r>
              <a:rPr lang="it-IT" sz="1400" dirty="0" err="1">
                <a:solidFill>
                  <a:srgbClr val="000000"/>
                </a:solidFill>
                <a:latin typeface="Arial"/>
                <a:ea typeface="Times New Roman" charset="0"/>
                <a:cs typeface="Arial"/>
              </a:rPr>
              <a:t>3</a:t>
            </a:r>
            <a:r>
              <a:rPr lang="it-IT" sz="1400" dirty="0">
                <a:solidFill>
                  <a:srgbClr val="000000"/>
                </a:solidFill>
                <a:latin typeface="Arial"/>
                <a:ea typeface="Times New Roman" charset="0"/>
                <a:cs typeface="Arial"/>
              </a:rPr>
              <a:t>/2</a:t>
            </a:r>
            <a:r>
              <a:rPr lang="it-IT" sz="1400" baseline="300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from</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decay</a:t>
            </a:r>
            <a:r>
              <a:rPr lang="it-IT" sz="1400" dirty="0" smtClean="0">
                <a:solidFill>
                  <a:srgbClr val="000000"/>
                </a:solidFill>
                <a:latin typeface="Arial"/>
                <a:ea typeface="Times New Roman" charset="0"/>
                <a:cs typeface="Arial"/>
              </a:rPr>
              <a:t> rate </a:t>
            </a:r>
            <a:r>
              <a:rPr lang="it-IT" sz="1400" dirty="0" err="1" smtClean="0">
                <a:solidFill>
                  <a:srgbClr val="000000"/>
                </a:solidFill>
                <a:latin typeface="Arial"/>
                <a:ea typeface="Times New Roman" charset="0"/>
                <a:cs typeface="Arial"/>
              </a:rPr>
              <a:t>value</a:t>
            </a:r>
            <a:r>
              <a:rPr lang="it-IT" sz="1400" dirty="0" smtClean="0">
                <a:solidFill>
                  <a:srgbClr val="000000"/>
                </a:solidFill>
                <a:latin typeface="Arial"/>
                <a:ea typeface="Times New Roman" charset="0"/>
                <a:cs typeface="Arial"/>
              </a:rPr>
              <a:t> (and </a:t>
            </a:r>
          </a:p>
          <a:p>
            <a:pPr>
              <a:defRPr/>
            </a:pPr>
            <a:r>
              <a:rPr lang="it-IT" sz="1400" dirty="0" err="1" smtClean="0">
                <a:solidFill>
                  <a:srgbClr val="000000"/>
                </a:solidFill>
                <a:latin typeface="Arial"/>
                <a:ea typeface="Times New Roman" charset="0"/>
                <a:cs typeface="Arial"/>
              </a:rPr>
              <a:t>spectrum</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shape</a:t>
            </a:r>
            <a:r>
              <a:rPr lang="it-IT" sz="1400" dirty="0" smtClean="0">
                <a:solidFill>
                  <a:srgbClr val="000000"/>
                </a:solidFill>
                <a:latin typeface="Arial"/>
                <a:ea typeface="Times New Roman" charset="0"/>
                <a:cs typeface="Arial"/>
              </a:rPr>
              <a:t>)</a:t>
            </a:r>
            <a:r>
              <a:rPr lang="it-IT" dirty="0" smtClean="0">
                <a:solidFill>
                  <a:srgbClr val="000000"/>
                </a:solidFill>
                <a:latin typeface="Arial"/>
                <a:ea typeface="Times New Roman" charset="0"/>
                <a:cs typeface="Arial"/>
              </a:rPr>
              <a:t> </a:t>
            </a:r>
            <a:endParaRPr lang="it-IT" i="1" baseline="30000" dirty="0" smtClean="0">
              <a:solidFill>
                <a:srgbClr val="000000"/>
              </a:solidFill>
              <a:latin typeface="Arial"/>
              <a:ea typeface="Times New Roman" charset="0"/>
              <a:cs typeface="Arial"/>
            </a:endParaRPr>
          </a:p>
          <a:p>
            <a:pPr>
              <a:defRPr/>
            </a:pPr>
            <a:endParaRPr lang="it-IT" dirty="0">
              <a:solidFill>
                <a:srgbClr val="000000"/>
              </a:solidFill>
              <a:latin typeface="Arial"/>
              <a:cs typeface="Arial"/>
            </a:endParaRPr>
          </a:p>
        </p:txBody>
      </p:sp>
      <p:sp>
        <p:nvSpPr>
          <p:cNvPr id="10"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15</a:t>
            </a:r>
            <a:r>
              <a:rPr lang="it-IT" sz="2400" b="1" baseline="-25000" dirty="0">
                <a:solidFill>
                  <a:srgbClr val="FF0000"/>
                </a:solidFill>
                <a:latin typeface="Symbol" charset="2"/>
                <a:cs typeface="Arial"/>
              </a:rPr>
              <a:t>L</a:t>
            </a:r>
            <a:r>
              <a:rPr lang="it-IT" sz="2400" b="1" dirty="0" smtClean="0">
                <a:solidFill>
                  <a:srgbClr val="FF0000"/>
                </a:solidFill>
                <a:latin typeface="Arial"/>
                <a:cs typeface="Arial"/>
              </a:rPr>
              <a:t>N</a:t>
            </a:r>
            <a:endParaRPr lang="it-IT" sz="2400" b="1" dirty="0">
              <a:solidFill>
                <a:srgbClr val="FF0000"/>
              </a:solidFill>
              <a:latin typeface="Arial"/>
              <a:cs typeface="Arial"/>
            </a:endParaRPr>
          </a:p>
        </p:txBody>
      </p:sp>
      <p:cxnSp>
        <p:nvCxnSpPr>
          <p:cNvPr id="12" name="Straight Connector 11"/>
          <p:cNvCxnSpPr/>
          <p:nvPr/>
        </p:nvCxnSpPr>
        <p:spPr>
          <a:xfrm rot="5400000">
            <a:off x="1269206" y="24630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773906" y="24757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827584" y="404664"/>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
          <p:cNvGrpSpPr/>
          <p:nvPr/>
        </p:nvGrpSpPr>
        <p:grpSpPr>
          <a:xfrm>
            <a:off x="432000" y="152400"/>
            <a:ext cx="4140000" cy="3060000"/>
            <a:chOff x="432000" y="152400"/>
            <a:chExt cx="4140000" cy="3060000"/>
          </a:xfrm>
        </p:grpSpPr>
        <p:pic>
          <p:nvPicPr>
            <p:cNvPr id="7" name="Picture 6" descr="N15_data.eps"/>
            <p:cNvPicPr>
              <a:picLocks/>
            </p:cNvPicPr>
            <p:nvPr/>
          </p:nvPicPr>
          <p:blipFill>
            <a:blip r:embed="rId2" cstate="print"/>
            <a:stretch>
              <a:fillRect/>
            </a:stretch>
          </p:blipFill>
          <p:spPr>
            <a:xfrm>
              <a:off x="432000" y="152400"/>
              <a:ext cx="4140000" cy="3060000"/>
            </a:xfrm>
            <a:prstGeom prst="rect">
              <a:avLst/>
            </a:prstGeom>
          </p:spPr>
        </p:pic>
        <p:sp>
          <p:nvSpPr>
            <p:cNvPr id="8" name="TextBox 7"/>
            <p:cNvSpPr txBox="1"/>
            <p:nvPr/>
          </p:nvSpPr>
          <p:spPr>
            <a:xfrm>
              <a:off x="1509509" y="942201"/>
              <a:ext cx="1919491" cy="276999"/>
            </a:xfrm>
            <a:prstGeom prst="rect">
              <a:avLst/>
            </a:prstGeom>
            <a:noFill/>
          </p:spPr>
          <p:txBody>
            <a:bodyPr wrap="none" rtlCol="0">
              <a:spAutoFit/>
            </a:bodyPr>
            <a:lstStyle/>
            <a:p>
              <a:r>
                <a:rPr lang="en-US" sz="1200" baseline="30000" dirty="0" smtClean="0">
                  <a:latin typeface="Arial"/>
                  <a:cs typeface="Arial"/>
                </a:rPr>
                <a:t>15</a:t>
              </a:r>
              <a:r>
                <a:rPr lang="en-US" sz="1200" dirty="0" smtClean="0">
                  <a:latin typeface="Arial"/>
                  <a:cs typeface="Arial"/>
                </a:rPr>
                <a:t>O: 1/2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a:t>
              </a:r>
              <a:r>
                <a:rPr lang="en-US" sz="1200" dirty="0" err="1" smtClean="0">
                  <a:latin typeface="Arial"/>
                  <a:cs typeface="Arial"/>
                </a:rPr>
                <a:t>sd</a:t>
              </a:r>
              <a:r>
                <a:rPr lang="en-US" sz="1200" baseline="30000" dirty="0" smtClean="0">
                  <a:latin typeface="Arial"/>
                  <a:cs typeface="Arial"/>
                </a:rPr>
                <a:t> </a:t>
              </a:r>
              <a:r>
                <a:rPr lang="en-US" sz="1200" dirty="0" smtClean="0">
                  <a:latin typeface="Arial"/>
                  <a:cs typeface="Arial"/>
                </a:rPr>
                <a:t>(~6 </a:t>
              </a:r>
              <a:r>
                <a:rPr lang="en-US" sz="1200" dirty="0" err="1" smtClean="0">
                  <a:latin typeface="Arial"/>
                  <a:cs typeface="Arial"/>
                </a:rPr>
                <a:t>MeV</a:t>
              </a:r>
              <a:r>
                <a:rPr lang="en-US" sz="1200" dirty="0" smtClean="0">
                  <a:latin typeface="Arial"/>
                  <a:cs typeface="Arial"/>
                </a:rPr>
                <a:t>)</a:t>
              </a:r>
            </a:p>
            <a:p>
              <a:endParaRPr lang="en-US" sz="1400" dirty="0" smtClean="0"/>
            </a:p>
          </p:txBody>
        </p:sp>
      </p:grpSp>
      <p:sp>
        <p:nvSpPr>
          <p:cNvPr id="9" name="CasellaDiTesto 7"/>
          <p:cNvSpPr txBox="1"/>
          <p:nvPr/>
        </p:nvSpPr>
        <p:spPr>
          <a:xfrm>
            <a:off x="4548600" y="447873"/>
            <a:ext cx="4381118" cy="3098284"/>
          </a:xfrm>
          <a:prstGeom prst="rect">
            <a:avLst/>
          </a:prstGeom>
          <a:noFill/>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charset="0"/>
              <a:buChar char="•"/>
              <a:defRPr/>
            </a:pPr>
            <a:r>
              <a:rPr lang="it-IT" sz="1400" dirty="0">
                <a:solidFill>
                  <a:srgbClr val="000000"/>
                </a:solidFill>
              </a:rPr>
              <a:t>  </a:t>
            </a:r>
            <a:r>
              <a:rPr lang="it-IT" sz="1400" dirty="0" err="1">
                <a:solidFill>
                  <a:srgbClr val="000000"/>
                </a:solidFill>
                <a:latin typeface="Arial"/>
                <a:cs typeface="Arial"/>
              </a:rPr>
              <a:t>Correspondence</a:t>
            </a:r>
            <a:r>
              <a:rPr lang="it-IT" sz="1400" dirty="0">
                <a:solidFill>
                  <a:srgbClr val="000000"/>
                </a:solidFill>
                <a:latin typeface="Arial"/>
                <a:cs typeface="Arial"/>
              </a:rPr>
              <a:t> </a:t>
            </a:r>
            <a:r>
              <a:rPr lang="it-IT" sz="1400" dirty="0" err="1">
                <a:solidFill>
                  <a:srgbClr val="000000"/>
                </a:solidFill>
                <a:latin typeface="Arial"/>
                <a:cs typeface="Arial"/>
              </a:rPr>
              <a:t>with</a:t>
            </a:r>
            <a:r>
              <a:rPr lang="it-IT" sz="1400" dirty="0">
                <a:solidFill>
                  <a:srgbClr val="000000"/>
                </a:solidFill>
                <a:latin typeface="Arial"/>
                <a:cs typeface="Arial"/>
              </a:rPr>
              <a:t> the  </a:t>
            </a:r>
            <a:r>
              <a:rPr lang="it-IT" sz="1400" dirty="0" err="1">
                <a:solidFill>
                  <a:srgbClr val="000000"/>
                </a:solidFill>
                <a:latin typeface="Arial"/>
                <a:cs typeface="Arial"/>
              </a:rPr>
              <a:t>calculated</a:t>
            </a:r>
            <a:r>
              <a:rPr lang="it-IT" sz="1400" dirty="0">
                <a:solidFill>
                  <a:srgbClr val="000000"/>
                </a:solidFill>
                <a:latin typeface="Arial"/>
                <a:cs typeface="Arial"/>
              </a:rPr>
              <a:t> </a:t>
            </a:r>
            <a:r>
              <a:rPr lang="it-IT" sz="1400" dirty="0" err="1">
                <a:solidFill>
                  <a:srgbClr val="000000"/>
                </a:solidFill>
                <a:latin typeface="Arial"/>
                <a:cs typeface="Arial"/>
              </a:rPr>
              <a:t>strenght</a:t>
            </a:r>
            <a:r>
              <a:rPr lang="it-IT" sz="1400" dirty="0">
                <a:solidFill>
                  <a:srgbClr val="000000"/>
                </a:solidFill>
                <a:latin typeface="Arial"/>
                <a:cs typeface="Arial"/>
              </a:rPr>
              <a:t> </a:t>
            </a:r>
            <a:r>
              <a:rPr lang="it-IT" sz="1400" dirty="0" err="1" smtClean="0">
                <a:solidFill>
                  <a:srgbClr val="000000"/>
                </a:solidFill>
                <a:latin typeface="Arial"/>
                <a:cs typeface="Arial"/>
              </a:rPr>
              <a:t>functions</a:t>
            </a:r>
            <a:endParaRPr lang="it-IT" sz="14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T. </a:t>
            </a:r>
            <a:r>
              <a:rPr lang="it-IT" sz="1400" dirty="0" err="1" smtClean="0">
                <a:solidFill>
                  <a:srgbClr val="000000"/>
                </a:solidFill>
                <a:latin typeface="Arial"/>
                <a:cs typeface="Arial"/>
              </a:rPr>
              <a:t>Motoba</a:t>
            </a:r>
            <a:r>
              <a:rPr lang="it-IT" sz="1400" dirty="0" smtClean="0">
                <a:solidFill>
                  <a:srgbClr val="000000"/>
                </a:solidFill>
                <a:latin typeface="Arial"/>
                <a:cs typeface="Arial"/>
              </a:rPr>
              <a:t>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489 (1988) 683.</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400" dirty="0" smtClean="0">
              <a:solidFill>
                <a:srgbClr val="000000"/>
              </a:solidFill>
              <a:latin typeface="Arial"/>
              <a:cs typeface="Arial"/>
            </a:endParaRPr>
          </a:p>
          <a:p>
            <a:pPr>
              <a:buFont typeface="Arial" charset="0"/>
              <a:buChar char="•"/>
              <a:defRPr/>
            </a:pPr>
            <a:r>
              <a:rPr lang="it-IT" sz="1400" dirty="0" smtClean="0">
                <a:solidFill>
                  <a:srgbClr val="000000"/>
                </a:solidFill>
                <a:latin typeface="Arial"/>
                <a:cs typeface="Arial"/>
              </a:rPr>
              <a:t> </a:t>
            </a:r>
            <a:r>
              <a:rPr lang="it-IT" sz="1400" baseline="30000" dirty="0" smtClean="0">
                <a:solidFill>
                  <a:srgbClr val="000000"/>
                </a:solidFill>
                <a:latin typeface="Arial"/>
                <a:cs typeface="Arial"/>
              </a:rPr>
              <a:t>15</a:t>
            </a:r>
            <a:r>
              <a:rPr lang="el-GR" sz="1400" baseline="-25000" dirty="0" smtClean="0">
                <a:solidFill>
                  <a:srgbClr val="000000"/>
                </a:solidFill>
                <a:latin typeface="Symbol" charset="2"/>
                <a:cs typeface="Symbol" charset="2"/>
              </a:rPr>
              <a:t>Λ</a:t>
            </a:r>
            <a:r>
              <a:rPr lang="it-IT" sz="1400" dirty="0" err="1" smtClean="0">
                <a:solidFill>
                  <a:srgbClr val="000000"/>
                </a:solidFill>
                <a:latin typeface="Arial"/>
                <a:cs typeface="Arial"/>
              </a:rPr>
              <a:t>N</a:t>
            </a:r>
            <a:r>
              <a:rPr lang="it-IT" sz="1400" baseline="-25000" dirty="0" err="1" smtClean="0">
                <a:solidFill>
                  <a:srgbClr val="000000"/>
                </a:solidFill>
                <a:latin typeface="Arial"/>
                <a:cs typeface="Arial"/>
              </a:rPr>
              <a:t>g.s</a:t>
            </a:r>
            <a:r>
              <a:rPr lang="it-IT" sz="1400" baseline="-25000" dirty="0" smtClean="0">
                <a:solidFill>
                  <a:srgbClr val="000000"/>
                </a:solidFill>
                <a:latin typeface="Arial"/>
                <a:cs typeface="Arial"/>
              </a:rPr>
              <a:t>  </a:t>
            </a:r>
            <a:r>
              <a:rPr lang="it-IT" sz="1400" dirty="0" err="1" smtClean="0">
                <a:solidFill>
                  <a:srgbClr val="000000"/>
                </a:solidFill>
                <a:latin typeface="Arial"/>
                <a:cs typeface="Arial"/>
              </a:rPr>
              <a:t>spin</a:t>
            </a:r>
            <a:r>
              <a:rPr lang="it-IT" sz="1400" dirty="0" smtClean="0">
                <a:solidFill>
                  <a:srgbClr val="000000"/>
                </a:solidFill>
                <a:latin typeface="Arial"/>
                <a:cs typeface="Arial"/>
              </a:rPr>
              <a:t> </a:t>
            </a:r>
            <a:r>
              <a:rPr lang="it-IT" sz="1400" dirty="0" err="1" smtClean="0">
                <a:solidFill>
                  <a:srgbClr val="000000"/>
                </a:solidFill>
                <a:latin typeface="Arial"/>
                <a:cs typeface="Arial"/>
              </a:rPr>
              <a:t>not</a:t>
            </a:r>
            <a:r>
              <a:rPr lang="it-IT" sz="1400" dirty="0" smtClean="0">
                <a:solidFill>
                  <a:srgbClr val="000000"/>
                </a:solidFill>
                <a:latin typeface="Arial"/>
                <a:cs typeface="Arial"/>
              </a:rPr>
              <a:t> </a:t>
            </a:r>
            <a:r>
              <a:rPr lang="it-IT" sz="1400" dirty="0" err="1" smtClean="0">
                <a:solidFill>
                  <a:srgbClr val="000000"/>
                </a:solidFill>
                <a:latin typeface="Arial"/>
                <a:cs typeface="Arial"/>
              </a:rPr>
              <a:t>known</a:t>
            </a:r>
            <a:r>
              <a:rPr lang="it-IT" sz="1400" dirty="0" smtClean="0">
                <a:solidFill>
                  <a:srgbClr val="000000"/>
                </a:solidFill>
                <a:latin typeface="Arial"/>
                <a:cs typeface="Arial"/>
              </a:rPr>
              <a:t>.  </a:t>
            </a:r>
            <a:r>
              <a:rPr lang="it-IT" sz="1400" dirty="0" err="1" smtClean="0">
                <a:solidFill>
                  <a:srgbClr val="000000"/>
                </a:solidFill>
                <a:latin typeface="Arial"/>
                <a:cs typeface="Arial"/>
              </a:rPr>
              <a:t>J</a:t>
            </a:r>
            <a:r>
              <a:rPr lang="el-GR" sz="1400" baseline="30000" dirty="0" smtClean="0">
                <a:solidFill>
                  <a:srgbClr val="000000"/>
                </a:solidFill>
                <a:latin typeface="Arial"/>
                <a:ea typeface="Times New Roman" charset="0"/>
                <a:cs typeface="Arial"/>
              </a:rPr>
              <a:t>π</a:t>
            </a:r>
            <a:r>
              <a:rPr lang="it-IT" sz="1400" baseline="30000" dirty="0" smtClean="0">
                <a:solidFill>
                  <a:srgbClr val="000000"/>
                </a:solidFill>
                <a:latin typeface="Arial"/>
                <a:ea typeface="Times New Roman" charset="0"/>
                <a:cs typeface="Arial"/>
              </a:rPr>
              <a:t> </a:t>
            </a:r>
            <a:r>
              <a:rPr lang="it-IT" sz="1400" dirty="0" smtClean="0">
                <a:solidFill>
                  <a:srgbClr val="000000"/>
                </a:solidFill>
                <a:latin typeface="Arial"/>
                <a:ea typeface="Times New Roman" charset="0"/>
                <a:cs typeface="Arial"/>
              </a:rPr>
              <a:t>(</a:t>
            </a:r>
            <a:r>
              <a:rPr lang="it-IT" sz="1400" baseline="30000" dirty="0" smtClean="0">
                <a:solidFill>
                  <a:srgbClr val="000000"/>
                </a:solidFill>
                <a:latin typeface="Arial"/>
                <a:cs typeface="Arial"/>
              </a:rPr>
              <a:t>15</a:t>
            </a:r>
            <a:r>
              <a:rPr lang="el-GR" sz="1400" baseline="-25000" dirty="0" smtClean="0">
                <a:solidFill>
                  <a:srgbClr val="000000"/>
                </a:solidFill>
                <a:latin typeface="Symbol" charset="2"/>
                <a:cs typeface="Symbol" charset="2"/>
              </a:rPr>
              <a:t>Λ</a:t>
            </a:r>
            <a:r>
              <a:rPr lang="it-IT" sz="1400" dirty="0" err="1" smtClean="0">
                <a:solidFill>
                  <a:srgbClr val="000000"/>
                </a:solidFill>
                <a:latin typeface="Arial"/>
                <a:cs typeface="Arial"/>
              </a:rPr>
              <a:t>N</a:t>
            </a:r>
            <a:r>
              <a:rPr lang="it-IT" sz="1400" baseline="-25000" dirty="0" err="1" smtClean="0">
                <a:solidFill>
                  <a:srgbClr val="000000"/>
                </a:solidFill>
                <a:latin typeface="Arial"/>
                <a:cs typeface="Arial"/>
              </a:rPr>
              <a:t>g.s.</a:t>
            </a:r>
            <a:r>
              <a:rPr lang="it-IT" sz="1400" dirty="0" smtClean="0">
                <a:solidFill>
                  <a:srgbClr val="000000"/>
                </a:solidFill>
                <a:latin typeface="Arial"/>
                <a:ea typeface="Times New Roman" charset="0"/>
                <a:cs typeface="Arial"/>
              </a:rPr>
              <a:t>) = </a:t>
            </a:r>
            <a:r>
              <a:rPr lang="it-IT" sz="1400" dirty="0" err="1" smtClean="0">
                <a:solidFill>
                  <a:srgbClr val="000000"/>
                </a:solidFill>
                <a:latin typeface="Arial"/>
                <a:ea typeface="Times New Roman" charset="0"/>
                <a:cs typeface="Arial"/>
              </a:rPr>
              <a:t>3</a:t>
            </a:r>
            <a:r>
              <a:rPr lang="it-IT" sz="1400" dirty="0" smtClean="0">
                <a:solidFill>
                  <a:srgbClr val="000000"/>
                </a:solidFill>
                <a:latin typeface="Arial"/>
                <a:ea typeface="Times New Roman" charset="0"/>
                <a:cs typeface="Arial"/>
              </a:rPr>
              <a:t>/2</a:t>
            </a:r>
            <a:r>
              <a:rPr lang="it-IT" sz="1400" baseline="30000" dirty="0" smtClean="0">
                <a:solidFill>
                  <a:srgbClr val="000000"/>
                </a:solidFill>
                <a:latin typeface="Arial"/>
                <a:ea typeface="Times New Roman" charset="0"/>
                <a:cs typeface="Arial"/>
              </a:rPr>
              <a:t>+</a:t>
            </a:r>
            <a:r>
              <a:rPr lang="it-IT" sz="1400" dirty="0" smtClean="0">
                <a:solidFill>
                  <a:srgbClr val="000000"/>
                </a:solidFill>
                <a:latin typeface="Arial"/>
                <a:cs typeface="Arial"/>
              </a:rPr>
              <a:t>  </a:t>
            </a:r>
          </a:p>
          <a:p>
            <a:pPr>
              <a:defRPr/>
            </a:pPr>
            <a:r>
              <a:rPr lang="it-IT" sz="1400" dirty="0" err="1" smtClean="0">
                <a:solidFill>
                  <a:srgbClr val="000000"/>
                </a:solidFill>
                <a:latin typeface="Arial"/>
                <a:cs typeface="Arial"/>
              </a:rPr>
              <a:t>D.J.Millener</a:t>
            </a:r>
            <a:r>
              <a:rPr lang="it-IT" sz="1400" dirty="0" smtClean="0">
                <a:solidFill>
                  <a:srgbClr val="000000"/>
                </a:solidFill>
                <a:latin typeface="Arial"/>
                <a:cs typeface="Arial"/>
              </a:rPr>
              <a:t>, </a:t>
            </a:r>
            <a:r>
              <a:rPr lang="it-IT" sz="1400" dirty="0" err="1" smtClean="0">
                <a:solidFill>
                  <a:srgbClr val="000000"/>
                </a:solidFill>
                <a:latin typeface="Arial"/>
                <a:cs typeface="Arial"/>
              </a:rPr>
              <a:t>A.Gal</a:t>
            </a:r>
            <a:r>
              <a:rPr lang="it-IT" sz="1400" dirty="0" smtClean="0">
                <a:solidFill>
                  <a:srgbClr val="000000"/>
                </a:solidFill>
                <a:latin typeface="Arial"/>
                <a:cs typeface="Arial"/>
              </a:rPr>
              <a:t>, </a:t>
            </a:r>
            <a:r>
              <a:rPr lang="it-IT" sz="1400" dirty="0" err="1" smtClean="0">
                <a:solidFill>
                  <a:srgbClr val="000000"/>
                </a:solidFill>
                <a:latin typeface="Arial"/>
                <a:cs typeface="Arial"/>
              </a:rPr>
              <a:t>C.B.Dover</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Rev. </a:t>
            </a:r>
            <a:r>
              <a:rPr lang="it-IT" sz="1400" dirty="0" err="1" smtClean="0">
                <a:solidFill>
                  <a:srgbClr val="000000"/>
                </a:solidFill>
                <a:latin typeface="Arial"/>
                <a:cs typeface="Arial"/>
              </a:rPr>
              <a:t>C</a:t>
            </a:r>
            <a:r>
              <a:rPr lang="it-IT" sz="1400" dirty="0" smtClean="0">
                <a:solidFill>
                  <a:srgbClr val="000000"/>
                </a:solidFill>
                <a:latin typeface="Arial"/>
                <a:cs typeface="Arial"/>
              </a:rPr>
              <a:t> 31 (1985) 499.   </a:t>
            </a:r>
          </a:p>
          <a:p>
            <a:pPr>
              <a:defRPr/>
            </a:pPr>
            <a:r>
              <a:rPr lang="it-IT" sz="1400" dirty="0" err="1" smtClean="0">
                <a:solidFill>
                  <a:srgbClr val="000000"/>
                </a:solidFill>
                <a:latin typeface="Arial"/>
                <a:ea typeface="Times New Roman" charset="0"/>
                <a:cs typeface="Arial"/>
              </a:rPr>
              <a:t>Spin</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ordering</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not</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obtained</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from</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Symbol" charset="2"/>
                <a:ea typeface="Times New Roman" charset="0"/>
                <a:cs typeface="Symbol" charset="2"/>
              </a:rPr>
              <a:t>g</a:t>
            </a:r>
            <a:r>
              <a:rPr lang="it-IT" sz="1400" dirty="0" err="1" smtClean="0">
                <a:solidFill>
                  <a:srgbClr val="000000"/>
                </a:solidFill>
                <a:latin typeface="Arial"/>
                <a:ea typeface="Times New Roman" charset="0"/>
                <a:cs typeface="Arial"/>
              </a:rPr>
              <a:t>-rays</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of</a:t>
            </a:r>
            <a:r>
              <a:rPr lang="it-IT" sz="1400" dirty="0" smtClean="0">
                <a:solidFill>
                  <a:srgbClr val="000000"/>
                </a:solidFill>
                <a:latin typeface="Arial"/>
                <a:ea typeface="Times New Roman" charset="0"/>
                <a:cs typeface="Arial"/>
              </a:rPr>
              <a:t> </a:t>
            </a:r>
            <a:r>
              <a:rPr lang="it-IT" sz="1400" baseline="30000" dirty="0" smtClean="0">
                <a:solidFill>
                  <a:srgbClr val="000000"/>
                </a:solidFill>
                <a:latin typeface="Arial"/>
                <a:ea typeface="Times New Roman" charset="0"/>
                <a:cs typeface="Arial"/>
              </a:rPr>
              <a:t>16</a:t>
            </a:r>
            <a:r>
              <a:rPr lang="it-IT" sz="1400" baseline="-25000" dirty="0" smtClean="0">
                <a:solidFill>
                  <a:srgbClr val="000000"/>
                </a:solidFill>
                <a:latin typeface="Symbol" charset="2"/>
                <a:ea typeface="Times New Roman" charset="0"/>
                <a:cs typeface="Symbol" charset="2"/>
              </a:rPr>
              <a:t>L</a:t>
            </a:r>
            <a:r>
              <a:rPr lang="it-IT" sz="1400" dirty="0" smtClean="0">
                <a:solidFill>
                  <a:srgbClr val="000000"/>
                </a:solidFill>
                <a:latin typeface="Arial"/>
                <a:ea typeface="Times New Roman" charset="0"/>
                <a:cs typeface="Arial"/>
              </a:rPr>
              <a:t>O </a:t>
            </a:r>
            <a:r>
              <a:rPr lang="it-IT" sz="1400" dirty="0" err="1" smtClean="0">
                <a:solidFill>
                  <a:srgbClr val="000000"/>
                </a:solidFill>
                <a:latin typeface="Arial"/>
                <a:ea typeface="Times New Roman" charset="0"/>
                <a:cs typeface="Arial"/>
              </a:rPr>
              <a:t>M.Ukai</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et</a:t>
            </a:r>
            <a:r>
              <a:rPr lang="it-IT" sz="1400" dirty="0" smtClean="0">
                <a:solidFill>
                  <a:srgbClr val="000000"/>
                </a:solidFill>
                <a:latin typeface="Arial"/>
                <a:ea typeface="Times New Roman" charset="0"/>
                <a:cs typeface="Arial"/>
              </a:rPr>
              <a:t> al. </a:t>
            </a:r>
            <a:r>
              <a:rPr lang="it-IT" sz="1400" dirty="0" err="1" smtClean="0">
                <a:solidFill>
                  <a:srgbClr val="000000"/>
                </a:solidFill>
                <a:latin typeface="Arial"/>
                <a:ea typeface="Times New Roman" charset="0"/>
                <a:cs typeface="Arial"/>
              </a:rPr>
              <a:t>Phys</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Rev.C</a:t>
            </a:r>
            <a:r>
              <a:rPr lang="it-IT" sz="1400" dirty="0" smtClean="0">
                <a:solidFill>
                  <a:srgbClr val="000000"/>
                </a:solidFill>
                <a:latin typeface="Arial"/>
                <a:ea typeface="Times New Roman" charset="0"/>
                <a:cs typeface="Arial"/>
              </a:rPr>
              <a:t> 77 (2008) 054315. </a:t>
            </a:r>
            <a:endParaRPr lang="it-IT" sz="1400" dirty="0" smtClean="0">
              <a:solidFill>
                <a:srgbClr val="000000"/>
              </a:solidFill>
              <a:latin typeface="Arial"/>
              <a:cs typeface="Arial"/>
            </a:endParaRPr>
          </a:p>
          <a:p>
            <a:pPr>
              <a:defRPr/>
            </a:pPr>
            <a:endParaRPr lang="it-IT" sz="1400" baseline="30000" dirty="0" smtClean="0">
              <a:solidFill>
                <a:srgbClr val="000000"/>
              </a:solidFill>
              <a:latin typeface="Arial"/>
              <a:ea typeface="Times New Roman" charset="0"/>
              <a:cs typeface="Arial"/>
            </a:endParaRPr>
          </a:p>
          <a:p>
            <a:pPr>
              <a:buFont typeface="Arial" charset="0"/>
              <a:buChar char="•"/>
              <a:defRPr/>
            </a:pPr>
            <a:r>
              <a:rPr lang="it-IT" sz="1400" dirty="0" smtClean="0">
                <a:solidFill>
                  <a:srgbClr val="000000"/>
                </a:solidFill>
                <a:latin typeface="Arial"/>
                <a:ea typeface="Times New Roman" charset="0"/>
                <a:cs typeface="Arial"/>
              </a:rPr>
              <a:t> First  </a:t>
            </a:r>
            <a:r>
              <a:rPr lang="it-IT" sz="1400" dirty="0" err="1">
                <a:solidFill>
                  <a:srgbClr val="000000"/>
                </a:solidFill>
                <a:latin typeface="Arial"/>
                <a:ea typeface="Times New Roman" charset="0"/>
                <a:cs typeface="Arial"/>
              </a:rPr>
              <a:t>experimental</a:t>
            </a:r>
            <a:r>
              <a:rPr lang="it-IT" sz="1400" dirty="0">
                <a:solidFill>
                  <a:srgbClr val="000000"/>
                </a:solidFill>
                <a:latin typeface="Arial"/>
                <a:ea typeface="Times New Roman" charset="0"/>
                <a:cs typeface="Arial"/>
              </a:rPr>
              <a:t> </a:t>
            </a:r>
            <a:r>
              <a:rPr lang="it-IT" sz="1400" dirty="0" err="1">
                <a:solidFill>
                  <a:srgbClr val="000000"/>
                </a:solidFill>
                <a:latin typeface="Arial"/>
                <a:ea typeface="Times New Roman" charset="0"/>
                <a:cs typeface="Arial"/>
              </a:rPr>
              <a:t>determination</a:t>
            </a:r>
            <a:r>
              <a:rPr lang="it-IT" sz="1400" dirty="0">
                <a:solidFill>
                  <a:srgbClr val="000000"/>
                </a:solidFill>
                <a:latin typeface="Arial"/>
                <a:ea typeface="Times New Roman" charset="0"/>
                <a:cs typeface="Arial"/>
              </a:rPr>
              <a:t> </a:t>
            </a:r>
            <a:r>
              <a:rPr lang="it-IT" sz="1400" dirty="0" err="1">
                <a:solidFill>
                  <a:srgbClr val="000000"/>
                </a:solidFill>
                <a:latin typeface="Arial"/>
                <a:ea typeface="Times New Roman" charset="0"/>
                <a:cs typeface="Arial"/>
              </a:rPr>
              <a:t>of</a:t>
            </a:r>
            <a:r>
              <a:rPr lang="it-IT" sz="1400" dirty="0">
                <a:solidFill>
                  <a:srgbClr val="000000"/>
                </a:solidFill>
                <a:latin typeface="Arial"/>
                <a:ea typeface="Times New Roman" charset="0"/>
                <a:cs typeface="Arial"/>
              </a:rPr>
              <a:t> </a:t>
            </a:r>
            <a:r>
              <a:rPr lang="it-IT" sz="1400" dirty="0" err="1">
                <a:solidFill>
                  <a:srgbClr val="000000"/>
                </a:solidFill>
                <a:latin typeface="Arial"/>
                <a:cs typeface="Arial"/>
              </a:rPr>
              <a:t>for</a:t>
            </a:r>
            <a:r>
              <a:rPr lang="it-IT" sz="1400" dirty="0" smtClean="0">
                <a:solidFill>
                  <a:srgbClr val="000000"/>
                </a:solidFill>
                <a:latin typeface="Arial"/>
                <a:cs typeface="Arial"/>
              </a:rPr>
              <a:t> </a:t>
            </a:r>
          </a:p>
          <a:p>
            <a:pPr>
              <a:defRPr/>
            </a:pPr>
            <a:r>
              <a:rPr lang="it-IT" sz="1400" dirty="0" err="1" smtClean="0">
                <a:solidFill>
                  <a:srgbClr val="000000"/>
                </a:solidFill>
                <a:latin typeface="Arial"/>
                <a:cs typeface="Arial"/>
              </a:rPr>
              <a:t>J</a:t>
            </a:r>
            <a:r>
              <a:rPr lang="el-GR" sz="1400" baseline="30000" dirty="0" smtClean="0">
                <a:solidFill>
                  <a:srgbClr val="000000"/>
                </a:solidFill>
                <a:latin typeface="Arial"/>
                <a:ea typeface="Times New Roman" charset="0"/>
                <a:cs typeface="Arial"/>
              </a:rPr>
              <a:t>π</a:t>
            </a:r>
            <a:r>
              <a:rPr lang="it-IT" sz="1400" baseline="30000" dirty="0" smtClean="0">
                <a:solidFill>
                  <a:srgbClr val="000000"/>
                </a:solidFill>
                <a:latin typeface="Arial"/>
                <a:ea typeface="Times New Roman" charset="0"/>
                <a:cs typeface="Arial"/>
              </a:rPr>
              <a:t> </a:t>
            </a:r>
            <a:r>
              <a:rPr lang="it-IT" sz="1400" dirty="0">
                <a:solidFill>
                  <a:srgbClr val="000000"/>
                </a:solidFill>
                <a:latin typeface="Arial"/>
                <a:ea typeface="Times New Roman" charset="0"/>
                <a:cs typeface="Arial"/>
              </a:rPr>
              <a:t>(</a:t>
            </a:r>
            <a:r>
              <a:rPr lang="it-IT" sz="1400" b="1" baseline="30000" dirty="0">
                <a:solidFill>
                  <a:srgbClr val="000000"/>
                </a:solidFill>
                <a:latin typeface="Arial"/>
                <a:cs typeface="Arial"/>
              </a:rPr>
              <a:t>15</a:t>
            </a:r>
            <a:r>
              <a:rPr lang="el-GR" sz="1400" b="1" baseline="-25000" dirty="0">
                <a:solidFill>
                  <a:srgbClr val="000000"/>
                </a:solidFill>
                <a:latin typeface="Arial"/>
                <a:cs typeface="Arial"/>
              </a:rPr>
              <a:t>Λ</a:t>
            </a:r>
            <a:r>
              <a:rPr lang="it-IT" sz="1400" b="1" dirty="0" err="1">
                <a:solidFill>
                  <a:srgbClr val="000000"/>
                </a:solidFill>
                <a:latin typeface="Arial"/>
                <a:cs typeface="Arial"/>
              </a:rPr>
              <a:t>N</a:t>
            </a:r>
            <a:r>
              <a:rPr lang="it-IT" sz="1400" b="1" baseline="-25000" dirty="0" err="1">
                <a:solidFill>
                  <a:srgbClr val="000000"/>
                </a:solidFill>
                <a:latin typeface="Arial"/>
                <a:cs typeface="Arial"/>
              </a:rPr>
              <a:t>g.s.</a:t>
            </a:r>
            <a:r>
              <a:rPr lang="it-IT" sz="1400" dirty="0">
                <a:solidFill>
                  <a:srgbClr val="000000"/>
                </a:solidFill>
                <a:latin typeface="Arial"/>
                <a:ea typeface="Times New Roman" charset="0"/>
                <a:cs typeface="Arial"/>
              </a:rPr>
              <a:t>) = </a:t>
            </a:r>
            <a:r>
              <a:rPr lang="it-IT" sz="1400" dirty="0" err="1">
                <a:solidFill>
                  <a:srgbClr val="000000"/>
                </a:solidFill>
                <a:latin typeface="Arial"/>
                <a:ea typeface="Times New Roman" charset="0"/>
                <a:cs typeface="Arial"/>
              </a:rPr>
              <a:t>3</a:t>
            </a:r>
            <a:r>
              <a:rPr lang="it-IT" sz="1400" dirty="0">
                <a:solidFill>
                  <a:srgbClr val="000000"/>
                </a:solidFill>
                <a:latin typeface="Arial"/>
                <a:ea typeface="Times New Roman" charset="0"/>
                <a:cs typeface="Arial"/>
              </a:rPr>
              <a:t>/2</a:t>
            </a:r>
            <a:r>
              <a:rPr lang="it-IT" sz="1400" baseline="300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from</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decay</a:t>
            </a:r>
            <a:r>
              <a:rPr lang="it-IT" sz="1400" dirty="0" smtClean="0">
                <a:solidFill>
                  <a:srgbClr val="000000"/>
                </a:solidFill>
                <a:latin typeface="Arial"/>
                <a:ea typeface="Times New Roman" charset="0"/>
                <a:cs typeface="Arial"/>
              </a:rPr>
              <a:t> rate </a:t>
            </a:r>
            <a:r>
              <a:rPr lang="it-IT" sz="1400" dirty="0" err="1" smtClean="0">
                <a:solidFill>
                  <a:srgbClr val="000000"/>
                </a:solidFill>
                <a:latin typeface="Arial"/>
                <a:ea typeface="Times New Roman" charset="0"/>
                <a:cs typeface="Arial"/>
              </a:rPr>
              <a:t>value</a:t>
            </a:r>
            <a:r>
              <a:rPr lang="it-IT" sz="1400" dirty="0" smtClean="0">
                <a:solidFill>
                  <a:srgbClr val="000000"/>
                </a:solidFill>
                <a:latin typeface="Arial"/>
                <a:ea typeface="Times New Roman" charset="0"/>
                <a:cs typeface="Arial"/>
              </a:rPr>
              <a:t> (and </a:t>
            </a:r>
          </a:p>
          <a:p>
            <a:pPr>
              <a:defRPr/>
            </a:pPr>
            <a:r>
              <a:rPr lang="it-IT" sz="1400" dirty="0" err="1" smtClean="0">
                <a:solidFill>
                  <a:srgbClr val="000000"/>
                </a:solidFill>
                <a:latin typeface="Arial"/>
                <a:ea typeface="Times New Roman" charset="0"/>
                <a:cs typeface="Arial"/>
              </a:rPr>
              <a:t>spectrum</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shape</a:t>
            </a:r>
            <a:r>
              <a:rPr lang="it-IT" sz="1400" dirty="0" smtClean="0">
                <a:solidFill>
                  <a:srgbClr val="000000"/>
                </a:solidFill>
                <a:latin typeface="Arial"/>
                <a:ea typeface="Times New Roman" charset="0"/>
                <a:cs typeface="Arial"/>
              </a:rPr>
              <a:t>)</a:t>
            </a:r>
            <a:r>
              <a:rPr lang="it-IT" dirty="0" smtClean="0">
                <a:solidFill>
                  <a:srgbClr val="000000"/>
                </a:solidFill>
                <a:latin typeface="Arial"/>
                <a:ea typeface="Times New Roman" charset="0"/>
                <a:cs typeface="Arial"/>
              </a:rPr>
              <a:t> </a:t>
            </a:r>
            <a:endParaRPr lang="it-IT" i="1" baseline="30000" dirty="0" smtClean="0">
              <a:solidFill>
                <a:srgbClr val="000000"/>
              </a:solidFill>
              <a:latin typeface="Arial"/>
              <a:ea typeface="Times New Roman" charset="0"/>
              <a:cs typeface="Arial"/>
            </a:endParaRPr>
          </a:p>
          <a:p>
            <a:pPr>
              <a:defRPr/>
            </a:pPr>
            <a:endParaRPr lang="it-IT" dirty="0">
              <a:solidFill>
                <a:srgbClr val="000000"/>
              </a:solidFill>
              <a:latin typeface="Arial"/>
              <a:cs typeface="Arial"/>
            </a:endParaRPr>
          </a:p>
        </p:txBody>
      </p:sp>
      <p:sp>
        <p:nvSpPr>
          <p:cNvPr id="10"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15</a:t>
            </a:r>
            <a:r>
              <a:rPr lang="it-IT" sz="2400" b="1" baseline="-25000" dirty="0" smtClean="0">
                <a:solidFill>
                  <a:srgbClr val="FF0000"/>
                </a:solidFill>
                <a:latin typeface="Symbol" charset="2"/>
                <a:ea typeface="Times New Roman" pitchFamily="-65" charset="0"/>
                <a:cs typeface="Symbol" charset="2"/>
              </a:rPr>
              <a:t>L</a:t>
            </a:r>
            <a:r>
              <a:rPr lang="it-IT" sz="2400" b="1" dirty="0" smtClean="0">
                <a:solidFill>
                  <a:srgbClr val="FF0000"/>
                </a:solidFill>
                <a:latin typeface="Arial"/>
                <a:cs typeface="Arial"/>
              </a:rPr>
              <a:t>N</a:t>
            </a:r>
            <a:endParaRPr lang="it-IT" sz="2400" b="1" dirty="0">
              <a:solidFill>
                <a:srgbClr val="FF0000"/>
              </a:solidFill>
              <a:latin typeface="Arial"/>
              <a:cs typeface="Arial"/>
            </a:endParaRPr>
          </a:p>
        </p:txBody>
      </p:sp>
      <p:grpSp>
        <p:nvGrpSpPr>
          <p:cNvPr id="4" name="Group 11"/>
          <p:cNvGrpSpPr/>
          <p:nvPr/>
        </p:nvGrpSpPr>
        <p:grpSpPr>
          <a:xfrm>
            <a:off x="76200" y="3505200"/>
            <a:ext cx="3108323" cy="2520000"/>
            <a:chOff x="5240161" y="4038600"/>
            <a:chExt cx="3108323" cy="2520000"/>
          </a:xfrm>
        </p:grpSpPr>
        <p:pic>
          <p:nvPicPr>
            <p:cNvPr id="13" name="Picture 1"/>
            <p:cNvPicPr>
              <a:picLocks noChangeArrowheads="1"/>
            </p:cNvPicPr>
            <p:nvPr/>
          </p:nvPicPr>
          <p:blipFill>
            <a:blip r:embed="rId3" cstate="print"/>
            <a:srcRect/>
            <a:stretch>
              <a:fillRect/>
            </a:stretch>
          </p:blipFill>
          <p:spPr bwMode="auto">
            <a:xfrm>
              <a:off x="5240161" y="4038600"/>
              <a:ext cx="2340000" cy="2520000"/>
            </a:xfrm>
            <a:prstGeom prst="rect">
              <a:avLst/>
            </a:prstGeom>
            <a:noFill/>
            <a:ln w="9525">
              <a:noFill/>
              <a:round/>
              <a:headEnd/>
              <a:tailEnd/>
            </a:ln>
            <a:effectLst/>
          </p:spPr>
        </p:pic>
        <p:sp>
          <p:nvSpPr>
            <p:cNvPr id="14" name="Text Box 22"/>
            <p:cNvSpPr txBox="1">
              <a:spLocks noChangeArrowheads="1"/>
            </p:cNvSpPr>
            <p:nvPr/>
          </p:nvSpPr>
          <p:spPr bwMode="auto">
            <a:xfrm rot="16200000">
              <a:off x="7106614" y="5082730"/>
              <a:ext cx="2154532" cy="329208"/>
            </a:xfrm>
            <a:prstGeom prst="rect">
              <a:avLst/>
            </a:prstGeom>
            <a:noFill/>
            <a:ln w="19050">
              <a:solidFill>
                <a:schemeClr val="tx1"/>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smtClean="0">
                  <a:latin typeface="Constantia" pitchFamily="-65" charset="0"/>
                </a:rPr>
                <a:t>T. </a:t>
              </a:r>
              <a:r>
                <a:rPr lang="it-IT" sz="1100" dirty="0" err="1">
                  <a:latin typeface="Constantia" pitchFamily="-65" charset="0"/>
                </a:rPr>
                <a:t>Motoba</a:t>
              </a:r>
              <a:r>
                <a:rPr lang="it-IT" sz="1100" dirty="0">
                  <a:latin typeface="Constantia" pitchFamily="-65" charset="0"/>
                </a:rPr>
                <a:t> </a:t>
              </a:r>
              <a:r>
                <a:rPr lang="it-IT" sz="1100" dirty="0" smtClean="0">
                  <a:latin typeface="Constantia" pitchFamily="-65" charset="0"/>
                </a:rPr>
                <a:t> </a:t>
              </a:r>
              <a:r>
                <a:rPr lang="it-IT" sz="1100" dirty="0" smtClean="0">
                  <a:solidFill>
                    <a:srgbClr val="000000"/>
                  </a:solidFill>
                  <a:latin typeface="Constantia" pitchFamily="-65" charset="0"/>
                </a:rPr>
                <a:t>NPA 489 (1988) 683.  </a:t>
              </a:r>
              <a:endParaRPr lang="it-IT" sz="1100" dirty="0">
                <a:solidFill>
                  <a:srgbClr val="000000"/>
                </a:solidFill>
                <a:latin typeface="Constantia" pitchFamily="-65" charset="0"/>
              </a:endParaRPr>
            </a:p>
          </p:txBody>
        </p:sp>
      </p:grpSp>
      <p:cxnSp>
        <p:nvCxnSpPr>
          <p:cNvPr id="15" name="Straight Connector 14"/>
          <p:cNvCxnSpPr/>
          <p:nvPr/>
        </p:nvCxnSpPr>
        <p:spPr>
          <a:xfrm rot="5400000">
            <a:off x="1269206" y="24630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773906" y="24757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683568" y="6505599"/>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14720" y="1186685"/>
            <a:ext cx="6220800" cy="5449532"/>
          </a:xfrm>
          <a:prstGeom prst="rect">
            <a:avLst/>
          </a:prstGeom>
          <a:noFill/>
          <a:ln w="9525">
            <a:noFill/>
            <a:round/>
            <a:headEnd/>
            <a:tailEnd/>
          </a:ln>
          <a:effectLst/>
        </p:spPr>
        <p:txBody>
          <a:bodyPr wrap="none" lIns="82945" tIns="41473" rIns="82945" bIns="41473" anchor="ctr">
            <a:prstTxWarp prst="textNoShape">
              <a:avLst/>
            </a:prstTxWarp>
          </a:bodyPr>
          <a:lstStyle/>
          <a:p>
            <a:endParaRPr lang="en-US"/>
          </a:p>
        </p:txBody>
      </p:sp>
      <p:sp>
        <p:nvSpPr>
          <p:cNvPr id="4099" name="Text Box 3"/>
          <p:cNvSpPr txBox="1">
            <a:spLocks noChangeArrowheads="1"/>
          </p:cNvSpPr>
          <p:nvPr/>
        </p:nvSpPr>
        <p:spPr bwMode="auto">
          <a:xfrm>
            <a:off x="414720" y="816566"/>
            <a:ext cx="4561920" cy="5125498"/>
          </a:xfrm>
          <a:prstGeom prst="rect">
            <a:avLst/>
          </a:prstGeom>
          <a:noFill/>
          <a:ln w="9525">
            <a:noFill/>
            <a:round/>
            <a:headEnd/>
            <a:tailEnd/>
          </a:ln>
          <a:effectLst/>
        </p:spPr>
        <p:txBody>
          <a:bodyPr wrap="none" lIns="81639" tIns="40820"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800" b="1" dirty="0" smtClean="0">
                <a:solidFill>
                  <a:srgbClr val="FF0000"/>
                </a:solidFill>
                <a:latin typeface="Arial"/>
                <a:cs typeface="Arial"/>
              </a:rPr>
              <a:t>Summary</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sz="2200" dirty="0" smtClean="0">
              <a:solidFill>
                <a:srgbClr val="000000"/>
              </a:solidFill>
              <a:latin typeface="Arial"/>
              <a:cs typeface="Arial"/>
            </a:endParaRP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200" dirty="0" smtClean="0">
                <a:solidFill>
                  <a:srgbClr val="000000"/>
                </a:solidFill>
                <a:latin typeface="Arial"/>
                <a:cs typeface="Arial"/>
              </a:rPr>
              <a:t> </a:t>
            </a:r>
            <a:r>
              <a:rPr lang="en-GB" sz="2000" dirty="0" err="1" smtClean="0">
                <a:solidFill>
                  <a:srgbClr val="000000"/>
                </a:solidFill>
                <a:latin typeface="Arial"/>
                <a:cs typeface="Arial"/>
              </a:rPr>
              <a:t>Hypernuclear</a:t>
            </a:r>
            <a:r>
              <a:rPr lang="en-GB" sz="2000" dirty="0" smtClean="0">
                <a:solidFill>
                  <a:srgbClr val="000000"/>
                </a:solidFill>
                <a:latin typeface="Arial"/>
                <a:cs typeface="Arial"/>
              </a:rPr>
              <a:t> weak decay</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sz="2000" dirty="0" smtClean="0">
              <a:solidFill>
                <a:srgbClr val="000000"/>
              </a:solidFill>
              <a:latin typeface="Arial"/>
              <a:cs typeface="Arial"/>
            </a:endParaRP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000" dirty="0">
                <a:solidFill>
                  <a:srgbClr val="000000"/>
                </a:solidFill>
                <a:latin typeface="Arial"/>
                <a:cs typeface="Arial"/>
              </a:rPr>
              <a:t> FINUDA @ DA</a:t>
            </a:r>
            <a:r>
              <a:rPr lang="en-GB" sz="2000" dirty="0">
                <a:solidFill>
                  <a:srgbClr val="000000"/>
                </a:solidFill>
                <a:latin typeface="Symbol" charset="2"/>
                <a:cs typeface="Symbol" charset="2"/>
              </a:rPr>
              <a:t>F</a:t>
            </a:r>
            <a:r>
              <a:rPr lang="en-GB" sz="2000" dirty="0">
                <a:solidFill>
                  <a:srgbClr val="000000"/>
                </a:solidFill>
                <a:latin typeface="Arial"/>
                <a:cs typeface="Arial"/>
              </a:rPr>
              <a:t>NE LNF-INFN</a:t>
            </a: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sz="2000" dirty="0">
              <a:solidFill>
                <a:srgbClr val="000000"/>
              </a:solidFill>
              <a:latin typeface="Arial"/>
              <a:cs typeface="Arial"/>
            </a:endParaRP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000" dirty="0">
                <a:solidFill>
                  <a:srgbClr val="000000"/>
                </a:solidFill>
                <a:latin typeface="Arial"/>
                <a:cs typeface="Arial"/>
              </a:rPr>
              <a:t> </a:t>
            </a:r>
            <a:r>
              <a:rPr lang="en-GB" sz="2000" dirty="0" err="1">
                <a:solidFill>
                  <a:srgbClr val="000000"/>
                </a:solidFill>
                <a:latin typeface="Arial"/>
                <a:cs typeface="Arial"/>
              </a:rPr>
              <a:t>Hypernuclear</a:t>
            </a:r>
            <a:r>
              <a:rPr lang="en-GB" sz="2000" dirty="0">
                <a:solidFill>
                  <a:srgbClr val="000000"/>
                </a:solidFill>
                <a:latin typeface="Arial"/>
                <a:cs typeface="Arial"/>
              </a:rPr>
              <a:t> decay study in FINUDA</a:t>
            </a: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sz="2000" dirty="0">
              <a:solidFill>
                <a:srgbClr val="000000"/>
              </a:solidFill>
              <a:latin typeface="Arial"/>
              <a:cs typeface="Arial"/>
            </a:endParaRP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000" dirty="0">
                <a:solidFill>
                  <a:srgbClr val="000000"/>
                </a:solidFill>
                <a:latin typeface="Arial"/>
                <a:cs typeface="Arial"/>
              </a:rPr>
              <a:t> </a:t>
            </a:r>
            <a:r>
              <a:rPr lang="en-GB" sz="2000" dirty="0" err="1">
                <a:solidFill>
                  <a:srgbClr val="000000"/>
                </a:solidFill>
                <a:latin typeface="Arial"/>
                <a:cs typeface="Arial"/>
              </a:rPr>
              <a:t>Mesonic</a:t>
            </a:r>
            <a:r>
              <a:rPr lang="en-GB" sz="2000" dirty="0">
                <a:solidFill>
                  <a:srgbClr val="000000"/>
                </a:solidFill>
                <a:latin typeface="Arial"/>
                <a:cs typeface="Arial"/>
              </a:rPr>
              <a:t> weak decay (MWD)</a:t>
            </a: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sz="2000" dirty="0">
              <a:solidFill>
                <a:srgbClr val="000000"/>
              </a:solidFill>
              <a:latin typeface="Arial"/>
              <a:cs typeface="Arial"/>
            </a:endParaRP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000" dirty="0">
                <a:solidFill>
                  <a:srgbClr val="000000"/>
                </a:solidFill>
                <a:latin typeface="Arial"/>
                <a:cs typeface="Arial"/>
              </a:rPr>
              <a:t> Non-</a:t>
            </a:r>
            <a:r>
              <a:rPr lang="en-GB" sz="2000" dirty="0" err="1">
                <a:solidFill>
                  <a:srgbClr val="000000"/>
                </a:solidFill>
                <a:latin typeface="Arial"/>
                <a:cs typeface="Arial"/>
              </a:rPr>
              <a:t>Mesonic</a:t>
            </a:r>
            <a:r>
              <a:rPr lang="en-GB" sz="2000" dirty="0">
                <a:solidFill>
                  <a:srgbClr val="000000"/>
                </a:solidFill>
                <a:latin typeface="Arial"/>
                <a:cs typeface="Arial"/>
              </a:rPr>
              <a:t> weak decay (NMWD)</a:t>
            </a: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sz="2000" dirty="0">
              <a:solidFill>
                <a:srgbClr val="000000"/>
              </a:solidFill>
              <a:latin typeface="Arial"/>
              <a:cs typeface="Arial"/>
            </a:endParaRPr>
          </a:p>
          <a:p>
            <a:pPr>
              <a:buFont typeface="Arial"/>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000" dirty="0">
                <a:solidFill>
                  <a:srgbClr val="000000"/>
                </a:solidFill>
                <a:latin typeface="Arial"/>
                <a:cs typeface="Arial"/>
              </a:rPr>
              <a:t> Conclusions</a:t>
            </a:r>
          </a:p>
        </p:txBody>
      </p:sp>
      <p:pic>
        <p:nvPicPr>
          <p:cNvPr id="4100" name="Picture 4"/>
          <p:cNvPicPr>
            <a:picLocks noChangeAspect="1" noChangeArrowheads="1"/>
          </p:cNvPicPr>
          <p:nvPr/>
        </p:nvPicPr>
        <p:blipFill>
          <a:blip r:embed="rId3" cstate="print"/>
          <a:srcRect/>
          <a:stretch>
            <a:fillRect/>
          </a:stretch>
        </p:blipFill>
        <p:spPr bwMode="auto">
          <a:xfrm>
            <a:off x="7485120" y="5198946"/>
            <a:ext cx="1658880" cy="1659054"/>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432000" y="3048000"/>
            <a:ext cx="4140000" cy="3060000"/>
            <a:chOff x="432000" y="3048000"/>
            <a:chExt cx="4140000" cy="3060000"/>
          </a:xfrm>
        </p:grpSpPr>
        <p:pic>
          <p:nvPicPr>
            <p:cNvPr id="32" name="Picture 31" descr="N15_Gal.eps"/>
            <p:cNvPicPr>
              <a:picLocks/>
            </p:cNvPicPr>
            <p:nvPr/>
          </p:nvPicPr>
          <p:blipFill>
            <a:blip r:embed="rId3" cstate="print"/>
            <a:stretch>
              <a:fillRect/>
            </a:stretch>
          </p:blipFill>
          <p:spPr>
            <a:xfrm>
              <a:off x="432000" y="3048000"/>
              <a:ext cx="4140000" cy="3060000"/>
            </a:xfrm>
            <a:prstGeom prst="rect">
              <a:avLst/>
            </a:prstGeom>
          </p:spPr>
        </p:pic>
        <p:grpSp>
          <p:nvGrpSpPr>
            <p:cNvPr id="3" name="Group 16"/>
            <p:cNvGrpSpPr/>
            <p:nvPr/>
          </p:nvGrpSpPr>
          <p:grpSpPr>
            <a:xfrm>
              <a:off x="1476000" y="3451200"/>
              <a:ext cx="1962000" cy="2340000"/>
              <a:chOff x="1476000" y="3476487"/>
              <a:chExt cx="1962000" cy="2340000"/>
            </a:xfrm>
          </p:grpSpPr>
          <p:sp>
            <p:nvSpPr>
              <p:cNvPr id="11" name="Rectangle 10"/>
              <p:cNvSpPr/>
              <p:nvPr/>
            </p:nvSpPr>
            <p:spPr>
              <a:xfrm>
                <a:off x="3042000" y="4284000"/>
                <a:ext cx="396000" cy="86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042000" y="4464000"/>
                <a:ext cx="396000" cy="864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530000" y="4932000"/>
                <a:ext cx="54000" cy="882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476000" y="4806000"/>
                <a:ext cx="54000" cy="1008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47600" y="3476487"/>
                <a:ext cx="54000" cy="2340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94400" y="5022000"/>
                <a:ext cx="54000" cy="792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 name="Group 34"/>
          <p:cNvGrpSpPr/>
          <p:nvPr/>
        </p:nvGrpSpPr>
        <p:grpSpPr>
          <a:xfrm>
            <a:off x="432000" y="152400"/>
            <a:ext cx="4140000" cy="3060000"/>
            <a:chOff x="432000" y="152400"/>
            <a:chExt cx="4140000" cy="3060000"/>
          </a:xfrm>
        </p:grpSpPr>
        <p:pic>
          <p:nvPicPr>
            <p:cNvPr id="31" name="Picture 30" descr="N15_data.eps"/>
            <p:cNvPicPr>
              <a:picLocks/>
            </p:cNvPicPr>
            <p:nvPr/>
          </p:nvPicPr>
          <p:blipFill>
            <a:blip r:embed="rId4" cstate="print"/>
            <a:stretch>
              <a:fillRect/>
            </a:stretch>
          </p:blipFill>
          <p:spPr>
            <a:xfrm>
              <a:off x="432000" y="152400"/>
              <a:ext cx="4140000" cy="3060000"/>
            </a:xfrm>
            <a:prstGeom prst="rect">
              <a:avLst/>
            </a:prstGeom>
          </p:spPr>
        </p:pic>
        <p:sp>
          <p:nvSpPr>
            <p:cNvPr id="23" name="TextBox 22"/>
            <p:cNvSpPr txBox="1"/>
            <p:nvPr/>
          </p:nvSpPr>
          <p:spPr>
            <a:xfrm>
              <a:off x="1509509" y="942201"/>
              <a:ext cx="1919491" cy="276999"/>
            </a:xfrm>
            <a:prstGeom prst="rect">
              <a:avLst/>
            </a:prstGeom>
            <a:noFill/>
          </p:spPr>
          <p:txBody>
            <a:bodyPr wrap="none" rtlCol="0">
              <a:spAutoFit/>
            </a:bodyPr>
            <a:lstStyle/>
            <a:p>
              <a:r>
                <a:rPr lang="en-US" sz="1200" baseline="30000" dirty="0" smtClean="0">
                  <a:latin typeface="Arial"/>
                  <a:cs typeface="Arial"/>
                </a:rPr>
                <a:t>15</a:t>
              </a:r>
              <a:r>
                <a:rPr lang="en-US" sz="1200" dirty="0" smtClean="0">
                  <a:latin typeface="Arial"/>
                  <a:cs typeface="Arial"/>
                </a:rPr>
                <a:t>O: 1/2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a:t>
              </a:r>
              <a:r>
                <a:rPr lang="en-US" sz="1200" dirty="0" err="1" smtClean="0">
                  <a:latin typeface="Arial"/>
                  <a:cs typeface="Arial"/>
                </a:rPr>
                <a:t>sd</a:t>
              </a:r>
              <a:r>
                <a:rPr lang="en-US" sz="1200" baseline="30000" dirty="0" smtClean="0">
                  <a:latin typeface="Arial"/>
                  <a:cs typeface="Arial"/>
                </a:rPr>
                <a:t> </a:t>
              </a:r>
              <a:r>
                <a:rPr lang="en-US" sz="1200" dirty="0" smtClean="0">
                  <a:latin typeface="Arial"/>
                  <a:cs typeface="Arial"/>
                </a:rPr>
                <a:t>(~6 </a:t>
              </a:r>
              <a:r>
                <a:rPr lang="en-US" sz="1200" dirty="0" err="1" smtClean="0">
                  <a:latin typeface="Arial"/>
                  <a:cs typeface="Arial"/>
                </a:rPr>
                <a:t>MeV</a:t>
              </a:r>
              <a:r>
                <a:rPr lang="en-US" sz="1200" dirty="0" smtClean="0">
                  <a:latin typeface="Arial"/>
                  <a:cs typeface="Arial"/>
                </a:rPr>
                <a:t>)</a:t>
              </a:r>
            </a:p>
            <a:p>
              <a:endParaRPr lang="en-US" sz="1400" dirty="0" smtClean="0"/>
            </a:p>
          </p:txBody>
        </p:sp>
      </p:grpSp>
      <p:sp>
        <p:nvSpPr>
          <p:cNvPr id="8" name="CasellaDiTesto 7"/>
          <p:cNvSpPr txBox="1"/>
          <p:nvPr/>
        </p:nvSpPr>
        <p:spPr>
          <a:xfrm>
            <a:off x="4548600" y="447873"/>
            <a:ext cx="4381118" cy="3098284"/>
          </a:xfrm>
          <a:prstGeom prst="rect">
            <a:avLst/>
          </a:prstGeom>
          <a:noFill/>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charset="0"/>
              <a:buChar char="•"/>
              <a:defRPr/>
            </a:pPr>
            <a:r>
              <a:rPr lang="it-IT" sz="1400" dirty="0">
                <a:solidFill>
                  <a:srgbClr val="000000"/>
                </a:solidFill>
              </a:rPr>
              <a:t>  </a:t>
            </a:r>
            <a:r>
              <a:rPr lang="it-IT" sz="1400" dirty="0" err="1">
                <a:solidFill>
                  <a:srgbClr val="000000"/>
                </a:solidFill>
                <a:latin typeface="Arial"/>
                <a:cs typeface="Arial"/>
              </a:rPr>
              <a:t>Correspondence</a:t>
            </a:r>
            <a:r>
              <a:rPr lang="it-IT" sz="1400" dirty="0">
                <a:solidFill>
                  <a:srgbClr val="000000"/>
                </a:solidFill>
                <a:latin typeface="Arial"/>
                <a:cs typeface="Arial"/>
              </a:rPr>
              <a:t> </a:t>
            </a:r>
            <a:r>
              <a:rPr lang="it-IT" sz="1400" dirty="0" err="1">
                <a:solidFill>
                  <a:srgbClr val="000000"/>
                </a:solidFill>
                <a:latin typeface="Arial"/>
                <a:cs typeface="Arial"/>
              </a:rPr>
              <a:t>with</a:t>
            </a:r>
            <a:r>
              <a:rPr lang="it-IT" sz="1400" dirty="0">
                <a:solidFill>
                  <a:srgbClr val="000000"/>
                </a:solidFill>
                <a:latin typeface="Arial"/>
                <a:cs typeface="Arial"/>
              </a:rPr>
              <a:t> the  </a:t>
            </a:r>
            <a:r>
              <a:rPr lang="it-IT" sz="1400" dirty="0" err="1">
                <a:solidFill>
                  <a:srgbClr val="000000"/>
                </a:solidFill>
                <a:latin typeface="Arial"/>
                <a:cs typeface="Arial"/>
              </a:rPr>
              <a:t>calculated</a:t>
            </a:r>
            <a:r>
              <a:rPr lang="it-IT" sz="1400" dirty="0">
                <a:solidFill>
                  <a:srgbClr val="000000"/>
                </a:solidFill>
                <a:latin typeface="Arial"/>
                <a:cs typeface="Arial"/>
              </a:rPr>
              <a:t> </a:t>
            </a:r>
            <a:r>
              <a:rPr lang="it-IT" sz="1400" dirty="0" err="1">
                <a:solidFill>
                  <a:srgbClr val="000000"/>
                </a:solidFill>
                <a:latin typeface="Arial"/>
                <a:cs typeface="Arial"/>
              </a:rPr>
              <a:t>strenght</a:t>
            </a:r>
            <a:r>
              <a:rPr lang="it-IT" sz="1400" dirty="0">
                <a:solidFill>
                  <a:srgbClr val="000000"/>
                </a:solidFill>
                <a:latin typeface="Arial"/>
                <a:cs typeface="Arial"/>
              </a:rPr>
              <a:t> </a:t>
            </a:r>
            <a:r>
              <a:rPr lang="it-IT" sz="1400" dirty="0" err="1" smtClean="0">
                <a:solidFill>
                  <a:srgbClr val="000000"/>
                </a:solidFill>
                <a:latin typeface="Arial"/>
                <a:cs typeface="Arial"/>
              </a:rPr>
              <a:t>functions</a:t>
            </a:r>
            <a:endParaRPr lang="it-IT" sz="14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T. </a:t>
            </a:r>
            <a:r>
              <a:rPr lang="it-IT" sz="1400" dirty="0" err="1" smtClean="0">
                <a:solidFill>
                  <a:srgbClr val="000000"/>
                </a:solidFill>
                <a:latin typeface="Arial"/>
                <a:cs typeface="Arial"/>
              </a:rPr>
              <a:t>Motoba</a:t>
            </a:r>
            <a:r>
              <a:rPr lang="it-IT" sz="1400" dirty="0" smtClean="0">
                <a:solidFill>
                  <a:srgbClr val="000000"/>
                </a:solidFill>
                <a:latin typeface="Arial"/>
                <a:cs typeface="Arial"/>
              </a:rPr>
              <a:t>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489 (1988) 683.</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400" dirty="0" smtClean="0">
              <a:solidFill>
                <a:srgbClr val="000000"/>
              </a:solidFill>
              <a:latin typeface="Arial"/>
              <a:cs typeface="Arial"/>
            </a:endParaRPr>
          </a:p>
          <a:p>
            <a:pPr>
              <a:buFont typeface="Arial" charset="0"/>
              <a:buChar char="•"/>
              <a:defRPr/>
            </a:pPr>
            <a:r>
              <a:rPr lang="it-IT" sz="1400" dirty="0" smtClean="0">
                <a:solidFill>
                  <a:srgbClr val="000000"/>
                </a:solidFill>
                <a:latin typeface="Arial"/>
                <a:cs typeface="Arial"/>
              </a:rPr>
              <a:t> </a:t>
            </a:r>
            <a:r>
              <a:rPr lang="it-IT" sz="1400" baseline="30000" dirty="0" smtClean="0">
                <a:solidFill>
                  <a:srgbClr val="000000"/>
                </a:solidFill>
                <a:latin typeface="Arial"/>
                <a:cs typeface="Arial"/>
              </a:rPr>
              <a:t>15</a:t>
            </a:r>
            <a:r>
              <a:rPr lang="el-GR" sz="1400" baseline="-25000" dirty="0" smtClean="0">
                <a:solidFill>
                  <a:srgbClr val="000000"/>
                </a:solidFill>
                <a:latin typeface="Symbol" charset="2"/>
                <a:cs typeface="Symbol" charset="2"/>
              </a:rPr>
              <a:t>Λ</a:t>
            </a:r>
            <a:r>
              <a:rPr lang="it-IT" sz="1400" dirty="0" err="1" smtClean="0">
                <a:solidFill>
                  <a:srgbClr val="000000"/>
                </a:solidFill>
                <a:latin typeface="Arial"/>
                <a:cs typeface="Arial"/>
              </a:rPr>
              <a:t>N</a:t>
            </a:r>
            <a:r>
              <a:rPr lang="it-IT" sz="1400" baseline="-25000" dirty="0" err="1" smtClean="0">
                <a:solidFill>
                  <a:srgbClr val="000000"/>
                </a:solidFill>
                <a:latin typeface="Arial"/>
                <a:cs typeface="Arial"/>
              </a:rPr>
              <a:t>g.s</a:t>
            </a:r>
            <a:r>
              <a:rPr lang="it-IT" sz="1400" baseline="-25000" dirty="0" smtClean="0">
                <a:solidFill>
                  <a:srgbClr val="000000"/>
                </a:solidFill>
                <a:latin typeface="Arial"/>
                <a:cs typeface="Arial"/>
              </a:rPr>
              <a:t>  </a:t>
            </a:r>
            <a:r>
              <a:rPr lang="it-IT" sz="1400" dirty="0" err="1" smtClean="0">
                <a:solidFill>
                  <a:srgbClr val="000000"/>
                </a:solidFill>
                <a:latin typeface="Arial"/>
                <a:cs typeface="Arial"/>
              </a:rPr>
              <a:t>spin</a:t>
            </a:r>
            <a:r>
              <a:rPr lang="it-IT" sz="1400" dirty="0" smtClean="0">
                <a:solidFill>
                  <a:srgbClr val="000000"/>
                </a:solidFill>
                <a:latin typeface="Arial"/>
                <a:cs typeface="Arial"/>
              </a:rPr>
              <a:t> </a:t>
            </a:r>
            <a:r>
              <a:rPr lang="it-IT" sz="1400" dirty="0" err="1" smtClean="0">
                <a:solidFill>
                  <a:srgbClr val="000000"/>
                </a:solidFill>
                <a:latin typeface="Arial"/>
                <a:cs typeface="Arial"/>
              </a:rPr>
              <a:t>not</a:t>
            </a:r>
            <a:r>
              <a:rPr lang="it-IT" sz="1400" dirty="0" smtClean="0">
                <a:solidFill>
                  <a:srgbClr val="000000"/>
                </a:solidFill>
                <a:latin typeface="Arial"/>
                <a:cs typeface="Arial"/>
              </a:rPr>
              <a:t> </a:t>
            </a:r>
            <a:r>
              <a:rPr lang="it-IT" sz="1400" dirty="0" err="1" smtClean="0">
                <a:solidFill>
                  <a:srgbClr val="000000"/>
                </a:solidFill>
                <a:latin typeface="Arial"/>
                <a:cs typeface="Arial"/>
              </a:rPr>
              <a:t>known</a:t>
            </a:r>
            <a:r>
              <a:rPr lang="it-IT" sz="1400" dirty="0" smtClean="0">
                <a:solidFill>
                  <a:srgbClr val="000000"/>
                </a:solidFill>
                <a:latin typeface="Arial"/>
                <a:cs typeface="Arial"/>
              </a:rPr>
              <a:t>.  </a:t>
            </a:r>
            <a:r>
              <a:rPr lang="it-IT" sz="1400" dirty="0" err="1" smtClean="0">
                <a:solidFill>
                  <a:srgbClr val="000000"/>
                </a:solidFill>
                <a:latin typeface="Arial"/>
                <a:cs typeface="Arial"/>
              </a:rPr>
              <a:t>J</a:t>
            </a:r>
            <a:r>
              <a:rPr lang="el-GR" sz="1400" baseline="30000" dirty="0" smtClean="0">
                <a:solidFill>
                  <a:srgbClr val="000000"/>
                </a:solidFill>
                <a:latin typeface="Arial"/>
                <a:ea typeface="Times New Roman" charset="0"/>
                <a:cs typeface="Arial"/>
              </a:rPr>
              <a:t>π</a:t>
            </a:r>
            <a:r>
              <a:rPr lang="it-IT" sz="1400" baseline="30000" dirty="0" smtClean="0">
                <a:solidFill>
                  <a:srgbClr val="000000"/>
                </a:solidFill>
                <a:latin typeface="Arial"/>
                <a:ea typeface="Times New Roman" charset="0"/>
                <a:cs typeface="Arial"/>
              </a:rPr>
              <a:t> </a:t>
            </a:r>
            <a:r>
              <a:rPr lang="it-IT" sz="1400" dirty="0" smtClean="0">
                <a:solidFill>
                  <a:srgbClr val="000000"/>
                </a:solidFill>
                <a:latin typeface="Arial"/>
                <a:ea typeface="Times New Roman" charset="0"/>
                <a:cs typeface="Arial"/>
              </a:rPr>
              <a:t>(</a:t>
            </a:r>
            <a:r>
              <a:rPr lang="it-IT" sz="1400" baseline="30000" dirty="0" smtClean="0">
                <a:solidFill>
                  <a:srgbClr val="000000"/>
                </a:solidFill>
                <a:latin typeface="Arial"/>
                <a:cs typeface="Arial"/>
              </a:rPr>
              <a:t>15</a:t>
            </a:r>
            <a:r>
              <a:rPr lang="el-GR" sz="1400" baseline="-25000" dirty="0" smtClean="0">
                <a:solidFill>
                  <a:srgbClr val="000000"/>
                </a:solidFill>
                <a:latin typeface="Symbol" charset="2"/>
                <a:cs typeface="Symbol" charset="2"/>
              </a:rPr>
              <a:t>Λ</a:t>
            </a:r>
            <a:r>
              <a:rPr lang="it-IT" sz="1400" dirty="0" err="1" smtClean="0">
                <a:solidFill>
                  <a:srgbClr val="000000"/>
                </a:solidFill>
                <a:latin typeface="Arial"/>
                <a:cs typeface="Arial"/>
              </a:rPr>
              <a:t>N</a:t>
            </a:r>
            <a:r>
              <a:rPr lang="it-IT" sz="1400" baseline="-25000" dirty="0" err="1" smtClean="0">
                <a:solidFill>
                  <a:srgbClr val="000000"/>
                </a:solidFill>
                <a:latin typeface="Arial"/>
                <a:cs typeface="Arial"/>
              </a:rPr>
              <a:t>g.s.</a:t>
            </a:r>
            <a:r>
              <a:rPr lang="it-IT" sz="1400" dirty="0" smtClean="0">
                <a:solidFill>
                  <a:srgbClr val="000000"/>
                </a:solidFill>
                <a:latin typeface="Arial"/>
                <a:ea typeface="Times New Roman" charset="0"/>
                <a:cs typeface="Arial"/>
              </a:rPr>
              <a:t>) = </a:t>
            </a:r>
            <a:r>
              <a:rPr lang="it-IT" sz="1400" dirty="0" err="1" smtClean="0">
                <a:solidFill>
                  <a:srgbClr val="000000"/>
                </a:solidFill>
                <a:latin typeface="Arial"/>
                <a:ea typeface="Times New Roman" charset="0"/>
                <a:cs typeface="Arial"/>
              </a:rPr>
              <a:t>3</a:t>
            </a:r>
            <a:r>
              <a:rPr lang="it-IT" sz="1400" dirty="0" smtClean="0">
                <a:solidFill>
                  <a:srgbClr val="000000"/>
                </a:solidFill>
                <a:latin typeface="Arial"/>
                <a:ea typeface="Times New Roman" charset="0"/>
                <a:cs typeface="Arial"/>
              </a:rPr>
              <a:t>/2</a:t>
            </a:r>
            <a:r>
              <a:rPr lang="it-IT" sz="1400" baseline="30000" dirty="0" smtClean="0">
                <a:solidFill>
                  <a:srgbClr val="000000"/>
                </a:solidFill>
                <a:latin typeface="Arial"/>
                <a:ea typeface="Times New Roman" charset="0"/>
                <a:cs typeface="Arial"/>
              </a:rPr>
              <a:t>+</a:t>
            </a:r>
            <a:r>
              <a:rPr lang="it-IT" sz="1400" dirty="0" smtClean="0">
                <a:solidFill>
                  <a:srgbClr val="000000"/>
                </a:solidFill>
                <a:latin typeface="Arial"/>
                <a:cs typeface="Arial"/>
              </a:rPr>
              <a:t>  </a:t>
            </a:r>
          </a:p>
          <a:p>
            <a:pPr>
              <a:defRPr/>
            </a:pPr>
            <a:r>
              <a:rPr lang="it-IT" sz="1400" dirty="0" err="1" smtClean="0">
                <a:solidFill>
                  <a:srgbClr val="000000"/>
                </a:solidFill>
                <a:latin typeface="Arial"/>
                <a:cs typeface="Arial"/>
              </a:rPr>
              <a:t>D.J.Millener</a:t>
            </a:r>
            <a:r>
              <a:rPr lang="it-IT" sz="1400" dirty="0" smtClean="0">
                <a:solidFill>
                  <a:srgbClr val="000000"/>
                </a:solidFill>
                <a:latin typeface="Arial"/>
                <a:cs typeface="Arial"/>
              </a:rPr>
              <a:t>, </a:t>
            </a:r>
            <a:r>
              <a:rPr lang="it-IT" sz="1400" dirty="0" err="1" smtClean="0">
                <a:solidFill>
                  <a:srgbClr val="000000"/>
                </a:solidFill>
                <a:latin typeface="Arial"/>
                <a:cs typeface="Arial"/>
              </a:rPr>
              <a:t>A.Gal</a:t>
            </a:r>
            <a:r>
              <a:rPr lang="it-IT" sz="1400" dirty="0" smtClean="0">
                <a:solidFill>
                  <a:srgbClr val="000000"/>
                </a:solidFill>
                <a:latin typeface="Arial"/>
                <a:cs typeface="Arial"/>
              </a:rPr>
              <a:t>, </a:t>
            </a:r>
            <a:r>
              <a:rPr lang="it-IT" sz="1400" dirty="0" err="1" smtClean="0">
                <a:solidFill>
                  <a:srgbClr val="000000"/>
                </a:solidFill>
                <a:latin typeface="Arial"/>
                <a:cs typeface="Arial"/>
              </a:rPr>
              <a:t>C.B.Dover</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Rev. </a:t>
            </a:r>
            <a:r>
              <a:rPr lang="it-IT" sz="1400" dirty="0" err="1" smtClean="0">
                <a:solidFill>
                  <a:srgbClr val="000000"/>
                </a:solidFill>
                <a:latin typeface="Arial"/>
                <a:cs typeface="Arial"/>
              </a:rPr>
              <a:t>C</a:t>
            </a:r>
            <a:r>
              <a:rPr lang="it-IT" sz="1400" dirty="0" smtClean="0">
                <a:solidFill>
                  <a:srgbClr val="000000"/>
                </a:solidFill>
                <a:latin typeface="Arial"/>
                <a:cs typeface="Arial"/>
              </a:rPr>
              <a:t> 31 (1985) 499.   </a:t>
            </a:r>
          </a:p>
          <a:p>
            <a:pPr>
              <a:defRPr/>
            </a:pPr>
            <a:r>
              <a:rPr lang="it-IT" sz="1400" dirty="0" err="1" smtClean="0">
                <a:solidFill>
                  <a:srgbClr val="000000"/>
                </a:solidFill>
                <a:latin typeface="Arial"/>
                <a:ea typeface="Times New Roman" charset="0"/>
                <a:cs typeface="Arial"/>
              </a:rPr>
              <a:t>Spin</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ordering</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not</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obtained</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from</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Symbol" charset="2"/>
                <a:ea typeface="Times New Roman" charset="0"/>
                <a:cs typeface="Symbol" charset="2"/>
              </a:rPr>
              <a:t>g</a:t>
            </a:r>
            <a:r>
              <a:rPr lang="it-IT" sz="1400" dirty="0" err="1" smtClean="0">
                <a:solidFill>
                  <a:srgbClr val="000000"/>
                </a:solidFill>
                <a:latin typeface="Arial"/>
                <a:ea typeface="Times New Roman" charset="0"/>
                <a:cs typeface="Arial"/>
              </a:rPr>
              <a:t>-rays</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of</a:t>
            </a:r>
            <a:r>
              <a:rPr lang="it-IT" sz="1400" dirty="0" smtClean="0">
                <a:solidFill>
                  <a:srgbClr val="000000"/>
                </a:solidFill>
                <a:latin typeface="Arial"/>
                <a:ea typeface="Times New Roman" charset="0"/>
                <a:cs typeface="Arial"/>
              </a:rPr>
              <a:t> </a:t>
            </a:r>
            <a:r>
              <a:rPr lang="it-IT" sz="1400" baseline="30000" dirty="0" smtClean="0">
                <a:solidFill>
                  <a:srgbClr val="000000"/>
                </a:solidFill>
                <a:latin typeface="Arial"/>
                <a:ea typeface="Times New Roman" charset="0"/>
                <a:cs typeface="Arial"/>
              </a:rPr>
              <a:t>16</a:t>
            </a:r>
            <a:r>
              <a:rPr lang="it-IT" sz="1400" baseline="-25000" dirty="0" smtClean="0">
                <a:solidFill>
                  <a:srgbClr val="000000"/>
                </a:solidFill>
                <a:latin typeface="Symbol" charset="2"/>
                <a:ea typeface="Times New Roman" charset="0"/>
                <a:cs typeface="Symbol" charset="2"/>
              </a:rPr>
              <a:t>L</a:t>
            </a:r>
            <a:r>
              <a:rPr lang="it-IT" sz="1400" dirty="0" smtClean="0">
                <a:solidFill>
                  <a:srgbClr val="000000"/>
                </a:solidFill>
                <a:latin typeface="Arial"/>
                <a:ea typeface="Times New Roman" charset="0"/>
                <a:cs typeface="Arial"/>
              </a:rPr>
              <a:t>O </a:t>
            </a:r>
            <a:r>
              <a:rPr lang="it-IT" sz="1400" dirty="0" err="1" smtClean="0">
                <a:solidFill>
                  <a:srgbClr val="000000"/>
                </a:solidFill>
                <a:latin typeface="Arial"/>
                <a:ea typeface="Times New Roman" charset="0"/>
                <a:cs typeface="Arial"/>
              </a:rPr>
              <a:t>M.Ukai</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et</a:t>
            </a:r>
            <a:r>
              <a:rPr lang="it-IT" sz="1400" dirty="0" smtClean="0">
                <a:solidFill>
                  <a:srgbClr val="000000"/>
                </a:solidFill>
                <a:latin typeface="Arial"/>
                <a:ea typeface="Times New Roman" charset="0"/>
                <a:cs typeface="Arial"/>
              </a:rPr>
              <a:t> al. </a:t>
            </a:r>
            <a:r>
              <a:rPr lang="it-IT" sz="1400" dirty="0" err="1" smtClean="0">
                <a:solidFill>
                  <a:srgbClr val="000000"/>
                </a:solidFill>
                <a:latin typeface="Arial"/>
                <a:ea typeface="Times New Roman" charset="0"/>
                <a:cs typeface="Arial"/>
              </a:rPr>
              <a:t>Phys</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Rev.C</a:t>
            </a:r>
            <a:r>
              <a:rPr lang="it-IT" sz="1400" dirty="0" smtClean="0">
                <a:solidFill>
                  <a:srgbClr val="000000"/>
                </a:solidFill>
                <a:latin typeface="Arial"/>
                <a:ea typeface="Times New Roman" charset="0"/>
                <a:cs typeface="Arial"/>
              </a:rPr>
              <a:t> 77 (2008) 054315. </a:t>
            </a:r>
            <a:endParaRPr lang="it-IT" sz="1400" dirty="0" smtClean="0">
              <a:solidFill>
                <a:srgbClr val="000000"/>
              </a:solidFill>
              <a:latin typeface="Arial"/>
              <a:cs typeface="Arial"/>
            </a:endParaRPr>
          </a:p>
          <a:p>
            <a:pPr>
              <a:defRPr/>
            </a:pPr>
            <a:endParaRPr lang="it-IT" sz="1400" baseline="30000" dirty="0" smtClean="0">
              <a:solidFill>
                <a:srgbClr val="000000"/>
              </a:solidFill>
              <a:latin typeface="Arial"/>
              <a:ea typeface="Times New Roman" charset="0"/>
              <a:cs typeface="Arial"/>
            </a:endParaRPr>
          </a:p>
          <a:p>
            <a:pPr>
              <a:buFont typeface="Arial" charset="0"/>
              <a:buChar char="•"/>
              <a:defRPr/>
            </a:pPr>
            <a:r>
              <a:rPr lang="it-IT" sz="1400" dirty="0" smtClean="0">
                <a:solidFill>
                  <a:srgbClr val="000000"/>
                </a:solidFill>
                <a:latin typeface="Arial"/>
                <a:ea typeface="Times New Roman" charset="0"/>
                <a:cs typeface="Arial"/>
              </a:rPr>
              <a:t> First  </a:t>
            </a:r>
            <a:r>
              <a:rPr lang="it-IT" sz="1400" dirty="0" err="1">
                <a:solidFill>
                  <a:srgbClr val="000000"/>
                </a:solidFill>
                <a:latin typeface="Arial"/>
                <a:ea typeface="Times New Roman" charset="0"/>
                <a:cs typeface="Arial"/>
              </a:rPr>
              <a:t>experimental</a:t>
            </a:r>
            <a:r>
              <a:rPr lang="it-IT" sz="1400" dirty="0">
                <a:solidFill>
                  <a:srgbClr val="000000"/>
                </a:solidFill>
                <a:latin typeface="Arial"/>
                <a:ea typeface="Times New Roman" charset="0"/>
                <a:cs typeface="Arial"/>
              </a:rPr>
              <a:t> </a:t>
            </a:r>
            <a:r>
              <a:rPr lang="it-IT" sz="1400" dirty="0" err="1">
                <a:solidFill>
                  <a:srgbClr val="000000"/>
                </a:solidFill>
                <a:latin typeface="Arial"/>
                <a:ea typeface="Times New Roman" charset="0"/>
                <a:cs typeface="Arial"/>
              </a:rPr>
              <a:t>determination</a:t>
            </a:r>
            <a:r>
              <a:rPr lang="it-IT" sz="1400" dirty="0">
                <a:solidFill>
                  <a:srgbClr val="000000"/>
                </a:solidFill>
                <a:latin typeface="Arial"/>
                <a:ea typeface="Times New Roman" charset="0"/>
                <a:cs typeface="Arial"/>
              </a:rPr>
              <a:t> </a:t>
            </a:r>
            <a:r>
              <a:rPr lang="it-IT" sz="1400" dirty="0" err="1">
                <a:solidFill>
                  <a:srgbClr val="000000"/>
                </a:solidFill>
                <a:latin typeface="Arial"/>
                <a:ea typeface="Times New Roman" charset="0"/>
                <a:cs typeface="Arial"/>
              </a:rPr>
              <a:t>of</a:t>
            </a:r>
            <a:r>
              <a:rPr lang="it-IT" sz="1400" dirty="0">
                <a:solidFill>
                  <a:srgbClr val="000000"/>
                </a:solidFill>
                <a:latin typeface="Arial"/>
                <a:ea typeface="Times New Roman" charset="0"/>
                <a:cs typeface="Arial"/>
              </a:rPr>
              <a:t> </a:t>
            </a:r>
            <a:r>
              <a:rPr lang="it-IT" sz="1400" dirty="0" err="1">
                <a:solidFill>
                  <a:srgbClr val="000000"/>
                </a:solidFill>
                <a:latin typeface="Arial"/>
                <a:cs typeface="Arial"/>
              </a:rPr>
              <a:t>for</a:t>
            </a:r>
            <a:r>
              <a:rPr lang="it-IT" sz="1400" dirty="0" smtClean="0">
                <a:solidFill>
                  <a:srgbClr val="000000"/>
                </a:solidFill>
                <a:latin typeface="Arial"/>
                <a:cs typeface="Arial"/>
              </a:rPr>
              <a:t> </a:t>
            </a:r>
          </a:p>
          <a:p>
            <a:pPr>
              <a:defRPr/>
            </a:pPr>
            <a:r>
              <a:rPr lang="it-IT" sz="1400" dirty="0" err="1" smtClean="0">
                <a:solidFill>
                  <a:srgbClr val="000000"/>
                </a:solidFill>
                <a:latin typeface="Arial"/>
                <a:cs typeface="Arial"/>
              </a:rPr>
              <a:t>J</a:t>
            </a:r>
            <a:r>
              <a:rPr lang="el-GR" sz="1400" baseline="30000" dirty="0" smtClean="0">
                <a:solidFill>
                  <a:srgbClr val="000000"/>
                </a:solidFill>
                <a:latin typeface="Arial"/>
                <a:ea typeface="Times New Roman" charset="0"/>
                <a:cs typeface="Arial"/>
              </a:rPr>
              <a:t>π</a:t>
            </a:r>
            <a:r>
              <a:rPr lang="it-IT" sz="1400" baseline="30000" dirty="0" smtClean="0">
                <a:solidFill>
                  <a:srgbClr val="000000"/>
                </a:solidFill>
                <a:latin typeface="Arial"/>
                <a:ea typeface="Times New Roman" charset="0"/>
                <a:cs typeface="Arial"/>
              </a:rPr>
              <a:t> </a:t>
            </a:r>
            <a:r>
              <a:rPr lang="it-IT" sz="1400" dirty="0">
                <a:solidFill>
                  <a:srgbClr val="000000"/>
                </a:solidFill>
                <a:latin typeface="Arial"/>
                <a:ea typeface="Times New Roman" charset="0"/>
                <a:cs typeface="Arial"/>
              </a:rPr>
              <a:t>(</a:t>
            </a:r>
            <a:r>
              <a:rPr lang="it-IT" sz="1400" b="1" baseline="30000" dirty="0">
                <a:solidFill>
                  <a:srgbClr val="000000"/>
                </a:solidFill>
                <a:latin typeface="Arial"/>
                <a:cs typeface="Arial"/>
              </a:rPr>
              <a:t>15</a:t>
            </a:r>
            <a:r>
              <a:rPr lang="el-GR" sz="1400" b="1" baseline="-25000" dirty="0">
                <a:solidFill>
                  <a:srgbClr val="000000"/>
                </a:solidFill>
                <a:latin typeface="Arial"/>
                <a:cs typeface="Arial"/>
              </a:rPr>
              <a:t>Λ</a:t>
            </a:r>
            <a:r>
              <a:rPr lang="it-IT" sz="1400" b="1" dirty="0" err="1">
                <a:solidFill>
                  <a:srgbClr val="000000"/>
                </a:solidFill>
                <a:latin typeface="Arial"/>
                <a:cs typeface="Arial"/>
              </a:rPr>
              <a:t>N</a:t>
            </a:r>
            <a:r>
              <a:rPr lang="it-IT" sz="1400" b="1" baseline="-25000" dirty="0" err="1">
                <a:solidFill>
                  <a:srgbClr val="000000"/>
                </a:solidFill>
                <a:latin typeface="Arial"/>
                <a:cs typeface="Arial"/>
              </a:rPr>
              <a:t>g.s.</a:t>
            </a:r>
            <a:r>
              <a:rPr lang="it-IT" sz="1400" dirty="0">
                <a:solidFill>
                  <a:srgbClr val="000000"/>
                </a:solidFill>
                <a:latin typeface="Arial"/>
                <a:ea typeface="Times New Roman" charset="0"/>
                <a:cs typeface="Arial"/>
              </a:rPr>
              <a:t>) = </a:t>
            </a:r>
            <a:r>
              <a:rPr lang="it-IT" sz="1400" dirty="0" err="1">
                <a:solidFill>
                  <a:srgbClr val="000000"/>
                </a:solidFill>
                <a:latin typeface="Arial"/>
                <a:ea typeface="Times New Roman" charset="0"/>
                <a:cs typeface="Arial"/>
              </a:rPr>
              <a:t>3</a:t>
            </a:r>
            <a:r>
              <a:rPr lang="it-IT" sz="1400" dirty="0">
                <a:solidFill>
                  <a:srgbClr val="000000"/>
                </a:solidFill>
                <a:latin typeface="Arial"/>
                <a:ea typeface="Times New Roman" charset="0"/>
                <a:cs typeface="Arial"/>
              </a:rPr>
              <a:t>/2</a:t>
            </a:r>
            <a:r>
              <a:rPr lang="it-IT" sz="1400" baseline="300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from</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decay</a:t>
            </a:r>
            <a:r>
              <a:rPr lang="it-IT" sz="1400" dirty="0" smtClean="0">
                <a:solidFill>
                  <a:srgbClr val="000000"/>
                </a:solidFill>
                <a:latin typeface="Arial"/>
                <a:ea typeface="Times New Roman" charset="0"/>
                <a:cs typeface="Arial"/>
              </a:rPr>
              <a:t> rate </a:t>
            </a:r>
            <a:r>
              <a:rPr lang="it-IT" sz="1400" dirty="0" err="1" smtClean="0">
                <a:solidFill>
                  <a:srgbClr val="000000"/>
                </a:solidFill>
                <a:latin typeface="Arial"/>
                <a:ea typeface="Times New Roman" charset="0"/>
                <a:cs typeface="Arial"/>
              </a:rPr>
              <a:t>value</a:t>
            </a:r>
            <a:r>
              <a:rPr lang="it-IT" sz="1400" dirty="0" smtClean="0">
                <a:solidFill>
                  <a:srgbClr val="000000"/>
                </a:solidFill>
                <a:latin typeface="Arial"/>
                <a:ea typeface="Times New Roman" charset="0"/>
                <a:cs typeface="Arial"/>
              </a:rPr>
              <a:t> (and </a:t>
            </a:r>
          </a:p>
          <a:p>
            <a:pPr>
              <a:defRPr/>
            </a:pPr>
            <a:r>
              <a:rPr lang="it-IT" sz="1400" dirty="0" err="1" smtClean="0">
                <a:solidFill>
                  <a:srgbClr val="000000"/>
                </a:solidFill>
                <a:latin typeface="Arial"/>
                <a:ea typeface="Times New Roman" charset="0"/>
                <a:cs typeface="Arial"/>
              </a:rPr>
              <a:t>spectrum</a:t>
            </a:r>
            <a:r>
              <a:rPr lang="it-IT" sz="1400" dirty="0" smtClean="0">
                <a:solidFill>
                  <a:srgbClr val="000000"/>
                </a:solidFill>
                <a:latin typeface="Arial"/>
                <a:ea typeface="Times New Roman" charset="0"/>
                <a:cs typeface="Arial"/>
              </a:rPr>
              <a:t> </a:t>
            </a:r>
            <a:r>
              <a:rPr lang="it-IT" sz="1400" dirty="0" err="1" smtClean="0">
                <a:solidFill>
                  <a:srgbClr val="000000"/>
                </a:solidFill>
                <a:latin typeface="Arial"/>
                <a:ea typeface="Times New Roman" charset="0"/>
                <a:cs typeface="Arial"/>
              </a:rPr>
              <a:t>shape</a:t>
            </a:r>
            <a:r>
              <a:rPr lang="it-IT" sz="1400" dirty="0" smtClean="0">
                <a:solidFill>
                  <a:srgbClr val="000000"/>
                </a:solidFill>
                <a:latin typeface="Arial"/>
                <a:ea typeface="Times New Roman" charset="0"/>
                <a:cs typeface="Arial"/>
              </a:rPr>
              <a:t>)</a:t>
            </a:r>
            <a:r>
              <a:rPr lang="it-IT" dirty="0" smtClean="0">
                <a:solidFill>
                  <a:srgbClr val="000000"/>
                </a:solidFill>
                <a:latin typeface="Arial"/>
                <a:ea typeface="Times New Roman" charset="0"/>
                <a:cs typeface="Arial"/>
              </a:rPr>
              <a:t> </a:t>
            </a:r>
            <a:endParaRPr lang="it-IT" i="1" baseline="30000" dirty="0" smtClean="0">
              <a:solidFill>
                <a:srgbClr val="000000"/>
              </a:solidFill>
              <a:latin typeface="Arial"/>
              <a:ea typeface="Times New Roman" charset="0"/>
              <a:cs typeface="Arial"/>
            </a:endParaRPr>
          </a:p>
          <a:p>
            <a:pPr>
              <a:defRPr/>
            </a:pPr>
            <a:endParaRPr lang="it-IT" dirty="0">
              <a:solidFill>
                <a:srgbClr val="000000"/>
              </a:solidFill>
              <a:latin typeface="Arial"/>
              <a:cs typeface="Arial"/>
            </a:endParaRPr>
          </a:p>
        </p:txBody>
      </p:sp>
      <p:sp>
        <p:nvSpPr>
          <p:cNvPr id="9"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15</a:t>
            </a:r>
            <a:r>
              <a:rPr lang="it-IT" sz="2400" b="1" baseline="-25000" dirty="0">
                <a:solidFill>
                  <a:srgbClr val="FF0000"/>
                </a:solidFill>
                <a:latin typeface="Symbol" charset="2"/>
                <a:cs typeface="Arial"/>
              </a:rPr>
              <a:t>L</a:t>
            </a:r>
            <a:r>
              <a:rPr lang="it-IT" sz="2400" b="1" dirty="0" smtClean="0">
                <a:solidFill>
                  <a:srgbClr val="FF0000"/>
                </a:solidFill>
                <a:latin typeface="Arial"/>
                <a:cs typeface="Arial"/>
              </a:rPr>
              <a:t>N</a:t>
            </a:r>
            <a:endParaRPr lang="it-IT" sz="2400" b="1" dirty="0">
              <a:solidFill>
                <a:srgbClr val="FF0000"/>
              </a:solidFill>
              <a:latin typeface="Arial"/>
              <a:cs typeface="Arial"/>
            </a:endParaRPr>
          </a:p>
        </p:txBody>
      </p:sp>
      <p:sp>
        <p:nvSpPr>
          <p:cNvPr id="26" name="TextBox 25"/>
          <p:cNvSpPr txBox="1"/>
          <p:nvPr/>
        </p:nvSpPr>
        <p:spPr>
          <a:xfrm>
            <a:off x="1509509" y="942201"/>
            <a:ext cx="1919491" cy="276999"/>
          </a:xfrm>
          <a:prstGeom prst="rect">
            <a:avLst/>
          </a:prstGeom>
          <a:noFill/>
        </p:spPr>
        <p:txBody>
          <a:bodyPr wrap="none" rtlCol="0">
            <a:spAutoFit/>
          </a:bodyPr>
          <a:lstStyle/>
          <a:p>
            <a:r>
              <a:rPr lang="en-US" sz="1200" baseline="30000" dirty="0" smtClean="0">
                <a:latin typeface="Arial"/>
                <a:cs typeface="Arial"/>
              </a:rPr>
              <a:t>15</a:t>
            </a:r>
            <a:r>
              <a:rPr lang="en-US" sz="1200" dirty="0" smtClean="0">
                <a:latin typeface="Arial"/>
                <a:cs typeface="Arial"/>
              </a:rPr>
              <a:t>O: 1/2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a:t>
            </a:r>
            <a:r>
              <a:rPr lang="en-US" sz="1200" dirty="0" err="1" smtClean="0">
                <a:latin typeface="Arial"/>
                <a:cs typeface="Arial"/>
              </a:rPr>
              <a:t>sd</a:t>
            </a:r>
            <a:r>
              <a:rPr lang="en-US" sz="1200" baseline="30000" dirty="0" smtClean="0">
                <a:latin typeface="Arial"/>
                <a:cs typeface="Arial"/>
              </a:rPr>
              <a:t> </a:t>
            </a:r>
            <a:r>
              <a:rPr lang="en-US" sz="1200" dirty="0" smtClean="0">
                <a:latin typeface="Arial"/>
                <a:cs typeface="Arial"/>
              </a:rPr>
              <a:t>(~6 </a:t>
            </a:r>
            <a:r>
              <a:rPr lang="en-US" sz="1200" dirty="0" err="1" smtClean="0">
                <a:latin typeface="Arial"/>
                <a:cs typeface="Arial"/>
              </a:rPr>
              <a:t>MeV</a:t>
            </a:r>
            <a:r>
              <a:rPr lang="en-US" sz="1200" dirty="0" smtClean="0">
                <a:latin typeface="Arial"/>
                <a:cs typeface="Arial"/>
              </a:rPr>
              <a:t>)</a:t>
            </a:r>
          </a:p>
          <a:p>
            <a:endParaRPr lang="en-US" sz="1400" dirty="0" smtClean="0"/>
          </a:p>
        </p:txBody>
      </p:sp>
      <p:grpSp>
        <p:nvGrpSpPr>
          <p:cNvPr id="6" name="Group 24"/>
          <p:cNvGrpSpPr/>
          <p:nvPr/>
        </p:nvGrpSpPr>
        <p:grpSpPr>
          <a:xfrm>
            <a:off x="5240161" y="4038600"/>
            <a:ext cx="3108323" cy="2520000"/>
            <a:chOff x="5240161" y="4038600"/>
            <a:chExt cx="3108323" cy="2520000"/>
          </a:xfrm>
        </p:grpSpPr>
        <p:pic>
          <p:nvPicPr>
            <p:cNvPr id="28" name="Picture 1"/>
            <p:cNvPicPr>
              <a:picLocks noChangeArrowheads="1"/>
            </p:cNvPicPr>
            <p:nvPr/>
          </p:nvPicPr>
          <p:blipFill>
            <a:blip r:embed="rId5" cstate="print"/>
            <a:srcRect/>
            <a:stretch>
              <a:fillRect/>
            </a:stretch>
          </p:blipFill>
          <p:spPr bwMode="auto">
            <a:xfrm>
              <a:off x="5240161" y="4038600"/>
              <a:ext cx="2340000" cy="2520000"/>
            </a:xfrm>
            <a:prstGeom prst="rect">
              <a:avLst/>
            </a:prstGeom>
            <a:noFill/>
            <a:ln w="9525">
              <a:noFill/>
              <a:round/>
              <a:headEnd/>
              <a:tailEnd/>
            </a:ln>
            <a:effectLst/>
          </p:spPr>
        </p:pic>
        <p:sp>
          <p:nvSpPr>
            <p:cNvPr id="29" name="Text Box 22"/>
            <p:cNvSpPr txBox="1">
              <a:spLocks noChangeArrowheads="1"/>
            </p:cNvSpPr>
            <p:nvPr/>
          </p:nvSpPr>
          <p:spPr bwMode="auto">
            <a:xfrm rot="16200000">
              <a:off x="7124660" y="5082730"/>
              <a:ext cx="2118440" cy="329208"/>
            </a:xfrm>
            <a:prstGeom prst="rect">
              <a:avLst/>
            </a:prstGeom>
            <a:noFill/>
            <a:ln w="19050">
              <a:solidFill>
                <a:schemeClr val="tx1"/>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smtClean="0">
                  <a:latin typeface="Constantia" pitchFamily="-65" charset="0"/>
                </a:rPr>
                <a:t>T. </a:t>
              </a:r>
              <a:r>
                <a:rPr lang="it-IT" sz="1100" dirty="0" err="1">
                  <a:latin typeface="Constantia" pitchFamily="-65" charset="0"/>
                </a:rPr>
                <a:t>Motoba</a:t>
              </a:r>
              <a:r>
                <a:rPr lang="it-IT" sz="1100" dirty="0">
                  <a:latin typeface="Constantia" pitchFamily="-65" charset="0"/>
                </a:rPr>
                <a:t> </a:t>
              </a:r>
              <a:r>
                <a:rPr lang="it-IT" sz="1100" dirty="0" smtClean="0">
                  <a:latin typeface="Constantia" pitchFamily="-65" charset="0"/>
                </a:rPr>
                <a:t> </a:t>
              </a:r>
              <a:r>
                <a:rPr lang="it-IT" sz="1100" dirty="0" smtClean="0">
                  <a:solidFill>
                    <a:srgbClr val="000000"/>
                  </a:solidFill>
                  <a:latin typeface="Constantia" pitchFamily="-65" charset="0"/>
                </a:rPr>
                <a:t>NPA 489 (1988) 683.  </a:t>
              </a:r>
              <a:endParaRPr lang="it-IT" sz="1100" dirty="0">
                <a:solidFill>
                  <a:srgbClr val="000000"/>
                </a:solidFill>
                <a:latin typeface="Constantia" pitchFamily="-65" charset="0"/>
              </a:endParaRPr>
            </a:p>
          </p:txBody>
        </p:sp>
      </p:grpSp>
      <p:cxnSp>
        <p:nvCxnSpPr>
          <p:cNvPr id="30" name="Straight Connector 29"/>
          <p:cNvCxnSpPr/>
          <p:nvPr/>
        </p:nvCxnSpPr>
        <p:spPr>
          <a:xfrm rot="5400000">
            <a:off x="5051594" y="5126206"/>
            <a:ext cx="8712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269206" y="24630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773906" y="2475706"/>
            <a:ext cx="1447800" cy="1588"/>
          </a:xfrm>
          <a:prstGeom prst="line">
            <a:avLst/>
          </a:prstGeom>
          <a:ln w="1905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683568" y="6361583"/>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952500" y="1066800"/>
            <a:ext cx="7200900" cy="4946822"/>
            <a:chOff x="952500" y="1066800"/>
            <a:chExt cx="7200900" cy="4946822"/>
          </a:xfrm>
        </p:grpSpPr>
        <p:grpSp>
          <p:nvGrpSpPr>
            <p:cNvPr id="3" name="Group 29"/>
            <p:cNvGrpSpPr/>
            <p:nvPr/>
          </p:nvGrpSpPr>
          <p:grpSpPr>
            <a:xfrm>
              <a:off x="952500" y="1066800"/>
              <a:ext cx="7200900" cy="4876800"/>
              <a:chOff x="952500" y="1066800"/>
              <a:chExt cx="7200900" cy="4876800"/>
            </a:xfrm>
          </p:grpSpPr>
          <p:pic>
            <p:nvPicPr>
              <p:cNvPr id="29" name="Picture 28" descr="BR_mesonico_HYP_noSzym.eps"/>
              <p:cNvPicPr>
                <a:picLocks noChangeAspect="1"/>
              </p:cNvPicPr>
              <p:nvPr/>
            </p:nvPicPr>
            <p:blipFill>
              <a:blip r:embed="rId3" cstate="print"/>
              <a:stretch>
                <a:fillRect/>
              </a:stretch>
            </p:blipFill>
            <p:spPr>
              <a:xfrm>
                <a:off x="952500" y="1066800"/>
                <a:ext cx="7200900" cy="4876800"/>
              </a:xfrm>
              <a:prstGeom prst="rect">
                <a:avLst/>
              </a:prstGeom>
            </p:spPr>
          </p:pic>
          <p:grpSp>
            <p:nvGrpSpPr>
              <p:cNvPr id="4" name="Group 18"/>
              <p:cNvGrpSpPr/>
              <p:nvPr/>
            </p:nvGrpSpPr>
            <p:grpSpPr>
              <a:xfrm>
                <a:off x="4572000" y="2068342"/>
                <a:ext cx="2524643" cy="1231658"/>
                <a:chOff x="4572000" y="1130542"/>
                <a:chExt cx="2524643" cy="1231658"/>
              </a:xfrm>
            </p:grpSpPr>
            <p:grpSp>
              <p:nvGrpSpPr>
                <p:cNvPr id="5" name="Group 16"/>
                <p:cNvGrpSpPr/>
                <p:nvPr/>
              </p:nvGrpSpPr>
              <p:grpSpPr>
                <a:xfrm>
                  <a:off x="4724400" y="1130542"/>
                  <a:ext cx="2372243" cy="1212364"/>
                  <a:chOff x="4929188" y="1214438"/>
                  <a:chExt cx="2372243" cy="1212364"/>
                </a:xfrm>
              </p:grpSpPr>
              <p:sp>
                <p:nvSpPr>
                  <p:cNvPr id="53256" name="Oval 43"/>
                  <p:cNvSpPr>
                    <a:spLocks noChangeArrowheads="1"/>
                  </p:cNvSpPr>
                  <p:nvPr/>
                </p:nvSpPr>
                <p:spPr bwMode="auto">
                  <a:xfrm>
                    <a:off x="4929188" y="1358900"/>
                    <a:ext cx="144463" cy="14446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onstantia" pitchFamily="-65" charset="0"/>
                    </a:endParaRPr>
                  </a:p>
                </p:txBody>
              </p:sp>
              <p:sp>
                <p:nvSpPr>
                  <p:cNvPr id="53257" name="Rectangle 44"/>
                  <p:cNvSpPr>
                    <a:spLocks noChangeArrowheads="1"/>
                  </p:cNvSpPr>
                  <p:nvPr/>
                </p:nvSpPr>
                <p:spPr bwMode="auto">
                  <a:xfrm>
                    <a:off x="4929188" y="1646238"/>
                    <a:ext cx="131763" cy="144462"/>
                  </a:xfrm>
                  <a:prstGeom prst="rect">
                    <a:avLst/>
                  </a:prstGeom>
                  <a:solidFill>
                    <a:srgbClr val="00FF00"/>
                  </a:solidFill>
                  <a:ln w="9525">
                    <a:solidFill>
                      <a:srgbClr val="008000"/>
                    </a:solidFill>
                    <a:miter lim="800000"/>
                    <a:headEnd/>
                    <a:tailEnd/>
                  </a:ln>
                </p:spPr>
                <p:txBody>
                  <a:bodyPr wrap="none" anchor="ctr">
                    <a:prstTxWarp prst="textNoShape">
                      <a:avLst/>
                    </a:prstTxWarp>
                  </a:bodyPr>
                  <a:lstStyle/>
                  <a:p>
                    <a:endParaRPr lang="en-US">
                      <a:latin typeface="Constantia" pitchFamily="-65" charset="0"/>
                    </a:endParaRPr>
                  </a:p>
                </p:txBody>
              </p:sp>
              <p:sp>
                <p:nvSpPr>
                  <p:cNvPr id="53258" name="AutoShape 45"/>
                  <p:cNvSpPr>
                    <a:spLocks noChangeArrowheads="1"/>
                  </p:cNvSpPr>
                  <p:nvPr/>
                </p:nvSpPr>
                <p:spPr bwMode="auto">
                  <a:xfrm>
                    <a:off x="4929202" y="1933583"/>
                    <a:ext cx="144463" cy="144463"/>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Constantia" pitchFamily="-65" charset="0"/>
                    </a:endParaRPr>
                  </a:p>
                </p:txBody>
              </p:sp>
              <p:sp>
                <p:nvSpPr>
                  <p:cNvPr id="53259" name="Text Box 46"/>
                  <p:cNvSpPr txBox="1">
                    <a:spLocks noChangeArrowheads="1"/>
                  </p:cNvSpPr>
                  <p:nvPr/>
                </p:nvSpPr>
                <p:spPr bwMode="auto">
                  <a:xfrm>
                    <a:off x="5106988" y="1214438"/>
                    <a:ext cx="1023063" cy="351522"/>
                  </a:xfrm>
                  <a:prstGeom prst="rect">
                    <a:avLst/>
                  </a:prstGeom>
                  <a:noFill/>
                  <a:ln w="9525">
                    <a:no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en-US" sz="1200" dirty="0">
                        <a:solidFill>
                          <a:srgbClr val="000000"/>
                        </a:solidFill>
                        <a:latin typeface="Arial"/>
                        <a:cs typeface="Arial"/>
                      </a:rPr>
                      <a:t>present data</a:t>
                    </a:r>
                  </a:p>
                </p:txBody>
              </p:sp>
              <p:sp>
                <p:nvSpPr>
                  <p:cNvPr id="53260" name="Text Box 47"/>
                  <p:cNvSpPr txBox="1">
                    <a:spLocks noChangeArrowheads="1"/>
                  </p:cNvSpPr>
                  <p:nvPr/>
                </p:nvSpPr>
                <p:spPr bwMode="auto">
                  <a:xfrm>
                    <a:off x="5121276" y="1501775"/>
                    <a:ext cx="2180155" cy="329208"/>
                  </a:xfrm>
                  <a:prstGeom prst="rect">
                    <a:avLst/>
                  </a:prstGeom>
                  <a:noFill/>
                  <a:ln w="9525">
                    <a:no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en-US" sz="1100" dirty="0" smtClean="0">
                        <a:solidFill>
                          <a:srgbClr val="000000"/>
                        </a:solidFill>
                        <a:latin typeface="Arial"/>
                        <a:cs typeface="Arial"/>
                      </a:rPr>
                      <a:t>T. </a:t>
                    </a:r>
                    <a:r>
                      <a:rPr lang="en-US" sz="1100" dirty="0" err="1" smtClean="0">
                        <a:solidFill>
                          <a:srgbClr val="000000"/>
                        </a:solidFill>
                        <a:latin typeface="Arial"/>
                        <a:cs typeface="Arial"/>
                      </a:rPr>
                      <a:t>Motoba</a:t>
                    </a:r>
                    <a:r>
                      <a:rPr lang="en-US" sz="1100" dirty="0" smtClean="0">
                        <a:solidFill>
                          <a:srgbClr val="000000"/>
                        </a:solidFill>
                        <a:latin typeface="Arial"/>
                        <a:cs typeface="Arial"/>
                      </a:rPr>
                      <a:t> PTPS 117 (1994) 477</a:t>
                    </a:r>
                    <a:endParaRPr lang="en-US" sz="1100" dirty="0">
                      <a:solidFill>
                        <a:srgbClr val="000000"/>
                      </a:solidFill>
                      <a:latin typeface="Arial"/>
                      <a:cs typeface="Arial"/>
                    </a:endParaRPr>
                  </a:p>
                </p:txBody>
              </p:sp>
              <p:sp>
                <p:nvSpPr>
                  <p:cNvPr id="53261" name="Text Box 48"/>
                  <p:cNvSpPr txBox="1">
                    <a:spLocks noChangeArrowheads="1"/>
                  </p:cNvSpPr>
                  <p:nvPr/>
                </p:nvSpPr>
                <p:spPr bwMode="auto">
                  <a:xfrm>
                    <a:off x="5124451" y="1790700"/>
                    <a:ext cx="1014447" cy="329208"/>
                  </a:xfrm>
                  <a:prstGeom prst="rect">
                    <a:avLst/>
                  </a:prstGeom>
                  <a:noFill/>
                  <a:ln w="9525">
                    <a:no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en-US" sz="1100" dirty="0">
                        <a:solidFill>
                          <a:srgbClr val="000000"/>
                        </a:solidFill>
                        <a:latin typeface="Arial"/>
                        <a:cs typeface="Arial"/>
                      </a:rPr>
                      <a:t>previous data</a:t>
                    </a:r>
                  </a:p>
                </p:txBody>
              </p:sp>
              <p:sp>
                <p:nvSpPr>
                  <p:cNvPr id="13" name="AutoShape 51"/>
                  <p:cNvSpPr>
                    <a:spLocks noChangeArrowheads="1"/>
                  </p:cNvSpPr>
                  <p:nvPr/>
                </p:nvSpPr>
                <p:spPr bwMode="auto">
                  <a:xfrm>
                    <a:off x="4929188" y="2222500"/>
                    <a:ext cx="144463" cy="144462"/>
                  </a:xfrm>
                  <a:prstGeom prst="star5">
                    <a:avLst/>
                  </a:prstGeom>
                  <a:solidFill>
                    <a:srgbClr val="0000FF"/>
                  </a:solidFill>
                  <a:ln w="9525">
                    <a:solidFill>
                      <a:schemeClr val="tx1"/>
                    </a:solidFill>
                    <a:miter lim="800000"/>
                    <a:headEnd/>
                    <a:tailEnd/>
                  </a:ln>
                  <a:effectLst/>
                </p:spPr>
                <p:txBody>
                  <a:bodyPr wrap="none" anchor="ctr">
                    <a:prstTxWarp prst="textNoShape">
                      <a:avLst/>
                    </a:prstTxWarp>
                  </a:bodyPr>
                  <a:lstStyle/>
                  <a:p>
                    <a:pPr>
                      <a:defRPr/>
                    </a:pPr>
                    <a:endParaRPr lang="en-US">
                      <a:latin typeface="Constantia" charset="0"/>
                    </a:endParaRPr>
                  </a:p>
                </p:txBody>
              </p:sp>
              <p:sp>
                <p:nvSpPr>
                  <p:cNvPr id="53263" name="Text Box 52"/>
                  <p:cNvSpPr txBox="1">
                    <a:spLocks noChangeArrowheads="1"/>
                  </p:cNvSpPr>
                  <p:nvPr/>
                </p:nvSpPr>
                <p:spPr bwMode="auto">
                  <a:xfrm>
                    <a:off x="5106988" y="2097594"/>
                    <a:ext cx="1761728" cy="329208"/>
                  </a:xfrm>
                  <a:prstGeom prst="rect">
                    <a:avLst/>
                  </a:prstGeom>
                  <a:noFill/>
                  <a:ln w="9525">
                    <a:no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en-US" sz="1100" dirty="0" err="1" smtClean="0">
                        <a:solidFill>
                          <a:srgbClr val="000000"/>
                        </a:solidFill>
                        <a:latin typeface="Arial"/>
                        <a:cs typeface="Arial"/>
                      </a:rPr>
                      <a:t>A.Gal</a:t>
                    </a:r>
                    <a:r>
                      <a:rPr lang="en-US" sz="1100" dirty="0" smtClean="0">
                        <a:solidFill>
                          <a:srgbClr val="000000"/>
                        </a:solidFill>
                        <a:latin typeface="Arial"/>
                        <a:cs typeface="Arial"/>
                      </a:rPr>
                      <a:t> NPA 828 (2009) 72 </a:t>
                    </a:r>
                    <a:endParaRPr lang="en-US" sz="1100" dirty="0">
                      <a:solidFill>
                        <a:srgbClr val="000000"/>
                      </a:solidFill>
                      <a:latin typeface="Arial"/>
                      <a:cs typeface="Arial"/>
                    </a:endParaRPr>
                  </a:p>
                </p:txBody>
              </p:sp>
            </p:grpSp>
            <p:sp>
              <p:nvSpPr>
                <p:cNvPr id="18" name="Rectangle 17"/>
                <p:cNvSpPr/>
                <p:nvPr/>
              </p:nvSpPr>
              <p:spPr>
                <a:xfrm>
                  <a:off x="4572000" y="1149836"/>
                  <a:ext cx="2514600" cy="121236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5" name="TextBox 24"/>
            <p:cNvSpPr txBox="1"/>
            <p:nvPr/>
          </p:nvSpPr>
          <p:spPr>
            <a:xfrm>
              <a:off x="6979780" y="5644290"/>
              <a:ext cx="351378" cy="369332"/>
            </a:xfrm>
            <a:prstGeom prst="rect">
              <a:avLst/>
            </a:prstGeom>
            <a:noFill/>
          </p:spPr>
          <p:txBody>
            <a:bodyPr wrap="none" rtlCol="0">
              <a:spAutoFit/>
            </a:bodyPr>
            <a:lstStyle/>
            <a:p>
              <a:r>
                <a:rPr lang="en-US" dirty="0" smtClean="0">
                  <a:latin typeface="+mj-lt"/>
                </a:rPr>
                <a:t>A</a:t>
              </a:r>
              <a:endParaRPr lang="en-US" dirty="0">
                <a:latin typeface="+mj-lt"/>
              </a:endParaRPr>
            </a:p>
          </p:txBody>
        </p:sp>
      </p:grpSp>
      <p:sp>
        <p:nvSpPr>
          <p:cNvPr id="24" name="Rectangle 23"/>
          <p:cNvSpPr/>
          <p:nvPr/>
        </p:nvSpPr>
        <p:spPr>
          <a:xfrm>
            <a:off x="2042150" y="1676400"/>
            <a:ext cx="173150" cy="10084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ratio</a:t>
            </a:r>
            <a:r>
              <a:rPr lang="it-IT" sz="2400" b="1" dirty="0" smtClean="0">
                <a:solidFill>
                  <a:srgbClr val="FF0000"/>
                </a:solidFill>
                <a:latin typeface="Arial"/>
                <a:cs typeface="Arial"/>
              </a:rPr>
              <a:t>: </a:t>
            </a:r>
            <a:r>
              <a:rPr lang="it-IT" sz="2400" b="1" dirty="0" err="1" smtClean="0">
                <a:solidFill>
                  <a:srgbClr val="FF0000"/>
                </a:solidFill>
                <a:latin typeface="Symbol" charset="2"/>
                <a:cs typeface="Symbol" charset="2"/>
              </a:rPr>
              <a:t>G</a:t>
            </a:r>
            <a:r>
              <a:rPr lang="it-IT" sz="2400" b="1" baseline="-25000" dirty="0" err="1" smtClean="0">
                <a:solidFill>
                  <a:srgbClr val="FF0000"/>
                </a:solidFill>
                <a:latin typeface="Symbol" charset="2"/>
                <a:cs typeface="Symbol" charset="2"/>
              </a:rPr>
              <a:t>p-</a:t>
            </a:r>
            <a:r>
              <a:rPr lang="it-IT" sz="2400" b="1" baseline="-25000" dirty="0" smtClean="0">
                <a:solidFill>
                  <a:srgbClr val="FF0000"/>
                </a:solidFill>
                <a:latin typeface="Symbol" charset="2"/>
                <a:cs typeface="Symbol" charset="2"/>
              </a:rPr>
              <a:t> </a:t>
            </a:r>
            <a:r>
              <a:rPr lang="it-IT" sz="2400" b="1" dirty="0" smtClean="0">
                <a:solidFill>
                  <a:srgbClr val="FF0000"/>
                </a:solidFill>
                <a:latin typeface="Symbol" charset="2"/>
                <a:cs typeface="Symbol" charset="2"/>
              </a:rPr>
              <a:t>/ G</a:t>
            </a:r>
            <a:r>
              <a:rPr lang="it-IT" sz="2400" b="1" baseline="-25000" dirty="0" smtClean="0">
                <a:solidFill>
                  <a:srgbClr val="FF0000"/>
                </a:solidFill>
                <a:latin typeface="Symbol" charset="2"/>
                <a:cs typeface="Symbol" charset="2"/>
              </a:rPr>
              <a:t>L</a:t>
            </a:r>
            <a:endParaRPr lang="it-IT" sz="2400" b="1" baseline="-25000" dirty="0">
              <a:solidFill>
                <a:srgbClr val="FF0000"/>
              </a:solidFill>
              <a:latin typeface="Symbol" charset="2"/>
              <a:cs typeface="Symbol" charset="2"/>
            </a:endParaRPr>
          </a:p>
        </p:txBody>
      </p:sp>
      <p:sp>
        <p:nvSpPr>
          <p:cNvPr id="22" name="TextBox 21"/>
          <p:cNvSpPr txBox="1"/>
          <p:nvPr/>
        </p:nvSpPr>
        <p:spPr>
          <a:xfrm>
            <a:off x="2042150" y="533400"/>
            <a:ext cx="5134739" cy="400110"/>
          </a:xfrm>
          <a:prstGeom prst="rect">
            <a:avLst/>
          </a:prstGeom>
          <a:noFill/>
          <a:ln w="19050">
            <a:solidFill>
              <a:srgbClr val="FF0000"/>
            </a:solidFill>
          </a:ln>
        </p:spPr>
        <p:txBody>
          <a:bodyPr wrap="none" rtlCol="0">
            <a:spAutoFit/>
          </a:bodyPr>
          <a:lstStyle/>
          <a:p>
            <a:r>
              <a:rPr lang="en-US" sz="2000" dirty="0" err="1" smtClean="0">
                <a:latin typeface="Symbol" charset="2"/>
                <a:cs typeface="Symbol" charset="2"/>
              </a:rPr>
              <a:t>G</a:t>
            </a:r>
            <a:r>
              <a:rPr lang="en-US" sz="2000" baseline="-25000" dirty="0" err="1" smtClean="0">
                <a:latin typeface="Arial"/>
                <a:cs typeface="Arial"/>
              </a:rPr>
              <a:t>tot</a:t>
            </a:r>
            <a:r>
              <a:rPr lang="en-US" sz="2000" baseline="-25000" dirty="0" smtClean="0">
                <a:latin typeface="Arial"/>
                <a:cs typeface="Arial"/>
              </a:rPr>
              <a:t> </a:t>
            </a:r>
            <a:r>
              <a:rPr lang="en-US" sz="2000" dirty="0" smtClean="0">
                <a:latin typeface="Arial"/>
                <a:cs typeface="Arial"/>
              </a:rPr>
              <a:t>/ </a:t>
            </a:r>
            <a:r>
              <a:rPr lang="en-US" sz="2000" dirty="0" smtClean="0">
                <a:latin typeface="Symbol" charset="2"/>
                <a:cs typeface="Symbol" charset="2"/>
              </a:rPr>
              <a:t>G</a:t>
            </a:r>
            <a:r>
              <a:rPr lang="en-US" sz="2000" baseline="-25000" dirty="0" smtClean="0">
                <a:latin typeface="Symbol" charset="2"/>
                <a:cs typeface="Symbol" charset="2"/>
              </a:rPr>
              <a:t>L</a:t>
            </a:r>
            <a:r>
              <a:rPr lang="en-US" sz="2000" dirty="0" smtClean="0">
                <a:latin typeface="Arial"/>
                <a:cs typeface="Arial"/>
              </a:rPr>
              <a:t> = (0.990±0.094) + (0.018±0.010) </a:t>
            </a:r>
            <a:r>
              <a:rPr lang="en-US" sz="2000" dirty="0" smtClean="0">
                <a:latin typeface="Wingdings"/>
                <a:ea typeface="Wingdings"/>
                <a:cs typeface="Wingdings"/>
              </a:rPr>
              <a:t></a:t>
            </a:r>
            <a:r>
              <a:rPr lang="en-US" sz="2000" dirty="0" smtClean="0">
                <a:latin typeface="Arial"/>
                <a:cs typeface="Arial"/>
              </a:rPr>
              <a:t>A</a:t>
            </a:r>
          </a:p>
          <a:p>
            <a:endParaRPr lang="en-US" dirty="0"/>
          </a:p>
        </p:txBody>
      </p:sp>
      <p:sp>
        <p:nvSpPr>
          <p:cNvPr id="23" name="TextBox 22"/>
          <p:cNvSpPr txBox="1"/>
          <p:nvPr/>
        </p:nvSpPr>
        <p:spPr>
          <a:xfrm>
            <a:off x="2057400" y="1066800"/>
            <a:ext cx="5092334" cy="369332"/>
          </a:xfrm>
          <a:prstGeom prst="rect">
            <a:avLst/>
          </a:prstGeom>
          <a:noFill/>
        </p:spPr>
        <p:txBody>
          <a:bodyPr wrap="none" rtlCol="0">
            <a:spAutoFit/>
          </a:bodyPr>
          <a:lstStyle/>
          <a:p>
            <a:r>
              <a:rPr lang="en-US" dirty="0" smtClean="0">
                <a:latin typeface="Arial"/>
                <a:cs typeface="Arial"/>
              </a:rPr>
              <a:t>fit from measured values for A=4-12 </a:t>
            </a:r>
            <a:r>
              <a:rPr lang="en-US" dirty="0" err="1" smtClean="0">
                <a:latin typeface="Arial"/>
                <a:cs typeface="Arial"/>
              </a:rPr>
              <a:t>hypernuclei</a:t>
            </a:r>
            <a:r>
              <a:rPr lang="en-US" dirty="0" smtClean="0">
                <a:latin typeface="Arial"/>
                <a:cs typeface="Arial"/>
              </a:rPr>
              <a:t> </a:t>
            </a:r>
            <a:endParaRPr lang="en-US" dirty="0">
              <a:latin typeface="Arial"/>
              <a:cs typeface="Arial"/>
            </a:endParaRPr>
          </a:p>
        </p:txBody>
      </p:sp>
      <p:sp>
        <p:nvSpPr>
          <p:cNvPr id="21" name="Rectangle 20"/>
          <p:cNvSpPr/>
          <p:nvPr/>
        </p:nvSpPr>
        <p:spPr>
          <a:xfrm>
            <a:off x="2987262" y="5879068"/>
            <a:ext cx="3660903" cy="369332"/>
          </a:xfrm>
          <a:prstGeom prst="rect">
            <a:avLst/>
          </a:prstGeom>
        </p:spPr>
        <p:txBody>
          <a:bodyPr wrap="none">
            <a:spAutoFit/>
          </a:bodyPr>
          <a:lstStyle/>
          <a:p>
            <a:r>
              <a:rPr lang="en-US" b="1" dirty="0" smtClean="0">
                <a:latin typeface="+mj-lt"/>
                <a:cs typeface="Symbol" charset="2"/>
              </a:rPr>
              <a:t>strong nuclear structure effects </a:t>
            </a:r>
            <a:endParaRPr lang="en-US" b="1"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571561" cy="461665"/>
          </a:xfrm>
          <a:prstGeom prst="rect">
            <a:avLst/>
          </a:prstGeom>
        </p:spPr>
        <p:txBody>
          <a:bodyPr wrap="none">
            <a:spAutoFit/>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results</a:t>
            </a:r>
            <a:endParaRPr lang="en-US" sz="2400" dirty="0">
              <a:solidFill>
                <a:srgbClr val="FF0000"/>
              </a:solidFill>
            </a:endParaRPr>
          </a:p>
        </p:txBody>
      </p:sp>
      <p:sp>
        <p:nvSpPr>
          <p:cNvPr id="5" name="TextBox 4"/>
          <p:cNvSpPr txBox="1"/>
          <p:nvPr/>
        </p:nvSpPr>
        <p:spPr>
          <a:xfrm>
            <a:off x="990600" y="1219200"/>
            <a:ext cx="6096000" cy="4678204"/>
          </a:xfrm>
          <a:prstGeom prst="rect">
            <a:avLst/>
          </a:prstGeom>
          <a:noFill/>
        </p:spPr>
        <p:txBody>
          <a:bodyPr wrap="square" rtlCol="0">
            <a:spAutoFit/>
          </a:bodyPr>
          <a:lstStyle/>
          <a:p>
            <a:pPr>
              <a:buFont typeface="Arial"/>
              <a:buChar char="•"/>
            </a:pPr>
            <a:r>
              <a:rPr lang="en-US" dirty="0" smtClean="0"/>
              <a:t> </a:t>
            </a:r>
            <a:r>
              <a:rPr lang="en-US" sz="2000" dirty="0" smtClean="0">
                <a:latin typeface="+mj-lt"/>
              </a:rPr>
              <a:t>MWD </a:t>
            </a:r>
            <a:r>
              <a:rPr lang="en-US" sz="2000" dirty="0" err="1" smtClean="0">
                <a:latin typeface="Symbol" charset="2"/>
                <a:cs typeface="Symbol" charset="2"/>
              </a:rPr>
              <a:t>p</a:t>
            </a:r>
            <a:r>
              <a:rPr lang="en-US" sz="2000" baseline="30000" dirty="0" smtClean="0">
                <a:latin typeface="+mj-lt"/>
              </a:rPr>
              <a:t>-</a:t>
            </a:r>
            <a:r>
              <a:rPr lang="en-US" sz="2000" dirty="0" smtClean="0">
                <a:latin typeface="+mj-lt"/>
              </a:rPr>
              <a:t> spectra for </a:t>
            </a:r>
            <a:r>
              <a:rPr lang="en-US" sz="2000" baseline="30000" dirty="0" smtClean="0">
                <a:latin typeface="+mj-lt"/>
              </a:rPr>
              <a:t>7</a:t>
            </a:r>
            <a:r>
              <a:rPr lang="en-US" sz="2000" baseline="-25000" dirty="0" smtClean="0">
                <a:latin typeface="Symbol" charset="2"/>
                <a:cs typeface="Symbol" charset="2"/>
              </a:rPr>
              <a:t>L</a:t>
            </a:r>
            <a:r>
              <a:rPr lang="en-US" sz="2000" dirty="0" smtClean="0">
                <a:latin typeface="+mj-lt"/>
              </a:rPr>
              <a:t>Li, </a:t>
            </a:r>
            <a:r>
              <a:rPr lang="en-US" sz="2000" baseline="30000" dirty="0" smtClean="0">
                <a:latin typeface="+mj-lt"/>
              </a:rPr>
              <a:t>9</a:t>
            </a:r>
            <a:r>
              <a:rPr lang="en-US" sz="2000" baseline="-25000" dirty="0" smtClean="0">
                <a:latin typeface="Symbol" charset="2"/>
                <a:cs typeface="Symbol" charset="2"/>
              </a:rPr>
              <a:t>L</a:t>
            </a:r>
            <a:r>
              <a:rPr lang="en-US" sz="2000" dirty="0" smtClean="0">
                <a:latin typeface="+mj-lt"/>
              </a:rPr>
              <a:t>Be, </a:t>
            </a:r>
            <a:r>
              <a:rPr lang="en-US" sz="2000" baseline="30000" dirty="0" smtClean="0">
                <a:latin typeface="+mj-lt"/>
              </a:rPr>
              <a:t>11</a:t>
            </a:r>
            <a:r>
              <a:rPr lang="en-US" sz="2000" baseline="-25000" dirty="0" smtClean="0">
                <a:latin typeface="Symbol" charset="2"/>
                <a:cs typeface="Symbol" charset="2"/>
              </a:rPr>
              <a:t>L</a:t>
            </a:r>
            <a:r>
              <a:rPr lang="en-US" sz="2000" dirty="0" smtClean="0">
                <a:latin typeface="+mj-lt"/>
              </a:rPr>
              <a:t>B and </a:t>
            </a:r>
            <a:r>
              <a:rPr lang="en-US" sz="2000" baseline="30000" dirty="0" smtClean="0">
                <a:latin typeface="+mj-lt"/>
              </a:rPr>
              <a:t>15</a:t>
            </a:r>
            <a:r>
              <a:rPr lang="en-US" sz="2000" baseline="-25000" dirty="0" smtClean="0">
                <a:latin typeface="Symbol" charset="2"/>
                <a:cs typeface="Symbol" charset="2"/>
              </a:rPr>
              <a:t>L</a:t>
            </a:r>
            <a:r>
              <a:rPr lang="en-US" sz="2000" dirty="0" smtClean="0">
                <a:latin typeface="+mj-lt"/>
              </a:rPr>
              <a:t>N</a:t>
            </a:r>
          </a:p>
          <a:p>
            <a:pPr>
              <a:buFont typeface="Arial"/>
              <a:buChar char="•"/>
            </a:pPr>
            <a:endParaRPr lang="en-US" sz="2000" dirty="0" smtClean="0">
              <a:latin typeface="+mj-lt"/>
            </a:endParaRPr>
          </a:p>
          <a:p>
            <a:pPr>
              <a:buFont typeface="Arial"/>
              <a:buChar char="•"/>
            </a:pPr>
            <a:r>
              <a:rPr lang="en-US" sz="2000" dirty="0" smtClean="0"/>
              <a:t> </a:t>
            </a:r>
            <a:r>
              <a:rPr lang="en-US" sz="2000" dirty="0" smtClean="0">
                <a:latin typeface="+mj-lt"/>
              </a:rPr>
              <a:t>spin-parity assignment confirmed for</a:t>
            </a:r>
            <a:r>
              <a:rPr lang="en-US" sz="2000" dirty="0" smtClean="0"/>
              <a:t> </a:t>
            </a:r>
            <a:r>
              <a:rPr lang="en-US" sz="2000" baseline="30000" dirty="0" smtClean="0">
                <a:latin typeface="+mj-lt"/>
              </a:rPr>
              <a:t>7</a:t>
            </a:r>
            <a:r>
              <a:rPr lang="en-US" sz="2000" baseline="-25000" dirty="0" smtClean="0">
                <a:latin typeface="Symbol" charset="2"/>
                <a:cs typeface="Symbol" charset="2"/>
              </a:rPr>
              <a:t>L</a:t>
            </a:r>
            <a:r>
              <a:rPr lang="en-US" sz="2000" dirty="0" smtClean="0">
                <a:latin typeface="+mj-lt"/>
              </a:rPr>
              <a:t>Li, </a:t>
            </a:r>
            <a:r>
              <a:rPr lang="en-US" sz="2000" baseline="30000" dirty="0" smtClean="0">
                <a:latin typeface="+mj-lt"/>
              </a:rPr>
              <a:t>9</a:t>
            </a:r>
            <a:r>
              <a:rPr lang="en-US" sz="2000" baseline="-25000" dirty="0" smtClean="0">
                <a:latin typeface="Symbol" charset="2"/>
                <a:cs typeface="Symbol" charset="2"/>
              </a:rPr>
              <a:t>L</a:t>
            </a:r>
            <a:r>
              <a:rPr lang="en-US" sz="2000" dirty="0" smtClean="0">
                <a:latin typeface="+mj-lt"/>
              </a:rPr>
              <a:t>Be,</a:t>
            </a:r>
            <a:r>
              <a:rPr lang="en-US" sz="2000" dirty="0" smtClean="0"/>
              <a:t> </a:t>
            </a:r>
            <a:r>
              <a:rPr lang="en-US" sz="2000" baseline="30000" dirty="0" smtClean="0">
                <a:latin typeface="+mj-lt"/>
              </a:rPr>
              <a:t>11</a:t>
            </a:r>
            <a:r>
              <a:rPr lang="en-US" sz="2000" baseline="-25000" dirty="0" smtClean="0">
                <a:latin typeface="Symbol" charset="2"/>
                <a:cs typeface="Symbol" charset="2"/>
              </a:rPr>
              <a:t>L</a:t>
            </a:r>
            <a:r>
              <a:rPr lang="en-US" sz="2000" dirty="0" smtClean="0">
                <a:latin typeface="+mj-lt"/>
              </a:rPr>
              <a:t>B</a:t>
            </a:r>
            <a:r>
              <a:rPr lang="en-US" sz="2000" dirty="0" smtClean="0"/>
              <a:t> </a:t>
            </a:r>
            <a:r>
              <a:rPr lang="en-US" sz="2000" dirty="0" err="1" smtClean="0">
                <a:latin typeface="+mj-lt"/>
              </a:rPr>
              <a:t>g.s</a:t>
            </a:r>
            <a:r>
              <a:rPr lang="en-US" sz="2000" dirty="0" smtClean="0">
                <a:latin typeface="+mj-lt"/>
              </a:rPr>
              <a:t>.</a:t>
            </a:r>
          </a:p>
          <a:p>
            <a:pPr>
              <a:buFont typeface="Arial"/>
              <a:buChar char="•"/>
            </a:pPr>
            <a:endParaRPr lang="en-US" sz="2000" dirty="0" smtClean="0">
              <a:latin typeface="+mj-lt"/>
            </a:endParaRPr>
          </a:p>
          <a:p>
            <a:pPr>
              <a:buFont typeface="Arial"/>
              <a:buChar char="•"/>
            </a:pPr>
            <a:r>
              <a:rPr lang="en-US" sz="2000" dirty="0" smtClean="0">
                <a:latin typeface="+mj-lt"/>
              </a:rPr>
              <a:t> new spin-parity assignment for </a:t>
            </a:r>
            <a:r>
              <a:rPr lang="en-US" sz="2000" baseline="30000" dirty="0" smtClean="0">
                <a:latin typeface="+mj-lt"/>
              </a:rPr>
              <a:t>15</a:t>
            </a:r>
            <a:r>
              <a:rPr lang="en-US" sz="2000" baseline="-25000" dirty="0" smtClean="0">
                <a:latin typeface="Symbol" charset="2"/>
                <a:cs typeface="Symbol" charset="2"/>
              </a:rPr>
              <a:t>L</a:t>
            </a:r>
            <a:r>
              <a:rPr lang="en-US" sz="2000" dirty="0" smtClean="0">
                <a:latin typeface="+mj-lt"/>
                <a:cs typeface="Symbol" charset="2"/>
              </a:rPr>
              <a:t>N</a:t>
            </a:r>
            <a:r>
              <a:rPr lang="en-US" sz="2000" dirty="0" smtClean="0">
                <a:latin typeface="+mj-lt"/>
              </a:rPr>
              <a:t>, based on decay rate (and spectrum shape)</a:t>
            </a:r>
            <a:r>
              <a:rPr lang="en-US" sz="2000" dirty="0" smtClean="0"/>
              <a:t> </a:t>
            </a:r>
            <a:endParaRPr lang="en-US" sz="2000" dirty="0" smtClean="0">
              <a:latin typeface="+mj-lt"/>
            </a:endParaRPr>
          </a:p>
          <a:p>
            <a:endParaRPr lang="en-US" sz="2000" dirty="0" smtClean="0">
              <a:latin typeface="+mj-lt"/>
            </a:endParaRPr>
          </a:p>
          <a:p>
            <a:pPr>
              <a:buFont typeface="Arial"/>
              <a:buChar char="•"/>
            </a:pPr>
            <a:r>
              <a:rPr lang="en-US" sz="2000" dirty="0" smtClean="0">
                <a:latin typeface="+mj-lt"/>
              </a:rPr>
              <a:t> MWD decay rates calculated and compared with theoretical calculations and previous measurements</a:t>
            </a:r>
          </a:p>
          <a:p>
            <a:endParaRPr lang="en-US" sz="2000" dirty="0" smtClean="0">
              <a:latin typeface="+mj-lt"/>
            </a:endParaRPr>
          </a:p>
          <a:p>
            <a:pPr>
              <a:buFont typeface="Arial"/>
              <a:buChar char="•"/>
            </a:pPr>
            <a:r>
              <a:rPr lang="en-US" sz="2000" dirty="0" smtClean="0">
                <a:latin typeface="+mj-lt"/>
              </a:rPr>
              <a:t> nuclear structure effects </a:t>
            </a:r>
          </a:p>
          <a:p>
            <a:endParaRPr lang="en-US" sz="2000" dirty="0" smtClean="0">
              <a:latin typeface="+mj-lt"/>
            </a:endParaRPr>
          </a:p>
          <a:p>
            <a:endParaRPr lang="en-US" sz="2000" dirty="0" smtClean="0">
              <a:latin typeface="+mj-lt"/>
            </a:endParaRPr>
          </a:p>
          <a:p>
            <a:endParaRPr lang="en-US" sz="2000" dirty="0" smtClean="0">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3632400" y="3929400"/>
            <a:ext cx="4140000" cy="2700000"/>
            <a:chOff x="3124200" y="4114800"/>
            <a:chExt cx="4140000" cy="2700000"/>
          </a:xfrm>
        </p:grpSpPr>
        <p:pic>
          <p:nvPicPr>
            <p:cNvPr id="19" name="Picture 18" descr="sottrattoC12.eps"/>
            <p:cNvPicPr>
              <a:picLocks/>
            </p:cNvPicPr>
            <p:nvPr/>
          </p:nvPicPr>
          <p:blipFill>
            <a:blip r:embed="rId3" cstate="print"/>
            <a:stretch>
              <a:fillRect/>
            </a:stretch>
          </p:blipFill>
          <p:spPr>
            <a:xfrm>
              <a:off x="3124200" y="4114800"/>
              <a:ext cx="4140000" cy="2700000"/>
            </a:xfrm>
            <a:prstGeom prst="rect">
              <a:avLst/>
            </a:prstGeom>
          </p:spPr>
        </p:pic>
        <p:sp>
          <p:nvSpPr>
            <p:cNvPr id="60" name="TextBox 59"/>
            <p:cNvSpPr txBox="1"/>
            <p:nvPr/>
          </p:nvSpPr>
          <p:spPr>
            <a:xfrm>
              <a:off x="5083320" y="4648200"/>
              <a:ext cx="1224739" cy="400110"/>
            </a:xfrm>
            <a:prstGeom prst="rect">
              <a:avLst/>
            </a:prstGeom>
            <a:noFill/>
          </p:spPr>
          <p:txBody>
            <a:bodyPr wrap="none" rtlCol="0">
              <a:spAutoFit/>
            </a:bodyPr>
            <a:lstStyle/>
            <a:p>
              <a:r>
                <a:rPr lang="en-US" sz="2000" dirty="0" smtClean="0">
                  <a:latin typeface="+mj-lt"/>
                </a:rPr>
                <a:t>NMWD </a:t>
              </a:r>
              <a:r>
                <a:rPr lang="en-US" sz="2000" dirty="0" err="1" smtClean="0">
                  <a:latin typeface="+mj-lt"/>
                </a:rPr>
                <a:t>p</a:t>
              </a:r>
              <a:endParaRPr lang="en-US" sz="2000" dirty="0">
                <a:latin typeface="+mj-lt"/>
              </a:endParaRPr>
            </a:p>
          </p:txBody>
        </p:sp>
      </p:grpSp>
      <p:grpSp>
        <p:nvGrpSpPr>
          <p:cNvPr id="3" name="Group 58"/>
          <p:cNvGrpSpPr/>
          <p:nvPr/>
        </p:nvGrpSpPr>
        <p:grpSpPr>
          <a:xfrm>
            <a:off x="76200" y="1143000"/>
            <a:ext cx="8686800" cy="3197821"/>
            <a:chOff x="76200" y="1200281"/>
            <a:chExt cx="8686800" cy="3197821"/>
          </a:xfrm>
        </p:grpSpPr>
        <p:grpSp>
          <p:nvGrpSpPr>
            <p:cNvPr id="4" name="Group 53"/>
            <p:cNvGrpSpPr/>
            <p:nvPr/>
          </p:nvGrpSpPr>
          <p:grpSpPr>
            <a:xfrm>
              <a:off x="76200" y="1200281"/>
              <a:ext cx="8610600" cy="3197821"/>
              <a:chOff x="76200" y="1219200"/>
              <a:chExt cx="8610600" cy="3197821"/>
            </a:xfrm>
          </p:grpSpPr>
          <p:grpSp>
            <p:nvGrpSpPr>
              <p:cNvPr id="5" name="Group 51"/>
              <p:cNvGrpSpPr/>
              <p:nvPr/>
            </p:nvGrpSpPr>
            <p:grpSpPr>
              <a:xfrm>
                <a:off x="228600" y="1219200"/>
                <a:ext cx="8458200" cy="2999304"/>
                <a:chOff x="228600" y="1420296"/>
                <a:chExt cx="8458200" cy="2999304"/>
              </a:xfrm>
            </p:grpSpPr>
            <p:grpSp>
              <p:nvGrpSpPr>
                <p:cNvPr id="6" name="Group 35"/>
                <p:cNvGrpSpPr/>
                <p:nvPr/>
              </p:nvGrpSpPr>
              <p:grpSpPr>
                <a:xfrm>
                  <a:off x="228600" y="1681162"/>
                  <a:ext cx="8458200" cy="2738438"/>
                  <a:chOff x="228600" y="1371600"/>
                  <a:chExt cx="8458200" cy="2738438"/>
                </a:xfrm>
              </p:grpSpPr>
              <p:grpSp>
                <p:nvGrpSpPr>
                  <p:cNvPr id="7" name="Group 19"/>
                  <p:cNvGrpSpPr/>
                  <p:nvPr/>
                </p:nvGrpSpPr>
                <p:grpSpPr>
                  <a:xfrm>
                    <a:off x="228600" y="1371600"/>
                    <a:ext cx="4343400" cy="2738438"/>
                    <a:chOff x="228600" y="1985962"/>
                    <a:chExt cx="4343400" cy="2738438"/>
                  </a:xfrm>
                </p:grpSpPr>
                <p:grpSp>
                  <p:nvGrpSpPr>
                    <p:cNvPr id="8" name="Group 13"/>
                    <p:cNvGrpSpPr>
                      <a:grpSpLocks/>
                    </p:cNvGrpSpPr>
                    <p:nvPr/>
                  </p:nvGrpSpPr>
                  <p:grpSpPr bwMode="auto">
                    <a:xfrm>
                      <a:off x="228600" y="1985962"/>
                      <a:ext cx="4343400" cy="2738438"/>
                      <a:chOff x="96" y="1200"/>
                      <a:chExt cx="2736" cy="1725"/>
                    </a:xfrm>
                  </p:grpSpPr>
                  <p:pic>
                    <p:nvPicPr>
                      <p:cNvPr id="57352" name="Picture 14" descr="C12simul"/>
                      <p:cNvPicPr>
                        <a:picLocks noChangeAspect="1" noChangeArrowheads="1"/>
                      </p:cNvPicPr>
                      <p:nvPr/>
                    </p:nvPicPr>
                    <p:blipFill>
                      <a:blip r:embed="rId4" cstate="print"/>
                      <a:srcRect/>
                      <a:stretch>
                        <a:fillRect/>
                      </a:stretch>
                    </p:blipFill>
                    <p:spPr bwMode="auto">
                      <a:xfrm>
                        <a:off x="96" y="1200"/>
                        <a:ext cx="2544" cy="1725"/>
                      </a:xfrm>
                      <a:prstGeom prst="rect">
                        <a:avLst/>
                      </a:prstGeom>
                      <a:noFill/>
                      <a:ln w="9525">
                        <a:noFill/>
                        <a:miter lim="800000"/>
                        <a:headEnd/>
                        <a:tailEnd/>
                      </a:ln>
                    </p:spPr>
                  </p:pic>
                  <p:sp>
                    <p:nvSpPr>
                      <p:cNvPr id="57353" name="Text Box 15"/>
                      <p:cNvSpPr txBox="1">
                        <a:spLocks noChangeArrowheads="1"/>
                      </p:cNvSpPr>
                      <p:nvPr/>
                    </p:nvSpPr>
                    <p:spPr bwMode="auto">
                      <a:xfrm>
                        <a:off x="1488" y="1725"/>
                        <a:ext cx="384" cy="192"/>
                      </a:xfrm>
                      <a:prstGeom prst="rect">
                        <a:avLst/>
                      </a:prstGeom>
                      <a:noFill/>
                      <a:ln w="9525">
                        <a:noFill/>
                        <a:miter lim="800000"/>
                        <a:headEnd/>
                        <a:tailEnd/>
                      </a:ln>
                    </p:spPr>
                    <p:txBody>
                      <a:bodyPr wrap="square" lIns="91430" tIns="45715" rIns="91430" bIns="45715">
                        <a:prstTxWarp prst="textNoShape">
                          <a:avLst/>
                        </a:prstTxWarp>
                        <a:spAutoFit/>
                      </a:bodyPr>
                      <a:lstStyle/>
                      <a:p>
                        <a:pPr eaLnBrk="0" hangingPunct="0">
                          <a:spcBef>
                            <a:spcPct val="50000"/>
                          </a:spcBef>
                        </a:pPr>
                        <a:r>
                          <a:rPr lang="en-US" sz="1400" b="1" dirty="0">
                            <a:latin typeface="+mj-lt"/>
                          </a:rPr>
                          <a:t>Data</a:t>
                        </a:r>
                      </a:p>
                    </p:txBody>
                  </p:sp>
                  <p:sp>
                    <p:nvSpPr>
                      <p:cNvPr id="57354" name="Text Box 16"/>
                      <p:cNvSpPr txBox="1">
                        <a:spLocks noChangeArrowheads="1"/>
                      </p:cNvSpPr>
                      <p:nvPr/>
                    </p:nvSpPr>
                    <p:spPr bwMode="auto">
                      <a:xfrm>
                        <a:off x="1680" y="1965"/>
                        <a:ext cx="1152" cy="601"/>
                      </a:xfrm>
                      <a:prstGeom prst="rect">
                        <a:avLst/>
                      </a:prstGeom>
                      <a:noFill/>
                      <a:ln w="9525">
                        <a:noFill/>
                        <a:miter lim="800000"/>
                        <a:headEnd/>
                        <a:tailEnd/>
                      </a:ln>
                    </p:spPr>
                    <p:txBody>
                      <a:bodyPr wrap="square" lIns="91430" tIns="45715" rIns="91430" bIns="45715">
                        <a:prstTxWarp prst="textNoShape">
                          <a:avLst/>
                        </a:prstTxWarp>
                        <a:spAutoFit/>
                      </a:bodyPr>
                      <a:lstStyle/>
                      <a:p>
                        <a:pPr eaLnBrk="0" hangingPunct="0">
                          <a:spcBef>
                            <a:spcPct val="50000"/>
                          </a:spcBef>
                        </a:pPr>
                        <a:r>
                          <a:rPr lang="en-US" sz="1400" b="1" dirty="0" smtClean="0">
                            <a:solidFill>
                              <a:srgbClr val="FF0000"/>
                            </a:solidFill>
                            <a:latin typeface="+mj-lt"/>
                          </a:rPr>
                          <a:t>simulation + reconstruction + selection + normalization</a:t>
                        </a:r>
                        <a:endParaRPr lang="en-US" sz="1400" b="1" dirty="0">
                          <a:solidFill>
                            <a:srgbClr val="FF0000"/>
                          </a:solidFill>
                          <a:latin typeface="+mj-lt"/>
                        </a:endParaRPr>
                      </a:p>
                    </p:txBody>
                  </p:sp>
                  <p:sp>
                    <p:nvSpPr>
                      <p:cNvPr id="57355" name="Line 17"/>
                      <p:cNvSpPr>
                        <a:spLocks noChangeShapeType="1"/>
                      </p:cNvSpPr>
                      <p:nvPr/>
                    </p:nvSpPr>
                    <p:spPr bwMode="auto">
                      <a:xfrm flipV="1">
                        <a:off x="1296" y="1869"/>
                        <a:ext cx="192" cy="96"/>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7356" name="Line 18"/>
                      <p:cNvSpPr>
                        <a:spLocks noChangeShapeType="1"/>
                      </p:cNvSpPr>
                      <p:nvPr/>
                    </p:nvSpPr>
                    <p:spPr bwMode="auto">
                      <a:xfrm flipV="1">
                        <a:off x="1488" y="2496"/>
                        <a:ext cx="192" cy="96"/>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grpSp>
                <p:sp>
                  <p:nvSpPr>
                    <p:cNvPr id="23" name="Rectangle 22"/>
                    <p:cNvSpPr/>
                    <p:nvPr/>
                  </p:nvSpPr>
                  <p:spPr>
                    <a:xfrm>
                      <a:off x="3012946" y="2209800"/>
                      <a:ext cx="377026" cy="400110"/>
                    </a:xfrm>
                    <a:prstGeom prst="rect">
                      <a:avLst/>
                    </a:prstGeom>
                  </p:spPr>
                  <p:txBody>
                    <a:bodyPr wrap="none">
                      <a:spAutoFit/>
                    </a:bodyPr>
                    <a:lstStyle/>
                    <a:p>
                      <a:r>
                        <a:rPr lang="en-US" sz="2000" b="1" dirty="0" err="1" smtClean="0">
                          <a:solidFill>
                            <a:srgbClr val="000000"/>
                          </a:solidFill>
                          <a:latin typeface="Symbol" charset="2"/>
                          <a:ea typeface="Times New Roman" pitchFamily="-65" charset="0"/>
                          <a:cs typeface="Symbol" charset="2"/>
                        </a:rPr>
                        <a:t>p</a:t>
                      </a:r>
                      <a:r>
                        <a:rPr lang="it-IT" b="1" baseline="30000" dirty="0" smtClean="0">
                          <a:solidFill>
                            <a:srgbClr val="000000"/>
                          </a:solidFill>
                          <a:latin typeface="Arial"/>
                          <a:cs typeface="Arial"/>
                        </a:rPr>
                        <a:t>-</a:t>
                      </a:r>
                      <a:endParaRPr lang="en-US" baseline="30000" dirty="0"/>
                    </a:p>
                  </p:txBody>
                </p:sp>
              </p:grpSp>
              <p:pic>
                <p:nvPicPr>
                  <p:cNvPr id="24" name="Picture 23" descr="confondocorr.eps"/>
                  <p:cNvPicPr>
                    <a:picLocks/>
                  </p:cNvPicPr>
                  <p:nvPr/>
                </p:nvPicPr>
                <p:blipFill>
                  <a:blip r:embed="rId5" cstate="print"/>
                  <a:stretch>
                    <a:fillRect/>
                  </a:stretch>
                </p:blipFill>
                <p:spPr>
                  <a:xfrm>
                    <a:off x="4546800" y="1371600"/>
                    <a:ext cx="4140000" cy="2700000"/>
                  </a:xfrm>
                  <a:prstGeom prst="rect">
                    <a:avLst/>
                  </a:prstGeom>
                </p:spPr>
              </p:pic>
            </p:grpSp>
            <p:sp>
              <p:nvSpPr>
                <p:cNvPr id="37" name="TextBox 36"/>
                <p:cNvSpPr txBox="1"/>
                <p:nvPr/>
              </p:nvSpPr>
              <p:spPr>
                <a:xfrm>
                  <a:off x="228600" y="1420296"/>
                  <a:ext cx="4148443" cy="707886"/>
                </a:xfrm>
                <a:prstGeom prst="rect">
                  <a:avLst/>
                </a:prstGeom>
                <a:noFill/>
              </p:spPr>
              <p:txBody>
                <a:bodyPr wrap="none" rtlCol="0">
                  <a:spAutoFit/>
                </a:bodyPr>
                <a:lstStyle/>
                <a:p>
                  <a:r>
                    <a:rPr lang="en-US" sz="2000" dirty="0" smtClean="0">
                      <a:latin typeface="+mj-lt"/>
                    </a:rPr>
                    <a:t>Coincidence spectra: </a:t>
                  </a:r>
                  <a:r>
                    <a:rPr lang="it-IT" sz="2000" b="1" baseline="30000" dirty="0" smtClean="0">
                      <a:solidFill>
                        <a:srgbClr val="000000"/>
                      </a:solidFill>
                      <a:latin typeface="Arial"/>
                      <a:cs typeface="Arial"/>
                    </a:rPr>
                    <a:t>12</a:t>
                  </a:r>
                  <a:r>
                    <a:rPr lang="it-IT" sz="2000" b="1" baseline="-25000" dirty="0" smtClean="0">
                      <a:solidFill>
                        <a:srgbClr val="000000"/>
                      </a:solidFill>
                      <a:latin typeface="Symbol" charset="2"/>
                      <a:cs typeface="Arial"/>
                    </a:rPr>
                    <a:t>L</a:t>
                  </a:r>
                  <a:r>
                    <a:rPr lang="it-IT" sz="2000" b="1" dirty="0" smtClean="0">
                      <a:solidFill>
                        <a:srgbClr val="000000"/>
                      </a:solidFill>
                      <a:latin typeface="Arial"/>
                      <a:cs typeface="Arial"/>
                    </a:rPr>
                    <a:t>C</a:t>
                  </a:r>
                  <a:r>
                    <a:rPr lang="it-IT" sz="2000" dirty="0" smtClean="0">
                      <a:solidFill>
                        <a:srgbClr val="000000"/>
                      </a:solidFill>
                      <a:latin typeface="Arial"/>
                      <a:cs typeface="Arial"/>
                    </a:rPr>
                    <a:t>, </a:t>
                  </a:r>
                  <a:r>
                    <a:rPr lang="it-IT" sz="2000" dirty="0" err="1" smtClean="0">
                      <a:solidFill>
                        <a:srgbClr val="000000"/>
                      </a:solidFill>
                      <a:latin typeface="Arial"/>
                      <a:cs typeface="Arial"/>
                    </a:rPr>
                    <a:t>all</a:t>
                  </a:r>
                  <a:r>
                    <a:rPr lang="it-IT" sz="2000" dirty="0" smtClean="0">
                      <a:solidFill>
                        <a:srgbClr val="000000"/>
                      </a:solidFill>
                      <a:latin typeface="Arial"/>
                      <a:cs typeface="Arial"/>
                    </a:rPr>
                    <a:t> </a:t>
                  </a:r>
                  <a:r>
                    <a:rPr lang="it-IT" sz="2000" dirty="0" err="1" smtClean="0">
                      <a:solidFill>
                        <a:srgbClr val="000000"/>
                      </a:solidFill>
                      <a:latin typeface="Arial"/>
                      <a:cs typeface="Arial"/>
                    </a:rPr>
                    <a:t>targets</a:t>
                  </a:r>
                  <a:endParaRPr lang="en-US" sz="2000" dirty="0" smtClean="0"/>
                </a:p>
                <a:p>
                  <a:endParaRPr lang="en-US" sz="2000" dirty="0">
                    <a:latin typeface="+mj-lt"/>
                  </a:endParaRPr>
                </a:p>
              </p:txBody>
            </p:sp>
          </p:grpSp>
          <p:grpSp>
            <p:nvGrpSpPr>
              <p:cNvPr id="9" name="Group 52"/>
              <p:cNvGrpSpPr/>
              <p:nvPr/>
            </p:nvGrpSpPr>
            <p:grpSpPr>
              <a:xfrm>
                <a:off x="76200" y="3505200"/>
                <a:ext cx="2756167" cy="911821"/>
                <a:chOff x="76200" y="3739356"/>
                <a:chExt cx="2756167" cy="911821"/>
              </a:xfrm>
            </p:grpSpPr>
            <p:cxnSp>
              <p:nvCxnSpPr>
                <p:cNvPr id="46" name="Straight Connector 45"/>
                <p:cNvCxnSpPr/>
                <p:nvPr/>
              </p:nvCxnSpPr>
              <p:spPr>
                <a:xfrm rot="5400000">
                  <a:off x="1868971" y="4116581"/>
                  <a:ext cx="756038" cy="1588"/>
                </a:xfrm>
                <a:prstGeom prst="line">
                  <a:avLst/>
                </a:prstGeom>
                <a:ln w="12700">
                  <a:solidFill>
                    <a:srgbClr val="0000FF"/>
                  </a:solidFill>
                  <a:prstDash val="solid"/>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2453951" y="4116978"/>
                  <a:ext cx="755244" cy="1588"/>
                </a:xfrm>
                <a:prstGeom prst="line">
                  <a:avLst/>
                </a:prstGeom>
                <a:ln w="12700">
                  <a:solidFill>
                    <a:srgbClr val="0000FF"/>
                  </a:solidFill>
                  <a:prstDash val="solid"/>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6200" y="4343400"/>
                  <a:ext cx="1801369" cy="307777"/>
                </a:xfrm>
                <a:prstGeom prst="rect">
                  <a:avLst/>
                </a:prstGeom>
                <a:noFill/>
              </p:spPr>
              <p:txBody>
                <a:bodyPr wrap="none" rtlCol="0">
                  <a:spAutoFit/>
                </a:bodyPr>
                <a:lstStyle/>
                <a:p>
                  <a:r>
                    <a:rPr lang="en-US" sz="1400" dirty="0" smtClean="0">
                      <a:solidFill>
                        <a:srgbClr val="0000FF"/>
                      </a:solidFill>
                      <a:latin typeface="+mj-lt"/>
                    </a:rPr>
                    <a:t>normalization region</a:t>
                  </a:r>
                  <a:endParaRPr lang="en-US" sz="1400" dirty="0">
                    <a:solidFill>
                      <a:srgbClr val="0000FF"/>
                    </a:solidFill>
                    <a:latin typeface="+mj-lt"/>
                  </a:endParaRPr>
                </a:p>
              </p:txBody>
            </p:sp>
            <p:sp>
              <p:nvSpPr>
                <p:cNvPr id="51" name="Line 18"/>
                <p:cNvSpPr>
                  <a:spLocks noChangeShapeType="1"/>
                </p:cNvSpPr>
                <p:nvPr/>
              </p:nvSpPr>
              <p:spPr bwMode="auto">
                <a:xfrm flipV="1">
                  <a:off x="1828800" y="4419600"/>
                  <a:ext cx="304800" cy="106275"/>
                </a:xfrm>
                <a:prstGeom prst="line">
                  <a:avLst/>
                </a:prstGeom>
                <a:noFill/>
                <a:ln w="9525">
                  <a:solidFill>
                    <a:srgbClr val="0000FF"/>
                  </a:solidFill>
                  <a:round/>
                  <a:headEnd/>
                  <a:tailEnd type="triangle" w="med" len="med"/>
                </a:ln>
              </p:spPr>
              <p:txBody>
                <a:bodyPr>
                  <a:prstTxWarp prst="textNoShape">
                    <a:avLst/>
                  </a:prstTxWarp>
                </a:bodyPr>
                <a:lstStyle/>
                <a:p>
                  <a:endParaRPr lang="en-US"/>
                </a:p>
              </p:txBody>
            </p:sp>
          </p:grpSp>
        </p:grpSp>
        <p:sp>
          <p:nvSpPr>
            <p:cNvPr id="44" name="Text Box 16"/>
            <p:cNvSpPr txBox="1">
              <a:spLocks noChangeArrowheads="1"/>
            </p:cNvSpPr>
            <p:nvPr/>
          </p:nvSpPr>
          <p:spPr bwMode="auto">
            <a:xfrm>
              <a:off x="6934200" y="2362200"/>
              <a:ext cx="1828800" cy="954097"/>
            </a:xfrm>
            <a:prstGeom prst="rect">
              <a:avLst/>
            </a:prstGeom>
            <a:noFill/>
            <a:ln w="9525">
              <a:noFill/>
              <a:miter lim="800000"/>
              <a:headEnd/>
              <a:tailEnd/>
            </a:ln>
          </p:spPr>
          <p:txBody>
            <a:bodyPr wrap="square" lIns="91430" tIns="45715" rIns="91430" bIns="45715">
              <a:prstTxWarp prst="textNoShape">
                <a:avLst/>
              </a:prstTxWarp>
              <a:spAutoFit/>
            </a:bodyPr>
            <a:lstStyle/>
            <a:p>
              <a:pPr eaLnBrk="0" hangingPunct="0">
                <a:spcBef>
                  <a:spcPct val="50000"/>
                </a:spcBef>
              </a:pPr>
              <a:r>
                <a:rPr lang="en-US" sz="1400" b="1" dirty="0" smtClean="0">
                  <a:solidFill>
                    <a:srgbClr val="FF0000"/>
                  </a:solidFill>
                  <a:latin typeface="+mj-lt"/>
                </a:rPr>
                <a:t>simulation + reconstruction + selection + normalization</a:t>
              </a:r>
              <a:endParaRPr lang="en-US" sz="1400" b="1" dirty="0">
                <a:solidFill>
                  <a:srgbClr val="FF0000"/>
                </a:solidFill>
                <a:latin typeface="+mj-lt"/>
              </a:endParaRPr>
            </a:p>
          </p:txBody>
        </p:sp>
        <p:sp>
          <p:nvSpPr>
            <p:cNvPr id="45" name="Line 18"/>
            <p:cNvSpPr>
              <a:spLocks noChangeShapeType="1"/>
            </p:cNvSpPr>
            <p:nvPr/>
          </p:nvSpPr>
          <p:spPr bwMode="auto">
            <a:xfrm flipV="1">
              <a:off x="6553200" y="3063236"/>
              <a:ext cx="350595" cy="580016"/>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grpSp>
      <p:sp>
        <p:nvSpPr>
          <p:cNvPr id="22" name="Rectangle 21"/>
          <p:cNvSpPr/>
          <p:nvPr/>
        </p:nvSpPr>
        <p:spPr>
          <a:xfrm>
            <a:off x="152400" y="0"/>
            <a:ext cx="7239000" cy="461665"/>
          </a:xfrm>
          <a:prstGeom prst="rect">
            <a:avLst/>
          </a:prstGeom>
        </p:spPr>
        <p:txBody>
          <a:bodyPr wrap="square">
            <a:spAutoFit/>
          </a:bodyPr>
          <a:lstStyle/>
          <a:p>
            <a:r>
              <a:rPr lang="it-IT" sz="2400" b="1" dirty="0" smtClean="0">
                <a:solidFill>
                  <a:srgbClr val="FF0000"/>
                </a:solidFill>
                <a:latin typeface="Arial"/>
                <a:cs typeface="Arial"/>
              </a:rPr>
              <a:t>Non </a:t>
            </a:r>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the </a:t>
            </a:r>
            <a:r>
              <a:rPr lang="it-IT" sz="2400" b="1" dirty="0" err="1" smtClean="0">
                <a:solidFill>
                  <a:srgbClr val="FF0000"/>
                </a:solidFill>
                <a:latin typeface="Arial"/>
                <a:cs typeface="Arial"/>
              </a:rPr>
              <a:t>method</a:t>
            </a:r>
            <a:endParaRPr lang="it-IT" sz="2400" b="1" dirty="0">
              <a:solidFill>
                <a:srgbClr val="FF0000"/>
              </a:solidFill>
              <a:latin typeface="Arial"/>
              <a:cs typeface="Arial"/>
            </a:endParaRPr>
          </a:p>
        </p:txBody>
      </p:sp>
      <p:grpSp>
        <p:nvGrpSpPr>
          <p:cNvPr id="11" name="Group 39"/>
          <p:cNvGrpSpPr/>
          <p:nvPr/>
        </p:nvGrpSpPr>
        <p:grpSpPr>
          <a:xfrm>
            <a:off x="4481512" y="592269"/>
            <a:ext cx="3801732" cy="784114"/>
            <a:chOff x="4481512" y="609600"/>
            <a:chExt cx="3801732" cy="784114"/>
          </a:xfrm>
        </p:grpSpPr>
        <p:sp>
          <p:nvSpPr>
            <p:cNvPr id="57358" name="Line 11"/>
            <p:cNvSpPr>
              <a:spLocks noChangeShapeType="1"/>
            </p:cNvSpPr>
            <p:nvPr/>
          </p:nvSpPr>
          <p:spPr bwMode="auto">
            <a:xfrm>
              <a:off x="4481512" y="762000"/>
              <a:ext cx="24288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7359" name="Line 12"/>
            <p:cNvSpPr>
              <a:spLocks noChangeShapeType="1"/>
            </p:cNvSpPr>
            <p:nvPr/>
          </p:nvSpPr>
          <p:spPr bwMode="auto">
            <a:xfrm>
              <a:off x="5014912" y="1219200"/>
              <a:ext cx="242888" cy="15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 name="Oval 15"/>
            <p:cNvSpPr>
              <a:spLocks noChangeArrowheads="1"/>
            </p:cNvSpPr>
            <p:nvPr/>
          </p:nvSpPr>
          <p:spPr bwMode="auto">
            <a:xfrm>
              <a:off x="5083320" y="609600"/>
              <a:ext cx="326880" cy="326914"/>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27" name="Oval 15"/>
            <p:cNvSpPr>
              <a:spLocks noChangeArrowheads="1"/>
            </p:cNvSpPr>
            <p:nvPr/>
          </p:nvSpPr>
          <p:spPr bwMode="auto">
            <a:xfrm>
              <a:off x="5562600" y="1066800"/>
              <a:ext cx="326880" cy="326914"/>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cxnSp>
          <p:nvCxnSpPr>
            <p:cNvPr id="29" name="Straight Arrow Connector 28"/>
            <p:cNvCxnSpPr/>
            <p:nvPr/>
          </p:nvCxnSpPr>
          <p:spPr>
            <a:xfrm rot="10800000" flipV="1">
              <a:off x="5969864" y="1066800"/>
              <a:ext cx="784800" cy="15081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a:off x="5416656" y="759889"/>
              <a:ext cx="1338008" cy="17662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686332" y="762000"/>
              <a:ext cx="1596912" cy="400110"/>
            </a:xfrm>
            <a:prstGeom prst="rect">
              <a:avLst/>
            </a:prstGeom>
            <a:noFill/>
          </p:spPr>
          <p:txBody>
            <a:bodyPr wrap="none" rtlCol="0">
              <a:spAutoFit/>
            </a:bodyPr>
            <a:lstStyle/>
            <a:p>
              <a:r>
                <a:rPr lang="en-US" dirty="0" smtClean="0">
                  <a:solidFill>
                    <a:srgbClr val="0000FF"/>
                  </a:solidFill>
                </a:rPr>
                <a:t> </a:t>
              </a:r>
              <a:r>
                <a:rPr lang="en-US" sz="2000" dirty="0" smtClean="0">
                  <a:solidFill>
                    <a:srgbClr val="0000FF"/>
                  </a:solidFill>
                  <a:latin typeface="+mj-lt"/>
                </a:rPr>
                <a:t>coincidence</a:t>
              </a:r>
              <a:endParaRPr lang="en-US" sz="2000" dirty="0">
                <a:solidFill>
                  <a:srgbClr val="0000FF"/>
                </a:solidFill>
                <a:latin typeface="+mj-lt"/>
              </a:endParaRPr>
            </a:p>
          </p:txBody>
        </p:sp>
      </p:grpSp>
      <p:sp>
        <p:nvSpPr>
          <p:cNvPr id="38" name="TextBox 37"/>
          <p:cNvSpPr txBox="1"/>
          <p:nvPr/>
        </p:nvSpPr>
        <p:spPr>
          <a:xfrm>
            <a:off x="7673692" y="1676400"/>
            <a:ext cx="327308" cy="400110"/>
          </a:xfrm>
          <a:prstGeom prst="rect">
            <a:avLst/>
          </a:prstGeom>
          <a:noFill/>
        </p:spPr>
        <p:txBody>
          <a:bodyPr wrap="none" rtlCol="0">
            <a:spAutoFit/>
          </a:bodyPr>
          <a:lstStyle/>
          <a:p>
            <a:r>
              <a:rPr lang="en-US" sz="2000" dirty="0" err="1" smtClean="0">
                <a:latin typeface="+mj-lt"/>
              </a:rPr>
              <a:t>p</a:t>
            </a:r>
            <a:endParaRPr lang="en-US" sz="2000" dirty="0">
              <a:latin typeface="+mj-lt"/>
            </a:endParaRPr>
          </a:p>
        </p:txBody>
      </p:sp>
      <p:sp>
        <p:nvSpPr>
          <p:cNvPr id="42" name="Text Box 15"/>
          <p:cNvSpPr txBox="1">
            <a:spLocks noChangeArrowheads="1"/>
          </p:cNvSpPr>
          <p:nvPr/>
        </p:nvSpPr>
        <p:spPr bwMode="auto">
          <a:xfrm>
            <a:off x="5585400" y="2305110"/>
            <a:ext cx="609600" cy="304800"/>
          </a:xfrm>
          <a:prstGeom prst="rect">
            <a:avLst/>
          </a:prstGeom>
          <a:noFill/>
          <a:ln w="9525">
            <a:noFill/>
            <a:miter lim="800000"/>
            <a:headEnd/>
            <a:tailEnd/>
          </a:ln>
        </p:spPr>
        <p:txBody>
          <a:bodyPr wrap="square" lIns="91430" tIns="45715" rIns="91430" bIns="45715">
            <a:prstTxWarp prst="textNoShape">
              <a:avLst/>
            </a:prstTxWarp>
            <a:spAutoFit/>
          </a:bodyPr>
          <a:lstStyle/>
          <a:p>
            <a:pPr eaLnBrk="0" hangingPunct="0">
              <a:spcBef>
                <a:spcPct val="50000"/>
              </a:spcBef>
            </a:pPr>
            <a:r>
              <a:rPr lang="en-US" sz="1400" b="1" dirty="0">
                <a:latin typeface="+mj-lt"/>
              </a:rPr>
              <a:t>Data</a:t>
            </a:r>
          </a:p>
        </p:txBody>
      </p:sp>
      <p:sp>
        <p:nvSpPr>
          <p:cNvPr id="43" name="Line 17"/>
          <p:cNvSpPr>
            <a:spLocks noChangeShapeType="1"/>
          </p:cNvSpPr>
          <p:nvPr/>
        </p:nvSpPr>
        <p:spPr bwMode="auto">
          <a:xfrm flipV="1">
            <a:off x="5280600" y="2533710"/>
            <a:ext cx="304800" cy="152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12" name="Group 57"/>
          <p:cNvGrpSpPr/>
          <p:nvPr/>
        </p:nvGrpSpPr>
        <p:grpSpPr>
          <a:xfrm>
            <a:off x="762000" y="5162490"/>
            <a:ext cx="1981200" cy="477898"/>
            <a:chOff x="762000" y="5162490"/>
            <a:chExt cx="1981200" cy="477898"/>
          </a:xfrm>
        </p:grpSpPr>
        <p:cxnSp>
          <p:nvCxnSpPr>
            <p:cNvPr id="56" name="Straight Arrow Connector 55"/>
            <p:cNvCxnSpPr/>
            <p:nvPr/>
          </p:nvCxnSpPr>
          <p:spPr>
            <a:xfrm>
              <a:off x="762000" y="5638800"/>
              <a:ext cx="1981200" cy="1588"/>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035608" y="5162490"/>
              <a:ext cx="1439266" cy="400110"/>
            </a:xfrm>
            <a:prstGeom prst="rect">
              <a:avLst/>
            </a:prstGeom>
            <a:noFill/>
          </p:spPr>
          <p:txBody>
            <a:bodyPr wrap="none" rtlCol="0">
              <a:spAutoFit/>
            </a:bodyPr>
            <a:lstStyle/>
            <a:p>
              <a:r>
                <a:rPr lang="en-US" sz="2000" dirty="0" smtClean="0">
                  <a:solidFill>
                    <a:srgbClr val="008000"/>
                  </a:solidFill>
                  <a:latin typeface="+mj-lt"/>
                </a:rPr>
                <a:t>subtraction</a:t>
              </a:r>
              <a:endParaRPr lang="en-US" sz="2000" dirty="0">
                <a:solidFill>
                  <a:srgbClr val="008000"/>
                </a:solidFill>
                <a:latin typeface="+mj-lt"/>
              </a:endParaRPr>
            </a:p>
          </p:txBody>
        </p:sp>
      </p:grpSp>
      <p:sp>
        <p:nvSpPr>
          <p:cNvPr id="61" name="Text Box 17"/>
          <p:cNvSpPr txBox="1">
            <a:spLocks noChangeArrowheads="1"/>
          </p:cNvSpPr>
          <p:nvPr/>
        </p:nvSpPr>
        <p:spPr bwMode="auto">
          <a:xfrm>
            <a:off x="228600" y="5724852"/>
            <a:ext cx="3403800" cy="396149"/>
          </a:xfrm>
          <a:prstGeom prst="rect">
            <a:avLst/>
          </a:prstGeom>
          <a:noFill/>
          <a:ln w="9525">
            <a:noFill/>
            <a:miter lim="800000"/>
            <a:headEnd/>
            <a:tailEnd/>
          </a:ln>
        </p:spPr>
        <p:txBody>
          <a:bodyPr wrap="squar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400" dirty="0" smtClean="0">
                <a:latin typeface="+mj-lt"/>
              </a:rPr>
              <a:t>M. Agnello </a:t>
            </a:r>
            <a:r>
              <a:rPr lang="it-IT" sz="1400" dirty="0" err="1" smtClean="0">
                <a:latin typeface="+mj-lt"/>
              </a:rPr>
              <a:t>et</a:t>
            </a:r>
            <a:r>
              <a:rPr lang="it-IT" sz="1400" dirty="0" smtClean="0">
                <a:latin typeface="+mj-lt"/>
              </a:rPr>
              <a:t> al., NPA </a:t>
            </a:r>
            <a:r>
              <a:rPr lang="it-IT" sz="1400" dirty="0">
                <a:latin typeface="+mj-lt"/>
              </a:rPr>
              <a:t>804 (2008),</a:t>
            </a:r>
            <a:r>
              <a:rPr lang="it-IT" sz="1400" dirty="0" smtClean="0">
                <a:latin typeface="+mj-lt"/>
              </a:rPr>
              <a:t>151</a:t>
            </a:r>
            <a:endParaRPr lang="it-IT" sz="1400" dirty="0">
              <a:latin typeface="+mj-lt"/>
            </a:endParaRPr>
          </a:p>
        </p:txBody>
      </p:sp>
      <p:sp>
        <p:nvSpPr>
          <p:cNvPr id="48" name="Text Box 10"/>
          <p:cNvSpPr txBox="1">
            <a:spLocks noChangeArrowheads="1"/>
          </p:cNvSpPr>
          <p:nvPr/>
        </p:nvSpPr>
        <p:spPr bwMode="auto">
          <a:xfrm>
            <a:off x="1208116" y="548680"/>
            <a:ext cx="6226175" cy="1277263"/>
          </a:xfrm>
          <a:prstGeom prst="rect">
            <a:avLst/>
          </a:prstGeom>
          <a:noFill/>
          <a:ln w="9525">
            <a:noFill/>
            <a:miter lim="800000"/>
            <a:headEnd/>
            <a:tailEnd/>
          </a:ln>
        </p:spPr>
        <p:txBody>
          <a:bodyPr wrap="square" lIns="91430" tIns="45715" rIns="91430" bIns="45715">
            <a:prstTxWarp prst="textNoShape">
              <a:avLst/>
            </a:prstTxWarp>
            <a:spAutoFit/>
          </a:bodyPr>
          <a:lstStyle/>
          <a:p>
            <a:pPr>
              <a:spcBef>
                <a:spcPct val="50000"/>
              </a:spcBef>
              <a:buClr>
                <a:srgbClr val="FF3300"/>
              </a:buClr>
            </a:pPr>
            <a:r>
              <a:rPr lang="en-US" sz="2000" dirty="0" smtClean="0">
                <a:solidFill>
                  <a:srgbClr val="FF0000"/>
                </a:solidFill>
                <a:latin typeface="+mj-lt"/>
              </a:rPr>
              <a:t>background reaction</a:t>
            </a:r>
            <a:r>
              <a:rPr lang="en-US" sz="2000" dirty="0" smtClean="0">
                <a:latin typeface="+mj-lt"/>
              </a:rPr>
              <a:t>:    K</a:t>
            </a:r>
            <a:r>
              <a:rPr lang="en-US" sz="2000" baseline="30000" dirty="0">
                <a:latin typeface="+mj-lt"/>
              </a:rPr>
              <a:t>-</a:t>
            </a:r>
            <a:r>
              <a:rPr lang="en-US" sz="2000" dirty="0">
                <a:latin typeface="+mj-lt"/>
              </a:rPr>
              <a:t> </a:t>
            </a:r>
            <a:r>
              <a:rPr lang="en-US" sz="2000" dirty="0" err="1">
                <a:latin typeface="+mj-lt"/>
              </a:rPr>
              <a:t>np</a:t>
            </a:r>
            <a:r>
              <a:rPr lang="en-US" sz="2000" dirty="0">
                <a:latin typeface="Comic Sans MS" pitchFamily="-65" charset="0"/>
              </a:rPr>
              <a:t>       </a:t>
            </a:r>
            <a:r>
              <a:rPr lang="it-IT" sz="2000" b="1" dirty="0" smtClean="0">
                <a:latin typeface="Symbol" pitchFamily="18" charset="2"/>
              </a:rPr>
              <a:t>S</a:t>
            </a:r>
            <a:r>
              <a:rPr lang="en-US" sz="2000" b="1" baseline="50000" dirty="0" smtClean="0">
                <a:latin typeface="Times New Roman" pitchFamily="-65" charset="0"/>
                <a:ea typeface="Times New Roman" pitchFamily="-65" charset="0"/>
                <a:cs typeface="Times New Roman" pitchFamily="-65" charset="0"/>
              </a:rPr>
              <a:t>-</a:t>
            </a:r>
            <a:r>
              <a:rPr lang="en-US" sz="2000" b="1" baseline="30000" dirty="0" smtClean="0">
                <a:latin typeface="Times New Roman" pitchFamily="-65" charset="0"/>
                <a:ea typeface="Times New Roman" pitchFamily="-65" charset="0"/>
                <a:cs typeface="Times New Roman" pitchFamily="-65" charset="0"/>
              </a:rPr>
              <a:t>   </a:t>
            </a:r>
            <a:r>
              <a:rPr lang="en-US" sz="2000" dirty="0" smtClean="0">
                <a:latin typeface="+mj-lt"/>
                <a:ea typeface="Times New Roman" pitchFamily="-65" charset="0"/>
                <a:cs typeface="Times New Roman" pitchFamily="-65" charset="0"/>
              </a:rPr>
              <a:t>p</a:t>
            </a:r>
          </a:p>
          <a:p>
            <a:pPr>
              <a:spcBef>
                <a:spcPct val="50000"/>
              </a:spcBef>
            </a:pPr>
            <a:r>
              <a:rPr lang="en-US" sz="2000" dirty="0" smtClean="0">
                <a:solidFill>
                  <a:srgbClr val="0000FF"/>
                </a:solidFill>
                <a:latin typeface="+mj-lt"/>
                <a:ea typeface="Times New Roman" pitchFamily="-65" charset="0"/>
                <a:cs typeface="Times New Roman" pitchFamily="-65" charset="0"/>
              </a:rPr>
              <a:t>                                                              </a:t>
            </a:r>
            <a:r>
              <a:rPr lang="it-IT" sz="2000" dirty="0" smtClean="0">
                <a:solidFill>
                  <a:srgbClr val="000000"/>
                </a:solidFill>
                <a:latin typeface="Symbol" charset="2"/>
                <a:cs typeface="Times New Roman" pitchFamily="-65" charset="0"/>
              </a:rPr>
              <a:t>S</a:t>
            </a:r>
            <a:r>
              <a:rPr lang="en-US" sz="2000" baseline="50000" dirty="0" smtClean="0">
                <a:solidFill>
                  <a:srgbClr val="000000"/>
                </a:solidFill>
                <a:latin typeface="Comic Sans MS" pitchFamily="-65" charset="0"/>
              </a:rPr>
              <a:t>-</a:t>
            </a:r>
            <a:r>
              <a:rPr lang="en-US" sz="2000" baseline="30000" dirty="0" smtClean="0">
                <a:solidFill>
                  <a:srgbClr val="000000"/>
                </a:solidFill>
                <a:latin typeface="Comic Sans MS" pitchFamily="-65" charset="0"/>
              </a:rPr>
              <a:t>       </a:t>
            </a:r>
            <a:r>
              <a:rPr lang="en-US" sz="2000" dirty="0" smtClean="0">
                <a:solidFill>
                  <a:srgbClr val="000000"/>
                </a:solidFill>
                <a:latin typeface="+mj-lt"/>
              </a:rPr>
              <a:t>n  </a:t>
            </a:r>
            <a:r>
              <a:rPr lang="el-GR" sz="2000" dirty="0" smtClean="0">
                <a:solidFill>
                  <a:srgbClr val="000000"/>
                </a:solidFill>
                <a:latin typeface="Times New Roman" pitchFamily="-65" charset="0"/>
                <a:ea typeface="Times New Roman" pitchFamily="-65" charset="0"/>
                <a:cs typeface="Times New Roman" pitchFamily="-65" charset="0"/>
              </a:rPr>
              <a:t>π</a:t>
            </a:r>
            <a:r>
              <a:rPr lang="en-US" sz="2000" baseline="30000" dirty="0">
                <a:solidFill>
                  <a:srgbClr val="000000"/>
                </a:solidFill>
                <a:latin typeface="Times New Roman" pitchFamily="-65" charset="0"/>
                <a:ea typeface="Times New Roman" pitchFamily="-65" charset="0"/>
                <a:cs typeface="Times New Roman" pitchFamily="-65" charset="0"/>
              </a:rPr>
              <a:t>-</a:t>
            </a:r>
          </a:p>
          <a:p>
            <a:pPr>
              <a:spcBef>
                <a:spcPct val="50000"/>
              </a:spcBef>
              <a:buClr>
                <a:srgbClr val="FF3300"/>
              </a:buClr>
              <a:buFont typeface="Wingdings" pitchFamily="-65" charset="2"/>
              <a:buNone/>
            </a:pPr>
            <a:endParaRPr lang="el-GR" dirty="0">
              <a:solidFill>
                <a:srgbClr val="0000FF"/>
              </a:solidFill>
              <a:latin typeface="Constantia" pitchFamily="-65" charset="0"/>
              <a:ea typeface="Times New Roman" pitchFamily="-65" charset="0"/>
              <a:cs typeface="Times New Roman" pitchFamily="-65"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5" name="Text Box 2"/>
          <p:cNvSpPr txBox="1">
            <a:spLocks noChangeArrowheads="1"/>
          </p:cNvSpPr>
          <p:nvPr/>
        </p:nvSpPr>
        <p:spPr bwMode="auto">
          <a:xfrm>
            <a:off x="62792" y="-104775"/>
            <a:ext cx="3886200" cy="527050"/>
          </a:xfrm>
          <a:prstGeom prst="rect">
            <a:avLst/>
          </a:prstGeom>
          <a:noFill/>
          <a:ln w="9525">
            <a:noFill/>
            <a:round/>
            <a:headEnd/>
            <a:tailEnd/>
          </a:ln>
        </p:spPr>
        <p:txBody>
          <a:bodyPr wrap="none" lIns="81639" tIns="40820" rIns="81639" bIns="40820">
            <a:prstTxWarp prst="textNoShape">
              <a:avLst/>
            </a:prstTxWarp>
          </a:bodyPr>
          <a:lstStyle/>
          <a:p>
            <a:pPr defTabSz="414338" hangingPunct="0">
              <a:lnSpc>
                <a:spcPct val="154000"/>
              </a:lnSpc>
              <a:buClr>
                <a:srgbClr val="000000"/>
              </a:buClr>
              <a:buSzPct val="45000"/>
              <a:buFont typeface="Wingdings" pitchFamily="-65"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b="1" dirty="0">
                <a:solidFill>
                  <a:srgbClr val="FF0000"/>
                </a:solidFill>
                <a:latin typeface="+mj-lt"/>
              </a:rPr>
              <a:t>Non </a:t>
            </a:r>
            <a:r>
              <a:rPr lang="en-GB" sz="2400" b="1" dirty="0" err="1">
                <a:solidFill>
                  <a:srgbClr val="FF0000"/>
                </a:solidFill>
                <a:latin typeface="+mj-lt"/>
              </a:rPr>
              <a:t>Mesonic</a:t>
            </a:r>
            <a:r>
              <a:rPr lang="en-GB" sz="2400" b="1" dirty="0">
                <a:solidFill>
                  <a:srgbClr val="FF0000"/>
                </a:solidFill>
                <a:latin typeface="+mj-lt"/>
              </a:rPr>
              <a:t> Weak </a:t>
            </a:r>
            <a:r>
              <a:rPr lang="en-GB" sz="2400" b="1" dirty="0" smtClean="0">
                <a:solidFill>
                  <a:srgbClr val="FF0000"/>
                </a:solidFill>
                <a:latin typeface="+mj-lt"/>
              </a:rPr>
              <a:t>Decay spectra</a:t>
            </a:r>
            <a:endParaRPr lang="en-GB" sz="2400" b="1" dirty="0">
              <a:solidFill>
                <a:srgbClr val="FF0000"/>
              </a:solidFill>
              <a:latin typeface="+mj-lt"/>
            </a:endParaRPr>
          </a:p>
        </p:txBody>
      </p:sp>
      <p:grpSp>
        <p:nvGrpSpPr>
          <p:cNvPr id="15" name="Gruppo 14"/>
          <p:cNvGrpSpPr/>
          <p:nvPr/>
        </p:nvGrpSpPr>
        <p:grpSpPr>
          <a:xfrm>
            <a:off x="241782" y="692696"/>
            <a:ext cx="8460432" cy="5668195"/>
            <a:chOff x="241782" y="985838"/>
            <a:chExt cx="8460432" cy="5668195"/>
          </a:xfrm>
        </p:grpSpPr>
        <p:pic>
          <p:nvPicPr>
            <p:cNvPr id="14" name="Immagine 13" descr="Fig1_plb685_nofit.gif"/>
            <p:cNvPicPr>
              <a:picLocks noChangeAspect="1"/>
            </p:cNvPicPr>
            <p:nvPr/>
          </p:nvPicPr>
          <p:blipFill>
            <a:blip r:embed="rId3" cstate="print"/>
            <a:stretch>
              <a:fillRect/>
            </a:stretch>
          </p:blipFill>
          <p:spPr>
            <a:xfrm>
              <a:off x="241782" y="1544115"/>
              <a:ext cx="8460432" cy="5109918"/>
            </a:xfrm>
            <a:prstGeom prst="rect">
              <a:avLst/>
            </a:prstGeom>
          </p:spPr>
        </p:pic>
        <p:sp>
          <p:nvSpPr>
            <p:cNvPr id="58371" name="Text Box 3"/>
            <p:cNvSpPr txBox="1">
              <a:spLocks noChangeArrowheads="1"/>
            </p:cNvSpPr>
            <p:nvPr/>
          </p:nvSpPr>
          <p:spPr bwMode="auto">
            <a:xfrm>
              <a:off x="2787839" y="1052076"/>
              <a:ext cx="2739645" cy="440777"/>
            </a:xfrm>
            <a:prstGeom prst="rect">
              <a:avLst/>
            </a:prstGeom>
            <a:noFill/>
            <a:ln w="19050">
              <a:solidFill>
                <a:srgbClr val="0000FF"/>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600" dirty="0" err="1">
                  <a:latin typeface="+mj-lt"/>
                </a:rPr>
                <a:t>K</a:t>
              </a:r>
              <a:r>
                <a:rPr lang="it-IT" sz="2200" b="1" baseline="30000" dirty="0" err="1">
                  <a:latin typeface="+mj-lt"/>
                </a:rPr>
                <a:t>-</a:t>
              </a:r>
              <a:r>
                <a:rPr lang="it-IT" sz="1600" dirty="0" err="1">
                  <a:latin typeface="+mj-lt"/>
                </a:rPr>
                <a:t>np</a:t>
              </a:r>
              <a:r>
                <a:rPr lang="it-IT" sz="1600" dirty="0">
                  <a:latin typeface="+mj-lt"/>
                </a:rPr>
                <a:t> background </a:t>
              </a:r>
              <a:r>
                <a:rPr lang="it-IT" sz="1600" dirty="0" err="1">
                  <a:latin typeface="+mj-lt"/>
                </a:rPr>
                <a:t>subtracted</a:t>
              </a:r>
              <a:endParaRPr lang="it-IT" sz="1600" dirty="0">
                <a:latin typeface="+mj-lt"/>
              </a:endParaRPr>
            </a:p>
          </p:txBody>
        </p:sp>
        <p:grpSp>
          <p:nvGrpSpPr>
            <p:cNvPr id="2" name="Group 5"/>
            <p:cNvGrpSpPr>
              <a:grpSpLocks/>
            </p:cNvGrpSpPr>
            <p:nvPr/>
          </p:nvGrpSpPr>
          <p:grpSpPr bwMode="auto">
            <a:xfrm>
              <a:off x="587375" y="985838"/>
              <a:ext cx="1684437" cy="2703512"/>
              <a:chOff x="408" y="685"/>
              <a:chExt cx="1169" cy="1877"/>
            </a:xfrm>
          </p:grpSpPr>
          <p:sp>
            <p:nvSpPr>
              <p:cNvPr id="58386" name="Line 6"/>
              <p:cNvSpPr>
                <a:spLocks noChangeShapeType="1"/>
              </p:cNvSpPr>
              <p:nvPr/>
            </p:nvSpPr>
            <p:spPr bwMode="auto">
              <a:xfrm>
                <a:off x="408" y="975"/>
                <a:ext cx="0" cy="1587"/>
              </a:xfrm>
              <a:prstGeom prst="line">
                <a:avLst/>
              </a:prstGeom>
              <a:noFill/>
              <a:ln w="22225">
                <a:solidFill>
                  <a:srgbClr val="008000"/>
                </a:solidFill>
                <a:prstDash val="dash"/>
                <a:round/>
                <a:headEnd/>
                <a:tailEnd/>
              </a:ln>
            </p:spPr>
            <p:txBody>
              <a:bodyPr>
                <a:prstTxWarp prst="textNoShape">
                  <a:avLst/>
                </a:prstTxWarp>
              </a:bodyPr>
              <a:lstStyle/>
              <a:p>
                <a:endParaRPr lang="en-US"/>
              </a:p>
            </p:txBody>
          </p:sp>
          <p:sp>
            <p:nvSpPr>
              <p:cNvPr id="58387" name="Line 7"/>
              <p:cNvSpPr>
                <a:spLocks noChangeShapeType="1"/>
              </p:cNvSpPr>
              <p:nvPr/>
            </p:nvSpPr>
            <p:spPr bwMode="auto">
              <a:xfrm flipH="1">
                <a:off x="453" y="884"/>
                <a:ext cx="499" cy="226"/>
              </a:xfrm>
              <a:prstGeom prst="line">
                <a:avLst/>
              </a:prstGeom>
              <a:noFill/>
              <a:ln w="19050">
                <a:solidFill>
                  <a:srgbClr val="008000"/>
                </a:solidFill>
                <a:round/>
                <a:headEnd/>
                <a:tailEnd type="stealth" w="med" len="med"/>
              </a:ln>
            </p:spPr>
            <p:txBody>
              <a:bodyPr>
                <a:prstTxWarp prst="textNoShape">
                  <a:avLst/>
                </a:prstTxWarp>
              </a:bodyPr>
              <a:lstStyle/>
              <a:p>
                <a:endParaRPr lang="en-US"/>
              </a:p>
            </p:txBody>
          </p:sp>
          <p:sp>
            <p:nvSpPr>
              <p:cNvPr id="58388" name="Text Box 8"/>
              <p:cNvSpPr txBox="1">
                <a:spLocks noChangeArrowheads="1"/>
              </p:cNvSpPr>
              <p:nvPr/>
            </p:nvSpPr>
            <p:spPr bwMode="auto">
              <a:xfrm>
                <a:off x="998" y="685"/>
                <a:ext cx="579" cy="306"/>
              </a:xfrm>
              <a:prstGeom prst="rect">
                <a:avLst/>
              </a:prstGeom>
              <a:solidFill>
                <a:schemeClr val="bg1"/>
              </a:solidFill>
              <a:ln w="19050">
                <a:solidFill>
                  <a:srgbClr val="008000"/>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500" dirty="0">
                    <a:solidFill>
                      <a:srgbClr val="6600CC"/>
                    </a:solidFill>
                    <a:latin typeface="+mj-lt"/>
                  </a:rPr>
                  <a:t>15 </a:t>
                </a:r>
                <a:r>
                  <a:rPr lang="it-IT" sz="1500" dirty="0" err="1">
                    <a:solidFill>
                      <a:srgbClr val="6600CC"/>
                    </a:solidFill>
                    <a:latin typeface="+mj-lt"/>
                  </a:rPr>
                  <a:t>MeV</a:t>
                </a:r>
                <a:r>
                  <a:rPr lang="it-IT" sz="1600" dirty="0">
                    <a:solidFill>
                      <a:schemeClr val="bg1"/>
                    </a:solidFill>
                    <a:latin typeface="+mj-lt"/>
                  </a:rPr>
                  <a:t> </a:t>
                </a:r>
              </a:p>
            </p:txBody>
          </p:sp>
        </p:grpSp>
        <p:sp>
          <p:nvSpPr>
            <p:cNvPr id="58382" name="Text Box 17"/>
            <p:cNvSpPr txBox="1">
              <a:spLocks noChangeArrowheads="1"/>
            </p:cNvSpPr>
            <p:nvPr/>
          </p:nvSpPr>
          <p:spPr bwMode="auto">
            <a:xfrm>
              <a:off x="666750" y="2284413"/>
              <a:ext cx="1339142" cy="329208"/>
            </a:xfrm>
            <a:prstGeom prst="rect">
              <a:avLst/>
            </a:prstGeom>
            <a:noFill/>
            <a:ln w="9525">
              <a:no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a:latin typeface="Constantia" pitchFamily="-65" charset="0"/>
                </a:rPr>
                <a:t>NPA 804 (2008),151</a:t>
              </a:r>
            </a:p>
          </p:txBody>
        </p:sp>
        <p:sp>
          <p:nvSpPr>
            <p:cNvPr id="58383" name="Text Box 18"/>
            <p:cNvSpPr txBox="1">
              <a:spLocks noChangeArrowheads="1"/>
            </p:cNvSpPr>
            <p:nvPr/>
          </p:nvSpPr>
          <p:spPr bwMode="auto">
            <a:xfrm>
              <a:off x="652463" y="4865688"/>
              <a:ext cx="1339142" cy="329208"/>
            </a:xfrm>
            <a:prstGeom prst="rect">
              <a:avLst/>
            </a:prstGeom>
            <a:noFill/>
            <a:ln w="9525">
              <a:no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a:solidFill>
                    <a:srgbClr val="000000"/>
                  </a:solidFill>
                  <a:latin typeface="Constantia" pitchFamily="-65" charset="0"/>
                </a:rPr>
                <a:t>NPA 804 (2008),151</a:t>
              </a:r>
            </a:p>
          </p:txBody>
        </p:sp>
        <p:sp>
          <p:nvSpPr>
            <p:cNvPr id="58384" name="Text Box 19"/>
            <p:cNvSpPr txBox="1">
              <a:spLocks noChangeArrowheads="1"/>
            </p:cNvSpPr>
            <p:nvPr/>
          </p:nvSpPr>
          <p:spPr bwMode="auto">
            <a:xfrm>
              <a:off x="2819400" y="2261592"/>
              <a:ext cx="1338262" cy="329208"/>
            </a:xfrm>
            <a:prstGeom prst="rect">
              <a:avLst/>
            </a:prstGeom>
            <a:noFill/>
            <a:ln w="9525">
              <a:noFill/>
              <a:miter lim="800000"/>
              <a:headEnd/>
              <a:tailEnd/>
            </a:ln>
          </p:spPr>
          <p:txBody>
            <a:bodyPr wrap="squar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100" dirty="0">
                  <a:solidFill>
                    <a:srgbClr val="000000"/>
                  </a:solidFill>
                  <a:latin typeface="Constantia" pitchFamily="-65" charset="0"/>
                </a:rPr>
                <a:t>NPA 804 (2008),151</a:t>
              </a:r>
            </a:p>
          </p:txBody>
        </p:sp>
        <p:sp>
          <p:nvSpPr>
            <p:cNvPr id="12" name="Text Box 3"/>
            <p:cNvSpPr txBox="1">
              <a:spLocks noChangeArrowheads="1"/>
            </p:cNvSpPr>
            <p:nvPr/>
          </p:nvSpPr>
          <p:spPr bwMode="auto">
            <a:xfrm>
              <a:off x="6692393" y="990600"/>
              <a:ext cx="1649987" cy="440777"/>
            </a:xfrm>
            <a:prstGeom prst="rect">
              <a:avLst/>
            </a:prstGeom>
            <a:solidFill>
              <a:schemeClr val="accent5">
                <a:alpha val="29000"/>
              </a:schemeClr>
            </a:solidFill>
            <a:ln w="19050">
              <a:solidFill>
                <a:srgbClr val="0000FF"/>
              </a:solidFill>
              <a:miter lim="800000"/>
              <a:headEnd/>
              <a:tailEnd/>
            </a:ln>
          </p:spPr>
          <p:txBody>
            <a:bodyPr wrap="none" lIns="82945" tIns="41473" rIns="82945" bIns="41473">
              <a:prstTxWarp prst="textNoShape">
                <a:avLst/>
              </a:prstTxWarp>
              <a:spAutoFit/>
            </a:bodyPr>
            <a:lstStyle/>
            <a:p>
              <a:pPr defTabSz="828675" hangingPunct="0">
                <a:lnSpc>
                  <a:spcPct val="154000"/>
                </a:lnSpc>
                <a:buClr>
                  <a:srgbClr val="000000"/>
                </a:buClr>
                <a:buSzPct val="45000"/>
                <a:buFont typeface="Wingdings" pitchFamily="-65" charset="2"/>
                <a:buNone/>
              </a:pPr>
              <a:r>
                <a:rPr lang="it-IT" sz="1600" dirty="0" smtClean="0">
                  <a:latin typeface="+mj-lt"/>
                </a:rPr>
                <a:t>1N + 2N + FSI !!</a:t>
              </a:r>
              <a:endParaRPr lang="it-IT" sz="1600" dirty="0">
                <a:latin typeface="+mj-lt"/>
              </a:endParaRPr>
            </a:p>
          </p:txBody>
        </p:sp>
      </p:grpSp>
      <p:sp>
        <p:nvSpPr>
          <p:cNvPr id="13" name="CasellaDiTesto 12"/>
          <p:cNvSpPr txBox="1"/>
          <p:nvPr/>
        </p:nvSpPr>
        <p:spPr>
          <a:xfrm>
            <a:off x="3995936" y="6381328"/>
            <a:ext cx="5148064" cy="338554"/>
          </a:xfrm>
          <a:prstGeom prst="rect">
            <a:avLst/>
          </a:prstGeom>
          <a:noFill/>
        </p:spPr>
        <p:txBody>
          <a:bodyPr wrap="square" rtlCol="0">
            <a:spAutoFit/>
          </a:bodyPr>
          <a:lstStyle/>
          <a:p>
            <a:r>
              <a:rPr lang="it-IT" sz="1600" dirty="0" smtClean="0">
                <a:solidFill>
                  <a:srgbClr val="002060"/>
                </a:solidFill>
              </a:rPr>
              <a:t>FINUDA Coll. and G. </a:t>
            </a:r>
            <a:r>
              <a:rPr lang="it-IT" sz="1600" dirty="0" err="1" smtClean="0">
                <a:solidFill>
                  <a:srgbClr val="002060"/>
                </a:solidFill>
              </a:rPr>
              <a:t>Garbarino</a:t>
            </a:r>
            <a:r>
              <a:rPr lang="it-IT" sz="1600" dirty="0" smtClean="0">
                <a:solidFill>
                  <a:srgbClr val="002060"/>
                </a:solidFill>
              </a:rPr>
              <a:t>, PLB 685 (2010) 247</a:t>
            </a:r>
            <a:endParaRPr lang="it-IT" sz="1600" dirty="0">
              <a:solidFill>
                <a:srgbClr val="00206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descr="C12zone.gif"/>
          <p:cNvPicPr>
            <a:picLocks noChangeAspect="1"/>
          </p:cNvPicPr>
          <p:nvPr/>
        </p:nvPicPr>
        <p:blipFill>
          <a:blip r:embed="rId3" cstate="print"/>
          <a:stretch>
            <a:fillRect/>
          </a:stretch>
        </p:blipFill>
        <p:spPr>
          <a:xfrm>
            <a:off x="4523418" y="2420888"/>
            <a:ext cx="4610844" cy="3126894"/>
          </a:xfrm>
          <a:prstGeom prst="rect">
            <a:avLst/>
          </a:prstGeom>
        </p:spPr>
      </p:pic>
      <p:pic>
        <p:nvPicPr>
          <p:cNvPr id="36" name="Immagine 35" descr="C12INPC.gif"/>
          <p:cNvPicPr>
            <a:picLocks noChangeAspect="1"/>
          </p:cNvPicPr>
          <p:nvPr/>
        </p:nvPicPr>
        <p:blipFill>
          <a:blip r:embed="rId4" cstate="print"/>
          <a:stretch>
            <a:fillRect/>
          </a:stretch>
        </p:blipFill>
        <p:spPr>
          <a:xfrm>
            <a:off x="277278" y="1685156"/>
            <a:ext cx="4164150" cy="2823964"/>
          </a:xfrm>
          <a:prstGeom prst="rect">
            <a:avLst/>
          </a:prstGeom>
        </p:spPr>
      </p:pic>
      <p:grpSp>
        <p:nvGrpSpPr>
          <p:cNvPr id="2" name="Group 40"/>
          <p:cNvGrpSpPr/>
          <p:nvPr/>
        </p:nvGrpSpPr>
        <p:grpSpPr>
          <a:xfrm>
            <a:off x="2034085" y="1627371"/>
            <a:ext cx="6149795" cy="3655969"/>
            <a:chOff x="2034085" y="1627371"/>
            <a:chExt cx="6149795" cy="3655969"/>
          </a:xfrm>
        </p:grpSpPr>
        <p:grpSp>
          <p:nvGrpSpPr>
            <p:cNvPr id="3" name="Group 37"/>
            <p:cNvGrpSpPr/>
            <p:nvPr/>
          </p:nvGrpSpPr>
          <p:grpSpPr>
            <a:xfrm>
              <a:off x="2034085" y="1627371"/>
              <a:ext cx="5618713" cy="3655969"/>
              <a:chOff x="2034085" y="1093971"/>
              <a:chExt cx="5618713" cy="3655969"/>
            </a:xfrm>
          </p:grpSpPr>
          <p:grpSp>
            <p:nvGrpSpPr>
              <p:cNvPr id="8" name="Group 26"/>
              <p:cNvGrpSpPr/>
              <p:nvPr/>
            </p:nvGrpSpPr>
            <p:grpSpPr>
              <a:xfrm>
                <a:off x="5529802" y="2503723"/>
                <a:ext cx="2122996" cy="2246217"/>
                <a:chOff x="5529802" y="3135868"/>
                <a:chExt cx="2122996" cy="2246217"/>
              </a:xfrm>
            </p:grpSpPr>
            <p:grpSp>
              <p:nvGrpSpPr>
                <p:cNvPr id="9" name="Group 25"/>
                <p:cNvGrpSpPr/>
                <p:nvPr/>
              </p:nvGrpSpPr>
              <p:grpSpPr>
                <a:xfrm>
                  <a:off x="5529802" y="3508980"/>
                  <a:ext cx="2122996" cy="1873105"/>
                  <a:chOff x="5529802" y="3508980"/>
                  <a:chExt cx="2122996" cy="1873105"/>
                </a:xfrm>
              </p:grpSpPr>
              <p:grpSp>
                <p:nvGrpSpPr>
                  <p:cNvPr id="10" name="Group 24"/>
                  <p:cNvGrpSpPr/>
                  <p:nvPr/>
                </p:nvGrpSpPr>
                <p:grpSpPr>
                  <a:xfrm>
                    <a:off x="5529802" y="3508980"/>
                    <a:ext cx="939792" cy="1873105"/>
                    <a:chOff x="5529802" y="3508980"/>
                    <a:chExt cx="939792" cy="1873105"/>
                  </a:xfrm>
                </p:grpSpPr>
                <p:cxnSp>
                  <p:nvCxnSpPr>
                    <p:cNvPr id="19" name="Straight Connector 18"/>
                    <p:cNvCxnSpPr/>
                    <p:nvPr/>
                  </p:nvCxnSpPr>
                  <p:spPr>
                    <a:xfrm rot="5400000">
                      <a:off x="5527614" y="4440105"/>
                      <a:ext cx="1873105" cy="10855"/>
                    </a:xfrm>
                    <a:prstGeom prst="line">
                      <a:avLst/>
                    </a:prstGeom>
                    <a:ln w="12700">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529802" y="3581400"/>
                      <a:ext cx="582361" cy="369332"/>
                    </a:xfrm>
                    <a:prstGeom prst="rect">
                      <a:avLst/>
                    </a:prstGeom>
                    <a:noFill/>
                  </p:spPr>
                  <p:txBody>
                    <a:bodyPr wrap="none" rtlCol="0">
                      <a:spAutoFit/>
                    </a:bodyPr>
                    <a:lstStyle/>
                    <a:p>
                      <a:r>
                        <a:rPr lang="en-US" dirty="0" err="1" smtClean="0">
                          <a:solidFill>
                            <a:srgbClr val="FF0000"/>
                          </a:solidFill>
                          <a:latin typeface="+mj-lt"/>
                        </a:rPr>
                        <a:t>A</a:t>
                      </a:r>
                      <a:r>
                        <a:rPr lang="en-US" baseline="-25000" dirty="0" err="1" smtClean="0">
                          <a:solidFill>
                            <a:srgbClr val="FF0000"/>
                          </a:solidFill>
                          <a:latin typeface="+mj-lt"/>
                        </a:rPr>
                        <a:t>low</a:t>
                      </a:r>
                      <a:endParaRPr lang="en-US" baseline="-25000" dirty="0">
                        <a:solidFill>
                          <a:srgbClr val="FF0000"/>
                        </a:solidFill>
                        <a:latin typeface="+mj-lt"/>
                      </a:endParaRPr>
                    </a:p>
                  </p:txBody>
                </p:sp>
              </p:grpSp>
              <p:sp>
                <p:nvSpPr>
                  <p:cNvPr id="21" name="TextBox 20"/>
                  <p:cNvSpPr txBox="1"/>
                  <p:nvPr/>
                </p:nvSpPr>
                <p:spPr>
                  <a:xfrm>
                    <a:off x="7010400" y="3962400"/>
                    <a:ext cx="642398" cy="369332"/>
                  </a:xfrm>
                  <a:prstGeom prst="rect">
                    <a:avLst/>
                  </a:prstGeom>
                  <a:noFill/>
                </p:spPr>
                <p:txBody>
                  <a:bodyPr wrap="none" rtlCol="0">
                    <a:spAutoFit/>
                  </a:bodyPr>
                  <a:lstStyle/>
                  <a:p>
                    <a:r>
                      <a:rPr lang="en-US" dirty="0" err="1" smtClean="0">
                        <a:solidFill>
                          <a:srgbClr val="0000FF"/>
                        </a:solidFill>
                        <a:latin typeface="+mj-lt"/>
                      </a:rPr>
                      <a:t>A</a:t>
                    </a:r>
                    <a:r>
                      <a:rPr lang="en-US" baseline="-25000" dirty="0" err="1" smtClean="0">
                        <a:solidFill>
                          <a:srgbClr val="0000FF"/>
                        </a:solidFill>
                        <a:latin typeface="+mj-lt"/>
                      </a:rPr>
                      <a:t>high</a:t>
                    </a:r>
                    <a:endParaRPr lang="en-US" baseline="-25000" dirty="0">
                      <a:solidFill>
                        <a:srgbClr val="0000FF"/>
                      </a:solidFill>
                      <a:latin typeface="+mj-lt"/>
                    </a:endParaRPr>
                  </a:p>
                </p:txBody>
              </p:sp>
            </p:grpSp>
            <p:sp>
              <p:nvSpPr>
                <p:cNvPr id="20" name="TextBox 19"/>
                <p:cNvSpPr txBox="1"/>
                <p:nvPr/>
              </p:nvSpPr>
              <p:spPr>
                <a:xfrm>
                  <a:off x="6172200" y="3135868"/>
                  <a:ext cx="1086919" cy="369332"/>
                </a:xfrm>
                <a:prstGeom prst="rect">
                  <a:avLst/>
                </a:prstGeom>
                <a:noFill/>
              </p:spPr>
              <p:txBody>
                <a:bodyPr wrap="none" rtlCol="0">
                  <a:spAutoFit/>
                </a:bodyPr>
                <a:lstStyle/>
                <a:p>
                  <a:r>
                    <a:rPr lang="en-US" dirty="0" err="1" smtClean="0">
                      <a:latin typeface="Symbol" charset="2"/>
                      <a:cs typeface="Symbol" charset="2"/>
                    </a:rPr>
                    <a:t>m</a:t>
                  </a:r>
                  <a:r>
                    <a:rPr lang="en-US" dirty="0" smtClean="0"/>
                    <a:t> </a:t>
                  </a:r>
                  <a:r>
                    <a:rPr lang="en-US" dirty="0" smtClean="0">
                      <a:latin typeface="+mj-lt"/>
                    </a:rPr>
                    <a:t>from fit</a:t>
                  </a:r>
                  <a:endParaRPr lang="en-US" dirty="0">
                    <a:latin typeface="+mj-lt"/>
                  </a:endParaRPr>
                </a:p>
              </p:txBody>
            </p:sp>
          </p:grpSp>
          <p:grpSp>
            <p:nvGrpSpPr>
              <p:cNvPr id="16" name="Group 36"/>
              <p:cNvGrpSpPr/>
              <p:nvPr/>
            </p:nvGrpSpPr>
            <p:grpSpPr>
              <a:xfrm>
                <a:off x="2034085" y="1093971"/>
                <a:ext cx="3789366" cy="2591168"/>
                <a:chOff x="2034085" y="1093971"/>
                <a:chExt cx="3789366" cy="2591168"/>
              </a:xfrm>
            </p:grpSpPr>
            <p:grpSp>
              <p:nvGrpSpPr>
                <p:cNvPr id="17" name="Group 16"/>
                <p:cNvGrpSpPr/>
                <p:nvPr/>
              </p:nvGrpSpPr>
              <p:grpSpPr>
                <a:xfrm>
                  <a:off x="2034085" y="1214120"/>
                  <a:ext cx="1912440" cy="2471019"/>
                  <a:chOff x="4396285" y="1518920"/>
                  <a:chExt cx="1912440" cy="2471019"/>
                </a:xfrm>
              </p:grpSpPr>
              <p:grpSp>
                <p:nvGrpSpPr>
                  <p:cNvPr id="23" name="Group 15"/>
                  <p:cNvGrpSpPr/>
                  <p:nvPr/>
                </p:nvGrpSpPr>
                <p:grpSpPr>
                  <a:xfrm>
                    <a:off x="4396285" y="1518920"/>
                    <a:ext cx="1641260" cy="2471019"/>
                    <a:chOff x="4396285" y="1518920"/>
                    <a:chExt cx="1641260" cy="2471019"/>
                  </a:xfrm>
                </p:grpSpPr>
                <p:sp>
                  <p:nvSpPr>
                    <p:cNvPr id="5" name="TextBox 4"/>
                    <p:cNvSpPr txBox="1"/>
                    <p:nvPr/>
                  </p:nvSpPr>
                  <p:spPr>
                    <a:xfrm>
                      <a:off x="4653057" y="1518920"/>
                      <a:ext cx="1384488" cy="453458"/>
                    </a:xfrm>
                    <a:prstGeom prst="rect">
                      <a:avLst/>
                    </a:prstGeom>
                    <a:noFill/>
                  </p:spPr>
                  <p:txBody>
                    <a:bodyPr wrap="none" rtlCol="0">
                      <a:spAutoFit/>
                    </a:bodyPr>
                    <a:lstStyle/>
                    <a:p>
                      <a:r>
                        <a:rPr lang="en-US" sz="2000" dirty="0" smtClean="0">
                          <a:latin typeface="+mj-lt"/>
                        </a:rPr>
                        <a:t>NMWD </a:t>
                      </a:r>
                      <a:r>
                        <a:rPr lang="en-US" sz="2000" dirty="0" err="1" smtClean="0">
                          <a:latin typeface="+mj-lt"/>
                        </a:rPr>
                        <a:t>p</a:t>
                      </a:r>
                      <a:endParaRPr lang="en-US" sz="2000" dirty="0">
                        <a:latin typeface="+mj-lt"/>
                      </a:endParaRPr>
                    </a:p>
                  </p:txBody>
                </p:sp>
                <p:cxnSp>
                  <p:nvCxnSpPr>
                    <p:cNvPr id="7" name="Straight Connector 6"/>
                    <p:cNvCxnSpPr/>
                    <p:nvPr/>
                  </p:nvCxnSpPr>
                  <p:spPr>
                    <a:xfrm rot="5400000">
                      <a:off x="3465160" y="3047959"/>
                      <a:ext cx="1873105" cy="10855"/>
                    </a:xfrm>
                    <a:prstGeom prst="line">
                      <a:avLst/>
                    </a:prstGeom>
                    <a:ln w="127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483340" y="2514600"/>
                      <a:ext cx="39346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4956372" y="2193022"/>
                    <a:ext cx="1352353" cy="646331"/>
                  </a:xfrm>
                  <a:prstGeom prst="rect">
                    <a:avLst/>
                  </a:prstGeom>
                  <a:noFill/>
                  <a:ln w="12700">
                    <a:solidFill>
                      <a:srgbClr val="FF0000"/>
                    </a:solidFill>
                  </a:ln>
                </p:spPr>
                <p:txBody>
                  <a:bodyPr wrap="none" rtlCol="0">
                    <a:spAutoFit/>
                  </a:bodyPr>
                  <a:lstStyle/>
                  <a:p>
                    <a:r>
                      <a:rPr lang="en-US" dirty="0" err="1" smtClean="0">
                        <a:latin typeface="+mj-lt"/>
                      </a:rPr>
                      <a:t>gaussian</a:t>
                    </a:r>
                    <a:r>
                      <a:rPr lang="en-US" dirty="0" smtClean="0">
                        <a:latin typeface="+mj-lt"/>
                      </a:rPr>
                      <a:t> fit</a:t>
                    </a:r>
                  </a:p>
                  <a:p>
                    <a:r>
                      <a:rPr lang="en-US" dirty="0" smtClean="0">
                        <a:latin typeface="+mj-lt"/>
                      </a:rPr>
                      <a:t>free </a:t>
                    </a:r>
                    <a:r>
                      <a:rPr lang="en-US" dirty="0" err="1" smtClean="0">
                        <a:latin typeface="Symbol" charset="2"/>
                        <a:cs typeface="Symbol" charset="2"/>
                      </a:rPr>
                      <a:t>m</a:t>
                    </a:r>
                    <a:endParaRPr lang="en-US" dirty="0">
                      <a:latin typeface="Symbol" charset="2"/>
                      <a:cs typeface="Symbol" charset="2"/>
                    </a:endParaRPr>
                  </a:p>
                </p:txBody>
              </p:sp>
            </p:grpSp>
            <p:sp>
              <p:nvSpPr>
                <p:cNvPr id="28" name="Bent Arrow 27"/>
                <p:cNvSpPr/>
                <p:nvPr/>
              </p:nvSpPr>
              <p:spPr>
                <a:xfrm rot="5400000">
                  <a:off x="4686526" y="871445"/>
                  <a:ext cx="914400" cy="1359451"/>
                </a:xfrm>
                <a:prstGeom prst="ben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
          <p:nvSpPr>
            <p:cNvPr id="40" name="TextBox 39"/>
            <p:cNvSpPr txBox="1"/>
            <p:nvPr/>
          </p:nvSpPr>
          <p:spPr>
            <a:xfrm>
              <a:off x="7555771" y="2852457"/>
              <a:ext cx="628109" cy="369332"/>
            </a:xfrm>
            <a:prstGeom prst="rect">
              <a:avLst/>
            </a:prstGeom>
            <a:solidFill>
              <a:schemeClr val="bg1"/>
            </a:solidFill>
          </p:spPr>
          <p:txBody>
            <a:bodyPr wrap="none" rtlCol="0">
              <a:spAutoFit/>
            </a:bodyPr>
            <a:lstStyle/>
            <a:p>
              <a:r>
                <a:rPr lang="en-US" baseline="30000" dirty="0" smtClean="0">
                  <a:latin typeface="+mj-lt"/>
                </a:rPr>
                <a:t>12</a:t>
              </a:r>
              <a:r>
                <a:rPr lang="en-US" baseline="-25000" dirty="0" smtClean="0">
                  <a:latin typeface="Symbol" charset="2"/>
                  <a:cs typeface="Symbol" charset="2"/>
                </a:rPr>
                <a:t>L</a:t>
              </a:r>
              <a:r>
                <a:rPr lang="en-US" dirty="0" smtClean="0">
                  <a:latin typeface="+mj-lt"/>
                </a:rPr>
                <a:t>C</a:t>
              </a:r>
              <a:endParaRPr lang="en-US" dirty="0">
                <a:latin typeface="+mj-lt"/>
              </a:endParaRPr>
            </a:p>
          </p:txBody>
        </p:sp>
      </p:grpSp>
      <p:sp>
        <p:nvSpPr>
          <p:cNvPr id="6" name="Text Box 2"/>
          <p:cNvSpPr txBox="1">
            <a:spLocks noChangeArrowheads="1"/>
          </p:cNvSpPr>
          <p:nvPr/>
        </p:nvSpPr>
        <p:spPr bwMode="auto">
          <a:xfrm>
            <a:off x="76200" y="-69850"/>
            <a:ext cx="6232525" cy="527050"/>
          </a:xfrm>
          <a:prstGeom prst="rect">
            <a:avLst/>
          </a:prstGeom>
          <a:noFill/>
          <a:ln w="9525">
            <a:noFill/>
            <a:round/>
            <a:headEnd/>
            <a:tailEnd/>
          </a:ln>
        </p:spPr>
        <p:txBody>
          <a:bodyPr wrap="none" lIns="81639" tIns="40820" rIns="81639" bIns="40820">
            <a:prstTxWarp prst="textNoShape">
              <a:avLst/>
            </a:prstTxWarp>
          </a:bodyPr>
          <a:lstStyle/>
          <a:p>
            <a:pPr defTabSz="414338" hangingPunct="0">
              <a:lnSpc>
                <a:spcPct val="154000"/>
              </a:lnSpc>
              <a:buClr>
                <a:srgbClr val="000000"/>
              </a:buClr>
              <a:buSzPct val="45000"/>
              <a:buFont typeface="Wingdings" pitchFamily="-65"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b="1" dirty="0" smtClean="0">
                <a:solidFill>
                  <a:srgbClr val="FF0000"/>
                </a:solidFill>
                <a:latin typeface="+mj-lt"/>
              </a:rPr>
              <a:t>FSI &amp; </a:t>
            </a:r>
            <a:r>
              <a:rPr lang="en-GB" sz="2400" b="1" dirty="0" smtClean="0">
                <a:solidFill>
                  <a:srgbClr val="FF0000"/>
                </a:solidFill>
                <a:latin typeface="Symbol" charset="2"/>
                <a:cs typeface="Symbol" charset="2"/>
              </a:rPr>
              <a:t>L</a:t>
            </a:r>
            <a:r>
              <a:rPr lang="en-GB" sz="2400" b="1" dirty="0" smtClean="0">
                <a:solidFill>
                  <a:srgbClr val="FF0000"/>
                </a:solidFill>
                <a:latin typeface="+mj-lt"/>
              </a:rPr>
              <a:t>NN contribution evaluation: the method</a:t>
            </a:r>
            <a:endParaRPr lang="en-GB" sz="2400" b="1" dirty="0">
              <a:solidFill>
                <a:srgbClr val="FF0000"/>
              </a:solidFill>
              <a:latin typeface="+mj-lt"/>
            </a:endParaRPr>
          </a:p>
        </p:txBody>
      </p:sp>
      <p:sp>
        <p:nvSpPr>
          <p:cNvPr id="15" name="TextBox 14"/>
          <p:cNvSpPr txBox="1"/>
          <p:nvPr/>
        </p:nvSpPr>
        <p:spPr>
          <a:xfrm>
            <a:off x="501529" y="4510861"/>
            <a:ext cx="3173816" cy="646331"/>
          </a:xfrm>
          <a:prstGeom prst="rect">
            <a:avLst/>
          </a:prstGeom>
          <a:noFill/>
        </p:spPr>
        <p:txBody>
          <a:bodyPr wrap="none" rtlCol="0">
            <a:spAutoFit/>
          </a:bodyPr>
          <a:lstStyle/>
          <a:p>
            <a:r>
              <a:rPr lang="en-US" dirty="0" err="1" smtClean="0">
                <a:solidFill>
                  <a:srgbClr val="FF0000"/>
                </a:solidFill>
                <a:latin typeface="+mj-lt"/>
              </a:rPr>
              <a:t>A</a:t>
            </a:r>
            <a:r>
              <a:rPr lang="en-US" baseline="-25000" dirty="0" err="1" smtClean="0">
                <a:solidFill>
                  <a:srgbClr val="FF0000"/>
                </a:solidFill>
                <a:latin typeface="+mj-lt"/>
              </a:rPr>
              <a:t>low</a:t>
            </a:r>
            <a:r>
              <a:rPr lang="en-US" dirty="0" smtClean="0">
                <a:latin typeface="+mj-lt"/>
              </a:rPr>
              <a:t>:  spectrum area below </a:t>
            </a:r>
            <a:r>
              <a:rPr lang="en-US" dirty="0" err="1" smtClean="0">
                <a:latin typeface="Symbol" charset="2"/>
                <a:cs typeface="Symbol" charset="2"/>
              </a:rPr>
              <a:t>m</a:t>
            </a:r>
            <a:endParaRPr lang="en-US" dirty="0" smtClean="0">
              <a:latin typeface="Symbol" charset="2"/>
              <a:cs typeface="Symbol" charset="2"/>
            </a:endParaRPr>
          </a:p>
          <a:p>
            <a:r>
              <a:rPr lang="en-US" dirty="0" smtClean="0">
                <a:latin typeface="+mj-lt"/>
              </a:rPr>
              <a:t>        1N + 2N + FSI </a:t>
            </a:r>
          </a:p>
        </p:txBody>
      </p:sp>
      <p:grpSp>
        <p:nvGrpSpPr>
          <p:cNvPr id="25" name="Group 33"/>
          <p:cNvGrpSpPr/>
          <p:nvPr/>
        </p:nvGrpSpPr>
        <p:grpSpPr>
          <a:xfrm>
            <a:off x="457200" y="5168205"/>
            <a:ext cx="6539283" cy="1384995"/>
            <a:chOff x="501529" y="5029200"/>
            <a:chExt cx="6539283" cy="1384995"/>
          </a:xfrm>
        </p:grpSpPr>
        <p:sp>
          <p:nvSpPr>
            <p:cNvPr id="14" name="TextBox 13"/>
            <p:cNvSpPr txBox="1"/>
            <p:nvPr/>
          </p:nvSpPr>
          <p:spPr>
            <a:xfrm>
              <a:off x="501529" y="5029200"/>
              <a:ext cx="6539283" cy="1384995"/>
            </a:xfrm>
            <a:prstGeom prst="rect">
              <a:avLst/>
            </a:prstGeom>
            <a:noFill/>
          </p:spPr>
          <p:txBody>
            <a:bodyPr wrap="none" rtlCol="0">
              <a:spAutoFit/>
            </a:bodyPr>
            <a:lstStyle/>
            <a:p>
              <a:r>
                <a:rPr lang="en-US" dirty="0" err="1" smtClean="0">
                  <a:solidFill>
                    <a:srgbClr val="0000FF"/>
                  </a:solidFill>
                  <a:latin typeface="+mj-lt"/>
                </a:rPr>
                <a:t>A</a:t>
              </a:r>
              <a:r>
                <a:rPr lang="en-US" baseline="-25000" dirty="0" err="1" smtClean="0">
                  <a:solidFill>
                    <a:srgbClr val="0000FF"/>
                  </a:solidFill>
                  <a:latin typeface="+mj-lt"/>
                </a:rPr>
                <a:t>high</a:t>
              </a:r>
              <a:r>
                <a:rPr lang="en-US" dirty="0" smtClean="0">
                  <a:latin typeface="+mj-lt"/>
                </a:rPr>
                <a:t>: spectrum area above </a:t>
              </a:r>
              <a:r>
                <a:rPr lang="en-US" dirty="0" err="1" smtClean="0">
                  <a:latin typeface="Symbol" charset="2"/>
                  <a:cs typeface="Symbol" charset="2"/>
                </a:rPr>
                <a:t>m</a:t>
              </a:r>
              <a:endParaRPr lang="en-US" dirty="0" smtClean="0">
                <a:latin typeface="Symbol" charset="2"/>
                <a:cs typeface="Symbol" charset="2"/>
              </a:endParaRPr>
            </a:p>
            <a:p>
              <a:r>
                <a:rPr lang="en-US" dirty="0" smtClean="0">
                  <a:latin typeface="+mj-lt"/>
                </a:rPr>
                <a:t>        1N + FSI </a:t>
              </a:r>
            </a:p>
            <a:p>
              <a:r>
                <a:rPr lang="en-US" dirty="0" smtClean="0">
                  <a:latin typeface="+mj-lt"/>
                </a:rPr>
                <a:t>        2N(&gt;70 </a:t>
              </a:r>
              <a:r>
                <a:rPr lang="en-US" dirty="0" err="1" smtClean="0">
                  <a:latin typeface="+mj-lt"/>
                </a:rPr>
                <a:t>MeV</a:t>
              </a:r>
              <a:r>
                <a:rPr lang="en-US" dirty="0" smtClean="0">
                  <a:latin typeface="+mj-lt"/>
                </a:rPr>
                <a:t>) ~ 5% 2N</a:t>
              </a:r>
              <a:r>
                <a:rPr lang="en-US" baseline="-25000" dirty="0" smtClean="0">
                  <a:latin typeface="+mj-lt"/>
                </a:rPr>
                <a:t>tot</a:t>
              </a:r>
            </a:p>
            <a:p>
              <a:r>
                <a:rPr lang="en-US" sz="1600" dirty="0" smtClean="0">
                  <a:latin typeface="+mj-lt"/>
                </a:rPr>
                <a:t>          </a:t>
              </a:r>
              <a:r>
                <a:rPr lang="en-US" sz="1400" dirty="0" err="1" smtClean="0">
                  <a:latin typeface="+mj-lt"/>
                </a:rPr>
                <a:t>G,Garbarino</a:t>
              </a:r>
              <a:r>
                <a:rPr lang="en-US" sz="1400" dirty="0" smtClean="0">
                  <a:latin typeface="+mj-lt"/>
                </a:rPr>
                <a:t>, </a:t>
              </a:r>
              <a:r>
                <a:rPr lang="en-US" sz="1400" dirty="0" err="1" smtClean="0">
                  <a:latin typeface="+mj-lt"/>
                </a:rPr>
                <a:t>A.Parreno</a:t>
              </a:r>
              <a:r>
                <a:rPr lang="en-US" sz="1400" dirty="0" smtClean="0">
                  <a:latin typeface="+mj-lt"/>
                </a:rPr>
                <a:t> and </a:t>
              </a:r>
              <a:r>
                <a:rPr lang="en-US" sz="1400" dirty="0" err="1" smtClean="0">
                  <a:latin typeface="+mj-lt"/>
                </a:rPr>
                <a:t>A.Ramos</a:t>
              </a:r>
              <a:r>
                <a:rPr lang="en-US" sz="1400" dirty="0" smtClean="0">
                  <a:latin typeface="+mj-lt"/>
                </a:rPr>
                <a:t>, </a:t>
              </a:r>
              <a:r>
                <a:rPr lang="en-US" sz="1400" dirty="0" err="1" smtClean="0">
                  <a:latin typeface="+mj-lt"/>
                </a:rPr>
                <a:t>Phys.Rev.Lett</a:t>
              </a:r>
              <a:r>
                <a:rPr lang="en-US" sz="1400" dirty="0" smtClean="0">
                  <a:latin typeface="+mj-lt"/>
                </a:rPr>
                <a:t>. 91 (2003) 112501.</a:t>
              </a:r>
            </a:p>
            <a:p>
              <a:r>
                <a:rPr lang="en-US" sz="1400" dirty="0" smtClean="0">
                  <a:latin typeface="+mj-lt"/>
                  <a:cs typeface="Symbol" charset="2"/>
                </a:rPr>
                <a:t>                                                                          </a:t>
              </a:r>
              <a:r>
                <a:rPr lang="en-US" sz="1400" dirty="0" err="1" smtClean="0">
                  <a:latin typeface="+mj-lt"/>
                  <a:cs typeface="Symbol" charset="2"/>
                </a:rPr>
                <a:t>Phys.Rev</a:t>
              </a:r>
              <a:r>
                <a:rPr lang="en-US" sz="1400" dirty="0" smtClean="0">
                  <a:latin typeface="+mj-lt"/>
                  <a:cs typeface="Symbol" charset="2"/>
                </a:rPr>
                <a:t>. C 69 (2004) 054603.</a:t>
              </a:r>
              <a:endParaRPr lang="en-US" sz="1400" dirty="0">
                <a:latin typeface="Symbol" charset="2"/>
                <a:cs typeface="Symbol" charset="2"/>
              </a:endParaRPr>
            </a:p>
          </p:txBody>
        </p:sp>
        <p:sp>
          <p:nvSpPr>
            <p:cNvPr id="29" name="Left Arrow Callout 28"/>
            <p:cNvSpPr/>
            <p:nvPr/>
          </p:nvSpPr>
          <p:spPr>
            <a:xfrm>
              <a:off x="2878965" y="5257800"/>
              <a:ext cx="3233198" cy="457200"/>
            </a:xfrm>
            <a:prstGeom prst="leftArrowCallout">
              <a:avLst/>
            </a:prstGeom>
            <a:solidFill>
              <a:srgbClr val="CCFFCC">
                <a:alpha val="42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68B30"/>
                  </a:solidFill>
                </a:rPr>
                <a:t>assumption</a:t>
              </a:r>
              <a:endParaRPr lang="en-US" dirty="0">
                <a:solidFill>
                  <a:srgbClr val="468B30"/>
                </a:solidFill>
              </a:endParaRPr>
            </a:p>
          </p:txBody>
        </p:sp>
      </p:grpSp>
      <p:grpSp>
        <p:nvGrpSpPr>
          <p:cNvPr id="26" name="Group 35"/>
          <p:cNvGrpSpPr/>
          <p:nvPr/>
        </p:nvGrpSpPr>
        <p:grpSpPr>
          <a:xfrm>
            <a:off x="228600" y="772180"/>
            <a:ext cx="7451866" cy="523220"/>
            <a:chOff x="457200" y="6182380"/>
            <a:chExt cx="7451866" cy="523220"/>
          </a:xfrm>
        </p:grpSpPr>
        <p:grpSp>
          <p:nvGrpSpPr>
            <p:cNvPr id="27" name="Group 30"/>
            <p:cNvGrpSpPr/>
            <p:nvPr/>
          </p:nvGrpSpPr>
          <p:grpSpPr>
            <a:xfrm>
              <a:off x="3677313" y="6182380"/>
              <a:ext cx="4231753" cy="523220"/>
              <a:chOff x="286858" y="4591110"/>
              <a:chExt cx="4231753" cy="523220"/>
            </a:xfrm>
          </p:grpSpPr>
          <p:sp>
            <p:nvSpPr>
              <p:cNvPr id="32" name="TextBox 31"/>
              <p:cNvSpPr txBox="1"/>
              <p:nvPr/>
            </p:nvSpPr>
            <p:spPr>
              <a:xfrm>
                <a:off x="2038808" y="4591110"/>
                <a:ext cx="2479803" cy="523220"/>
              </a:xfrm>
              <a:prstGeom prst="rect">
                <a:avLst/>
              </a:prstGeom>
              <a:noFill/>
            </p:spPr>
            <p:txBody>
              <a:bodyPr wrap="none" rtlCol="0">
                <a:spAutoFit/>
              </a:bodyPr>
              <a:lstStyle/>
              <a:p>
                <a:r>
                  <a:rPr lang="en-US" sz="1400" dirty="0" err="1" smtClean="0">
                    <a:latin typeface="+mj-lt"/>
                  </a:rPr>
                  <a:t>W.Alberico</a:t>
                </a:r>
                <a:r>
                  <a:rPr lang="en-US" sz="1400" dirty="0" smtClean="0">
                    <a:latin typeface="+mj-lt"/>
                  </a:rPr>
                  <a:t> and </a:t>
                </a:r>
                <a:r>
                  <a:rPr lang="en-US" sz="1400" dirty="0" err="1" smtClean="0">
                    <a:latin typeface="+mj-lt"/>
                  </a:rPr>
                  <a:t>G.Garbarino</a:t>
                </a:r>
                <a:r>
                  <a:rPr lang="en-US" sz="1400" dirty="0" smtClean="0">
                    <a:latin typeface="+mj-lt"/>
                  </a:rPr>
                  <a:t>, </a:t>
                </a:r>
              </a:p>
              <a:p>
                <a:r>
                  <a:rPr lang="en-US" sz="1400" dirty="0" smtClean="0">
                    <a:latin typeface="+mj-lt"/>
                  </a:rPr>
                  <a:t>Phys. Rev. 369 (2002) 1</a:t>
                </a:r>
                <a:r>
                  <a:rPr lang="en-US" sz="1400" dirty="0" smtClean="0"/>
                  <a:t>.</a:t>
                </a:r>
                <a:endParaRPr lang="en-US" sz="1400" dirty="0"/>
              </a:p>
            </p:txBody>
          </p:sp>
          <p:sp>
            <p:nvSpPr>
              <p:cNvPr id="33" name="Left Arrow Callout 32"/>
              <p:cNvSpPr/>
              <p:nvPr/>
            </p:nvSpPr>
            <p:spPr>
              <a:xfrm>
                <a:off x="286858" y="4657130"/>
                <a:ext cx="1751950" cy="457200"/>
              </a:xfrm>
              <a:prstGeom prst="leftArrowCallout">
                <a:avLst>
                  <a:gd name="adj1" fmla="val 15502"/>
                  <a:gd name="adj2" fmla="val 20251"/>
                  <a:gd name="adj3" fmla="val 25000"/>
                  <a:gd name="adj4" fmla="val 81062"/>
                </a:avLst>
              </a:prstGeom>
              <a:solidFill>
                <a:srgbClr val="CCFFCC">
                  <a:alpha val="42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68B30"/>
                    </a:solidFill>
                  </a:rPr>
                  <a:t>assumption</a:t>
                </a:r>
                <a:endParaRPr lang="en-US" dirty="0">
                  <a:solidFill>
                    <a:srgbClr val="468B30"/>
                  </a:solidFill>
                </a:endParaRPr>
              </a:p>
            </p:txBody>
          </p:sp>
        </p:grpSp>
        <p:sp>
          <p:nvSpPr>
            <p:cNvPr id="35" name="TextBox 34"/>
            <p:cNvSpPr txBox="1"/>
            <p:nvPr/>
          </p:nvSpPr>
          <p:spPr>
            <a:xfrm>
              <a:off x="457200" y="6260068"/>
              <a:ext cx="3275256" cy="369332"/>
            </a:xfrm>
            <a:prstGeom prst="rect">
              <a:avLst/>
            </a:prstGeom>
            <a:noFill/>
          </p:spPr>
          <p:txBody>
            <a:bodyPr wrap="none" rtlCol="0">
              <a:spAutoFit/>
            </a:bodyPr>
            <a:lstStyle/>
            <a:p>
              <a:r>
                <a:rPr lang="en-US" dirty="0" smtClean="0">
                  <a:latin typeface="+mj-lt"/>
                </a:rPr>
                <a:t>2N / NMWD independent on A</a:t>
              </a:r>
              <a:endParaRPr lang="en-US" dirty="0">
                <a:latin typeface="+mj-lt"/>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6200" y="0"/>
            <a:ext cx="7848600" cy="527050"/>
          </a:xfrm>
          <a:prstGeom prst="rect">
            <a:avLst/>
          </a:prstGeom>
          <a:noFill/>
          <a:ln w="9525">
            <a:noFill/>
            <a:round/>
            <a:headEnd/>
            <a:tailEnd/>
          </a:ln>
        </p:spPr>
        <p:txBody>
          <a:bodyPr wrap="none" lIns="81639" tIns="40820" rIns="81639" bIns="40820">
            <a:prstTxWarp prst="textNoShape">
              <a:avLst/>
            </a:prstTxWarp>
          </a:bodyPr>
          <a:lstStyle/>
          <a:p>
            <a:pPr defTabSz="414338" hangingPunct="0">
              <a:lnSpc>
                <a:spcPct val="154000"/>
              </a:lnSpc>
              <a:buClr>
                <a:srgbClr val="000000"/>
              </a:buClr>
              <a:buSzPct val="45000"/>
              <a:buFont typeface="Wingdings" pitchFamily="-65"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b="1" dirty="0" smtClean="0">
                <a:solidFill>
                  <a:srgbClr val="FF0000"/>
                </a:solidFill>
                <a:latin typeface="+mj-lt"/>
              </a:rPr>
              <a:t>FSI &amp; </a:t>
            </a:r>
            <a:r>
              <a:rPr lang="en-GB" sz="2400" b="1" dirty="0" smtClean="0">
                <a:solidFill>
                  <a:srgbClr val="FF0000"/>
                </a:solidFill>
                <a:latin typeface="Symbol" charset="2"/>
                <a:cs typeface="Symbol" charset="2"/>
              </a:rPr>
              <a:t>L</a:t>
            </a:r>
            <a:r>
              <a:rPr lang="en-GB" sz="2400" b="1" dirty="0" smtClean="0">
                <a:solidFill>
                  <a:srgbClr val="FF0000"/>
                </a:solidFill>
                <a:latin typeface="+mj-lt"/>
              </a:rPr>
              <a:t>NN contribution evaluation: </a:t>
            </a:r>
            <a:r>
              <a:rPr lang="en-GB" sz="2400" b="1" dirty="0" err="1" smtClean="0">
                <a:solidFill>
                  <a:srgbClr val="FF0000"/>
                </a:solidFill>
                <a:latin typeface="+mj-lt"/>
              </a:rPr>
              <a:t>systematics</a:t>
            </a:r>
            <a:endParaRPr lang="en-GB" sz="2400" b="1" dirty="0">
              <a:solidFill>
                <a:srgbClr val="FF0000"/>
              </a:solidFill>
              <a:latin typeface="+mj-lt"/>
            </a:endParaRPr>
          </a:p>
        </p:txBody>
      </p:sp>
      <p:pic>
        <p:nvPicPr>
          <p:cNvPr id="6" name="Immagine 5" descr="Fig1_plb685.gif"/>
          <p:cNvPicPr>
            <a:picLocks noChangeAspect="1"/>
          </p:cNvPicPr>
          <p:nvPr/>
        </p:nvPicPr>
        <p:blipFill>
          <a:blip r:embed="rId3" cstate="print"/>
          <a:stretch>
            <a:fillRect/>
          </a:stretch>
        </p:blipFill>
        <p:spPr>
          <a:xfrm>
            <a:off x="467544" y="764704"/>
            <a:ext cx="8280920" cy="5590672"/>
          </a:xfrm>
          <a:prstGeom prst="rect">
            <a:avLst/>
          </a:prstGeom>
        </p:spPr>
      </p:pic>
      <p:sp>
        <p:nvSpPr>
          <p:cNvPr id="5" name="CasellaDiTesto 4"/>
          <p:cNvSpPr txBox="1"/>
          <p:nvPr/>
        </p:nvSpPr>
        <p:spPr>
          <a:xfrm>
            <a:off x="3995936" y="6381328"/>
            <a:ext cx="5148064" cy="338554"/>
          </a:xfrm>
          <a:prstGeom prst="rect">
            <a:avLst/>
          </a:prstGeom>
          <a:noFill/>
        </p:spPr>
        <p:txBody>
          <a:bodyPr wrap="square" rtlCol="0">
            <a:spAutoFit/>
          </a:bodyPr>
          <a:lstStyle/>
          <a:p>
            <a:r>
              <a:rPr lang="it-IT" sz="1600" dirty="0" smtClean="0">
                <a:solidFill>
                  <a:srgbClr val="002060"/>
                </a:solidFill>
              </a:rPr>
              <a:t>FINUDA Coll. and G. </a:t>
            </a:r>
            <a:r>
              <a:rPr lang="it-IT" sz="1600" dirty="0" err="1" smtClean="0">
                <a:solidFill>
                  <a:srgbClr val="002060"/>
                </a:solidFill>
              </a:rPr>
              <a:t>Garbarino</a:t>
            </a:r>
            <a:r>
              <a:rPr lang="it-IT" sz="1600" dirty="0" smtClean="0">
                <a:solidFill>
                  <a:srgbClr val="002060"/>
                </a:solidFill>
              </a:rPr>
              <a:t>, PLB 685 (2010) 247</a:t>
            </a:r>
            <a:endParaRPr lang="it-IT" sz="1600" dirty="0">
              <a:solidFill>
                <a:srgbClr val="00206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
          <p:cNvSpPr txBox="1">
            <a:spLocks noChangeArrowheads="1"/>
          </p:cNvSpPr>
          <p:nvPr/>
        </p:nvSpPr>
        <p:spPr bwMode="auto">
          <a:xfrm>
            <a:off x="76200" y="0"/>
            <a:ext cx="7848600" cy="527050"/>
          </a:xfrm>
          <a:prstGeom prst="rect">
            <a:avLst/>
          </a:prstGeom>
          <a:noFill/>
          <a:ln w="9525">
            <a:noFill/>
            <a:round/>
            <a:headEnd/>
            <a:tailEnd/>
          </a:ln>
        </p:spPr>
        <p:txBody>
          <a:bodyPr wrap="none" lIns="81639" tIns="40820" rIns="81639" bIns="40820">
            <a:prstTxWarp prst="textNoShape">
              <a:avLst/>
            </a:prstTxWarp>
          </a:bodyPr>
          <a:lstStyle/>
          <a:p>
            <a:pPr defTabSz="414338" hangingPunct="0">
              <a:lnSpc>
                <a:spcPct val="154000"/>
              </a:lnSpc>
              <a:buClr>
                <a:srgbClr val="000000"/>
              </a:buClr>
              <a:buSzPct val="45000"/>
              <a:buFont typeface="Wingdings" pitchFamily="-65"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b="1" dirty="0" smtClean="0">
                <a:solidFill>
                  <a:srgbClr val="FF0000"/>
                </a:solidFill>
                <a:latin typeface="+mj-lt"/>
              </a:rPr>
              <a:t>FSI &amp; </a:t>
            </a:r>
            <a:r>
              <a:rPr lang="en-GB" sz="2400" b="1" dirty="0" smtClean="0">
                <a:solidFill>
                  <a:srgbClr val="FF0000"/>
                </a:solidFill>
                <a:latin typeface="Symbol" charset="2"/>
                <a:cs typeface="Symbol" charset="2"/>
              </a:rPr>
              <a:t>L</a:t>
            </a:r>
            <a:r>
              <a:rPr lang="en-GB" sz="2400" b="1" dirty="0" smtClean="0">
                <a:solidFill>
                  <a:srgbClr val="FF0000"/>
                </a:solidFill>
                <a:latin typeface="+mj-lt"/>
              </a:rPr>
              <a:t>NN contribution evaluation</a:t>
            </a:r>
            <a:endParaRPr lang="en-GB" sz="2400" b="1" dirty="0">
              <a:solidFill>
                <a:srgbClr val="FF0000"/>
              </a:solidFill>
              <a:latin typeface="+mj-lt"/>
            </a:endParaRPr>
          </a:p>
        </p:txBody>
      </p:sp>
      <p:sp>
        <p:nvSpPr>
          <p:cNvPr id="23" name="TextBox 22"/>
          <p:cNvSpPr txBox="1"/>
          <p:nvPr/>
        </p:nvSpPr>
        <p:spPr>
          <a:xfrm>
            <a:off x="76200" y="620688"/>
            <a:ext cx="6039089" cy="1815882"/>
          </a:xfrm>
          <a:prstGeom prst="rect">
            <a:avLst/>
          </a:prstGeom>
          <a:noFill/>
        </p:spPr>
        <p:txBody>
          <a:bodyPr wrap="none" rtlCol="0">
            <a:spAutoFit/>
          </a:bodyPr>
          <a:lstStyle/>
          <a:p>
            <a:endParaRPr lang="en-US" sz="2400" baseline="-25000" dirty="0" smtClean="0">
              <a:latin typeface="+mj-lt"/>
              <a:cs typeface="Symbol" charset="2"/>
            </a:endParaRPr>
          </a:p>
          <a:p>
            <a:endParaRPr lang="en-US" sz="2400" baseline="30000" dirty="0" smtClean="0">
              <a:latin typeface="+mj-lt"/>
            </a:endParaRPr>
          </a:p>
          <a:p>
            <a:r>
              <a:rPr lang="en-US" sz="2400" dirty="0" err="1" smtClean="0">
                <a:latin typeface="+mj-lt"/>
              </a:rPr>
              <a:t>A</a:t>
            </a:r>
            <a:r>
              <a:rPr lang="en-US" sz="2400" baseline="-25000" dirty="0" err="1" smtClean="0">
                <a:latin typeface="+mj-lt"/>
              </a:rPr>
              <a:t>low</a:t>
            </a:r>
            <a:r>
              <a:rPr lang="en-US" sz="2400" dirty="0" smtClean="0">
                <a:latin typeface="+mj-lt"/>
              </a:rPr>
              <a:t> = 0.5 </a:t>
            </a:r>
            <a:r>
              <a:rPr lang="en-US" sz="2400" dirty="0" err="1" smtClean="0">
                <a:latin typeface="+mj-lt"/>
              </a:rPr>
              <a:t>N(</a:t>
            </a:r>
            <a:r>
              <a:rPr lang="en-US" sz="2400" dirty="0" err="1" smtClean="0">
                <a:latin typeface="Symbol" charset="2"/>
                <a:cs typeface="Symbol" charset="2"/>
              </a:rPr>
              <a:t>L</a:t>
            </a:r>
            <a:r>
              <a:rPr lang="en-US" sz="2400" dirty="0" err="1" smtClean="0">
                <a:latin typeface="+mj-lt"/>
              </a:rPr>
              <a:t>p</a:t>
            </a:r>
            <a:r>
              <a:rPr lang="en-US" sz="2400" dirty="0" smtClean="0">
                <a:latin typeface="+mj-lt"/>
              </a:rPr>
              <a:t> </a:t>
            </a:r>
            <a:r>
              <a:rPr lang="en-US" sz="1600" dirty="0" err="1" smtClean="0">
                <a:latin typeface="Wingdings"/>
                <a:ea typeface="Wingdings"/>
                <a:cs typeface="Wingdings"/>
              </a:rPr>
              <a:t></a:t>
            </a:r>
            <a:r>
              <a:rPr lang="en-US" sz="2400" dirty="0" smtClean="0">
                <a:latin typeface="+mj-lt"/>
              </a:rPr>
              <a:t> </a:t>
            </a:r>
            <a:r>
              <a:rPr lang="en-US" sz="2400" dirty="0" err="1" smtClean="0">
                <a:latin typeface="+mj-lt"/>
              </a:rPr>
              <a:t>np</a:t>
            </a:r>
            <a:r>
              <a:rPr lang="en-US" sz="2400" dirty="0" smtClean="0">
                <a:latin typeface="+mj-lt"/>
              </a:rPr>
              <a:t>) + </a:t>
            </a:r>
            <a:r>
              <a:rPr lang="en-US" sz="2400" dirty="0" err="1" smtClean="0">
                <a:latin typeface="+mj-lt"/>
              </a:rPr>
              <a:t>N(</a:t>
            </a:r>
            <a:r>
              <a:rPr lang="en-US" sz="2400" dirty="0" err="1" smtClean="0">
                <a:latin typeface="Symbol" charset="2"/>
                <a:cs typeface="Symbol" charset="2"/>
              </a:rPr>
              <a:t>L</a:t>
            </a:r>
            <a:r>
              <a:rPr lang="en-US" sz="2400" dirty="0" err="1" smtClean="0">
                <a:latin typeface="+mj-lt"/>
              </a:rPr>
              <a:t>np</a:t>
            </a:r>
            <a:r>
              <a:rPr lang="en-US" sz="2400" dirty="0" smtClean="0">
                <a:latin typeface="+mj-lt"/>
              </a:rPr>
              <a:t> </a:t>
            </a:r>
            <a:r>
              <a:rPr lang="en-US" sz="1600" dirty="0" err="1" smtClean="0">
                <a:latin typeface="Wingdings"/>
                <a:ea typeface="Wingdings"/>
                <a:cs typeface="Wingdings"/>
              </a:rPr>
              <a:t></a:t>
            </a:r>
            <a:r>
              <a:rPr lang="en-US" sz="2400" dirty="0" err="1" smtClean="0">
                <a:latin typeface="+mj-lt"/>
              </a:rPr>
              <a:t>nnp</a:t>
            </a:r>
            <a:r>
              <a:rPr lang="en-US" sz="2400" dirty="0" smtClean="0">
                <a:latin typeface="+mj-lt"/>
              </a:rPr>
              <a:t>) + </a:t>
            </a:r>
            <a:r>
              <a:rPr lang="en-US" sz="2400" dirty="0" err="1" smtClean="0">
                <a:latin typeface="+mj-lt"/>
              </a:rPr>
              <a:t>N</a:t>
            </a:r>
            <a:r>
              <a:rPr lang="en-US" sz="2400" baseline="-25000" dirty="0" err="1" smtClean="0">
                <a:latin typeface="+mj-lt"/>
              </a:rPr>
              <a:t>p</a:t>
            </a:r>
            <a:r>
              <a:rPr lang="en-US" sz="2400" baseline="30000" dirty="0" err="1" smtClean="0">
                <a:latin typeface="+mj-lt"/>
              </a:rPr>
              <a:t>FSI</a:t>
            </a:r>
            <a:r>
              <a:rPr lang="en-US" sz="2400" baseline="30000" dirty="0" smtClean="0">
                <a:latin typeface="+mj-lt"/>
              </a:rPr>
              <a:t>-low</a:t>
            </a:r>
          </a:p>
          <a:p>
            <a:endParaRPr lang="en-US" sz="2400" baseline="30000" dirty="0" smtClean="0">
              <a:latin typeface="+mj-lt"/>
            </a:endParaRPr>
          </a:p>
          <a:p>
            <a:r>
              <a:rPr lang="en-US" sz="2400" dirty="0" err="1" smtClean="0">
                <a:latin typeface="+mj-lt"/>
              </a:rPr>
              <a:t>A</a:t>
            </a:r>
            <a:r>
              <a:rPr lang="en-US" sz="2400" baseline="-25000" dirty="0" err="1" smtClean="0">
                <a:latin typeface="+mj-lt"/>
              </a:rPr>
              <a:t>high</a:t>
            </a:r>
            <a:r>
              <a:rPr lang="en-US" sz="2400" dirty="0" smtClean="0">
                <a:latin typeface="+mj-lt"/>
              </a:rPr>
              <a:t> = 0.5 </a:t>
            </a:r>
            <a:r>
              <a:rPr lang="en-US" sz="2400" dirty="0" err="1" smtClean="0">
                <a:latin typeface="+mj-lt"/>
              </a:rPr>
              <a:t>N(</a:t>
            </a:r>
            <a:r>
              <a:rPr lang="en-US" sz="2400" dirty="0" err="1" smtClean="0">
                <a:latin typeface="Symbol" charset="2"/>
                <a:cs typeface="Symbol" charset="2"/>
              </a:rPr>
              <a:t>L</a:t>
            </a:r>
            <a:r>
              <a:rPr lang="en-US" sz="2400" dirty="0" err="1" smtClean="0">
                <a:latin typeface="+mj-lt"/>
              </a:rPr>
              <a:t>p</a:t>
            </a:r>
            <a:r>
              <a:rPr lang="en-US" sz="2400" dirty="0" smtClean="0"/>
              <a:t> </a:t>
            </a:r>
            <a:r>
              <a:rPr lang="en-US" sz="1600" dirty="0" err="1" smtClean="0">
                <a:latin typeface="Wingdings"/>
                <a:ea typeface="Wingdings"/>
                <a:cs typeface="Wingdings"/>
              </a:rPr>
              <a:t></a:t>
            </a:r>
            <a:r>
              <a:rPr lang="en-US" sz="2400" dirty="0" smtClean="0"/>
              <a:t> </a:t>
            </a:r>
            <a:r>
              <a:rPr lang="en-US" sz="2400" dirty="0" err="1" smtClean="0">
                <a:latin typeface="+mj-lt"/>
              </a:rPr>
              <a:t>np</a:t>
            </a:r>
            <a:r>
              <a:rPr lang="en-US" sz="2400" dirty="0" smtClean="0">
                <a:latin typeface="+mj-lt"/>
              </a:rPr>
              <a:t>) + </a:t>
            </a:r>
            <a:r>
              <a:rPr lang="en-US" sz="2400" dirty="0" err="1" smtClean="0">
                <a:latin typeface="+mj-lt"/>
              </a:rPr>
              <a:t>N</a:t>
            </a:r>
            <a:r>
              <a:rPr lang="en-US" sz="2400" baseline="-25000" dirty="0" err="1" smtClean="0">
                <a:latin typeface="+mj-lt"/>
              </a:rPr>
              <a:t>p</a:t>
            </a:r>
            <a:r>
              <a:rPr lang="en-US" sz="2400" baseline="30000" dirty="0" err="1" smtClean="0">
                <a:latin typeface="+mj-lt"/>
              </a:rPr>
              <a:t>FSI</a:t>
            </a:r>
            <a:r>
              <a:rPr lang="en-US" sz="2400" baseline="30000" dirty="0" smtClean="0">
                <a:latin typeface="+mj-lt"/>
              </a:rPr>
              <a:t>-high</a:t>
            </a:r>
          </a:p>
          <a:p>
            <a:r>
              <a:rPr lang="en-US" sz="2400" baseline="30000" dirty="0" smtClean="0">
                <a:latin typeface="+mj-lt"/>
              </a:rPr>
              <a:t> </a:t>
            </a:r>
            <a:endParaRPr lang="en-US" sz="2400" baseline="30000" dirty="0">
              <a:latin typeface="+mj-lt"/>
            </a:endParaRPr>
          </a:p>
        </p:txBody>
      </p:sp>
      <p:grpSp>
        <p:nvGrpSpPr>
          <p:cNvPr id="2" name="Group 50"/>
          <p:cNvGrpSpPr/>
          <p:nvPr/>
        </p:nvGrpSpPr>
        <p:grpSpPr>
          <a:xfrm>
            <a:off x="683568" y="2852936"/>
            <a:ext cx="7794465" cy="1654552"/>
            <a:chOff x="955154" y="3505200"/>
            <a:chExt cx="7794465" cy="1654552"/>
          </a:xfrm>
        </p:grpSpPr>
        <p:grpSp>
          <p:nvGrpSpPr>
            <p:cNvPr id="3" name="Group 45"/>
            <p:cNvGrpSpPr/>
            <p:nvPr/>
          </p:nvGrpSpPr>
          <p:grpSpPr>
            <a:xfrm>
              <a:off x="955154" y="3505200"/>
              <a:ext cx="4146143" cy="996653"/>
              <a:chOff x="955154" y="3733800"/>
              <a:chExt cx="4146143" cy="996653"/>
            </a:xfrm>
          </p:grpSpPr>
          <p:grpSp>
            <p:nvGrpSpPr>
              <p:cNvPr id="4" name="Group 39"/>
              <p:cNvGrpSpPr/>
              <p:nvPr/>
            </p:nvGrpSpPr>
            <p:grpSpPr>
              <a:xfrm>
                <a:off x="955154" y="3733800"/>
                <a:ext cx="3513228" cy="996653"/>
                <a:chOff x="955154" y="3733800"/>
                <a:chExt cx="3513228" cy="996653"/>
              </a:xfrm>
            </p:grpSpPr>
            <p:grpSp>
              <p:nvGrpSpPr>
                <p:cNvPr id="5" name="Group 37"/>
                <p:cNvGrpSpPr/>
                <p:nvPr/>
              </p:nvGrpSpPr>
              <p:grpSpPr>
                <a:xfrm>
                  <a:off x="955154" y="3733800"/>
                  <a:ext cx="3072337" cy="996653"/>
                  <a:chOff x="955154" y="3733800"/>
                  <a:chExt cx="3072337" cy="996653"/>
                </a:xfrm>
              </p:grpSpPr>
              <p:grpSp>
                <p:nvGrpSpPr>
                  <p:cNvPr id="6" name="Group 30"/>
                  <p:cNvGrpSpPr/>
                  <p:nvPr/>
                </p:nvGrpSpPr>
                <p:grpSpPr>
                  <a:xfrm>
                    <a:off x="955154" y="3733800"/>
                    <a:ext cx="2339072" cy="995065"/>
                    <a:chOff x="955154" y="3733800"/>
                    <a:chExt cx="2339072" cy="995065"/>
                  </a:xfrm>
                </p:grpSpPr>
                <p:grpSp>
                  <p:nvGrpSpPr>
                    <p:cNvPr id="7" name="Group 28"/>
                    <p:cNvGrpSpPr/>
                    <p:nvPr/>
                  </p:nvGrpSpPr>
                  <p:grpSpPr>
                    <a:xfrm>
                      <a:off x="955154" y="3733800"/>
                      <a:ext cx="1974870" cy="995065"/>
                      <a:chOff x="955154" y="3733800"/>
                      <a:chExt cx="1974870" cy="995065"/>
                    </a:xfrm>
                  </p:grpSpPr>
                  <p:sp>
                    <p:nvSpPr>
                      <p:cNvPr id="25" name="Rectangle 24"/>
                      <p:cNvSpPr/>
                      <p:nvPr/>
                    </p:nvSpPr>
                    <p:spPr>
                      <a:xfrm>
                        <a:off x="1066800" y="4267200"/>
                        <a:ext cx="1787024" cy="461665"/>
                      </a:xfrm>
                      <a:prstGeom prst="rect">
                        <a:avLst/>
                      </a:prstGeom>
                    </p:spPr>
                    <p:txBody>
                      <a:bodyPr wrap="square">
                        <a:spAutoFit/>
                      </a:bodyPr>
                      <a:lstStyle/>
                      <a:p>
                        <a:r>
                          <a:rPr lang="en-US" sz="2400" dirty="0" err="1" smtClean="0">
                            <a:latin typeface="+mj-lt"/>
                          </a:rPr>
                          <a:t>N(</a:t>
                        </a:r>
                        <a:r>
                          <a:rPr lang="en-US" sz="2400" dirty="0" err="1" smtClean="0">
                            <a:latin typeface="Symbol" charset="2"/>
                            <a:cs typeface="Symbol" charset="2"/>
                          </a:rPr>
                          <a:t>L</a:t>
                        </a:r>
                        <a:r>
                          <a:rPr lang="en-US" sz="2400" dirty="0" err="1" smtClean="0">
                            <a:latin typeface="+mj-lt"/>
                          </a:rPr>
                          <a:t>p</a:t>
                        </a:r>
                        <a:r>
                          <a:rPr lang="en-US" dirty="0" smtClean="0"/>
                          <a:t> </a:t>
                        </a:r>
                        <a:r>
                          <a:rPr lang="en-US" dirty="0" err="1" smtClean="0">
                            <a:latin typeface="Wingdings"/>
                            <a:ea typeface="Wingdings"/>
                            <a:cs typeface="Wingdings"/>
                          </a:rPr>
                          <a:t></a:t>
                        </a:r>
                        <a:r>
                          <a:rPr lang="en-US" dirty="0" smtClean="0"/>
                          <a:t> </a:t>
                        </a:r>
                        <a:r>
                          <a:rPr lang="en-US" sz="2400" dirty="0" err="1" smtClean="0">
                            <a:latin typeface="+mj-lt"/>
                          </a:rPr>
                          <a:t>np</a:t>
                        </a:r>
                        <a:r>
                          <a:rPr lang="en-US" sz="2400" dirty="0" smtClean="0">
                            <a:latin typeface="+mj-lt"/>
                          </a:rPr>
                          <a:t>)</a:t>
                        </a:r>
                        <a:endParaRPr lang="en-US" sz="2400" dirty="0">
                          <a:latin typeface="+mj-lt"/>
                        </a:endParaRPr>
                      </a:p>
                    </p:txBody>
                  </p:sp>
                  <p:grpSp>
                    <p:nvGrpSpPr>
                      <p:cNvPr id="8" name="Group 27"/>
                      <p:cNvGrpSpPr/>
                      <p:nvPr/>
                    </p:nvGrpSpPr>
                    <p:grpSpPr>
                      <a:xfrm>
                        <a:off x="955154" y="3733800"/>
                        <a:ext cx="1974870" cy="534988"/>
                        <a:chOff x="955154" y="3733800"/>
                        <a:chExt cx="1974870" cy="534988"/>
                      </a:xfrm>
                    </p:grpSpPr>
                    <p:sp>
                      <p:nvSpPr>
                        <p:cNvPr id="24" name="TextBox 23"/>
                        <p:cNvSpPr txBox="1"/>
                        <p:nvPr/>
                      </p:nvSpPr>
                      <p:spPr>
                        <a:xfrm>
                          <a:off x="955154" y="3733800"/>
                          <a:ext cx="1974870" cy="461665"/>
                        </a:xfrm>
                        <a:prstGeom prst="rect">
                          <a:avLst/>
                        </a:prstGeom>
                        <a:noFill/>
                      </p:spPr>
                      <p:txBody>
                        <a:bodyPr wrap="none" rtlCol="0">
                          <a:spAutoFit/>
                        </a:bodyPr>
                        <a:lstStyle/>
                        <a:p>
                          <a:r>
                            <a:rPr lang="en-US" sz="2400" dirty="0" err="1" smtClean="0">
                              <a:latin typeface="+mj-lt"/>
                            </a:rPr>
                            <a:t>N(</a:t>
                          </a:r>
                          <a:r>
                            <a:rPr lang="en-US" sz="2400" dirty="0" err="1" smtClean="0">
                              <a:latin typeface="Symbol" charset="2"/>
                              <a:cs typeface="Symbol" charset="2"/>
                            </a:rPr>
                            <a:t>L</a:t>
                          </a:r>
                          <a:r>
                            <a:rPr lang="en-US" sz="2400" dirty="0" err="1" smtClean="0">
                              <a:latin typeface="+mj-lt"/>
                            </a:rPr>
                            <a:t>np</a:t>
                          </a:r>
                          <a:r>
                            <a:rPr lang="en-US" sz="2400" dirty="0" smtClean="0"/>
                            <a:t> </a:t>
                          </a:r>
                          <a:r>
                            <a:rPr lang="en-US" sz="1600" dirty="0" err="1" smtClean="0">
                              <a:latin typeface="Wingdings"/>
                              <a:ea typeface="Wingdings"/>
                              <a:cs typeface="Wingdings"/>
                            </a:rPr>
                            <a:t></a:t>
                          </a:r>
                          <a:r>
                            <a:rPr lang="en-US" sz="2400" dirty="0" err="1" smtClean="0">
                              <a:latin typeface="+mj-lt"/>
                            </a:rPr>
                            <a:t>nnp</a:t>
                          </a:r>
                          <a:r>
                            <a:rPr lang="en-US" sz="2400" dirty="0" smtClean="0">
                              <a:latin typeface="+mj-lt"/>
                            </a:rPr>
                            <a:t>)</a:t>
                          </a:r>
                          <a:endParaRPr lang="en-US" sz="2400" dirty="0">
                            <a:latin typeface="+mj-lt"/>
                          </a:endParaRPr>
                        </a:p>
                      </p:txBody>
                    </p:sp>
                    <p:cxnSp>
                      <p:nvCxnSpPr>
                        <p:cNvPr id="27" name="Straight Connector 26"/>
                        <p:cNvCxnSpPr/>
                        <p:nvPr/>
                      </p:nvCxnSpPr>
                      <p:spPr>
                        <a:xfrm>
                          <a:off x="1066800" y="4267200"/>
                          <a:ext cx="178702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30" name="TextBox 29"/>
                    <p:cNvSpPr txBox="1"/>
                    <p:nvPr/>
                  </p:nvSpPr>
                  <p:spPr>
                    <a:xfrm>
                      <a:off x="2930024" y="4034135"/>
                      <a:ext cx="364202" cy="461665"/>
                    </a:xfrm>
                    <a:prstGeom prst="rect">
                      <a:avLst/>
                    </a:prstGeom>
                    <a:noFill/>
                  </p:spPr>
                  <p:txBody>
                    <a:bodyPr wrap="none" rtlCol="0">
                      <a:spAutoFit/>
                    </a:bodyPr>
                    <a:lstStyle/>
                    <a:p>
                      <a:r>
                        <a:rPr lang="en-US" sz="2400" dirty="0" smtClean="0">
                          <a:latin typeface="+mj-lt"/>
                        </a:rPr>
                        <a:t>=</a:t>
                      </a:r>
                      <a:endParaRPr lang="en-US" sz="2400" dirty="0">
                        <a:latin typeface="+mj-lt"/>
                      </a:endParaRPr>
                    </a:p>
                  </p:txBody>
                </p:sp>
              </p:grpSp>
              <p:grpSp>
                <p:nvGrpSpPr>
                  <p:cNvPr id="9" name="Group 36"/>
                  <p:cNvGrpSpPr/>
                  <p:nvPr/>
                </p:nvGrpSpPr>
                <p:grpSpPr>
                  <a:xfrm>
                    <a:off x="3394576" y="3733800"/>
                    <a:ext cx="632915" cy="996653"/>
                    <a:chOff x="3394576" y="3733800"/>
                    <a:chExt cx="632915" cy="996653"/>
                  </a:xfrm>
                </p:grpSpPr>
                <p:sp>
                  <p:nvSpPr>
                    <p:cNvPr id="33" name="TextBox 32"/>
                    <p:cNvSpPr txBox="1"/>
                    <p:nvPr/>
                  </p:nvSpPr>
                  <p:spPr>
                    <a:xfrm>
                      <a:off x="3429000" y="4268788"/>
                      <a:ext cx="484377" cy="461665"/>
                    </a:xfrm>
                    <a:prstGeom prst="rect">
                      <a:avLst/>
                    </a:prstGeom>
                    <a:noFill/>
                  </p:spPr>
                  <p:txBody>
                    <a:bodyPr wrap="none" rtlCol="0">
                      <a:spAutoFit/>
                    </a:bodyPr>
                    <a:lstStyle/>
                    <a:p>
                      <a:r>
                        <a:rPr lang="en-US" sz="2400" dirty="0" err="1" smtClean="0">
                          <a:latin typeface="Symbol" charset="2"/>
                          <a:cs typeface="Symbol" charset="2"/>
                        </a:rPr>
                        <a:t>G</a:t>
                      </a:r>
                      <a:r>
                        <a:rPr lang="en-US" sz="2400" baseline="-25000" dirty="0" err="1" smtClean="0">
                          <a:latin typeface="+mj-lt"/>
                        </a:rPr>
                        <a:t>p</a:t>
                      </a:r>
                      <a:endParaRPr lang="en-US" sz="2400" baseline="-25000" dirty="0">
                        <a:latin typeface="+mj-lt"/>
                      </a:endParaRPr>
                    </a:p>
                  </p:txBody>
                </p:sp>
                <p:grpSp>
                  <p:nvGrpSpPr>
                    <p:cNvPr id="10" name="Group 35"/>
                    <p:cNvGrpSpPr/>
                    <p:nvPr/>
                  </p:nvGrpSpPr>
                  <p:grpSpPr>
                    <a:xfrm>
                      <a:off x="3394576" y="3733800"/>
                      <a:ext cx="632915" cy="534988"/>
                      <a:chOff x="3394576" y="3733800"/>
                      <a:chExt cx="632915" cy="534988"/>
                    </a:xfrm>
                  </p:grpSpPr>
                  <p:sp>
                    <p:nvSpPr>
                      <p:cNvPr id="32" name="TextBox 31"/>
                      <p:cNvSpPr txBox="1"/>
                      <p:nvPr/>
                    </p:nvSpPr>
                    <p:spPr>
                      <a:xfrm>
                        <a:off x="3429000" y="3733800"/>
                        <a:ext cx="598491" cy="461665"/>
                      </a:xfrm>
                      <a:prstGeom prst="rect">
                        <a:avLst/>
                      </a:prstGeom>
                      <a:noFill/>
                    </p:spPr>
                    <p:txBody>
                      <a:bodyPr wrap="none" rtlCol="0">
                        <a:spAutoFit/>
                      </a:bodyPr>
                      <a:lstStyle/>
                      <a:p>
                        <a:r>
                          <a:rPr lang="en-US" sz="2400" dirty="0" err="1" smtClean="0">
                            <a:latin typeface="Symbol" charset="2"/>
                            <a:cs typeface="Symbol" charset="2"/>
                          </a:rPr>
                          <a:t>G</a:t>
                        </a:r>
                        <a:r>
                          <a:rPr lang="en-US" sz="2400" baseline="-25000" dirty="0" err="1" smtClean="0">
                            <a:latin typeface="+mj-lt"/>
                          </a:rPr>
                          <a:t>np</a:t>
                        </a:r>
                        <a:endParaRPr lang="en-US" sz="2400" baseline="-25000" dirty="0">
                          <a:latin typeface="+mj-lt"/>
                        </a:endParaRPr>
                      </a:p>
                    </p:txBody>
                  </p:sp>
                  <p:cxnSp>
                    <p:nvCxnSpPr>
                      <p:cNvPr id="34" name="Straight Connector 33"/>
                      <p:cNvCxnSpPr/>
                      <p:nvPr/>
                    </p:nvCxnSpPr>
                    <p:spPr>
                      <a:xfrm>
                        <a:off x="3394576" y="4267200"/>
                        <a:ext cx="63291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39" name="TextBox 38"/>
                <p:cNvSpPr txBox="1"/>
                <p:nvPr/>
              </p:nvSpPr>
              <p:spPr>
                <a:xfrm>
                  <a:off x="4114800" y="4050268"/>
                  <a:ext cx="353582" cy="461665"/>
                </a:xfrm>
                <a:prstGeom prst="rect">
                  <a:avLst/>
                </a:prstGeom>
                <a:noFill/>
              </p:spPr>
              <p:txBody>
                <a:bodyPr wrap="none" rtlCol="0">
                  <a:spAutoFit/>
                </a:bodyPr>
                <a:lstStyle/>
                <a:p>
                  <a:r>
                    <a:rPr lang="en-US" sz="2400" dirty="0" smtClean="0">
                      <a:latin typeface="+mj-lt"/>
                    </a:rPr>
                    <a:t>≈</a:t>
                  </a:r>
                  <a:endParaRPr lang="en-US" sz="2400" dirty="0">
                    <a:latin typeface="+mj-lt"/>
                  </a:endParaRPr>
                </a:p>
              </p:txBody>
            </p:sp>
          </p:grpSp>
          <p:grpSp>
            <p:nvGrpSpPr>
              <p:cNvPr id="11" name="Group 44"/>
              <p:cNvGrpSpPr/>
              <p:nvPr/>
            </p:nvGrpSpPr>
            <p:grpSpPr>
              <a:xfrm>
                <a:off x="4468382" y="3733800"/>
                <a:ext cx="632915" cy="992832"/>
                <a:chOff x="4468382" y="3733800"/>
                <a:chExt cx="632915" cy="992832"/>
              </a:xfrm>
            </p:grpSpPr>
            <p:sp>
              <p:nvSpPr>
                <p:cNvPr id="42" name="TextBox 41"/>
                <p:cNvSpPr txBox="1"/>
                <p:nvPr/>
              </p:nvSpPr>
              <p:spPr>
                <a:xfrm>
                  <a:off x="4502806" y="4264967"/>
                  <a:ext cx="484377" cy="461665"/>
                </a:xfrm>
                <a:prstGeom prst="rect">
                  <a:avLst/>
                </a:prstGeom>
                <a:noFill/>
              </p:spPr>
              <p:txBody>
                <a:bodyPr wrap="none" rtlCol="0">
                  <a:spAutoFit/>
                </a:bodyPr>
                <a:lstStyle/>
                <a:p>
                  <a:r>
                    <a:rPr lang="en-US" sz="2400" dirty="0" err="1" smtClean="0">
                      <a:latin typeface="Symbol" charset="2"/>
                      <a:cs typeface="Symbol" charset="2"/>
                    </a:rPr>
                    <a:t>G</a:t>
                  </a:r>
                  <a:r>
                    <a:rPr lang="en-US" sz="2400" baseline="-25000" dirty="0" err="1" smtClean="0">
                      <a:latin typeface="+mj-lt"/>
                    </a:rPr>
                    <a:t>p</a:t>
                  </a:r>
                  <a:endParaRPr lang="en-US" sz="2400" baseline="-25000" dirty="0">
                    <a:latin typeface="+mj-lt"/>
                  </a:endParaRPr>
                </a:p>
              </p:txBody>
            </p:sp>
            <p:grpSp>
              <p:nvGrpSpPr>
                <p:cNvPr id="12" name="Group 43"/>
                <p:cNvGrpSpPr/>
                <p:nvPr/>
              </p:nvGrpSpPr>
              <p:grpSpPr>
                <a:xfrm>
                  <a:off x="4468382" y="3733800"/>
                  <a:ext cx="632915" cy="531167"/>
                  <a:chOff x="4468382" y="3733800"/>
                  <a:chExt cx="632915" cy="531167"/>
                </a:xfrm>
              </p:grpSpPr>
              <p:sp>
                <p:nvSpPr>
                  <p:cNvPr id="41" name="TextBox 40"/>
                  <p:cNvSpPr txBox="1"/>
                  <p:nvPr/>
                </p:nvSpPr>
                <p:spPr>
                  <a:xfrm>
                    <a:off x="4495800" y="3733800"/>
                    <a:ext cx="484377" cy="461665"/>
                  </a:xfrm>
                  <a:prstGeom prst="rect">
                    <a:avLst/>
                  </a:prstGeom>
                  <a:noFill/>
                </p:spPr>
                <p:txBody>
                  <a:bodyPr wrap="none" rtlCol="0">
                    <a:spAutoFit/>
                  </a:bodyPr>
                  <a:lstStyle/>
                  <a:p>
                    <a:r>
                      <a:rPr lang="en-US" sz="2400" dirty="0" smtClean="0">
                        <a:latin typeface="Symbol" charset="2"/>
                        <a:cs typeface="Symbol" charset="2"/>
                      </a:rPr>
                      <a:t>G</a:t>
                    </a:r>
                    <a:r>
                      <a:rPr lang="en-US" sz="2400" baseline="-25000" dirty="0" smtClean="0">
                        <a:latin typeface="+mj-lt"/>
                      </a:rPr>
                      <a:t>2</a:t>
                    </a:r>
                    <a:endParaRPr lang="en-US" sz="2400" baseline="-25000" dirty="0">
                      <a:latin typeface="+mj-lt"/>
                    </a:endParaRPr>
                  </a:p>
                </p:txBody>
              </p:sp>
              <p:cxnSp>
                <p:nvCxnSpPr>
                  <p:cNvPr id="43" name="Straight Connector 42"/>
                  <p:cNvCxnSpPr/>
                  <p:nvPr/>
                </p:nvCxnSpPr>
                <p:spPr>
                  <a:xfrm>
                    <a:off x="4468382" y="4263379"/>
                    <a:ext cx="63291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47" name="TextBox 46"/>
            <p:cNvSpPr txBox="1"/>
            <p:nvPr/>
          </p:nvSpPr>
          <p:spPr>
            <a:xfrm>
              <a:off x="5222691" y="4267200"/>
              <a:ext cx="3526928" cy="892552"/>
            </a:xfrm>
            <a:prstGeom prst="rect">
              <a:avLst/>
            </a:prstGeom>
            <a:noFill/>
          </p:spPr>
          <p:txBody>
            <a:bodyPr wrap="none" rtlCol="0">
              <a:spAutoFit/>
            </a:bodyPr>
            <a:lstStyle/>
            <a:p>
              <a:r>
                <a:rPr lang="en-US" sz="2000" dirty="0" err="1" smtClean="0">
                  <a:latin typeface="Symbol" charset="2"/>
                  <a:cs typeface="Symbol" charset="2"/>
                </a:rPr>
                <a:t>G</a:t>
              </a:r>
              <a:r>
                <a:rPr lang="en-US" sz="2000" baseline="-25000" dirty="0" err="1" smtClean="0">
                  <a:latin typeface="+mj-lt"/>
                </a:rPr>
                <a:t>np</a:t>
              </a:r>
              <a:r>
                <a:rPr lang="en-US" sz="2000" dirty="0" smtClean="0">
                  <a:latin typeface="+mj-lt"/>
                  <a:cs typeface="Times New Roman (Body)"/>
                </a:rPr>
                <a:t> : </a:t>
              </a:r>
              <a:r>
                <a:rPr lang="en-US" sz="2000" dirty="0" err="1" smtClean="0">
                  <a:latin typeface="Symbol" charset="2"/>
                  <a:cs typeface="Symbol" charset="2"/>
                </a:rPr>
                <a:t>G</a:t>
              </a:r>
              <a:r>
                <a:rPr lang="en-US" sz="2000" baseline="-25000" dirty="0" err="1" smtClean="0">
                  <a:latin typeface="+mj-lt"/>
                </a:rPr>
                <a:t>pp</a:t>
              </a:r>
              <a:r>
                <a:rPr lang="en-US" sz="2000" dirty="0" smtClean="0">
                  <a:latin typeface="+mj-lt"/>
                </a:rPr>
                <a:t> : </a:t>
              </a:r>
              <a:r>
                <a:rPr lang="en-US" sz="2000" dirty="0" err="1" smtClean="0">
                  <a:latin typeface="Symbol" charset="2"/>
                  <a:cs typeface="Symbol" charset="2"/>
                </a:rPr>
                <a:t>G</a:t>
              </a:r>
              <a:r>
                <a:rPr lang="en-US" sz="2000" baseline="-25000" dirty="0" err="1" smtClean="0">
                  <a:latin typeface="+mj-lt"/>
                  <a:cs typeface="Symbol" charset="2"/>
                </a:rPr>
                <a:t>nn</a:t>
              </a:r>
              <a:r>
                <a:rPr lang="en-US" sz="2000" dirty="0" smtClean="0"/>
                <a:t> </a:t>
              </a:r>
              <a:r>
                <a:rPr lang="en-US" sz="2000" dirty="0" smtClean="0">
                  <a:latin typeface="+mj-lt"/>
                </a:rPr>
                <a:t>= 0.83 : 0.12 : 0.04</a:t>
              </a:r>
            </a:p>
            <a:p>
              <a:r>
                <a:rPr lang="en-US" sz="1600" dirty="0" smtClean="0">
                  <a:latin typeface="+mj-lt"/>
                </a:rPr>
                <a:t>E. Bauer and </a:t>
              </a:r>
              <a:r>
                <a:rPr lang="en-US" sz="1600" dirty="0" err="1" smtClean="0">
                  <a:latin typeface="+mj-lt"/>
                </a:rPr>
                <a:t>G.Garbarino</a:t>
              </a:r>
              <a:r>
                <a:rPr lang="en-US" sz="1600" dirty="0" smtClean="0">
                  <a:latin typeface="+mj-lt"/>
                </a:rPr>
                <a:t>,</a:t>
              </a:r>
            </a:p>
            <a:p>
              <a:r>
                <a:rPr lang="en-US" sz="1600" dirty="0" smtClean="0">
                  <a:latin typeface="+mj-lt"/>
                </a:rPr>
                <a:t> </a:t>
              </a:r>
              <a:r>
                <a:rPr lang="en-US" sz="1600" dirty="0" err="1" smtClean="0">
                  <a:latin typeface="+mj-lt"/>
                </a:rPr>
                <a:t>Nucl.Phys</a:t>
              </a:r>
              <a:r>
                <a:rPr lang="en-US" sz="1600" dirty="0" smtClean="0">
                  <a:latin typeface="+mj-lt"/>
                </a:rPr>
                <a:t>. A 828 (2009), 29.</a:t>
              </a:r>
              <a:endParaRPr lang="en-US" sz="1600" dirty="0">
                <a:latin typeface="+mj-lt"/>
              </a:endParaRPr>
            </a:p>
          </p:txBody>
        </p:sp>
        <p:sp>
          <p:nvSpPr>
            <p:cNvPr id="80" name="Left Arrow Callout 79"/>
            <p:cNvSpPr/>
            <p:nvPr/>
          </p:nvSpPr>
          <p:spPr>
            <a:xfrm>
              <a:off x="5222691" y="3593068"/>
              <a:ext cx="3233198" cy="457200"/>
            </a:xfrm>
            <a:prstGeom prst="leftArrowCallout">
              <a:avLst/>
            </a:prstGeom>
            <a:solidFill>
              <a:srgbClr val="CCFFCC">
                <a:alpha val="42000"/>
              </a:srgbClr>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68B30"/>
                  </a:solidFill>
                </a:rPr>
                <a:t>assumption</a:t>
              </a:r>
              <a:endParaRPr lang="en-US" dirty="0">
                <a:solidFill>
                  <a:srgbClr val="468B30"/>
                </a:solidFill>
              </a:endParaRPr>
            </a:p>
          </p:txBody>
        </p:sp>
      </p:grpSp>
      <p:grpSp>
        <p:nvGrpSpPr>
          <p:cNvPr id="13" name="Group 49"/>
          <p:cNvGrpSpPr/>
          <p:nvPr/>
        </p:nvGrpSpPr>
        <p:grpSpPr>
          <a:xfrm>
            <a:off x="228600" y="5029200"/>
            <a:ext cx="8991806" cy="1151930"/>
            <a:chOff x="228600" y="5181600"/>
            <a:chExt cx="8991806" cy="1151930"/>
          </a:xfrm>
        </p:grpSpPr>
        <p:sp>
          <p:nvSpPr>
            <p:cNvPr id="81" name="Rectangle 80"/>
            <p:cNvSpPr/>
            <p:nvPr/>
          </p:nvSpPr>
          <p:spPr>
            <a:xfrm>
              <a:off x="7010400" y="5257800"/>
              <a:ext cx="1219200" cy="461665"/>
            </a:xfrm>
            <a:prstGeom prst="rect">
              <a:avLst/>
            </a:prstGeom>
            <a:solidFill>
              <a:srgbClr val="FF6600">
                <a:alpha val="27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48"/>
            <p:cNvGrpSpPr/>
            <p:nvPr/>
          </p:nvGrpSpPr>
          <p:grpSpPr>
            <a:xfrm>
              <a:off x="228600" y="5181600"/>
              <a:ext cx="8991806" cy="1071265"/>
              <a:chOff x="228600" y="5405735"/>
              <a:chExt cx="8991806" cy="1071265"/>
            </a:xfrm>
          </p:grpSpPr>
          <p:sp>
            <p:nvSpPr>
              <p:cNvPr id="75" name="Rectangle 74"/>
              <p:cNvSpPr/>
              <p:nvPr/>
            </p:nvSpPr>
            <p:spPr>
              <a:xfrm>
                <a:off x="2514600" y="6015335"/>
                <a:ext cx="1939424" cy="461665"/>
              </a:xfrm>
              <a:prstGeom prst="rect">
                <a:avLst/>
              </a:prstGeom>
            </p:spPr>
            <p:txBody>
              <a:bodyPr wrap="square">
                <a:spAutoFit/>
              </a:bodyPr>
              <a:lstStyle/>
              <a:p>
                <a:r>
                  <a:rPr lang="en-US" sz="2400" dirty="0" err="1" smtClean="0">
                    <a:latin typeface="+mj-lt"/>
                  </a:rPr>
                  <a:t>N(</a:t>
                </a:r>
                <a:r>
                  <a:rPr lang="en-US" sz="2400" dirty="0" err="1" smtClean="0">
                    <a:latin typeface="Symbol" charset="2"/>
                    <a:cs typeface="Symbol" charset="2"/>
                  </a:rPr>
                  <a:t>L</a:t>
                </a:r>
                <a:r>
                  <a:rPr lang="en-US" sz="2400" dirty="0" err="1" smtClean="0">
                    <a:latin typeface="+mj-lt"/>
                  </a:rPr>
                  <a:t>p</a:t>
                </a:r>
                <a:r>
                  <a:rPr lang="en-US" dirty="0" smtClean="0"/>
                  <a:t> </a:t>
                </a:r>
                <a:r>
                  <a:rPr lang="en-US" dirty="0" err="1" smtClean="0">
                    <a:latin typeface="Wingdings"/>
                    <a:ea typeface="Wingdings"/>
                    <a:cs typeface="Wingdings"/>
                  </a:rPr>
                  <a:t></a:t>
                </a:r>
                <a:r>
                  <a:rPr lang="en-US" dirty="0" smtClean="0"/>
                  <a:t> </a:t>
                </a:r>
                <a:r>
                  <a:rPr lang="en-US" sz="2400" dirty="0" err="1" smtClean="0">
                    <a:latin typeface="+mj-lt"/>
                  </a:rPr>
                  <a:t>np</a:t>
                </a:r>
                <a:r>
                  <a:rPr lang="en-US" sz="2400" dirty="0" smtClean="0">
                    <a:latin typeface="+mj-lt"/>
                  </a:rPr>
                  <a:t>) +</a:t>
                </a:r>
                <a:endParaRPr lang="en-US" sz="2400" dirty="0">
                  <a:latin typeface="+mj-lt"/>
                </a:endParaRPr>
              </a:p>
            </p:txBody>
          </p:sp>
          <p:grpSp>
            <p:nvGrpSpPr>
              <p:cNvPr id="15" name="Group 77"/>
              <p:cNvGrpSpPr/>
              <p:nvPr/>
            </p:nvGrpSpPr>
            <p:grpSpPr>
              <a:xfrm>
                <a:off x="228600" y="5405735"/>
                <a:ext cx="8991806" cy="1071265"/>
                <a:chOff x="609600" y="5405735"/>
                <a:chExt cx="8991806" cy="1071265"/>
              </a:xfrm>
            </p:grpSpPr>
            <p:grpSp>
              <p:nvGrpSpPr>
                <p:cNvPr id="16" name="Group 30"/>
                <p:cNvGrpSpPr/>
                <p:nvPr/>
              </p:nvGrpSpPr>
              <p:grpSpPr>
                <a:xfrm>
                  <a:off x="609600" y="5410200"/>
                  <a:ext cx="2227426" cy="995065"/>
                  <a:chOff x="1066800" y="3733800"/>
                  <a:chExt cx="2227426" cy="995065"/>
                </a:xfrm>
              </p:grpSpPr>
              <p:grpSp>
                <p:nvGrpSpPr>
                  <p:cNvPr id="17" name="Group 28"/>
                  <p:cNvGrpSpPr/>
                  <p:nvPr/>
                </p:nvGrpSpPr>
                <p:grpSpPr>
                  <a:xfrm>
                    <a:off x="1066800" y="3733800"/>
                    <a:ext cx="1787024" cy="995065"/>
                    <a:chOff x="1066800" y="3733800"/>
                    <a:chExt cx="1787024" cy="995065"/>
                  </a:xfrm>
                </p:grpSpPr>
                <p:sp>
                  <p:nvSpPr>
                    <p:cNvPr id="65" name="Rectangle 64"/>
                    <p:cNvSpPr/>
                    <p:nvPr/>
                  </p:nvSpPr>
                  <p:spPr>
                    <a:xfrm>
                      <a:off x="1066800" y="4267200"/>
                      <a:ext cx="1676400" cy="461665"/>
                    </a:xfrm>
                    <a:prstGeom prst="rect">
                      <a:avLst/>
                    </a:prstGeom>
                  </p:spPr>
                  <p:txBody>
                    <a:bodyPr wrap="square">
                      <a:spAutoFit/>
                    </a:bodyPr>
                    <a:lstStyle/>
                    <a:p>
                      <a:r>
                        <a:rPr lang="en-US" sz="2400" dirty="0" err="1" smtClean="0">
                          <a:latin typeface="+mj-lt"/>
                        </a:rPr>
                        <a:t>A</a:t>
                      </a:r>
                      <a:r>
                        <a:rPr lang="en-US" sz="2400" baseline="-25000" dirty="0" err="1" smtClean="0">
                          <a:latin typeface="+mj-lt"/>
                        </a:rPr>
                        <a:t>low</a:t>
                      </a:r>
                      <a:r>
                        <a:rPr lang="en-US" sz="2400" dirty="0" smtClean="0">
                          <a:latin typeface="+mj-lt"/>
                        </a:rPr>
                        <a:t> + </a:t>
                      </a:r>
                      <a:r>
                        <a:rPr lang="en-US" sz="2400" dirty="0" err="1" smtClean="0">
                          <a:latin typeface="+mj-lt"/>
                        </a:rPr>
                        <a:t>A</a:t>
                      </a:r>
                      <a:r>
                        <a:rPr lang="en-US" sz="2400" baseline="-25000" dirty="0" err="1" smtClean="0">
                          <a:latin typeface="+mj-lt"/>
                        </a:rPr>
                        <a:t>high</a:t>
                      </a:r>
                      <a:endParaRPr lang="en-US" sz="2400" baseline="-25000" dirty="0">
                        <a:latin typeface="+mj-lt"/>
                      </a:endParaRPr>
                    </a:p>
                  </p:txBody>
                </p:sp>
                <p:grpSp>
                  <p:nvGrpSpPr>
                    <p:cNvPr id="18" name="Group 27"/>
                    <p:cNvGrpSpPr/>
                    <p:nvPr/>
                  </p:nvGrpSpPr>
                  <p:grpSpPr>
                    <a:xfrm>
                      <a:off x="1066800" y="3733800"/>
                      <a:ext cx="1787024" cy="534988"/>
                      <a:chOff x="1066800" y="3733800"/>
                      <a:chExt cx="1787024" cy="534988"/>
                    </a:xfrm>
                  </p:grpSpPr>
                  <p:sp>
                    <p:nvSpPr>
                      <p:cNvPr id="67" name="TextBox 66"/>
                      <p:cNvSpPr txBox="1"/>
                      <p:nvPr/>
                    </p:nvSpPr>
                    <p:spPr>
                      <a:xfrm>
                        <a:off x="1485037" y="3733800"/>
                        <a:ext cx="710651" cy="461665"/>
                      </a:xfrm>
                      <a:prstGeom prst="rect">
                        <a:avLst/>
                      </a:prstGeom>
                      <a:noFill/>
                    </p:spPr>
                    <p:txBody>
                      <a:bodyPr wrap="none" rtlCol="0">
                        <a:spAutoFit/>
                      </a:bodyPr>
                      <a:lstStyle/>
                      <a:p>
                        <a:r>
                          <a:rPr lang="en-US" sz="2400" dirty="0" err="1" smtClean="0">
                            <a:latin typeface="+mj-lt"/>
                          </a:rPr>
                          <a:t>A</a:t>
                        </a:r>
                        <a:r>
                          <a:rPr lang="en-US" sz="2400" baseline="-25000" dirty="0" err="1" smtClean="0">
                            <a:latin typeface="+mj-lt"/>
                          </a:rPr>
                          <a:t>low</a:t>
                        </a:r>
                        <a:endParaRPr lang="en-US" sz="2400" baseline="-25000" dirty="0">
                          <a:latin typeface="+mj-lt"/>
                        </a:endParaRPr>
                      </a:p>
                    </p:txBody>
                  </p:sp>
                  <p:cxnSp>
                    <p:nvCxnSpPr>
                      <p:cNvPr id="68" name="Straight Connector 67"/>
                      <p:cNvCxnSpPr/>
                      <p:nvPr/>
                    </p:nvCxnSpPr>
                    <p:spPr>
                      <a:xfrm>
                        <a:off x="1066800" y="4267200"/>
                        <a:ext cx="178702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64" name="TextBox 63"/>
                  <p:cNvSpPr txBox="1"/>
                  <p:nvPr/>
                </p:nvSpPr>
                <p:spPr>
                  <a:xfrm>
                    <a:off x="2930024" y="4034135"/>
                    <a:ext cx="364202" cy="461665"/>
                  </a:xfrm>
                  <a:prstGeom prst="rect">
                    <a:avLst/>
                  </a:prstGeom>
                  <a:noFill/>
                </p:spPr>
                <p:txBody>
                  <a:bodyPr wrap="none" rtlCol="0">
                    <a:spAutoFit/>
                  </a:bodyPr>
                  <a:lstStyle/>
                  <a:p>
                    <a:r>
                      <a:rPr lang="en-US" sz="2400" dirty="0" smtClean="0">
                        <a:latin typeface="+mj-lt"/>
                      </a:rPr>
                      <a:t>=</a:t>
                    </a:r>
                    <a:endParaRPr lang="en-US" sz="2400" dirty="0">
                      <a:latin typeface="+mj-lt"/>
                    </a:endParaRPr>
                  </a:p>
                </p:txBody>
              </p:sp>
            </p:grpSp>
            <p:grpSp>
              <p:nvGrpSpPr>
                <p:cNvPr id="19" name="Group 76"/>
                <p:cNvGrpSpPr/>
                <p:nvPr/>
              </p:nvGrpSpPr>
              <p:grpSpPr>
                <a:xfrm>
                  <a:off x="2937376" y="5405735"/>
                  <a:ext cx="6664030" cy="1071265"/>
                  <a:chOff x="2937376" y="5405735"/>
                  <a:chExt cx="6664030" cy="1071265"/>
                </a:xfrm>
              </p:grpSpPr>
              <p:grpSp>
                <p:nvGrpSpPr>
                  <p:cNvPr id="20" name="Group 73"/>
                  <p:cNvGrpSpPr/>
                  <p:nvPr/>
                </p:nvGrpSpPr>
                <p:grpSpPr>
                  <a:xfrm>
                    <a:off x="2937376" y="5405735"/>
                    <a:ext cx="6359024" cy="539453"/>
                    <a:chOff x="2937376" y="5405735"/>
                    <a:chExt cx="6359024" cy="539453"/>
                  </a:xfrm>
                </p:grpSpPr>
                <p:grpSp>
                  <p:nvGrpSpPr>
                    <p:cNvPr id="21" name="Group 35"/>
                    <p:cNvGrpSpPr/>
                    <p:nvPr/>
                  </p:nvGrpSpPr>
                  <p:grpSpPr>
                    <a:xfrm>
                      <a:off x="2937376" y="5410200"/>
                      <a:ext cx="6359024" cy="534988"/>
                      <a:chOff x="3394576" y="3733800"/>
                      <a:chExt cx="6359024" cy="534988"/>
                    </a:xfrm>
                  </p:grpSpPr>
                  <p:sp>
                    <p:nvSpPr>
                      <p:cNvPr id="61" name="TextBox 60"/>
                      <p:cNvSpPr txBox="1"/>
                      <p:nvPr/>
                    </p:nvSpPr>
                    <p:spPr>
                      <a:xfrm>
                        <a:off x="3429000" y="3733800"/>
                        <a:ext cx="612517" cy="461665"/>
                      </a:xfrm>
                      <a:prstGeom prst="rect">
                        <a:avLst/>
                      </a:prstGeom>
                      <a:noFill/>
                    </p:spPr>
                    <p:txBody>
                      <a:bodyPr wrap="none" rtlCol="0">
                        <a:spAutoFit/>
                      </a:bodyPr>
                      <a:lstStyle/>
                      <a:p>
                        <a:r>
                          <a:rPr lang="en-US" sz="2400" dirty="0" smtClean="0">
                            <a:latin typeface="+mj-lt"/>
                            <a:cs typeface="Symbol" charset="2"/>
                          </a:rPr>
                          <a:t>0.5 </a:t>
                        </a:r>
                        <a:r>
                          <a:rPr lang="en-US" sz="2400" dirty="0" smtClean="0">
                            <a:latin typeface="Symbol" charset="2"/>
                            <a:cs typeface="Symbol" charset="2"/>
                          </a:rPr>
                          <a:t> </a:t>
                        </a:r>
                        <a:endParaRPr lang="en-US" sz="2400" baseline="-25000" dirty="0">
                          <a:latin typeface="+mj-lt"/>
                        </a:endParaRPr>
                      </a:p>
                    </p:txBody>
                  </p:sp>
                  <p:cxnSp>
                    <p:nvCxnSpPr>
                      <p:cNvPr id="62" name="Straight Connector 61"/>
                      <p:cNvCxnSpPr/>
                      <p:nvPr/>
                    </p:nvCxnSpPr>
                    <p:spPr>
                      <a:xfrm>
                        <a:off x="3394576" y="4267200"/>
                        <a:ext cx="635902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72"/>
                    <p:cNvGrpSpPr/>
                    <p:nvPr/>
                  </p:nvGrpSpPr>
                  <p:grpSpPr>
                    <a:xfrm>
                      <a:off x="3429000" y="5405735"/>
                      <a:ext cx="5181600" cy="466130"/>
                      <a:chOff x="3429000" y="5405735"/>
                      <a:chExt cx="5181600" cy="466130"/>
                    </a:xfrm>
                  </p:grpSpPr>
                  <p:sp>
                    <p:nvSpPr>
                      <p:cNvPr id="70" name="Rectangle 69"/>
                      <p:cNvSpPr/>
                      <p:nvPr/>
                    </p:nvSpPr>
                    <p:spPr>
                      <a:xfrm>
                        <a:off x="3429000" y="5410200"/>
                        <a:ext cx="2063730" cy="461665"/>
                      </a:xfrm>
                      <a:prstGeom prst="rect">
                        <a:avLst/>
                      </a:prstGeom>
                    </p:spPr>
                    <p:txBody>
                      <a:bodyPr wrap="square">
                        <a:spAutoFit/>
                      </a:bodyPr>
                      <a:lstStyle/>
                      <a:p>
                        <a:r>
                          <a:rPr lang="en-US" sz="2400" dirty="0" err="1" smtClean="0">
                            <a:latin typeface="+mj-lt"/>
                          </a:rPr>
                          <a:t>N(</a:t>
                        </a:r>
                        <a:r>
                          <a:rPr lang="en-US" sz="2400" dirty="0" err="1" smtClean="0">
                            <a:latin typeface="Symbol" charset="2"/>
                            <a:cs typeface="Symbol" charset="2"/>
                          </a:rPr>
                          <a:t>L</a:t>
                        </a:r>
                        <a:r>
                          <a:rPr lang="en-US" sz="2400" dirty="0" err="1" smtClean="0">
                            <a:latin typeface="+mj-lt"/>
                          </a:rPr>
                          <a:t>p</a:t>
                        </a:r>
                        <a:r>
                          <a:rPr lang="en-US" dirty="0" smtClean="0"/>
                          <a:t> </a:t>
                        </a:r>
                        <a:r>
                          <a:rPr lang="en-US" dirty="0" err="1" smtClean="0">
                            <a:latin typeface="Wingdings"/>
                            <a:ea typeface="Wingdings"/>
                            <a:cs typeface="Wingdings"/>
                          </a:rPr>
                          <a:t></a:t>
                        </a:r>
                        <a:r>
                          <a:rPr lang="en-US" dirty="0" smtClean="0"/>
                          <a:t> </a:t>
                        </a:r>
                        <a:r>
                          <a:rPr lang="en-US" sz="2400" dirty="0" err="1" smtClean="0">
                            <a:latin typeface="+mj-lt"/>
                          </a:rPr>
                          <a:t>np</a:t>
                        </a:r>
                        <a:r>
                          <a:rPr lang="en-US" sz="2400" dirty="0" smtClean="0">
                            <a:latin typeface="+mj-lt"/>
                          </a:rPr>
                          <a:t>) +</a:t>
                        </a:r>
                        <a:endParaRPr lang="en-US" sz="2400" dirty="0">
                          <a:latin typeface="+mj-lt"/>
                        </a:endParaRPr>
                      </a:p>
                    </p:txBody>
                  </p:sp>
                  <p:sp>
                    <p:nvSpPr>
                      <p:cNvPr id="71" name="TextBox 70"/>
                      <p:cNvSpPr txBox="1"/>
                      <p:nvPr/>
                    </p:nvSpPr>
                    <p:spPr>
                      <a:xfrm>
                        <a:off x="5196184" y="5405735"/>
                        <a:ext cx="3414416" cy="461665"/>
                      </a:xfrm>
                      <a:prstGeom prst="rect">
                        <a:avLst/>
                      </a:prstGeom>
                      <a:noFill/>
                    </p:spPr>
                    <p:txBody>
                      <a:bodyPr wrap="none" rtlCol="0">
                        <a:spAutoFit/>
                      </a:bodyPr>
                      <a:lstStyle/>
                      <a:p>
                        <a:r>
                          <a:rPr lang="en-US" sz="2400" dirty="0" err="1" smtClean="0">
                            <a:latin typeface="+mj-lt"/>
                          </a:rPr>
                          <a:t>N(</a:t>
                        </a:r>
                        <a:r>
                          <a:rPr lang="en-US" sz="2400" dirty="0" err="1" smtClean="0">
                            <a:latin typeface="Symbol" charset="2"/>
                            <a:cs typeface="Symbol" charset="2"/>
                          </a:rPr>
                          <a:t>L</a:t>
                        </a:r>
                        <a:r>
                          <a:rPr lang="en-US" sz="2400" dirty="0" err="1" smtClean="0">
                            <a:latin typeface="+mj-lt"/>
                          </a:rPr>
                          <a:t>np</a:t>
                        </a:r>
                        <a:r>
                          <a:rPr lang="en-US" sz="2400" dirty="0" smtClean="0"/>
                          <a:t> </a:t>
                        </a:r>
                        <a:r>
                          <a:rPr lang="en-US" sz="1600" dirty="0" err="1" smtClean="0">
                            <a:latin typeface="Wingdings"/>
                            <a:ea typeface="Wingdings"/>
                            <a:cs typeface="Wingdings"/>
                          </a:rPr>
                          <a:t></a:t>
                        </a:r>
                        <a:r>
                          <a:rPr lang="en-US" sz="2400" dirty="0" err="1" smtClean="0">
                            <a:latin typeface="+mj-lt"/>
                          </a:rPr>
                          <a:t>nnp</a:t>
                        </a:r>
                        <a:r>
                          <a:rPr lang="en-US" sz="2400" dirty="0" smtClean="0">
                            <a:latin typeface="+mj-lt"/>
                          </a:rPr>
                          <a:t>) + </a:t>
                        </a:r>
                        <a:r>
                          <a:rPr lang="en-US" sz="2400" dirty="0" err="1" smtClean="0">
                            <a:latin typeface="+mj-lt"/>
                          </a:rPr>
                          <a:t>N</a:t>
                        </a:r>
                        <a:r>
                          <a:rPr lang="en-US" sz="2400" baseline="-25000" dirty="0" err="1" smtClean="0">
                            <a:latin typeface="+mj-lt"/>
                          </a:rPr>
                          <a:t>p</a:t>
                        </a:r>
                        <a:r>
                          <a:rPr lang="en-US" sz="2400" baseline="30000" dirty="0" err="1" smtClean="0">
                            <a:latin typeface="+mj-lt"/>
                          </a:rPr>
                          <a:t>FSI</a:t>
                        </a:r>
                        <a:r>
                          <a:rPr lang="en-US" sz="2400" baseline="30000" dirty="0" smtClean="0">
                            <a:latin typeface="+mj-lt"/>
                          </a:rPr>
                          <a:t>-low</a:t>
                        </a:r>
                        <a:endParaRPr lang="en-US" sz="2400" baseline="30000" dirty="0">
                          <a:latin typeface="+mj-lt"/>
                        </a:endParaRPr>
                      </a:p>
                    </p:txBody>
                  </p:sp>
                </p:grpSp>
              </p:grpSp>
              <p:sp>
                <p:nvSpPr>
                  <p:cNvPr id="76" name="TextBox 75"/>
                  <p:cNvSpPr txBox="1"/>
                  <p:nvPr/>
                </p:nvSpPr>
                <p:spPr>
                  <a:xfrm>
                    <a:off x="4724400" y="6015335"/>
                    <a:ext cx="4877006" cy="461665"/>
                  </a:xfrm>
                  <a:prstGeom prst="rect">
                    <a:avLst/>
                  </a:prstGeom>
                  <a:noFill/>
                </p:spPr>
                <p:txBody>
                  <a:bodyPr wrap="none" rtlCol="0">
                    <a:spAutoFit/>
                  </a:bodyPr>
                  <a:lstStyle/>
                  <a:p>
                    <a:r>
                      <a:rPr lang="en-US" sz="2400" dirty="0" err="1" smtClean="0">
                        <a:latin typeface="+mj-lt"/>
                      </a:rPr>
                      <a:t>N(</a:t>
                    </a:r>
                    <a:r>
                      <a:rPr lang="en-US" sz="2400" dirty="0" err="1" smtClean="0">
                        <a:latin typeface="Symbol" charset="2"/>
                        <a:cs typeface="Symbol" charset="2"/>
                      </a:rPr>
                      <a:t>L</a:t>
                    </a:r>
                    <a:r>
                      <a:rPr lang="en-US" sz="2400" dirty="0" err="1" smtClean="0">
                        <a:latin typeface="+mj-lt"/>
                      </a:rPr>
                      <a:t>np</a:t>
                    </a:r>
                    <a:r>
                      <a:rPr lang="en-US" sz="2400" dirty="0" smtClean="0"/>
                      <a:t> </a:t>
                    </a:r>
                    <a:r>
                      <a:rPr lang="en-US" sz="1600" dirty="0" err="1" smtClean="0">
                        <a:latin typeface="Wingdings"/>
                        <a:ea typeface="Wingdings"/>
                        <a:cs typeface="Wingdings"/>
                      </a:rPr>
                      <a:t></a:t>
                    </a:r>
                    <a:r>
                      <a:rPr lang="en-US" sz="2400" dirty="0" err="1" smtClean="0">
                        <a:latin typeface="+mj-lt"/>
                      </a:rPr>
                      <a:t>nnp</a:t>
                    </a:r>
                    <a:r>
                      <a:rPr lang="en-US" sz="2400" dirty="0" smtClean="0">
                        <a:latin typeface="+mj-lt"/>
                      </a:rPr>
                      <a:t>) + </a:t>
                    </a:r>
                    <a:r>
                      <a:rPr lang="en-US" sz="2400" dirty="0" err="1" smtClean="0">
                        <a:latin typeface="+mj-lt"/>
                      </a:rPr>
                      <a:t>N</a:t>
                    </a:r>
                    <a:r>
                      <a:rPr lang="en-US" sz="2400" baseline="-25000" dirty="0" err="1" smtClean="0">
                        <a:latin typeface="+mj-lt"/>
                      </a:rPr>
                      <a:t>p</a:t>
                    </a:r>
                    <a:r>
                      <a:rPr lang="en-US" sz="2400" baseline="30000" dirty="0" err="1" smtClean="0">
                        <a:latin typeface="+mj-lt"/>
                      </a:rPr>
                      <a:t>FSI</a:t>
                    </a:r>
                    <a:r>
                      <a:rPr lang="en-US" sz="2400" baseline="30000" dirty="0" smtClean="0">
                        <a:latin typeface="+mj-lt"/>
                      </a:rPr>
                      <a:t>-low </a:t>
                    </a:r>
                    <a:r>
                      <a:rPr lang="en-US" sz="2400" dirty="0" smtClean="0">
                        <a:latin typeface="+mj-lt"/>
                      </a:rPr>
                      <a:t>+ </a:t>
                    </a:r>
                    <a:r>
                      <a:rPr lang="en-US" sz="2400" dirty="0" err="1" smtClean="0">
                        <a:latin typeface="+mj-lt"/>
                      </a:rPr>
                      <a:t>N</a:t>
                    </a:r>
                    <a:r>
                      <a:rPr lang="en-US" sz="2400" baseline="-25000" dirty="0" err="1" smtClean="0">
                        <a:latin typeface="+mj-lt"/>
                      </a:rPr>
                      <a:t>p</a:t>
                    </a:r>
                    <a:r>
                      <a:rPr lang="en-US" sz="2400" baseline="30000" dirty="0" err="1" smtClean="0">
                        <a:latin typeface="+mj-lt"/>
                      </a:rPr>
                      <a:t>FSI</a:t>
                    </a:r>
                    <a:r>
                      <a:rPr lang="en-US" sz="2400" baseline="30000" dirty="0" smtClean="0">
                        <a:latin typeface="+mj-lt"/>
                      </a:rPr>
                      <a:t>-high </a:t>
                    </a:r>
                    <a:endParaRPr lang="en-US" sz="2400" baseline="30000" dirty="0">
                      <a:latin typeface="+mj-lt"/>
                    </a:endParaRPr>
                  </a:p>
                </p:txBody>
              </p:sp>
            </p:grpSp>
          </p:grpSp>
        </p:grpSp>
        <p:sp>
          <p:nvSpPr>
            <p:cNvPr id="82" name="Rectangle 81"/>
            <p:cNvSpPr/>
            <p:nvPr/>
          </p:nvSpPr>
          <p:spPr>
            <a:xfrm>
              <a:off x="6553200" y="5871865"/>
              <a:ext cx="2467324" cy="461665"/>
            </a:xfrm>
            <a:prstGeom prst="rect">
              <a:avLst/>
            </a:prstGeom>
            <a:solidFill>
              <a:srgbClr val="FF6600">
                <a:alpha val="27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arrotondato 33"/>
          <p:cNvSpPr/>
          <p:nvPr/>
        </p:nvSpPr>
        <p:spPr>
          <a:xfrm>
            <a:off x="216024" y="908720"/>
            <a:ext cx="7380312" cy="1152128"/>
          </a:xfrm>
          <a:prstGeom prst="roundRect">
            <a:avLst/>
          </a:prstGeom>
          <a:gradFill>
            <a:gsLst>
              <a:gs pos="0">
                <a:schemeClr val="bg2"/>
              </a:gs>
              <a:gs pos="50000">
                <a:schemeClr val="accent1">
                  <a:tint val="44500"/>
                  <a:satMod val="160000"/>
                </a:schemeClr>
              </a:gs>
              <a:gs pos="100000">
                <a:schemeClr val="bg1">
                  <a:alpha val="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2"/>
          <p:cNvGrpSpPr>
            <a:grpSpLocks/>
          </p:cNvGrpSpPr>
          <p:nvPr/>
        </p:nvGrpSpPr>
        <p:grpSpPr bwMode="auto">
          <a:xfrm>
            <a:off x="5076056" y="2204864"/>
            <a:ext cx="3775065" cy="2071687"/>
            <a:chOff x="62" y="0"/>
            <a:chExt cx="3114" cy="1448"/>
          </a:xfrm>
        </p:grpSpPr>
        <p:pic>
          <p:nvPicPr>
            <p:cNvPr id="2061" name="Picture 3"/>
            <p:cNvPicPr>
              <a:picLocks noChangeAspect="1" noChangeArrowheads="1"/>
            </p:cNvPicPr>
            <p:nvPr/>
          </p:nvPicPr>
          <p:blipFill>
            <a:blip r:embed="rId4" cstate="print"/>
            <a:srcRect/>
            <a:stretch>
              <a:fillRect/>
            </a:stretch>
          </p:blipFill>
          <p:spPr bwMode="auto">
            <a:xfrm>
              <a:off x="104" y="424"/>
              <a:ext cx="3072" cy="208"/>
            </a:xfrm>
            <a:prstGeom prst="rect">
              <a:avLst/>
            </a:prstGeom>
            <a:noFill/>
            <a:ln w="12700">
              <a:noFill/>
              <a:miter lim="800000"/>
              <a:headEnd/>
              <a:tailEnd/>
            </a:ln>
          </p:spPr>
        </p:pic>
        <p:pic>
          <p:nvPicPr>
            <p:cNvPr id="2062" name="Picture 4"/>
            <p:cNvPicPr>
              <a:picLocks noChangeAspect="1" noChangeArrowheads="1"/>
            </p:cNvPicPr>
            <p:nvPr/>
          </p:nvPicPr>
          <p:blipFill>
            <a:blip r:embed="rId5" cstate="print"/>
            <a:srcRect/>
            <a:stretch>
              <a:fillRect/>
            </a:stretch>
          </p:blipFill>
          <p:spPr bwMode="auto">
            <a:xfrm>
              <a:off x="62" y="960"/>
              <a:ext cx="2489" cy="488"/>
            </a:xfrm>
            <a:prstGeom prst="rect">
              <a:avLst/>
            </a:prstGeom>
            <a:noFill/>
            <a:ln w="12700">
              <a:noFill/>
              <a:miter lim="800000"/>
              <a:headEnd/>
              <a:tailEnd/>
            </a:ln>
          </p:spPr>
        </p:pic>
        <p:pic>
          <p:nvPicPr>
            <p:cNvPr id="2063" name="Picture 5"/>
            <p:cNvPicPr>
              <a:picLocks noChangeAspect="1" noChangeArrowheads="1"/>
            </p:cNvPicPr>
            <p:nvPr/>
          </p:nvPicPr>
          <p:blipFill>
            <a:blip r:embed="rId6" cstate="print"/>
            <a:srcRect/>
            <a:stretch>
              <a:fillRect/>
            </a:stretch>
          </p:blipFill>
          <p:spPr bwMode="auto">
            <a:xfrm>
              <a:off x="103" y="0"/>
              <a:ext cx="1982" cy="208"/>
            </a:xfrm>
            <a:prstGeom prst="rect">
              <a:avLst/>
            </a:prstGeom>
            <a:noFill/>
            <a:ln w="12700">
              <a:noFill/>
              <a:miter lim="800000"/>
              <a:headEnd/>
              <a:tailEnd/>
            </a:ln>
          </p:spPr>
        </p:pic>
        <p:sp>
          <p:nvSpPr>
            <p:cNvPr id="2064" name="Rectangle 6"/>
            <p:cNvSpPr>
              <a:spLocks/>
            </p:cNvSpPr>
            <p:nvPr/>
          </p:nvSpPr>
          <p:spPr bwMode="auto">
            <a:xfrm>
              <a:off x="157" y="693"/>
              <a:ext cx="2993" cy="140"/>
            </a:xfrm>
            <a:prstGeom prst="rect">
              <a:avLst/>
            </a:prstGeom>
            <a:noFill/>
            <a:ln w="12700">
              <a:noFill/>
              <a:miter lim="800000"/>
              <a:headEnd/>
              <a:tailEnd/>
            </a:ln>
          </p:spPr>
          <p:txBody>
            <a:bodyPr wrap="none" lIns="0" tIns="0" rIns="0" bIns="0" anchor="ctr">
              <a:spAutoFit/>
            </a:bodyPr>
            <a:lstStyle/>
            <a:p>
              <a:r>
                <a:rPr lang="en-US" sz="1300" dirty="0">
                  <a:solidFill>
                    <a:srgbClr val="FF0000"/>
                  </a:solidFill>
                  <a:latin typeface="Eurostile" pitchFamily="1" charset="0"/>
                  <a:sym typeface="Eurostile" pitchFamily="1" charset="0"/>
                </a:rPr>
                <a:t>E. Bauer and </a:t>
              </a:r>
              <a:r>
                <a:rPr lang="en-US" sz="1300" dirty="0" err="1">
                  <a:solidFill>
                    <a:srgbClr val="FF0000"/>
                  </a:solidFill>
                  <a:latin typeface="Eurostile" pitchFamily="1" charset="0"/>
                  <a:sym typeface="Eurostile" pitchFamily="1" charset="0"/>
                </a:rPr>
                <a:t>G.Garbarino</a:t>
              </a:r>
              <a:r>
                <a:rPr lang="en-US" sz="1300" dirty="0">
                  <a:solidFill>
                    <a:srgbClr val="FF0000"/>
                  </a:solidFill>
                  <a:latin typeface="Eurostile" pitchFamily="1" charset="0"/>
                  <a:sym typeface="Eurostile" pitchFamily="1" charset="0"/>
                </a:rPr>
                <a:t>, </a:t>
              </a:r>
              <a:r>
                <a:rPr lang="en-US" sz="1300" dirty="0" smtClean="0">
                  <a:solidFill>
                    <a:srgbClr val="FF0000"/>
                  </a:solidFill>
                  <a:latin typeface="Eurostile" pitchFamily="1" charset="0"/>
                  <a:sym typeface="Eurostile" pitchFamily="1" charset="0"/>
                </a:rPr>
                <a:t>NPA </a:t>
              </a:r>
              <a:r>
                <a:rPr lang="en-US" sz="1300" dirty="0">
                  <a:solidFill>
                    <a:srgbClr val="FF0000"/>
                  </a:solidFill>
                  <a:latin typeface="Eurostile" pitchFamily="1" charset="0"/>
                  <a:sym typeface="Eurostile" pitchFamily="1" charset="0"/>
                </a:rPr>
                <a:t>828 (2009), 29.</a:t>
              </a:r>
            </a:p>
          </p:txBody>
        </p:sp>
      </p:grpSp>
      <p:sp>
        <p:nvSpPr>
          <p:cNvPr id="2057" name="Rectangle 32"/>
          <p:cNvSpPr>
            <a:spLocks/>
          </p:cNvSpPr>
          <p:nvPr/>
        </p:nvSpPr>
        <p:spPr bwMode="auto">
          <a:xfrm>
            <a:off x="155005" y="179348"/>
            <a:ext cx="4344987" cy="369332"/>
          </a:xfrm>
          <a:prstGeom prst="rect">
            <a:avLst/>
          </a:prstGeom>
          <a:noFill/>
          <a:ln w="12700">
            <a:noFill/>
            <a:miter lim="800000"/>
            <a:headEnd/>
            <a:tailEnd/>
          </a:ln>
        </p:spPr>
        <p:txBody>
          <a:bodyPr wrap="square" lIns="0" tIns="0" rIns="0" bIns="0" anchor="ctr">
            <a:spAutoFit/>
          </a:bodyPr>
          <a:lstStyle/>
          <a:p>
            <a:pPr>
              <a:spcBef>
                <a:spcPts val="850"/>
              </a:spcBef>
            </a:pPr>
            <a:r>
              <a:rPr lang="en-US" sz="2400" b="1" dirty="0" smtClean="0">
                <a:solidFill>
                  <a:srgbClr val="FF0000"/>
                </a:solidFill>
                <a:sym typeface="Copperplate" pitchFamily="1" charset="0"/>
              </a:rPr>
              <a:t>Non-</a:t>
            </a:r>
            <a:r>
              <a:rPr lang="en-US" sz="2400" b="1" dirty="0" err="1" smtClean="0">
                <a:solidFill>
                  <a:srgbClr val="FF0000"/>
                </a:solidFill>
                <a:sym typeface="Copperplate" pitchFamily="1" charset="0"/>
              </a:rPr>
              <a:t>Mesonic</a:t>
            </a:r>
            <a:r>
              <a:rPr lang="en-US" sz="2400" b="1" dirty="0" smtClean="0">
                <a:solidFill>
                  <a:srgbClr val="FF0000"/>
                </a:solidFill>
                <a:sym typeface="Copperplate" pitchFamily="1" charset="0"/>
              </a:rPr>
              <a:t> </a:t>
            </a:r>
            <a:r>
              <a:rPr lang="en-US" sz="2400" b="1" dirty="0">
                <a:solidFill>
                  <a:srgbClr val="FF0000"/>
                </a:solidFill>
                <a:sym typeface="Copperplate" pitchFamily="1" charset="0"/>
              </a:rPr>
              <a:t>W</a:t>
            </a:r>
            <a:r>
              <a:rPr lang="en-US" sz="2400" b="1" dirty="0" smtClean="0">
                <a:solidFill>
                  <a:srgbClr val="FF0000"/>
                </a:solidFill>
                <a:sym typeface="Copperplate" pitchFamily="1" charset="0"/>
              </a:rPr>
              <a:t>eak </a:t>
            </a:r>
            <a:r>
              <a:rPr lang="en-US" sz="2400" b="1" dirty="0">
                <a:solidFill>
                  <a:srgbClr val="FF0000"/>
                </a:solidFill>
                <a:sym typeface="Copperplate" pitchFamily="1" charset="0"/>
              </a:rPr>
              <a:t>D</a:t>
            </a:r>
            <a:r>
              <a:rPr lang="en-US" sz="2400" b="1" dirty="0" smtClean="0">
                <a:solidFill>
                  <a:srgbClr val="FF0000"/>
                </a:solidFill>
                <a:sym typeface="Copperplate" pitchFamily="1" charset="0"/>
              </a:rPr>
              <a:t>ecay</a:t>
            </a:r>
            <a:endParaRPr lang="en-US" sz="2400" b="1" dirty="0">
              <a:solidFill>
                <a:srgbClr val="FF0000"/>
              </a:solidFill>
              <a:sym typeface="Copperplate" pitchFamily="1" charset="0"/>
            </a:endParaRPr>
          </a:p>
        </p:txBody>
      </p:sp>
      <p:graphicFrame>
        <p:nvGraphicFramePr>
          <p:cNvPr id="2050" name="Object 22"/>
          <p:cNvGraphicFramePr>
            <a:graphicFrameLocks noChangeAspect="1"/>
          </p:cNvGraphicFramePr>
          <p:nvPr/>
        </p:nvGraphicFramePr>
        <p:xfrm>
          <a:off x="5076056" y="5949280"/>
          <a:ext cx="1660525" cy="714375"/>
        </p:xfrm>
        <a:graphic>
          <a:graphicData uri="http://schemas.openxmlformats.org/presentationml/2006/ole">
            <p:oleObj spid="_x0000_s2050" name="Equazione" r:id="rId7" imgW="1180800" imgH="507960" progId="Equation.3">
              <p:embed/>
            </p:oleObj>
          </a:graphicData>
        </a:graphic>
      </p:graphicFrame>
      <p:graphicFrame>
        <p:nvGraphicFramePr>
          <p:cNvPr id="2051" name="Object 23"/>
          <p:cNvGraphicFramePr>
            <a:graphicFrameLocks noChangeAspect="1"/>
          </p:cNvGraphicFramePr>
          <p:nvPr/>
        </p:nvGraphicFramePr>
        <p:xfrm>
          <a:off x="7092280" y="6021288"/>
          <a:ext cx="1766888" cy="608013"/>
        </p:xfrm>
        <a:graphic>
          <a:graphicData uri="http://schemas.openxmlformats.org/presentationml/2006/ole">
            <p:oleObj spid="_x0000_s2051" name="Equazione" r:id="rId8" imgW="1257120" imgH="431640" progId="Equation.3">
              <p:embed/>
            </p:oleObj>
          </a:graphicData>
        </a:graphic>
      </p:graphicFrame>
      <p:graphicFrame>
        <p:nvGraphicFramePr>
          <p:cNvPr id="2052" name="Object 24"/>
          <p:cNvGraphicFramePr>
            <a:graphicFrameLocks noChangeAspect="1"/>
          </p:cNvGraphicFramePr>
          <p:nvPr/>
        </p:nvGraphicFramePr>
        <p:xfrm>
          <a:off x="5580112" y="4464843"/>
          <a:ext cx="2790825" cy="1268413"/>
        </p:xfrm>
        <a:graphic>
          <a:graphicData uri="http://schemas.openxmlformats.org/presentationml/2006/ole">
            <p:oleObj spid="_x0000_s2052" name="Equazione" r:id="rId9" imgW="1333440" imgH="863280" progId="Equation.3">
              <p:embed/>
            </p:oleObj>
          </a:graphicData>
        </a:graphic>
      </p:graphicFrame>
      <p:sp>
        <p:nvSpPr>
          <p:cNvPr id="2060" name="CasellaDiTesto 27"/>
          <p:cNvSpPr txBox="1">
            <a:spLocks noChangeArrowheads="1"/>
          </p:cNvSpPr>
          <p:nvPr/>
        </p:nvSpPr>
        <p:spPr bwMode="auto">
          <a:xfrm>
            <a:off x="539552" y="5949280"/>
            <a:ext cx="4281488" cy="646112"/>
          </a:xfrm>
          <a:prstGeom prst="rect">
            <a:avLst/>
          </a:prstGeom>
          <a:noFill/>
          <a:ln w="9525">
            <a:noFill/>
            <a:miter lim="800000"/>
            <a:headEnd/>
            <a:tailEnd/>
          </a:ln>
        </p:spPr>
        <p:txBody>
          <a:bodyPr wrap="none">
            <a:spAutoFit/>
          </a:bodyPr>
          <a:lstStyle/>
          <a:p>
            <a:r>
              <a:rPr lang="en-GB" dirty="0">
                <a:solidFill>
                  <a:srgbClr val="FF0000"/>
                </a:solidFill>
                <a:latin typeface="Calibri" pitchFamily="34" charset="0"/>
              </a:rPr>
              <a:t>Assumption:</a:t>
            </a:r>
            <a:r>
              <a:rPr lang="en-GB" dirty="0">
                <a:solidFill>
                  <a:srgbClr val="FF0000"/>
                </a:solidFill>
                <a:latin typeface="Symbol" pitchFamily="18" charset="2"/>
              </a:rPr>
              <a:t> G</a:t>
            </a:r>
            <a:r>
              <a:rPr lang="en-GB" baseline="-25000" dirty="0">
                <a:solidFill>
                  <a:srgbClr val="FF0000"/>
                </a:solidFill>
                <a:latin typeface="Calibri" pitchFamily="34" charset="0"/>
              </a:rPr>
              <a:t>2</a:t>
            </a:r>
            <a:r>
              <a:rPr lang="en-GB" dirty="0">
                <a:solidFill>
                  <a:srgbClr val="FF0000"/>
                </a:solidFill>
                <a:latin typeface="Calibri" pitchFamily="34" charset="0"/>
              </a:rPr>
              <a:t>/</a:t>
            </a:r>
            <a:r>
              <a:rPr lang="en-GB" dirty="0">
                <a:solidFill>
                  <a:srgbClr val="FF0000"/>
                </a:solidFill>
                <a:latin typeface="Symbol" pitchFamily="18" charset="2"/>
              </a:rPr>
              <a:t>G</a:t>
            </a:r>
            <a:r>
              <a:rPr lang="en-GB" baseline="-25000" dirty="0">
                <a:solidFill>
                  <a:srgbClr val="FF0000"/>
                </a:solidFill>
                <a:latin typeface="Calibri" pitchFamily="34" charset="0"/>
              </a:rPr>
              <a:t>1</a:t>
            </a:r>
            <a:r>
              <a:rPr lang="en-GB" dirty="0">
                <a:solidFill>
                  <a:srgbClr val="FF0000"/>
                </a:solidFill>
                <a:latin typeface="Calibri" pitchFamily="34" charset="0"/>
              </a:rPr>
              <a:t> and </a:t>
            </a:r>
            <a:r>
              <a:rPr lang="en-GB" dirty="0" err="1">
                <a:solidFill>
                  <a:srgbClr val="FF0000"/>
                </a:solidFill>
                <a:latin typeface="Symbol" pitchFamily="18" charset="2"/>
              </a:rPr>
              <a:t>G</a:t>
            </a:r>
            <a:r>
              <a:rPr lang="en-GB" baseline="-25000" dirty="0" err="1">
                <a:solidFill>
                  <a:srgbClr val="FF0000"/>
                </a:solidFill>
                <a:latin typeface="Calibri" pitchFamily="34" charset="0"/>
              </a:rPr>
              <a:t>n</a:t>
            </a:r>
            <a:r>
              <a:rPr lang="en-GB" dirty="0">
                <a:solidFill>
                  <a:srgbClr val="FF0000"/>
                </a:solidFill>
                <a:latin typeface="Calibri" pitchFamily="34" charset="0"/>
              </a:rPr>
              <a:t>/</a:t>
            </a:r>
            <a:r>
              <a:rPr lang="en-GB" dirty="0" err="1">
                <a:solidFill>
                  <a:srgbClr val="FF0000"/>
                </a:solidFill>
                <a:latin typeface="Symbol" pitchFamily="18" charset="2"/>
              </a:rPr>
              <a:t>G</a:t>
            </a:r>
            <a:r>
              <a:rPr lang="en-GB" baseline="-25000" dirty="0" err="1">
                <a:solidFill>
                  <a:srgbClr val="FF0000"/>
                </a:solidFill>
                <a:latin typeface="Calibri" pitchFamily="34" charset="0"/>
              </a:rPr>
              <a:t>p</a:t>
            </a:r>
            <a:r>
              <a:rPr lang="en-GB" dirty="0">
                <a:solidFill>
                  <a:srgbClr val="FF0000"/>
                </a:solidFill>
                <a:latin typeface="Calibri" pitchFamily="34" charset="0"/>
              </a:rPr>
              <a:t> </a:t>
            </a:r>
            <a:r>
              <a:rPr lang="en-GB" dirty="0" err="1">
                <a:solidFill>
                  <a:srgbClr val="FF0000"/>
                </a:solidFill>
                <a:latin typeface="Calibri" pitchFamily="34" charset="0"/>
              </a:rPr>
              <a:t>indipendent</a:t>
            </a:r>
            <a:endParaRPr lang="en-GB" dirty="0">
              <a:solidFill>
                <a:srgbClr val="FF0000"/>
              </a:solidFill>
              <a:latin typeface="Calibri" pitchFamily="34" charset="0"/>
            </a:endParaRPr>
          </a:p>
          <a:p>
            <a:r>
              <a:rPr lang="en-GB" dirty="0">
                <a:solidFill>
                  <a:srgbClr val="FF0000"/>
                </a:solidFill>
                <a:latin typeface="Calibri" pitchFamily="34" charset="0"/>
              </a:rPr>
              <a:t>from A</a:t>
            </a:r>
            <a:r>
              <a:rPr lang="en-GB" dirty="0">
                <a:solidFill>
                  <a:srgbClr val="FF0000"/>
                </a:solidFill>
                <a:latin typeface="Calibri" pitchFamily="34" charset="0"/>
                <a:sym typeface="Wingdings" pitchFamily="2" charset="2"/>
              </a:rPr>
              <a:t> supported by exp and </a:t>
            </a:r>
            <a:r>
              <a:rPr lang="en-GB" dirty="0" smtClean="0">
                <a:solidFill>
                  <a:srgbClr val="FF0000"/>
                </a:solidFill>
                <a:latin typeface="Calibri" pitchFamily="34" charset="0"/>
                <a:sym typeface="Wingdings" pitchFamily="2" charset="2"/>
              </a:rPr>
              <a:t>the</a:t>
            </a:r>
            <a:endParaRPr lang="it-IT" dirty="0">
              <a:solidFill>
                <a:srgbClr val="FF0000"/>
              </a:solidFill>
              <a:latin typeface="Calibri" pitchFamily="34" charset="0"/>
            </a:endParaRPr>
          </a:p>
        </p:txBody>
      </p:sp>
      <p:sp>
        <p:nvSpPr>
          <p:cNvPr id="15" name="CasellaDiTesto 14"/>
          <p:cNvSpPr txBox="1"/>
          <p:nvPr/>
        </p:nvSpPr>
        <p:spPr>
          <a:xfrm>
            <a:off x="43109" y="5445224"/>
            <a:ext cx="4788024" cy="338554"/>
          </a:xfrm>
          <a:prstGeom prst="rect">
            <a:avLst/>
          </a:prstGeom>
          <a:noFill/>
        </p:spPr>
        <p:txBody>
          <a:bodyPr wrap="square" rtlCol="0">
            <a:spAutoFit/>
          </a:bodyPr>
          <a:lstStyle/>
          <a:p>
            <a:r>
              <a:rPr lang="it-IT" sz="1600" dirty="0" smtClean="0">
                <a:solidFill>
                  <a:schemeClr val="tx2">
                    <a:lumMod val="10000"/>
                  </a:schemeClr>
                </a:solidFill>
              </a:rPr>
              <a:t>FINUDA Coll. and G. </a:t>
            </a:r>
            <a:r>
              <a:rPr lang="it-IT" sz="1600" dirty="0" err="1" smtClean="0">
                <a:solidFill>
                  <a:schemeClr val="tx2">
                    <a:lumMod val="10000"/>
                  </a:schemeClr>
                </a:solidFill>
              </a:rPr>
              <a:t>Garbarino</a:t>
            </a:r>
            <a:r>
              <a:rPr lang="it-IT" sz="1600" dirty="0" smtClean="0">
                <a:solidFill>
                  <a:schemeClr val="tx2">
                    <a:lumMod val="10000"/>
                  </a:schemeClr>
                </a:solidFill>
              </a:rPr>
              <a:t>, PLB 685 (2010) 247</a:t>
            </a:r>
            <a:endParaRPr lang="it-IT" sz="1600" dirty="0">
              <a:solidFill>
                <a:schemeClr val="tx2">
                  <a:lumMod val="10000"/>
                </a:schemeClr>
              </a:solidFill>
            </a:endParaRPr>
          </a:p>
        </p:txBody>
      </p:sp>
      <p:grpSp>
        <p:nvGrpSpPr>
          <p:cNvPr id="3" name="Gruppo 34"/>
          <p:cNvGrpSpPr/>
          <p:nvPr/>
        </p:nvGrpSpPr>
        <p:grpSpPr>
          <a:xfrm>
            <a:off x="0" y="2132856"/>
            <a:ext cx="5076056" cy="3384376"/>
            <a:chOff x="0" y="2132856"/>
            <a:chExt cx="5076056" cy="3384376"/>
          </a:xfrm>
        </p:grpSpPr>
        <p:pic>
          <p:nvPicPr>
            <p:cNvPr id="2059" name="Immagine 39" descr="Fig2.gif"/>
            <p:cNvPicPr>
              <a:picLocks noChangeAspect="1"/>
            </p:cNvPicPr>
            <p:nvPr/>
          </p:nvPicPr>
          <p:blipFill>
            <a:blip r:embed="rId10" cstate="print"/>
            <a:srcRect b="1438"/>
            <a:stretch>
              <a:fillRect/>
            </a:stretch>
          </p:blipFill>
          <p:spPr bwMode="auto">
            <a:xfrm>
              <a:off x="0" y="2132856"/>
              <a:ext cx="5076056" cy="3384376"/>
            </a:xfrm>
            <a:prstGeom prst="rect">
              <a:avLst/>
            </a:prstGeom>
            <a:noFill/>
            <a:ln w="9525">
              <a:noFill/>
              <a:miter lim="800000"/>
              <a:headEnd/>
              <a:tailEnd/>
            </a:ln>
          </p:spPr>
        </p:pic>
        <p:sp>
          <p:nvSpPr>
            <p:cNvPr id="16" name="TextBox 100"/>
            <p:cNvSpPr txBox="1"/>
            <p:nvPr/>
          </p:nvSpPr>
          <p:spPr>
            <a:xfrm>
              <a:off x="1547664" y="2996952"/>
              <a:ext cx="2838629" cy="338554"/>
            </a:xfrm>
            <a:prstGeom prst="rect">
              <a:avLst/>
            </a:prstGeom>
            <a:noFill/>
            <a:ln w="19050">
              <a:solidFill>
                <a:srgbClr val="468B30"/>
              </a:solidFill>
              <a:prstDash val="sysDash"/>
            </a:ln>
          </p:spPr>
          <p:txBody>
            <a:bodyPr wrap="square" rtlCol="0">
              <a:spAutoFit/>
            </a:bodyPr>
            <a:lstStyle/>
            <a:p>
              <a:pPr algn="ctr"/>
              <a:r>
                <a:rPr lang="en-US" sz="1600" dirty="0" smtClean="0">
                  <a:solidFill>
                    <a:srgbClr val="002060"/>
                  </a:solidFill>
                </a:rPr>
                <a:t>FSI linear on A up to A=16</a:t>
              </a:r>
            </a:p>
          </p:txBody>
        </p:sp>
      </p:grpSp>
      <p:grpSp>
        <p:nvGrpSpPr>
          <p:cNvPr id="4" name="Group 77"/>
          <p:cNvGrpSpPr/>
          <p:nvPr/>
        </p:nvGrpSpPr>
        <p:grpSpPr>
          <a:xfrm>
            <a:off x="269096" y="908720"/>
            <a:ext cx="7327239" cy="1066800"/>
            <a:chOff x="609600" y="5410200"/>
            <a:chExt cx="7476496" cy="1066800"/>
          </a:xfrm>
        </p:grpSpPr>
        <p:grpSp>
          <p:nvGrpSpPr>
            <p:cNvPr id="5" name="Group 30"/>
            <p:cNvGrpSpPr/>
            <p:nvPr/>
          </p:nvGrpSpPr>
          <p:grpSpPr>
            <a:xfrm>
              <a:off x="609600" y="5410200"/>
              <a:ext cx="1861573" cy="933510"/>
              <a:chOff x="1066800" y="3733800"/>
              <a:chExt cx="1861573" cy="933510"/>
            </a:xfrm>
          </p:grpSpPr>
          <p:grpSp>
            <p:nvGrpSpPr>
              <p:cNvPr id="6" name="Group 28"/>
              <p:cNvGrpSpPr/>
              <p:nvPr/>
            </p:nvGrpSpPr>
            <p:grpSpPr>
              <a:xfrm>
                <a:off x="1066800" y="3733800"/>
                <a:ext cx="1676400" cy="933510"/>
                <a:chOff x="1066800" y="3733800"/>
                <a:chExt cx="1676400" cy="933510"/>
              </a:xfrm>
            </p:grpSpPr>
            <p:sp>
              <p:nvSpPr>
                <p:cNvPr id="30" name="Rectangle 64"/>
                <p:cNvSpPr/>
                <p:nvPr/>
              </p:nvSpPr>
              <p:spPr>
                <a:xfrm>
                  <a:off x="1066800" y="4267200"/>
                  <a:ext cx="1676400" cy="400110"/>
                </a:xfrm>
                <a:prstGeom prst="rect">
                  <a:avLst/>
                </a:prstGeom>
              </p:spPr>
              <p:txBody>
                <a:bodyPr wrap="square">
                  <a:spAutoFit/>
                </a:bodyPr>
                <a:lstStyle/>
                <a:p>
                  <a:r>
                    <a:rPr lang="en-US" sz="2000" dirty="0" err="1" smtClean="0">
                      <a:latin typeface="+mj-lt"/>
                    </a:rPr>
                    <a:t>A</a:t>
                  </a:r>
                  <a:r>
                    <a:rPr lang="en-US" sz="2000" baseline="-25000" dirty="0" err="1" smtClean="0">
                      <a:latin typeface="+mj-lt"/>
                    </a:rPr>
                    <a:t>low</a:t>
                  </a:r>
                  <a:r>
                    <a:rPr lang="en-US" sz="2000" dirty="0" smtClean="0">
                      <a:latin typeface="+mj-lt"/>
                    </a:rPr>
                    <a:t> + </a:t>
                  </a:r>
                  <a:r>
                    <a:rPr lang="en-US" sz="2000" dirty="0" err="1" smtClean="0">
                      <a:latin typeface="+mj-lt"/>
                    </a:rPr>
                    <a:t>A</a:t>
                  </a:r>
                  <a:r>
                    <a:rPr lang="en-US" sz="2000" baseline="-25000" dirty="0" err="1" smtClean="0">
                      <a:latin typeface="+mj-lt"/>
                    </a:rPr>
                    <a:t>high</a:t>
                  </a:r>
                  <a:endParaRPr lang="en-US" sz="2000" baseline="-25000" dirty="0">
                    <a:latin typeface="+mj-lt"/>
                  </a:endParaRPr>
                </a:p>
              </p:txBody>
            </p:sp>
            <p:grpSp>
              <p:nvGrpSpPr>
                <p:cNvPr id="7" name="Group 27"/>
                <p:cNvGrpSpPr/>
                <p:nvPr/>
              </p:nvGrpSpPr>
              <p:grpSpPr>
                <a:xfrm>
                  <a:off x="1066800" y="3733800"/>
                  <a:ext cx="1322401" cy="534988"/>
                  <a:chOff x="1066800" y="3733800"/>
                  <a:chExt cx="1322401" cy="534988"/>
                </a:xfrm>
              </p:grpSpPr>
              <p:sp>
                <p:nvSpPr>
                  <p:cNvPr id="32" name="TextBox 66"/>
                  <p:cNvSpPr txBox="1"/>
                  <p:nvPr/>
                </p:nvSpPr>
                <p:spPr>
                  <a:xfrm>
                    <a:off x="1485037" y="3733800"/>
                    <a:ext cx="595053" cy="400110"/>
                  </a:xfrm>
                  <a:prstGeom prst="rect">
                    <a:avLst/>
                  </a:prstGeom>
                  <a:noFill/>
                </p:spPr>
                <p:txBody>
                  <a:bodyPr wrap="none" rtlCol="0">
                    <a:spAutoFit/>
                  </a:bodyPr>
                  <a:lstStyle/>
                  <a:p>
                    <a:r>
                      <a:rPr lang="en-US" sz="2000" dirty="0" err="1" smtClean="0">
                        <a:latin typeface="+mj-lt"/>
                      </a:rPr>
                      <a:t>A</a:t>
                    </a:r>
                    <a:r>
                      <a:rPr lang="en-US" sz="2000" baseline="-25000" dirty="0" err="1" smtClean="0">
                        <a:latin typeface="+mj-lt"/>
                      </a:rPr>
                      <a:t>low</a:t>
                    </a:r>
                    <a:endParaRPr lang="en-US" sz="2000" baseline="-25000" dirty="0">
                      <a:latin typeface="+mj-lt"/>
                    </a:endParaRPr>
                  </a:p>
                </p:txBody>
              </p:sp>
              <p:cxnSp>
                <p:nvCxnSpPr>
                  <p:cNvPr id="33" name="Straight Connector 67"/>
                  <p:cNvCxnSpPr/>
                  <p:nvPr/>
                </p:nvCxnSpPr>
                <p:spPr>
                  <a:xfrm>
                    <a:off x="1066800" y="4267200"/>
                    <a:ext cx="132240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9" name="TextBox 63"/>
              <p:cNvSpPr txBox="1"/>
              <p:nvPr/>
            </p:nvSpPr>
            <p:spPr>
              <a:xfrm>
                <a:off x="2564171" y="4017367"/>
                <a:ext cx="364202" cy="461665"/>
              </a:xfrm>
              <a:prstGeom prst="rect">
                <a:avLst/>
              </a:prstGeom>
              <a:noFill/>
            </p:spPr>
            <p:txBody>
              <a:bodyPr wrap="none" rtlCol="0">
                <a:spAutoFit/>
              </a:bodyPr>
              <a:lstStyle/>
              <a:p>
                <a:r>
                  <a:rPr lang="en-US" sz="2400" dirty="0" smtClean="0">
                    <a:latin typeface="+mj-lt"/>
                  </a:rPr>
                  <a:t>=</a:t>
                </a:r>
                <a:endParaRPr lang="en-US" sz="2400" dirty="0">
                  <a:latin typeface="+mj-lt"/>
                </a:endParaRPr>
              </a:p>
            </p:txBody>
          </p:sp>
        </p:grpSp>
        <p:grpSp>
          <p:nvGrpSpPr>
            <p:cNvPr id="8" name="Group 76"/>
            <p:cNvGrpSpPr/>
            <p:nvPr/>
          </p:nvGrpSpPr>
          <p:grpSpPr>
            <a:xfrm>
              <a:off x="2937376" y="5410200"/>
              <a:ext cx="5148720" cy="1066800"/>
              <a:chOff x="2937376" y="5410200"/>
              <a:chExt cx="5148720" cy="1066800"/>
            </a:xfrm>
          </p:grpSpPr>
          <p:grpSp>
            <p:nvGrpSpPr>
              <p:cNvPr id="9" name="Group 73"/>
              <p:cNvGrpSpPr/>
              <p:nvPr/>
            </p:nvGrpSpPr>
            <p:grpSpPr>
              <a:xfrm>
                <a:off x="2937376" y="5410200"/>
                <a:ext cx="4933507" cy="534988"/>
                <a:chOff x="2937376" y="5410200"/>
                <a:chExt cx="4933507" cy="534988"/>
              </a:xfrm>
            </p:grpSpPr>
            <p:grpSp>
              <p:nvGrpSpPr>
                <p:cNvPr id="10" name="Group 35"/>
                <p:cNvGrpSpPr/>
                <p:nvPr/>
              </p:nvGrpSpPr>
              <p:grpSpPr>
                <a:xfrm>
                  <a:off x="2937376" y="5410200"/>
                  <a:ext cx="4889207" cy="534988"/>
                  <a:chOff x="3394576" y="3733800"/>
                  <a:chExt cx="4889207" cy="534988"/>
                </a:xfrm>
              </p:grpSpPr>
              <p:sp>
                <p:nvSpPr>
                  <p:cNvPr id="26" name="TextBox 60"/>
                  <p:cNvSpPr txBox="1"/>
                  <p:nvPr/>
                </p:nvSpPr>
                <p:spPr>
                  <a:xfrm>
                    <a:off x="3429000" y="3733800"/>
                    <a:ext cx="656226" cy="461665"/>
                  </a:xfrm>
                  <a:prstGeom prst="rect">
                    <a:avLst/>
                  </a:prstGeom>
                  <a:noFill/>
                </p:spPr>
                <p:txBody>
                  <a:bodyPr wrap="none" rtlCol="0">
                    <a:spAutoFit/>
                  </a:bodyPr>
                  <a:lstStyle/>
                  <a:p>
                    <a:r>
                      <a:rPr lang="en-US" sz="2000" dirty="0" smtClean="0">
                        <a:latin typeface="+mj-lt"/>
                        <a:cs typeface="Symbol" charset="2"/>
                      </a:rPr>
                      <a:t>0.5 </a:t>
                    </a:r>
                    <a:r>
                      <a:rPr lang="en-US" sz="2400" dirty="0" smtClean="0">
                        <a:latin typeface="Symbol" charset="2"/>
                        <a:cs typeface="Symbol" charset="2"/>
                      </a:rPr>
                      <a:t> </a:t>
                    </a:r>
                    <a:endParaRPr lang="en-US" sz="2400" baseline="-25000" dirty="0">
                      <a:latin typeface="+mj-lt"/>
                    </a:endParaRPr>
                  </a:p>
                </p:txBody>
              </p:sp>
              <p:cxnSp>
                <p:nvCxnSpPr>
                  <p:cNvPr id="27" name="Straight Connector 61"/>
                  <p:cNvCxnSpPr/>
                  <p:nvPr/>
                </p:nvCxnSpPr>
                <p:spPr>
                  <a:xfrm>
                    <a:off x="3394576" y="4267200"/>
                    <a:ext cx="48892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72"/>
                <p:cNvGrpSpPr/>
                <p:nvPr/>
              </p:nvGrpSpPr>
              <p:grpSpPr>
                <a:xfrm>
                  <a:off x="3429000" y="5410200"/>
                  <a:ext cx="4441883" cy="461665"/>
                  <a:chOff x="3429000" y="5410200"/>
                  <a:chExt cx="4441883" cy="461665"/>
                </a:xfrm>
              </p:grpSpPr>
              <p:sp>
                <p:nvSpPr>
                  <p:cNvPr id="24" name="Rectangle 69"/>
                  <p:cNvSpPr/>
                  <p:nvPr/>
                </p:nvSpPr>
                <p:spPr>
                  <a:xfrm>
                    <a:off x="3429000" y="5410200"/>
                    <a:ext cx="2063730" cy="461665"/>
                  </a:xfrm>
                  <a:prstGeom prst="rect">
                    <a:avLst/>
                  </a:prstGeom>
                </p:spPr>
                <p:txBody>
                  <a:bodyPr wrap="square">
                    <a:spAutoFit/>
                  </a:bodyPr>
                  <a:lstStyle/>
                  <a:p>
                    <a:r>
                      <a:rPr lang="en-US" sz="2000" dirty="0" err="1" smtClean="0">
                        <a:latin typeface="+mj-lt"/>
                      </a:rPr>
                      <a:t>N(</a:t>
                    </a:r>
                    <a:r>
                      <a:rPr lang="en-US" sz="2000" dirty="0" err="1" smtClean="0">
                        <a:latin typeface="Symbol" charset="2"/>
                        <a:cs typeface="Symbol" charset="2"/>
                      </a:rPr>
                      <a:t>L</a:t>
                    </a:r>
                    <a:r>
                      <a:rPr lang="en-US" sz="2000" dirty="0" err="1" smtClean="0">
                        <a:latin typeface="+mj-lt"/>
                      </a:rPr>
                      <a:t>p</a:t>
                    </a:r>
                    <a:r>
                      <a:rPr lang="en-US" sz="2000" dirty="0" smtClean="0"/>
                      <a:t> </a:t>
                    </a:r>
                    <a:r>
                      <a:rPr lang="en-US" sz="2000" dirty="0" err="1" smtClean="0">
                        <a:latin typeface="Wingdings"/>
                        <a:ea typeface="Wingdings"/>
                        <a:cs typeface="Wingdings"/>
                      </a:rPr>
                      <a:t></a:t>
                    </a:r>
                    <a:r>
                      <a:rPr lang="en-US" sz="2000" dirty="0" smtClean="0"/>
                      <a:t> </a:t>
                    </a:r>
                    <a:r>
                      <a:rPr lang="en-US" sz="2000" dirty="0" err="1" smtClean="0">
                        <a:latin typeface="+mj-lt"/>
                      </a:rPr>
                      <a:t>np</a:t>
                    </a:r>
                    <a:r>
                      <a:rPr lang="en-US" sz="2000" dirty="0" smtClean="0">
                        <a:latin typeface="+mj-lt"/>
                      </a:rPr>
                      <a:t>) </a:t>
                    </a:r>
                    <a:r>
                      <a:rPr lang="en-US" sz="2400" dirty="0" smtClean="0">
                        <a:latin typeface="+mj-lt"/>
                      </a:rPr>
                      <a:t>+</a:t>
                    </a:r>
                    <a:endParaRPr lang="en-US" sz="2400" dirty="0">
                      <a:latin typeface="+mj-lt"/>
                    </a:endParaRPr>
                  </a:p>
                </p:txBody>
              </p:sp>
              <p:sp>
                <p:nvSpPr>
                  <p:cNvPr id="25" name="TextBox 70"/>
                  <p:cNvSpPr txBox="1"/>
                  <p:nvPr/>
                </p:nvSpPr>
                <p:spPr>
                  <a:xfrm>
                    <a:off x="5122521" y="5449521"/>
                    <a:ext cx="2748362" cy="400110"/>
                  </a:xfrm>
                  <a:prstGeom prst="rect">
                    <a:avLst/>
                  </a:prstGeom>
                  <a:noFill/>
                </p:spPr>
                <p:txBody>
                  <a:bodyPr wrap="none" rtlCol="0">
                    <a:spAutoFit/>
                  </a:bodyPr>
                  <a:lstStyle/>
                  <a:p>
                    <a:r>
                      <a:rPr lang="en-US" sz="2000" dirty="0" err="1" smtClean="0">
                        <a:latin typeface="+mj-lt"/>
                      </a:rPr>
                      <a:t>N(</a:t>
                    </a:r>
                    <a:r>
                      <a:rPr lang="en-US" sz="2000" dirty="0" err="1" smtClean="0">
                        <a:latin typeface="Symbol" charset="2"/>
                        <a:cs typeface="Symbol" charset="2"/>
                      </a:rPr>
                      <a:t>L</a:t>
                    </a:r>
                    <a:r>
                      <a:rPr lang="en-US" sz="2000" dirty="0" err="1" smtClean="0">
                        <a:latin typeface="+mj-lt"/>
                      </a:rPr>
                      <a:t>np</a:t>
                    </a:r>
                    <a:r>
                      <a:rPr lang="en-US" sz="2000" dirty="0" smtClean="0"/>
                      <a:t> </a:t>
                    </a:r>
                    <a:r>
                      <a:rPr lang="en-US" sz="2000" dirty="0" err="1" smtClean="0">
                        <a:latin typeface="Wingdings"/>
                        <a:ea typeface="Wingdings"/>
                        <a:cs typeface="Wingdings"/>
                      </a:rPr>
                      <a:t></a:t>
                    </a:r>
                    <a:r>
                      <a:rPr lang="en-US" sz="2000" dirty="0" err="1" smtClean="0">
                        <a:latin typeface="+mj-lt"/>
                      </a:rPr>
                      <a:t>nnp</a:t>
                    </a:r>
                    <a:r>
                      <a:rPr lang="en-US" sz="2000" dirty="0" smtClean="0">
                        <a:latin typeface="+mj-lt"/>
                      </a:rPr>
                      <a:t>) + </a:t>
                    </a:r>
                    <a:r>
                      <a:rPr lang="en-US" sz="2000" dirty="0" err="1" smtClean="0">
                        <a:latin typeface="+mj-lt"/>
                      </a:rPr>
                      <a:t>N</a:t>
                    </a:r>
                    <a:r>
                      <a:rPr lang="en-US" sz="2000" baseline="-25000" dirty="0" err="1" smtClean="0">
                        <a:latin typeface="+mj-lt"/>
                      </a:rPr>
                      <a:t>p</a:t>
                    </a:r>
                    <a:r>
                      <a:rPr lang="en-US" sz="2000" baseline="30000" dirty="0" err="1" smtClean="0">
                        <a:latin typeface="+mj-lt"/>
                      </a:rPr>
                      <a:t>FSI</a:t>
                    </a:r>
                    <a:r>
                      <a:rPr lang="en-US" sz="2000" baseline="30000" dirty="0" smtClean="0">
                        <a:latin typeface="+mj-lt"/>
                      </a:rPr>
                      <a:t>-low</a:t>
                    </a:r>
                    <a:endParaRPr lang="en-US" sz="2000" baseline="30000" dirty="0">
                      <a:latin typeface="+mj-lt"/>
                    </a:endParaRPr>
                  </a:p>
                </p:txBody>
              </p:sp>
            </p:grpSp>
          </p:grpSp>
          <p:sp>
            <p:nvSpPr>
              <p:cNvPr id="21" name="TextBox 75"/>
              <p:cNvSpPr txBox="1"/>
              <p:nvPr/>
            </p:nvSpPr>
            <p:spPr>
              <a:xfrm>
                <a:off x="3209092" y="6015335"/>
                <a:ext cx="4877004" cy="461665"/>
              </a:xfrm>
              <a:prstGeom prst="rect">
                <a:avLst/>
              </a:prstGeom>
              <a:noFill/>
            </p:spPr>
            <p:txBody>
              <a:bodyPr wrap="none" rtlCol="0">
                <a:spAutoFit/>
              </a:bodyPr>
              <a:lstStyle/>
              <a:p>
                <a:r>
                  <a:rPr lang="en-US" sz="2400" dirty="0" err="1" smtClean="0">
                    <a:latin typeface="+mj-lt"/>
                  </a:rPr>
                  <a:t>N(</a:t>
                </a:r>
                <a:r>
                  <a:rPr lang="en-US" sz="2400" dirty="0" err="1" smtClean="0">
                    <a:latin typeface="Symbol" charset="2"/>
                    <a:cs typeface="Symbol" charset="2"/>
                  </a:rPr>
                  <a:t>L</a:t>
                </a:r>
                <a:r>
                  <a:rPr lang="en-US" sz="2400" dirty="0" err="1" smtClean="0">
                    <a:latin typeface="+mj-lt"/>
                  </a:rPr>
                  <a:t>np</a:t>
                </a:r>
                <a:r>
                  <a:rPr lang="en-US" sz="2400" dirty="0" smtClean="0"/>
                  <a:t> </a:t>
                </a:r>
                <a:r>
                  <a:rPr lang="en-US" sz="1600" dirty="0" err="1" smtClean="0">
                    <a:latin typeface="Wingdings"/>
                    <a:ea typeface="Wingdings"/>
                    <a:cs typeface="Wingdings"/>
                  </a:rPr>
                  <a:t></a:t>
                </a:r>
                <a:r>
                  <a:rPr lang="en-US" sz="2400" dirty="0" err="1" smtClean="0">
                    <a:latin typeface="+mj-lt"/>
                  </a:rPr>
                  <a:t>nnp</a:t>
                </a:r>
                <a:r>
                  <a:rPr lang="en-US" sz="2400" dirty="0" smtClean="0">
                    <a:latin typeface="+mj-lt"/>
                  </a:rPr>
                  <a:t>) + </a:t>
                </a:r>
                <a:r>
                  <a:rPr lang="en-US" sz="2400" dirty="0" err="1" smtClean="0">
                    <a:latin typeface="+mj-lt"/>
                  </a:rPr>
                  <a:t>N</a:t>
                </a:r>
                <a:r>
                  <a:rPr lang="en-US" sz="2400" baseline="-25000" dirty="0" err="1" smtClean="0">
                    <a:latin typeface="+mj-lt"/>
                  </a:rPr>
                  <a:t>p</a:t>
                </a:r>
                <a:r>
                  <a:rPr lang="en-US" sz="2400" baseline="30000" dirty="0" err="1" smtClean="0">
                    <a:latin typeface="+mj-lt"/>
                  </a:rPr>
                  <a:t>FSI</a:t>
                </a:r>
                <a:r>
                  <a:rPr lang="en-US" sz="2400" baseline="30000" dirty="0" smtClean="0">
                    <a:latin typeface="+mj-lt"/>
                  </a:rPr>
                  <a:t>-low </a:t>
                </a:r>
                <a:r>
                  <a:rPr lang="en-US" sz="2400" dirty="0" smtClean="0">
                    <a:latin typeface="+mj-lt"/>
                  </a:rPr>
                  <a:t>+ </a:t>
                </a:r>
                <a:r>
                  <a:rPr lang="en-US" sz="2400" dirty="0" err="1" smtClean="0">
                    <a:latin typeface="+mj-lt"/>
                  </a:rPr>
                  <a:t>N</a:t>
                </a:r>
                <a:r>
                  <a:rPr lang="en-US" sz="2400" baseline="-25000" dirty="0" err="1" smtClean="0">
                    <a:latin typeface="+mj-lt"/>
                  </a:rPr>
                  <a:t>p</a:t>
                </a:r>
                <a:r>
                  <a:rPr lang="en-US" sz="2400" baseline="30000" dirty="0" err="1" smtClean="0">
                    <a:latin typeface="+mj-lt"/>
                  </a:rPr>
                  <a:t>FSI</a:t>
                </a:r>
                <a:r>
                  <a:rPr lang="en-US" sz="2400" baseline="30000" dirty="0" smtClean="0">
                    <a:latin typeface="+mj-lt"/>
                  </a:rPr>
                  <a:t>-high </a:t>
                </a:r>
                <a:endParaRPr lang="en-US" sz="2400" baseline="30000" dirty="0">
                  <a:latin typeface="+mj-lt"/>
                </a:endParaRPr>
              </a:p>
            </p:txBody>
          </p:sp>
        </p:grpSp>
      </p:grpSp>
      <p:sp>
        <p:nvSpPr>
          <p:cNvPr id="37" name="Segnaposto numero diapositiva 36"/>
          <p:cNvSpPr>
            <a:spLocks noGrp="1"/>
          </p:cNvSpPr>
          <p:nvPr>
            <p:ph type="sldNum" sz="quarter" idx="12"/>
          </p:nvPr>
        </p:nvSpPr>
        <p:spPr/>
        <p:txBody>
          <a:bodyPr/>
          <a:lstStyle/>
          <a:p>
            <a:pPr>
              <a:defRPr/>
            </a:pPr>
            <a:r>
              <a:rPr lang="it-IT" smtClean="0"/>
              <a:t>1</a:t>
            </a:r>
            <a:endParaRPr lang="it-IT"/>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76200" y="0"/>
            <a:ext cx="7848600" cy="527050"/>
          </a:xfrm>
          <a:prstGeom prst="rect">
            <a:avLst/>
          </a:prstGeom>
          <a:noFill/>
          <a:ln w="9525">
            <a:noFill/>
            <a:round/>
            <a:headEnd/>
            <a:tailEnd/>
          </a:ln>
        </p:spPr>
        <p:txBody>
          <a:bodyPr wrap="none" lIns="81639" tIns="40820" rIns="81639" bIns="40820">
            <a:prstTxWarp prst="textNoShape">
              <a:avLst/>
            </a:prstTxWarp>
          </a:bodyPr>
          <a:lstStyle/>
          <a:p>
            <a:pPr defTabSz="414338" hangingPunct="0">
              <a:lnSpc>
                <a:spcPct val="154000"/>
              </a:lnSpc>
              <a:buClr>
                <a:srgbClr val="000000"/>
              </a:buClr>
              <a:buSzPct val="45000"/>
              <a:buFont typeface="Wingdings" pitchFamily="-65"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sz="2400" b="1" dirty="0" smtClean="0">
                <a:solidFill>
                  <a:srgbClr val="FF0000"/>
                </a:solidFill>
              </a:rPr>
              <a:t>NMWD, FSI </a:t>
            </a:r>
            <a:r>
              <a:rPr lang="en-GB" sz="2400" b="1" dirty="0" smtClean="0">
                <a:solidFill>
                  <a:srgbClr val="FF0000"/>
                </a:solidFill>
                <a:latin typeface="+mj-lt"/>
              </a:rPr>
              <a:t>&amp; </a:t>
            </a:r>
            <a:r>
              <a:rPr lang="en-GB" sz="2400" b="1" dirty="0" smtClean="0">
                <a:solidFill>
                  <a:srgbClr val="FF0000"/>
                </a:solidFill>
              </a:rPr>
              <a:t>2N: results</a:t>
            </a:r>
            <a:endParaRPr lang="en-GB" sz="2400" b="1" dirty="0">
              <a:solidFill>
                <a:srgbClr val="FF0000"/>
              </a:solidFill>
            </a:endParaRPr>
          </a:p>
        </p:txBody>
      </p:sp>
      <p:sp>
        <p:nvSpPr>
          <p:cNvPr id="4" name="CasellaDiTesto 4"/>
          <p:cNvSpPr txBox="1">
            <a:spLocks noChangeArrowheads="1"/>
          </p:cNvSpPr>
          <p:nvPr/>
        </p:nvSpPr>
        <p:spPr bwMode="auto">
          <a:xfrm>
            <a:off x="323528" y="836712"/>
            <a:ext cx="8382000" cy="5881034"/>
          </a:xfrm>
          <a:prstGeom prst="rect">
            <a:avLst/>
          </a:prstGeom>
          <a:gradFill>
            <a:gsLst>
              <a:gs pos="0">
                <a:schemeClr val="accent1"/>
              </a:gs>
              <a:gs pos="50000">
                <a:schemeClr val="tx2">
                  <a:lumMod val="20000"/>
                  <a:lumOff val="80000"/>
                </a:schemeClr>
              </a:gs>
              <a:gs pos="100000">
                <a:schemeClr val="accent1">
                  <a:lumMod val="20000"/>
                  <a:lumOff val="80000"/>
                </a:schemeClr>
              </a:gs>
            </a:gsLst>
            <a:lin ang="5400000" scaled="0"/>
          </a:gradFill>
          <a:ln w="9525">
            <a:noFill/>
            <a:miter lim="800000"/>
            <a:headEnd/>
            <a:tailEnd/>
          </a:ln>
        </p:spPr>
        <p:txBody>
          <a:bodyPr wrap="square">
            <a:prstTxWarp prst="textNoShape">
              <a:avLst/>
            </a:prstTxWarp>
            <a:spAutoFit/>
          </a:bodyPr>
          <a:lstStyle/>
          <a:p>
            <a:pPr>
              <a:buClr>
                <a:schemeClr val="tx2">
                  <a:lumMod val="10000"/>
                </a:schemeClr>
              </a:buClr>
              <a:buFont typeface="Arial"/>
              <a:buChar char="•"/>
            </a:pPr>
            <a:r>
              <a:rPr lang="it-IT" dirty="0" smtClean="0">
                <a:solidFill>
                  <a:srgbClr val="FF0000"/>
                </a:solidFill>
                <a:latin typeface="+mj-lt"/>
              </a:rPr>
              <a:t> </a:t>
            </a:r>
            <a:r>
              <a:rPr lang="it-IT" u="sng" dirty="0" err="1" smtClean="0">
                <a:latin typeface="+mj-lt"/>
              </a:rPr>
              <a:t>p-induced</a:t>
            </a:r>
            <a:r>
              <a:rPr lang="it-IT" u="sng" dirty="0" smtClean="0">
                <a:latin typeface="+mj-lt"/>
              </a:rPr>
              <a:t> NMWD </a:t>
            </a:r>
            <a:r>
              <a:rPr lang="it-IT" u="sng" dirty="0" err="1" smtClean="0">
                <a:latin typeface="+mj-lt"/>
              </a:rPr>
              <a:t>proton</a:t>
            </a:r>
            <a:r>
              <a:rPr lang="it-IT" u="sng" dirty="0" smtClean="0">
                <a:latin typeface="+mj-lt"/>
              </a:rPr>
              <a:t> </a:t>
            </a:r>
            <a:r>
              <a:rPr lang="it-IT" u="sng" dirty="0" err="1" smtClean="0">
                <a:latin typeface="+mj-lt"/>
              </a:rPr>
              <a:t>spectra</a:t>
            </a:r>
            <a:r>
              <a:rPr lang="it-IT" u="sng" dirty="0" smtClean="0">
                <a:latin typeface="+mj-lt"/>
              </a:rPr>
              <a:t> </a:t>
            </a:r>
            <a:r>
              <a:rPr lang="it-IT" u="sng" dirty="0" err="1" smtClean="0">
                <a:latin typeface="+mj-lt"/>
              </a:rPr>
              <a:t>from</a:t>
            </a:r>
            <a:r>
              <a:rPr lang="it-IT" u="sng" dirty="0" smtClean="0">
                <a:latin typeface="+mj-lt"/>
              </a:rPr>
              <a:t> </a:t>
            </a:r>
            <a:r>
              <a:rPr lang="it-IT" u="sng" baseline="30000" dirty="0" smtClean="0">
                <a:latin typeface="+mj-lt"/>
              </a:rPr>
              <a:t>5</a:t>
            </a:r>
            <a:r>
              <a:rPr lang="it-IT" u="sng" baseline="-25000" dirty="0" smtClean="0">
                <a:latin typeface="Symbol" charset="2"/>
                <a:cs typeface="Symbol" charset="2"/>
              </a:rPr>
              <a:t>L</a:t>
            </a:r>
            <a:r>
              <a:rPr lang="it-IT" u="sng" dirty="0" smtClean="0">
                <a:latin typeface="+mj-lt"/>
              </a:rPr>
              <a:t>He </a:t>
            </a:r>
            <a:r>
              <a:rPr lang="it-IT" u="sng" dirty="0" err="1" smtClean="0">
                <a:latin typeface="+mj-lt"/>
              </a:rPr>
              <a:t>to</a:t>
            </a:r>
            <a:r>
              <a:rPr lang="it-IT" u="sng" dirty="0" smtClean="0">
                <a:latin typeface="+mj-lt"/>
              </a:rPr>
              <a:t> </a:t>
            </a:r>
            <a:r>
              <a:rPr lang="it-IT" u="sng" baseline="30000" dirty="0" smtClean="0">
                <a:latin typeface="+mj-lt"/>
              </a:rPr>
              <a:t>16</a:t>
            </a:r>
            <a:r>
              <a:rPr lang="it-IT" u="sng" baseline="-25000" dirty="0" smtClean="0">
                <a:latin typeface="Symbol" charset="2"/>
                <a:cs typeface="Symbol" charset="2"/>
              </a:rPr>
              <a:t>L</a:t>
            </a:r>
            <a:r>
              <a:rPr lang="it-IT" u="sng" dirty="0" smtClean="0">
                <a:latin typeface="+mj-lt"/>
              </a:rPr>
              <a:t>O </a:t>
            </a:r>
          </a:p>
          <a:p>
            <a:pPr>
              <a:buClr>
                <a:schemeClr val="tx2">
                  <a:lumMod val="10000"/>
                </a:schemeClr>
              </a:buClr>
            </a:pPr>
            <a:r>
              <a:rPr lang="it-IT" u="sng" dirty="0" smtClean="0">
                <a:latin typeface="+mj-lt"/>
              </a:rPr>
              <a:t> </a:t>
            </a:r>
          </a:p>
          <a:p>
            <a:pPr>
              <a:buClr>
                <a:srgbClr val="660066"/>
              </a:buClr>
              <a:buFont typeface="Arial"/>
              <a:buChar char="•"/>
            </a:pPr>
            <a:r>
              <a:rPr lang="en-US" dirty="0" smtClean="0">
                <a:latin typeface="+mj-lt"/>
              </a:rPr>
              <a:t> </a:t>
            </a:r>
            <a:r>
              <a:rPr lang="en-US" u="sng" dirty="0">
                <a:latin typeface="+mj-lt"/>
              </a:rPr>
              <a:t>f</a:t>
            </a:r>
            <a:r>
              <a:rPr lang="en-US" u="sng" dirty="0" smtClean="0">
                <a:latin typeface="+mj-lt"/>
              </a:rPr>
              <a:t>irst </a:t>
            </a:r>
            <a:r>
              <a:rPr lang="en-US" u="sng" dirty="0">
                <a:latin typeface="+mj-lt"/>
              </a:rPr>
              <a:t>experimental indication of the relevant </a:t>
            </a:r>
            <a:r>
              <a:rPr lang="en-US" u="sng" dirty="0" err="1">
                <a:latin typeface="+mj-lt"/>
              </a:rPr>
              <a:t>r</a:t>
            </a:r>
            <a:r>
              <a:rPr lang="en-US" u="sng" dirty="0" err="1">
                <a:latin typeface="+mj-lt"/>
                <a:ea typeface="Times New Roman" pitchFamily="-65" charset="0"/>
                <a:cs typeface="Times New Roman" pitchFamily="-65" charset="0"/>
              </a:rPr>
              <a:t>ô</a:t>
            </a:r>
            <a:r>
              <a:rPr lang="en-US" u="sng" dirty="0" err="1">
                <a:latin typeface="+mj-lt"/>
              </a:rPr>
              <a:t>le</a:t>
            </a:r>
            <a:r>
              <a:rPr lang="en-US" u="sng" dirty="0">
                <a:latin typeface="+mj-lt"/>
              </a:rPr>
              <a:t> played by the two–nucleon induced mode in the NMWD of </a:t>
            </a:r>
            <a:r>
              <a:rPr lang="en-US" u="sng" dirty="0" err="1" smtClean="0">
                <a:latin typeface="+mj-lt"/>
              </a:rPr>
              <a:t>hypernuclei</a:t>
            </a:r>
            <a:endParaRPr lang="en-US" u="sng" dirty="0" smtClean="0">
              <a:latin typeface="+mj-lt"/>
            </a:endParaRPr>
          </a:p>
          <a:p>
            <a:pPr>
              <a:buClr>
                <a:srgbClr val="660066"/>
              </a:buClr>
              <a:buFont typeface="Arial"/>
              <a:buChar char="•"/>
            </a:pPr>
            <a:endParaRPr lang="en-US" u="sng" dirty="0" smtClean="0">
              <a:latin typeface="+mj-lt"/>
            </a:endParaRPr>
          </a:p>
          <a:p>
            <a:pPr>
              <a:buClr>
                <a:srgbClr val="660066"/>
              </a:buClr>
              <a:buFont typeface="Arial"/>
              <a:buChar char="•"/>
            </a:pPr>
            <a:r>
              <a:rPr lang="en-US" u="sng" dirty="0">
                <a:latin typeface="+mj-lt"/>
              </a:rPr>
              <a:t> contribution as large as almost </a:t>
            </a:r>
            <a:r>
              <a:rPr lang="en-US" b="1" u="sng" dirty="0" smtClean="0">
                <a:latin typeface="+mj-lt"/>
              </a:rPr>
              <a:t>24%</a:t>
            </a:r>
            <a:r>
              <a:rPr lang="en-US" u="sng" dirty="0" smtClean="0">
                <a:latin typeface="+mj-lt"/>
              </a:rPr>
              <a:t> </a:t>
            </a:r>
            <a:r>
              <a:rPr lang="en-US" u="sng" dirty="0">
                <a:latin typeface="+mj-lt"/>
              </a:rPr>
              <a:t>of all</a:t>
            </a:r>
            <a:r>
              <a:rPr lang="en-US" u="sng" dirty="0" smtClean="0">
                <a:latin typeface="+mj-lt"/>
              </a:rPr>
              <a:t> </a:t>
            </a:r>
            <a:r>
              <a:rPr lang="it-IT" u="sng" dirty="0" smtClean="0">
                <a:latin typeface="+mj-lt"/>
              </a:rPr>
              <a:t>the </a:t>
            </a:r>
            <a:r>
              <a:rPr lang="it-IT" u="sng" dirty="0" err="1">
                <a:latin typeface="+mj-lt"/>
              </a:rPr>
              <a:t>non–mesonic</a:t>
            </a:r>
            <a:r>
              <a:rPr lang="it-IT" u="sng" dirty="0">
                <a:latin typeface="+mj-lt"/>
              </a:rPr>
              <a:t> </a:t>
            </a:r>
            <a:r>
              <a:rPr lang="it-IT" u="sng" dirty="0" err="1">
                <a:latin typeface="+mj-lt"/>
              </a:rPr>
              <a:t>weak</a:t>
            </a:r>
            <a:r>
              <a:rPr lang="it-IT" u="sng" dirty="0">
                <a:latin typeface="+mj-lt"/>
              </a:rPr>
              <a:t> </a:t>
            </a:r>
            <a:r>
              <a:rPr lang="it-IT" u="sng" dirty="0" err="1" smtClean="0">
                <a:latin typeface="+mj-lt"/>
              </a:rPr>
              <a:t>decays</a:t>
            </a:r>
            <a:endParaRPr lang="it-IT" u="sng" dirty="0" smtClean="0">
              <a:latin typeface="+mj-lt"/>
            </a:endParaRPr>
          </a:p>
          <a:p>
            <a:pPr>
              <a:buClr>
                <a:srgbClr val="660066"/>
              </a:buClr>
              <a:buFont typeface="Arial"/>
              <a:buChar char="•"/>
            </a:pPr>
            <a:endParaRPr lang="it-IT" dirty="0" smtClean="0">
              <a:latin typeface="+mj-lt"/>
            </a:endParaRPr>
          </a:p>
          <a:p>
            <a:pPr>
              <a:buClr>
                <a:srgbClr val="660066"/>
              </a:buClr>
              <a:buFont typeface="Arial"/>
              <a:buChar char="•"/>
            </a:pPr>
            <a:r>
              <a:rPr lang="it-IT" dirty="0" smtClean="0">
                <a:latin typeface="+mj-lt"/>
              </a:rPr>
              <a:t> </a:t>
            </a:r>
            <a:r>
              <a:rPr lang="it-IT" b="1" dirty="0" err="1" smtClean="0">
                <a:latin typeface="+mj-lt"/>
              </a:rPr>
              <a:t>very</a:t>
            </a:r>
            <a:r>
              <a:rPr lang="it-IT" b="1" dirty="0" smtClean="0">
                <a:latin typeface="+mj-lt"/>
              </a:rPr>
              <a:t> </a:t>
            </a:r>
            <a:r>
              <a:rPr lang="it-IT" b="1" dirty="0" err="1" smtClean="0">
                <a:latin typeface="+mj-lt"/>
              </a:rPr>
              <a:t>large</a:t>
            </a:r>
            <a:r>
              <a:rPr lang="it-IT" b="1" dirty="0" smtClean="0">
                <a:latin typeface="+mj-lt"/>
              </a:rPr>
              <a:t> </a:t>
            </a:r>
            <a:r>
              <a:rPr lang="it-IT" b="1" dirty="0" err="1" smtClean="0">
                <a:latin typeface="+mj-lt"/>
              </a:rPr>
              <a:t>contributions</a:t>
            </a:r>
            <a:r>
              <a:rPr lang="it-IT" b="1" dirty="0" smtClean="0">
                <a:latin typeface="+mj-lt"/>
              </a:rPr>
              <a:t> </a:t>
            </a:r>
            <a:r>
              <a:rPr lang="it-IT" b="1" dirty="0" err="1" smtClean="0">
                <a:latin typeface="+mj-lt"/>
              </a:rPr>
              <a:t>from</a:t>
            </a:r>
            <a:r>
              <a:rPr lang="it-IT" b="1" dirty="0" smtClean="0">
                <a:latin typeface="+mj-lt"/>
              </a:rPr>
              <a:t> 2N </a:t>
            </a:r>
            <a:r>
              <a:rPr lang="it-IT" b="1" dirty="0" err="1" smtClean="0">
                <a:latin typeface="+mj-lt"/>
              </a:rPr>
              <a:t>suggested</a:t>
            </a:r>
            <a:r>
              <a:rPr lang="it-IT" b="1" dirty="0" smtClean="0">
                <a:latin typeface="+mj-lt"/>
              </a:rPr>
              <a:t> </a:t>
            </a:r>
            <a:r>
              <a:rPr lang="it-IT" b="1" dirty="0" err="1" smtClean="0">
                <a:latin typeface="+mj-lt"/>
              </a:rPr>
              <a:t>by</a:t>
            </a:r>
            <a:r>
              <a:rPr lang="it-IT" b="1" dirty="0" smtClean="0">
                <a:latin typeface="+mj-lt"/>
              </a:rPr>
              <a:t> </a:t>
            </a:r>
            <a:r>
              <a:rPr lang="it-IT" b="1" dirty="0" err="1" smtClean="0">
                <a:latin typeface="+mj-lt"/>
              </a:rPr>
              <a:t>theoretical</a:t>
            </a:r>
            <a:r>
              <a:rPr lang="it-IT" b="1" dirty="0" smtClean="0">
                <a:latin typeface="+mj-lt"/>
              </a:rPr>
              <a:t> </a:t>
            </a:r>
            <a:r>
              <a:rPr lang="it-IT" b="1" dirty="0" err="1" smtClean="0">
                <a:latin typeface="+mj-lt"/>
              </a:rPr>
              <a:t>calculation</a:t>
            </a:r>
            <a:endParaRPr lang="it-IT" b="1" dirty="0" smtClean="0">
              <a:latin typeface="+mj-lt"/>
            </a:endParaRPr>
          </a:p>
          <a:p>
            <a:pPr algn="just" hangingPunct="0">
              <a:lnSpc>
                <a:spcPct val="154000"/>
              </a:lnSpc>
              <a:buClr>
                <a:srgbClr val="000000"/>
              </a:buClr>
              <a:buSzPct val="45000"/>
            </a:pPr>
            <a:r>
              <a:rPr lang="en-US" b="1" dirty="0" err="1" smtClean="0">
                <a:latin typeface="+mj-lt"/>
              </a:rPr>
              <a:t>W.Alberico</a:t>
            </a:r>
            <a:r>
              <a:rPr lang="en-US" b="1" dirty="0" smtClean="0">
                <a:latin typeface="+mj-lt"/>
              </a:rPr>
              <a:t>, </a:t>
            </a:r>
            <a:r>
              <a:rPr lang="en-US" b="1" dirty="0" err="1" smtClean="0">
                <a:latin typeface="+mj-lt"/>
              </a:rPr>
              <a:t>A.De</a:t>
            </a:r>
            <a:r>
              <a:rPr lang="en-US" b="1" dirty="0" smtClean="0">
                <a:latin typeface="+mj-lt"/>
              </a:rPr>
              <a:t> Pace, </a:t>
            </a:r>
            <a:r>
              <a:rPr lang="en-US" b="1" dirty="0" err="1" smtClean="0">
                <a:latin typeface="+mj-lt"/>
              </a:rPr>
              <a:t>G.Garbarino</a:t>
            </a:r>
            <a:r>
              <a:rPr lang="en-US" b="1" dirty="0" smtClean="0">
                <a:latin typeface="+mj-lt"/>
              </a:rPr>
              <a:t> and </a:t>
            </a:r>
            <a:r>
              <a:rPr lang="en-US" b="1" dirty="0" err="1" smtClean="0">
                <a:latin typeface="+mj-lt"/>
              </a:rPr>
              <a:t>A.Ramos</a:t>
            </a:r>
            <a:r>
              <a:rPr lang="en-US" b="1" dirty="0" smtClean="0">
                <a:latin typeface="+mj-lt"/>
              </a:rPr>
              <a:t>, Phys. Rev. C 61 (2000) 044314.</a:t>
            </a:r>
          </a:p>
          <a:p>
            <a:pPr algn="just" hangingPunct="0">
              <a:lnSpc>
                <a:spcPct val="154000"/>
              </a:lnSpc>
              <a:buClr>
                <a:srgbClr val="000000"/>
              </a:buClr>
              <a:buSzPct val="45000"/>
              <a:buFont typeface="Wingdings" pitchFamily="-65" charset="2"/>
              <a:buNone/>
            </a:pPr>
            <a:r>
              <a:rPr lang="en-US" b="1" dirty="0" smtClean="0">
                <a:latin typeface="+mj-lt"/>
              </a:rPr>
              <a:t>G. </a:t>
            </a:r>
            <a:r>
              <a:rPr lang="en-US" b="1" dirty="0" err="1" smtClean="0">
                <a:latin typeface="+mj-lt"/>
              </a:rPr>
              <a:t>Garbarino</a:t>
            </a:r>
            <a:r>
              <a:rPr lang="en-US" b="1" dirty="0" smtClean="0">
                <a:latin typeface="+mj-lt"/>
              </a:rPr>
              <a:t>, </a:t>
            </a:r>
            <a:r>
              <a:rPr lang="en-US" b="1" dirty="0" err="1" smtClean="0">
                <a:latin typeface="+mj-lt"/>
              </a:rPr>
              <a:t>A.Parreno</a:t>
            </a:r>
            <a:r>
              <a:rPr lang="en-US" b="1" dirty="0" smtClean="0">
                <a:latin typeface="+mj-lt"/>
              </a:rPr>
              <a:t> and </a:t>
            </a:r>
            <a:r>
              <a:rPr lang="en-US" b="1" dirty="0" err="1" smtClean="0">
                <a:latin typeface="+mj-lt"/>
              </a:rPr>
              <a:t>A.Ramos</a:t>
            </a:r>
            <a:r>
              <a:rPr lang="en-US" b="1" dirty="0" smtClean="0">
                <a:latin typeface="+mj-lt"/>
              </a:rPr>
              <a:t>, Phys. Rev. C 69 (2004) 054603.</a:t>
            </a:r>
          </a:p>
          <a:p>
            <a:pPr algn="just" hangingPunct="0">
              <a:lnSpc>
                <a:spcPct val="154000"/>
              </a:lnSpc>
              <a:buClr>
                <a:srgbClr val="000000"/>
              </a:buClr>
              <a:buSzPct val="45000"/>
              <a:buFont typeface="Wingdings" pitchFamily="-65" charset="2"/>
              <a:buNone/>
            </a:pPr>
            <a:r>
              <a:rPr lang="en-US" b="1" dirty="0" smtClean="0">
                <a:latin typeface="+mj-lt"/>
              </a:rPr>
              <a:t>E. Bauer and G. </a:t>
            </a:r>
            <a:r>
              <a:rPr lang="en-US" b="1" dirty="0" err="1" smtClean="0">
                <a:latin typeface="+mj-lt"/>
              </a:rPr>
              <a:t>Garbarino</a:t>
            </a:r>
            <a:r>
              <a:rPr lang="en-US" b="1" dirty="0" smtClean="0">
                <a:latin typeface="+mj-lt"/>
              </a:rPr>
              <a:t> , NPA 828 (2009) 29.</a:t>
            </a:r>
            <a:endParaRPr lang="it-IT" b="1" dirty="0" smtClean="0">
              <a:latin typeface="+mj-lt"/>
            </a:endParaRPr>
          </a:p>
          <a:p>
            <a:pPr>
              <a:buClr>
                <a:srgbClr val="660066"/>
              </a:buClr>
            </a:pPr>
            <a:endParaRPr lang="it-IT" dirty="0" smtClean="0">
              <a:latin typeface="+mj-lt"/>
            </a:endParaRPr>
          </a:p>
          <a:p>
            <a:pPr>
              <a:spcAft>
                <a:spcPts val="600"/>
              </a:spcAft>
              <a:buFont typeface="Arial"/>
              <a:buChar char="•"/>
            </a:pPr>
            <a:r>
              <a:rPr lang="it-IT" dirty="0" smtClean="0">
                <a:latin typeface="+mj-lt"/>
              </a:rPr>
              <a:t> </a:t>
            </a:r>
            <a:r>
              <a:rPr lang="it-IT" i="1" dirty="0" smtClean="0">
                <a:latin typeface="Symbol" charset="2"/>
                <a:cs typeface="Symbol" charset="2"/>
              </a:rPr>
              <a:t>G</a:t>
            </a:r>
            <a:r>
              <a:rPr lang="it-IT" i="1" baseline="-25000" dirty="0" smtClean="0">
                <a:latin typeface="+mj-lt"/>
              </a:rPr>
              <a:t>2</a:t>
            </a:r>
            <a:r>
              <a:rPr lang="it-IT" i="1" dirty="0" smtClean="0">
                <a:latin typeface="+mj-lt"/>
              </a:rPr>
              <a:t>/</a:t>
            </a:r>
            <a:r>
              <a:rPr lang="it-IT" i="1" dirty="0" smtClean="0">
                <a:latin typeface="Symbol" charset="2"/>
                <a:cs typeface="Symbol" charset="2"/>
              </a:rPr>
              <a:t>G</a:t>
            </a:r>
            <a:r>
              <a:rPr lang="it-IT" i="1" baseline="-25000" dirty="0" smtClean="0">
                <a:latin typeface="+mj-lt"/>
              </a:rPr>
              <a:t>NMWD</a:t>
            </a:r>
            <a:r>
              <a:rPr lang="it-IT" i="1" dirty="0" smtClean="0">
                <a:latin typeface="+mj-lt"/>
              </a:rPr>
              <a:t> </a:t>
            </a:r>
            <a:r>
              <a:rPr lang="it-IT" i="1" dirty="0" err="1" smtClean="0">
                <a:latin typeface="+mj-lt"/>
              </a:rPr>
              <a:t>experimental</a:t>
            </a:r>
            <a:r>
              <a:rPr lang="it-IT" i="1" dirty="0" smtClean="0">
                <a:latin typeface="+mj-lt"/>
              </a:rPr>
              <a:t> </a:t>
            </a:r>
            <a:r>
              <a:rPr lang="it-IT" i="1" dirty="0" err="1" smtClean="0">
                <a:latin typeface="+mj-lt"/>
              </a:rPr>
              <a:t>indications</a:t>
            </a:r>
            <a:r>
              <a:rPr lang="it-IT" i="1" dirty="0" smtClean="0">
                <a:latin typeface="+mj-lt"/>
              </a:rPr>
              <a:t>:</a:t>
            </a:r>
          </a:p>
          <a:p>
            <a:pPr>
              <a:spcAft>
                <a:spcPts val="600"/>
              </a:spcAft>
              <a:buClr>
                <a:srgbClr val="660066"/>
              </a:buClr>
            </a:pPr>
            <a:r>
              <a:rPr lang="it-IT" i="1" dirty="0" smtClean="0">
                <a:latin typeface="+mj-lt"/>
              </a:rPr>
              <a:t>FINUDA </a:t>
            </a:r>
            <a:r>
              <a:rPr lang="it-IT" i="1" dirty="0" err="1" smtClean="0">
                <a:latin typeface="+mj-lt"/>
              </a:rPr>
              <a:t>value</a:t>
            </a:r>
            <a:r>
              <a:rPr lang="it-IT" i="1" dirty="0" smtClean="0">
                <a:latin typeface="+mj-lt"/>
              </a:rPr>
              <a:t>: 0.24 ± 0.10  </a:t>
            </a:r>
          </a:p>
          <a:p>
            <a:pPr>
              <a:spcAft>
                <a:spcPts val="600"/>
              </a:spcAft>
              <a:buClr>
                <a:srgbClr val="660066"/>
              </a:buClr>
            </a:pPr>
            <a:r>
              <a:rPr lang="it-IT" i="1" dirty="0" smtClean="0">
                <a:latin typeface="+mj-lt"/>
              </a:rPr>
              <a:t>H. </a:t>
            </a:r>
            <a:r>
              <a:rPr lang="it-IT" i="1" dirty="0" err="1" smtClean="0">
                <a:latin typeface="+mj-lt"/>
              </a:rPr>
              <a:t>Bhang</a:t>
            </a:r>
            <a:r>
              <a:rPr lang="it-IT" i="1" dirty="0" smtClean="0">
                <a:latin typeface="+mj-lt"/>
              </a:rPr>
              <a:t> </a:t>
            </a:r>
            <a:r>
              <a:rPr lang="it-IT" i="1" dirty="0" err="1" smtClean="0">
                <a:latin typeface="+mj-lt"/>
              </a:rPr>
              <a:t>et</a:t>
            </a:r>
            <a:r>
              <a:rPr lang="it-IT" i="1" dirty="0" smtClean="0">
                <a:latin typeface="+mj-lt"/>
              </a:rPr>
              <a:t> al., EPJ A33 (2007), 259: ~ 0.4 </a:t>
            </a:r>
            <a:r>
              <a:rPr lang="it-IT" i="1" baseline="30000" dirty="0" smtClean="0">
                <a:latin typeface="+mj-lt"/>
              </a:rPr>
              <a:t>12</a:t>
            </a:r>
            <a:r>
              <a:rPr lang="it-IT" i="1" baseline="-25000" dirty="0" smtClean="0">
                <a:latin typeface="Symbol" charset="2"/>
                <a:cs typeface="Symbol" charset="2"/>
              </a:rPr>
              <a:t>L</a:t>
            </a:r>
            <a:r>
              <a:rPr lang="it-IT" i="1" dirty="0" smtClean="0">
                <a:latin typeface="+mj-lt"/>
              </a:rPr>
              <a:t>C</a:t>
            </a:r>
          </a:p>
          <a:p>
            <a:pPr>
              <a:spcAft>
                <a:spcPts val="600"/>
              </a:spcAft>
              <a:buClr>
                <a:srgbClr val="660066"/>
              </a:buClr>
            </a:pPr>
            <a:r>
              <a:rPr lang="it-IT" i="1" dirty="0" smtClean="0">
                <a:latin typeface="+mj-lt"/>
              </a:rPr>
              <a:t>J.D.Parker et al., PRC 76 (2007), 035501: </a:t>
            </a:r>
            <a:r>
              <a:rPr lang="it-IT" i="1" dirty="0" smtClean="0">
                <a:latin typeface="ＭＳ ゴシック"/>
                <a:ea typeface="ＭＳ ゴシック"/>
                <a:cs typeface="ＭＳ ゴシック"/>
              </a:rPr>
              <a:t>≤ </a:t>
            </a:r>
            <a:r>
              <a:rPr lang="it-IT" i="1" dirty="0" smtClean="0">
                <a:latin typeface="+mj-lt"/>
              </a:rPr>
              <a:t>0.24 (95% CL) </a:t>
            </a:r>
            <a:r>
              <a:rPr lang="it-IT" i="1" baseline="30000" dirty="0" smtClean="0">
                <a:latin typeface="+mj-lt"/>
              </a:rPr>
              <a:t>4</a:t>
            </a:r>
            <a:r>
              <a:rPr lang="it-IT" i="1" baseline="-25000" dirty="0" smtClean="0">
                <a:latin typeface="Symbol" charset="2"/>
                <a:cs typeface="Symbol" charset="2"/>
              </a:rPr>
              <a:t>L</a:t>
            </a:r>
            <a:r>
              <a:rPr lang="it-IT" i="1" dirty="0" smtClean="0">
                <a:latin typeface="+mj-lt"/>
              </a:rPr>
              <a:t>He</a:t>
            </a:r>
          </a:p>
          <a:p>
            <a:pPr>
              <a:spcAft>
                <a:spcPts val="600"/>
              </a:spcAft>
              <a:buClr>
                <a:srgbClr val="660066"/>
              </a:buClr>
            </a:pPr>
            <a:r>
              <a:rPr lang="it-IT" i="1" dirty="0" err="1" smtClean="0">
                <a:latin typeface="+mj-lt"/>
              </a:rPr>
              <a:t>M.Kim</a:t>
            </a:r>
            <a:r>
              <a:rPr lang="it-IT" i="1" dirty="0" smtClean="0">
                <a:latin typeface="+mj-lt"/>
              </a:rPr>
              <a:t> </a:t>
            </a:r>
            <a:r>
              <a:rPr lang="it-IT" i="1" dirty="0" err="1" smtClean="0">
                <a:latin typeface="+mj-lt"/>
              </a:rPr>
              <a:t>et</a:t>
            </a:r>
            <a:r>
              <a:rPr lang="it-IT" i="1" dirty="0" smtClean="0">
                <a:latin typeface="+mj-lt"/>
              </a:rPr>
              <a:t> al., PRL 103 (2009) 182502: 0.29 ± 0.13 </a:t>
            </a:r>
            <a:r>
              <a:rPr lang="it-IT" i="1" baseline="30000" dirty="0" smtClean="0"/>
              <a:t>12</a:t>
            </a:r>
            <a:r>
              <a:rPr lang="it-IT" i="1" baseline="-25000" dirty="0" smtClean="0">
                <a:latin typeface="Symbol" charset="2"/>
                <a:cs typeface="Symbol" charset="2"/>
              </a:rPr>
              <a:t>L</a:t>
            </a:r>
            <a:r>
              <a:rPr lang="it-IT" i="1" dirty="0" smtClean="0"/>
              <a:t>C</a:t>
            </a:r>
            <a:endParaRPr lang="it-IT" i="1" dirty="0" smtClean="0">
              <a:latin typeface="+mj-lt"/>
            </a:endParaRPr>
          </a:p>
          <a:p>
            <a:endParaRPr lang="it-IT" sz="1600" dirty="0">
              <a:solidFill>
                <a:srgbClr val="0000FF"/>
              </a:solidFill>
              <a:latin typeface="+mj-lt"/>
            </a:endParaRPr>
          </a:p>
        </p:txBody>
      </p:sp>
      <p:sp>
        <p:nvSpPr>
          <p:cNvPr id="7" name="Segnaposto numero diapositiva 6"/>
          <p:cNvSpPr>
            <a:spLocks noGrp="1"/>
          </p:cNvSpPr>
          <p:nvPr>
            <p:ph type="sldNum" sz="quarter" idx="12"/>
          </p:nvPr>
        </p:nvSpPr>
        <p:spPr/>
        <p:txBody>
          <a:bodyPr/>
          <a:lstStyle/>
          <a:p>
            <a:fld id="{9E760535-1557-43AE-B429-5270F85134BF}"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6"/>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2D8720F5-44C4-4393-A2E3-9658D38E4F21}" type="slidenum">
              <a:rPr lang="en-US" smtClean="0"/>
              <a:pPr fontAlgn="base">
                <a:spcBef>
                  <a:spcPct val="0"/>
                </a:spcBef>
                <a:spcAft>
                  <a:spcPct val="0"/>
                </a:spcAft>
              </a:pPr>
              <a:t>3</a:t>
            </a:fld>
            <a:endParaRPr lang="en-US" smtClean="0"/>
          </a:p>
        </p:txBody>
      </p:sp>
      <p:sp>
        <p:nvSpPr>
          <p:cNvPr id="29699" name="Rectangle 2"/>
          <p:cNvSpPr>
            <a:spLocks noGrp="1" noChangeArrowheads="1"/>
          </p:cNvSpPr>
          <p:nvPr>
            <p:ph type="body" sz="half" idx="1"/>
          </p:nvPr>
        </p:nvSpPr>
        <p:spPr>
          <a:xfrm>
            <a:off x="762000" y="2667000"/>
            <a:ext cx="6934200" cy="3886200"/>
          </a:xfrm>
        </p:spPr>
        <p:txBody>
          <a:bodyPr/>
          <a:lstStyle/>
          <a:p>
            <a:r>
              <a:rPr lang="en-US" sz="1800" smtClean="0">
                <a:solidFill>
                  <a:srgbClr val="FF0000"/>
                </a:solidFill>
                <a:latin typeface="Comic Sans MS" pitchFamily="66" charset="0"/>
                <a:sym typeface="Symbol" pitchFamily="18" charset="2"/>
              </a:rPr>
              <a:t>Mesonic weak decay like  free weak decay:</a:t>
            </a:r>
          </a:p>
          <a:p>
            <a:pPr lvl="1"/>
            <a:r>
              <a:rPr lang="en-US" sz="1800" smtClean="0">
                <a:latin typeface="Comic Sans MS" pitchFamily="66" charset="0"/>
                <a:sym typeface="Symbol" pitchFamily="18" charset="2"/>
              </a:rPr>
              <a:t>  p</a:t>
            </a:r>
            <a:r>
              <a:rPr lang="en-US" sz="1800" baseline="30000" smtClean="0">
                <a:latin typeface="Comic Sans MS" pitchFamily="66" charset="0"/>
                <a:sym typeface="Symbol" pitchFamily="18" charset="2"/>
              </a:rPr>
              <a:t>-</a:t>
            </a:r>
            <a:r>
              <a:rPr lang="en-US" sz="1800" smtClean="0">
                <a:latin typeface="Comic Sans MS" pitchFamily="66" charset="0"/>
                <a:sym typeface="Symbol" pitchFamily="18" charset="2"/>
              </a:rPr>
              <a:t>               </a:t>
            </a:r>
            <a:r>
              <a:rPr lang="en-US" sz="1800" smtClean="0">
                <a:sym typeface="Symbol" pitchFamily="18" charset="2"/>
              </a:rPr>
              <a:t>B.R. 63.9%    </a:t>
            </a:r>
            <a:r>
              <a:rPr lang="en-US" sz="2000" smtClean="0">
                <a:sym typeface="Symbol" pitchFamily="18" charset="2"/>
              </a:rPr>
              <a:t>(</a:t>
            </a:r>
            <a:r>
              <a:rPr lang="ru-RU" sz="2000" smtClean="0">
                <a:cs typeface="Times New Roman" pitchFamily="18" charset="0"/>
                <a:sym typeface="Symbol" pitchFamily="18" charset="2"/>
              </a:rPr>
              <a:t>Г</a:t>
            </a:r>
            <a:r>
              <a:rPr lang="en-US" sz="1800" baseline="-25000" smtClean="0">
                <a:latin typeface="Comic Sans MS" pitchFamily="66" charset="0"/>
                <a:sym typeface="Symbol" pitchFamily="18" charset="2"/>
              </a:rPr>
              <a:t>-</a:t>
            </a:r>
            <a:r>
              <a:rPr lang="en-US" sz="2000" smtClean="0">
                <a:sym typeface="Symbol" pitchFamily="18" charset="2"/>
              </a:rPr>
              <a:t>)</a:t>
            </a:r>
            <a:r>
              <a:rPr lang="en-US" smtClean="0">
                <a:sym typeface="Symbol" pitchFamily="18" charset="2"/>
              </a:rPr>
              <a:t> </a:t>
            </a:r>
            <a:endParaRPr lang="en-US" sz="1800" smtClean="0">
              <a:sym typeface="Symbol" pitchFamily="18" charset="2"/>
            </a:endParaRPr>
          </a:p>
          <a:p>
            <a:pPr lvl="1"/>
            <a:r>
              <a:rPr lang="en-US" sz="1800" smtClean="0">
                <a:latin typeface="Comic Sans MS" pitchFamily="66" charset="0"/>
                <a:sym typeface="Symbol" pitchFamily="18" charset="2"/>
              </a:rPr>
              <a:t>  n</a:t>
            </a:r>
            <a:r>
              <a:rPr lang="en-US" sz="1800" baseline="30000" smtClean="0">
                <a:latin typeface="Comic Sans MS" pitchFamily="66" charset="0"/>
                <a:sym typeface="Symbol" pitchFamily="18" charset="2"/>
              </a:rPr>
              <a:t>0</a:t>
            </a:r>
            <a:r>
              <a:rPr lang="en-US" sz="1800" smtClean="0">
                <a:latin typeface="Comic Sans MS" pitchFamily="66" charset="0"/>
                <a:sym typeface="Symbol" pitchFamily="18" charset="2"/>
              </a:rPr>
              <a:t>               </a:t>
            </a:r>
            <a:r>
              <a:rPr lang="en-US" sz="1800" smtClean="0">
                <a:sym typeface="Symbol" pitchFamily="18" charset="2"/>
              </a:rPr>
              <a:t>B.R. 35.8%   </a:t>
            </a:r>
            <a:r>
              <a:rPr lang="en-US" sz="2000" smtClean="0">
                <a:sym typeface="Symbol" pitchFamily="18" charset="2"/>
              </a:rPr>
              <a:t>(</a:t>
            </a:r>
            <a:r>
              <a:rPr lang="ru-RU" sz="2000" smtClean="0">
                <a:cs typeface="Times New Roman" pitchFamily="18" charset="0"/>
                <a:sym typeface="Symbol" pitchFamily="18" charset="2"/>
              </a:rPr>
              <a:t>Г</a:t>
            </a:r>
            <a:r>
              <a:rPr lang="en-US" sz="1800" baseline="-25000" smtClean="0">
                <a:latin typeface="Comic Sans MS" pitchFamily="66" charset="0"/>
                <a:sym typeface="Symbol" pitchFamily="18" charset="2"/>
              </a:rPr>
              <a:t></a:t>
            </a:r>
            <a:r>
              <a:rPr lang="en-US" sz="1200" baseline="-25000" smtClean="0">
                <a:latin typeface="Comic Sans MS" pitchFamily="66" charset="0"/>
                <a:sym typeface="Symbol" pitchFamily="18" charset="2"/>
              </a:rPr>
              <a:t>0</a:t>
            </a:r>
            <a:r>
              <a:rPr lang="en-US" sz="2000" smtClean="0">
                <a:sym typeface="Symbol" pitchFamily="18" charset="2"/>
              </a:rPr>
              <a:t>)</a:t>
            </a:r>
            <a:r>
              <a:rPr lang="en-US" smtClean="0">
                <a:sym typeface="Symbol" pitchFamily="18" charset="2"/>
              </a:rPr>
              <a:t> </a:t>
            </a:r>
            <a:endParaRPr lang="en-US" sz="1800" smtClean="0">
              <a:sym typeface="Symbol" pitchFamily="18" charset="2"/>
            </a:endParaRPr>
          </a:p>
          <a:p>
            <a:pPr lvl="1">
              <a:buFontTx/>
              <a:buNone/>
            </a:pPr>
            <a:endParaRPr lang="en-US" sz="2000" smtClean="0">
              <a:latin typeface="Comic Sans MS" pitchFamily="66" charset="0"/>
              <a:sym typeface="Symbol" pitchFamily="18" charset="2"/>
            </a:endParaRPr>
          </a:p>
          <a:p>
            <a:r>
              <a:rPr lang="en-US" sz="1800" smtClean="0">
                <a:solidFill>
                  <a:srgbClr val="FF0000"/>
                </a:solidFill>
                <a:latin typeface="Comic Sans MS" pitchFamily="66" charset="0"/>
                <a:sym typeface="Symbol" pitchFamily="18" charset="2"/>
              </a:rPr>
              <a:t>Negligible semi-leptonic and weak radiative decay modes:</a:t>
            </a:r>
          </a:p>
          <a:p>
            <a:pPr>
              <a:buFontTx/>
              <a:buNone/>
            </a:pPr>
            <a:endParaRPr lang="en-US" sz="1200" smtClean="0">
              <a:solidFill>
                <a:srgbClr val="FF0000"/>
              </a:solidFill>
              <a:latin typeface="Comic Sans MS" pitchFamily="66" charset="0"/>
              <a:sym typeface="Symbol" pitchFamily="18" charset="2"/>
            </a:endParaRPr>
          </a:p>
          <a:p>
            <a:pPr lvl="1"/>
            <a:r>
              <a:rPr lang="en-US" sz="1800" smtClean="0">
                <a:latin typeface="Comic Sans MS" pitchFamily="66" charset="0"/>
                <a:sym typeface="Symbol" pitchFamily="18" charset="2"/>
              </a:rPr>
              <a:t>  n</a:t>
            </a:r>
            <a:r>
              <a:rPr lang="el-GR" sz="1800" smtClean="0">
                <a:cs typeface="Times New Roman" pitchFamily="18" charset="0"/>
                <a:sym typeface="Symbol" pitchFamily="18" charset="2"/>
              </a:rPr>
              <a:t>γ</a:t>
            </a:r>
            <a:r>
              <a:rPr lang="en-US" sz="1800" smtClean="0">
                <a:latin typeface="Comic Sans MS" pitchFamily="66" charset="0"/>
                <a:sym typeface="Symbol" pitchFamily="18" charset="2"/>
              </a:rPr>
              <a:t>                </a:t>
            </a:r>
            <a:r>
              <a:rPr lang="en-US" sz="1800" smtClean="0">
                <a:sym typeface="Symbol" pitchFamily="18" charset="2"/>
              </a:rPr>
              <a:t>B.R. 1.75×10</a:t>
            </a:r>
            <a:r>
              <a:rPr lang="en-US" sz="1800" baseline="30000" smtClean="0">
                <a:sym typeface="Symbol" pitchFamily="18" charset="2"/>
              </a:rPr>
              <a:t>-3</a:t>
            </a:r>
            <a:endParaRPr lang="en-US" sz="1800" smtClean="0">
              <a:sym typeface="Symbol" pitchFamily="18" charset="2"/>
            </a:endParaRPr>
          </a:p>
          <a:p>
            <a:pPr lvl="1"/>
            <a:r>
              <a:rPr lang="en-US" sz="1800" smtClean="0">
                <a:latin typeface="Comic Sans MS" pitchFamily="66" charset="0"/>
                <a:sym typeface="Symbol" pitchFamily="18" charset="2"/>
              </a:rPr>
              <a:t>  p</a:t>
            </a:r>
            <a:r>
              <a:rPr lang="en-US" sz="1800" baseline="30000" smtClean="0">
                <a:latin typeface="Comic Sans MS" pitchFamily="66" charset="0"/>
                <a:sym typeface="Symbol" pitchFamily="18" charset="2"/>
              </a:rPr>
              <a:t>- </a:t>
            </a:r>
            <a:r>
              <a:rPr lang="el-GR" sz="1800" smtClean="0">
                <a:cs typeface="Times New Roman" pitchFamily="18" charset="0"/>
                <a:sym typeface="Symbol" pitchFamily="18" charset="2"/>
              </a:rPr>
              <a:t>γ</a:t>
            </a:r>
            <a:r>
              <a:rPr lang="en-US" sz="1800" smtClean="0">
                <a:cs typeface="Times New Roman" pitchFamily="18" charset="0"/>
                <a:sym typeface="Symbol" pitchFamily="18" charset="2"/>
              </a:rPr>
              <a:t>    </a:t>
            </a:r>
            <a:r>
              <a:rPr lang="en-US" sz="1800" smtClean="0">
                <a:latin typeface="Comic Sans MS" pitchFamily="66" charset="0"/>
                <a:sym typeface="Symbol" pitchFamily="18" charset="2"/>
              </a:rPr>
              <a:t>         </a:t>
            </a:r>
            <a:r>
              <a:rPr lang="en-US" sz="1800" smtClean="0">
                <a:sym typeface="Symbol" pitchFamily="18" charset="2"/>
              </a:rPr>
              <a:t>B.R. 8.4×10</a:t>
            </a:r>
            <a:r>
              <a:rPr lang="en-US" sz="1800" baseline="30000" smtClean="0">
                <a:sym typeface="Symbol" pitchFamily="18" charset="2"/>
              </a:rPr>
              <a:t>-4</a:t>
            </a:r>
            <a:endParaRPr lang="en-US" sz="1800" smtClean="0">
              <a:latin typeface="Comic Sans MS" pitchFamily="66" charset="0"/>
              <a:sym typeface="Symbol" pitchFamily="18" charset="2"/>
            </a:endParaRPr>
          </a:p>
          <a:p>
            <a:pPr lvl="1"/>
            <a:r>
              <a:rPr lang="en-US" sz="1800" smtClean="0">
                <a:latin typeface="Comic Sans MS" pitchFamily="66" charset="0"/>
                <a:sym typeface="Symbol" pitchFamily="18" charset="2"/>
              </a:rPr>
              <a:t>  pe</a:t>
            </a:r>
            <a:r>
              <a:rPr lang="en-US" sz="1800" baseline="30000" smtClean="0">
                <a:latin typeface="Comic Sans MS" pitchFamily="66" charset="0"/>
                <a:sym typeface="Symbol" pitchFamily="18" charset="2"/>
              </a:rPr>
              <a:t>-</a:t>
            </a:r>
            <a:r>
              <a:rPr lang="en-US" sz="1800" baseline="30000" smtClean="0">
                <a:latin typeface="Comic Sans MS" pitchFamily="66" charset="0"/>
                <a:cs typeface="Times New Roman" pitchFamily="18" charset="0"/>
                <a:sym typeface="Symbol" pitchFamily="18" charset="2"/>
              </a:rPr>
              <a:t> </a:t>
            </a:r>
            <a:r>
              <a:rPr lang="el-GR" sz="1800" smtClean="0">
                <a:cs typeface="Times New Roman" pitchFamily="18" charset="0"/>
                <a:sym typeface="Symbol" pitchFamily="18" charset="2"/>
              </a:rPr>
              <a:t>ν</a:t>
            </a:r>
            <a:r>
              <a:rPr lang="en-US" sz="1800" baseline="-25000" smtClean="0">
                <a:cs typeface="Times New Roman" pitchFamily="18" charset="0"/>
                <a:sym typeface="Symbol" pitchFamily="18" charset="2"/>
              </a:rPr>
              <a:t>e</a:t>
            </a:r>
            <a:r>
              <a:rPr lang="en-US" sz="1800" smtClean="0">
                <a:latin typeface="Comic Sans MS" pitchFamily="66" charset="0"/>
                <a:sym typeface="Symbol" pitchFamily="18" charset="2"/>
              </a:rPr>
              <a:t>            </a:t>
            </a:r>
            <a:r>
              <a:rPr lang="en-US" sz="1800" smtClean="0">
                <a:sym typeface="Symbol" pitchFamily="18" charset="2"/>
              </a:rPr>
              <a:t>B.R. 8.32×10</a:t>
            </a:r>
            <a:r>
              <a:rPr lang="en-US" sz="1800" baseline="30000" smtClean="0">
                <a:sym typeface="Symbol" pitchFamily="18" charset="2"/>
              </a:rPr>
              <a:t>-4</a:t>
            </a:r>
            <a:endParaRPr lang="en-US" sz="1800" smtClean="0">
              <a:latin typeface="Comic Sans MS" pitchFamily="66" charset="0"/>
              <a:sym typeface="Symbol" pitchFamily="18" charset="2"/>
            </a:endParaRPr>
          </a:p>
          <a:p>
            <a:pPr lvl="1"/>
            <a:r>
              <a:rPr lang="en-US" sz="1800" smtClean="0">
                <a:latin typeface="Comic Sans MS" pitchFamily="66" charset="0"/>
                <a:sym typeface="Symbol" pitchFamily="18" charset="2"/>
              </a:rPr>
              <a:t>  p</a:t>
            </a:r>
            <a:r>
              <a:rPr lang="el-GR" sz="1800" smtClean="0">
                <a:cs typeface="Times New Roman" pitchFamily="18" charset="0"/>
                <a:sym typeface="Symbol" pitchFamily="18" charset="2"/>
              </a:rPr>
              <a:t>μ</a:t>
            </a:r>
            <a:r>
              <a:rPr lang="en-US" sz="1800" baseline="30000" smtClean="0">
                <a:latin typeface="Comic Sans MS" pitchFamily="66" charset="0"/>
                <a:sym typeface="Symbol" pitchFamily="18" charset="2"/>
              </a:rPr>
              <a:t>-</a:t>
            </a:r>
            <a:r>
              <a:rPr lang="en-US" sz="1800" smtClean="0">
                <a:latin typeface="Comic Sans MS" pitchFamily="66" charset="0"/>
                <a:sym typeface="Symbol" pitchFamily="18" charset="2"/>
              </a:rPr>
              <a:t> </a:t>
            </a:r>
            <a:r>
              <a:rPr lang="el-GR" sz="1800" smtClean="0">
                <a:cs typeface="Times New Roman" pitchFamily="18" charset="0"/>
                <a:sym typeface="Symbol" pitchFamily="18" charset="2"/>
              </a:rPr>
              <a:t>ν</a:t>
            </a:r>
            <a:r>
              <a:rPr lang="el-GR" sz="1800" baseline="-25000" smtClean="0">
                <a:cs typeface="Times New Roman" pitchFamily="18" charset="0"/>
                <a:sym typeface="Symbol" pitchFamily="18" charset="2"/>
              </a:rPr>
              <a:t>μ</a:t>
            </a:r>
            <a:r>
              <a:rPr lang="en-US" sz="1800" smtClean="0">
                <a:latin typeface="Comic Sans MS" pitchFamily="66" charset="0"/>
                <a:sym typeface="Symbol" pitchFamily="18" charset="2"/>
              </a:rPr>
              <a:t>           </a:t>
            </a:r>
            <a:r>
              <a:rPr lang="en-US" sz="1800" smtClean="0">
                <a:sym typeface="Symbol" pitchFamily="18" charset="2"/>
              </a:rPr>
              <a:t>B.R. 1.57×10</a:t>
            </a:r>
            <a:r>
              <a:rPr lang="en-US" sz="1800" baseline="30000" smtClean="0">
                <a:sym typeface="Symbol" pitchFamily="18" charset="2"/>
              </a:rPr>
              <a:t>-4</a:t>
            </a:r>
            <a:r>
              <a:rPr lang="en-US" sz="1800" smtClean="0">
                <a:latin typeface="Comic Sans MS" pitchFamily="66" charset="0"/>
                <a:sym typeface="Symbol" pitchFamily="18" charset="2"/>
              </a:rPr>
              <a:t> </a:t>
            </a:r>
            <a:endParaRPr lang="en-US" sz="1600" smtClean="0">
              <a:solidFill>
                <a:srgbClr val="FF0000"/>
              </a:solidFill>
              <a:latin typeface="Comic Sans MS" pitchFamily="66" charset="0"/>
              <a:sym typeface="Symbol" pitchFamily="18" charset="2"/>
            </a:endParaRPr>
          </a:p>
          <a:p>
            <a:pPr lvl="1">
              <a:buFontTx/>
              <a:buNone/>
            </a:pPr>
            <a:endParaRPr lang="el-GR" b="1" baseline="-25000" smtClean="0">
              <a:cs typeface="Times New Roman" pitchFamily="18" charset="0"/>
              <a:sym typeface="Symbol" pitchFamily="18" charset="2"/>
            </a:endParaRPr>
          </a:p>
          <a:p>
            <a:pPr lvl="1">
              <a:buFontTx/>
              <a:buNone/>
            </a:pPr>
            <a:endParaRPr lang="en-US" b="1" smtClean="0">
              <a:latin typeface="Comic Sans MS" pitchFamily="66" charset="0"/>
              <a:sym typeface="Symbol" pitchFamily="18" charset="2"/>
            </a:endParaRPr>
          </a:p>
        </p:txBody>
      </p:sp>
      <p:sp>
        <p:nvSpPr>
          <p:cNvPr id="29700" name="Text Box 3"/>
          <p:cNvSpPr txBox="1">
            <a:spLocks noChangeArrowheads="1"/>
          </p:cNvSpPr>
          <p:nvPr/>
        </p:nvSpPr>
        <p:spPr bwMode="auto">
          <a:xfrm>
            <a:off x="5638800" y="2895600"/>
            <a:ext cx="3124200" cy="1096963"/>
          </a:xfrm>
          <a:prstGeom prst="rect">
            <a:avLst/>
          </a:prstGeom>
          <a:noFill/>
          <a:ln w="9525">
            <a:noFill/>
            <a:miter lim="800000"/>
            <a:headEnd/>
            <a:tailEnd/>
          </a:ln>
        </p:spPr>
        <p:txBody>
          <a:bodyPr lIns="89991" tIns="46795" rIns="89991" bIns="46795">
            <a:spAutoFit/>
          </a:bodyPr>
          <a:lstStyle/>
          <a:p>
            <a:pPr lvl="1">
              <a:spcBef>
                <a:spcPct val="20000"/>
              </a:spcBef>
              <a:buClr>
                <a:schemeClr val="accent2"/>
              </a:buClr>
              <a:buSzPct val="80000"/>
              <a:buFont typeface="Wingdings" pitchFamily="2" charset="2"/>
              <a:buNone/>
              <a:tabLst>
                <a:tab pos="0" algn="l"/>
                <a:tab pos="914400" algn="l"/>
                <a:tab pos="1828800" algn="l"/>
                <a:tab pos="2743200" algn="l"/>
                <a:tab pos="3657600" algn="l"/>
                <a:tab pos="4572000" algn="l"/>
                <a:tab pos="5486400" algn="l"/>
                <a:tab pos="6399213" algn="l"/>
                <a:tab pos="7313613" algn="l"/>
                <a:tab pos="8228013" algn="l"/>
                <a:tab pos="9142413" algn="l"/>
                <a:tab pos="10056813" algn="l"/>
              </a:tabLst>
            </a:pPr>
            <a:r>
              <a:rPr lang="en-US">
                <a:latin typeface="Times New Roman" pitchFamily="18" charset="0"/>
                <a:sym typeface="Symbol" pitchFamily="18" charset="2"/>
              </a:rPr>
              <a:t>lifetime</a:t>
            </a:r>
            <a:r>
              <a:rPr lang="en-US">
                <a:solidFill>
                  <a:schemeClr val="bg1"/>
                </a:solidFill>
                <a:latin typeface="Times New Roman" pitchFamily="18" charset="0"/>
                <a:sym typeface="Symbol" pitchFamily="18" charset="2"/>
              </a:rPr>
              <a:t> </a:t>
            </a:r>
            <a:r>
              <a:rPr lang="el-GR" b="1">
                <a:solidFill>
                  <a:srgbClr val="FF0000"/>
                </a:solidFill>
                <a:latin typeface="Times New Roman" pitchFamily="18" charset="0"/>
                <a:sym typeface="Symbol" pitchFamily="18" charset="2"/>
              </a:rPr>
              <a:t>τ</a:t>
            </a:r>
            <a:r>
              <a:rPr lang="el-GR" b="1" baseline="-25000">
                <a:solidFill>
                  <a:srgbClr val="FF0000"/>
                </a:solidFill>
                <a:latin typeface="Times New Roman" pitchFamily="18" charset="0"/>
                <a:sym typeface="Symbol" pitchFamily="18" charset="2"/>
              </a:rPr>
              <a:t>Λ</a:t>
            </a:r>
            <a:r>
              <a:rPr lang="en-US" b="1" baseline="30000">
                <a:solidFill>
                  <a:srgbClr val="FF0000"/>
                </a:solidFill>
                <a:latin typeface="Times New Roman" pitchFamily="18" charset="0"/>
                <a:sym typeface="Symbol" pitchFamily="18" charset="2"/>
              </a:rPr>
              <a:t>free</a:t>
            </a:r>
            <a:r>
              <a:rPr lang="en-US" b="1">
                <a:solidFill>
                  <a:srgbClr val="FF0000"/>
                </a:solidFill>
                <a:latin typeface="Times New Roman" pitchFamily="18" charset="0"/>
                <a:sym typeface="Symbol" pitchFamily="18" charset="2"/>
              </a:rPr>
              <a:t>= </a:t>
            </a:r>
            <a:r>
              <a:rPr lang="en-US">
                <a:solidFill>
                  <a:srgbClr val="FF0000"/>
                </a:solidFill>
                <a:latin typeface="Times New Roman" pitchFamily="18" charset="0"/>
                <a:sym typeface="Symbol" pitchFamily="18" charset="2"/>
              </a:rPr>
              <a:t>263 ps</a:t>
            </a:r>
            <a:r>
              <a:rPr lang="en-GB" sz="2400">
                <a:solidFill>
                  <a:srgbClr val="FF0000"/>
                </a:solidFill>
                <a:latin typeface="휴먼매직체"/>
              </a:rPr>
              <a:t> </a:t>
            </a:r>
          </a:p>
          <a:p>
            <a:pPr algn="ctr">
              <a:buClr>
                <a:srgbClr val="000000"/>
              </a:buClr>
              <a:buSzPct val="100000"/>
              <a:buFont typeface="휴먼매직체"/>
              <a:buNone/>
              <a:tabLst>
                <a:tab pos="0" algn="l"/>
                <a:tab pos="914400" algn="l"/>
                <a:tab pos="1828800" algn="l"/>
                <a:tab pos="2743200" algn="l"/>
                <a:tab pos="3657600" algn="l"/>
                <a:tab pos="4572000" algn="l"/>
                <a:tab pos="5486400" algn="l"/>
                <a:tab pos="6399213" algn="l"/>
                <a:tab pos="7313613" algn="l"/>
                <a:tab pos="8228013" algn="l"/>
                <a:tab pos="9142413" algn="l"/>
                <a:tab pos="10056813" algn="l"/>
              </a:tabLst>
            </a:pPr>
            <a:r>
              <a:rPr lang="en-GB">
                <a:latin typeface="Times New Roman" pitchFamily="18" charset="0"/>
              </a:rPr>
              <a:t>nucleons emitted with a momentum  </a:t>
            </a:r>
            <a:r>
              <a:rPr lang="en-GB">
                <a:solidFill>
                  <a:srgbClr val="FF0000"/>
                </a:solidFill>
                <a:latin typeface="Times New Roman" pitchFamily="18" charset="0"/>
              </a:rPr>
              <a:t>q ~ 100MeV/c</a:t>
            </a:r>
            <a:r>
              <a:rPr lang="en-GB" sz="2400" b="1">
                <a:latin typeface="Times New Roman" pitchFamily="18" charset="0"/>
              </a:rPr>
              <a:t>                 </a:t>
            </a:r>
          </a:p>
        </p:txBody>
      </p:sp>
      <p:sp>
        <p:nvSpPr>
          <p:cNvPr id="29701" name="Text Box 4"/>
          <p:cNvSpPr txBox="1">
            <a:spLocks noChangeArrowheads="1"/>
          </p:cNvSpPr>
          <p:nvPr/>
        </p:nvSpPr>
        <p:spPr bwMode="auto">
          <a:xfrm>
            <a:off x="990600" y="1066800"/>
            <a:ext cx="6629400" cy="1262063"/>
          </a:xfrm>
          <a:prstGeom prst="rect">
            <a:avLst/>
          </a:prstGeom>
          <a:noFill/>
          <a:ln w="9525">
            <a:noFill/>
            <a:miter lim="800000"/>
            <a:headEnd/>
            <a:tailEnd/>
          </a:ln>
        </p:spPr>
        <p:txBody>
          <a:bodyPr lIns="91430" tIns="45715" rIns="91430" bIns="45715">
            <a:spAutoFit/>
          </a:bodyPr>
          <a:lstStyle/>
          <a:p>
            <a:pPr algn="just" eaLnBrk="0" hangingPunct="0">
              <a:spcBef>
                <a:spcPct val="50000"/>
              </a:spcBef>
            </a:pPr>
            <a:r>
              <a:rPr lang="en-US" sz="1900">
                <a:latin typeface="Times New Roman" pitchFamily="18" charset="0"/>
                <a:cs typeface="Times New Roman" pitchFamily="18" charset="0"/>
              </a:rPr>
              <a:t>The </a:t>
            </a:r>
            <a:r>
              <a:rPr lang="en-US" sz="1900">
                <a:solidFill>
                  <a:srgbClr val="1221E2"/>
                </a:solidFill>
                <a:latin typeface="Times New Roman" pitchFamily="18" charset="0"/>
                <a:cs typeface="Times New Roman" pitchFamily="18" charset="0"/>
              </a:rPr>
              <a:t>two main decay mechanism</a:t>
            </a:r>
            <a:r>
              <a:rPr lang="en-US" sz="1900">
                <a:latin typeface="Times New Roman" pitchFamily="18" charset="0"/>
                <a:cs typeface="Times New Roman" pitchFamily="18" charset="0"/>
              </a:rPr>
              <a:t> inside a hypernucleus are</a:t>
            </a:r>
          </a:p>
          <a:p>
            <a:pPr algn="just" eaLnBrk="0" hangingPunct="0">
              <a:spcBef>
                <a:spcPct val="50000"/>
              </a:spcBef>
              <a:buClr>
                <a:srgbClr val="1308E6"/>
              </a:buClr>
              <a:buFont typeface="Wingdings" pitchFamily="2" charset="2"/>
              <a:buChar char="§"/>
            </a:pPr>
            <a:r>
              <a:rPr lang="en-US" sz="1900">
                <a:solidFill>
                  <a:srgbClr val="1308E6"/>
                </a:solidFill>
                <a:latin typeface="Times New Roman" pitchFamily="18" charset="0"/>
                <a:cs typeface="Times New Roman" pitchFamily="18" charset="0"/>
              </a:rPr>
              <a:t> Mesonic Weak decay</a:t>
            </a:r>
          </a:p>
          <a:p>
            <a:pPr algn="just" eaLnBrk="0" hangingPunct="0">
              <a:spcBef>
                <a:spcPct val="50000"/>
              </a:spcBef>
              <a:buClr>
                <a:srgbClr val="1308E6"/>
              </a:buClr>
              <a:buFont typeface="Wingdings" pitchFamily="2" charset="2"/>
              <a:buChar char="§"/>
            </a:pPr>
            <a:r>
              <a:rPr lang="en-US" sz="1900">
                <a:solidFill>
                  <a:srgbClr val="1308E6"/>
                </a:solidFill>
                <a:latin typeface="Times New Roman" pitchFamily="18" charset="0"/>
              </a:rPr>
              <a:t> Non Mesonic Weak Decay  (NMWD)</a:t>
            </a:r>
            <a:endParaRPr lang="el-GR" sz="1900">
              <a:solidFill>
                <a:srgbClr val="1308E6"/>
              </a:solidFill>
              <a:latin typeface="Times New Roman" pitchFamily="18" charset="0"/>
              <a:cs typeface="Times New Roman" pitchFamily="18" charset="0"/>
            </a:endParaRPr>
          </a:p>
        </p:txBody>
      </p:sp>
      <p:sp>
        <p:nvSpPr>
          <p:cNvPr id="31749" name="Text Box 5"/>
          <p:cNvSpPr txBox="1">
            <a:spLocks noChangeArrowheads="1"/>
          </p:cNvSpPr>
          <p:nvPr/>
        </p:nvSpPr>
        <p:spPr bwMode="auto">
          <a:xfrm>
            <a:off x="285750" y="134938"/>
            <a:ext cx="8610600" cy="579437"/>
          </a:xfrm>
          <a:prstGeom prst="rect">
            <a:avLst/>
          </a:prstGeom>
          <a:noFill/>
          <a:ln w="9525">
            <a:noFill/>
            <a:miter lim="800000"/>
            <a:headEnd/>
            <a:tailEnd/>
          </a:ln>
          <a:effectLst/>
        </p:spPr>
        <p:txBody>
          <a:bodyPr lIns="91430" tIns="45715" rIns="91430" bIns="45715">
            <a:spAutoFit/>
          </a:bodyPr>
          <a:lstStyle/>
          <a:p>
            <a:pPr algn="ctr" fontAlgn="auto">
              <a:spcBef>
                <a:spcPct val="50000"/>
              </a:spcBef>
              <a:spcAft>
                <a:spcPts val="0"/>
              </a:spcAft>
              <a:defRPr/>
            </a:pPr>
            <a:r>
              <a:rPr lang="en-US" sz="2800" dirty="0">
                <a:solidFill>
                  <a:srgbClr val="FF0000"/>
                </a:solidFill>
                <a:latin typeface="+mn-lt"/>
              </a:rPr>
              <a:t>Weak Decay modes of</a:t>
            </a:r>
            <a:r>
              <a:rPr lang="en-US" sz="3200" dirty="0">
                <a:solidFill>
                  <a:srgbClr val="FF0000"/>
                </a:solidFill>
                <a:latin typeface="+mn-lt"/>
              </a:rPr>
              <a:t> </a:t>
            </a:r>
            <a:r>
              <a:rPr lang="el-GR" sz="3200" dirty="0">
                <a:solidFill>
                  <a:srgbClr val="FF0000"/>
                </a:solidFill>
                <a:latin typeface="Times New Roman" pitchFamily="18" charset="0"/>
                <a:cs typeface="Times New Roman" pitchFamily="18" charset="0"/>
              </a:rPr>
              <a:t>Λ</a:t>
            </a:r>
            <a:r>
              <a:rPr lang="en-US" sz="3200" dirty="0">
                <a:solidFill>
                  <a:srgbClr val="FF0000"/>
                </a:solidFill>
                <a:latin typeface="Times New Roman" pitchFamily="18" charset="0"/>
                <a:cs typeface="Times New Roman" pitchFamily="18" charset="0"/>
              </a:rPr>
              <a:t> </a:t>
            </a:r>
            <a:r>
              <a:rPr lang="en-US" sz="2800" dirty="0" err="1" smtClean="0">
                <a:solidFill>
                  <a:srgbClr val="FF0000"/>
                </a:solidFill>
                <a:latin typeface="+mn-lt"/>
                <a:cs typeface="Times New Roman" pitchFamily="18" charset="0"/>
              </a:rPr>
              <a:t>hypernuclei</a:t>
            </a:r>
            <a:r>
              <a:rPr lang="en-US" sz="2800" dirty="0" smtClean="0">
                <a:solidFill>
                  <a:srgbClr val="FF0000"/>
                </a:solidFill>
                <a:latin typeface="+mn-lt"/>
                <a:cs typeface="Times New Roman" pitchFamily="18" charset="0"/>
              </a:rPr>
              <a:t>     (1)</a:t>
            </a:r>
            <a:endParaRPr lang="el-GR" sz="2800" dirty="0">
              <a:solidFill>
                <a:srgbClr val="FF0000"/>
              </a:solidFill>
              <a:latin typeface="+mn-lt"/>
              <a:cs typeface="Times New Roman" pitchFamily="18" charset="0"/>
            </a:endParaRPr>
          </a:p>
        </p:txBody>
      </p:sp>
      <p:sp>
        <p:nvSpPr>
          <p:cNvPr id="29703" name="Line 6"/>
          <p:cNvSpPr>
            <a:spLocks noChangeShapeType="1"/>
          </p:cNvSpPr>
          <p:nvPr/>
        </p:nvSpPr>
        <p:spPr bwMode="auto">
          <a:xfrm>
            <a:off x="2490788" y="5562600"/>
            <a:ext cx="76200" cy="0"/>
          </a:xfrm>
          <a:prstGeom prst="line">
            <a:avLst/>
          </a:prstGeom>
          <a:noFill/>
          <a:ln w="9525">
            <a:solidFill>
              <a:schemeClr val="tx1"/>
            </a:solidFill>
            <a:round/>
            <a:headEnd/>
            <a:tailEnd/>
          </a:ln>
        </p:spPr>
        <p:txBody>
          <a:bodyPr/>
          <a:lstStyle/>
          <a:p>
            <a:endParaRPr lang="it-IT"/>
          </a:p>
        </p:txBody>
      </p:sp>
      <p:sp>
        <p:nvSpPr>
          <p:cNvPr id="29704" name="Line 7"/>
          <p:cNvSpPr>
            <a:spLocks noChangeShapeType="1"/>
          </p:cNvSpPr>
          <p:nvPr/>
        </p:nvSpPr>
        <p:spPr bwMode="auto">
          <a:xfrm>
            <a:off x="2520950" y="5899150"/>
            <a:ext cx="76200" cy="0"/>
          </a:xfrm>
          <a:prstGeom prst="line">
            <a:avLst/>
          </a:prstGeom>
          <a:noFill/>
          <a:ln w="9525">
            <a:solidFill>
              <a:schemeClr val="tx1"/>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144016" y="3429000"/>
            <a:ext cx="8892480" cy="3456384"/>
            <a:chOff x="0" y="836712"/>
            <a:chExt cx="8748464" cy="5832648"/>
          </a:xfrm>
        </p:grpSpPr>
        <p:sp>
          <p:nvSpPr>
            <p:cNvPr id="4" name="Arrotonda angolo diagonale rettangolo 3"/>
            <p:cNvSpPr/>
            <p:nvPr/>
          </p:nvSpPr>
          <p:spPr>
            <a:xfrm>
              <a:off x="0" y="836712"/>
              <a:ext cx="8640960" cy="5832648"/>
            </a:xfrm>
            <a:prstGeom prst="round2DiagRect">
              <a:avLst>
                <a:gd name="adj1" fmla="val 14810"/>
                <a:gd name="adj2" fmla="val 17740"/>
              </a:avLst>
            </a:prstGeom>
            <a:gradFill>
              <a:gsLst>
                <a:gs pos="0">
                  <a:schemeClr val="accent1"/>
                </a:gs>
                <a:gs pos="53000">
                  <a:schemeClr val="tx2">
                    <a:lumMod val="40000"/>
                    <a:lumOff val="60000"/>
                  </a:schemeClr>
                </a:gs>
                <a:gs pos="83000">
                  <a:srgbClr val="D4DEFF"/>
                </a:gs>
                <a:gs pos="100000">
                  <a:srgbClr val="96AB94"/>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contenuto 2"/>
            <p:cNvSpPr txBox="1">
              <a:spLocks/>
            </p:cNvSpPr>
            <p:nvPr/>
          </p:nvSpPr>
          <p:spPr>
            <a:xfrm>
              <a:off x="105763" y="958226"/>
              <a:ext cx="8642701" cy="5567118"/>
            </a:xfrm>
            <a:prstGeom prst="rect">
              <a:avLst/>
            </a:prstGeom>
          </p:spPr>
          <p:txBody>
            <a:bodyPr>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dirty="0" smtClean="0">
                  <a:latin typeface="Arial" pitchFamily="34" charset="0"/>
                  <a:cs typeface="Arial" pitchFamily="34" charset="0"/>
                </a:rPr>
                <a:t>Analysis of  (</a:t>
              </a:r>
              <a:r>
                <a:rPr lang="en-US" dirty="0" smtClean="0">
                  <a:latin typeface="Symbol" pitchFamily="18" charset="2"/>
                  <a:cs typeface="Arial" pitchFamily="34" charset="0"/>
                </a:rPr>
                <a:t>p</a:t>
              </a:r>
              <a:r>
                <a:rPr lang="en-US" dirty="0" smtClean="0">
                  <a:latin typeface="Arial" pitchFamily="34" charset="0"/>
                  <a:cs typeface="Arial" pitchFamily="34" charset="0"/>
                </a:rPr>
                <a:t>-,</a:t>
              </a:r>
              <a:r>
                <a:rPr lang="en-US" dirty="0" err="1" smtClean="0">
                  <a:latin typeface="Arial" pitchFamily="34" charset="0"/>
                  <a:cs typeface="Arial" pitchFamily="34" charset="0"/>
                </a:rPr>
                <a:t>n,p</a:t>
              </a:r>
              <a:r>
                <a:rPr lang="en-US" dirty="0" smtClean="0">
                  <a:latin typeface="Arial" pitchFamily="34" charset="0"/>
                  <a:cs typeface="Arial" pitchFamily="34" charset="0"/>
                </a:rPr>
                <a:t>) coincidence</a:t>
              </a: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endParaRPr lang="en-US" sz="1500" dirty="0" smtClean="0">
                <a:latin typeface="Arial" pitchFamily="34" charset="0"/>
                <a:cs typeface="Arial" pitchFamily="34" charset="0"/>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r>
                <a:rPr kumimoji="0" lang="en-US" b="1" i="0" u="none" strike="noStrike" kern="1200" cap="none" spc="0" normalizeH="0" baseline="0" noProof="0" dirty="0" smtClean="0">
                  <a:ln>
                    <a:noFill/>
                  </a:ln>
                  <a:effectLst/>
                  <a:uLnTx/>
                  <a:uFillTx/>
                  <a:latin typeface="Arial" pitchFamily="34" charset="0"/>
                  <a:ea typeface="+mn-ea"/>
                  <a:cs typeface="Arial" pitchFamily="34" charset="0"/>
                </a:rPr>
                <a:t> </a:t>
              </a:r>
              <a:r>
                <a:rPr kumimoji="0" lang="en-US" b="1" i="0" u="none" strike="noStrike" kern="1200" cap="none" spc="0" normalizeH="0" baseline="0" noProof="0" dirty="0" err="1" smtClean="0">
                  <a:ln>
                    <a:noFill/>
                  </a:ln>
                  <a:effectLst/>
                  <a:uLnTx/>
                  <a:uFillTx/>
                  <a:latin typeface="Arial" pitchFamily="34" charset="0"/>
                  <a:ea typeface="+mn-ea"/>
                  <a:cs typeface="Arial" pitchFamily="34" charset="0"/>
                </a:rPr>
                <a:t>N</a:t>
              </a:r>
              <a:r>
                <a:rPr kumimoji="0" lang="en-US" b="1" i="0" u="none" strike="noStrike" kern="1200" cap="none" spc="0" normalizeH="0" baseline="-25000" noProof="0" dirty="0" err="1" smtClean="0">
                  <a:ln>
                    <a:noFill/>
                  </a:ln>
                  <a:effectLst/>
                  <a:uLnTx/>
                  <a:uFillTx/>
                  <a:latin typeface="Arial" pitchFamily="34" charset="0"/>
                  <a:ea typeface="+mn-ea"/>
                  <a:cs typeface="Arial" pitchFamily="34" charset="0"/>
                </a:rPr>
                <a:t>n</a:t>
              </a:r>
              <a:r>
                <a:rPr kumimoji="0" lang="en-US" b="1" i="0" u="none" strike="noStrike" kern="1200" cap="none" spc="0" normalizeH="0" baseline="-25000" noProof="0" dirty="0" smtClean="0">
                  <a:ln>
                    <a:noFill/>
                  </a:ln>
                  <a:effectLst/>
                  <a:uLnTx/>
                  <a:uFillTx/>
                  <a:latin typeface="Arial" pitchFamily="34" charset="0"/>
                  <a:ea typeface="+mn-ea"/>
                  <a:cs typeface="Arial" pitchFamily="34" charset="0"/>
                </a:rPr>
                <a:t>  </a:t>
              </a:r>
              <a:r>
                <a:rPr kumimoji="0" lang="en-US" b="1" i="0" u="none" strike="noStrike" kern="1200" cap="none" spc="0" normalizeH="0" baseline="0" noProof="0" dirty="0" smtClean="0">
                  <a:ln>
                    <a:noFill/>
                  </a:ln>
                  <a:effectLst/>
                  <a:uLnTx/>
                  <a:uFillTx/>
                  <a:latin typeface="Arial" pitchFamily="34" charset="0"/>
                  <a:ea typeface="+mn-ea"/>
                  <a:cs typeface="Arial" pitchFamily="34" charset="0"/>
                </a:rPr>
                <a:t>(</a:t>
              </a:r>
              <a:r>
                <a:rPr kumimoji="0" lang="it-IT" b="1" i="0" u="none" strike="noStrike" kern="1200" cap="none" spc="0" normalizeH="0" baseline="0" noProof="0" dirty="0" smtClean="0">
                  <a:ln>
                    <a:noFill/>
                  </a:ln>
                  <a:effectLst/>
                  <a:uLnTx/>
                  <a:uFillTx/>
                  <a:latin typeface="Arial" pitchFamily="34" charset="0"/>
                  <a:ea typeface="+mn-ea"/>
                  <a:cs typeface="Arial" pitchFamily="34" charset="0"/>
                </a:rPr>
                <a:t>cos</a:t>
              </a:r>
              <a:r>
                <a:rPr kumimoji="0" lang="el-GR" b="1" i="0" u="none" strike="noStrike" kern="1200" cap="none" spc="0" normalizeH="0" baseline="0" noProof="0" dirty="0" smtClean="0">
                  <a:ln>
                    <a:noFill/>
                  </a:ln>
                  <a:effectLst/>
                  <a:uLnTx/>
                  <a:uFillTx/>
                  <a:latin typeface="Arial" pitchFamily="34" charset="0"/>
                  <a:ea typeface="+mn-ea"/>
                  <a:cs typeface="Arial" pitchFamily="34" charset="0"/>
                </a:rPr>
                <a:t>θ≥</a:t>
              </a:r>
              <a:r>
                <a:rPr kumimoji="0" lang="it-IT" b="1" i="0" u="none" strike="noStrike" kern="1200" cap="none" spc="0" normalizeH="0" baseline="0" noProof="0" dirty="0" smtClean="0">
                  <a:ln>
                    <a:noFill/>
                  </a:ln>
                  <a:effectLst/>
                  <a:uLnTx/>
                  <a:uFillTx/>
                  <a:latin typeface="Arial" pitchFamily="34" charset="0"/>
                  <a:ea typeface="+mn-ea"/>
                  <a:cs typeface="Arial" pitchFamily="34" charset="0"/>
                </a:rPr>
                <a:t>- 0.8,  </a:t>
              </a:r>
              <a:r>
                <a:rPr kumimoji="0" lang="it-IT" b="1" i="0" u="none" strike="noStrike" kern="1200" cap="none" spc="0" normalizeH="0" baseline="0" noProof="0" dirty="0" err="1" smtClean="0">
                  <a:ln>
                    <a:noFill/>
                  </a:ln>
                  <a:effectLst/>
                  <a:uLnTx/>
                  <a:uFillTx/>
                  <a:latin typeface="Arial" pitchFamily="34" charset="0"/>
                  <a:ea typeface="+mn-ea"/>
                  <a:cs typeface="Arial" pitchFamily="34" charset="0"/>
                </a:rPr>
                <a:t>E</a:t>
              </a:r>
              <a:r>
                <a:rPr kumimoji="0" lang="it-IT" b="1" i="0" u="none" strike="noStrike" kern="1200" cap="none" spc="0" normalizeH="0" baseline="-25000" noProof="0" dirty="0" err="1" smtClean="0">
                  <a:ln>
                    <a:noFill/>
                  </a:ln>
                  <a:effectLst/>
                  <a:uLnTx/>
                  <a:uFillTx/>
                  <a:latin typeface="Arial" pitchFamily="34" charset="0"/>
                  <a:ea typeface="+mn-ea"/>
                  <a:cs typeface="Arial" pitchFamily="34" charset="0"/>
                </a:rPr>
                <a:t>p</a:t>
              </a:r>
              <a:r>
                <a:rPr kumimoji="0" lang="en-US" b="1" i="0" u="none" strike="noStrike" kern="1200" cap="none" spc="0" normalizeH="0" baseline="0" noProof="0" dirty="0" smtClean="0">
                  <a:ln>
                    <a:noFill/>
                  </a:ln>
                  <a:effectLst/>
                  <a:uLnTx/>
                  <a:uFillTx/>
                  <a:latin typeface="Arial" pitchFamily="34" charset="0"/>
                  <a:ea typeface="+mn-ea"/>
                  <a:cs typeface="Arial" pitchFamily="34" charset="0"/>
                </a:rPr>
                <a:t>&lt; </a:t>
              </a:r>
              <a:r>
                <a:rPr kumimoji="0" lang="en-US" b="1" i="0" u="none" strike="noStrike" kern="1200" cap="none" spc="0" normalizeH="0" baseline="0" noProof="0" dirty="0" smtClean="0">
                  <a:ln>
                    <a:noFill/>
                  </a:ln>
                  <a:effectLst/>
                  <a:uLnTx/>
                  <a:uFillTx/>
                  <a:latin typeface="Symbol" pitchFamily="18" charset="2"/>
                  <a:cs typeface="Arial" pitchFamily="34" charset="0"/>
                </a:rPr>
                <a:t>m-</a:t>
              </a:r>
              <a:r>
                <a:rPr kumimoji="0" lang="en-US" b="1" i="0" u="none" strike="noStrike" kern="1200" cap="none" spc="0" normalizeH="0" baseline="0" noProof="0" dirty="0" smtClean="0">
                  <a:ln>
                    <a:noFill/>
                  </a:ln>
                  <a:effectLst/>
                  <a:uLnTx/>
                  <a:uFillTx/>
                  <a:latin typeface="Arial" pitchFamily="34" charset="0"/>
                  <a:ea typeface="+mn-ea"/>
                  <a:cs typeface="Arial" pitchFamily="34" charset="0"/>
                </a:rPr>
                <a:t>20 </a:t>
              </a:r>
              <a:r>
                <a:rPr kumimoji="0" lang="en-US" b="1" i="0" u="none" strike="noStrike" kern="1200" cap="none" spc="0" normalizeH="0" baseline="0" noProof="0" dirty="0" err="1" smtClean="0">
                  <a:ln>
                    <a:noFill/>
                  </a:ln>
                  <a:effectLst/>
                  <a:uLnTx/>
                  <a:uFillTx/>
                  <a:latin typeface="Arial" pitchFamily="34" charset="0"/>
                  <a:ea typeface="+mn-ea"/>
                  <a:cs typeface="Arial" pitchFamily="34" charset="0"/>
                </a:rPr>
                <a:t>MeV</a:t>
              </a:r>
              <a:r>
                <a:rPr kumimoji="0" lang="en-US" b="1" i="0" u="none" strike="noStrike" kern="1200" cap="none" spc="0" normalizeH="0" baseline="0" noProof="0" dirty="0" smtClean="0">
                  <a:ln>
                    <a:noFill/>
                  </a:ln>
                  <a:effectLst/>
                  <a:uLnTx/>
                  <a:uFillTx/>
                  <a:latin typeface="Arial" pitchFamily="34" charset="0"/>
                  <a:ea typeface="+mn-ea"/>
                  <a:cs typeface="Arial" pitchFamily="34" charset="0"/>
                </a:rPr>
                <a:t>): 2N + FSI</a:t>
              </a:r>
              <a:r>
                <a:rPr kumimoji="0" lang="en-US" b="1" i="0" u="none" strike="noStrike" kern="1200" cap="none" spc="0" normalizeH="0" noProof="0" dirty="0" smtClean="0">
                  <a:ln>
                    <a:noFill/>
                  </a:ln>
                  <a:effectLst/>
                  <a:uLnTx/>
                  <a:uFillTx/>
                  <a:latin typeface="Arial" pitchFamily="34" charset="0"/>
                  <a:ea typeface="+mn-ea"/>
                  <a:cs typeface="Arial" pitchFamily="34" charset="0"/>
                </a:rPr>
                <a:t> and small contribution of 1N</a:t>
              </a:r>
            </a:p>
            <a:p>
              <a:pPr marL="274320" lvl="0" indent="-274320">
                <a:lnSpc>
                  <a:spcPct val="120000"/>
                </a:lnSpc>
                <a:spcBef>
                  <a:spcPct val="20000"/>
                </a:spcBef>
                <a:buClr>
                  <a:schemeClr val="accent3"/>
                </a:buClr>
                <a:buSzPct val="95000"/>
                <a:defRPr/>
              </a:pPr>
              <a:endParaRPr lang="en-US" sz="900" dirty="0" smtClean="0">
                <a:solidFill>
                  <a:srgbClr val="FF0000"/>
                </a:solidFill>
                <a:latin typeface="Arial" pitchFamily="34" charset="0"/>
                <a:cs typeface="Arial" pitchFamily="34" charset="0"/>
              </a:endParaRPr>
            </a:p>
            <a:p>
              <a:pPr marL="274320" lvl="0" indent="-274320">
                <a:lnSpc>
                  <a:spcPct val="120000"/>
                </a:lnSpc>
                <a:spcBef>
                  <a:spcPct val="20000"/>
                </a:spcBef>
                <a:buClr>
                  <a:schemeClr val="accent3"/>
                </a:buClr>
                <a:buSzPct val="95000"/>
                <a:defRPr/>
              </a:pPr>
              <a:r>
                <a:rPr lang="en-US" dirty="0" err="1" smtClean="0">
                  <a:latin typeface="Arial" pitchFamily="34" charset="0"/>
                  <a:cs typeface="Arial" pitchFamily="34" charset="0"/>
                </a:rPr>
                <a:t>N</a:t>
              </a:r>
              <a:r>
                <a:rPr lang="en-US" baseline="-25000" dirty="0" err="1" smtClean="0">
                  <a:latin typeface="Arial" pitchFamily="34" charset="0"/>
                  <a:cs typeface="Arial" pitchFamily="34" charset="0"/>
                </a:rPr>
                <a:t>n</a:t>
              </a:r>
              <a:r>
                <a:rPr lang="en-US" dirty="0" smtClean="0">
                  <a:latin typeface="Arial" pitchFamily="34" charset="0"/>
                  <a:cs typeface="Arial" pitchFamily="34" charset="0"/>
                </a:rPr>
                <a:t> = number of n in coincidence with </a:t>
              </a:r>
              <a:r>
                <a:rPr lang="en-US" dirty="0" smtClean="0">
                  <a:cs typeface="Arial" pitchFamily="34" charset="0"/>
                </a:rPr>
                <a:t>(</a:t>
              </a:r>
              <a:r>
                <a:rPr lang="en-US" dirty="0" smtClean="0">
                  <a:latin typeface="Symbol" pitchFamily="18" charset="2"/>
                  <a:cs typeface="Arial" pitchFamily="34" charset="0"/>
                </a:rPr>
                <a:t>p</a:t>
              </a:r>
              <a:r>
                <a:rPr lang="en-US" dirty="0" smtClean="0">
                  <a:cs typeface="Arial" pitchFamily="34" charset="0"/>
                </a:rPr>
                <a:t>-,p)</a:t>
              </a:r>
              <a:r>
                <a:rPr lang="en-US" dirty="0" smtClean="0">
                  <a:solidFill>
                    <a:srgbClr val="FF0000"/>
                  </a:solidFill>
                  <a:cs typeface="Arial" pitchFamily="34" charset="0"/>
                </a:rPr>
                <a:t> </a:t>
              </a:r>
              <a:endParaRPr lang="en-US" baseline="0" dirty="0" smtClean="0">
                <a:solidFill>
                  <a:srgbClr val="FF0000"/>
                </a:solidFill>
                <a:latin typeface="Arial" pitchFamily="34" charset="0"/>
                <a:cs typeface="Arial" pitchFamily="34" charset="0"/>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endParaRPr kumimoji="0" lang="en-US" sz="900" b="0" i="0" u="none" strike="noStrike" kern="1200" cap="none" spc="0" normalizeH="0" noProof="0" dirty="0" smtClean="0">
                <a:ln>
                  <a:noFill/>
                </a:ln>
                <a:solidFill>
                  <a:schemeClr val="tx2">
                    <a:lumMod val="75000"/>
                  </a:schemeClr>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r>
                <a:rPr kumimoji="0" lang="en-US" b="0" i="0" u="none" strike="noStrike" kern="1200" cap="none" spc="0" normalizeH="0" noProof="0" dirty="0" smtClean="0">
                  <a:ln>
                    <a:noFill/>
                  </a:ln>
                  <a:solidFill>
                    <a:schemeClr val="tx2">
                      <a:lumMod val="75000"/>
                    </a:schemeClr>
                  </a:solidFill>
                  <a:effectLst/>
                  <a:uLnTx/>
                  <a:uFillTx/>
                  <a:latin typeface="Arial" pitchFamily="34" charset="0"/>
                  <a:ea typeface="+mn-ea"/>
                  <a:cs typeface="Arial" pitchFamily="34" charset="0"/>
                </a:rPr>
                <a:t>Number of neutrons for all targets (from A=5 to A=16)</a:t>
              </a: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endParaRPr lang="en-US" sz="900" baseline="0" dirty="0" smtClean="0">
                <a:solidFill>
                  <a:srgbClr val="002060"/>
                </a:solidFill>
                <a:latin typeface="Arial" pitchFamily="34" charset="0"/>
                <a:cs typeface="Arial" pitchFamily="34" charset="0"/>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r>
                <a:rPr kumimoji="0" lang="en-US" b="0" i="0" u="none" strike="noStrike" kern="1200" cap="none" spc="0" normalizeH="0" noProof="0" dirty="0" smtClean="0">
                  <a:ln>
                    <a:noFill/>
                  </a:ln>
                  <a:solidFill>
                    <a:srgbClr val="002060"/>
                  </a:solidFill>
                  <a:effectLst/>
                  <a:uLnTx/>
                  <a:uFillTx/>
                  <a:latin typeface="Arial" pitchFamily="34" charset="0"/>
                  <a:ea typeface="+mn-ea"/>
                  <a:cs typeface="Arial" pitchFamily="34" charset="0"/>
                </a:rPr>
                <a:t>No  spectra shape analysis (20 events for each target)</a:t>
              </a: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endParaRPr lang="en-US" sz="900" dirty="0" smtClean="0">
                <a:solidFill>
                  <a:srgbClr val="002060"/>
                </a:solidFill>
                <a:latin typeface="Arial" pitchFamily="34" charset="0"/>
                <a:cs typeface="Arial" pitchFamily="34" charset="0"/>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r>
                <a:rPr kumimoji="0" lang="en-US" b="0" i="0" u="none" strike="noStrike" kern="1200" cap="none" spc="0" normalizeH="0" noProof="0" dirty="0" smtClean="0">
                  <a:ln>
                    <a:noFill/>
                  </a:ln>
                  <a:solidFill>
                    <a:srgbClr val="002060"/>
                  </a:solidFill>
                  <a:effectLst/>
                  <a:uLnTx/>
                  <a:uFillTx/>
                  <a:latin typeface="Arial" pitchFamily="34" charset="0"/>
                  <a:ea typeface="+mn-ea"/>
                  <a:cs typeface="Arial" pitchFamily="34" charset="0"/>
                </a:rPr>
                <a:t>Background </a:t>
              </a:r>
              <a:r>
                <a:rPr lang="en-US" dirty="0" smtClean="0">
                  <a:solidFill>
                    <a:srgbClr val="002060"/>
                  </a:solidFill>
                  <a:latin typeface="Arial" pitchFamily="34" charset="0"/>
                  <a:cs typeface="Arial" pitchFamily="34" charset="0"/>
                </a:rPr>
                <a:t>study</a:t>
              </a:r>
              <a:r>
                <a:rPr kumimoji="0" lang="en-US" b="0" i="0" u="none" strike="noStrike" kern="1200" cap="none" spc="0" normalizeH="0" noProof="0" dirty="0" smtClean="0">
                  <a:ln>
                    <a:noFill/>
                  </a:ln>
                  <a:solidFill>
                    <a:srgbClr val="002060"/>
                  </a:solidFill>
                  <a:effectLst/>
                  <a:uLnTx/>
                  <a:uFillTx/>
                  <a:latin typeface="Arial" pitchFamily="34" charset="0"/>
                  <a:ea typeface="+mn-ea"/>
                  <a:cs typeface="Arial" pitchFamily="34" charset="0"/>
                </a:rPr>
                <a:t>  (events from K</a:t>
              </a:r>
              <a:r>
                <a:rPr kumimoji="0" lang="en-US" b="0" i="0" u="none" strike="noStrike" kern="1200" cap="none" spc="0" normalizeH="0" baseline="30000" noProof="0" dirty="0" smtClean="0">
                  <a:ln>
                    <a:noFill/>
                  </a:ln>
                  <a:solidFill>
                    <a:srgbClr val="002060"/>
                  </a:solidFill>
                  <a:effectLst/>
                  <a:uLnTx/>
                  <a:uFillTx/>
                  <a:latin typeface="Arial" pitchFamily="34" charset="0"/>
                  <a:ea typeface="+mn-ea"/>
                  <a:cs typeface="Arial" pitchFamily="34" charset="0"/>
                </a:rPr>
                <a:t>-</a:t>
              </a:r>
              <a:r>
                <a:rPr kumimoji="0" lang="en-US" b="0" i="0" u="none" strike="noStrike" kern="1200" cap="none" spc="0" normalizeH="0" noProof="0" dirty="0" err="1" smtClean="0">
                  <a:ln>
                    <a:noFill/>
                  </a:ln>
                  <a:solidFill>
                    <a:srgbClr val="002060"/>
                  </a:solidFill>
                  <a:effectLst/>
                  <a:uLnTx/>
                  <a:uFillTx/>
                  <a:latin typeface="Arial" pitchFamily="34" charset="0"/>
                  <a:ea typeface="+mn-ea"/>
                  <a:cs typeface="Arial" pitchFamily="34" charset="0"/>
                </a:rPr>
                <a:t>np</a:t>
              </a:r>
              <a:r>
                <a:rPr kumimoji="0" lang="en-US" b="0" i="0" u="none" strike="noStrike" kern="1200" cap="none" spc="0" normalizeH="0" noProof="0" dirty="0" smtClean="0">
                  <a:ln>
                    <a:noFill/>
                  </a:ln>
                  <a:solidFill>
                    <a:srgbClr val="002060"/>
                  </a:solidFill>
                  <a:effectLst/>
                  <a:uLnTx/>
                  <a:uFillTx/>
                  <a:latin typeface="Arial" pitchFamily="34" charset="0"/>
                  <a:ea typeface="+mn-ea"/>
                  <a:cs typeface="Arial" pitchFamily="34" charset="0"/>
                </a:rPr>
                <a:t> absorption)</a:t>
              </a: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endParaRPr lang="en-US" sz="1500" dirty="0" smtClean="0">
                <a:solidFill>
                  <a:srgbClr val="002060"/>
                </a:solidFill>
                <a:latin typeface="Arial" pitchFamily="34" charset="0"/>
                <a:cs typeface="Arial" pitchFamily="34" charset="0"/>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r>
                <a:rPr lang="en-US" sz="2000" dirty="0" smtClean="0">
                  <a:solidFill>
                    <a:srgbClr val="002060"/>
                  </a:solidFill>
                  <a:latin typeface="Arial" pitchFamily="34" charset="0"/>
                  <a:cs typeface="Arial" pitchFamily="34" charset="0"/>
                </a:rPr>
                <a:t>Acceptance correction </a:t>
              </a:r>
              <a:endParaRPr kumimoji="0" lang="en-US" sz="2000" b="0" i="0" u="none" strike="noStrike" kern="1200" cap="none" spc="0" normalizeH="0" noProof="0" dirty="0" smtClean="0">
                <a:ln>
                  <a:noFill/>
                </a:ln>
                <a:solidFill>
                  <a:srgbClr val="00206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endParaRPr lang="en-US" sz="1000" dirty="0" smtClean="0">
                <a:solidFill>
                  <a:srgbClr val="002060"/>
                </a:solidFill>
                <a:latin typeface="Arial" pitchFamily="34" charset="0"/>
                <a:cs typeface="Arial" pitchFamily="34" charset="0"/>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r>
                <a:rPr kumimoji="0" lang="en-US" sz="2000" b="0" i="0" u="none" strike="noStrike" kern="1200" cap="none" spc="0" normalizeH="0" noProof="0" dirty="0" smtClean="0">
                  <a:ln>
                    <a:noFill/>
                  </a:ln>
                  <a:solidFill>
                    <a:srgbClr val="002060"/>
                  </a:solidFill>
                  <a:effectLst/>
                  <a:uLnTx/>
                  <a:uFillTx/>
                  <a:latin typeface="Arial" pitchFamily="34" charset="0"/>
                  <a:ea typeface="+mn-ea"/>
                  <a:cs typeface="Arial" pitchFamily="34" charset="0"/>
                </a:rPr>
                <a:t>Normalization to the number of protons with energy  greater than the </a:t>
              </a:r>
              <a:r>
                <a:rPr kumimoji="0" lang="en-US" sz="2000" b="0" i="0" u="none" strike="noStrike" kern="1200" cap="none" spc="0" normalizeH="0" noProof="0" dirty="0" smtClean="0">
                  <a:ln>
                    <a:noFill/>
                  </a:ln>
                  <a:solidFill>
                    <a:srgbClr val="002060"/>
                  </a:solidFill>
                  <a:effectLst/>
                  <a:uLnTx/>
                  <a:uFillTx/>
                  <a:latin typeface="Symbol" pitchFamily="18" charset="2"/>
                  <a:cs typeface="Arial" pitchFamily="34" charset="0"/>
                </a:rPr>
                <a:t>m </a:t>
              </a:r>
              <a:r>
                <a:rPr kumimoji="0" lang="en-US" sz="2000" b="0" i="0" u="none" strike="noStrike" kern="1200" cap="none" spc="0" normalizeH="0" noProof="0" dirty="0" smtClean="0">
                  <a:ln>
                    <a:noFill/>
                  </a:ln>
                  <a:solidFill>
                    <a:srgbClr val="002060"/>
                  </a:solidFill>
                  <a:effectLst/>
                  <a:uLnTx/>
                  <a:uFillTx/>
                  <a:latin typeface="Arial" pitchFamily="34" charset="0"/>
                  <a:ea typeface="+mn-ea"/>
                  <a:cs typeface="Arial" pitchFamily="34" charset="0"/>
                </a:rPr>
                <a:t>value of the </a:t>
              </a:r>
              <a:r>
                <a:rPr kumimoji="0" lang="en-US" sz="2000" b="0" i="0" u="none" strike="noStrike" kern="1200" cap="none" spc="0" normalizeH="0" noProof="0" dirty="0" err="1" smtClean="0">
                  <a:ln>
                    <a:noFill/>
                  </a:ln>
                  <a:solidFill>
                    <a:srgbClr val="002060"/>
                  </a:solidFill>
                  <a:effectLst/>
                  <a:uLnTx/>
                  <a:uFillTx/>
                  <a:latin typeface="Arial" pitchFamily="34" charset="0"/>
                  <a:ea typeface="+mn-ea"/>
                  <a:cs typeface="Arial" pitchFamily="34" charset="0"/>
                </a:rPr>
                <a:t>gaussian</a:t>
              </a:r>
              <a:r>
                <a:rPr kumimoji="0" lang="en-US" sz="2000" b="0" i="0" u="none" strike="noStrike" kern="1200" cap="none" spc="0" normalizeH="0" noProof="0" dirty="0" smtClean="0">
                  <a:ln>
                    <a:noFill/>
                  </a:ln>
                  <a:solidFill>
                    <a:srgbClr val="002060"/>
                  </a:solidFill>
                  <a:effectLst/>
                  <a:uLnTx/>
                  <a:uFillTx/>
                  <a:latin typeface="Arial" pitchFamily="34" charset="0"/>
                  <a:ea typeface="+mn-ea"/>
                  <a:cs typeface="Arial" pitchFamily="34" charset="0"/>
                </a:rPr>
                <a:t> fits</a:t>
              </a:r>
            </a:p>
            <a:p>
              <a:pPr marL="274320" indent="-274320">
                <a:lnSpc>
                  <a:spcPct val="120000"/>
                </a:lnSpc>
                <a:spcBef>
                  <a:spcPct val="20000"/>
                </a:spcBef>
                <a:buClr>
                  <a:schemeClr val="accent3"/>
                </a:buClr>
                <a:buSzPct val="95000"/>
                <a:defRPr/>
              </a:pPr>
              <a:r>
                <a:rPr lang="en-US" sz="2000" dirty="0" smtClean="0">
                  <a:solidFill>
                    <a:srgbClr val="002060"/>
                  </a:solidFill>
                  <a:latin typeface="Arial" pitchFamily="34" charset="0"/>
                  <a:cs typeface="Arial" pitchFamily="34" charset="0"/>
                </a:rPr>
                <a:t>of the proton spectra from  </a:t>
              </a:r>
              <a:r>
                <a:rPr lang="it-IT" sz="2000" dirty="0" smtClean="0">
                  <a:solidFill>
                    <a:schemeClr val="tx2">
                      <a:lumMod val="10000"/>
                    </a:schemeClr>
                  </a:solidFill>
                </a:rPr>
                <a:t>FINUDA Coll. and G. </a:t>
              </a:r>
              <a:r>
                <a:rPr lang="it-IT" sz="2000" dirty="0" err="1" smtClean="0">
                  <a:solidFill>
                    <a:schemeClr val="tx2">
                      <a:lumMod val="10000"/>
                    </a:schemeClr>
                  </a:solidFill>
                </a:rPr>
                <a:t>Garbarino</a:t>
              </a:r>
              <a:r>
                <a:rPr lang="it-IT" sz="2000" dirty="0" smtClean="0">
                  <a:solidFill>
                    <a:schemeClr val="tx2">
                      <a:lumMod val="10000"/>
                    </a:schemeClr>
                  </a:solidFill>
                </a:rPr>
                <a:t>, PLB 685 (2010) 247</a:t>
              </a:r>
            </a:p>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endParaRPr kumimoji="0" lang="en-US" sz="2000" b="0" i="0" u="none" strike="noStrike" kern="1200" cap="none" spc="0" normalizeH="0" noProof="0" dirty="0" smtClean="0">
                <a:ln>
                  <a:noFill/>
                </a:ln>
                <a:solidFill>
                  <a:srgbClr val="00206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1500" baseline="0" dirty="0" smtClean="0">
                <a:solidFill>
                  <a:srgbClr val="FF0000"/>
                </a:solidFill>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15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sym typeface="Wingdings" pitchFamily="2" charset="2"/>
              </a:endParaRPr>
            </a:p>
          </p:txBody>
        </p:sp>
      </p:grpSp>
      <p:sp>
        <p:nvSpPr>
          <p:cNvPr id="3" name="CasellaDiTesto 2"/>
          <p:cNvSpPr txBox="1"/>
          <p:nvPr/>
        </p:nvSpPr>
        <p:spPr>
          <a:xfrm>
            <a:off x="0" y="0"/>
            <a:ext cx="5688632" cy="461665"/>
          </a:xfrm>
          <a:prstGeom prst="rect">
            <a:avLst/>
          </a:prstGeom>
          <a:noFill/>
        </p:spPr>
        <p:txBody>
          <a:bodyPr wrap="square" rtlCol="0">
            <a:spAutoFit/>
          </a:bodyPr>
          <a:lstStyle/>
          <a:p>
            <a:r>
              <a:rPr lang="it-IT" sz="2400" dirty="0" smtClean="0">
                <a:solidFill>
                  <a:srgbClr val="FF0000"/>
                </a:solidFill>
              </a:rPr>
              <a:t>Triple </a:t>
            </a:r>
            <a:r>
              <a:rPr lang="it-IT" sz="2400" dirty="0" err="1" smtClean="0">
                <a:solidFill>
                  <a:srgbClr val="FF0000"/>
                </a:solidFill>
              </a:rPr>
              <a:t>coincidence</a:t>
            </a:r>
            <a:r>
              <a:rPr lang="it-IT" sz="2400" dirty="0" smtClean="0">
                <a:solidFill>
                  <a:srgbClr val="FF0000"/>
                </a:solidFill>
              </a:rPr>
              <a:t> </a:t>
            </a:r>
            <a:r>
              <a:rPr lang="it-IT" sz="2400" dirty="0" err="1" smtClean="0">
                <a:solidFill>
                  <a:srgbClr val="FF0000"/>
                </a:solidFill>
              </a:rPr>
              <a:t>analysis</a:t>
            </a:r>
            <a:r>
              <a:rPr lang="en-US" sz="2400" dirty="0" smtClean="0">
                <a:latin typeface="Arial" pitchFamily="34" charset="0"/>
                <a:cs typeface="Arial" pitchFamily="34" charset="0"/>
              </a:rPr>
              <a:t> </a:t>
            </a:r>
            <a:endParaRPr lang="it-IT" sz="2400" dirty="0">
              <a:solidFill>
                <a:srgbClr val="FF0000"/>
              </a:solidFill>
            </a:endParaRPr>
          </a:p>
        </p:txBody>
      </p:sp>
      <p:sp>
        <p:nvSpPr>
          <p:cNvPr id="7" name="Segnaposto numero diapositiva 6"/>
          <p:cNvSpPr>
            <a:spLocks noGrp="1"/>
          </p:cNvSpPr>
          <p:nvPr>
            <p:ph type="sldNum" sz="quarter" idx="12"/>
          </p:nvPr>
        </p:nvSpPr>
        <p:spPr/>
        <p:txBody>
          <a:bodyPr/>
          <a:lstStyle/>
          <a:p>
            <a:fld id="{9E760535-1557-43AE-B429-5270F85134BF}" type="slidenum">
              <a:rPr lang="it-IT" smtClean="0"/>
              <a:pPr/>
              <a:t>30</a:t>
            </a:fld>
            <a:endParaRPr lang="it-IT"/>
          </a:p>
        </p:txBody>
      </p:sp>
      <p:grpSp>
        <p:nvGrpSpPr>
          <p:cNvPr id="6" name="Gruppo 15"/>
          <p:cNvGrpSpPr/>
          <p:nvPr/>
        </p:nvGrpSpPr>
        <p:grpSpPr>
          <a:xfrm>
            <a:off x="179513" y="724216"/>
            <a:ext cx="8244407" cy="2636983"/>
            <a:chOff x="179513" y="724216"/>
            <a:chExt cx="8244407" cy="2636983"/>
          </a:xfrm>
        </p:grpSpPr>
        <p:sp>
          <p:nvSpPr>
            <p:cNvPr id="13" name="CasellaDiTesto 12"/>
            <p:cNvSpPr txBox="1"/>
            <p:nvPr/>
          </p:nvSpPr>
          <p:spPr>
            <a:xfrm>
              <a:off x="4355976" y="1052736"/>
              <a:ext cx="4067944" cy="2062103"/>
            </a:xfrm>
            <a:prstGeom prst="rect">
              <a:avLst/>
            </a:prstGeom>
            <a:noFill/>
          </p:spPr>
          <p:txBody>
            <a:bodyPr wrap="square" rtlCol="0">
              <a:spAutoFit/>
            </a:bodyPr>
            <a:lstStyle/>
            <a:p>
              <a:r>
                <a:rPr lang="it-IT" sz="1600" dirty="0" err="1" smtClean="0"/>
                <a:t>Neutron</a:t>
              </a:r>
              <a:r>
                <a:rPr lang="it-IT" sz="1600" dirty="0" smtClean="0"/>
                <a:t> detection </a:t>
              </a:r>
              <a:r>
                <a:rPr lang="it-IT" sz="1600" dirty="0" err="1" smtClean="0"/>
                <a:t>efficiency</a:t>
              </a:r>
              <a:r>
                <a:rPr lang="it-IT" sz="1600" dirty="0" smtClean="0"/>
                <a:t> </a:t>
              </a:r>
              <a:r>
                <a:rPr lang="it-IT" sz="1600" dirty="0" smtClean="0">
                  <a:latin typeface="Times New Roman"/>
                  <a:cs typeface="Times New Roman"/>
                </a:rPr>
                <a:t>~10%</a:t>
              </a:r>
            </a:p>
            <a:p>
              <a:endParaRPr lang="it-IT" sz="1600" dirty="0" smtClean="0">
                <a:latin typeface="Times New Roman"/>
                <a:cs typeface="Times New Roman"/>
              </a:endParaRPr>
            </a:p>
            <a:p>
              <a:r>
                <a:rPr lang="it-IT" sz="1600" dirty="0" err="1" smtClean="0">
                  <a:latin typeface="Times New Roman"/>
                  <a:cs typeface="Times New Roman"/>
                </a:rPr>
                <a:t>Neutron</a:t>
              </a:r>
              <a:r>
                <a:rPr lang="it-IT" sz="1600" dirty="0" smtClean="0">
                  <a:latin typeface="Times New Roman"/>
                  <a:cs typeface="Times New Roman"/>
                </a:rPr>
                <a:t> </a:t>
              </a:r>
              <a:r>
                <a:rPr lang="it-IT" sz="1600" dirty="0" err="1" smtClean="0">
                  <a:latin typeface="Times New Roman"/>
                  <a:cs typeface="Times New Roman"/>
                </a:rPr>
                <a:t>energy</a:t>
              </a:r>
              <a:r>
                <a:rPr lang="it-IT" sz="1600" dirty="0" smtClean="0">
                  <a:latin typeface="Times New Roman"/>
                  <a:cs typeface="Times New Roman"/>
                </a:rPr>
                <a:t> </a:t>
              </a:r>
              <a:r>
                <a:rPr lang="it-IT" sz="1600" dirty="0" err="1" smtClean="0">
                  <a:latin typeface="Times New Roman"/>
                  <a:cs typeface="Times New Roman"/>
                </a:rPr>
                <a:t>resolution</a:t>
              </a:r>
              <a:r>
                <a:rPr lang="it-IT" sz="1600" dirty="0" smtClean="0">
                  <a:latin typeface="Times New Roman"/>
                  <a:cs typeface="Times New Roman"/>
                </a:rPr>
                <a:t> ~9% at 80 </a:t>
              </a:r>
              <a:r>
                <a:rPr lang="it-IT" sz="1600" dirty="0" err="1" smtClean="0">
                  <a:latin typeface="Times New Roman"/>
                  <a:cs typeface="Times New Roman"/>
                </a:rPr>
                <a:t>MeV</a:t>
              </a:r>
              <a:endParaRPr lang="it-IT" sz="1600" dirty="0" smtClean="0">
                <a:latin typeface="Times New Roman"/>
                <a:cs typeface="Times New Roman"/>
              </a:endParaRPr>
            </a:p>
            <a:p>
              <a:endParaRPr lang="it-IT" sz="1600" dirty="0" smtClean="0">
                <a:latin typeface="Times New Roman"/>
                <a:cs typeface="Times New Roman"/>
              </a:endParaRPr>
            </a:p>
            <a:p>
              <a:r>
                <a:rPr lang="it-IT" sz="1600" dirty="0" smtClean="0">
                  <a:solidFill>
                    <a:srgbClr val="FF0000"/>
                  </a:solidFill>
                  <a:latin typeface="Times New Roman"/>
                  <a:cs typeface="Times New Roman"/>
                </a:rPr>
                <a:t>TOF </a:t>
              </a:r>
              <a:r>
                <a:rPr lang="it-IT" sz="1600" dirty="0" err="1" smtClean="0">
                  <a:solidFill>
                    <a:srgbClr val="FF0000"/>
                  </a:solidFill>
                  <a:latin typeface="Times New Roman"/>
                  <a:cs typeface="Times New Roman"/>
                </a:rPr>
                <a:t>allows</a:t>
              </a:r>
              <a:r>
                <a:rPr lang="it-IT" sz="1600" dirty="0" smtClean="0">
                  <a:solidFill>
                    <a:srgbClr val="FF0000"/>
                  </a:solidFill>
                  <a:latin typeface="Times New Roman"/>
                  <a:cs typeface="Times New Roman"/>
                </a:rPr>
                <a:t> n/</a:t>
              </a:r>
              <a:r>
                <a:rPr lang="it-IT" sz="1600" dirty="0" smtClean="0">
                  <a:solidFill>
                    <a:srgbClr val="FF0000"/>
                  </a:solidFill>
                  <a:latin typeface="Symbol" pitchFamily="18" charset="2"/>
                  <a:cs typeface="Times New Roman"/>
                </a:rPr>
                <a:t>g </a:t>
              </a:r>
              <a:r>
                <a:rPr lang="it-IT" sz="1600" dirty="0" err="1" smtClean="0">
                  <a:solidFill>
                    <a:srgbClr val="FF0000"/>
                  </a:solidFill>
                  <a:latin typeface="Times New Roman" pitchFamily="18" charset="0"/>
                  <a:cs typeface="Times New Roman" pitchFamily="18" charset="0"/>
                </a:rPr>
                <a:t>discrimination</a:t>
              </a:r>
              <a:endParaRPr lang="it-IT" sz="1600" dirty="0" smtClean="0">
                <a:solidFill>
                  <a:srgbClr val="FF0000"/>
                </a:solidFill>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solidFill>
                    <a:srgbClr val="FF0000"/>
                  </a:solidFill>
                  <a:latin typeface="Times New Roman" pitchFamily="18" charset="0"/>
                  <a:cs typeface="Times New Roman" pitchFamily="18" charset="0"/>
                </a:rPr>
                <a:t>Background </a:t>
              </a:r>
              <a:r>
                <a:rPr lang="it-IT" sz="1600" dirty="0" err="1" smtClean="0">
                  <a:solidFill>
                    <a:srgbClr val="FF0000"/>
                  </a:solidFill>
                  <a:latin typeface="Times New Roman" pitchFamily="18" charset="0"/>
                  <a:cs typeface="Times New Roman" pitchFamily="18" charset="0"/>
                </a:rPr>
                <a:t>prevails</a:t>
              </a:r>
              <a:r>
                <a:rPr lang="it-IT" sz="1600" dirty="0" smtClean="0">
                  <a:solidFill>
                    <a:srgbClr val="FF0000"/>
                  </a:solidFill>
                  <a:latin typeface="Times New Roman" pitchFamily="18" charset="0"/>
                  <a:cs typeface="Times New Roman" pitchFamily="18" charset="0"/>
                </a:rPr>
                <a:t> </a:t>
              </a:r>
              <a:r>
                <a:rPr lang="it-IT" sz="1600" dirty="0" err="1" smtClean="0">
                  <a:solidFill>
                    <a:srgbClr val="FF0000"/>
                  </a:solidFill>
                  <a:latin typeface="Times New Roman" pitchFamily="18" charset="0"/>
                  <a:cs typeface="Times New Roman" pitchFamily="18" charset="0"/>
                </a:rPr>
                <a:t>if</a:t>
              </a:r>
              <a:r>
                <a:rPr lang="it-IT" sz="1600" dirty="0" smtClean="0">
                  <a:solidFill>
                    <a:srgbClr val="FF0000"/>
                  </a:solidFill>
                  <a:latin typeface="Times New Roman" pitchFamily="18" charset="0"/>
                  <a:cs typeface="Times New Roman" pitchFamily="18" charset="0"/>
                </a:rPr>
                <a:t> no </a:t>
              </a:r>
              <a:r>
                <a:rPr lang="it-IT" sz="1600" dirty="0" err="1" smtClean="0">
                  <a:solidFill>
                    <a:srgbClr val="FF0000"/>
                  </a:solidFill>
                  <a:latin typeface="Times New Roman" pitchFamily="18" charset="0"/>
                  <a:cs typeface="Times New Roman" pitchFamily="18" charset="0"/>
                </a:rPr>
                <a:t>correlations</a:t>
              </a:r>
              <a:r>
                <a:rPr lang="it-IT" sz="1600" dirty="0" smtClean="0">
                  <a:solidFill>
                    <a:srgbClr val="FF0000"/>
                  </a:solidFill>
                  <a:latin typeface="Times New Roman" pitchFamily="18" charset="0"/>
                  <a:cs typeface="Times New Roman" pitchFamily="18" charset="0"/>
                </a:rPr>
                <a:t> or </a:t>
              </a:r>
              <a:r>
                <a:rPr lang="it-IT" sz="1600" dirty="0" err="1" smtClean="0">
                  <a:solidFill>
                    <a:srgbClr val="FF0000"/>
                  </a:solidFill>
                  <a:latin typeface="Times New Roman" pitchFamily="18" charset="0"/>
                  <a:cs typeface="Times New Roman" pitchFamily="18" charset="0"/>
                </a:rPr>
                <a:t>selections</a:t>
              </a:r>
              <a:r>
                <a:rPr lang="it-IT" sz="1600" dirty="0" smtClean="0">
                  <a:solidFill>
                    <a:srgbClr val="FF0000"/>
                  </a:solidFill>
                  <a:latin typeface="Times New Roman" pitchFamily="18" charset="0"/>
                  <a:cs typeface="Times New Roman" pitchFamily="18" charset="0"/>
                </a:rPr>
                <a:t> are </a:t>
              </a:r>
              <a:r>
                <a:rPr lang="it-IT" sz="1600" dirty="0" err="1" smtClean="0">
                  <a:solidFill>
                    <a:srgbClr val="FF0000"/>
                  </a:solidFill>
                  <a:latin typeface="Times New Roman" pitchFamily="18" charset="0"/>
                  <a:cs typeface="Times New Roman" pitchFamily="18" charset="0"/>
                </a:rPr>
                <a:t>imposed</a:t>
              </a:r>
              <a:endParaRPr lang="it-IT" sz="1600" dirty="0">
                <a:solidFill>
                  <a:srgbClr val="FF0000"/>
                </a:solidFill>
                <a:latin typeface="Symbol" pitchFamily="18" charset="2"/>
              </a:endParaRPr>
            </a:p>
          </p:txBody>
        </p:sp>
        <p:grpSp>
          <p:nvGrpSpPr>
            <p:cNvPr id="12" name="Gruppo 14"/>
            <p:cNvGrpSpPr/>
            <p:nvPr/>
          </p:nvGrpSpPr>
          <p:grpSpPr>
            <a:xfrm>
              <a:off x="179513" y="724216"/>
              <a:ext cx="3888432" cy="2636983"/>
              <a:chOff x="179513" y="724216"/>
              <a:chExt cx="3888432" cy="2636983"/>
            </a:xfrm>
          </p:grpSpPr>
          <p:pic>
            <p:nvPicPr>
              <p:cNvPr id="8" name="Picture 3"/>
              <p:cNvPicPr>
                <a:picLocks noChangeAspect="1" noChangeArrowheads="1"/>
              </p:cNvPicPr>
              <p:nvPr/>
            </p:nvPicPr>
            <p:blipFill>
              <a:blip r:embed="rId2" cstate="print"/>
              <a:srcRect/>
              <a:stretch>
                <a:fillRect/>
              </a:stretch>
            </p:blipFill>
            <p:spPr bwMode="auto">
              <a:xfrm>
                <a:off x="179513" y="724216"/>
                <a:ext cx="3888432" cy="2636983"/>
              </a:xfrm>
              <a:prstGeom prst="rect">
                <a:avLst/>
              </a:prstGeom>
              <a:noFill/>
              <a:ln w="9525">
                <a:noFill/>
                <a:miter lim="800000"/>
                <a:headEnd/>
                <a:tailEnd/>
              </a:ln>
            </p:spPr>
          </p:pic>
          <p:sp>
            <p:nvSpPr>
              <p:cNvPr id="9" name="CasellaDiTesto 8"/>
              <p:cNvSpPr txBox="1"/>
              <p:nvPr/>
            </p:nvSpPr>
            <p:spPr>
              <a:xfrm>
                <a:off x="1331640" y="2095158"/>
                <a:ext cx="1224136" cy="369332"/>
              </a:xfrm>
              <a:prstGeom prst="rect">
                <a:avLst/>
              </a:prstGeom>
              <a:noFill/>
            </p:spPr>
            <p:txBody>
              <a:bodyPr wrap="square" rtlCol="0">
                <a:spAutoFit/>
              </a:bodyPr>
              <a:lstStyle/>
              <a:p>
                <a:r>
                  <a:rPr lang="it-IT" dirty="0" smtClean="0">
                    <a:solidFill>
                      <a:srgbClr val="FF0000"/>
                    </a:solidFill>
                  </a:rPr>
                  <a:t>1/</a:t>
                </a:r>
                <a:r>
                  <a:rPr lang="it-IT" dirty="0" smtClean="0">
                    <a:solidFill>
                      <a:srgbClr val="FF0000"/>
                    </a:solidFill>
                    <a:latin typeface="Symbol" pitchFamily="18" charset="2"/>
                  </a:rPr>
                  <a:t>b&gt;1.47</a:t>
                </a:r>
                <a:endParaRPr lang="it-IT" dirty="0">
                  <a:solidFill>
                    <a:srgbClr val="FF0000"/>
                  </a:solidFill>
                  <a:latin typeface="Symbol" pitchFamily="18" charset="2"/>
                </a:endParaRPr>
              </a:p>
            </p:txBody>
          </p:sp>
          <p:cxnSp>
            <p:nvCxnSpPr>
              <p:cNvPr id="10" name="Connettore 2 9"/>
              <p:cNvCxnSpPr/>
              <p:nvPr/>
            </p:nvCxnSpPr>
            <p:spPr>
              <a:xfrm rot="5400000" flipH="1" flipV="1">
                <a:off x="971600" y="1340768"/>
                <a:ext cx="288032"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115616" y="943030"/>
                <a:ext cx="1008112" cy="369332"/>
              </a:xfrm>
              <a:prstGeom prst="rect">
                <a:avLst/>
              </a:prstGeom>
              <a:noFill/>
            </p:spPr>
            <p:txBody>
              <a:bodyPr wrap="square" rtlCol="0">
                <a:spAutoFit/>
              </a:bodyPr>
              <a:lstStyle/>
              <a:p>
                <a:r>
                  <a:rPr lang="it-IT" dirty="0" smtClean="0">
                    <a:latin typeface="Symbol" pitchFamily="18" charset="2"/>
                  </a:rPr>
                  <a:t>g</a:t>
                </a:r>
                <a:r>
                  <a:rPr lang="it-IT" sz="1400" dirty="0" smtClean="0">
                    <a:latin typeface="Symbol" pitchFamily="18" charset="2"/>
                  </a:rPr>
                  <a:t> </a:t>
                </a:r>
                <a:r>
                  <a:rPr lang="it-IT" sz="1400" dirty="0" err="1" smtClean="0">
                    <a:latin typeface="Times New Roman" pitchFamily="18" charset="0"/>
                    <a:cs typeface="Times New Roman" pitchFamily="18" charset="0"/>
                  </a:rPr>
                  <a:t>prompt</a:t>
                </a:r>
                <a:endParaRPr lang="it-IT" sz="1400" dirty="0">
                  <a:latin typeface="Symbol" pitchFamily="18" charset="2"/>
                </a:endParaRPr>
              </a:p>
            </p:txBody>
          </p:sp>
          <p:sp>
            <p:nvSpPr>
              <p:cNvPr id="14" name="CasellaDiTesto 13"/>
              <p:cNvSpPr txBox="1"/>
              <p:nvPr/>
            </p:nvSpPr>
            <p:spPr>
              <a:xfrm>
                <a:off x="3491880" y="3018438"/>
                <a:ext cx="504056" cy="338554"/>
              </a:xfrm>
              <a:prstGeom prst="rect">
                <a:avLst/>
              </a:prstGeom>
              <a:noFill/>
            </p:spPr>
            <p:txBody>
              <a:bodyPr wrap="square" rtlCol="0">
                <a:spAutoFit/>
              </a:bodyPr>
              <a:lstStyle/>
              <a:p>
                <a:r>
                  <a:rPr lang="it-IT" sz="1600" dirty="0" smtClean="0"/>
                  <a:t>1/</a:t>
                </a:r>
                <a:r>
                  <a:rPr lang="it-IT" sz="1600" dirty="0" smtClean="0">
                    <a:latin typeface="Symbol" pitchFamily="18" charset="2"/>
                  </a:rPr>
                  <a:t>b</a:t>
                </a:r>
                <a:endParaRPr lang="it-IT" sz="1600" dirty="0">
                  <a:latin typeface="Symbol" pitchFamily="18" charset="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72"/>
          <p:cNvGrpSpPr/>
          <p:nvPr/>
        </p:nvGrpSpPr>
        <p:grpSpPr>
          <a:xfrm>
            <a:off x="195524" y="1988840"/>
            <a:ext cx="5240572" cy="3801836"/>
            <a:chOff x="143601" y="620688"/>
            <a:chExt cx="5240572" cy="3801836"/>
          </a:xfrm>
        </p:grpSpPr>
        <p:pic>
          <p:nvPicPr>
            <p:cNvPr id="3" name="Immagine 2" descr="2Ndaneutre.gif"/>
            <p:cNvPicPr>
              <a:picLocks noChangeAspect="1"/>
            </p:cNvPicPr>
            <p:nvPr/>
          </p:nvPicPr>
          <p:blipFill>
            <a:blip r:embed="rId3" cstate="print"/>
            <a:stretch>
              <a:fillRect/>
            </a:stretch>
          </p:blipFill>
          <p:spPr>
            <a:xfrm>
              <a:off x="179512" y="908720"/>
              <a:ext cx="5204661" cy="3501008"/>
            </a:xfrm>
            <a:prstGeom prst="rect">
              <a:avLst/>
            </a:prstGeom>
          </p:spPr>
        </p:pic>
        <p:sp>
          <p:nvSpPr>
            <p:cNvPr id="4" name="CasellaDiTesto 3"/>
            <p:cNvSpPr txBox="1"/>
            <p:nvPr/>
          </p:nvSpPr>
          <p:spPr>
            <a:xfrm>
              <a:off x="4452232" y="4053192"/>
              <a:ext cx="504056" cy="369332"/>
            </a:xfrm>
            <a:prstGeom prst="rect">
              <a:avLst/>
            </a:prstGeom>
            <a:noFill/>
          </p:spPr>
          <p:txBody>
            <a:bodyPr wrap="square" rtlCol="0">
              <a:spAutoFit/>
            </a:bodyPr>
            <a:lstStyle/>
            <a:p>
              <a:r>
                <a:rPr lang="it-IT" dirty="0" smtClean="0"/>
                <a:t>A</a:t>
              </a:r>
              <a:endParaRPr lang="it-IT" dirty="0"/>
            </a:p>
          </p:txBody>
        </p:sp>
        <p:sp>
          <p:nvSpPr>
            <p:cNvPr id="5" name="CasellaDiTesto 4"/>
            <p:cNvSpPr txBox="1"/>
            <p:nvPr/>
          </p:nvSpPr>
          <p:spPr>
            <a:xfrm rot="16200000">
              <a:off x="-355519" y="1119808"/>
              <a:ext cx="1336794" cy="338554"/>
            </a:xfrm>
            <a:prstGeom prst="rect">
              <a:avLst/>
            </a:prstGeom>
            <a:noFill/>
          </p:spPr>
          <p:txBody>
            <a:bodyPr wrap="square" rtlCol="0">
              <a:spAutoFit/>
            </a:bodyPr>
            <a:lstStyle/>
            <a:p>
              <a:r>
                <a:rPr lang="it-IT" sz="1600" dirty="0" smtClean="0"/>
                <a:t>N</a:t>
              </a:r>
              <a:r>
                <a:rPr lang="it-IT" sz="1600" baseline="-25000" dirty="0" smtClean="0"/>
                <a:t>n</a:t>
              </a:r>
              <a:r>
                <a:rPr lang="it-IT" sz="1600" dirty="0" smtClean="0"/>
                <a:t>/</a:t>
              </a:r>
              <a:r>
                <a:rPr lang="it-IT" sz="1600" dirty="0" err="1" smtClean="0"/>
                <a:t>N</a:t>
              </a:r>
              <a:r>
                <a:rPr lang="it-IT" sz="1600" baseline="-25000" dirty="0" err="1" smtClean="0"/>
                <a:t>p</a:t>
              </a:r>
              <a:endParaRPr lang="it-IT" sz="1600" baseline="-25000" dirty="0"/>
            </a:p>
          </p:txBody>
        </p:sp>
      </p:grpSp>
      <p:grpSp>
        <p:nvGrpSpPr>
          <p:cNvPr id="6" name="Group 77"/>
          <p:cNvGrpSpPr/>
          <p:nvPr/>
        </p:nvGrpSpPr>
        <p:grpSpPr>
          <a:xfrm>
            <a:off x="395537" y="1052736"/>
            <a:ext cx="7554250" cy="1315888"/>
            <a:chOff x="978464" y="5405735"/>
            <a:chExt cx="5179692" cy="1315888"/>
          </a:xfrm>
        </p:grpSpPr>
        <p:grpSp>
          <p:nvGrpSpPr>
            <p:cNvPr id="7" name="Group 30"/>
            <p:cNvGrpSpPr/>
            <p:nvPr/>
          </p:nvGrpSpPr>
          <p:grpSpPr>
            <a:xfrm>
              <a:off x="978464" y="5410200"/>
              <a:ext cx="2877729" cy="1311423"/>
              <a:chOff x="1435664" y="3733800"/>
              <a:chExt cx="2877729" cy="1311423"/>
            </a:xfrm>
          </p:grpSpPr>
          <p:grpSp>
            <p:nvGrpSpPr>
              <p:cNvPr id="8" name="Group 28"/>
              <p:cNvGrpSpPr/>
              <p:nvPr/>
            </p:nvGrpSpPr>
            <p:grpSpPr>
              <a:xfrm>
                <a:off x="1435664" y="3733800"/>
                <a:ext cx="2814286" cy="1311423"/>
                <a:chOff x="1435664" y="3733800"/>
                <a:chExt cx="2814286" cy="1311423"/>
              </a:xfrm>
            </p:grpSpPr>
            <p:sp>
              <p:nvSpPr>
                <p:cNvPr id="65" name="Rectangle 64"/>
                <p:cNvSpPr/>
                <p:nvPr/>
              </p:nvSpPr>
              <p:spPr>
                <a:xfrm>
                  <a:off x="1435664" y="4337337"/>
                  <a:ext cx="2814286" cy="707886"/>
                </a:xfrm>
                <a:prstGeom prst="rect">
                  <a:avLst/>
                </a:prstGeom>
              </p:spPr>
              <p:txBody>
                <a:bodyPr wrap="square">
                  <a:spAutoFit/>
                </a:bodyPr>
                <a:lstStyle/>
                <a:p>
                  <a:r>
                    <a:rPr lang="en-US" sz="2000" dirty="0" err="1" smtClean="0">
                      <a:latin typeface="Arial" pitchFamily="34" charset="0"/>
                      <a:cs typeface="Arial" pitchFamily="34" charset="0"/>
                    </a:rPr>
                    <a:t>N</a:t>
                  </a:r>
                  <a:r>
                    <a:rPr lang="en-US" sz="2000" baseline="-25000" dirty="0" err="1" smtClean="0">
                      <a:latin typeface="Arial" pitchFamily="34" charset="0"/>
                      <a:cs typeface="Arial" pitchFamily="34" charset="0"/>
                    </a:rPr>
                    <a:t>p</a:t>
                  </a:r>
                  <a:r>
                    <a:rPr lang="en-US" sz="2000" baseline="-25000" dirty="0" smtClean="0">
                      <a:latin typeface="Arial" pitchFamily="34" charset="0"/>
                      <a:cs typeface="Arial" pitchFamily="34" charset="0"/>
                    </a:rPr>
                    <a:t> </a:t>
                  </a:r>
                  <a:r>
                    <a:rPr lang="en-US" sz="2000" dirty="0" smtClean="0">
                      <a:latin typeface="Arial" pitchFamily="34" charset="0"/>
                      <a:cs typeface="Arial" pitchFamily="34" charset="0"/>
                    </a:rPr>
                    <a: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a:t>
                  </a:r>
                  <a:r>
                    <a:rPr lang="it-IT" sz="2000" baseline="-25000" dirty="0" err="1" smtClean="0">
                      <a:latin typeface="Arial" pitchFamily="34" charset="0"/>
                      <a:cs typeface="Arial" pitchFamily="34" charset="0"/>
                    </a:rPr>
                    <a:t>p</a:t>
                  </a:r>
                  <a:r>
                    <a:rPr lang="en-US" sz="2000" dirty="0" smtClean="0">
                      <a:latin typeface="Arial" pitchFamily="34" charset="0"/>
                      <a:cs typeface="Arial" pitchFamily="34" charset="0"/>
                    </a:rPr>
                    <a:t>&gt;</a:t>
                  </a:r>
                  <a:r>
                    <a:rPr lang="en-US" sz="2000" dirty="0" smtClean="0">
                      <a:latin typeface="Symbol" pitchFamily="18" charset="2"/>
                      <a:cs typeface="Arial" pitchFamily="34" charset="0"/>
                    </a:rPr>
                    <a:t>m </a:t>
                  </a:r>
                  <a:r>
                    <a:rPr lang="en-US" sz="2000" dirty="0" smtClean="0">
                      <a:cs typeface="Arial" pitchFamily="34" charset="0"/>
                    </a:rPr>
                    <a:t>value from proton</a:t>
                  </a:r>
                </a:p>
                <a:p>
                  <a:r>
                    <a:rPr lang="en-US" sz="2000" dirty="0" smtClean="0">
                      <a:cs typeface="Arial" pitchFamily="34" charset="0"/>
                    </a:rPr>
                    <a:t>         spectra fit</a:t>
                  </a:r>
                  <a:r>
                    <a:rPr lang="en-US" sz="2000" dirty="0" smtClean="0">
                      <a:latin typeface="Arial" pitchFamily="34" charset="0"/>
                      <a:cs typeface="Arial" pitchFamily="34" charset="0"/>
                    </a:rPr>
                    <a:t>)</a:t>
                  </a:r>
                  <a:endParaRPr lang="en-US" sz="2000" baseline="-25000" dirty="0">
                    <a:latin typeface="+mj-lt"/>
                  </a:endParaRPr>
                </a:p>
              </p:txBody>
            </p:sp>
            <p:grpSp>
              <p:nvGrpSpPr>
                <p:cNvPr id="9" name="Group 27"/>
                <p:cNvGrpSpPr/>
                <p:nvPr/>
              </p:nvGrpSpPr>
              <p:grpSpPr>
                <a:xfrm>
                  <a:off x="1485037" y="3733800"/>
                  <a:ext cx="2645813" cy="501179"/>
                  <a:chOff x="1485037" y="3733800"/>
                  <a:chExt cx="2645813" cy="501179"/>
                </a:xfrm>
              </p:grpSpPr>
              <p:sp>
                <p:nvSpPr>
                  <p:cNvPr id="67" name="TextBox 66"/>
                  <p:cNvSpPr txBox="1"/>
                  <p:nvPr/>
                </p:nvSpPr>
                <p:spPr>
                  <a:xfrm>
                    <a:off x="1485037" y="3733800"/>
                    <a:ext cx="2645813" cy="400110"/>
                  </a:xfrm>
                  <a:prstGeom prst="rect">
                    <a:avLst/>
                  </a:prstGeom>
                  <a:noFill/>
                </p:spPr>
                <p:txBody>
                  <a:bodyPr wrap="none" rtlCol="0">
                    <a:spAutoFit/>
                  </a:bodyPr>
                  <a:lstStyle/>
                  <a:p>
                    <a:r>
                      <a:rPr lang="en-US" sz="2000" dirty="0" err="1" smtClean="0">
                        <a:latin typeface="Arial" pitchFamily="34" charset="0"/>
                        <a:cs typeface="Arial" pitchFamily="34" charset="0"/>
                      </a:rPr>
                      <a:t>N</a:t>
                    </a:r>
                    <a:r>
                      <a:rPr lang="en-US" sz="2000" baseline="-25000" dirty="0" err="1" smtClean="0">
                        <a:latin typeface="Arial" pitchFamily="34" charset="0"/>
                        <a:cs typeface="Arial" pitchFamily="34" charset="0"/>
                      </a:rPr>
                      <a:t>n</a:t>
                    </a:r>
                    <a:r>
                      <a:rPr lang="en-US" sz="2000" baseline="-25000" dirty="0" smtClean="0">
                        <a:latin typeface="Arial" pitchFamily="34" charset="0"/>
                        <a:cs typeface="Arial" pitchFamily="34" charset="0"/>
                      </a:rPr>
                      <a:t>  </a:t>
                    </a:r>
                    <a:r>
                      <a:rPr lang="en-US" sz="2000" dirty="0" smtClean="0">
                        <a:latin typeface="Arial" pitchFamily="34" charset="0"/>
                        <a:cs typeface="Arial" pitchFamily="34" charset="0"/>
                      </a:rPr>
                      <a:t>(</a:t>
                    </a:r>
                    <a:r>
                      <a:rPr lang="it-IT" sz="2000" dirty="0" smtClean="0">
                        <a:latin typeface="Arial" pitchFamily="34" charset="0"/>
                        <a:cs typeface="Arial" pitchFamily="34" charset="0"/>
                      </a:rPr>
                      <a:t>cos</a:t>
                    </a:r>
                    <a:r>
                      <a:rPr lang="el-GR" sz="2000" dirty="0" smtClean="0">
                        <a:latin typeface="Arial" pitchFamily="34" charset="0"/>
                        <a:cs typeface="Arial" pitchFamily="34" charset="0"/>
                      </a:rPr>
                      <a:t>θ≥</a:t>
                    </a:r>
                    <a:r>
                      <a:rPr lang="it-IT" sz="2000" dirty="0" smtClean="0">
                        <a:latin typeface="Arial" pitchFamily="34" charset="0"/>
                        <a:cs typeface="Arial" pitchFamily="34" charset="0"/>
                      </a:rPr>
                      <a:t>- 0.8,  </a:t>
                    </a:r>
                    <a:r>
                      <a:rPr lang="it-IT" sz="2000" dirty="0" err="1" smtClean="0">
                        <a:latin typeface="Arial" pitchFamily="34" charset="0"/>
                        <a:cs typeface="Arial" pitchFamily="34" charset="0"/>
                      </a:rPr>
                      <a:t>E</a:t>
                    </a:r>
                    <a:r>
                      <a:rPr lang="it-IT" sz="2000" baseline="-25000" dirty="0" err="1" smtClean="0">
                        <a:latin typeface="Arial" pitchFamily="34" charset="0"/>
                        <a:cs typeface="Arial" pitchFamily="34" charset="0"/>
                      </a:rPr>
                      <a:t>p</a:t>
                    </a:r>
                    <a:r>
                      <a:rPr lang="en-US" sz="2000" dirty="0" smtClean="0">
                        <a:latin typeface="Arial" pitchFamily="34" charset="0"/>
                        <a:cs typeface="Arial" pitchFamily="34" charset="0"/>
                      </a:rPr>
                      <a:t>&lt;</a:t>
                    </a:r>
                    <a:r>
                      <a:rPr lang="en-US" sz="2000" dirty="0" smtClean="0">
                        <a:solidFill>
                          <a:srgbClr val="FF0000"/>
                        </a:solidFill>
                        <a:latin typeface="Symbol" pitchFamily="18" charset="2"/>
                        <a:cs typeface="Arial" pitchFamily="34" charset="0"/>
                      </a:rPr>
                      <a:t> </a:t>
                    </a:r>
                    <a:r>
                      <a:rPr lang="en-US" sz="2000" dirty="0" smtClean="0">
                        <a:latin typeface="Symbol" pitchFamily="18" charset="2"/>
                        <a:cs typeface="Arial" pitchFamily="34" charset="0"/>
                      </a:rPr>
                      <a:t>m-</a:t>
                    </a:r>
                    <a:r>
                      <a:rPr lang="en-US" sz="2000" dirty="0" smtClean="0">
                        <a:latin typeface="Arial" pitchFamily="34" charset="0"/>
                        <a:cs typeface="Arial" pitchFamily="34" charset="0"/>
                      </a:rPr>
                      <a:t>20 </a:t>
                    </a:r>
                    <a:r>
                      <a:rPr lang="en-US" sz="2000" dirty="0" err="1" smtClean="0">
                        <a:latin typeface="Arial" pitchFamily="34" charset="0"/>
                        <a:cs typeface="Arial" pitchFamily="34" charset="0"/>
                      </a:rPr>
                      <a:t>MeV</a:t>
                    </a:r>
                    <a:r>
                      <a:rPr lang="en-US" sz="2000" dirty="0" smtClean="0">
                        <a:latin typeface="Arial" pitchFamily="34" charset="0"/>
                        <a:cs typeface="Arial" pitchFamily="34" charset="0"/>
                      </a:rPr>
                      <a:t>) </a:t>
                    </a:r>
                    <a:endParaRPr lang="en-US" sz="2000" baseline="-25000" dirty="0">
                      <a:latin typeface="+mj-lt"/>
                    </a:endParaRPr>
                  </a:p>
                </p:txBody>
              </p:sp>
              <p:cxnSp>
                <p:nvCxnSpPr>
                  <p:cNvPr id="68" name="Straight Connector 67"/>
                  <p:cNvCxnSpPr/>
                  <p:nvPr/>
                </p:nvCxnSpPr>
                <p:spPr>
                  <a:xfrm>
                    <a:off x="1569685" y="4233391"/>
                    <a:ext cx="22215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64" name="TextBox 63"/>
              <p:cNvSpPr txBox="1"/>
              <p:nvPr/>
            </p:nvSpPr>
            <p:spPr>
              <a:xfrm>
                <a:off x="3949191" y="4017367"/>
                <a:ext cx="364202" cy="461665"/>
              </a:xfrm>
              <a:prstGeom prst="rect">
                <a:avLst/>
              </a:prstGeom>
              <a:noFill/>
            </p:spPr>
            <p:txBody>
              <a:bodyPr wrap="none" rtlCol="0">
                <a:spAutoFit/>
              </a:bodyPr>
              <a:lstStyle/>
              <a:p>
                <a:r>
                  <a:rPr lang="en-US" sz="2400" dirty="0" smtClean="0">
                    <a:latin typeface="+mj-lt"/>
                  </a:rPr>
                  <a:t>=</a:t>
                </a:r>
                <a:endParaRPr lang="en-US" sz="2400" dirty="0">
                  <a:latin typeface="+mj-lt"/>
                </a:endParaRPr>
              </a:p>
            </p:txBody>
          </p:sp>
        </p:grpSp>
        <p:grpSp>
          <p:nvGrpSpPr>
            <p:cNvPr id="10" name="Group 76"/>
            <p:cNvGrpSpPr/>
            <p:nvPr/>
          </p:nvGrpSpPr>
          <p:grpSpPr>
            <a:xfrm>
              <a:off x="3800836" y="5405735"/>
              <a:ext cx="2357320" cy="1071265"/>
              <a:chOff x="3800836" y="5405735"/>
              <a:chExt cx="2357320" cy="1071265"/>
            </a:xfrm>
          </p:grpSpPr>
          <p:grpSp>
            <p:nvGrpSpPr>
              <p:cNvPr id="11" name="Group 73"/>
              <p:cNvGrpSpPr/>
              <p:nvPr/>
            </p:nvGrpSpPr>
            <p:grpSpPr>
              <a:xfrm>
                <a:off x="3800836" y="5405735"/>
                <a:ext cx="2357320" cy="539453"/>
                <a:chOff x="3800836" y="5405735"/>
                <a:chExt cx="2357320" cy="539453"/>
              </a:xfrm>
            </p:grpSpPr>
            <p:cxnSp>
              <p:nvCxnSpPr>
                <p:cNvPr id="62" name="Straight Connector 61"/>
                <p:cNvCxnSpPr/>
                <p:nvPr/>
              </p:nvCxnSpPr>
              <p:spPr>
                <a:xfrm>
                  <a:off x="3800836" y="5943600"/>
                  <a:ext cx="235732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TextBox 70"/>
                <p:cNvSpPr txBox="1"/>
                <p:nvPr/>
              </p:nvSpPr>
              <p:spPr>
                <a:xfrm>
                  <a:off x="4159837" y="5405735"/>
                  <a:ext cx="1899573" cy="461665"/>
                </a:xfrm>
                <a:prstGeom prst="rect">
                  <a:avLst/>
                </a:prstGeom>
                <a:noFill/>
              </p:spPr>
              <p:txBody>
                <a:bodyPr wrap="square" rtlCol="0">
                  <a:spAutoFit/>
                </a:bodyPr>
                <a:lstStyle/>
                <a:p>
                  <a:r>
                    <a:rPr lang="en-US" sz="2400" dirty="0" smtClean="0">
                      <a:latin typeface="+mj-lt"/>
                    </a:rPr>
                    <a:t>N(</a:t>
                  </a:r>
                  <a:r>
                    <a:rPr lang="en-US" sz="2400" dirty="0" err="1" smtClean="0">
                      <a:latin typeface="Symbol" charset="2"/>
                      <a:cs typeface="Symbol" charset="2"/>
                    </a:rPr>
                    <a:t>L</a:t>
                  </a:r>
                  <a:r>
                    <a:rPr lang="en-US" sz="2400" dirty="0" err="1" smtClean="0">
                      <a:latin typeface="+mj-lt"/>
                    </a:rPr>
                    <a:t>np</a:t>
                  </a:r>
                  <a:r>
                    <a:rPr lang="en-US" sz="2400" dirty="0" smtClean="0"/>
                    <a:t> </a:t>
                  </a:r>
                  <a:r>
                    <a:rPr lang="en-US" sz="1600" dirty="0" smtClean="0">
                      <a:latin typeface="Wingdings"/>
                      <a:ea typeface="Wingdings"/>
                      <a:cs typeface="Wingdings"/>
                    </a:rPr>
                    <a:t></a:t>
                  </a:r>
                  <a:r>
                    <a:rPr lang="en-US" sz="2400" dirty="0" err="1" smtClean="0">
                      <a:latin typeface="+mj-lt"/>
                    </a:rPr>
                    <a:t>nnp</a:t>
                  </a:r>
                  <a:r>
                    <a:rPr lang="en-US" sz="2400" dirty="0" smtClean="0">
                      <a:latin typeface="+mj-lt"/>
                    </a:rPr>
                    <a:t>) + N</a:t>
                  </a:r>
                  <a:r>
                    <a:rPr lang="en-US" sz="2400" baseline="30000" dirty="0" smtClean="0">
                      <a:latin typeface="+mj-lt"/>
                    </a:rPr>
                    <a:t>FSI</a:t>
                  </a:r>
                  <a:endParaRPr lang="en-US" sz="2400" baseline="30000" dirty="0">
                    <a:latin typeface="+mj-lt"/>
                  </a:endParaRPr>
                </a:p>
              </p:txBody>
            </p:sp>
          </p:grpSp>
          <p:sp>
            <p:nvSpPr>
              <p:cNvPr id="56" name="TextBox 75"/>
              <p:cNvSpPr txBox="1"/>
              <p:nvPr/>
            </p:nvSpPr>
            <p:spPr>
              <a:xfrm>
                <a:off x="4078086" y="6015335"/>
                <a:ext cx="2030697" cy="461665"/>
              </a:xfrm>
              <a:prstGeom prst="rect">
                <a:avLst/>
              </a:prstGeom>
              <a:noFill/>
            </p:spPr>
            <p:txBody>
              <a:bodyPr wrap="square" rtlCol="0">
                <a:spAutoFit/>
              </a:bodyPr>
              <a:lstStyle/>
              <a:p>
                <a:r>
                  <a:rPr lang="en-US" sz="2400" dirty="0" smtClean="0">
                    <a:latin typeface="+mj-lt"/>
                  </a:rPr>
                  <a:t>0.5 N(</a:t>
                </a:r>
                <a:r>
                  <a:rPr lang="en-US" sz="2400" dirty="0" err="1" smtClean="0">
                    <a:latin typeface="Symbol" charset="2"/>
                    <a:cs typeface="Symbol" charset="2"/>
                  </a:rPr>
                  <a:t>L</a:t>
                </a:r>
                <a:r>
                  <a:rPr lang="en-US" sz="2400" dirty="0" err="1" smtClean="0">
                    <a:latin typeface="+mj-lt"/>
                  </a:rPr>
                  <a:t>p</a:t>
                </a:r>
                <a:r>
                  <a:rPr lang="en-US" sz="2400" dirty="0" smtClean="0"/>
                  <a:t> </a:t>
                </a:r>
                <a:r>
                  <a:rPr lang="en-US" sz="1600" dirty="0" smtClean="0">
                    <a:latin typeface="Wingdings"/>
                    <a:ea typeface="Wingdings"/>
                    <a:cs typeface="Wingdings"/>
                  </a:rPr>
                  <a:t></a:t>
                </a:r>
                <a:r>
                  <a:rPr lang="en-US" sz="2400" dirty="0" err="1" smtClean="0">
                    <a:latin typeface="+mj-lt"/>
                  </a:rPr>
                  <a:t>np</a:t>
                </a:r>
                <a:r>
                  <a:rPr lang="en-US" sz="2400" dirty="0" smtClean="0">
                    <a:latin typeface="+mj-lt"/>
                  </a:rPr>
                  <a:t>) + N</a:t>
                </a:r>
                <a:r>
                  <a:rPr lang="en-US" sz="2400" baseline="30000" dirty="0" smtClean="0">
                    <a:latin typeface="+mj-lt"/>
                  </a:rPr>
                  <a:t>FSI </a:t>
                </a:r>
                <a:endParaRPr lang="en-US" sz="2400" baseline="30000" dirty="0">
                  <a:latin typeface="+mj-lt"/>
                </a:endParaRPr>
              </a:p>
            </p:txBody>
          </p:sp>
        </p:grpSp>
      </p:grpSp>
      <p:graphicFrame>
        <p:nvGraphicFramePr>
          <p:cNvPr id="31746" name="Object 24"/>
          <p:cNvGraphicFramePr>
            <a:graphicFrameLocks noChangeAspect="1"/>
          </p:cNvGraphicFramePr>
          <p:nvPr/>
        </p:nvGraphicFramePr>
        <p:xfrm>
          <a:off x="5436096" y="2420888"/>
          <a:ext cx="3469593" cy="889124"/>
        </p:xfrm>
        <a:graphic>
          <a:graphicData uri="http://schemas.openxmlformats.org/presentationml/2006/ole">
            <p:oleObj spid="_x0000_s1026" name="Equazione" r:id="rId4" imgW="1180800" imgH="431640" progId="Equation.3">
              <p:embed/>
            </p:oleObj>
          </a:graphicData>
        </a:graphic>
      </p:graphicFrame>
      <p:graphicFrame>
        <p:nvGraphicFramePr>
          <p:cNvPr id="31747" name="Object 22"/>
          <p:cNvGraphicFramePr>
            <a:graphicFrameLocks noChangeAspect="1"/>
          </p:cNvGraphicFramePr>
          <p:nvPr/>
        </p:nvGraphicFramePr>
        <p:xfrm>
          <a:off x="5796136" y="3501008"/>
          <a:ext cx="1991121" cy="849948"/>
        </p:xfrm>
        <a:graphic>
          <a:graphicData uri="http://schemas.openxmlformats.org/presentationml/2006/ole">
            <p:oleObj spid="_x0000_s1027" name="Equazione" r:id="rId5" imgW="1041120" imgH="444240" progId="Equation.3">
              <p:embed/>
            </p:oleObj>
          </a:graphicData>
        </a:graphic>
      </p:graphicFrame>
      <p:graphicFrame>
        <p:nvGraphicFramePr>
          <p:cNvPr id="31748" name="Object 23"/>
          <p:cNvGraphicFramePr>
            <a:graphicFrameLocks noChangeAspect="1"/>
          </p:cNvGraphicFramePr>
          <p:nvPr/>
        </p:nvGraphicFramePr>
        <p:xfrm>
          <a:off x="5796136" y="4581128"/>
          <a:ext cx="2304256" cy="792930"/>
        </p:xfrm>
        <a:graphic>
          <a:graphicData uri="http://schemas.openxmlformats.org/presentationml/2006/ole">
            <p:oleObj spid="_x0000_s1028" name="Equazione" r:id="rId6" imgW="1257120" imgH="431640" progId="Equation.3">
              <p:embed/>
            </p:oleObj>
          </a:graphicData>
        </a:graphic>
      </p:graphicFrame>
      <p:sp>
        <p:nvSpPr>
          <p:cNvPr id="76" name="Rectangle 32"/>
          <p:cNvSpPr>
            <a:spLocks/>
          </p:cNvSpPr>
          <p:nvPr/>
        </p:nvSpPr>
        <p:spPr bwMode="auto">
          <a:xfrm>
            <a:off x="155005" y="179348"/>
            <a:ext cx="6937275" cy="369332"/>
          </a:xfrm>
          <a:prstGeom prst="rect">
            <a:avLst/>
          </a:prstGeom>
          <a:noFill/>
          <a:ln w="12700">
            <a:noFill/>
            <a:miter lim="800000"/>
            <a:headEnd/>
            <a:tailEnd/>
          </a:ln>
        </p:spPr>
        <p:txBody>
          <a:bodyPr wrap="square" lIns="0" tIns="0" rIns="0" bIns="0" anchor="ctr">
            <a:spAutoFit/>
          </a:bodyPr>
          <a:lstStyle/>
          <a:p>
            <a:pPr>
              <a:spcBef>
                <a:spcPts val="850"/>
              </a:spcBef>
            </a:pPr>
            <a:r>
              <a:rPr lang="en-US" sz="2400" b="1" dirty="0" smtClean="0">
                <a:solidFill>
                  <a:srgbClr val="FF0000"/>
                </a:solidFill>
                <a:sym typeface="Copperplate" pitchFamily="1" charset="0"/>
              </a:rPr>
              <a:t>Non-</a:t>
            </a:r>
            <a:r>
              <a:rPr lang="en-US" sz="2400" b="1" dirty="0" err="1" smtClean="0">
                <a:solidFill>
                  <a:srgbClr val="FF0000"/>
                </a:solidFill>
                <a:sym typeface="Copperplate" pitchFamily="1" charset="0"/>
              </a:rPr>
              <a:t>Mesonic</a:t>
            </a:r>
            <a:r>
              <a:rPr lang="en-US" sz="2400" b="1" dirty="0" smtClean="0">
                <a:solidFill>
                  <a:srgbClr val="FF0000"/>
                </a:solidFill>
                <a:sym typeface="Copperplate" pitchFamily="1" charset="0"/>
              </a:rPr>
              <a:t> </a:t>
            </a:r>
            <a:r>
              <a:rPr lang="en-US" sz="2400" b="1" dirty="0">
                <a:solidFill>
                  <a:srgbClr val="FF0000"/>
                </a:solidFill>
                <a:sym typeface="Copperplate" pitchFamily="1" charset="0"/>
              </a:rPr>
              <a:t>W</a:t>
            </a:r>
            <a:r>
              <a:rPr lang="en-US" sz="2400" b="1" dirty="0" smtClean="0">
                <a:solidFill>
                  <a:srgbClr val="FF0000"/>
                </a:solidFill>
                <a:sym typeface="Copperplate" pitchFamily="1" charset="0"/>
              </a:rPr>
              <a:t>eak Decay from </a:t>
            </a:r>
            <a:r>
              <a:rPr lang="en-US" sz="2400" b="1" dirty="0" err="1" smtClean="0">
                <a:solidFill>
                  <a:srgbClr val="FF0000"/>
                </a:solidFill>
                <a:sym typeface="Copperplate" pitchFamily="1" charset="0"/>
              </a:rPr>
              <a:t>np</a:t>
            </a:r>
            <a:r>
              <a:rPr lang="en-US" sz="2400" b="1" dirty="0" smtClean="0">
                <a:solidFill>
                  <a:srgbClr val="FF0000"/>
                </a:solidFill>
                <a:sym typeface="Copperplate" pitchFamily="1" charset="0"/>
              </a:rPr>
              <a:t> coincidence</a:t>
            </a:r>
            <a:endParaRPr lang="en-US" sz="2400" b="1" dirty="0">
              <a:solidFill>
                <a:srgbClr val="FF0000"/>
              </a:solidFill>
              <a:sym typeface="Copperplate" pitchFamily="1" charset="0"/>
            </a:endParaRPr>
          </a:p>
        </p:txBody>
      </p:sp>
      <p:sp>
        <p:nvSpPr>
          <p:cNvPr id="23" name="CasellaDiTesto 22"/>
          <p:cNvSpPr txBox="1"/>
          <p:nvPr/>
        </p:nvSpPr>
        <p:spPr>
          <a:xfrm>
            <a:off x="1259632" y="6021288"/>
            <a:ext cx="6984776" cy="369332"/>
          </a:xfrm>
          <a:prstGeom prst="rect">
            <a:avLst/>
          </a:prstGeom>
          <a:gradFill>
            <a:gsLst>
              <a:gs pos="0">
                <a:srgbClr val="FF0000"/>
              </a:gs>
              <a:gs pos="50000">
                <a:srgbClr val="FFFF00"/>
              </a:gs>
              <a:gs pos="100000">
                <a:srgbClr val="FF0000"/>
              </a:gs>
            </a:gsLst>
            <a:lin ang="5400000" scaled="0"/>
          </a:gradFill>
        </p:spPr>
        <p:txBody>
          <a:bodyPr wrap="square" rtlCol="0">
            <a:spAutoFit/>
          </a:bodyPr>
          <a:lstStyle/>
          <a:p>
            <a:r>
              <a:rPr lang="it-IT" dirty="0" smtClean="0"/>
              <a:t>Low </a:t>
            </a:r>
            <a:r>
              <a:rPr lang="it-IT" dirty="0" err="1" smtClean="0"/>
              <a:t>statistic</a:t>
            </a:r>
            <a:r>
              <a:rPr lang="it-IT" dirty="0" smtClean="0"/>
              <a:t> </a:t>
            </a:r>
            <a:r>
              <a:rPr lang="it-IT" dirty="0" err="1" smtClean="0"/>
              <a:t>but</a:t>
            </a:r>
            <a:r>
              <a:rPr lang="it-IT" dirty="0" smtClean="0"/>
              <a:t> </a:t>
            </a:r>
            <a:r>
              <a:rPr lang="it-IT" dirty="0" err="1" smtClean="0"/>
              <a:t>direct</a:t>
            </a:r>
            <a:r>
              <a:rPr lang="it-IT" dirty="0" smtClean="0"/>
              <a:t> </a:t>
            </a:r>
            <a:r>
              <a:rPr lang="it-IT" dirty="0" err="1" smtClean="0"/>
              <a:t>measurement-</a:t>
            </a:r>
            <a:r>
              <a:rPr lang="it-IT" dirty="0" smtClean="0">
                <a:sym typeface="Wingdings" pitchFamily="2" charset="2"/>
              </a:rPr>
              <a:t> </a:t>
            </a:r>
            <a:r>
              <a:rPr lang="it-IT" dirty="0" err="1" smtClean="0">
                <a:sym typeface="Wingdings" pitchFamily="2" charset="2"/>
              </a:rPr>
              <a:t>error</a:t>
            </a:r>
            <a:r>
              <a:rPr lang="it-IT" dirty="0" smtClean="0">
                <a:sym typeface="Wingdings" pitchFamily="2" charset="2"/>
              </a:rPr>
              <a:t> </a:t>
            </a:r>
            <a:r>
              <a:rPr lang="it-IT" dirty="0" err="1" smtClean="0">
                <a:sym typeface="Wingdings" pitchFamily="2" charset="2"/>
              </a:rPr>
              <a:t>lowered</a:t>
            </a:r>
            <a:r>
              <a:rPr lang="it-IT" dirty="0" smtClean="0">
                <a:sym typeface="Wingdings" pitchFamily="2" charset="2"/>
              </a:rPr>
              <a:t> </a:t>
            </a:r>
            <a:r>
              <a:rPr lang="it-IT" dirty="0" err="1" smtClean="0">
                <a:sym typeface="Wingdings" pitchFamily="2" charset="2"/>
              </a:rPr>
              <a:t>by</a:t>
            </a:r>
            <a:r>
              <a:rPr lang="it-IT" dirty="0" smtClean="0">
                <a:sym typeface="Wingdings" pitchFamily="2" charset="2"/>
              </a:rPr>
              <a:t> a </a:t>
            </a:r>
            <a:r>
              <a:rPr lang="it-IT" dirty="0" err="1" smtClean="0">
                <a:sym typeface="Wingdings" pitchFamily="2" charset="2"/>
              </a:rPr>
              <a:t>factor</a:t>
            </a:r>
            <a:r>
              <a:rPr lang="it-IT" dirty="0" smtClean="0">
                <a:sym typeface="Wingdings" pitchFamily="2" charset="2"/>
              </a:rPr>
              <a:t>  3</a:t>
            </a:r>
            <a:endParaRPr lang="it-IT" dirty="0"/>
          </a:p>
        </p:txBody>
      </p:sp>
      <p:sp>
        <p:nvSpPr>
          <p:cNvPr id="25" name="Segnaposto numero diapositiva 24"/>
          <p:cNvSpPr>
            <a:spLocks noGrp="1"/>
          </p:cNvSpPr>
          <p:nvPr>
            <p:ph type="sldNum" sz="quarter" idx="12"/>
          </p:nvPr>
        </p:nvSpPr>
        <p:spPr/>
        <p:txBody>
          <a:bodyPr/>
          <a:lstStyle/>
          <a:p>
            <a:fld id="{9E760535-1557-43AE-B429-5270F85134BF}" type="slidenum">
              <a:rPr lang="it-IT" smtClean="0"/>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12"/>
          <p:cNvSpPr>
            <a:spLocks noGrp="1"/>
          </p:cNvSpPr>
          <p:nvPr>
            <p:ph type="sldNum" sz="quarter" idx="12"/>
          </p:nvPr>
        </p:nvSpPr>
        <p:spPr/>
        <p:txBody>
          <a:bodyPr/>
          <a:lstStyle/>
          <a:p>
            <a:fld id="{9E760535-1557-43AE-B429-5270F85134BF}" type="slidenum">
              <a:rPr lang="it-IT" smtClean="0"/>
              <a:pPr/>
              <a:t>32</a:t>
            </a:fld>
            <a:endParaRPr lang="it-IT"/>
          </a:p>
        </p:txBody>
      </p:sp>
      <p:pic>
        <p:nvPicPr>
          <p:cNvPr id="10" name="Picture 8" descr="evt4640_run09589_1.eps"/>
          <p:cNvPicPr>
            <a:picLocks noChangeAspect="1"/>
          </p:cNvPicPr>
          <p:nvPr/>
        </p:nvPicPr>
        <p:blipFill>
          <a:blip r:embed="rId2" cstate="print"/>
          <a:stretch>
            <a:fillRect/>
          </a:stretch>
        </p:blipFill>
        <p:spPr>
          <a:xfrm>
            <a:off x="355600" y="1412775"/>
            <a:ext cx="5944592" cy="4154935"/>
          </a:xfrm>
          <a:prstGeom prst="rect">
            <a:avLst/>
          </a:prstGeom>
        </p:spPr>
      </p:pic>
      <p:sp>
        <p:nvSpPr>
          <p:cNvPr id="11" name="Rectangle 7"/>
          <p:cNvSpPr/>
          <p:nvPr/>
        </p:nvSpPr>
        <p:spPr>
          <a:xfrm>
            <a:off x="6418581" y="1924050"/>
            <a:ext cx="2446019" cy="3970318"/>
          </a:xfrm>
          <a:prstGeom prst="rect">
            <a:avLst/>
          </a:prstGeom>
        </p:spPr>
        <p:txBody>
          <a:bodyPr wrap="square">
            <a:spAutoFit/>
          </a:bodyPr>
          <a:lstStyle/>
          <a:p>
            <a:endParaRPr lang="it-IT" sz="1400" dirty="0" smtClean="0">
              <a:solidFill>
                <a:srgbClr val="7030A0"/>
              </a:solidFill>
              <a:latin typeface="Comic Sans MS"/>
              <a:cs typeface="Comic Sans MS"/>
            </a:endParaRPr>
          </a:p>
          <a:p>
            <a:r>
              <a:rPr lang="it-IT" sz="1600" dirty="0" err="1" smtClean="0">
                <a:solidFill>
                  <a:srgbClr val="FF6600"/>
                </a:solidFill>
                <a:latin typeface="Comic Sans MS"/>
                <a:cs typeface="Comic Sans MS"/>
              </a:rPr>
              <a:t>p</a:t>
            </a:r>
            <a:r>
              <a:rPr lang="it-IT" sz="1600" dirty="0" smtClean="0">
                <a:solidFill>
                  <a:srgbClr val="FF6600"/>
                </a:solidFill>
                <a:latin typeface="Comic Sans MS"/>
                <a:cs typeface="Comic Sans MS"/>
              </a:rPr>
              <a:t> </a:t>
            </a:r>
            <a:r>
              <a:rPr lang="it-IT" sz="1600" baseline="-25000" dirty="0" smtClean="0">
                <a:solidFill>
                  <a:srgbClr val="FF6600"/>
                </a:solidFill>
                <a:latin typeface="Symbol" charset="2"/>
                <a:cs typeface="Symbol" charset="2"/>
              </a:rPr>
              <a:t>p-</a:t>
            </a:r>
            <a:r>
              <a:rPr lang="it-IT" sz="1600" dirty="0" smtClean="0">
                <a:solidFill>
                  <a:srgbClr val="FF6600"/>
                </a:solidFill>
                <a:latin typeface="Comic Sans MS"/>
                <a:cs typeface="Comic Sans MS"/>
              </a:rPr>
              <a:t> = 276.93 </a:t>
            </a:r>
            <a:r>
              <a:rPr lang="it-IT" sz="1600" dirty="0" err="1" smtClean="0">
                <a:solidFill>
                  <a:srgbClr val="FF6600"/>
                </a:solidFill>
                <a:latin typeface="Comic Sans MS"/>
                <a:cs typeface="Comic Sans MS"/>
              </a:rPr>
              <a:t>MeV</a:t>
            </a:r>
            <a:r>
              <a:rPr lang="it-IT" sz="1600" dirty="0" smtClean="0">
                <a:solidFill>
                  <a:srgbClr val="FF6600"/>
                </a:solidFill>
                <a:latin typeface="Comic Sans MS"/>
                <a:cs typeface="Comic Sans MS"/>
              </a:rPr>
              <a:t>/</a:t>
            </a:r>
            <a:r>
              <a:rPr lang="it-IT" sz="1600" dirty="0" err="1" smtClean="0">
                <a:solidFill>
                  <a:srgbClr val="FF6600"/>
                </a:solidFill>
                <a:latin typeface="Comic Sans MS"/>
                <a:cs typeface="Comic Sans MS"/>
              </a:rPr>
              <a:t>c</a:t>
            </a:r>
            <a:r>
              <a:rPr lang="it-IT" sz="1600" dirty="0" smtClean="0">
                <a:solidFill>
                  <a:srgbClr val="FF6600"/>
                </a:solidFill>
                <a:latin typeface="Comic Sans MS"/>
                <a:cs typeface="Comic Sans MS"/>
              </a:rPr>
              <a:t> </a:t>
            </a:r>
          </a:p>
          <a:p>
            <a:r>
              <a:rPr lang="it-IT" sz="1600" dirty="0" err="1" smtClean="0">
                <a:solidFill>
                  <a:srgbClr val="FF6600"/>
                </a:solidFill>
                <a:latin typeface="Comic Sans MS"/>
                <a:cs typeface="Comic Sans MS"/>
              </a:rPr>
              <a:t>E</a:t>
            </a:r>
            <a:r>
              <a:rPr lang="it-IT" sz="1600" baseline="-25000" dirty="0" err="1" smtClean="0">
                <a:solidFill>
                  <a:srgbClr val="FF6600"/>
                </a:solidFill>
                <a:latin typeface="Comic Sans MS"/>
                <a:cs typeface="Comic Sans MS"/>
              </a:rPr>
              <a:t>tot</a:t>
            </a:r>
            <a:r>
              <a:rPr lang="it-IT" sz="1600" dirty="0" smtClean="0">
                <a:solidFill>
                  <a:srgbClr val="FF6600"/>
                </a:solidFill>
                <a:latin typeface="Comic Sans MS"/>
                <a:cs typeface="Comic Sans MS"/>
              </a:rPr>
              <a:t> = 178.3 </a:t>
            </a:r>
            <a:r>
              <a:rPr lang="it-IT" sz="1600" dirty="0" err="1" smtClean="0">
                <a:solidFill>
                  <a:srgbClr val="FF6600"/>
                </a:solidFill>
                <a:latin typeface="Comic Sans MS"/>
                <a:cs typeface="Comic Sans MS"/>
              </a:rPr>
              <a:t>MeV</a:t>
            </a:r>
            <a:r>
              <a:rPr lang="it-IT" sz="1600" dirty="0" smtClean="0">
                <a:solidFill>
                  <a:srgbClr val="FF6600"/>
                </a:solidFill>
                <a:latin typeface="Comic Sans MS"/>
                <a:cs typeface="Comic Sans MS"/>
              </a:rPr>
              <a:t>  </a:t>
            </a:r>
          </a:p>
          <a:p>
            <a:r>
              <a:rPr lang="it-IT" sz="1600" dirty="0" err="1" smtClean="0">
                <a:solidFill>
                  <a:srgbClr val="FF6600"/>
                </a:solidFill>
                <a:latin typeface="Comic Sans MS"/>
                <a:cs typeface="Comic Sans MS"/>
              </a:rPr>
              <a:t>Q-value</a:t>
            </a:r>
            <a:r>
              <a:rPr lang="it-IT" sz="1600" dirty="0" smtClean="0">
                <a:solidFill>
                  <a:srgbClr val="FF6600"/>
                </a:solidFill>
                <a:latin typeface="Comic Sans MS"/>
                <a:cs typeface="Comic Sans MS"/>
              </a:rPr>
              <a:t> = 167 </a:t>
            </a:r>
            <a:r>
              <a:rPr lang="it-IT" sz="1600" dirty="0" err="1" smtClean="0">
                <a:solidFill>
                  <a:srgbClr val="FF6600"/>
                </a:solidFill>
                <a:latin typeface="Comic Sans MS"/>
                <a:cs typeface="Comic Sans MS"/>
              </a:rPr>
              <a:t>MeV</a:t>
            </a:r>
            <a:r>
              <a:rPr lang="it-IT" sz="1600" dirty="0" smtClean="0">
                <a:solidFill>
                  <a:srgbClr val="FF6600"/>
                </a:solidFill>
                <a:latin typeface="Comic Sans MS"/>
                <a:cs typeface="Comic Sans MS"/>
              </a:rPr>
              <a:t>  </a:t>
            </a:r>
          </a:p>
          <a:p>
            <a:r>
              <a:rPr lang="en-US" sz="1600" dirty="0" err="1" smtClean="0">
                <a:solidFill>
                  <a:srgbClr val="FF6600"/>
                </a:solidFill>
                <a:latin typeface="Comic Sans MS"/>
                <a:cs typeface="Comic Sans MS"/>
              </a:rPr>
              <a:t>p</a:t>
            </a:r>
            <a:r>
              <a:rPr lang="it-IT" sz="1600" dirty="0" smtClean="0">
                <a:solidFill>
                  <a:srgbClr val="FF6600"/>
                </a:solidFill>
                <a:latin typeface="Comic Sans MS"/>
                <a:cs typeface="Comic Sans MS"/>
              </a:rPr>
              <a:t> miss = 216.6 </a:t>
            </a:r>
            <a:r>
              <a:rPr lang="it-IT" sz="1600" dirty="0" err="1" smtClean="0">
                <a:solidFill>
                  <a:srgbClr val="FF6600"/>
                </a:solidFill>
                <a:latin typeface="Comic Sans MS"/>
                <a:cs typeface="Comic Sans MS"/>
              </a:rPr>
              <a:t>MeV</a:t>
            </a:r>
            <a:r>
              <a:rPr lang="it-IT" sz="1600" dirty="0" smtClean="0">
                <a:solidFill>
                  <a:srgbClr val="FF6600"/>
                </a:solidFill>
                <a:latin typeface="Comic Sans MS"/>
                <a:cs typeface="Comic Sans MS"/>
              </a:rPr>
              <a:t>/</a:t>
            </a:r>
            <a:r>
              <a:rPr lang="it-IT" sz="1600" dirty="0" err="1" smtClean="0">
                <a:solidFill>
                  <a:srgbClr val="FF6600"/>
                </a:solidFill>
                <a:latin typeface="Comic Sans MS"/>
                <a:cs typeface="Comic Sans MS"/>
              </a:rPr>
              <a:t>c</a:t>
            </a:r>
            <a:r>
              <a:rPr lang="it-IT" sz="1600" dirty="0" smtClean="0">
                <a:solidFill>
                  <a:srgbClr val="FF6600"/>
                </a:solidFill>
                <a:latin typeface="Comic Sans MS"/>
                <a:cs typeface="Comic Sans MS"/>
              </a:rPr>
              <a:t>                                             </a:t>
            </a:r>
          </a:p>
          <a:p>
            <a:r>
              <a:rPr lang="it-IT" sz="1600" dirty="0" smtClean="0">
                <a:solidFill>
                  <a:schemeClr val="accent5">
                    <a:lumMod val="50000"/>
                  </a:schemeClr>
                </a:solidFill>
                <a:latin typeface="Comic Sans MS"/>
                <a:cs typeface="Comic Sans MS"/>
              </a:rPr>
              <a:t>                                                  </a:t>
            </a:r>
            <a:r>
              <a:rPr lang="it-IT" sz="1600" dirty="0" smtClean="0">
                <a:solidFill>
                  <a:schemeClr val="accent3">
                    <a:lumMod val="75000"/>
                  </a:schemeClr>
                </a:solidFill>
                <a:latin typeface="Comic Sans MS"/>
                <a:cs typeface="Comic Sans MS"/>
              </a:rPr>
              <a:t>E(n1) = 110.2 </a:t>
            </a:r>
            <a:r>
              <a:rPr lang="it-IT" sz="1600" dirty="0" err="1" smtClean="0">
                <a:solidFill>
                  <a:schemeClr val="accent3">
                    <a:lumMod val="75000"/>
                  </a:schemeClr>
                </a:solidFill>
                <a:latin typeface="Comic Sans MS"/>
                <a:cs typeface="Comic Sans MS"/>
              </a:rPr>
              <a:t>MeV</a:t>
            </a:r>
            <a:r>
              <a:rPr lang="it-IT" sz="1600" dirty="0" smtClean="0">
                <a:solidFill>
                  <a:schemeClr val="accent3">
                    <a:lumMod val="75000"/>
                  </a:schemeClr>
                </a:solidFill>
                <a:latin typeface="Comic Sans MS"/>
                <a:cs typeface="Comic Sans MS"/>
              </a:rPr>
              <a:t>                                                  E(n2) = 16.9 </a:t>
            </a:r>
            <a:r>
              <a:rPr lang="it-IT" sz="1600" dirty="0" err="1" smtClean="0">
                <a:solidFill>
                  <a:schemeClr val="accent3">
                    <a:lumMod val="75000"/>
                  </a:schemeClr>
                </a:solidFill>
                <a:latin typeface="Comic Sans MS"/>
                <a:cs typeface="Comic Sans MS"/>
              </a:rPr>
              <a:t>MeV</a:t>
            </a:r>
            <a:r>
              <a:rPr lang="it-IT" sz="1600" dirty="0" smtClean="0">
                <a:solidFill>
                  <a:schemeClr val="accent3">
                    <a:lumMod val="75000"/>
                  </a:schemeClr>
                </a:solidFill>
                <a:latin typeface="Comic Sans MS"/>
                <a:cs typeface="Comic Sans MS"/>
              </a:rPr>
              <a:t>                                                 E(</a:t>
            </a:r>
            <a:r>
              <a:rPr lang="it-IT" sz="1600" dirty="0" err="1" smtClean="0">
                <a:solidFill>
                  <a:schemeClr val="accent3">
                    <a:lumMod val="75000"/>
                  </a:schemeClr>
                </a:solidFill>
                <a:latin typeface="Comic Sans MS"/>
                <a:cs typeface="Comic Sans MS"/>
              </a:rPr>
              <a:t>p</a:t>
            </a:r>
            <a:r>
              <a:rPr lang="it-IT" sz="1600" dirty="0" smtClean="0">
                <a:solidFill>
                  <a:schemeClr val="accent3">
                    <a:lumMod val="75000"/>
                  </a:schemeClr>
                </a:solidFill>
                <a:latin typeface="Comic Sans MS"/>
                <a:cs typeface="Comic Sans MS"/>
              </a:rPr>
              <a:t>) = 51.0 </a:t>
            </a:r>
            <a:r>
              <a:rPr lang="it-IT" sz="1600" dirty="0" err="1" smtClean="0">
                <a:solidFill>
                  <a:schemeClr val="accent3">
                    <a:lumMod val="75000"/>
                  </a:schemeClr>
                </a:solidFill>
                <a:latin typeface="Comic Sans MS"/>
                <a:cs typeface="Comic Sans MS"/>
              </a:rPr>
              <a:t>MeV</a:t>
            </a:r>
            <a:endParaRPr lang="it-IT" sz="1600" dirty="0" smtClean="0">
              <a:solidFill>
                <a:schemeClr val="accent3">
                  <a:lumMod val="75000"/>
                </a:schemeClr>
              </a:solidFill>
              <a:latin typeface="Comic Sans MS"/>
              <a:cs typeface="Comic Sans MS"/>
            </a:endParaRPr>
          </a:p>
          <a:p>
            <a:endParaRPr lang="it-IT" sz="1600" dirty="0" smtClean="0">
              <a:solidFill>
                <a:srgbClr val="002060"/>
              </a:solidFill>
              <a:latin typeface="Comic Sans MS"/>
              <a:cs typeface="Comic Sans MS"/>
            </a:endParaRPr>
          </a:p>
          <a:p>
            <a:r>
              <a:rPr lang="it-IT" sz="1600" dirty="0" smtClean="0">
                <a:solidFill>
                  <a:srgbClr val="3366FF"/>
                </a:solidFill>
                <a:latin typeface="Comic Sans MS"/>
                <a:cs typeface="Comic Sans MS"/>
              </a:rPr>
              <a:t>θ(n1 n2) = 95°</a:t>
            </a:r>
          </a:p>
          <a:p>
            <a:r>
              <a:rPr lang="it-IT" sz="1600" dirty="0" smtClean="0">
                <a:solidFill>
                  <a:srgbClr val="3366FF"/>
                </a:solidFill>
                <a:latin typeface="Comic Sans MS"/>
                <a:cs typeface="Comic Sans MS"/>
              </a:rPr>
              <a:t>θ(n1 p) = 102°</a:t>
            </a:r>
          </a:p>
          <a:p>
            <a:r>
              <a:rPr lang="it-IT" sz="1600" dirty="0" smtClean="0">
                <a:solidFill>
                  <a:srgbClr val="3366FF"/>
                </a:solidFill>
                <a:latin typeface="Comic Sans MS"/>
                <a:cs typeface="Comic Sans MS"/>
              </a:rPr>
              <a:t>θ(n2 p) = 154°</a:t>
            </a:r>
          </a:p>
          <a:p>
            <a:r>
              <a:rPr lang="it-IT" sz="1600" dirty="0" smtClean="0">
                <a:solidFill>
                  <a:srgbClr val="3366FF"/>
                </a:solidFill>
                <a:latin typeface="Comic Sans MS"/>
                <a:cs typeface="Comic Sans MS"/>
              </a:rPr>
              <a:t>no n-n </a:t>
            </a:r>
            <a:r>
              <a:rPr lang="it-IT" sz="1600" dirty="0" err="1" smtClean="0">
                <a:solidFill>
                  <a:srgbClr val="3366FF"/>
                </a:solidFill>
                <a:latin typeface="Comic Sans MS"/>
                <a:cs typeface="Comic Sans MS"/>
              </a:rPr>
              <a:t>scattering</a:t>
            </a:r>
            <a:endParaRPr lang="it-IT" sz="1600" dirty="0" smtClean="0">
              <a:solidFill>
                <a:srgbClr val="3366FF"/>
              </a:solidFill>
              <a:latin typeface="Comic Sans MS"/>
              <a:cs typeface="Comic Sans MS"/>
            </a:endParaRPr>
          </a:p>
          <a:p>
            <a:r>
              <a:rPr lang="it-IT" sz="1600" dirty="0" smtClean="0">
                <a:solidFill>
                  <a:srgbClr val="7030A0"/>
                </a:solidFill>
                <a:latin typeface="Comic Sans MS"/>
                <a:cs typeface="Comic Sans MS"/>
              </a:rPr>
              <a:t>                                              </a:t>
            </a:r>
          </a:p>
          <a:p>
            <a:endParaRPr lang="it-IT" sz="1400" dirty="0" smtClean="0">
              <a:solidFill>
                <a:srgbClr val="002060"/>
              </a:solidFill>
              <a:latin typeface="Comic Sans MS"/>
              <a:cs typeface="Comic Sans MS"/>
            </a:endParaRPr>
          </a:p>
        </p:txBody>
      </p:sp>
      <p:sp>
        <p:nvSpPr>
          <p:cNvPr id="14" name="Rectangle 32"/>
          <p:cNvSpPr>
            <a:spLocks/>
          </p:cNvSpPr>
          <p:nvPr/>
        </p:nvSpPr>
        <p:spPr bwMode="auto">
          <a:xfrm>
            <a:off x="467544" y="6165304"/>
            <a:ext cx="7655495" cy="307777"/>
          </a:xfrm>
          <a:prstGeom prst="rect">
            <a:avLst/>
          </a:prstGeom>
          <a:noFill/>
          <a:ln w="12700">
            <a:noFill/>
            <a:miter lim="800000"/>
            <a:headEnd/>
            <a:tailEnd/>
          </a:ln>
        </p:spPr>
        <p:txBody>
          <a:bodyPr wrap="square" lIns="0" tIns="0" rIns="0" bIns="0" anchor="ctr">
            <a:spAutoFit/>
          </a:bodyPr>
          <a:lstStyle/>
          <a:p>
            <a:pPr>
              <a:spcBef>
                <a:spcPts val="850"/>
              </a:spcBef>
            </a:pPr>
            <a:r>
              <a:rPr lang="en-US" sz="2000" b="1" dirty="0" smtClean="0">
                <a:solidFill>
                  <a:srgbClr val="FF0000"/>
                </a:solidFill>
                <a:latin typeface="Comic Sans MS"/>
                <a:cs typeface="Comic Sans MS"/>
                <a:sym typeface="Copperplate" pitchFamily="1" charset="0"/>
              </a:rPr>
              <a:t>First direct experimental evidence of 2N-induced NMWD !!</a:t>
            </a:r>
            <a:endParaRPr lang="en-US" sz="2000" b="1" dirty="0">
              <a:solidFill>
                <a:srgbClr val="FF0000"/>
              </a:solidFill>
              <a:latin typeface="Comic Sans MS"/>
              <a:cs typeface="Comic Sans MS"/>
              <a:sym typeface="Copperplate" pitchFamily="1" charset="0"/>
            </a:endParaRPr>
          </a:p>
        </p:txBody>
      </p:sp>
      <p:sp>
        <p:nvSpPr>
          <p:cNvPr id="9" name="Rectangle 32"/>
          <p:cNvSpPr>
            <a:spLocks/>
          </p:cNvSpPr>
          <p:nvPr/>
        </p:nvSpPr>
        <p:spPr bwMode="auto">
          <a:xfrm>
            <a:off x="251520" y="188640"/>
            <a:ext cx="6937275" cy="730969"/>
          </a:xfrm>
          <a:prstGeom prst="rect">
            <a:avLst/>
          </a:prstGeom>
          <a:noFill/>
          <a:ln w="12700">
            <a:noFill/>
            <a:miter lim="800000"/>
            <a:headEnd/>
            <a:tailEnd/>
          </a:ln>
        </p:spPr>
        <p:txBody>
          <a:bodyPr wrap="square" lIns="0" tIns="0" rIns="0" bIns="0" anchor="ctr">
            <a:spAutoFit/>
          </a:bodyPr>
          <a:lstStyle/>
          <a:p>
            <a:pPr>
              <a:spcBef>
                <a:spcPts val="850"/>
              </a:spcBef>
            </a:pPr>
            <a:r>
              <a:rPr lang="en-US" sz="2000" b="1" dirty="0" smtClean="0">
                <a:solidFill>
                  <a:srgbClr val="008000"/>
                </a:solidFill>
                <a:latin typeface="Comic Sans MS"/>
                <a:cs typeface="Comic Sans MS"/>
                <a:sym typeface="Copperplate" pitchFamily="1" charset="0"/>
              </a:rPr>
              <a:t>Triple coincidence (</a:t>
            </a:r>
            <a:r>
              <a:rPr lang="en-US" sz="2000" b="1" dirty="0" err="1" smtClean="0">
                <a:solidFill>
                  <a:srgbClr val="008000"/>
                </a:solidFill>
                <a:latin typeface="Comic Sans MS"/>
                <a:cs typeface="Comic Sans MS"/>
                <a:sym typeface="Copperplate" pitchFamily="1" charset="0"/>
              </a:rPr>
              <a:t>n+n+p</a:t>
            </a:r>
            <a:r>
              <a:rPr lang="en-US" sz="2000" b="1" dirty="0" smtClean="0">
                <a:solidFill>
                  <a:srgbClr val="008000"/>
                </a:solidFill>
                <a:latin typeface="Comic Sans MS"/>
                <a:cs typeface="Comic Sans MS"/>
                <a:sym typeface="Copperplate" pitchFamily="1" charset="0"/>
              </a:rPr>
              <a:t>) events @ FINUDA</a:t>
            </a:r>
          </a:p>
          <a:p>
            <a:pPr>
              <a:spcBef>
                <a:spcPts val="850"/>
              </a:spcBef>
            </a:pPr>
            <a:r>
              <a:rPr lang="en-US" sz="2000" b="1" dirty="0" smtClean="0">
                <a:solidFill>
                  <a:srgbClr val="008000"/>
                </a:solidFill>
                <a:latin typeface="Comic Sans MS"/>
                <a:cs typeface="Comic Sans MS"/>
                <a:sym typeface="Copperplate" pitchFamily="1" charset="0"/>
              </a:rPr>
              <a:t>exclusive </a:t>
            </a:r>
            <a:r>
              <a:rPr lang="en-US" sz="2000" b="1" dirty="0" err="1" smtClean="0">
                <a:solidFill>
                  <a:srgbClr val="008000"/>
                </a:solidFill>
                <a:latin typeface="Symbol" charset="2"/>
                <a:cs typeface="Symbol" charset="2"/>
                <a:sym typeface="Copperplate" pitchFamily="1" charset="0"/>
              </a:rPr>
              <a:t>L</a:t>
            </a:r>
            <a:r>
              <a:rPr lang="en-US" sz="2000" b="1" dirty="0" err="1" smtClean="0">
                <a:solidFill>
                  <a:srgbClr val="008000"/>
                </a:solidFill>
                <a:latin typeface="Comic Sans MS"/>
                <a:cs typeface="Comic Sans MS"/>
                <a:sym typeface="Copperplate" pitchFamily="1" charset="0"/>
              </a:rPr>
              <a:t>np</a:t>
            </a:r>
            <a:r>
              <a:rPr lang="it-IT" sz="2000" dirty="0" smtClean="0">
                <a:solidFill>
                  <a:srgbClr val="008000"/>
                </a:solidFill>
                <a:latin typeface="Comic Sans MS"/>
                <a:cs typeface="Comic Sans MS"/>
                <a:sym typeface="Symbol" charset="2"/>
              </a:rPr>
              <a:t></a:t>
            </a:r>
            <a:r>
              <a:rPr lang="en-US" sz="2000" b="1" dirty="0" err="1" smtClean="0">
                <a:solidFill>
                  <a:srgbClr val="008000"/>
                </a:solidFill>
                <a:latin typeface="Comic Sans MS"/>
                <a:cs typeface="Comic Sans MS"/>
                <a:sym typeface="Copperplate" pitchFamily="1" charset="0"/>
              </a:rPr>
              <a:t>nnp</a:t>
            </a:r>
            <a:r>
              <a:rPr lang="en-US" sz="2000" b="1" dirty="0" smtClean="0">
                <a:solidFill>
                  <a:srgbClr val="008000"/>
                </a:solidFill>
                <a:latin typeface="Comic Sans MS"/>
                <a:cs typeface="Comic Sans MS"/>
                <a:sym typeface="Copperplate" pitchFamily="1" charset="0"/>
              </a:rPr>
              <a:t> </a:t>
            </a:r>
            <a:r>
              <a:rPr lang="en-US" sz="2000" b="1" baseline="30000" dirty="0" smtClean="0">
                <a:solidFill>
                  <a:srgbClr val="008000"/>
                </a:solidFill>
                <a:latin typeface="Comic Sans MS"/>
                <a:cs typeface="Comic Sans MS"/>
                <a:sym typeface="Copperplate" pitchFamily="1" charset="0"/>
              </a:rPr>
              <a:t>7</a:t>
            </a:r>
            <a:r>
              <a:rPr lang="en-US" sz="2000" b="1" baseline="-25000" dirty="0" smtClean="0">
                <a:solidFill>
                  <a:srgbClr val="008000"/>
                </a:solidFill>
                <a:latin typeface="Symbol" charset="2"/>
                <a:cs typeface="Symbol" charset="2"/>
                <a:sym typeface="Copperplate" pitchFamily="1" charset="0"/>
              </a:rPr>
              <a:t>L</a:t>
            </a:r>
            <a:r>
              <a:rPr lang="en-US" sz="2000" b="1" dirty="0" smtClean="0">
                <a:solidFill>
                  <a:srgbClr val="008000"/>
                </a:solidFill>
                <a:latin typeface="Comic Sans MS"/>
                <a:cs typeface="Comic Sans MS"/>
                <a:sym typeface="Copperplate" pitchFamily="1" charset="0"/>
              </a:rPr>
              <a:t>Li</a:t>
            </a:r>
            <a:r>
              <a:rPr lang="it-IT" sz="2000" dirty="0" smtClean="0">
                <a:solidFill>
                  <a:srgbClr val="008000"/>
                </a:solidFill>
                <a:latin typeface="Comic Sans MS"/>
                <a:cs typeface="Comic Sans MS"/>
                <a:sym typeface="Symbol" charset="2"/>
              </a:rPr>
              <a:t></a:t>
            </a:r>
            <a:r>
              <a:rPr lang="it-IT" sz="2000" b="1" baseline="30000" dirty="0" smtClean="0">
                <a:solidFill>
                  <a:srgbClr val="008000"/>
                </a:solidFill>
                <a:latin typeface="Comic Sans MS"/>
                <a:cs typeface="Comic Sans MS"/>
                <a:sym typeface="Symbol" charset="2"/>
              </a:rPr>
              <a:t>4</a:t>
            </a:r>
            <a:r>
              <a:rPr lang="it-IT" sz="2000" b="1" dirty="0" smtClean="0">
                <a:solidFill>
                  <a:srgbClr val="008000"/>
                </a:solidFill>
                <a:latin typeface="Comic Sans MS"/>
                <a:cs typeface="Comic Sans MS"/>
                <a:sym typeface="Symbol" charset="2"/>
              </a:rPr>
              <a:t>He+p+n+n</a:t>
            </a:r>
            <a:r>
              <a:rPr lang="en-US" sz="2000" b="1" dirty="0" smtClean="0">
                <a:solidFill>
                  <a:srgbClr val="008000"/>
                </a:solidFill>
                <a:latin typeface="Comic Sans MS"/>
                <a:cs typeface="Comic Sans MS"/>
                <a:sym typeface="Copperplate" pitchFamily="1" charset="0"/>
              </a:rPr>
              <a:t> decay event </a:t>
            </a:r>
            <a:endParaRPr lang="en-US" sz="2000" b="1" dirty="0">
              <a:solidFill>
                <a:srgbClr val="008000"/>
              </a:solidFill>
              <a:latin typeface="Comic Sans MS"/>
              <a:cs typeface="Comic Sans MS"/>
              <a:sym typeface="Copperplate" pitchFamily="1"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11760" y="260648"/>
            <a:ext cx="4392488" cy="523220"/>
          </a:xfrm>
          <a:prstGeom prst="rect">
            <a:avLst/>
          </a:prstGeom>
          <a:noFill/>
        </p:spPr>
        <p:txBody>
          <a:bodyPr wrap="square" rtlCol="0">
            <a:spAutoFit/>
          </a:bodyPr>
          <a:lstStyle/>
          <a:p>
            <a:pPr algn="ctr"/>
            <a:r>
              <a:rPr lang="it-IT" sz="2800" dirty="0" err="1" smtClean="0">
                <a:solidFill>
                  <a:srgbClr val="FF0000"/>
                </a:solidFill>
              </a:rPr>
              <a:t>Conclusions</a:t>
            </a:r>
            <a:endParaRPr lang="it-IT" sz="2800" dirty="0">
              <a:solidFill>
                <a:srgbClr val="FF0000"/>
              </a:solidFill>
            </a:endParaRPr>
          </a:p>
        </p:txBody>
      </p:sp>
      <p:sp>
        <p:nvSpPr>
          <p:cNvPr id="3" name="Text Box 5"/>
          <p:cNvSpPr txBox="1">
            <a:spLocks noChangeArrowheads="1"/>
          </p:cNvSpPr>
          <p:nvPr/>
        </p:nvSpPr>
        <p:spPr bwMode="auto">
          <a:xfrm>
            <a:off x="323528" y="1628800"/>
            <a:ext cx="8388350" cy="3970318"/>
          </a:xfrm>
          <a:prstGeom prst="rect">
            <a:avLst/>
          </a:prstGeom>
          <a:gradFill flip="none" rotWithShape="1">
            <a:gsLst>
              <a:gs pos="0">
                <a:schemeClr val="accent1">
                  <a:lumMod val="20000"/>
                  <a:lumOff val="80000"/>
                </a:schemeClr>
              </a:gs>
              <a:gs pos="53000">
                <a:schemeClr val="accent1">
                  <a:lumMod val="40000"/>
                  <a:lumOff val="60000"/>
                </a:schemeClr>
              </a:gs>
              <a:gs pos="83000">
                <a:schemeClr val="accent2">
                  <a:lumMod val="75000"/>
                </a:schemeClr>
              </a:gs>
              <a:gs pos="100000">
                <a:srgbClr val="96AB94"/>
              </a:gs>
            </a:gsLst>
            <a:lin ang="5400000" scaled="0"/>
            <a:tileRect r="-100000" b="-100000"/>
          </a:gra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p>
            <a:pPr marL="185738" indent="-185738" fontAlgn="auto">
              <a:spcBef>
                <a:spcPts val="0"/>
              </a:spcBef>
              <a:spcAft>
                <a:spcPts val="0"/>
              </a:spcAft>
              <a:defRPr/>
            </a:pPr>
            <a:endParaRPr lang="it-IT" dirty="0">
              <a:latin typeface="+mn-lt"/>
            </a:endParaRPr>
          </a:p>
          <a:p>
            <a:pPr marL="185738" indent="-185738" fontAlgn="auto">
              <a:spcBef>
                <a:spcPts val="0"/>
              </a:spcBef>
              <a:spcAft>
                <a:spcPts val="0"/>
              </a:spcAft>
              <a:buFont typeface="Wingdings" pitchFamily="2" charset="2"/>
              <a:buChar char="ü"/>
              <a:defRPr/>
            </a:pPr>
            <a:r>
              <a:rPr lang="it-IT" dirty="0" smtClean="0">
                <a:latin typeface="+mn-lt"/>
              </a:rPr>
              <a:t>  </a:t>
            </a:r>
            <a:r>
              <a:rPr lang="en-GB" dirty="0">
                <a:latin typeface="+mn-lt"/>
              </a:rPr>
              <a:t>First </a:t>
            </a:r>
            <a:r>
              <a:rPr lang="en-GB" dirty="0" smtClean="0">
                <a:latin typeface="+mn-lt"/>
              </a:rPr>
              <a:t>systematic </a:t>
            </a:r>
            <a:r>
              <a:rPr lang="en-GB" dirty="0">
                <a:latin typeface="+mn-lt"/>
              </a:rPr>
              <a:t>study of p-induced NMWD from </a:t>
            </a:r>
            <a:r>
              <a:rPr lang="it-IT" b="1" baseline="30000" dirty="0">
                <a:latin typeface="+mn-lt"/>
              </a:rPr>
              <a:t>5</a:t>
            </a:r>
            <a:r>
              <a:rPr lang="it-IT" b="1" baseline="-25000" dirty="0">
                <a:latin typeface="Symbol" pitchFamily="18" charset="2"/>
              </a:rPr>
              <a:t>L</a:t>
            </a:r>
            <a:r>
              <a:rPr lang="it-IT" dirty="0">
                <a:latin typeface="+mn-lt"/>
              </a:rPr>
              <a:t>He </a:t>
            </a:r>
            <a:r>
              <a:rPr lang="it-IT" dirty="0" err="1">
                <a:latin typeface="+mn-lt"/>
              </a:rPr>
              <a:t>to</a:t>
            </a:r>
            <a:r>
              <a:rPr lang="it-IT" dirty="0">
                <a:latin typeface="+mn-lt"/>
              </a:rPr>
              <a:t> </a:t>
            </a:r>
            <a:r>
              <a:rPr lang="it-IT" b="1" baseline="30000" dirty="0" smtClean="0">
                <a:latin typeface="+mn-lt"/>
              </a:rPr>
              <a:t>16</a:t>
            </a:r>
            <a:r>
              <a:rPr lang="it-IT" b="1" baseline="-25000" dirty="0" smtClean="0">
                <a:latin typeface="Symbol" pitchFamily="18" charset="2"/>
              </a:rPr>
              <a:t>L</a:t>
            </a:r>
            <a:r>
              <a:rPr lang="it-IT" dirty="0" smtClean="0">
                <a:latin typeface="+mn-lt"/>
              </a:rPr>
              <a:t>O</a:t>
            </a:r>
          </a:p>
          <a:p>
            <a:pPr marL="185738" indent="-185738" fontAlgn="auto">
              <a:spcBef>
                <a:spcPts val="0"/>
              </a:spcBef>
              <a:spcAft>
                <a:spcPts val="0"/>
              </a:spcAft>
              <a:defRPr/>
            </a:pPr>
            <a:endParaRPr lang="it-IT" dirty="0">
              <a:solidFill>
                <a:schemeClr val="bg1"/>
              </a:solidFill>
              <a:latin typeface="+mn-lt"/>
            </a:endParaRPr>
          </a:p>
          <a:p>
            <a:pPr marL="185738" indent="-185738" fontAlgn="auto">
              <a:spcBef>
                <a:spcPts val="0"/>
              </a:spcBef>
              <a:spcAft>
                <a:spcPts val="0"/>
              </a:spcAft>
              <a:buFont typeface="Wingdings" pitchFamily="2" charset="2"/>
              <a:buChar char="ü"/>
              <a:defRPr/>
            </a:pPr>
            <a:r>
              <a:rPr lang="it-IT" dirty="0">
                <a:solidFill>
                  <a:srgbClr val="7030A0"/>
                </a:solidFill>
              </a:rPr>
              <a:t>E</a:t>
            </a:r>
            <a:r>
              <a:rPr lang="it-IT" dirty="0" smtClean="0">
                <a:solidFill>
                  <a:srgbClr val="7030A0"/>
                </a:solidFill>
                <a:latin typeface="+mn-lt"/>
              </a:rPr>
              <a:t>nergy </a:t>
            </a:r>
            <a:r>
              <a:rPr lang="it-IT" dirty="0" err="1">
                <a:solidFill>
                  <a:srgbClr val="7030A0"/>
                </a:solidFill>
                <a:latin typeface="+mn-lt"/>
              </a:rPr>
              <a:t>threshold</a:t>
            </a:r>
            <a:r>
              <a:rPr lang="it-IT" dirty="0">
                <a:solidFill>
                  <a:srgbClr val="7030A0"/>
                </a:solidFill>
                <a:latin typeface="+mn-lt"/>
              </a:rPr>
              <a:t> </a:t>
            </a:r>
            <a:r>
              <a:rPr lang="it-IT" dirty="0" err="1">
                <a:solidFill>
                  <a:srgbClr val="7030A0"/>
                </a:solidFill>
                <a:latin typeface="+mn-lt"/>
              </a:rPr>
              <a:t>never</a:t>
            </a:r>
            <a:r>
              <a:rPr lang="it-IT" dirty="0">
                <a:solidFill>
                  <a:srgbClr val="7030A0"/>
                </a:solidFill>
                <a:latin typeface="+mn-lt"/>
              </a:rPr>
              <a:t> </a:t>
            </a:r>
            <a:r>
              <a:rPr lang="it-IT" dirty="0" err="1">
                <a:solidFill>
                  <a:srgbClr val="7030A0"/>
                </a:solidFill>
                <a:latin typeface="+mn-lt"/>
              </a:rPr>
              <a:t>reached</a:t>
            </a:r>
            <a:r>
              <a:rPr lang="it-IT" dirty="0">
                <a:solidFill>
                  <a:srgbClr val="7030A0"/>
                </a:solidFill>
                <a:latin typeface="+mn-lt"/>
              </a:rPr>
              <a:t> </a:t>
            </a:r>
            <a:r>
              <a:rPr lang="it-IT" dirty="0" err="1">
                <a:solidFill>
                  <a:srgbClr val="7030A0"/>
                </a:solidFill>
                <a:latin typeface="+mn-lt"/>
              </a:rPr>
              <a:t>before</a:t>
            </a:r>
            <a:r>
              <a:rPr lang="it-IT" dirty="0">
                <a:solidFill>
                  <a:srgbClr val="7030A0"/>
                </a:solidFill>
                <a:latin typeface="+mn-lt"/>
              </a:rPr>
              <a:t>: 15 </a:t>
            </a:r>
            <a:r>
              <a:rPr lang="it-IT" dirty="0" err="1" smtClean="0">
                <a:solidFill>
                  <a:srgbClr val="7030A0"/>
                </a:solidFill>
                <a:latin typeface="+mn-lt"/>
              </a:rPr>
              <a:t>MeV</a:t>
            </a:r>
            <a:endParaRPr lang="it-IT" dirty="0" smtClean="0">
              <a:solidFill>
                <a:srgbClr val="7030A0"/>
              </a:solidFill>
              <a:latin typeface="+mn-lt"/>
            </a:endParaRPr>
          </a:p>
          <a:p>
            <a:pPr marL="185738" indent="-185738" fontAlgn="auto">
              <a:spcBef>
                <a:spcPts val="0"/>
              </a:spcBef>
              <a:spcAft>
                <a:spcPts val="0"/>
              </a:spcAft>
              <a:buFont typeface="Wingdings" pitchFamily="2" charset="2"/>
              <a:buChar char="ü"/>
              <a:defRPr/>
            </a:pPr>
            <a:endParaRPr lang="it-IT" dirty="0">
              <a:solidFill>
                <a:srgbClr val="FF0000"/>
              </a:solidFill>
              <a:latin typeface="+mn-lt"/>
            </a:endParaRPr>
          </a:p>
          <a:p>
            <a:pPr marL="185738" indent="-185738" fontAlgn="auto">
              <a:spcBef>
                <a:spcPts val="0"/>
              </a:spcBef>
              <a:spcAft>
                <a:spcPts val="0"/>
              </a:spcAft>
              <a:buFont typeface="Wingdings" pitchFamily="2" charset="2"/>
              <a:buChar char="ü"/>
              <a:defRPr/>
            </a:pPr>
            <a:r>
              <a:rPr lang="en-US" dirty="0">
                <a:solidFill>
                  <a:srgbClr val="1221E2"/>
                </a:solidFill>
              </a:rPr>
              <a:t>E</a:t>
            </a:r>
            <a:r>
              <a:rPr lang="en-US" dirty="0" smtClean="0">
                <a:solidFill>
                  <a:srgbClr val="1221E2"/>
                </a:solidFill>
                <a:latin typeface="+mn-lt"/>
              </a:rPr>
              <a:t>valuation </a:t>
            </a:r>
            <a:r>
              <a:rPr lang="en-US" dirty="0">
                <a:solidFill>
                  <a:srgbClr val="1221E2"/>
                </a:solidFill>
                <a:latin typeface="+mn-lt"/>
              </a:rPr>
              <a:t>of the FSI and 2N-induced NMWD</a:t>
            </a:r>
            <a:r>
              <a:rPr lang="en-US" dirty="0">
                <a:solidFill>
                  <a:schemeClr val="accent1">
                    <a:lumMod val="75000"/>
                  </a:schemeClr>
                </a:solidFill>
                <a:latin typeface="+mn-lt"/>
              </a:rPr>
              <a:t>: values in agreement with theoretical </a:t>
            </a:r>
            <a:r>
              <a:rPr lang="en-US" dirty="0" smtClean="0">
                <a:solidFill>
                  <a:schemeClr val="accent1">
                    <a:lumMod val="75000"/>
                  </a:schemeClr>
                </a:solidFill>
                <a:latin typeface="+mn-lt"/>
              </a:rPr>
              <a:t>calculation and latest experimental results</a:t>
            </a:r>
          </a:p>
          <a:p>
            <a:pPr marL="185738" indent="-185738" fontAlgn="auto">
              <a:spcBef>
                <a:spcPts val="0"/>
              </a:spcBef>
              <a:spcAft>
                <a:spcPts val="0"/>
              </a:spcAft>
              <a:buFont typeface="Wingdings" pitchFamily="2" charset="2"/>
              <a:buChar char="ü"/>
              <a:defRPr/>
            </a:pPr>
            <a:endParaRPr lang="en-US" dirty="0">
              <a:solidFill>
                <a:schemeClr val="bg1"/>
              </a:solidFill>
              <a:latin typeface="+mn-lt"/>
            </a:endParaRPr>
          </a:p>
          <a:p>
            <a:pPr marL="185738" indent="-185738" fontAlgn="auto">
              <a:spcBef>
                <a:spcPts val="0"/>
              </a:spcBef>
              <a:spcAft>
                <a:spcPts val="0"/>
              </a:spcAft>
              <a:buFont typeface="Wingdings" pitchFamily="2" charset="2"/>
              <a:buChar char="ü"/>
              <a:defRPr/>
            </a:pPr>
            <a:r>
              <a:rPr lang="en-US" dirty="0"/>
              <a:t>F</a:t>
            </a:r>
            <a:r>
              <a:rPr lang="en-US" dirty="0" smtClean="0">
                <a:latin typeface="+mn-lt"/>
              </a:rPr>
              <a:t>irst </a:t>
            </a:r>
            <a:r>
              <a:rPr lang="en-US" dirty="0">
                <a:latin typeface="+mn-lt"/>
              </a:rPr>
              <a:t>direct evidence of the relevant contribution of the 2N  stimulated </a:t>
            </a:r>
            <a:r>
              <a:rPr lang="en-US" dirty="0" smtClean="0">
                <a:latin typeface="+mn-lt"/>
              </a:rPr>
              <a:t>NMWD</a:t>
            </a:r>
          </a:p>
          <a:p>
            <a:pPr marL="185738" indent="-185738" fontAlgn="auto">
              <a:spcBef>
                <a:spcPts val="0"/>
              </a:spcBef>
              <a:spcAft>
                <a:spcPts val="0"/>
              </a:spcAft>
              <a:buFont typeface="Wingdings" pitchFamily="2" charset="2"/>
              <a:buChar char="ü"/>
              <a:defRPr/>
            </a:pPr>
            <a:endParaRPr lang="en-US" dirty="0" smtClean="0">
              <a:solidFill>
                <a:srgbClr val="7030A0"/>
              </a:solidFill>
            </a:endParaRPr>
          </a:p>
          <a:p>
            <a:pPr marL="185738" indent="-185738" fontAlgn="auto">
              <a:spcBef>
                <a:spcPts val="0"/>
              </a:spcBef>
              <a:spcAft>
                <a:spcPts val="0"/>
              </a:spcAft>
              <a:buFont typeface="Wingdings" pitchFamily="2" charset="2"/>
              <a:buChar char="ü"/>
              <a:defRPr/>
            </a:pPr>
            <a:r>
              <a:rPr lang="en-US" dirty="0" smtClean="0">
                <a:solidFill>
                  <a:srgbClr val="002060"/>
                </a:solidFill>
              </a:rPr>
              <a:t>Results confirmed with smaller errors by means of the </a:t>
            </a:r>
            <a:r>
              <a:rPr lang="en-US" dirty="0" err="1" smtClean="0">
                <a:solidFill>
                  <a:srgbClr val="002060"/>
                </a:solidFill>
              </a:rPr>
              <a:t>analisys</a:t>
            </a:r>
            <a:r>
              <a:rPr lang="en-US" dirty="0" smtClean="0">
                <a:solidFill>
                  <a:srgbClr val="002060"/>
                </a:solidFill>
              </a:rPr>
              <a:t> of </a:t>
            </a:r>
            <a:r>
              <a:rPr lang="en-US" dirty="0" smtClean="0">
                <a:solidFill>
                  <a:srgbClr val="002060"/>
                </a:solidFill>
                <a:cs typeface="Arial" pitchFamily="34" charset="0"/>
              </a:rPr>
              <a:t>(</a:t>
            </a:r>
            <a:r>
              <a:rPr lang="en-US" dirty="0" smtClean="0">
                <a:solidFill>
                  <a:srgbClr val="002060"/>
                </a:solidFill>
                <a:latin typeface="Symbol" pitchFamily="18" charset="2"/>
                <a:cs typeface="Arial" pitchFamily="34" charset="0"/>
              </a:rPr>
              <a:t>p</a:t>
            </a:r>
            <a:r>
              <a:rPr lang="en-US" dirty="0" smtClean="0">
                <a:solidFill>
                  <a:srgbClr val="002060"/>
                </a:solidFill>
                <a:cs typeface="Arial" pitchFamily="34" charset="0"/>
              </a:rPr>
              <a:t>-,</a:t>
            </a:r>
            <a:r>
              <a:rPr lang="en-US" dirty="0" err="1" smtClean="0">
                <a:solidFill>
                  <a:srgbClr val="002060"/>
                </a:solidFill>
                <a:cs typeface="Arial" pitchFamily="34" charset="0"/>
              </a:rPr>
              <a:t>n,p</a:t>
            </a:r>
            <a:r>
              <a:rPr lang="en-US" dirty="0" smtClean="0">
                <a:solidFill>
                  <a:srgbClr val="002060"/>
                </a:solidFill>
                <a:cs typeface="Arial" pitchFamily="34" charset="0"/>
              </a:rPr>
              <a:t>) coincidences</a:t>
            </a:r>
          </a:p>
          <a:p>
            <a:pPr marL="185738" indent="-185738" fontAlgn="auto">
              <a:spcBef>
                <a:spcPts val="0"/>
              </a:spcBef>
              <a:spcAft>
                <a:spcPts val="0"/>
              </a:spcAft>
              <a:buFont typeface="Wingdings" pitchFamily="2" charset="2"/>
              <a:buChar char="ü"/>
              <a:defRPr/>
            </a:pPr>
            <a:endParaRPr lang="en-US" dirty="0" smtClean="0">
              <a:cs typeface="Arial" pitchFamily="34" charset="0"/>
            </a:endParaRPr>
          </a:p>
          <a:p>
            <a:pPr marL="185738" indent="-185738" fontAlgn="auto">
              <a:spcBef>
                <a:spcPts val="0"/>
              </a:spcBef>
              <a:spcAft>
                <a:spcPts val="0"/>
              </a:spcAft>
              <a:buFont typeface="Wingdings" pitchFamily="2" charset="2"/>
              <a:buChar char="ü"/>
              <a:defRPr/>
            </a:pPr>
            <a:r>
              <a:rPr lang="en-US" dirty="0" smtClean="0">
                <a:cs typeface="Arial" pitchFamily="34" charset="0"/>
              </a:rPr>
              <a:t>First  detection of  clear events with </a:t>
            </a:r>
            <a:r>
              <a:rPr lang="en-US" dirty="0" err="1" smtClean="0">
                <a:cs typeface="Arial" pitchFamily="34" charset="0"/>
              </a:rPr>
              <a:t>pnn</a:t>
            </a:r>
            <a:r>
              <a:rPr lang="en-US" dirty="0" smtClean="0">
                <a:cs typeface="Arial" pitchFamily="34" charset="0"/>
              </a:rPr>
              <a:t> emitted from the 2N-induced NMWD  </a:t>
            </a:r>
            <a:endParaRPr lang="it-IT" dirty="0"/>
          </a:p>
        </p:txBody>
      </p:sp>
      <p:sp>
        <p:nvSpPr>
          <p:cNvPr id="5" name="Segnaposto numero diapositiva 4"/>
          <p:cNvSpPr>
            <a:spLocks noGrp="1"/>
          </p:cNvSpPr>
          <p:nvPr>
            <p:ph type="sldNum" sz="quarter" idx="12"/>
          </p:nvPr>
        </p:nvSpPr>
        <p:spPr/>
        <p:txBody>
          <a:bodyPr/>
          <a:lstStyle/>
          <a:p>
            <a:fld id="{9E760535-1557-43AE-B429-5270F85134BF}" type="slidenum">
              <a:rPr lang="it-IT" smtClean="0"/>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4328" y="3149024"/>
            <a:ext cx="3070672" cy="584776"/>
          </a:xfrm>
          <a:prstGeom prst="rect">
            <a:avLst/>
          </a:prstGeom>
          <a:noFill/>
        </p:spPr>
        <p:txBody>
          <a:bodyPr wrap="none" rtlCol="0">
            <a:spAutoFit/>
          </a:bodyPr>
          <a:lstStyle/>
          <a:p>
            <a:r>
              <a:rPr lang="en-US" dirty="0" smtClean="0"/>
              <a:t> </a:t>
            </a:r>
            <a:r>
              <a:rPr lang="en-US" sz="3200" dirty="0" smtClean="0">
                <a:latin typeface="+mj-lt"/>
              </a:rPr>
              <a:t>…… thank you!</a:t>
            </a:r>
            <a:endParaRPr lang="en-US" sz="32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6"/>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EBF06F84-7D80-45F2-AE29-669B76BB2548}" type="slidenum">
              <a:rPr lang="en-US" smtClean="0"/>
              <a:pPr fontAlgn="base">
                <a:spcBef>
                  <a:spcPct val="0"/>
                </a:spcBef>
                <a:spcAft>
                  <a:spcPct val="0"/>
                </a:spcAft>
              </a:pPr>
              <a:t>4</a:t>
            </a:fld>
            <a:endParaRPr lang="en-US" smtClean="0"/>
          </a:p>
        </p:txBody>
      </p:sp>
      <p:sp>
        <p:nvSpPr>
          <p:cNvPr id="31747" name="Rectangle 3"/>
          <p:cNvSpPr>
            <a:spLocks noGrp="1" noChangeArrowheads="1"/>
          </p:cNvSpPr>
          <p:nvPr>
            <p:ph type="body" sz="half" idx="1"/>
          </p:nvPr>
        </p:nvSpPr>
        <p:spPr>
          <a:xfrm>
            <a:off x="381000" y="685800"/>
            <a:ext cx="6781800" cy="3886200"/>
          </a:xfrm>
        </p:spPr>
        <p:txBody>
          <a:bodyPr/>
          <a:lstStyle/>
          <a:p>
            <a:pPr>
              <a:lnSpc>
                <a:spcPct val="90000"/>
              </a:lnSpc>
            </a:pPr>
            <a:r>
              <a:rPr lang="en-US" sz="2000" smtClean="0">
                <a:sym typeface="Symbol" pitchFamily="18" charset="2"/>
              </a:rPr>
              <a:t> embedded in a nucleus</a:t>
            </a:r>
          </a:p>
          <a:p>
            <a:pPr>
              <a:lnSpc>
                <a:spcPct val="90000"/>
              </a:lnSpc>
              <a:buFontTx/>
              <a:buNone/>
            </a:pPr>
            <a:endParaRPr lang="en-US" sz="1000" smtClean="0">
              <a:sym typeface="Symbol" pitchFamily="18" charset="2"/>
            </a:endParaRPr>
          </a:p>
          <a:p>
            <a:pPr lvl="1">
              <a:lnSpc>
                <a:spcPct val="90000"/>
              </a:lnSpc>
            </a:pPr>
            <a:r>
              <a:rPr lang="en-US" sz="1800" smtClean="0">
                <a:sym typeface="Symbol" pitchFamily="18" charset="2"/>
              </a:rPr>
              <a:t>n  nn           (</a:t>
            </a:r>
            <a:r>
              <a:rPr lang="ru-RU" sz="1800" smtClean="0">
                <a:cs typeface="Times New Roman" pitchFamily="18" charset="0"/>
                <a:sym typeface="Symbol" pitchFamily="18" charset="2"/>
              </a:rPr>
              <a:t>Г</a:t>
            </a:r>
            <a:r>
              <a:rPr lang="en-US" sz="1800" baseline="-25000" smtClean="0">
                <a:cs typeface="Times New Roman" pitchFamily="18" charset="0"/>
                <a:sym typeface="Symbol" pitchFamily="18" charset="2"/>
              </a:rPr>
              <a:t>n</a:t>
            </a:r>
            <a:r>
              <a:rPr lang="en-US" sz="1800" smtClean="0">
                <a:sym typeface="Symbol" pitchFamily="18" charset="2"/>
              </a:rPr>
              <a:t>)       “</a:t>
            </a:r>
            <a:r>
              <a:rPr lang="en-US" sz="2000" smtClean="0">
                <a:solidFill>
                  <a:srgbClr val="FF0000"/>
                </a:solidFill>
                <a:sym typeface="Symbol" pitchFamily="18" charset="2"/>
              </a:rPr>
              <a:t>neutron-induced</a:t>
            </a:r>
            <a:r>
              <a:rPr lang="en-US" sz="2000" smtClean="0">
                <a:sym typeface="Symbol" pitchFamily="18" charset="2"/>
              </a:rPr>
              <a:t> decay</a:t>
            </a:r>
            <a:r>
              <a:rPr lang="en-US" sz="1800" smtClean="0">
                <a:sym typeface="Symbol" pitchFamily="18" charset="2"/>
              </a:rPr>
              <a:t>”   </a:t>
            </a:r>
          </a:p>
          <a:p>
            <a:pPr lvl="1">
              <a:lnSpc>
                <a:spcPct val="90000"/>
              </a:lnSpc>
            </a:pPr>
            <a:r>
              <a:rPr lang="en-US" sz="1800" smtClean="0">
                <a:sym typeface="Symbol" pitchFamily="18" charset="2"/>
              </a:rPr>
              <a:t>p  np           (</a:t>
            </a:r>
            <a:r>
              <a:rPr lang="ru-RU" sz="1800" smtClean="0">
                <a:cs typeface="Times New Roman" pitchFamily="18" charset="0"/>
                <a:sym typeface="Symbol" pitchFamily="18" charset="2"/>
              </a:rPr>
              <a:t>Г</a:t>
            </a:r>
            <a:r>
              <a:rPr lang="en-US" sz="1800" baseline="-25000" smtClean="0">
                <a:cs typeface="Times New Roman" pitchFamily="18" charset="0"/>
                <a:sym typeface="Symbol" pitchFamily="18" charset="2"/>
              </a:rPr>
              <a:t>p</a:t>
            </a:r>
            <a:r>
              <a:rPr lang="en-US" sz="1800" smtClean="0">
                <a:sym typeface="Symbol" pitchFamily="18" charset="2"/>
              </a:rPr>
              <a:t>)       “</a:t>
            </a:r>
            <a:r>
              <a:rPr lang="en-US" sz="2000" smtClean="0">
                <a:solidFill>
                  <a:srgbClr val="FF0000"/>
                </a:solidFill>
                <a:sym typeface="Symbol" pitchFamily="18" charset="2"/>
              </a:rPr>
              <a:t>proton-induced</a:t>
            </a:r>
            <a:r>
              <a:rPr lang="en-US" sz="2000" smtClean="0">
                <a:sym typeface="Symbol" pitchFamily="18" charset="2"/>
              </a:rPr>
              <a:t> decay</a:t>
            </a:r>
            <a:r>
              <a:rPr lang="en-US" sz="1800" smtClean="0">
                <a:sym typeface="Symbol" pitchFamily="18" charset="2"/>
              </a:rPr>
              <a:t>” </a:t>
            </a:r>
          </a:p>
          <a:p>
            <a:pPr lvl="1">
              <a:lnSpc>
                <a:spcPct val="90000"/>
              </a:lnSpc>
            </a:pPr>
            <a:r>
              <a:rPr lang="en-US" sz="1800" smtClean="0">
                <a:sym typeface="Symbol" pitchFamily="18" charset="2"/>
              </a:rPr>
              <a:t>NN  nNN     (</a:t>
            </a:r>
            <a:r>
              <a:rPr lang="ru-RU" sz="1800" smtClean="0">
                <a:cs typeface="Times New Roman" pitchFamily="18" charset="0"/>
                <a:sym typeface="Symbol" pitchFamily="18" charset="2"/>
              </a:rPr>
              <a:t>Г</a:t>
            </a:r>
            <a:r>
              <a:rPr lang="en-US" sz="1800" baseline="-25000" smtClean="0">
                <a:cs typeface="Times New Roman" pitchFamily="18" charset="0"/>
                <a:sym typeface="Symbol" pitchFamily="18" charset="2"/>
              </a:rPr>
              <a:t>2</a:t>
            </a:r>
            <a:r>
              <a:rPr lang="en-US" sz="1800" smtClean="0">
                <a:sym typeface="Symbol" pitchFamily="18" charset="2"/>
              </a:rPr>
              <a:t>)      “</a:t>
            </a:r>
            <a:r>
              <a:rPr lang="en-US" sz="2000" smtClean="0">
                <a:solidFill>
                  <a:srgbClr val="FF0000"/>
                </a:solidFill>
                <a:sym typeface="Symbol" pitchFamily="18" charset="2"/>
              </a:rPr>
              <a:t>two nucleons-induced</a:t>
            </a:r>
            <a:r>
              <a:rPr lang="en-US" sz="2000" smtClean="0">
                <a:sym typeface="Symbol" pitchFamily="18" charset="2"/>
              </a:rPr>
              <a:t> decay</a:t>
            </a:r>
            <a:r>
              <a:rPr lang="en-US" sz="1800" smtClean="0">
                <a:sym typeface="Symbol" pitchFamily="18" charset="2"/>
              </a:rPr>
              <a:t>” </a:t>
            </a:r>
          </a:p>
          <a:p>
            <a:pPr lvl="1">
              <a:lnSpc>
                <a:spcPct val="90000"/>
              </a:lnSpc>
              <a:buFontTx/>
              <a:buNone/>
            </a:pPr>
            <a:endParaRPr lang="en-US" sz="1800" smtClean="0">
              <a:sym typeface="Symbol" pitchFamily="18" charset="2"/>
            </a:endParaRPr>
          </a:p>
          <a:p>
            <a:pPr lvl="1">
              <a:lnSpc>
                <a:spcPct val="90000"/>
              </a:lnSpc>
              <a:buFont typeface="Wingdings 2" pitchFamily="18" charset="2"/>
              <a:buNone/>
            </a:pPr>
            <a:endParaRPr lang="el-GR" sz="1800" b="1" smtClean="0">
              <a:sym typeface="Symbol" pitchFamily="18" charset="2"/>
            </a:endParaRPr>
          </a:p>
          <a:p>
            <a:pPr lvl="1">
              <a:lnSpc>
                <a:spcPct val="90000"/>
              </a:lnSpc>
              <a:buFontTx/>
              <a:buNone/>
            </a:pPr>
            <a:endParaRPr lang="en-US" sz="1800" b="1" smtClean="0">
              <a:latin typeface="Comic Sans MS" pitchFamily="66" charset="0"/>
              <a:sym typeface="Symbol" pitchFamily="18" charset="2"/>
            </a:endParaRPr>
          </a:p>
        </p:txBody>
      </p:sp>
      <p:grpSp>
        <p:nvGrpSpPr>
          <p:cNvPr id="2" name="Group 4"/>
          <p:cNvGrpSpPr>
            <a:grpSpLocks/>
          </p:cNvGrpSpPr>
          <p:nvPr/>
        </p:nvGrpSpPr>
        <p:grpSpPr bwMode="auto">
          <a:xfrm>
            <a:off x="714375" y="2643188"/>
            <a:ext cx="7162800" cy="1052512"/>
            <a:chOff x="336" y="1824"/>
            <a:chExt cx="4512" cy="663"/>
          </a:xfrm>
        </p:grpSpPr>
        <p:sp>
          <p:nvSpPr>
            <p:cNvPr id="31804" name="Text Box 5"/>
            <p:cNvSpPr txBox="1">
              <a:spLocks noChangeArrowheads="1"/>
            </p:cNvSpPr>
            <p:nvPr/>
          </p:nvSpPr>
          <p:spPr bwMode="auto">
            <a:xfrm>
              <a:off x="336" y="2006"/>
              <a:ext cx="3408" cy="250"/>
            </a:xfrm>
            <a:prstGeom prst="rect">
              <a:avLst/>
            </a:prstGeom>
            <a:noFill/>
            <a:ln w="9525">
              <a:noFill/>
              <a:miter lim="800000"/>
              <a:headEnd/>
              <a:tailEnd/>
            </a:ln>
          </p:spPr>
          <p:txBody>
            <a:bodyPr lIns="91430" tIns="45715" rIns="91430" bIns="45715">
              <a:spAutoFit/>
            </a:bodyPr>
            <a:lstStyle/>
            <a:p>
              <a:pPr eaLnBrk="0" hangingPunct="0">
                <a:spcBef>
                  <a:spcPct val="50000"/>
                </a:spcBef>
              </a:pPr>
              <a:r>
                <a:rPr lang="en-US" sz="2000">
                  <a:latin typeface="Times New Roman" pitchFamily="18" charset="0"/>
                </a:rPr>
                <a:t>Total width decay      </a:t>
              </a:r>
              <a:r>
                <a:rPr lang="ru-RU">
                  <a:latin typeface="Times New Roman" pitchFamily="18" charset="0"/>
                  <a:sym typeface="Symbol" pitchFamily="18" charset="2"/>
                </a:rPr>
                <a:t>Г</a:t>
              </a:r>
              <a:r>
                <a:rPr lang="en-US" baseline="-25000">
                  <a:latin typeface="Times New Roman" pitchFamily="18" charset="0"/>
                  <a:sym typeface="Symbol" pitchFamily="18" charset="2"/>
                </a:rPr>
                <a:t>T</a:t>
              </a:r>
              <a:r>
                <a:rPr lang="en-US">
                  <a:latin typeface="Times New Roman" pitchFamily="18" charset="0"/>
                  <a:sym typeface="Symbol" pitchFamily="18" charset="2"/>
                </a:rPr>
                <a:t>=</a:t>
              </a:r>
              <a:r>
                <a:rPr lang="en-US" sz="2000">
                  <a:latin typeface="Times New Roman" pitchFamily="18" charset="0"/>
                </a:rPr>
                <a:t> </a:t>
              </a:r>
              <a:r>
                <a:rPr lang="ru-RU">
                  <a:latin typeface="Times New Roman" pitchFamily="18" charset="0"/>
                  <a:sym typeface="Symbol" pitchFamily="18" charset="2"/>
                </a:rPr>
                <a:t>Г</a:t>
              </a:r>
              <a:r>
                <a:rPr lang="en-US" baseline="-25000">
                  <a:latin typeface="Times New Roman" pitchFamily="18" charset="0"/>
                  <a:sym typeface="Symbol" pitchFamily="18" charset="2"/>
                </a:rPr>
                <a:t>M</a:t>
              </a:r>
              <a:r>
                <a:rPr lang="en-US">
                  <a:latin typeface="Times New Roman" pitchFamily="18" charset="0"/>
                  <a:sym typeface="Symbol" pitchFamily="18" charset="2"/>
                </a:rPr>
                <a:t>+ </a:t>
              </a:r>
              <a:r>
                <a:rPr lang="ru-RU">
                  <a:latin typeface="Times New Roman" pitchFamily="18" charset="0"/>
                  <a:sym typeface="Symbol" pitchFamily="18" charset="2"/>
                </a:rPr>
                <a:t>Г</a:t>
              </a:r>
              <a:r>
                <a:rPr lang="en-US" baseline="-25000">
                  <a:latin typeface="Times New Roman" pitchFamily="18" charset="0"/>
                  <a:sym typeface="Symbol" pitchFamily="18" charset="2"/>
                </a:rPr>
                <a:t>NM</a:t>
              </a:r>
              <a:endParaRPr lang="en-US">
                <a:latin typeface="Times New Roman" pitchFamily="18" charset="0"/>
                <a:sym typeface="Symbol" pitchFamily="18" charset="2"/>
              </a:endParaRPr>
            </a:p>
          </p:txBody>
        </p:sp>
        <p:sp>
          <p:nvSpPr>
            <p:cNvPr id="31805" name="Line 6"/>
            <p:cNvSpPr>
              <a:spLocks noChangeShapeType="1"/>
            </p:cNvSpPr>
            <p:nvPr/>
          </p:nvSpPr>
          <p:spPr bwMode="auto">
            <a:xfrm flipV="1">
              <a:off x="2736" y="1920"/>
              <a:ext cx="672" cy="240"/>
            </a:xfrm>
            <a:prstGeom prst="line">
              <a:avLst/>
            </a:prstGeom>
            <a:noFill/>
            <a:ln w="15875">
              <a:solidFill>
                <a:srgbClr val="FF0000"/>
              </a:solidFill>
              <a:round/>
              <a:headEnd/>
              <a:tailEnd type="triangle" w="med" len="med"/>
            </a:ln>
          </p:spPr>
          <p:txBody>
            <a:bodyPr/>
            <a:lstStyle/>
            <a:p>
              <a:endParaRPr lang="it-IT"/>
            </a:p>
          </p:txBody>
        </p:sp>
        <p:sp>
          <p:nvSpPr>
            <p:cNvPr id="31806" name="Line 7"/>
            <p:cNvSpPr>
              <a:spLocks noChangeShapeType="1"/>
            </p:cNvSpPr>
            <p:nvPr/>
          </p:nvSpPr>
          <p:spPr bwMode="auto">
            <a:xfrm>
              <a:off x="2736" y="2208"/>
              <a:ext cx="672" cy="144"/>
            </a:xfrm>
            <a:prstGeom prst="line">
              <a:avLst/>
            </a:prstGeom>
            <a:noFill/>
            <a:ln w="15875">
              <a:solidFill>
                <a:srgbClr val="FF0000"/>
              </a:solidFill>
              <a:round/>
              <a:headEnd/>
              <a:tailEnd type="triangle" w="med" len="med"/>
            </a:ln>
          </p:spPr>
          <p:txBody>
            <a:bodyPr/>
            <a:lstStyle/>
            <a:p>
              <a:endParaRPr lang="it-IT"/>
            </a:p>
          </p:txBody>
        </p:sp>
        <p:sp>
          <p:nvSpPr>
            <p:cNvPr id="31807" name="Text Box 8"/>
            <p:cNvSpPr txBox="1">
              <a:spLocks noChangeArrowheads="1"/>
            </p:cNvSpPr>
            <p:nvPr/>
          </p:nvSpPr>
          <p:spPr bwMode="auto">
            <a:xfrm>
              <a:off x="3408" y="1824"/>
              <a:ext cx="1392" cy="250"/>
            </a:xfrm>
            <a:prstGeom prst="rect">
              <a:avLst/>
            </a:prstGeom>
            <a:noFill/>
            <a:ln w="9525">
              <a:noFill/>
              <a:miter lim="800000"/>
              <a:headEnd/>
              <a:tailEnd/>
            </a:ln>
          </p:spPr>
          <p:txBody>
            <a:bodyPr lIns="91430" tIns="45715" rIns="91430" bIns="45715">
              <a:spAutoFit/>
            </a:bodyPr>
            <a:lstStyle/>
            <a:p>
              <a:pPr eaLnBrk="0" hangingPunct="0">
                <a:spcBef>
                  <a:spcPct val="50000"/>
                </a:spcBef>
              </a:pPr>
              <a:r>
                <a:rPr lang="ru-RU">
                  <a:latin typeface="Times New Roman" pitchFamily="18" charset="0"/>
                  <a:sym typeface="Symbol" pitchFamily="18" charset="2"/>
                </a:rPr>
                <a:t>Г</a:t>
              </a:r>
              <a:r>
                <a:rPr lang="en-US" baseline="-25000">
                  <a:latin typeface="Times New Roman" pitchFamily="18" charset="0"/>
                  <a:sym typeface="Symbol" pitchFamily="18" charset="2"/>
                </a:rPr>
                <a:t>M</a:t>
              </a:r>
              <a:r>
                <a:rPr lang="en-US">
                  <a:latin typeface="Times New Roman" pitchFamily="18" charset="0"/>
                  <a:sym typeface="Symbol" pitchFamily="18" charset="2"/>
                </a:rPr>
                <a:t>=</a:t>
              </a:r>
              <a:r>
                <a:rPr lang="en-US">
                  <a:latin typeface="Times New Roman" pitchFamily="18" charset="0"/>
                </a:rPr>
                <a:t> </a:t>
              </a:r>
              <a:r>
                <a:rPr lang="ru-RU" sz="2000">
                  <a:latin typeface="Times New Roman" pitchFamily="18" charset="0"/>
                  <a:sym typeface="Symbol" pitchFamily="18" charset="2"/>
                </a:rPr>
                <a:t>Г</a:t>
              </a:r>
              <a:r>
                <a:rPr lang="en-US" sz="2000" baseline="-25000">
                  <a:latin typeface="Times New Roman" pitchFamily="18" charset="0"/>
                  <a:sym typeface="Symbol" pitchFamily="18" charset="2"/>
                </a:rPr>
                <a:t>-</a:t>
              </a:r>
              <a:r>
                <a:rPr lang="en-US" sz="2000">
                  <a:latin typeface="Times New Roman" pitchFamily="18" charset="0"/>
                  <a:sym typeface="Symbol" pitchFamily="18" charset="2"/>
                </a:rPr>
                <a:t>+ </a:t>
              </a:r>
              <a:r>
                <a:rPr lang="ru-RU" sz="2000">
                  <a:latin typeface="Times New Roman" pitchFamily="18" charset="0"/>
                  <a:sym typeface="Symbol" pitchFamily="18" charset="2"/>
                </a:rPr>
                <a:t>Г</a:t>
              </a:r>
              <a:r>
                <a:rPr lang="en-US" sz="2000" baseline="-25000">
                  <a:latin typeface="Times New Roman" pitchFamily="18" charset="0"/>
                  <a:sym typeface="Symbol" pitchFamily="18" charset="2"/>
                </a:rPr>
                <a:t></a:t>
              </a:r>
              <a:r>
                <a:rPr lang="en-US" sz="1200" baseline="-25000">
                  <a:latin typeface="Times New Roman" pitchFamily="18" charset="0"/>
                  <a:sym typeface="Symbol" pitchFamily="18" charset="2"/>
                </a:rPr>
                <a:t>0</a:t>
              </a:r>
              <a:r>
                <a:rPr lang="en-US">
                  <a:latin typeface="Constantia" pitchFamily="18" charset="0"/>
                  <a:sym typeface="Symbol" pitchFamily="18" charset="2"/>
                </a:rPr>
                <a:t> </a:t>
              </a:r>
            </a:p>
          </p:txBody>
        </p:sp>
        <p:sp>
          <p:nvSpPr>
            <p:cNvPr id="31808" name="Text Box 9"/>
            <p:cNvSpPr txBox="1">
              <a:spLocks noChangeArrowheads="1"/>
            </p:cNvSpPr>
            <p:nvPr/>
          </p:nvSpPr>
          <p:spPr bwMode="auto">
            <a:xfrm>
              <a:off x="3456" y="2256"/>
              <a:ext cx="1392" cy="231"/>
            </a:xfrm>
            <a:prstGeom prst="rect">
              <a:avLst/>
            </a:prstGeom>
            <a:noFill/>
            <a:ln w="9525">
              <a:noFill/>
              <a:miter lim="800000"/>
              <a:headEnd/>
              <a:tailEnd/>
            </a:ln>
          </p:spPr>
          <p:txBody>
            <a:bodyPr lIns="91430" tIns="45715" rIns="91430" bIns="45715">
              <a:spAutoFit/>
            </a:bodyPr>
            <a:lstStyle/>
            <a:p>
              <a:pPr eaLnBrk="0" hangingPunct="0">
                <a:spcBef>
                  <a:spcPct val="50000"/>
                </a:spcBef>
              </a:pPr>
              <a:r>
                <a:rPr lang="ru-RU">
                  <a:latin typeface="Times New Roman" pitchFamily="18" charset="0"/>
                  <a:sym typeface="Symbol" pitchFamily="18" charset="2"/>
                </a:rPr>
                <a:t>Г</a:t>
              </a:r>
              <a:r>
                <a:rPr lang="en-US" baseline="-25000">
                  <a:latin typeface="Times New Roman" pitchFamily="18" charset="0"/>
                  <a:sym typeface="Symbol" pitchFamily="18" charset="2"/>
                </a:rPr>
                <a:t>NM</a:t>
              </a:r>
              <a:r>
                <a:rPr lang="en-US">
                  <a:latin typeface="Times New Roman" pitchFamily="18" charset="0"/>
                  <a:sym typeface="Symbol" pitchFamily="18" charset="2"/>
                </a:rPr>
                <a:t>=</a:t>
              </a:r>
              <a:r>
                <a:rPr lang="en-US">
                  <a:latin typeface="Times New Roman" pitchFamily="18" charset="0"/>
                </a:rPr>
                <a:t> </a:t>
              </a:r>
              <a:r>
                <a:rPr lang="ru-RU">
                  <a:latin typeface="Times New Roman" pitchFamily="18" charset="0"/>
                  <a:sym typeface="Symbol" pitchFamily="18" charset="2"/>
                </a:rPr>
                <a:t>Г</a:t>
              </a:r>
              <a:r>
                <a:rPr lang="en-US" baseline="-25000">
                  <a:latin typeface="Times New Roman" pitchFamily="18" charset="0"/>
                  <a:sym typeface="Symbol" pitchFamily="18" charset="2"/>
                </a:rPr>
                <a:t>n</a:t>
              </a:r>
              <a:r>
                <a:rPr lang="en-US">
                  <a:latin typeface="Times New Roman" pitchFamily="18" charset="0"/>
                  <a:sym typeface="Symbol" pitchFamily="18" charset="2"/>
                </a:rPr>
                <a:t>+ </a:t>
              </a:r>
              <a:r>
                <a:rPr lang="ru-RU">
                  <a:latin typeface="Times New Roman" pitchFamily="18" charset="0"/>
                  <a:sym typeface="Symbol" pitchFamily="18" charset="2"/>
                </a:rPr>
                <a:t>Г</a:t>
              </a:r>
              <a:r>
                <a:rPr lang="en-US" baseline="-25000">
                  <a:latin typeface="Times New Roman" pitchFamily="18" charset="0"/>
                  <a:sym typeface="Symbol" pitchFamily="18" charset="2"/>
                </a:rPr>
                <a:t>p</a:t>
              </a:r>
              <a:r>
                <a:rPr lang="en-US">
                  <a:latin typeface="Times New Roman" pitchFamily="18" charset="0"/>
                  <a:sym typeface="Symbol" pitchFamily="18" charset="2"/>
                </a:rPr>
                <a:t>+ </a:t>
              </a:r>
              <a:r>
                <a:rPr lang="ru-RU">
                  <a:latin typeface="Times New Roman" pitchFamily="18" charset="0"/>
                  <a:sym typeface="Symbol" pitchFamily="18" charset="2"/>
                </a:rPr>
                <a:t>Г</a:t>
              </a:r>
              <a:r>
                <a:rPr lang="en-US" baseline="-25000">
                  <a:latin typeface="Times New Roman" pitchFamily="18" charset="0"/>
                  <a:sym typeface="Symbol" pitchFamily="18" charset="2"/>
                </a:rPr>
                <a:t>2</a:t>
              </a:r>
            </a:p>
          </p:txBody>
        </p:sp>
      </p:grpSp>
      <p:grpSp>
        <p:nvGrpSpPr>
          <p:cNvPr id="3" name="Group 10"/>
          <p:cNvGrpSpPr>
            <a:grpSpLocks/>
          </p:cNvGrpSpPr>
          <p:nvPr/>
        </p:nvGrpSpPr>
        <p:grpSpPr bwMode="auto">
          <a:xfrm>
            <a:off x="609600" y="3500438"/>
            <a:ext cx="4419600" cy="3133725"/>
            <a:chOff x="384" y="2202"/>
            <a:chExt cx="2784" cy="1974"/>
          </a:xfrm>
        </p:grpSpPr>
        <p:sp>
          <p:nvSpPr>
            <p:cNvPr id="31758" name="AutoShape 11"/>
            <p:cNvSpPr>
              <a:spLocks noChangeArrowheads="1"/>
            </p:cNvSpPr>
            <p:nvPr/>
          </p:nvSpPr>
          <p:spPr bwMode="auto">
            <a:xfrm rot="-5400000">
              <a:off x="31" y="3152"/>
              <a:ext cx="989" cy="283"/>
            </a:xfrm>
            <a:prstGeom prst="roundRect">
              <a:avLst>
                <a:gd name="adj" fmla="val 347"/>
              </a:avLst>
            </a:prstGeom>
            <a:noFill/>
            <a:ln w="9525">
              <a:noFill/>
              <a:round/>
              <a:headEnd/>
              <a:tailEnd/>
            </a:ln>
          </p:spPr>
          <p:txBody>
            <a:bodyPr wrap="none" lIns="89991" tIns="46795" rIns="89991" bIns="46795">
              <a:spAutoFit/>
            </a:bodyPr>
            <a:lstStyle/>
            <a:p>
              <a:pPr hangingPunct="0">
                <a:lnSpc>
                  <a:spcPct val="97000"/>
                </a:lnSpc>
                <a:buClr>
                  <a:srgbClr val="000000"/>
                </a:buClr>
                <a:buSzPct val="45000"/>
                <a:buFont typeface="StarSymbol"/>
                <a:buNone/>
              </a:pPr>
              <a:r>
                <a:rPr lang="en-GB" sz="2400">
                  <a:latin typeface="Times New Roman" pitchFamily="18" charset="0"/>
                </a:rPr>
                <a:t>momentum</a:t>
              </a:r>
            </a:p>
          </p:txBody>
        </p:sp>
        <p:grpSp>
          <p:nvGrpSpPr>
            <p:cNvPr id="4" name="Group 12"/>
            <p:cNvGrpSpPr>
              <a:grpSpLocks/>
            </p:cNvGrpSpPr>
            <p:nvPr/>
          </p:nvGrpSpPr>
          <p:grpSpPr bwMode="auto">
            <a:xfrm>
              <a:off x="1104" y="2833"/>
              <a:ext cx="648" cy="911"/>
              <a:chOff x="1008" y="2874"/>
              <a:chExt cx="648" cy="911"/>
            </a:xfrm>
          </p:grpSpPr>
          <p:grpSp>
            <p:nvGrpSpPr>
              <p:cNvPr id="5" name="Group 13"/>
              <p:cNvGrpSpPr>
                <a:grpSpLocks/>
              </p:cNvGrpSpPr>
              <p:nvPr/>
            </p:nvGrpSpPr>
            <p:grpSpPr bwMode="auto">
              <a:xfrm>
                <a:off x="1008" y="2874"/>
                <a:ext cx="648" cy="911"/>
                <a:chOff x="1532" y="2206"/>
                <a:chExt cx="648" cy="911"/>
              </a:xfrm>
            </p:grpSpPr>
            <p:sp>
              <p:nvSpPr>
                <p:cNvPr id="31786" name="Line 14"/>
                <p:cNvSpPr>
                  <a:spLocks noChangeShapeType="1"/>
                </p:cNvSpPr>
                <p:nvPr/>
              </p:nvSpPr>
              <p:spPr bwMode="auto">
                <a:xfrm>
                  <a:off x="1532" y="2206"/>
                  <a:ext cx="120" cy="1"/>
                </a:xfrm>
                <a:prstGeom prst="line">
                  <a:avLst/>
                </a:prstGeom>
                <a:noFill/>
                <a:ln w="28440">
                  <a:solidFill>
                    <a:srgbClr val="000080"/>
                  </a:solidFill>
                  <a:round/>
                  <a:headEnd/>
                  <a:tailEnd/>
                </a:ln>
              </p:spPr>
              <p:txBody>
                <a:bodyPr/>
                <a:lstStyle/>
                <a:p>
                  <a:endParaRPr lang="it-IT"/>
                </a:p>
              </p:txBody>
            </p:sp>
            <p:sp>
              <p:nvSpPr>
                <p:cNvPr id="31787" name="Line 15"/>
                <p:cNvSpPr>
                  <a:spLocks noChangeShapeType="1"/>
                </p:cNvSpPr>
                <p:nvPr/>
              </p:nvSpPr>
              <p:spPr bwMode="auto">
                <a:xfrm>
                  <a:off x="1700" y="2254"/>
                  <a:ext cx="1" cy="816"/>
                </a:xfrm>
                <a:prstGeom prst="line">
                  <a:avLst/>
                </a:prstGeom>
                <a:noFill/>
                <a:ln w="28440">
                  <a:solidFill>
                    <a:srgbClr val="000080"/>
                  </a:solidFill>
                  <a:round/>
                  <a:headEnd/>
                  <a:tailEnd/>
                </a:ln>
              </p:spPr>
              <p:txBody>
                <a:bodyPr/>
                <a:lstStyle/>
                <a:p>
                  <a:endParaRPr lang="it-IT"/>
                </a:p>
              </p:txBody>
            </p:sp>
            <p:grpSp>
              <p:nvGrpSpPr>
                <p:cNvPr id="6" name="Group 16"/>
                <p:cNvGrpSpPr>
                  <a:grpSpLocks/>
                </p:cNvGrpSpPr>
                <p:nvPr/>
              </p:nvGrpSpPr>
              <p:grpSpPr bwMode="auto">
                <a:xfrm>
                  <a:off x="1652" y="2206"/>
                  <a:ext cx="47" cy="47"/>
                  <a:chOff x="1652" y="2206"/>
                  <a:chExt cx="47" cy="47"/>
                </a:xfrm>
              </p:grpSpPr>
              <p:sp>
                <p:nvSpPr>
                  <p:cNvPr id="31802" name="AutoShape 17"/>
                  <p:cNvSpPr>
                    <a:spLocks noChangeArrowheads="1"/>
                  </p:cNvSpPr>
                  <p:nvPr/>
                </p:nvSpPr>
                <p:spPr bwMode="auto">
                  <a:xfrm>
                    <a:off x="1652" y="2206"/>
                    <a:ext cx="48" cy="48"/>
                  </a:xfrm>
                  <a:prstGeom prst="roundRect">
                    <a:avLst>
                      <a:gd name="adj" fmla="val 2083"/>
                    </a:avLst>
                  </a:prstGeom>
                  <a:noFill/>
                  <a:ln w="28440">
                    <a:noFill/>
                    <a:round/>
                    <a:headEnd/>
                    <a:tailEnd/>
                  </a:ln>
                </p:spPr>
                <p:txBody>
                  <a:bodyPr wrap="none" anchor="ctr"/>
                  <a:lstStyle/>
                  <a:p>
                    <a:endParaRPr lang="it-IT">
                      <a:latin typeface="Constantia" pitchFamily="18" charset="0"/>
                    </a:endParaRPr>
                  </a:p>
                </p:txBody>
              </p:sp>
              <p:sp>
                <p:nvSpPr>
                  <p:cNvPr id="31803" name="Freeform 18"/>
                  <p:cNvSpPr>
                    <a:spLocks noChangeArrowheads="1"/>
                  </p:cNvSpPr>
                  <p:nvPr/>
                </p:nvSpPr>
                <p:spPr bwMode="auto">
                  <a:xfrm>
                    <a:off x="1652" y="2206"/>
                    <a:ext cx="48" cy="48"/>
                  </a:xfrm>
                  <a:custGeom>
                    <a:avLst/>
                    <a:gdLst>
                      <a:gd name="T0" fmla="*/ 209 w 210"/>
                      <a:gd name="T1" fmla="*/ 211 h 212"/>
                      <a:gd name="T2" fmla="*/ 209 w 210"/>
                      <a:gd name="T3" fmla="*/ 200 h 212"/>
                      <a:gd name="T4" fmla="*/ 208 w 210"/>
                      <a:gd name="T5" fmla="*/ 189 h 212"/>
                      <a:gd name="T6" fmla="*/ 206 w 210"/>
                      <a:gd name="T7" fmla="*/ 178 h 212"/>
                      <a:gd name="T8" fmla="*/ 204 w 210"/>
                      <a:gd name="T9" fmla="*/ 167 h 212"/>
                      <a:gd name="T10" fmla="*/ 202 w 210"/>
                      <a:gd name="T11" fmla="*/ 157 h 212"/>
                      <a:gd name="T12" fmla="*/ 199 w 210"/>
                      <a:gd name="T13" fmla="*/ 146 h 212"/>
                      <a:gd name="T14" fmla="*/ 195 w 210"/>
                      <a:gd name="T15" fmla="*/ 136 h 212"/>
                      <a:gd name="T16" fmla="*/ 191 w 210"/>
                      <a:gd name="T17" fmla="*/ 126 h 212"/>
                      <a:gd name="T18" fmla="*/ 186 w 210"/>
                      <a:gd name="T19" fmla="*/ 116 h 212"/>
                      <a:gd name="T20" fmla="*/ 181 w 210"/>
                      <a:gd name="T21" fmla="*/ 106 h 212"/>
                      <a:gd name="T22" fmla="*/ 175 w 210"/>
                      <a:gd name="T23" fmla="*/ 97 h 212"/>
                      <a:gd name="T24" fmla="*/ 169 w 210"/>
                      <a:gd name="T25" fmla="*/ 88 h 212"/>
                      <a:gd name="T26" fmla="*/ 163 w 210"/>
                      <a:gd name="T27" fmla="*/ 79 h 212"/>
                      <a:gd name="T28" fmla="*/ 155 w 210"/>
                      <a:gd name="T29" fmla="*/ 71 h 212"/>
                      <a:gd name="T30" fmla="*/ 148 w 210"/>
                      <a:gd name="T31" fmla="*/ 63 h 212"/>
                      <a:gd name="T32" fmla="*/ 140 w 210"/>
                      <a:gd name="T33" fmla="*/ 55 h 212"/>
                      <a:gd name="T34" fmla="*/ 132 w 210"/>
                      <a:gd name="T35" fmla="*/ 48 h 212"/>
                      <a:gd name="T36" fmla="*/ 123 w 210"/>
                      <a:gd name="T37" fmla="*/ 41 h 212"/>
                      <a:gd name="T38" fmla="*/ 114 w 210"/>
                      <a:gd name="T39" fmla="*/ 35 h 212"/>
                      <a:gd name="T40" fmla="*/ 105 w 210"/>
                      <a:gd name="T41" fmla="*/ 29 h 212"/>
                      <a:gd name="T42" fmla="*/ 95 w 210"/>
                      <a:gd name="T43" fmla="*/ 24 h 212"/>
                      <a:gd name="T44" fmla="*/ 85 w 210"/>
                      <a:gd name="T45" fmla="*/ 19 h 212"/>
                      <a:gd name="T46" fmla="*/ 75 w 210"/>
                      <a:gd name="T47" fmla="*/ 15 h 212"/>
                      <a:gd name="T48" fmla="*/ 65 w 210"/>
                      <a:gd name="T49" fmla="*/ 11 h 212"/>
                      <a:gd name="T50" fmla="*/ 54 w 210"/>
                      <a:gd name="T51" fmla="*/ 8 h 212"/>
                      <a:gd name="T52" fmla="*/ 44 w 210"/>
                      <a:gd name="T53" fmla="*/ 5 h 212"/>
                      <a:gd name="T54" fmla="*/ 33 w 210"/>
                      <a:gd name="T55" fmla="*/ 3 h 212"/>
                      <a:gd name="T56" fmla="*/ 22 w 210"/>
                      <a:gd name="T57" fmla="*/ 1 h 212"/>
                      <a:gd name="T58" fmla="*/ 11 w 210"/>
                      <a:gd name="T59" fmla="*/ 0 h 212"/>
                      <a:gd name="T60" fmla="*/ 0 w 210"/>
                      <a:gd name="T61" fmla="*/ 0 h 2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0"/>
                      <a:gd name="T94" fmla="*/ 0 h 212"/>
                      <a:gd name="T95" fmla="*/ 210 w 210"/>
                      <a:gd name="T96" fmla="*/ 212 h 2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0" h="212">
                        <a:moveTo>
                          <a:pt x="209" y="211"/>
                        </a:moveTo>
                        <a:lnTo>
                          <a:pt x="209" y="200"/>
                        </a:lnTo>
                        <a:lnTo>
                          <a:pt x="208" y="189"/>
                        </a:lnTo>
                        <a:lnTo>
                          <a:pt x="206" y="178"/>
                        </a:lnTo>
                        <a:lnTo>
                          <a:pt x="204" y="167"/>
                        </a:lnTo>
                        <a:lnTo>
                          <a:pt x="202" y="157"/>
                        </a:lnTo>
                        <a:lnTo>
                          <a:pt x="199" y="146"/>
                        </a:lnTo>
                        <a:lnTo>
                          <a:pt x="195" y="136"/>
                        </a:lnTo>
                        <a:lnTo>
                          <a:pt x="191" y="126"/>
                        </a:lnTo>
                        <a:lnTo>
                          <a:pt x="186" y="116"/>
                        </a:lnTo>
                        <a:lnTo>
                          <a:pt x="181" y="106"/>
                        </a:lnTo>
                        <a:lnTo>
                          <a:pt x="175" y="97"/>
                        </a:lnTo>
                        <a:lnTo>
                          <a:pt x="169" y="88"/>
                        </a:lnTo>
                        <a:lnTo>
                          <a:pt x="163" y="79"/>
                        </a:lnTo>
                        <a:lnTo>
                          <a:pt x="155" y="71"/>
                        </a:lnTo>
                        <a:lnTo>
                          <a:pt x="148" y="63"/>
                        </a:lnTo>
                        <a:lnTo>
                          <a:pt x="140" y="55"/>
                        </a:lnTo>
                        <a:lnTo>
                          <a:pt x="132" y="48"/>
                        </a:lnTo>
                        <a:lnTo>
                          <a:pt x="123" y="41"/>
                        </a:lnTo>
                        <a:lnTo>
                          <a:pt x="114" y="35"/>
                        </a:lnTo>
                        <a:lnTo>
                          <a:pt x="105" y="29"/>
                        </a:lnTo>
                        <a:lnTo>
                          <a:pt x="95" y="24"/>
                        </a:lnTo>
                        <a:lnTo>
                          <a:pt x="85" y="19"/>
                        </a:lnTo>
                        <a:lnTo>
                          <a:pt x="75" y="15"/>
                        </a:lnTo>
                        <a:lnTo>
                          <a:pt x="65" y="11"/>
                        </a:lnTo>
                        <a:lnTo>
                          <a:pt x="54" y="8"/>
                        </a:lnTo>
                        <a:lnTo>
                          <a:pt x="44" y="5"/>
                        </a:lnTo>
                        <a:lnTo>
                          <a:pt x="33" y="3"/>
                        </a:lnTo>
                        <a:lnTo>
                          <a:pt x="22" y="1"/>
                        </a:lnTo>
                        <a:lnTo>
                          <a:pt x="11" y="0"/>
                        </a:lnTo>
                        <a:lnTo>
                          <a:pt x="0" y="0"/>
                        </a:lnTo>
                      </a:path>
                    </a:pathLst>
                  </a:custGeom>
                  <a:noFill/>
                  <a:ln w="28440">
                    <a:solidFill>
                      <a:srgbClr val="000080"/>
                    </a:solidFill>
                    <a:round/>
                    <a:headEnd/>
                    <a:tailEnd/>
                  </a:ln>
                </p:spPr>
                <p:txBody>
                  <a:bodyPr/>
                  <a:lstStyle/>
                  <a:p>
                    <a:endParaRPr lang="it-IT">
                      <a:latin typeface="Constantia" pitchFamily="18" charset="0"/>
                    </a:endParaRPr>
                  </a:p>
                </p:txBody>
              </p:sp>
            </p:grpSp>
            <p:grpSp>
              <p:nvGrpSpPr>
                <p:cNvPr id="7" name="Group 19"/>
                <p:cNvGrpSpPr>
                  <a:grpSpLocks/>
                </p:cNvGrpSpPr>
                <p:nvPr/>
              </p:nvGrpSpPr>
              <p:grpSpPr bwMode="auto">
                <a:xfrm>
                  <a:off x="1700" y="3070"/>
                  <a:ext cx="47" cy="47"/>
                  <a:chOff x="1700" y="3070"/>
                  <a:chExt cx="47" cy="47"/>
                </a:xfrm>
              </p:grpSpPr>
              <p:sp>
                <p:nvSpPr>
                  <p:cNvPr id="31800" name="AutoShape 20"/>
                  <p:cNvSpPr>
                    <a:spLocks noChangeArrowheads="1"/>
                  </p:cNvSpPr>
                  <p:nvPr/>
                </p:nvSpPr>
                <p:spPr bwMode="auto">
                  <a:xfrm rot="10800000">
                    <a:off x="1700" y="3071"/>
                    <a:ext cx="48" cy="48"/>
                  </a:xfrm>
                  <a:prstGeom prst="roundRect">
                    <a:avLst>
                      <a:gd name="adj" fmla="val 2083"/>
                    </a:avLst>
                  </a:prstGeom>
                  <a:noFill/>
                  <a:ln w="28440">
                    <a:noFill/>
                    <a:round/>
                    <a:headEnd/>
                    <a:tailEnd/>
                  </a:ln>
                </p:spPr>
                <p:txBody>
                  <a:bodyPr wrap="none" anchor="ctr"/>
                  <a:lstStyle/>
                  <a:p>
                    <a:endParaRPr lang="it-IT">
                      <a:latin typeface="Constantia" pitchFamily="18" charset="0"/>
                    </a:endParaRPr>
                  </a:p>
                </p:txBody>
              </p:sp>
              <p:sp>
                <p:nvSpPr>
                  <p:cNvPr id="31801" name="Freeform 21"/>
                  <p:cNvSpPr>
                    <a:spLocks noChangeArrowheads="1"/>
                  </p:cNvSpPr>
                  <p:nvPr/>
                </p:nvSpPr>
                <p:spPr bwMode="auto">
                  <a:xfrm>
                    <a:off x="1700" y="3070"/>
                    <a:ext cx="48" cy="48"/>
                  </a:xfrm>
                  <a:custGeom>
                    <a:avLst/>
                    <a:gdLst>
                      <a:gd name="T0" fmla="*/ 0 w 213"/>
                      <a:gd name="T1" fmla="*/ 0 h 212"/>
                      <a:gd name="T2" fmla="*/ 0 w 213"/>
                      <a:gd name="T3" fmla="*/ 11 h 212"/>
                      <a:gd name="T4" fmla="*/ 1 w 213"/>
                      <a:gd name="T5" fmla="*/ 22 h 212"/>
                      <a:gd name="T6" fmla="*/ 3 w 213"/>
                      <a:gd name="T7" fmla="*/ 33 h 212"/>
                      <a:gd name="T8" fmla="*/ 5 w 213"/>
                      <a:gd name="T9" fmla="*/ 44 h 212"/>
                      <a:gd name="T10" fmla="*/ 7 w 213"/>
                      <a:gd name="T11" fmla="*/ 55 h 212"/>
                      <a:gd name="T12" fmla="*/ 10 w 213"/>
                      <a:gd name="T13" fmla="*/ 65 h 212"/>
                      <a:gd name="T14" fmla="*/ 14 w 213"/>
                      <a:gd name="T15" fmla="*/ 76 h 212"/>
                      <a:gd name="T16" fmla="*/ 18 w 213"/>
                      <a:gd name="T17" fmla="*/ 86 h 212"/>
                      <a:gd name="T18" fmla="*/ 23 w 213"/>
                      <a:gd name="T19" fmla="*/ 96 h 212"/>
                      <a:gd name="T20" fmla="*/ 28 w 213"/>
                      <a:gd name="T21" fmla="*/ 105 h 212"/>
                      <a:gd name="T22" fmla="*/ 34 w 213"/>
                      <a:gd name="T23" fmla="*/ 115 h 212"/>
                      <a:gd name="T24" fmla="*/ 40 w 213"/>
                      <a:gd name="T25" fmla="*/ 124 h 212"/>
                      <a:gd name="T26" fmla="*/ 47 w 213"/>
                      <a:gd name="T27" fmla="*/ 133 h 212"/>
                      <a:gd name="T28" fmla="*/ 54 w 213"/>
                      <a:gd name="T29" fmla="*/ 141 h 212"/>
                      <a:gd name="T30" fmla="*/ 62 w 213"/>
                      <a:gd name="T31" fmla="*/ 149 h 212"/>
                      <a:gd name="T32" fmla="*/ 70 w 213"/>
                      <a:gd name="T33" fmla="*/ 157 h 212"/>
                      <a:gd name="T34" fmla="*/ 79 w 213"/>
                      <a:gd name="T35" fmla="*/ 164 h 212"/>
                      <a:gd name="T36" fmla="*/ 87 w 213"/>
                      <a:gd name="T37" fmla="*/ 171 h 212"/>
                      <a:gd name="T38" fmla="*/ 97 w 213"/>
                      <a:gd name="T39" fmla="*/ 177 h 212"/>
                      <a:gd name="T40" fmla="*/ 106 w 213"/>
                      <a:gd name="T41" fmla="*/ 183 h 212"/>
                      <a:gd name="T42" fmla="*/ 116 w 213"/>
                      <a:gd name="T43" fmla="*/ 188 h 212"/>
                      <a:gd name="T44" fmla="*/ 126 w 213"/>
                      <a:gd name="T45" fmla="*/ 193 h 212"/>
                      <a:gd name="T46" fmla="*/ 136 w 213"/>
                      <a:gd name="T47" fmla="*/ 197 h 212"/>
                      <a:gd name="T48" fmla="*/ 146 w 213"/>
                      <a:gd name="T49" fmla="*/ 201 h 212"/>
                      <a:gd name="T50" fmla="*/ 157 w 213"/>
                      <a:gd name="T51" fmla="*/ 204 h 212"/>
                      <a:gd name="T52" fmla="*/ 168 w 213"/>
                      <a:gd name="T53" fmla="*/ 206 h 212"/>
                      <a:gd name="T54" fmla="*/ 179 w 213"/>
                      <a:gd name="T55" fmla="*/ 208 h 212"/>
                      <a:gd name="T56" fmla="*/ 190 w 213"/>
                      <a:gd name="T57" fmla="*/ 210 h 212"/>
                      <a:gd name="T58" fmla="*/ 201 w 213"/>
                      <a:gd name="T59" fmla="*/ 211 h 212"/>
                      <a:gd name="T60" fmla="*/ 212 w 213"/>
                      <a:gd name="T61" fmla="*/ 211 h 2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3"/>
                      <a:gd name="T94" fmla="*/ 0 h 212"/>
                      <a:gd name="T95" fmla="*/ 213 w 213"/>
                      <a:gd name="T96" fmla="*/ 212 h 2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3" h="212">
                        <a:moveTo>
                          <a:pt x="0" y="0"/>
                        </a:moveTo>
                        <a:lnTo>
                          <a:pt x="0" y="11"/>
                        </a:lnTo>
                        <a:lnTo>
                          <a:pt x="1" y="22"/>
                        </a:lnTo>
                        <a:lnTo>
                          <a:pt x="3" y="33"/>
                        </a:lnTo>
                        <a:lnTo>
                          <a:pt x="5" y="44"/>
                        </a:lnTo>
                        <a:lnTo>
                          <a:pt x="7" y="55"/>
                        </a:lnTo>
                        <a:lnTo>
                          <a:pt x="10" y="65"/>
                        </a:lnTo>
                        <a:lnTo>
                          <a:pt x="14" y="76"/>
                        </a:lnTo>
                        <a:lnTo>
                          <a:pt x="18" y="86"/>
                        </a:lnTo>
                        <a:lnTo>
                          <a:pt x="23" y="96"/>
                        </a:lnTo>
                        <a:lnTo>
                          <a:pt x="28" y="105"/>
                        </a:lnTo>
                        <a:lnTo>
                          <a:pt x="34" y="115"/>
                        </a:lnTo>
                        <a:lnTo>
                          <a:pt x="40" y="124"/>
                        </a:lnTo>
                        <a:lnTo>
                          <a:pt x="47" y="133"/>
                        </a:lnTo>
                        <a:lnTo>
                          <a:pt x="54" y="141"/>
                        </a:lnTo>
                        <a:lnTo>
                          <a:pt x="62" y="149"/>
                        </a:lnTo>
                        <a:lnTo>
                          <a:pt x="70" y="157"/>
                        </a:lnTo>
                        <a:lnTo>
                          <a:pt x="79" y="164"/>
                        </a:lnTo>
                        <a:lnTo>
                          <a:pt x="87" y="171"/>
                        </a:lnTo>
                        <a:lnTo>
                          <a:pt x="97" y="177"/>
                        </a:lnTo>
                        <a:lnTo>
                          <a:pt x="106" y="183"/>
                        </a:lnTo>
                        <a:lnTo>
                          <a:pt x="116" y="188"/>
                        </a:lnTo>
                        <a:lnTo>
                          <a:pt x="126" y="193"/>
                        </a:lnTo>
                        <a:lnTo>
                          <a:pt x="136" y="197"/>
                        </a:lnTo>
                        <a:lnTo>
                          <a:pt x="146" y="201"/>
                        </a:lnTo>
                        <a:lnTo>
                          <a:pt x="157" y="204"/>
                        </a:lnTo>
                        <a:lnTo>
                          <a:pt x="168" y="206"/>
                        </a:lnTo>
                        <a:lnTo>
                          <a:pt x="179" y="208"/>
                        </a:lnTo>
                        <a:lnTo>
                          <a:pt x="190" y="210"/>
                        </a:lnTo>
                        <a:lnTo>
                          <a:pt x="201" y="211"/>
                        </a:lnTo>
                        <a:lnTo>
                          <a:pt x="212" y="211"/>
                        </a:lnTo>
                      </a:path>
                    </a:pathLst>
                  </a:custGeom>
                  <a:noFill/>
                  <a:ln w="28440">
                    <a:solidFill>
                      <a:srgbClr val="000080"/>
                    </a:solidFill>
                    <a:round/>
                    <a:headEnd/>
                    <a:tailEnd/>
                  </a:ln>
                </p:spPr>
                <p:txBody>
                  <a:bodyPr/>
                  <a:lstStyle/>
                  <a:p>
                    <a:endParaRPr lang="it-IT">
                      <a:latin typeface="Constantia" pitchFamily="18" charset="0"/>
                    </a:endParaRPr>
                  </a:p>
                </p:txBody>
              </p:sp>
            </p:grpSp>
            <p:grpSp>
              <p:nvGrpSpPr>
                <p:cNvPr id="8" name="Group 22"/>
                <p:cNvGrpSpPr>
                  <a:grpSpLocks/>
                </p:cNvGrpSpPr>
                <p:nvPr/>
              </p:nvGrpSpPr>
              <p:grpSpPr bwMode="auto">
                <a:xfrm>
                  <a:off x="1964" y="2206"/>
                  <a:ext cx="216" cy="911"/>
                  <a:chOff x="1964" y="2206"/>
                  <a:chExt cx="216" cy="911"/>
                </a:xfrm>
              </p:grpSpPr>
              <p:sp>
                <p:nvSpPr>
                  <p:cNvPr id="31792" name="Line 23"/>
                  <p:cNvSpPr>
                    <a:spLocks noChangeShapeType="1"/>
                  </p:cNvSpPr>
                  <p:nvPr/>
                </p:nvSpPr>
                <p:spPr bwMode="auto">
                  <a:xfrm flipH="1">
                    <a:off x="2060" y="2206"/>
                    <a:ext cx="122" cy="1"/>
                  </a:xfrm>
                  <a:prstGeom prst="line">
                    <a:avLst/>
                  </a:prstGeom>
                  <a:noFill/>
                  <a:ln w="28440">
                    <a:solidFill>
                      <a:srgbClr val="000080"/>
                    </a:solidFill>
                    <a:round/>
                    <a:headEnd/>
                    <a:tailEnd/>
                  </a:ln>
                </p:spPr>
                <p:txBody>
                  <a:bodyPr/>
                  <a:lstStyle/>
                  <a:p>
                    <a:endParaRPr lang="it-IT"/>
                  </a:p>
                </p:txBody>
              </p:sp>
              <p:sp>
                <p:nvSpPr>
                  <p:cNvPr id="31793" name="Line 24"/>
                  <p:cNvSpPr>
                    <a:spLocks noChangeShapeType="1"/>
                  </p:cNvSpPr>
                  <p:nvPr/>
                </p:nvSpPr>
                <p:spPr bwMode="auto">
                  <a:xfrm>
                    <a:off x="2012" y="2254"/>
                    <a:ext cx="1" cy="816"/>
                  </a:xfrm>
                  <a:prstGeom prst="line">
                    <a:avLst/>
                  </a:prstGeom>
                  <a:noFill/>
                  <a:ln w="28440">
                    <a:solidFill>
                      <a:srgbClr val="000080"/>
                    </a:solidFill>
                    <a:round/>
                    <a:headEnd/>
                    <a:tailEnd/>
                  </a:ln>
                </p:spPr>
                <p:txBody>
                  <a:bodyPr/>
                  <a:lstStyle/>
                  <a:p>
                    <a:endParaRPr lang="it-IT"/>
                  </a:p>
                </p:txBody>
              </p:sp>
              <p:grpSp>
                <p:nvGrpSpPr>
                  <p:cNvPr id="9" name="Group 25"/>
                  <p:cNvGrpSpPr>
                    <a:grpSpLocks/>
                  </p:cNvGrpSpPr>
                  <p:nvPr/>
                </p:nvGrpSpPr>
                <p:grpSpPr bwMode="auto">
                  <a:xfrm>
                    <a:off x="2012" y="2206"/>
                    <a:ext cx="48" cy="47"/>
                    <a:chOff x="2012" y="2206"/>
                    <a:chExt cx="48" cy="47"/>
                  </a:xfrm>
                </p:grpSpPr>
                <p:sp>
                  <p:nvSpPr>
                    <p:cNvPr id="31798" name="AutoShape 26"/>
                    <p:cNvSpPr>
                      <a:spLocks noChangeArrowheads="1"/>
                    </p:cNvSpPr>
                    <p:nvPr/>
                  </p:nvSpPr>
                  <p:spPr bwMode="auto">
                    <a:xfrm>
                      <a:off x="2012" y="2206"/>
                      <a:ext cx="49" cy="48"/>
                    </a:xfrm>
                    <a:prstGeom prst="roundRect">
                      <a:avLst>
                        <a:gd name="adj" fmla="val 2083"/>
                      </a:avLst>
                    </a:prstGeom>
                    <a:noFill/>
                    <a:ln w="28440">
                      <a:noFill/>
                      <a:round/>
                      <a:headEnd/>
                      <a:tailEnd/>
                    </a:ln>
                  </p:spPr>
                  <p:txBody>
                    <a:bodyPr wrap="none" anchor="ctr"/>
                    <a:lstStyle/>
                    <a:p>
                      <a:endParaRPr lang="it-IT">
                        <a:latin typeface="Constantia" pitchFamily="18" charset="0"/>
                      </a:endParaRPr>
                    </a:p>
                  </p:txBody>
                </p:sp>
                <p:sp>
                  <p:nvSpPr>
                    <p:cNvPr id="31799" name="Freeform 27"/>
                    <p:cNvSpPr>
                      <a:spLocks noChangeArrowheads="1"/>
                    </p:cNvSpPr>
                    <p:nvPr/>
                  </p:nvSpPr>
                  <p:spPr bwMode="auto">
                    <a:xfrm>
                      <a:off x="2012" y="2206"/>
                      <a:ext cx="49" cy="48"/>
                    </a:xfrm>
                    <a:custGeom>
                      <a:avLst/>
                      <a:gdLst>
                        <a:gd name="T0" fmla="*/ 213 w 214"/>
                        <a:gd name="T1" fmla="*/ 0 h 212"/>
                        <a:gd name="T2" fmla="*/ 202 w 214"/>
                        <a:gd name="T3" fmla="*/ 0 h 212"/>
                        <a:gd name="T4" fmla="*/ 191 w 214"/>
                        <a:gd name="T5" fmla="*/ 1 h 212"/>
                        <a:gd name="T6" fmla="*/ 180 w 214"/>
                        <a:gd name="T7" fmla="*/ 3 h 212"/>
                        <a:gd name="T8" fmla="*/ 169 w 214"/>
                        <a:gd name="T9" fmla="*/ 5 h 212"/>
                        <a:gd name="T10" fmla="*/ 158 w 214"/>
                        <a:gd name="T11" fmla="*/ 7 h 212"/>
                        <a:gd name="T12" fmla="*/ 147 w 214"/>
                        <a:gd name="T13" fmla="*/ 10 h 212"/>
                        <a:gd name="T14" fmla="*/ 137 w 214"/>
                        <a:gd name="T15" fmla="*/ 14 h 212"/>
                        <a:gd name="T16" fmla="*/ 126 w 214"/>
                        <a:gd name="T17" fmla="*/ 18 h 212"/>
                        <a:gd name="T18" fmla="*/ 116 w 214"/>
                        <a:gd name="T19" fmla="*/ 23 h 212"/>
                        <a:gd name="T20" fmla="*/ 107 w 214"/>
                        <a:gd name="T21" fmla="*/ 28 h 212"/>
                        <a:gd name="T22" fmla="*/ 97 w 214"/>
                        <a:gd name="T23" fmla="*/ 34 h 212"/>
                        <a:gd name="T24" fmla="*/ 88 w 214"/>
                        <a:gd name="T25" fmla="*/ 40 h 212"/>
                        <a:gd name="T26" fmla="*/ 79 w 214"/>
                        <a:gd name="T27" fmla="*/ 47 h 212"/>
                        <a:gd name="T28" fmla="*/ 70 w 214"/>
                        <a:gd name="T29" fmla="*/ 54 h 212"/>
                        <a:gd name="T30" fmla="*/ 62 w 214"/>
                        <a:gd name="T31" fmla="*/ 62 h 212"/>
                        <a:gd name="T32" fmla="*/ 55 w 214"/>
                        <a:gd name="T33" fmla="*/ 70 h 212"/>
                        <a:gd name="T34" fmla="*/ 47 w 214"/>
                        <a:gd name="T35" fmla="*/ 78 h 212"/>
                        <a:gd name="T36" fmla="*/ 41 w 214"/>
                        <a:gd name="T37" fmla="*/ 87 h 212"/>
                        <a:gd name="T38" fmla="*/ 34 w 214"/>
                        <a:gd name="T39" fmla="*/ 96 h 212"/>
                        <a:gd name="T40" fmla="*/ 29 w 214"/>
                        <a:gd name="T41" fmla="*/ 105 h 212"/>
                        <a:gd name="T42" fmla="*/ 23 w 214"/>
                        <a:gd name="T43" fmla="*/ 115 h 212"/>
                        <a:gd name="T44" fmla="*/ 18 w 214"/>
                        <a:gd name="T45" fmla="*/ 125 h 212"/>
                        <a:gd name="T46" fmla="*/ 14 w 214"/>
                        <a:gd name="T47" fmla="*/ 135 h 212"/>
                        <a:gd name="T48" fmla="*/ 10 w 214"/>
                        <a:gd name="T49" fmla="*/ 146 h 212"/>
                        <a:gd name="T50" fmla="*/ 7 w 214"/>
                        <a:gd name="T51" fmla="*/ 156 h 212"/>
                        <a:gd name="T52" fmla="*/ 5 w 214"/>
                        <a:gd name="T53" fmla="*/ 167 h 212"/>
                        <a:gd name="T54" fmla="*/ 3 w 214"/>
                        <a:gd name="T55" fmla="*/ 178 h 212"/>
                        <a:gd name="T56" fmla="*/ 1 w 214"/>
                        <a:gd name="T57" fmla="*/ 189 h 212"/>
                        <a:gd name="T58" fmla="*/ 0 w 214"/>
                        <a:gd name="T59" fmla="*/ 200 h 212"/>
                        <a:gd name="T60" fmla="*/ 0 w 214"/>
                        <a:gd name="T61" fmla="*/ 211 h 2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4"/>
                        <a:gd name="T94" fmla="*/ 0 h 212"/>
                        <a:gd name="T95" fmla="*/ 214 w 214"/>
                        <a:gd name="T96" fmla="*/ 212 h 2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4" h="212">
                          <a:moveTo>
                            <a:pt x="213" y="0"/>
                          </a:moveTo>
                          <a:lnTo>
                            <a:pt x="202" y="0"/>
                          </a:lnTo>
                          <a:lnTo>
                            <a:pt x="191" y="1"/>
                          </a:lnTo>
                          <a:lnTo>
                            <a:pt x="180" y="3"/>
                          </a:lnTo>
                          <a:lnTo>
                            <a:pt x="169" y="5"/>
                          </a:lnTo>
                          <a:lnTo>
                            <a:pt x="158" y="7"/>
                          </a:lnTo>
                          <a:lnTo>
                            <a:pt x="147" y="10"/>
                          </a:lnTo>
                          <a:lnTo>
                            <a:pt x="137" y="14"/>
                          </a:lnTo>
                          <a:lnTo>
                            <a:pt x="126" y="18"/>
                          </a:lnTo>
                          <a:lnTo>
                            <a:pt x="116" y="23"/>
                          </a:lnTo>
                          <a:lnTo>
                            <a:pt x="107" y="28"/>
                          </a:lnTo>
                          <a:lnTo>
                            <a:pt x="97" y="34"/>
                          </a:lnTo>
                          <a:lnTo>
                            <a:pt x="88" y="40"/>
                          </a:lnTo>
                          <a:lnTo>
                            <a:pt x="79" y="47"/>
                          </a:lnTo>
                          <a:lnTo>
                            <a:pt x="70" y="54"/>
                          </a:lnTo>
                          <a:lnTo>
                            <a:pt x="62" y="62"/>
                          </a:lnTo>
                          <a:lnTo>
                            <a:pt x="55" y="70"/>
                          </a:lnTo>
                          <a:lnTo>
                            <a:pt x="47" y="78"/>
                          </a:lnTo>
                          <a:lnTo>
                            <a:pt x="41" y="87"/>
                          </a:lnTo>
                          <a:lnTo>
                            <a:pt x="34" y="96"/>
                          </a:lnTo>
                          <a:lnTo>
                            <a:pt x="29" y="105"/>
                          </a:lnTo>
                          <a:lnTo>
                            <a:pt x="23" y="115"/>
                          </a:lnTo>
                          <a:lnTo>
                            <a:pt x="18" y="125"/>
                          </a:lnTo>
                          <a:lnTo>
                            <a:pt x="14" y="135"/>
                          </a:lnTo>
                          <a:lnTo>
                            <a:pt x="10" y="146"/>
                          </a:lnTo>
                          <a:lnTo>
                            <a:pt x="7" y="156"/>
                          </a:lnTo>
                          <a:lnTo>
                            <a:pt x="5" y="167"/>
                          </a:lnTo>
                          <a:lnTo>
                            <a:pt x="3" y="178"/>
                          </a:lnTo>
                          <a:lnTo>
                            <a:pt x="1" y="189"/>
                          </a:lnTo>
                          <a:lnTo>
                            <a:pt x="0" y="200"/>
                          </a:lnTo>
                          <a:lnTo>
                            <a:pt x="0" y="211"/>
                          </a:lnTo>
                        </a:path>
                      </a:pathLst>
                    </a:custGeom>
                    <a:noFill/>
                    <a:ln w="28440">
                      <a:solidFill>
                        <a:srgbClr val="000080"/>
                      </a:solidFill>
                      <a:round/>
                      <a:headEnd/>
                      <a:tailEnd/>
                    </a:ln>
                  </p:spPr>
                  <p:txBody>
                    <a:bodyPr/>
                    <a:lstStyle/>
                    <a:p>
                      <a:endParaRPr lang="it-IT">
                        <a:latin typeface="Constantia" pitchFamily="18" charset="0"/>
                      </a:endParaRPr>
                    </a:p>
                  </p:txBody>
                </p:sp>
              </p:grpSp>
              <p:grpSp>
                <p:nvGrpSpPr>
                  <p:cNvPr id="10" name="Group 28"/>
                  <p:cNvGrpSpPr>
                    <a:grpSpLocks/>
                  </p:cNvGrpSpPr>
                  <p:nvPr/>
                </p:nvGrpSpPr>
                <p:grpSpPr bwMode="auto">
                  <a:xfrm>
                    <a:off x="1964" y="3070"/>
                    <a:ext cx="48" cy="47"/>
                    <a:chOff x="1964" y="3070"/>
                    <a:chExt cx="48" cy="47"/>
                  </a:xfrm>
                </p:grpSpPr>
                <p:sp>
                  <p:nvSpPr>
                    <p:cNvPr id="31796" name="AutoShape 29"/>
                    <p:cNvSpPr>
                      <a:spLocks noChangeArrowheads="1"/>
                    </p:cNvSpPr>
                    <p:nvPr/>
                  </p:nvSpPr>
                  <p:spPr bwMode="auto">
                    <a:xfrm rot="10800000">
                      <a:off x="1964" y="3071"/>
                      <a:ext cx="48" cy="48"/>
                    </a:xfrm>
                    <a:prstGeom prst="roundRect">
                      <a:avLst>
                        <a:gd name="adj" fmla="val 2083"/>
                      </a:avLst>
                    </a:prstGeom>
                    <a:noFill/>
                    <a:ln w="28440">
                      <a:noFill/>
                      <a:round/>
                      <a:headEnd/>
                      <a:tailEnd/>
                    </a:ln>
                  </p:spPr>
                  <p:txBody>
                    <a:bodyPr wrap="none" anchor="ctr"/>
                    <a:lstStyle/>
                    <a:p>
                      <a:endParaRPr lang="it-IT">
                        <a:latin typeface="Constantia" pitchFamily="18" charset="0"/>
                      </a:endParaRPr>
                    </a:p>
                  </p:txBody>
                </p:sp>
                <p:sp>
                  <p:nvSpPr>
                    <p:cNvPr id="31797" name="Freeform 30"/>
                    <p:cNvSpPr>
                      <a:spLocks noChangeArrowheads="1"/>
                    </p:cNvSpPr>
                    <p:nvPr/>
                  </p:nvSpPr>
                  <p:spPr bwMode="auto">
                    <a:xfrm>
                      <a:off x="1964" y="3070"/>
                      <a:ext cx="49" cy="48"/>
                    </a:xfrm>
                    <a:custGeom>
                      <a:avLst/>
                      <a:gdLst>
                        <a:gd name="T0" fmla="*/ 0 w 214"/>
                        <a:gd name="T1" fmla="*/ 211 h 212"/>
                        <a:gd name="T2" fmla="*/ 11 w 214"/>
                        <a:gd name="T3" fmla="*/ 211 h 212"/>
                        <a:gd name="T4" fmla="*/ 21 w 214"/>
                        <a:gd name="T5" fmla="*/ 210 h 212"/>
                        <a:gd name="T6" fmla="*/ 32 w 214"/>
                        <a:gd name="T7" fmla="*/ 209 h 212"/>
                        <a:gd name="T8" fmla="*/ 43 w 214"/>
                        <a:gd name="T9" fmla="*/ 207 h 212"/>
                        <a:gd name="T10" fmla="*/ 53 w 214"/>
                        <a:gd name="T11" fmla="*/ 205 h 212"/>
                        <a:gd name="T12" fmla="*/ 64 w 214"/>
                        <a:gd name="T13" fmla="*/ 202 h 212"/>
                        <a:gd name="T14" fmla="*/ 74 w 214"/>
                        <a:gd name="T15" fmla="*/ 198 h 212"/>
                        <a:gd name="T16" fmla="*/ 84 w 214"/>
                        <a:gd name="T17" fmla="*/ 195 h 212"/>
                        <a:gd name="T18" fmla="*/ 94 w 214"/>
                        <a:gd name="T19" fmla="*/ 190 h 212"/>
                        <a:gd name="T20" fmla="*/ 103 w 214"/>
                        <a:gd name="T21" fmla="*/ 185 h 212"/>
                        <a:gd name="T22" fmla="*/ 112 w 214"/>
                        <a:gd name="T23" fmla="*/ 180 h 212"/>
                        <a:gd name="T24" fmla="*/ 121 w 214"/>
                        <a:gd name="T25" fmla="*/ 174 h 212"/>
                        <a:gd name="T26" fmla="*/ 130 w 214"/>
                        <a:gd name="T27" fmla="*/ 168 h 212"/>
                        <a:gd name="T28" fmla="*/ 139 w 214"/>
                        <a:gd name="T29" fmla="*/ 161 h 212"/>
                        <a:gd name="T30" fmla="*/ 147 w 214"/>
                        <a:gd name="T31" fmla="*/ 154 h 212"/>
                        <a:gd name="T32" fmla="*/ 154 w 214"/>
                        <a:gd name="T33" fmla="*/ 146 h 212"/>
                        <a:gd name="T34" fmla="*/ 161 w 214"/>
                        <a:gd name="T35" fmla="*/ 138 h 212"/>
                        <a:gd name="T36" fmla="*/ 168 w 214"/>
                        <a:gd name="T37" fmla="*/ 130 h 212"/>
                        <a:gd name="T38" fmla="*/ 175 w 214"/>
                        <a:gd name="T39" fmla="*/ 121 h 212"/>
                        <a:gd name="T40" fmla="*/ 181 w 214"/>
                        <a:gd name="T41" fmla="*/ 112 h 212"/>
                        <a:gd name="T42" fmla="*/ 186 w 214"/>
                        <a:gd name="T43" fmla="*/ 103 h 212"/>
                        <a:gd name="T44" fmla="*/ 191 w 214"/>
                        <a:gd name="T45" fmla="*/ 93 h 212"/>
                        <a:gd name="T46" fmla="*/ 196 w 214"/>
                        <a:gd name="T47" fmla="*/ 84 h 212"/>
                        <a:gd name="T48" fmla="*/ 200 w 214"/>
                        <a:gd name="T49" fmla="*/ 74 h 212"/>
                        <a:gd name="T50" fmla="*/ 203 w 214"/>
                        <a:gd name="T51" fmla="*/ 64 h 212"/>
                        <a:gd name="T52" fmla="*/ 206 w 214"/>
                        <a:gd name="T53" fmla="*/ 53 h 212"/>
                        <a:gd name="T54" fmla="*/ 209 w 214"/>
                        <a:gd name="T55" fmla="*/ 43 h 212"/>
                        <a:gd name="T56" fmla="*/ 211 w 214"/>
                        <a:gd name="T57" fmla="*/ 32 h 212"/>
                        <a:gd name="T58" fmla="*/ 212 w 214"/>
                        <a:gd name="T59" fmla="*/ 21 h 212"/>
                        <a:gd name="T60" fmla="*/ 213 w 214"/>
                        <a:gd name="T61" fmla="*/ 11 h 212"/>
                        <a:gd name="T62" fmla="*/ 213 w 214"/>
                        <a:gd name="T63" fmla="*/ 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212"/>
                        <a:gd name="T98" fmla="*/ 214 w 214"/>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212">
                          <a:moveTo>
                            <a:pt x="0" y="211"/>
                          </a:moveTo>
                          <a:lnTo>
                            <a:pt x="11" y="211"/>
                          </a:lnTo>
                          <a:lnTo>
                            <a:pt x="21" y="210"/>
                          </a:lnTo>
                          <a:lnTo>
                            <a:pt x="32" y="209"/>
                          </a:lnTo>
                          <a:lnTo>
                            <a:pt x="43" y="207"/>
                          </a:lnTo>
                          <a:lnTo>
                            <a:pt x="53" y="205"/>
                          </a:lnTo>
                          <a:lnTo>
                            <a:pt x="64" y="202"/>
                          </a:lnTo>
                          <a:lnTo>
                            <a:pt x="74" y="198"/>
                          </a:lnTo>
                          <a:lnTo>
                            <a:pt x="84" y="195"/>
                          </a:lnTo>
                          <a:lnTo>
                            <a:pt x="94" y="190"/>
                          </a:lnTo>
                          <a:lnTo>
                            <a:pt x="103" y="185"/>
                          </a:lnTo>
                          <a:lnTo>
                            <a:pt x="112" y="180"/>
                          </a:lnTo>
                          <a:lnTo>
                            <a:pt x="121" y="174"/>
                          </a:lnTo>
                          <a:lnTo>
                            <a:pt x="130" y="168"/>
                          </a:lnTo>
                          <a:lnTo>
                            <a:pt x="139" y="161"/>
                          </a:lnTo>
                          <a:lnTo>
                            <a:pt x="147" y="154"/>
                          </a:lnTo>
                          <a:lnTo>
                            <a:pt x="154" y="146"/>
                          </a:lnTo>
                          <a:lnTo>
                            <a:pt x="161" y="138"/>
                          </a:lnTo>
                          <a:lnTo>
                            <a:pt x="168" y="130"/>
                          </a:lnTo>
                          <a:lnTo>
                            <a:pt x="175" y="121"/>
                          </a:lnTo>
                          <a:lnTo>
                            <a:pt x="181" y="112"/>
                          </a:lnTo>
                          <a:lnTo>
                            <a:pt x="186" y="103"/>
                          </a:lnTo>
                          <a:lnTo>
                            <a:pt x="191" y="93"/>
                          </a:lnTo>
                          <a:lnTo>
                            <a:pt x="196" y="84"/>
                          </a:lnTo>
                          <a:lnTo>
                            <a:pt x="200" y="74"/>
                          </a:lnTo>
                          <a:lnTo>
                            <a:pt x="203" y="64"/>
                          </a:lnTo>
                          <a:lnTo>
                            <a:pt x="206" y="53"/>
                          </a:lnTo>
                          <a:lnTo>
                            <a:pt x="209" y="43"/>
                          </a:lnTo>
                          <a:lnTo>
                            <a:pt x="211" y="32"/>
                          </a:lnTo>
                          <a:lnTo>
                            <a:pt x="212" y="21"/>
                          </a:lnTo>
                          <a:lnTo>
                            <a:pt x="213" y="11"/>
                          </a:lnTo>
                          <a:lnTo>
                            <a:pt x="213" y="0"/>
                          </a:lnTo>
                        </a:path>
                      </a:pathLst>
                    </a:custGeom>
                    <a:noFill/>
                    <a:ln w="28440">
                      <a:solidFill>
                        <a:srgbClr val="000080"/>
                      </a:solidFill>
                      <a:round/>
                      <a:headEnd/>
                      <a:tailEnd/>
                    </a:ln>
                  </p:spPr>
                  <p:txBody>
                    <a:bodyPr/>
                    <a:lstStyle/>
                    <a:p>
                      <a:endParaRPr lang="it-IT">
                        <a:latin typeface="Constantia" pitchFamily="18" charset="0"/>
                      </a:endParaRPr>
                    </a:p>
                  </p:txBody>
                </p:sp>
              </p:grpSp>
            </p:grpSp>
            <p:sp>
              <p:nvSpPr>
                <p:cNvPr id="31791" name="Line 31"/>
                <p:cNvSpPr>
                  <a:spLocks noChangeShapeType="1"/>
                </p:cNvSpPr>
                <p:nvPr/>
              </p:nvSpPr>
              <p:spPr bwMode="auto">
                <a:xfrm>
                  <a:off x="1748" y="3118"/>
                  <a:ext cx="216" cy="1"/>
                </a:xfrm>
                <a:prstGeom prst="line">
                  <a:avLst/>
                </a:prstGeom>
                <a:noFill/>
                <a:ln w="28440">
                  <a:solidFill>
                    <a:srgbClr val="000080"/>
                  </a:solidFill>
                  <a:round/>
                  <a:headEnd/>
                  <a:tailEnd/>
                </a:ln>
              </p:spPr>
              <p:txBody>
                <a:bodyPr/>
                <a:lstStyle/>
                <a:p>
                  <a:endParaRPr lang="it-IT"/>
                </a:p>
              </p:txBody>
            </p:sp>
          </p:grpSp>
          <p:grpSp>
            <p:nvGrpSpPr>
              <p:cNvPr id="11" name="Group 32"/>
              <p:cNvGrpSpPr>
                <a:grpSpLocks/>
              </p:cNvGrpSpPr>
              <p:nvPr/>
            </p:nvGrpSpPr>
            <p:grpSpPr bwMode="auto">
              <a:xfrm>
                <a:off x="1166" y="3123"/>
                <a:ext cx="313" cy="577"/>
                <a:chOff x="1442" y="2455"/>
                <a:chExt cx="313" cy="577"/>
              </a:xfrm>
            </p:grpSpPr>
            <p:sp>
              <p:nvSpPr>
                <p:cNvPr id="31777" name="Line 33"/>
                <p:cNvSpPr>
                  <a:spLocks noChangeShapeType="1"/>
                </p:cNvSpPr>
                <p:nvPr/>
              </p:nvSpPr>
              <p:spPr bwMode="auto">
                <a:xfrm>
                  <a:off x="1442" y="3031"/>
                  <a:ext cx="313" cy="1"/>
                </a:xfrm>
                <a:prstGeom prst="line">
                  <a:avLst/>
                </a:prstGeom>
                <a:noFill/>
                <a:ln w="19080">
                  <a:solidFill>
                    <a:srgbClr val="000080"/>
                  </a:solidFill>
                  <a:round/>
                  <a:headEnd/>
                  <a:tailEnd/>
                </a:ln>
              </p:spPr>
              <p:txBody>
                <a:bodyPr/>
                <a:lstStyle/>
                <a:p>
                  <a:endParaRPr lang="it-IT"/>
                </a:p>
              </p:txBody>
            </p:sp>
            <p:sp>
              <p:nvSpPr>
                <p:cNvPr id="31778" name="Line 34"/>
                <p:cNvSpPr>
                  <a:spLocks noChangeShapeType="1"/>
                </p:cNvSpPr>
                <p:nvPr/>
              </p:nvSpPr>
              <p:spPr bwMode="auto">
                <a:xfrm>
                  <a:off x="1442" y="2959"/>
                  <a:ext cx="313" cy="1"/>
                </a:xfrm>
                <a:prstGeom prst="line">
                  <a:avLst/>
                </a:prstGeom>
                <a:noFill/>
                <a:ln w="19080">
                  <a:solidFill>
                    <a:srgbClr val="000080"/>
                  </a:solidFill>
                  <a:round/>
                  <a:headEnd/>
                  <a:tailEnd/>
                </a:ln>
              </p:spPr>
              <p:txBody>
                <a:bodyPr/>
                <a:lstStyle/>
                <a:p>
                  <a:endParaRPr lang="it-IT"/>
                </a:p>
              </p:txBody>
            </p:sp>
            <p:sp>
              <p:nvSpPr>
                <p:cNvPr id="31779" name="Line 35"/>
                <p:cNvSpPr>
                  <a:spLocks noChangeShapeType="1"/>
                </p:cNvSpPr>
                <p:nvPr/>
              </p:nvSpPr>
              <p:spPr bwMode="auto">
                <a:xfrm>
                  <a:off x="1442" y="2743"/>
                  <a:ext cx="313" cy="1"/>
                </a:xfrm>
                <a:prstGeom prst="line">
                  <a:avLst/>
                </a:prstGeom>
                <a:noFill/>
                <a:ln w="19080">
                  <a:solidFill>
                    <a:srgbClr val="000080"/>
                  </a:solidFill>
                  <a:round/>
                  <a:headEnd/>
                  <a:tailEnd/>
                </a:ln>
              </p:spPr>
              <p:txBody>
                <a:bodyPr/>
                <a:lstStyle/>
                <a:p>
                  <a:endParaRPr lang="it-IT"/>
                </a:p>
              </p:txBody>
            </p:sp>
            <p:sp>
              <p:nvSpPr>
                <p:cNvPr id="31780" name="Line 36"/>
                <p:cNvSpPr>
                  <a:spLocks noChangeShapeType="1"/>
                </p:cNvSpPr>
                <p:nvPr/>
              </p:nvSpPr>
              <p:spPr bwMode="auto">
                <a:xfrm>
                  <a:off x="1442" y="2887"/>
                  <a:ext cx="313" cy="1"/>
                </a:xfrm>
                <a:prstGeom prst="line">
                  <a:avLst/>
                </a:prstGeom>
                <a:noFill/>
                <a:ln w="19080">
                  <a:solidFill>
                    <a:srgbClr val="1308E6"/>
                  </a:solidFill>
                  <a:round/>
                  <a:headEnd/>
                  <a:tailEnd/>
                </a:ln>
              </p:spPr>
              <p:txBody>
                <a:bodyPr/>
                <a:lstStyle/>
                <a:p>
                  <a:endParaRPr lang="it-IT"/>
                </a:p>
              </p:txBody>
            </p:sp>
            <p:sp>
              <p:nvSpPr>
                <p:cNvPr id="31781" name="Line 37"/>
                <p:cNvSpPr>
                  <a:spLocks noChangeShapeType="1"/>
                </p:cNvSpPr>
                <p:nvPr/>
              </p:nvSpPr>
              <p:spPr bwMode="auto">
                <a:xfrm>
                  <a:off x="1442" y="2815"/>
                  <a:ext cx="313" cy="1"/>
                </a:xfrm>
                <a:prstGeom prst="line">
                  <a:avLst/>
                </a:prstGeom>
                <a:noFill/>
                <a:ln w="19080">
                  <a:solidFill>
                    <a:srgbClr val="000080"/>
                  </a:solidFill>
                  <a:round/>
                  <a:headEnd/>
                  <a:tailEnd/>
                </a:ln>
              </p:spPr>
              <p:txBody>
                <a:bodyPr/>
                <a:lstStyle/>
                <a:p>
                  <a:endParaRPr lang="it-IT"/>
                </a:p>
              </p:txBody>
            </p:sp>
            <p:sp>
              <p:nvSpPr>
                <p:cNvPr id="31782" name="Line 38"/>
                <p:cNvSpPr>
                  <a:spLocks noChangeShapeType="1"/>
                </p:cNvSpPr>
                <p:nvPr/>
              </p:nvSpPr>
              <p:spPr bwMode="auto">
                <a:xfrm>
                  <a:off x="1442" y="2671"/>
                  <a:ext cx="313" cy="1"/>
                </a:xfrm>
                <a:prstGeom prst="line">
                  <a:avLst/>
                </a:prstGeom>
                <a:noFill/>
                <a:ln w="19080">
                  <a:solidFill>
                    <a:srgbClr val="000080"/>
                  </a:solidFill>
                  <a:round/>
                  <a:headEnd/>
                  <a:tailEnd/>
                </a:ln>
              </p:spPr>
              <p:txBody>
                <a:bodyPr/>
                <a:lstStyle/>
                <a:p>
                  <a:endParaRPr lang="it-IT"/>
                </a:p>
              </p:txBody>
            </p:sp>
            <p:sp>
              <p:nvSpPr>
                <p:cNvPr id="31783" name="Line 39"/>
                <p:cNvSpPr>
                  <a:spLocks noChangeShapeType="1"/>
                </p:cNvSpPr>
                <p:nvPr/>
              </p:nvSpPr>
              <p:spPr bwMode="auto">
                <a:xfrm>
                  <a:off x="1442" y="2599"/>
                  <a:ext cx="313" cy="1"/>
                </a:xfrm>
                <a:prstGeom prst="line">
                  <a:avLst/>
                </a:prstGeom>
                <a:noFill/>
                <a:ln w="19080">
                  <a:solidFill>
                    <a:srgbClr val="000080"/>
                  </a:solidFill>
                  <a:round/>
                  <a:headEnd/>
                  <a:tailEnd/>
                </a:ln>
              </p:spPr>
              <p:txBody>
                <a:bodyPr/>
                <a:lstStyle/>
                <a:p>
                  <a:endParaRPr lang="it-IT"/>
                </a:p>
              </p:txBody>
            </p:sp>
            <p:sp>
              <p:nvSpPr>
                <p:cNvPr id="31784" name="Line 40"/>
                <p:cNvSpPr>
                  <a:spLocks noChangeShapeType="1"/>
                </p:cNvSpPr>
                <p:nvPr/>
              </p:nvSpPr>
              <p:spPr bwMode="auto">
                <a:xfrm>
                  <a:off x="1442" y="2527"/>
                  <a:ext cx="313" cy="1"/>
                </a:xfrm>
                <a:prstGeom prst="line">
                  <a:avLst/>
                </a:prstGeom>
                <a:noFill/>
                <a:ln w="19080">
                  <a:solidFill>
                    <a:srgbClr val="000080"/>
                  </a:solidFill>
                  <a:round/>
                  <a:headEnd/>
                  <a:tailEnd/>
                </a:ln>
              </p:spPr>
              <p:txBody>
                <a:bodyPr/>
                <a:lstStyle/>
                <a:p>
                  <a:endParaRPr lang="it-IT"/>
                </a:p>
              </p:txBody>
            </p:sp>
            <p:sp>
              <p:nvSpPr>
                <p:cNvPr id="31785" name="Line 41"/>
                <p:cNvSpPr>
                  <a:spLocks noChangeShapeType="1"/>
                </p:cNvSpPr>
                <p:nvPr/>
              </p:nvSpPr>
              <p:spPr bwMode="auto">
                <a:xfrm>
                  <a:off x="1442" y="2455"/>
                  <a:ext cx="313" cy="1"/>
                </a:xfrm>
                <a:prstGeom prst="line">
                  <a:avLst/>
                </a:prstGeom>
                <a:noFill/>
                <a:ln w="19080">
                  <a:solidFill>
                    <a:srgbClr val="000080"/>
                  </a:solidFill>
                  <a:round/>
                  <a:headEnd/>
                  <a:tailEnd/>
                </a:ln>
              </p:spPr>
              <p:txBody>
                <a:bodyPr/>
                <a:lstStyle/>
                <a:p>
                  <a:endParaRPr lang="it-IT"/>
                </a:p>
              </p:txBody>
            </p:sp>
          </p:grpSp>
        </p:grpSp>
        <p:grpSp>
          <p:nvGrpSpPr>
            <p:cNvPr id="12" name="Group 42"/>
            <p:cNvGrpSpPr>
              <a:grpSpLocks/>
            </p:cNvGrpSpPr>
            <p:nvPr/>
          </p:nvGrpSpPr>
          <p:grpSpPr bwMode="auto">
            <a:xfrm>
              <a:off x="817" y="2912"/>
              <a:ext cx="246" cy="880"/>
              <a:chOff x="1027" y="2313"/>
              <a:chExt cx="246" cy="880"/>
            </a:xfrm>
          </p:grpSpPr>
          <p:sp>
            <p:nvSpPr>
              <p:cNvPr id="31773" name="Line 43"/>
              <p:cNvSpPr>
                <a:spLocks noChangeShapeType="1"/>
              </p:cNvSpPr>
              <p:nvPr/>
            </p:nvSpPr>
            <p:spPr bwMode="auto">
              <a:xfrm>
                <a:off x="1268" y="2447"/>
                <a:ext cx="1" cy="696"/>
              </a:xfrm>
              <a:prstGeom prst="line">
                <a:avLst/>
              </a:prstGeom>
              <a:noFill/>
              <a:ln w="19080">
                <a:solidFill>
                  <a:srgbClr val="000080"/>
                </a:solidFill>
                <a:round/>
                <a:headEnd type="triangle" w="med" len="med"/>
                <a:tailEnd type="triangle" w="med" len="med"/>
              </a:ln>
            </p:spPr>
            <p:txBody>
              <a:bodyPr/>
              <a:lstStyle/>
              <a:p>
                <a:endParaRPr lang="it-IT"/>
              </a:p>
            </p:txBody>
          </p:sp>
          <p:sp>
            <p:nvSpPr>
              <p:cNvPr id="31774" name="AutoShape 44"/>
              <p:cNvSpPr>
                <a:spLocks noChangeArrowheads="1"/>
              </p:cNvSpPr>
              <p:nvPr/>
            </p:nvSpPr>
            <p:spPr bwMode="auto">
              <a:xfrm rot="-5400000">
                <a:off x="710" y="2630"/>
                <a:ext cx="880" cy="246"/>
              </a:xfrm>
              <a:prstGeom prst="roundRect">
                <a:avLst>
                  <a:gd name="adj" fmla="val 398"/>
                </a:avLst>
              </a:prstGeom>
              <a:noFill/>
              <a:ln w="9525">
                <a:noFill/>
                <a:round/>
                <a:headEnd/>
                <a:tailEnd/>
              </a:ln>
            </p:spPr>
            <p:txBody>
              <a:bodyPr wrap="none" lIns="89991" tIns="46795" rIns="89991" bIns="46795">
                <a:spAutoFit/>
              </a:bodyPr>
              <a:lstStyle/>
              <a:p>
                <a:pPr hangingPunct="0">
                  <a:lnSpc>
                    <a:spcPct val="97000"/>
                  </a:lnSpc>
                  <a:buClr>
                    <a:srgbClr val="000000"/>
                  </a:buClr>
                  <a:buSzPct val="45000"/>
                  <a:buFont typeface="StarSymbol"/>
                  <a:buNone/>
                </a:pPr>
                <a:r>
                  <a:rPr lang="en-GB" sz="2000">
                    <a:solidFill>
                      <a:srgbClr val="000066"/>
                    </a:solidFill>
                    <a:latin typeface="Times New Roman" pitchFamily="18" charset="0"/>
                  </a:rPr>
                  <a:t>270  MeV/c</a:t>
                </a:r>
              </a:p>
            </p:txBody>
          </p:sp>
        </p:grpSp>
        <p:sp>
          <p:nvSpPr>
            <p:cNvPr id="31761" name="Line 45"/>
            <p:cNvSpPr>
              <a:spLocks noChangeShapeType="1"/>
            </p:cNvSpPr>
            <p:nvPr/>
          </p:nvSpPr>
          <p:spPr bwMode="auto">
            <a:xfrm flipV="1">
              <a:off x="405" y="2544"/>
              <a:ext cx="1" cy="1532"/>
            </a:xfrm>
            <a:prstGeom prst="line">
              <a:avLst/>
            </a:prstGeom>
            <a:noFill/>
            <a:ln w="18360">
              <a:solidFill>
                <a:srgbClr val="000000"/>
              </a:solidFill>
              <a:round/>
              <a:headEnd/>
              <a:tailEnd type="stealth" w="med" len="med"/>
            </a:ln>
          </p:spPr>
          <p:txBody>
            <a:bodyPr/>
            <a:lstStyle/>
            <a:p>
              <a:endParaRPr lang="it-IT"/>
            </a:p>
          </p:txBody>
        </p:sp>
        <p:grpSp>
          <p:nvGrpSpPr>
            <p:cNvPr id="13" name="Group 46"/>
            <p:cNvGrpSpPr>
              <a:grpSpLocks/>
            </p:cNvGrpSpPr>
            <p:nvPr/>
          </p:nvGrpSpPr>
          <p:grpSpPr bwMode="auto">
            <a:xfrm>
              <a:off x="1920" y="2202"/>
              <a:ext cx="1248" cy="1974"/>
              <a:chOff x="3410" y="1534"/>
              <a:chExt cx="1248" cy="1974"/>
            </a:xfrm>
          </p:grpSpPr>
          <p:sp>
            <p:nvSpPr>
              <p:cNvPr id="31763" name="AutoShape 47"/>
              <p:cNvSpPr>
                <a:spLocks noChangeArrowheads="1"/>
              </p:cNvSpPr>
              <p:nvPr/>
            </p:nvSpPr>
            <p:spPr bwMode="auto">
              <a:xfrm>
                <a:off x="4406" y="3262"/>
                <a:ext cx="232" cy="246"/>
              </a:xfrm>
              <a:prstGeom prst="roundRect">
                <a:avLst>
                  <a:gd name="adj" fmla="val 431"/>
                </a:avLst>
              </a:prstGeom>
              <a:noFill/>
              <a:ln w="9525">
                <a:noFill/>
                <a:round/>
                <a:headEnd/>
                <a:tailEnd/>
              </a:ln>
            </p:spPr>
            <p:txBody>
              <a:bodyPr wrap="none" lIns="89991" tIns="46795" rIns="89991" bIns="46795">
                <a:spAutoFit/>
              </a:bodyPr>
              <a:lstStyle/>
              <a:p>
                <a:pPr hangingPunct="0">
                  <a:lnSpc>
                    <a:spcPct val="97000"/>
                  </a:lnSpc>
                  <a:buClr>
                    <a:srgbClr val="000000"/>
                  </a:buClr>
                  <a:buSzPct val="45000"/>
                  <a:buFont typeface="StarSymbol"/>
                  <a:buNone/>
                </a:pPr>
                <a:r>
                  <a:rPr lang="en-GB" sz="2000">
                    <a:solidFill>
                      <a:srgbClr val="FF0000"/>
                    </a:solidFill>
                    <a:latin typeface="Times New Roman" pitchFamily="18" charset="0"/>
                  </a:rPr>
                  <a:t>N</a:t>
                </a:r>
              </a:p>
            </p:txBody>
          </p:sp>
          <p:sp>
            <p:nvSpPr>
              <p:cNvPr id="31764" name="Line 48"/>
              <p:cNvSpPr>
                <a:spLocks noChangeShapeType="1"/>
              </p:cNvSpPr>
              <p:nvPr/>
            </p:nvSpPr>
            <p:spPr bwMode="auto">
              <a:xfrm flipV="1">
                <a:off x="3806" y="3110"/>
                <a:ext cx="216" cy="218"/>
              </a:xfrm>
              <a:prstGeom prst="line">
                <a:avLst/>
              </a:prstGeom>
              <a:noFill/>
              <a:ln w="28440">
                <a:solidFill>
                  <a:srgbClr val="FF6600"/>
                </a:solidFill>
                <a:round/>
                <a:headEnd/>
                <a:tailEnd type="triangle" w="med" len="med"/>
              </a:ln>
            </p:spPr>
            <p:txBody>
              <a:bodyPr/>
              <a:lstStyle/>
              <a:p>
                <a:endParaRPr lang="it-IT"/>
              </a:p>
            </p:txBody>
          </p:sp>
          <p:sp>
            <p:nvSpPr>
              <p:cNvPr id="31765" name="Line 49"/>
              <p:cNvSpPr>
                <a:spLocks noChangeShapeType="1"/>
              </p:cNvSpPr>
              <p:nvPr/>
            </p:nvSpPr>
            <p:spPr bwMode="auto">
              <a:xfrm flipH="1" flipV="1">
                <a:off x="3600" y="1824"/>
                <a:ext cx="416" cy="1291"/>
              </a:xfrm>
              <a:prstGeom prst="line">
                <a:avLst/>
              </a:prstGeom>
              <a:noFill/>
              <a:ln w="28448">
                <a:solidFill>
                  <a:srgbClr val="FF0000"/>
                </a:solidFill>
                <a:round/>
                <a:headEnd/>
                <a:tailEnd type="triangle" w="med" len="med"/>
              </a:ln>
            </p:spPr>
            <p:txBody>
              <a:bodyPr/>
              <a:lstStyle/>
              <a:p>
                <a:endParaRPr lang="it-IT"/>
              </a:p>
            </p:txBody>
          </p:sp>
          <p:sp>
            <p:nvSpPr>
              <p:cNvPr id="31766" name="AutoShape 50"/>
              <p:cNvSpPr>
                <a:spLocks noChangeArrowheads="1"/>
              </p:cNvSpPr>
              <p:nvPr/>
            </p:nvSpPr>
            <p:spPr bwMode="auto">
              <a:xfrm>
                <a:off x="3602" y="3255"/>
                <a:ext cx="266" cy="252"/>
              </a:xfrm>
              <a:prstGeom prst="roundRect">
                <a:avLst>
                  <a:gd name="adj" fmla="val 440"/>
                </a:avLst>
              </a:prstGeom>
              <a:noFill/>
              <a:ln w="9525">
                <a:noFill/>
                <a:round/>
                <a:headEnd/>
                <a:tailEnd/>
              </a:ln>
            </p:spPr>
            <p:txBody>
              <a:bodyPr wrap="none" lIns="89991" tIns="46795" rIns="89991" bIns="46795">
                <a:spAutoFit/>
              </a:bodyPr>
              <a:lstStyle/>
              <a:p>
                <a:pPr hangingPunct="0">
                  <a:buClr>
                    <a:srgbClr val="000000"/>
                  </a:buClr>
                  <a:buSzPct val="45000"/>
                  <a:buFont typeface="StarSymbol"/>
                  <a:buNone/>
                </a:pPr>
                <a:r>
                  <a:rPr lang="en-GB" sz="2000">
                    <a:solidFill>
                      <a:srgbClr val="FF6600"/>
                    </a:solidFill>
                    <a:latin typeface="Symbol" pitchFamily="18" charset="2"/>
                  </a:rPr>
                  <a:t> </a:t>
                </a:r>
              </a:p>
            </p:txBody>
          </p:sp>
          <p:sp>
            <p:nvSpPr>
              <p:cNvPr id="31767" name="AutoShape 51"/>
              <p:cNvSpPr>
                <a:spLocks noChangeArrowheads="1"/>
              </p:cNvSpPr>
              <p:nvPr/>
            </p:nvSpPr>
            <p:spPr bwMode="auto">
              <a:xfrm>
                <a:off x="3410" y="1534"/>
                <a:ext cx="232" cy="246"/>
              </a:xfrm>
              <a:prstGeom prst="roundRect">
                <a:avLst>
                  <a:gd name="adj" fmla="val 431"/>
                </a:avLst>
              </a:prstGeom>
              <a:noFill/>
              <a:ln w="9525">
                <a:noFill/>
                <a:round/>
                <a:headEnd/>
                <a:tailEnd/>
              </a:ln>
            </p:spPr>
            <p:txBody>
              <a:bodyPr wrap="none" lIns="89991" tIns="46795" rIns="89991" bIns="46795">
                <a:spAutoFit/>
              </a:bodyPr>
              <a:lstStyle/>
              <a:p>
                <a:pPr hangingPunct="0">
                  <a:lnSpc>
                    <a:spcPct val="97000"/>
                  </a:lnSpc>
                  <a:buClr>
                    <a:srgbClr val="000000"/>
                  </a:buClr>
                  <a:buSzPct val="45000"/>
                  <a:buFont typeface="StarSymbol"/>
                  <a:buNone/>
                </a:pPr>
                <a:r>
                  <a:rPr lang="en-GB" sz="2000">
                    <a:solidFill>
                      <a:srgbClr val="FF0000"/>
                    </a:solidFill>
                    <a:latin typeface="Times New Roman" pitchFamily="18" charset="0"/>
                  </a:rPr>
                  <a:t>N</a:t>
                </a:r>
              </a:p>
            </p:txBody>
          </p:sp>
          <p:sp>
            <p:nvSpPr>
              <p:cNvPr id="31768" name="Line 52"/>
              <p:cNvSpPr>
                <a:spLocks noChangeShapeType="1"/>
              </p:cNvSpPr>
              <p:nvPr/>
            </p:nvSpPr>
            <p:spPr bwMode="auto">
              <a:xfrm flipH="1" flipV="1">
                <a:off x="4189" y="3110"/>
                <a:ext cx="218" cy="218"/>
              </a:xfrm>
              <a:prstGeom prst="line">
                <a:avLst/>
              </a:prstGeom>
              <a:noFill/>
              <a:ln w="28448">
                <a:solidFill>
                  <a:srgbClr val="FF0000"/>
                </a:solidFill>
                <a:round/>
                <a:headEnd/>
                <a:tailEnd type="triangle" w="med" len="med"/>
              </a:ln>
            </p:spPr>
            <p:txBody>
              <a:bodyPr/>
              <a:lstStyle/>
              <a:p>
                <a:endParaRPr lang="it-IT"/>
              </a:p>
            </p:txBody>
          </p:sp>
          <p:sp>
            <p:nvSpPr>
              <p:cNvPr id="31769" name="Line 53"/>
              <p:cNvSpPr>
                <a:spLocks noChangeShapeType="1"/>
              </p:cNvSpPr>
              <p:nvPr/>
            </p:nvSpPr>
            <p:spPr bwMode="auto">
              <a:xfrm flipV="1">
                <a:off x="4190" y="1821"/>
                <a:ext cx="468" cy="1291"/>
              </a:xfrm>
              <a:prstGeom prst="line">
                <a:avLst/>
              </a:prstGeom>
              <a:noFill/>
              <a:ln w="28448">
                <a:solidFill>
                  <a:srgbClr val="FF0000"/>
                </a:solidFill>
                <a:round/>
                <a:headEnd/>
                <a:tailEnd type="triangle" w="med" len="med"/>
              </a:ln>
            </p:spPr>
            <p:txBody>
              <a:bodyPr/>
              <a:lstStyle/>
              <a:p>
                <a:endParaRPr lang="it-IT"/>
              </a:p>
            </p:txBody>
          </p:sp>
          <p:sp>
            <p:nvSpPr>
              <p:cNvPr id="31770" name="AutoShape 54"/>
              <p:cNvSpPr>
                <a:spLocks noChangeArrowheads="1"/>
              </p:cNvSpPr>
              <p:nvPr/>
            </p:nvSpPr>
            <p:spPr bwMode="auto">
              <a:xfrm>
                <a:off x="4303" y="1534"/>
                <a:ext cx="232" cy="246"/>
              </a:xfrm>
              <a:prstGeom prst="roundRect">
                <a:avLst>
                  <a:gd name="adj" fmla="val 431"/>
                </a:avLst>
              </a:prstGeom>
              <a:noFill/>
              <a:ln w="9525">
                <a:noFill/>
                <a:round/>
                <a:headEnd/>
                <a:tailEnd/>
              </a:ln>
            </p:spPr>
            <p:txBody>
              <a:bodyPr wrap="none" lIns="89991" tIns="46795" rIns="89991" bIns="46795">
                <a:spAutoFit/>
              </a:bodyPr>
              <a:lstStyle/>
              <a:p>
                <a:pPr hangingPunct="0">
                  <a:lnSpc>
                    <a:spcPct val="97000"/>
                  </a:lnSpc>
                  <a:buClr>
                    <a:srgbClr val="000000"/>
                  </a:buClr>
                  <a:buSzPct val="45000"/>
                  <a:buFont typeface="StarSymbol"/>
                  <a:buNone/>
                </a:pPr>
                <a:r>
                  <a:rPr lang="en-GB" sz="2000">
                    <a:solidFill>
                      <a:srgbClr val="FF0000"/>
                    </a:solidFill>
                    <a:latin typeface="Times New Roman" pitchFamily="18" charset="0"/>
                  </a:rPr>
                  <a:t>N</a:t>
                </a:r>
              </a:p>
            </p:txBody>
          </p:sp>
          <p:sp>
            <p:nvSpPr>
              <p:cNvPr id="31771" name="Line 55"/>
              <p:cNvSpPr>
                <a:spLocks noChangeShapeType="1"/>
              </p:cNvSpPr>
              <p:nvPr/>
            </p:nvSpPr>
            <p:spPr bwMode="auto">
              <a:xfrm flipH="1">
                <a:off x="4032" y="3120"/>
                <a:ext cx="176" cy="1"/>
              </a:xfrm>
              <a:prstGeom prst="line">
                <a:avLst/>
              </a:prstGeom>
              <a:noFill/>
              <a:ln w="28440">
                <a:solidFill>
                  <a:srgbClr val="3366FF"/>
                </a:solidFill>
                <a:prstDash val="dash"/>
                <a:round/>
                <a:headEnd/>
                <a:tailEnd/>
              </a:ln>
            </p:spPr>
            <p:txBody>
              <a:bodyPr/>
              <a:lstStyle/>
              <a:p>
                <a:endParaRPr lang="it-IT"/>
              </a:p>
            </p:txBody>
          </p:sp>
          <p:sp>
            <p:nvSpPr>
              <p:cNvPr id="31772" name="AutoShape 56"/>
              <p:cNvSpPr>
                <a:spLocks noChangeArrowheads="1"/>
              </p:cNvSpPr>
              <p:nvPr/>
            </p:nvSpPr>
            <p:spPr bwMode="auto">
              <a:xfrm>
                <a:off x="3986" y="3063"/>
                <a:ext cx="204" cy="252"/>
              </a:xfrm>
              <a:prstGeom prst="roundRect">
                <a:avLst>
                  <a:gd name="adj" fmla="val 486"/>
                </a:avLst>
              </a:prstGeom>
              <a:noFill/>
              <a:ln w="9525">
                <a:noFill/>
                <a:round/>
                <a:headEnd/>
                <a:tailEnd/>
              </a:ln>
            </p:spPr>
            <p:txBody>
              <a:bodyPr wrap="none" lIns="89991" tIns="46795" rIns="89991" bIns="46795">
                <a:spAutoFit/>
              </a:bodyPr>
              <a:lstStyle/>
              <a:p>
                <a:pPr hangingPunct="0">
                  <a:buClr>
                    <a:srgbClr val="000000"/>
                  </a:buClr>
                  <a:buSzPct val="45000"/>
                  <a:buFont typeface="StarSymbol"/>
                  <a:buNone/>
                </a:pPr>
                <a:r>
                  <a:rPr lang="en-GB" sz="2000" b="1">
                    <a:solidFill>
                      <a:srgbClr val="3366FF"/>
                    </a:solidFill>
                    <a:latin typeface="Symbol" pitchFamily="18" charset="2"/>
                  </a:rPr>
                  <a:t></a:t>
                </a:r>
              </a:p>
            </p:txBody>
          </p:sp>
        </p:grpSp>
      </p:grpSp>
      <p:sp>
        <p:nvSpPr>
          <p:cNvPr id="31750" name="Text Box 57"/>
          <p:cNvSpPr txBox="1">
            <a:spLocks noChangeArrowheads="1"/>
          </p:cNvSpPr>
          <p:nvPr/>
        </p:nvSpPr>
        <p:spPr bwMode="auto">
          <a:xfrm>
            <a:off x="5105400" y="4548188"/>
            <a:ext cx="3657600" cy="1258887"/>
          </a:xfrm>
          <a:prstGeom prst="rect">
            <a:avLst/>
          </a:prstGeom>
          <a:noFill/>
          <a:ln w="9525">
            <a:noFill/>
            <a:miter lim="800000"/>
            <a:headEnd/>
            <a:tailEnd/>
          </a:ln>
        </p:spPr>
        <p:txBody>
          <a:bodyPr lIns="91430" tIns="45715" rIns="91430" bIns="45715">
            <a:spAutoFit/>
          </a:bodyPr>
          <a:lstStyle/>
          <a:p>
            <a:pPr algn="ctr">
              <a:lnSpc>
                <a:spcPct val="80000"/>
              </a:lnSpc>
              <a:spcBef>
                <a:spcPct val="20000"/>
              </a:spcBef>
            </a:pPr>
            <a:r>
              <a:rPr lang="en-US">
                <a:latin typeface="Constantia" pitchFamily="18" charset="0"/>
                <a:sym typeface="Symbol" pitchFamily="18" charset="2"/>
              </a:rPr>
              <a:t>The </a:t>
            </a:r>
            <a:r>
              <a:rPr lang="en-US">
                <a:solidFill>
                  <a:srgbClr val="FF0000"/>
                </a:solidFill>
                <a:latin typeface="Constantia" pitchFamily="18" charset="0"/>
                <a:sym typeface="Symbol" pitchFamily="18" charset="2"/>
              </a:rPr>
              <a:t>non</a:t>
            </a:r>
            <a:r>
              <a:rPr lang="en-US">
                <a:latin typeface="Constantia" pitchFamily="18" charset="0"/>
                <a:sym typeface="Symbol" pitchFamily="18" charset="2"/>
              </a:rPr>
              <a:t> </a:t>
            </a:r>
            <a:r>
              <a:rPr lang="en-US">
                <a:solidFill>
                  <a:srgbClr val="FF0000"/>
                </a:solidFill>
                <a:latin typeface="Constantia" pitchFamily="18" charset="0"/>
                <a:sym typeface="Symbol" pitchFamily="18" charset="2"/>
              </a:rPr>
              <a:t>mesonic decay</a:t>
            </a:r>
            <a:r>
              <a:rPr lang="en-US">
                <a:latin typeface="Constantia" pitchFamily="18" charset="0"/>
                <a:sym typeface="Symbol" pitchFamily="18" charset="2"/>
              </a:rPr>
              <a:t>  in nuclear matter  is </a:t>
            </a:r>
            <a:r>
              <a:rPr lang="en-US">
                <a:solidFill>
                  <a:srgbClr val="FF0000"/>
                </a:solidFill>
                <a:latin typeface="Constantia" pitchFamily="18" charset="0"/>
                <a:sym typeface="Symbol" pitchFamily="18" charset="2"/>
              </a:rPr>
              <a:t>not forbidden</a:t>
            </a:r>
            <a:r>
              <a:rPr lang="en-US">
                <a:latin typeface="Constantia" pitchFamily="18" charset="0"/>
                <a:sym typeface="Symbol" pitchFamily="18" charset="2"/>
              </a:rPr>
              <a:t> by </a:t>
            </a:r>
            <a:r>
              <a:rPr lang="en-US">
                <a:solidFill>
                  <a:srgbClr val="FF0000"/>
                </a:solidFill>
                <a:latin typeface="Constantia" pitchFamily="18" charset="0"/>
                <a:sym typeface="Symbol" pitchFamily="18" charset="2"/>
              </a:rPr>
              <a:t>Pauli blocking</a:t>
            </a:r>
            <a:r>
              <a:rPr lang="en-US">
                <a:latin typeface="Constantia" pitchFamily="18" charset="0"/>
                <a:sym typeface="Symbol" pitchFamily="18" charset="2"/>
              </a:rPr>
              <a:t> </a:t>
            </a:r>
          </a:p>
          <a:p>
            <a:pPr algn="ctr">
              <a:lnSpc>
                <a:spcPct val="80000"/>
              </a:lnSpc>
              <a:spcBef>
                <a:spcPct val="20000"/>
              </a:spcBef>
            </a:pPr>
            <a:r>
              <a:rPr lang="en-US">
                <a:solidFill>
                  <a:srgbClr val="FF0000"/>
                </a:solidFill>
                <a:latin typeface="Constantia" pitchFamily="18" charset="0"/>
                <a:sym typeface="Symbol" pitchFamily="18" charset="2"/>
              </a:rPr>
              <a:t>Dominant</a:t>
            </a:r>
            <a:r>
              <a:rPr lang="en-US">
                <a:latin typeface="Constantia" pitchFamily="18" charset="0"/>
                <a:sym typeface="Symbol" pitchFamily="18" charset="2"/>
              </a:rPr>
              <a:t> decay channel for medium-heavy</a:t>
            </a:r>
            <a:r>
              <a:rPr lang="en-US">
                <a:latin typeface="Times New Roman" pitchFamily="18" charset="0"/>
                <a:sym typeface="Symbol" pitchFamily="18" charset="2"/>
              </a:rPr>
              <a:t> </a:t>
            </a:r>
            <a:r>
              <a:rPr lang="en-US">
                <a:latin typeface="Constantia" pitchFamily="18" charset="0"/>
                <a:sym typeface="Symbol" pitchFamily="18" charset="2"/>
              </a:rPr>
              <a:t>nuclei</a:t>
            </a:r>
            <a:r>
              <a:rPr lang="en-US">
                <a:latin typeface="Times New Roman" pitchFamily="18" charset="0"/>
                <a:sym typeface="Symbol" pitchFamily="18" charset="2"/>
              </a:rPr>
              <a:t> (</a:t>
            </a:r>
            <a:r>
              <a:rPr lang="en-US">
                <a:solidFill>
                  <a:srgbClr val="FF0000"/>
                </a:solidFill>
                <a:latin typeface="Times New Roman" pitchFamily="18" charset="0"/>
                <a:sym typeface="Symbol" pitchFamily="18" charset="2"/>
              </a:rPr>
              <a:t>A12</a:t>
            </a:r>
            <a:r>
              <a:rPr lang="en-US">
                <a:latin typeface="Times New Roman" pitchFamily="18" charset="0"/>
                <a:sym typeface="Symbol" pitchFamily="18" charset="2"/>
              </a:rPr>
              <a:t>)</a:t>
            </a:r>
            <a:endParaRPr lang="en-US">
              <a:latin typeface="Comic Sans MS" pitchFamily="66" charset="0"/>
            </a:endParaRPr>
          </a:p>
        </p:txBody>
      </p:sp>
      <p:sp>
        <p:nvSpPr>
          <p:cNvPr id="31751" name="Text Box 58"/>
          <p:cNvSpPr txBox="1">
            <a:spLocks noChangeArrowheads="1"/>
          </p:cNvSpPr>
          <p:nvPr/>
        </p:nvSpPr>
        <p:spPr bwMode="auto">
          <a:xfrm>
            <a:off x="3324225" y="3857625"/>
            <a:ext cx="2009775" cy="387350"/>
          </a:xfrm>
          <a:prstGeom prst="rect">
            <a:avLst/>
          </a:prstGeom>
          <a:noFill/>
          <a:ln w="9525">
            <a:noFill/>
            <a:miter lim="800000"/>
            <a:headEnd/>
            <a:tailEnd/>
          </a:ln>
        </p:spPr>
        <p:txBody>
          <a:bodyPr lIns="89991" tIns="46795" rIns="89991" bIns="46795">
            <a:spAutoFit/>
          </a:bodyPr>
          <a:lstStyle/>
          <a:p>
            <a:pPr hangingPunct="0">
              <a:lnSpc>
                <a:spcPct val="97000"/>
              </a:lnSpc>
              <a:buClr>
                <a:srgbClr val="000000"/>
              </a:buClr>
              <a:buSzPct val="45000"/>
              <a:buFont typeface="StarSymbol"/>
              <a:buNone/>
              <a:tabLst>
                <a:tab pos="723900" algn="l"/>
                <a:tab pos="1447800" algn="l"/>
              </a:tabLst>
            </a:pPr>
            <a:r>
              <a:rPr lang="en-GB" sz="2000">
                <a:solidFill>
                  <a:srgbClr val="000066"/>
                </a:solidFill>
                <a:latin typeface="Times New Roman" pitchFamily="18" charset="0"/>
              </a:rPr>
              <a:t>(~ 415 MeV/c)</a:t>
            </a:r>
          </a:p>
        </p:txBody>
      </p:sp>
      <p:pic>
        <p:nvPicPr>
          <p:cNvPr id="31752" name="Picture 59"/>
          <p:cNvPicPr>
            <a:picLocks noGrp="1" noChangeAspect="1" noChangeArrowheads="1"/>
          </p:cNvPicPr>
          <p:nvPr>
            <p:ph sz="half" idx="2"/>
          </p:nvPr>
        </p:nvPicPr>
        <p:blipFill>
          <a:blip r:embed="rId3" cstate="print"/>
          <a:srcRect/>
          <a:stretch>
            <a:fillRect/>
          </a:stretch>
        </p:blipFill>
        <p:spPr>
          <a:xfrm>
            <a:off x="785813" y="3714750"/>
            <a:ext cx="2266950" cy="274638"/>
          </a:xfrm>
          <a:ln w="12700">
            <a:solidFill>
              <a:srgbClr val="FF0000"/>
            </a:solidFill>
          </a:ln>
        </p:spPr>
      </p:pic>
      <p:sp>
        <p:nvSpPr>
          <p:cNvPr id="31757" name="Line 41"/>
          <p:cNvSpPr>
            <a:spLocks noChangeShapeType="1"/>
          </p:cNvSpPr>
          <p:nvPr/>
        </p:nvSpPr>
        <p:spPr bwMode="auto">
          <a:xfrm>
            <a:off x="2000250" y="4214813"/>
            <a:ext cx="496888" cy="1587"/>
          </a:xfrm>
          <a:prstGeom prst="line">
            <a:avLst/>
          </a:prstGeom>
          <a:noFill/>
          <a:ln w="19080">
            <a:solidFill>
              <a:srgbClr val="FF0000"/>
            </a:solidFill>
            <a:round/>
            <a:headEnd/>
            <a:tailEnd/>
          </a:ln>
        </p:spPr>
        <p:txBody>
          <a:bodyPr/>
          <a:lstStyle/>
          <a:p>
            <a:endParaRPr lang="it-IT"/>
          </a:p>
        </p:txBody>
      </p:sp>
      <p:sp>
        <p:nvSpPr>
          <p:cNvPr id="65" name="Text Box 5"/>
          <p:cNvSpPr txBox="1">
            <a:spLocks noChangeArrowheads="1"/>
          </p:cNvSpPr>
          <p:nvPr/>
        </p:nvSpPr>
        <p:spPr bwMode="auto">
          <a:xfrm>
            <a:off x="323528" y="44624"/>
            <a:ext cx="8610600" cy="579437"/>
          </a:xfrm>
          <a:prstGeom prst="rect">
            <a:avLst/>
          </a:prstGeom>
          <a:noFill/>
          <a:ln w="9525">
            <a:noFill/>
            <a:miter lim="800000"/>
            <a:headEnd/>
            <a:tailEnd/>
          </a:ln>
          <a:effectLst/>
        </p:spPr>
        <p:txBody>
          <a:bodyPr lIns="91430" tIns="45715" rIns="91430" bIns="45715">
            <a:spAutoFit/>
          </a:bodyPr>
          <a:lstStyle/>
          <a:p>
            <a:pPr algn="ctr" fontAlgn="auto">
              <a:spcBef>
                <a:spcPct val="50000"/>
              </a:spcBef>
              <a:spcAft>
                <a:spcPts val="0"/>
              </a:spcAft>
              <a:defRPr/>
            </a:pPr>
            <a:r>
              <a:rPr lang="en-US" sz="2800" dirty="0">
                <a:solidFill>
                  <a:srgbClr val="FF0000"/>
                </a:solidFill>
                <a:latin typeface="+mn-lt"/>
              </a:rPr>
              <a:t>Weak Decay modes of</a:t>
            </a:r>
            <a:r>
              <a:rPr lang="en-US" sz="3200" dirty="0">
                <a:solidFill>
                  <a:srgbClr val="FF0000"/>
                </a:solidFill>
                <a:latin typeface="+mn-lt"/>
              </a:rPr>
              <a:t> </a:t>
            </a:r>
            <a:r>
              <a:rPr lang="el-GR" sz="3200" dirty="0">
                <a:solidFill>
                  <a:srgbClr val="FF0000"/>
                </a:solidFill>
                <a:latin typeface="Times New Roman" pitchFamily="18" charset="0"/>
                <a:cs typeface="Times New Roman" pitchFamily="18" charset="0"/>
              </a:rPr>
              <a:t>Λ</a:t>
            </a:r>
            <a:r>
              <a:rPr lang="en-US" sz="3200" dirty="0">
                <a:solidFill>
                  <a:srgbClr val="FF0000"/>
                </a:solidFill>
                <a:latin typeface="Times New Roman" pitchFamily="18" charset="0"/>
                <a:cs typeface="Times New Roman" pitchFamily="18" charset="0"/>
              </a:rPr>
              <a:t> </a:t>
            </a:r>
            <a:r>
              <a:rPr lang="en-US" sz="2800" dirty="0" err="1" smtClean="0">
                <a:solidFill>
                  <a:srgbClr val="FF0000"/>
                </a:solidFill>
                <a:latin typeface="+mn-lt"/>
                <a:cs typeface="Times New Roman" pitchFamily="18" charset="0"/>
              </a:rPr>
              <a:t>hypernuclei</a:t>
            </a:r>
            <a:r>
              <a:rPr lang="en-US" sz="2800" dirty="0" smtClean="0">
                <a:solidFill>
                  <a:srgbClr val="FF0000"/>
                </a:solidFill>
                <a:latin typeface="+mn-lt"/>
                <a:cs typeface="Times New Roman" pitchFamily="18" charset="0"/>
              </a:rPr>
              <a:t>     (2)</a:t>
            </a:r>
            <a:endParaRPr lang="el-GR" sz="2800" dirty="0">
              <a:solidFill>
                <a:srgbClr val="FF0000"/>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latin typeface="Arial"/>
              </a:rPr>
              <a:t>Physics Motivations</a:t>
            </a:r>
            <a:endParaRPr lang="en-US" sz="2800" b="1" dirty="0">
              <a:solidFill>
                <a:srgbClr val="FF0000"/>
              </a:solidFill>
              <a:latin typeface="Arial"/>
            </a:endParaRPr>
          </a:p>
        </p:txBody>
      </p:sp>
      <p:sp>
        <p:nvSpPr>
          <p:cNvPr id="3" name="Content Placeholder 2"/>
          <p:cNvSpPr>
            <a:spLocks noGrp="1"/>
          </p:cNvSpPr>
          <p:nvPr>
            <p:ph idx="1"/>
          </p:nvPr>
        </p:nvSpPr>
        <p:spPr>
          <a:xfrm>
            <a:off x="457200" y="1219200"/>
            <a:ext cx="8229600" cy="5105400"/>
          </a:xfrm>
        </p:spPr>
        <p:txBody>
          <a:bodyPr/>
          <a:lstStyle/>
          <a:p>
            <a:pPr>
              <a:buNone/>
            </a:pPr>
            <a:endParaRPr lang="en-US" sz="2400" dirty="0" smtClean="0">
              <a:latin typeface="+mj-lt"/>
            </a:endParaRPr>
          </a:p>
          <a:p>
            <a:r>
              <a:rPr lang="en-US" sz="2400" dirty="0" smtClean="0">
                <a:latin typeface="+mj-lt"/>
              </a:rPr>
              <a:t>MWD:</a:t>
            </a:r>
          </a:p>
          <a:p>
            <a:pPr>
              <a:buNone/>
            </a:pPr>
            <a:r>
              <a:rPr lang="en-US" sz="2400" dirty="0" smtClean="0">
                <a:latin typeface="+mj-lt"/>
              </a:rPr>
              <a:t>    - </a:t>
            </a:r>
            <a:r>
              <a:rPr lang="en-US" sz="2400" dirty="0" err="1" smtClean="0">
                <a:latin typeface="+mj-lt"/>
              </a:rPr>
              <a:t>J</a:t>
            </a:r>
            <a:r>
              <a:rPr lang="en-US" sz="2400" baseline="30000" dirty="0" err="1" smtClean="0">
                <a:latin typeface="Symbol" charset="2"/>
                <a:cs typeface="Symbol" charset="2"/>
              </a:rPr>
              <a:t>p</a:t>
            </a:r>
            <a:r>
              <a:rPr lang="en-US" sz="2400" baseline="30000" dirty="0" smtClean="0">
                <a:latin typeface="Symbol" charset="2"/>
                <a:cs typeface="Symbol" charset="2"/>
              </a:rPr>
              <a:t> </a:t>
            </a:r>
            <a:r>
              <a:rPr lang="en-US" sz="2400" dirty="0" smtClean="0">
                <a:latin typeface="Arial"/>
                <a:cs typeface="Arial"/>
              </a:rPr>
              <a:t>assignment</a:t>
            </a:r>
          </a:p>
          <a:p>
            <a:pPr>
              <a:buNone/>
            </a:pPr>
            <a:r>
              <a:rPr lang="en-US" sz="2400" baseline="30000" dirty="0" smtClean="0">
                <a:latin typeface="Symbol" charset="2"/>
                <a:cs typeface="Symbol" charset="2"/>
              </a:rPr>
              <a:t>	</a:t>
            </a:r>
            <a:r>
              <a:rPr lang="en-US" sz="2400" dirty="0" smtClean="0">
                <a:latin typeface="+mj-lt"/>
                <a:cs typeface="Symbol" charset="2"/>
              </a:rPr>
              <a:t>-</a:t>
            </a:r>
            <a:r>
              <a:rPr lang="en-US" sz="2400" baseline="30000" dirty="0" smtClean="0">
                <a:latin typeface="Symbol" charset="2"/>
                <a:cs typeface="Symbol" charset="2"/>
              </a:rPr>
              <a:t> </a:t>
            </a:r>
            <a:r>
              <a:rPr lang="en-US" sz="2400" dirty="0" err="1" smtClean="0">
                <a:latin typeface="Symbol" charset="2"/>
                <a:cs typeface="Symbol" charset="2"/>
              </a:rPr>
              <a:t>p</a:t>
            </a:r>
            <a:r>
              <a:rPr lang="en-US" sz="2400" baseline="30000" dirty="0" smtClean="0">
                <a:latin typeface="Symbol" charset="2"/>
                <a:cs typeface="Symbol" charset="2"/>
              </a:rPr>
              <a:t>-</a:t>
            </a:r>
            <a:r>
              <a:rPr lang="en-US" sz="2400" dirty="0" smtClean="0">
                <a:latin typeface="+mj-lt"/>
                <a:cs typeface="Symbol" charset="2"/>
              </a:rPr>
              <a:t>-nucleus optical potential</a:t>
            </a:r>
            <a:endParaRPr lang="en-US" sz="2400" baseline="30000" dirty="0" smtClean="0">
              <a:latin typeface="+mj-lt"/>
              <a:cs typeface="Symbol" charset="2"/>
            </a:endParaRPr>
          </a:p>
          <a:p>
            <a:pPr>
              <a:buNone/>
            </a:pPr>
            <a:endParaRPr lang="en-US" sz="2400" dirty="0" smtClean="0">
              <a:latin typeface="+mj-lt"/>
            </a:endParaRPr>
          </a:p>
          <a:p>
            <a:r>
              <a:rPr lang="en-US" sz="2400" dirty="0" smtClean="0">
                <a:latin typeface="+mj-lt"/>
              </a:rPr>
              <a:t>NMWD:</a:t>
            </a:r>
          </a:p>
          <a:p>
            <a:pPr>
              <a:buNone/>
            </a:pPr>
            <a:r>
              <a:rPr lang="en-US" sz="2400" dirty="0" smtClean="0">
                <a:latin typeface="+mj-lt"/>
              </a:rPr>
              <a:t>    - 4-baryon strangeness-changing weak interaction</a:t>
            </a:r>
          </a:p>
          <a:p>
            <a:pPr>
              <a:buNone/>
            </a:pPr>
            <a:r>
              <a:rPr lang="en-US" sz="2400" dirty="0" smtClean="0">
                <a:latin typeface="+mj-lt"/>
              </a:rPr>
              <a:t>    - </a:t>
            </a:r>
            <a:r>
              <a:rPr lang="en-US" sz="2400" dirty="0" smtClean="0">
                <a:latin typeface="Symbol" charset="2"/>
                <a:cs typeface="Symbol" charset="2"/>
              </a:rPr>
              <a:t>D</a:t>
            </a:r>
            <a:r>
              <a:rPr lang="en-US" sz="2400" dirty="0" smtClean="0">
                <a:latin typeface="+mj-lt"/>
              </a:rPr>
              <a:t>I=1/2 from </a:t>
            </a:r>
            <a:r>
              <a:rPr lang="en-US" sz="2400" i="1" dirty="0" err="1" smtClean="0">
                <a:latin typeface="+mj-lt"/>
              </a:rPr>
              <a:t>s</a:t>
            </a:r>
            <a:r>
              <a:rPr lang="en-US" sz="2400" dirty="0" smtClean="0">
                <a:latin typeface="+mj-lt"/>
              </a:rPr>
              <a:t>-shell </a:t>
            </a:r>
            <a:r>
              <a:rPr lang="en-US" sz="2400" dirty="0" err="1" smtClean="0">
                <a:latin typeface="+mj-lt"/>
              </a:rPr>
              <a:t>hypernuclei</a:t>
            </a:r>
            <a:r>
              <a:rPr lang="en-US" sz="2400" dirty="0" smtClean="0">
                <a:latin typeface="+mj-lt"/>
              </a:rPr>
              <a:t> (</a:t>
            </a:r>
            <a:r>
              <a:rPr lang="en-US" sz="2400" baseline="30000" dirty="0" smtClean="0">
                <a:latin typeface="+mj-lt"/>
              </a:rPr>
              <a:t>4</a:t>
            </a:r>
            <a:r>
              <a:rPr lang="en-US" sz="2400" baseline="-25000" dirty="0" smtClean="0">
                <a:latin typeface="Symbol" charset="2"/>
                <a:cs typeface="Symbol" charset="2"/>
              </a:rPr>
              <a:t>L</a:t>
            </a:r>
            <a:r>
              <a:rPr lang="en-US" sz="2400" dirty="0" smtClean="0">
                <a:latin typeface="+mj-lt"/>
              </a:rPr>
              <a:t>H)</a:t>
            </a:r>
          </a:p>
          <a:p>
            <a:pPr>
              <a:buNone/>
            </a:pPr>
            <a:r>
              <a:rPr lang="en-US" sz="2400" dirty="0" smtClean="0">
                <a:latin typeface="+mj-lt"/>
              </a:rPr>
              <a:t>    - </a:t>
            </a:r>
            <a:r>
              <a:rPr lang="en-US" sz="2400" dirty="0" err="1" smtClean="0">
                <a:latin typeface="Symbol" charset="2"/>
                <a:cs typeface="Symbol" charset="2"/>
              </a:rPr>
              <a:t>G</a:t>
            </a:r>
            <a:r>
              <a:rPr lang="en-US" sz="2400" baseline="-25000" dirty="0" err="1" smtClean="0">
                <a:latin typeface="+mj-lt"/>
              </a:rPr>
              <a:t>n</a:t>
            </a:r>
            <a:r>
              <a:rPr lang="en-US" sz="2400" dirty="0" err="1" smtClean="0">
                <a:latin typeface="+mj-lt"/>
              </a:rPr>
              <a:t>/</a:t>
            </a:r>
            <a:r>
              <a:rPr lang="en-US" sz="2400" dirty="0" err="1" smtClean="0">
                <a:latin typeface="Symbol" charset="2"/>
                <a:cs typeface="Symbol" charset="2"/>
              </a:rPr>
              <a:t>G</a:t>
            </a:r>
            <a:r>
              <a:rPr lang="en-US" sz="2400" baseline="-25000" dirty="0" err="1" smtClean="0">
                <a:latin typeface="+mj-lt"/>
              </a:rPr>
              <a:t>p</a:t>
            </a:r>
            <a:r>
              <a:rPr lang="en-US" sz="2400" baseline="-25000" dirty="0" smtClean="0">
                <a:latin typeface="+mj-lt"/>
              </a:rPr>
              <a:t> </a:t>
            </a:r>
            <a:r>
              <a:rPr lang="en-US" sz="2400" dirty="0" smtClean="0">
                <a:latin typeface="+mj-lt"/>
              </a:rPr>
              <a:t>(? … </a:t>
            </a:r>
            <a:r>
              <a:rPr lang="en-US" sz="2400" dirty="0" err="1" smtClean="0">
                <a:latin typeface="+mj-lt"/>
              </a:rPr>
              <a:t>systematics</a:t>
            </a:r>
            <a:r>
              <a:rPr lang="en-US" sz="2400" dirty="0" smtClean="0">
                <a:latin typeface="+mj-lt"/>
              </a:rPr>
              <a:t>)</a:t>
            </a:r>
          </a:p>
          <a:p>
            <a:pPr>
              <a:buNone/>
            </a:pPr>
            <a:r>
              <a:rPr lang="en-US" sz="2400" dirty="0" smtClean="0">
                <a:latin typeface="+mj-lt"/>
              </a:rPr>
              <a:t>    - </a:t>
            </a:r>
            <a:r>
              <a:rPr lang="en-US" sz="2400" dirty="0" smtClean="0">
                <a:latin typeface="Symbol" charset="2"/>
                <a:cs typeface="Symbol" charset="2"/>
              </a:rPr>
              <a:t>G</a:t>
            </a:r>
            <a:r>
              <a:rPr lang="en-US" sz="2400" baseline="-25000" dirty="0" smtClean="0">
                <a:latin typeface="+mj-lt"/>
              </a:rPr>
              <a:t>2N</a:t>
            </a:r>
            <a:r>
              <a:rPr lang="en-US" sz="2400" dirty="0" smtClean="0">
                <a:latin typeface="+mj-lt"/>
              </a:rPr>
              <a:t>, FSI contributions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416320" y="1"/>
            <a:ext cx="2937600" cy="527095"/>
          </a:xfrm>
          <a:prstGeom prst="rect">
            <a:avLst/>
          </a:prstGeom>
          <a:noFill/>
          <a:ln w="9525">
            <a:noFill/>
            <a:round/>
            <a:headEnd/>
            <a:tailEnd/>
          </a:ln>
          <a:effectLst/>
        </p:spPr>
        <p:txBody>
          <a:bodyPr wrap="none" lIns="81639" tIns="40820"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b="1" dirty="0">
                <a:solidFill>
                  <a:srgbClr val="FF0000"/>
                </a:solidFill>
                <a:latin typeface="+mj-lt"/>
              </a:rPr>
              <a:t>FINUDA @ DA</a:t>
            </a:r>
            <a:r>
              <a:rPr lang="en-GB" sz="2400" b="1" dirty="0">
                <a:solidFill>
                  <a:srgbClr val="FF0000"/>
                </a:solidFill>
                <a:latin typeface="Symbol" charset="2"/>
                <a:cs typeface="Symbol" charset="2"/>
              </a:rPr>
              <a:t>F</a:t>
            </a:r>
            <a:r>
              <a:rPr lang="en-GB" sz="2400" b="1" dirty="0">
                <a:solidFill>
                  <a:srgbClr val="FF0000"/>
                </a:solidFill>
                <a:latin typeface="+mj-lt"/>
              </a:rPr>
              <a:t>NE</a:t>
            </a:r>
            <a:r>
              <a:rPr lang="en-GB" sz="2400" dirty="0">
                <a:solidFill>
                  <a:srgbClr val="FF0000"/>
                </a:solidFill>
                <a:latin typeface="+mj-lt"/>
              </a:rPr>
              <a:t>  </a:t>
            </a:r>
          </a:p>
        </p:txBody>
      </p:sp>
      <p:sp>
        <p:nvSpPr>
          <p:cNvPr id="5128" name="Rectangle 8"/>
          <p:cNvSpPr>
            <a:spLocks noChangeArrowheads="1"/>
          </p:cNvSpPr>
          <p:nvPr/>
        </p:nvSpPr>
        <p:spPr bwMode="auto">
          <a:xfrm>
            <a:off x="5029200" y="1219200"/>
            <a:ext cx="3960000" cy="4254053"/>
          </a:xfrm>
          <a:prstGeom prst="rect">
            <a:avLst/>
          </a:prstGeom>
          <a:noFill/>
          <a:ln w="19080">
            <a:solidFill>
              <a:srgbClr val="FF0000"/>
            </a:solidFill>
            <a:miter lim="800000"/>
            <a:headEnd/>
            <a:tailEnd/>
          </a:ln>
          <a:effectLst>
            <a:outerShdw blurRad="63500" dist="17819" dir="2700000" algn="ctr" rotWithShape="0">
              <a:srgbClr val="000000">
                <a:alpha val="50027"/>
              </a:srgbClr>
            </a:outerShdw>
          </a:effectLst>
        </p:spPr>
        <p:txBody>
          <a:bodyPr lIns="16328" tIns="42452" rIns="16328" bIns="42452">
            <a:prstTxWarp prst="textNoShape">
              <a:avLst/>
            </a:prstTxWarp>
            <a:spAutoFit/>
          </a:bodyPr>
          <a:lstStyle/>
          <a:p>
            <a:pPr eaLnBrk="0">
              <a:lnSpc>
                <a:spcPct val="124000"/>
              </a:lnSpc>
              <a:buSzPct val="11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a:solidFill>
                  <a:srgbClr val="000000"/>
                </a:solidFill>
                <a:latin typeface="Comic Sans MS" charset="0"/>
                <a:ea typeface="Times New Roman" charset="0"/>
                <a:cs typeface="Times New Roman" charset="0"/>
              </a:rPr>
              <a:t> Detector capabilities:</a:t>
            </a:r>
            <a:r>
              <a:rPr lang="en-GB" sz="1500" b="1" dirty="0">
                <a:solidFill>
                  <a:srgbClr val="FFFFFF"/>
                </a:solidFill>
                <a:latin typeface="Comic Sans MS" charset="0"/>
                <a:ea typeface="Times New Roman" charset="0"/>
                <a:cs typeface="Times New Roman" charset="0"/>
              </a:rPr>
              <a:t> </a:t>
            </a:r>
          </a:p>
          <a:p>
            <a:pPr eaLnBrk="0">
              <a:lnSpc>
                <a:spcPct val="151000"/>
              </a:lnSpc>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500" dirty="0">
                <a:solidFill>
                  <a:srgbClr val="FFFFFF"/>
                </a:solidFill>
                <a:latin typeface="Times New Roman" charset="0"/>
                <a:ea typeface="Times New Roman" charset="0"/>
                <a:cs typeface="Times New Roman" charset="0"/>
              </a:rPr>
              <a:t> </a:t>
            </a:r>
            <a:r>
              <a:rPr lang="en-GB" sz="1300" b="1" dirty="0">
                <a:solidFill>
                  <a:srgbClr val="FF0000"/>
                </a:solidFill>
                <a:latin typeface="Comic Sans MS" charset="0"/>
                <a:ea typeface="Arial Unicode MS" charset="0"/>
                <a:cs typeface="Arial Unicode MS" charset="0"/>
              </a:rPr>
              <a:t>Selective trigger</a:t>
            </a:r>
            <a:r>
              <a:rPr lang="en-GB" sz="1300" dirty="0">
                <a:solidFill>
                  <a:srgbClr val="FFFFFF"/>
                </a:solidFill>
                <a:latin typeface="Comic Sans MS" charset="0"/>
                <a:ea typeface="Arial Unicode MS" charset="0"/>
                <a:cs typeface="Arial Unicode MS" charset="0"/>
              </a:rPr>
              <a:t>  </a:t>
            </a:r>
            <a:r>
              <a:rPr lang="en-GB" sz="1300" b="1" dirty="0">
                <a:solidFill>
                  <a:srgbClr val="3333FF"/>
                </a:solidFill>
                <a:latin typeface="Comic Sans MS" charset="0"/>
                <a:ea typeface="Arial Unicode MS" charset="0"/>
                <a:cs typeface="Arial Unicode MS" charset="0"/>
              </a:rPr>
              <a:t>based on fast scintillation    	detectors</a:t>
            </a:r>
            <a:r>
              <a:rPr lang="en-GB" sz="1200" b="1" dirty="0">
                <a:solidFill>
                  <a:srgbClr val="3333FF"/>
                </a:solidFill>
                <a:latin typeface="Comic Sans MS" charset="0"/>
                <a:ea typeface="Arial Unicode MS" charset="0"/>
                <a:cs typeface="Arial Unicode MS" charset="0"/>
              </a:rPr>
              <a:t> (TOFINO, TOFONE)</a:t>
            </a:r>
          </a:p>
          <a:p>
            <a:pPr eaLnBrk="0">
              <a:lnSpc>
                <a:spcPct val="161000"/>
              </a:lnSpc>
              <a:buClr>
                <a:srgbClr val="C40000"/>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300" b="1" dirty="0">
                <a:solidFill>
                  <a:srgbClr val="FF0000"/>
                </a:solidFill>
                <a:latin typeface="Comic Sans MS" charset="0"/>
                <a:ea typeface="Times New Roman" charset="0"/>
                <a:cs typeface="Times New Roman" charset="0"/>
              </a:rPr>
              <a:t> Clean</a:t>
            </a:r>
            <a:r>
              <a:rPr lang="en-GB" sz="1300" dirty="0">
                <a:solidFill>
                  <a:srgbClr val="FF0000"/>
                </a:solidFill>
                <a:latin typeface="Comic Sans MS" charset="0"/>
                <a:ea typeface="Times New Roman" charset="0"/>
                <a:cs typeface="Times New Roman" charset="0"/>
              </a:rPr>
              <a:t> </a:t>
            </a:r>
            <a:r>
              <a:rPr lang="en-GB" sz="1300" b="1" dirty="0">
                <a:solidFill>
                  <a:srgbClr val="FF0000"/>
                </a:solidFill>
                <a:latin typeface="Comic Sans MS" charset="0"/>
                <a:ea typeface="Times New Roman" charset="0"/>
                <a:cs typeface="Times New Roman" charset="0"/>
              </a:rPr>
              <a:t>K</a:t>
            </a:r>
            <a:r>
              <a:rPr lang="en-GB" sz="1300" b="1" baseline="38000" dirty="0">
                <a:solidFill>
                  <a:srgbClr val="FF0000"/>
                </a:solidFill>
                <a:latin typeface="Comic Sans MS" charset="0"/>
                <a:ea typeface="Times New Roman" charset="0"/>
                <a:cs typeface="Times New Roman" charset="0"/>
              </a:rPr>
              <a:t>-</a:t>
            </a:r>
            <a:r>
              <a:rPr lang="en-GB" sz="1300" b="1" baseline="30000" dirty="0">
                <a:solidFill>
                  <a:srgbClr val="FF0000"/>
                </a:solidFill>
                <a:latin typeface="Comic Sans MS" charset="0"/>
                <a:ea typeface="Times New Roman" charset="0"/>
                <a:cs typeface="Times New Roman" charset="0"/>
              </a:rPr>
              <a:t> </a:t>
            </a:r>
            <a:r>
              <a:rPr lang="en-GB" sz="1300" b="1" dirty="0">
                <a:solidFill>
                  <a:srgbClr val="FF0000"/>
                </a:solidFill>
                <a:latin typeface="Comic Sans MS" charset="0"/>
                <a:ea typeface="Times New Roman" charset="0"/>
                <a:cs typeface="Times New Roman" charset="0"/>
              </a:rPr>
              <a:t>vertex</a:t>
            </a:r>
            <a:r>
              <a:rPr lang="en-GB" sz="1300" dirty="0">
                <a:solidFill>
                  <a:srgbClr val="FF0000"/>
                </a:solidFill>
                <a:latin typeface="Comic Sans MS" charset="0"/>
                <a:ea typeface="Times New Roman" charset="0"/>
                <a:cs typeface="Times New Roman" charset="0"/>
              </a:rPr>
              <a:t> </a:t>
            </a:r>
            <a:r>
              <a:rPr lang="en-GB" sz="1300" b="1" dirty="0">
                <a:solidFill>
                  <a:srgbClr val="FF0000"/>
                </a:solidFill>
                <a:latin typeface="Comic Sans MS" charset="0"/>
                <a:ea typeface="Times New Roman" charset="0"/>
                <a:cs typeface="Times New Roman" charset="0"/>
              </a:rPr>
              <a:t>identification</a:t>
            </a:r>
            <a:r>
              <a:rPr lang="en-GB" sz="1200" dirty="0">
                <a:solidFill>
                  <a:srgbClr val="FF0066"/>
                </a:solidFill>
                <a:latin typeface="Comic Sans MS" charset="0"/>
                <a:ea typeface="Times New Roman" charset="0"/>
                <a:cs typeface="Times New Roman" charset="0"/>
              </a:rPr>
              <a:t> </a:t>
            </a:r>
          </a:p>
          <a:p>
            <a:pPr eaLnBrk="0">
              <a:lnSpc>
                <a:spcPct val="161000"/>
              </a:lnSpc>
              <a:buClr>
                <a:srgbClr val="FFFFFF"/>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FFFFFF"/>
                </a:solidFill>
                <a:latin typeface="Comic Sans MS" charset="0"/>
                <a:ea typeface="Times New Roman" charset="0"/>
                <a:cs typeface="Times New Roman" charset="0"/>
              </a:rPr>
              <a:t>  </a:t>
            </a:r>
            <a:r>
              <a:rPr lang="en-GB" sz="1200" b="1" dirty="0">
                <a:solidFill>
                  <a:srgbClr val="3333FF"/>
                </a:solidFill>
                <a:latin typeface="Comic Sans MS" charset="0"/>
                <a:ea typeface="Times New Roman" charset="0"/>
                <a:cs typeface="Times New Roman" charset="0"/>
              </a:rPr>
              <a:t>(ISIM P.ID.+</a:t>
            </a:r>
            <a:r>
              <a:rPr lang="en-GB" sz="1500" dirty="0">
                <a:solidFill>
                  <a:srgbClr val="3333FF"/>
                </a:solidFill>
                <a:latin typeface="Times New Roman" charset="0"/>
                <a:ea typeface="Times New Roman" charset="0"/>
                <a:cs typeface="Times New Roman" charset="0"/>
              </a:rPr>
              <a:t> </a:t>
            </a:r>
            <a:r>
              <a:rPr lang="en-GB" sz="1200" b="1" i="1" dirty="0" err="1">
                <a:solidFill>
                  <a:srgbClr val="3333FF"/>
                </a:solidFill>
                <a:latin typeface="Comic Sans MS" charset="0"/>
                <a:ea typeface="Times New Roman" charset="0"/>
                <a:cs typeface="Times New Roman" charset="0"/>
              </a:rPr>
              <a:t>x,y,z</a:t>
            </a:r>
            <a:r>
              <a:rPr lang="en-GB" sz="1200" dirty="0">
                <a:solidFill>
                  <a:srgbClr val="3333FF"/>
                </a:solidFill>
                <a:latin typeface="Comic Sans MS" charset="0"/>
                <a:ea typeface="Times New Roman" charset="0"/>
                <a:cs typeface="Times New Roman" charset="0"/>
              </a:rPr>
              <a:t>  </a:t>
            </a:r>
            <a:r>
              <a:rPr lang="en-GB" sz="1200" b="1" dirty="0">
                <a:solidFill>
                  <a:srgbClr val="3333FF"/>
                </a:solidFill>
                <a:latin typeface="Comic Sans MS" charset="0"/>
                <a:ea typeface="Times New Roman" charset="0"/>
                <a:cs typeface="Times New Roman" charset="0"/>
              </a:rPr>
              <a:t>resolution + K</a:t>
            </a:r>
            <a:r>
              <a:rPr lang="en-GB" sz="1200" b="1" baseline="38000" dirty="0">
                <a:solidFill>
                  <a:srgbClr val="3333FF"/>
                </a:solidFill>
                <a:latin typeface="Comic Sans MS" charset="0"/>
                <a:ea typeface="Times New Roman" charset="0"/>
                <a:cs typeface="Times New Roman" charset="0"/>
              </a:rPr>
              <a:t>+</a:t>
            </a:r>
            <a:r>
              <a:rPr lang="en-GB" sz="1200" b="1" dirty="0">
                <a:solidFill>
                  <a:srgbClr val="3333FF"/>
                </a:solidFill>
                <a:latin typeface="Comic Sans MS" charset="0"/>
                <a:ea typeface="Times New Roman" charset="0"/>
                <a:cs typeface="Times New Roman" charset="0"/>
              </a:rPr>
              <a:t> tagging)</a:t>
            </a:r>
          </a:p>
          <a:p>
            <a:pPr eaLnBrk="0">
              <a:lnSpc>
                <a:spcPct val="161000"/>
              </a:lnSpc>
              <a:buClr>
                <a:srgbClr val="FFFFFF"/>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FFFFFF"/>
                </a:solidFill>
                <a:latin typeface="Comic Sans MS" charset="0"/>
                <a:ea typeface="Times New Roman" charset="0"/>
                <a:cs typeface="Times New Roman" charset="0"/>
              </a:rPr>
              <a:t> </a:t>
            </a:r>
            <a:r>
              <a:rPr lang="en-GB" sz="1200" b="1" dirty="0" err="1">
                <a:solidFill>
                  <a:srgbClr val="FF0000"/>
                </a:solidFill>
                <a:latin typeface="Symbol" charset="2"/>
                <a:ea typeface="Times New Roman" charset="0"/>
                <a:cs typeface="Times New Roman" charset="0"/>
              </a:rPr>
              <a:t></a:t>
            </a:r>
            <a:r>
              <a:rPr lang="en-GB" sz="1200" b="1" dirty="0">
                <a:solidFill>
                  <a:srgbClr val="FF0000"/>
                </a:solidFill>
                <a:latin typeface="Comic Sans MS" charset="0"/>
                <a:ea typeface="Times New Roman" charset="0"/>
                <a:cs typeface="Times New Roman" charset="0"/>
              </a:rPr>
              <a:t>, K, </a:t>
            </a:r>
            <a:r>
              <a:rPr lang="en-GB" sz="1200" b="1" dirty="0" err="1">
                <a:solidFill>
                  <a:srgbClr val="FF0000"/>
                </a:solidFill>
                <a:latin typeface="Comic Sans MS" charset="0"/>
                <a:ea typeface="Times New Roman" charset="0"/>
                <a:cs typeface="Times New Roman" charset="0"/>
              </a:rPr>
              <a:t>p</a:t>
            </a:r>
            <a:r>
              <a:rPr lang="en-GB" sz="1200" b="1" dirty="0">
                <a:solidFill>
                  <a:srgbClr val="FF0000"/>
                </a:solidFill>
                <a:latin typeface="Comic Sans MS" charset="0"/>
                <a:ea typeface="Times New Roman" charset="0"/>
                <a:cs typeface="Times New Roman" charset="0"/>
              </a:rPr>
              <a:t>, </a:t>
            </a:r>
            <a:r>
              <a:rPr lang="en-GB" sz="1200" b="1" dirty="0" err="1">
                <a:solidFill>
                  <a:srgbClr val="FF0000"/>
                </a:solidFill>
                <a:latin typeface="Comic Sans MS" charset="0"/>
                <a:ea typeface="Times New Roman" charset="0"/>
                <a:cs typeface="Times New Roman" charset="0"/>
              </a:rPr>
              <a:t>d</a:t>
            </a:r>
            <a:r>
              <a:rPr lang="en-GB" sz="1200" b="1" dirty="0">
                <a:solidFill>
                  <a:srgbClr val="FF0000"/>
                </a:solidFill>
                <a:latin typeface="Comic Sans MS" charset="0"/>
                <a:ea typeface="Times New Roman" charset="0"/>
                <a:cs typeface="Times New Roman" charset="0"/>
              </a:rPr>
              <a:t>, … P.I.D.</a:t>
            </a:r>
            <a:r>
              <a:rPr lang="en-GB" sz="1200" b="1" dirty="0">
                <a:solidFill>
                  <a:srgbClr val="FF0066"/>
                </a:solidFill>
                <a:latin typeface="Comic Sans MS" charset="0"/>
                <a:ea typeface="Times New Roman" charset="0"/>
                <a:cs typeface="Times New Roman" charset="0"/>
              </a:rPr>
              <a:t> </a:t>
            </a:r>
            <a:r>
              <a:rPr lang="en-GB" sz="1200" b="1" dirty="0">
                <a:solidFill>
                  <a:srgbClr val="3333FF"/>
                </a:solidFill>
                <a:latin typeface="Comic Sans MS" charset="0"/>
                <a:ea typeface="Times New Roman" charset="0"/>
                <a:cs typeface="Times New Roman" charset="0"/>
              </a:rPr>
              <a:t>(</a:t>
            </a:r>
            <a:r>
              <a:rPr lang="en-GB" sz="1200" b="1" dirty="0" err="1">
                <a:solidFill>
                  <a:srgbClr val="3333FF"/>
                </a:solidFill>
                <a:latin typeface="Comic Sans MS" charset="0"/>
                <a:ea typeface="Times New Roman" charset="0"/>
                <a:cs typeface="Times New Roman" charset="0"/>
              </a:rPr>
              <a:t>OSIM&amp;LMDs</a:t>
            </a:r>
            <a:r>
              <a:rPr lang="en-GB" sz="1200" b="1" dirty="0">
                <a:solidFill>
                  <a:srgbClr val="3333FF"/>
                </a:solidFill>
                <a:latin typeface="Comic Sans MS" charset="0"/>
                <a:ea typeface="Times New Roman" charset="0"/>
                <a:cs typeface="Times New Roman" charset="0"/>
              </a:rPr>
              <a:t> </a:t>
            </a:r>
            <a:r>
              <a:rPr lang="en-GB" sz="1200" b="1" dirty="0" err="1">
                <a:solidFill>
                  <a:srgbClr val="3333FF"/>
                </a:solidFill>
                <a:latin typeface="Comic Sans MS" charset="0"/>
                <a:ea typeface="Times New Roman" charset="0"/>
                <a:cs typeface="Times New Roman" charset="0"/>
              </a:rPr>
              <a:t>d</a:t>
            </a:r>
            <a:r>
              <a:rPr lang="en-GB" sz="1200" b="1" i="1" dirty="0" err="1">
                <a:solidFill>
                  <a:srgbClr val="3333FF"/>
                </a:solidFill>
                <a:latin typeface="Comic Sans MS" charset="0"/>
                <a:ea typeface="Times New Roman" charset="0"/>
                <a:cs typeface="Times New Roman" charset="0"/>
              </a:rPr>
              <a:t>E</a:t>
            </a:r>
            <a:r>
              <a:rPr lang="en-GB" sz="1200" b="1" dirty="0" err="1">
                <a:solidFill>
                  <a:srgbClr val="3333FF"/>
                </a:solidFill>
                <a:latin typeface="Comic Sans MS" charset="0"/>
                <a:ea typeface="Times New Roman" charset="0"/>
                <a:cs typeface="Times New Roman" charset="0"/>
              </a:rPr>
              <a:t>/d</a:t>
            </a:r>
            <a:r>
              <a:rPr lang="en-GB" sz="1200" b="1" i="1" dirty="0" err="1">
                <a:solidFill>
                  <a:srgbClr val="3333FF"/>
                </a:solidFill>
                <a:latin typeface="Comic Sans MS" charset="0"/>
                <a:ea typeface="Times New Roman" charset="0"/>
                <a:cs typeface="Times New Roman" charset="0"/>
              </a:rPr>
              <a:t>x</a:t>
            </a:r>
            <a:r>
              <a:rPr lang="en-GB" sz="1200" b="1" i="1" dirty="0">
                <a:solidFill>
                  <a:srgbClr val="3333FF"/>
                </a:solidFill>
                <a:latin typeface="Comic Sans MS" charset="0"/>
                <a:ea typeface="Times New Roman" charset="0"/>
                <a:cs typeface="Times New Roman" charset="0"/>
              </a:rPr>
              <a:t>, </a:t>
            </a:r>
            <a:r>
              <a:rPr lang="en-GB" sz="1200" b="1" dirty="0">
                <a:solidFill>
                  <a:srgbClr val="3333FF"/>
                </a:solidFill>
                <a:latin typeface="Comic Sans MS" charset="0"/>
                <a:ea typeface="Times New Roman" charset="0"/>
                <a:cs typeface="Times New Roman" charset="0"/>
              </a:rPr>
              <a:t>TOF)</a:t>
            </a:r>
          </a:p>
          <a:p>
            <a:pPr eaLnBrk="0">
              <a:lnSpc>
                <a:spcPct val="161000"/>
              </a:lnSpc>
              <a:buClr>
                <a:srgbClr val="FFFFFF"/>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300" b="1" dirty="0">
                <a:solidFill>
                  <a:srgbClr val="FF0000"/>
                </a:solidFill>
                <a:latin typeface="Comic Sans MS" charset="0"/>
                <a:ea typeface="Times New Roman" charset="0"/>
                <a:cs typeface="Times New Roman" charset="0"/>
              </a:rPr>
              <a:t> High momentum</a:t>
            </a:r>
            <a:r>
              <a:rPr lang="en-GB" sz="1300" b="1" dirty="0">
                <a:solidFill>
                  <a:srgbClr val="FF0066"/>
                </a:solidFill>
                <a:latin typeface="Comic Sans MS" charset="0"/>
                <a:ea typeface="Times New Roman" charset="0"/>
                <a:cs typeface="Times New Roman" charset="0"/>
              </a:rPr>
              <a:t> </a:t>
            </a:r>
            <a:r>
              <a:rPr lang="en-GB" sz="1300" b="1" dirty="0">
                <a:solidFill>
                  <a:srgbClr val="3333FF"/>
                </a:solidFill>
                <a:latin typeface="Comic Sans MS" charset="0"/>
                <a:ea typeface="Times New Roman" charset="0"/>
                <a:cs typeface="Times New Roman" charset="0"/>
              </a:rPr>
              <a:t>resolution</a:t>
            </a:r>
            <a:r>
              <a:rPr lang="en-GB" sz="1200" dirty="0">
                <a:solidFill>
                  <a:srgbClr val="3333FF"/>
                </a:solidFill>
                <a:latin typeface="Comic Sans MS" charset="0"/>
                <a:ea typeface="Times New Roman" charset="0"/>
                <a:cs typeface="Times New Roman" charset="0"/>
              </a:rPr>
              <a:t> </a:t>
            </a:r>
          </a:p>
          <a:p>
            <a:pPr eaLnBrk="0">
              <a:lnSpc>
                <a:spcPct val="161000"/>
              </a:lnSpc>
              <a:buClr>
                <a:srgbClr val="FFFFFF"/>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3333FF"/>
                </a:solidFill>
                <a:latin typeface="Comic Sans MS" charset="0"/>
                <a:ea typeface="Times New Roman" charset="0"/>
                <a:cs typeface="Times New Roman" charset="0"/>
              </a:rPr>
              <a:t> (6‰ FWHM for </a:t>
            </a:r>
            <a:r>
              <a:rPr lang="en-GB" sz="1200" b="1" dirty="0" err="1">
                <a:solidFill>
                  <a:srgbClr val="3333FF"/>
                </a:solidFill>
                <a:latin typeface="Symbol" charset="2"/>
              </a:rPr>
              <a:t></a:t>
            </a:r>
            <a:r>
              <a:rPr lang="en-GB" sz="1200" b="1" dirty="0">
                <a:solidFill>
                  <a:srgbClr val="3333FF"/>
                </a:solidFill>
                <a:latin typeface="Comic Sans MS" charset="0"/>
                <a:ea typeface="Times New Roman" charset="0"/>
                <a:cs typeface="Times New Roman" charset="0"/>
              </a:rPr>
              <a:t>- @270 </a:t>
            </a:r>
            <a:r>
              <a:rPr lang="en-GB" sz="1200" b="1" dirty="0" err="1">
                <a:solidFill>
                  <a:srgbClr val="3333FF"/>
                </a:solidFill>
                <a:latin typeface="Comic Sans MS" charset="0"/>
                <a:ea typeface="Times New Roman" charset="0"/>
                <a:cs typeface="Times New Roman" charset="0"/>
              </a:rPr>
              <a:t>MeV/c</a:t>
            </a:r>
            <a:r>
              <a:rPr lang="en-GB" sz="1200" b="1" dirty="0">
                <a:solidFill>
                  <a:srgbClr val="3333FF"/>
                </a:solidFill>
                <a:latin typeface="Comic Sans MS" charset="0"/>
                <a:ea typeface="Times New Roman" charset="0"/>
                <a:cs typeface="Times New Roman" charset="0"/>
              </a:rPr>
              <a:t> for spectroscopy)</a:t>
            </a:r>
          </a:p>
          <a:p>
            <a:pPr eaLnBrk="0">
              <a:lnSpc>
                <a:spcPct val="161000"/>
              </a:lnSpc>
              <a:buClr>
                <a:srgbClr val="FFFFFF"/>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3333FF"/>
                </a:solidFill>
                <a:latin typeface="Comic Sans MS" charset="0"/>
                <a:ea typeface="Times New Roman" charset="0"/>
                <a:cs typeface="Times New Roman" charset="0"/>
              </a:rPr>
              <a:t> (1% FWHM for </a:t>
            </a:r>
            <a:r>
              <a:rPr lang="en-GB" sz="1200" b="1" dirty="0" err="1">
                <a:solidFill>
                  <a:srgbClr val="3333FF"/>
                </a:solidFill>
                <a:latin typeface="Symbol" charset="2"/>
                <a:ea typeface="Times New Roman" charset="0"/>
                <a:cs typeface="Times New Roman" charset="0"/>
              </a:rPr>
              <a:t>p</a:t>
            </a:r>
            <a:r>
              <a:rPr lang="en-GB" sz="1200" b="1" dirty="0">
                <a:solidFill>
                  <a:srgbClr val="3333FF"/>
                </a:solidFill>
                <a:latin typeface="Comic Sans MS" charset="0"/>
                <a:ea typeface="Times New Roman" charset="0"/>
                <a:cs typeface="Times New Roman" charset="0"/>
              </a:rPr>
              <a:t>- @270 </a:t>
            </a:r>
            <a:r>
              <a:rPr lang="en-GB" sz="1200" b="1" dirty="0" err="1">
                <a:solidFill>
                  <a:srgbClr val="3333FF"/>
                </a:solidFill>
                <a:latin typeface="Comic Sans MS" charset="0"/>
                <a:ea typeface="Times New Roman" charset="0"/>
                <a:cs typeface="Times New Roman" charset="0"/>
              </a:rPr>
              <a:t>MeV/c</a:t>
            </a:r>
            <a:r>
              <a:rPr lang="en-GB" sz="1200" b="1" dirty="0">
                <a:solidFill>
                  <a:srgbClr val="3333FF"/>
                </a:solidFill>
                <a:latin typeface="Comic Sans MS" charset="0"/>
                <a:ea typeface="Times New Roman" charset="0"/>
                <a:cs typeface="Times New Roman" charset="0"/>
              </a:rPr>
              <a:t> for decay study)</a:t>
            </a:r>
            <a:endParaRPr lang="en-GB" sz="1100" b="1" dirty="0">
              <a:solidFill>
                <a:srgbClr val="3333FF"/>
              </a:solidFill>
              <a:latin typeface="Comic Sans MS" charset="0"/>
              <a:ea typeface="Times New Roman" charset="0"/>
              <a:cs typeface="Times New Roman" charset="0"/>
            </a:endParaRPr>
          </a:p>
          <a:p>
            <a:pPr eaLnBrk="0">
              <a:lnSpc>
                <a:spcPct val="161000"/>
              </a:lnSpc>
              <a:buClr>
                <a:srgbClr val="FFFFFF"/>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3333FF"/>
                </a:solidFill>
                <a:latin typeface="Comic Sans MS" charset="0"/>
                <a:ea typeface="Times New Roman" charset="0"/>
                <a:cs typeface="Times New Roman" charset="0"/>
              </a:rPr>
              <a:t> (6</a:t>
            </a:r>
            <a:r>
              <a:rPr lang="en-GB" sz="1200" b="1" dirty="0">
                <a:solidFill>
                  <a:srgbClr val="3333FF"/>
                </a:solidFill>
                <a:latin typeface="Luxi Sans" pitchFamily="32" charset="0"/>
              </a:rPr>
              <a:t>%</a:t>
            </a:r>
            <a:r>
              <a:rPr lang="en-GB" sz="1200" b="1" dirty="0">
                <a:solidFill>
                  <a:srgbClr val="3333FF"/>
                </a:solidFill>
                <a:latin typeface="Comic Sans MS" charset="0"/>
                <a:ea typeface="Times New Roman" charset="0"/>
                <a:cs typeface="Times New Roman" charset="0"/>
              </a:rPr>
              <a:t> FWHM for </a:t>
            </a:r>
            <a:r>
              <a:rPr lang="en-GB" sz="1200" b="1" dirty="0" err="1">
                <a:solidFill>
                  <a:srgbClr val="3333FF"/>
                </a:solidFill>
                <a:latin typeface="Symbol" charset="2"/>
              </a:rPr>
              <a:t></a:t>
            </a:r>
            <a:r>
              <a:rPr lang="en-GB" sz="1200" b="1" dirty="0">
                <a:solidFill>
                  <a:srgbClr val="3333FF"/>
                </a:solidFill>
                <a:latin typeface="Comic Sans MS" charset="0"/>
                <a:ea typeface="Times New Roman" charset="0"/>
                <a:cs typeface="Times New Roman" charset="0"/>
              </a:rPr>
              <a:t>- @110 </a:t>
            </a:r>
            <a:r>
              <a:rPr lang="en-GB" sz="1200" b="1" dirty="0" err="1">
                <a:solidFill>
                  <a:srgbClr val="3333FF"/>
                </a:solidFill>
                <a:latin typeface="Comic Sans MS" charset="0"/>
                <a:ea typeface="Times New Roman" charset="0"/>
                <a:cs typeface="Times New Roman" charset="0"/>
              </a:rPr>
              <a:t>MeV/c</a:t>
            </a:r>
            <a:r>
              <a:rPr lang="en-GB" sz="1200" b="1" dirty="0">
                <a:solidFill>
                  <a:srgbClr val="3333FF"/>
                </a:solidFill>
                <a:latin typeface="Comic Sans MS" charset="0"/>
                <a:ea typeface="Times New Roman" charset="0"/>
                <a:cs typeface="Times New Roman" charset="0"/>
              </a:rPr>
              <a:t> for decay study)</a:t>
            </a:r>
          </a:p>
          <a:p>
            <a:pPr eaLnBrk="0">
              <a:lnSpc>
                <a:spcPct val="161000"/>
              </a:lnSpc>
              <a:buClr>
                <a:srgbClr val="FFFFFF"/>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3333FF"/>
                </a:solidFill>
                <a:latin typeface="Comic Sans MS" charset="0"/>
                <a:ea typeface="Times New Roman" charset="0"/>
                <a:cs typeface="Times New Roman" charset="0"/>
              </a:rPr>
              <a:t> (2</a:t>
            </a:r>
            <a:r>
              <a:rPr lang="en-GB" sz="1200" b="1" dirty="0">
                <a:solidFill>
                  <a:srgbClr val="3333FF"/>
                </a:solidFill>
                <a:latin typeface="Luxi Sans" pitchFamily="32" charset="0"/>
              </a:rPr>
              <a:t>%</a:t>
            </a:r>
            <a:r>
              <a:rPr lang="en-GB" sz="1200" b="1" dirty="0">
                <a:solidFill>
                  <a:srgbClr val="3333FF"/>
                </a:solidFill>
                <a:latin typeface="Comic Sans MS" charset="0"/>
                <a:ea typeface="Times New Roman" charset="0"/>
                <a:cs typeface="Times New Roman" charset="0"/>
              </a:rPr>
              <a:t> FWHM for </a:t>
            </a:r>
            <a:r>
              <a:rPr lang="en-GB" sz="1200" b="1" dirty="0" err="1">
                <a:solidFill>
                  <a:srgbClr val="3333FF"/>
                </a:solidFill>
                <a:latin typeface="Comic Sans MS" charset="0"/>
                <a:ea typeface="Times New Roman" charset="0"/>
                <a:cs typeface="Times New Roman" charset="0"/>
              </a:rPr>
              <a:t>p</a:t>
            </a:r>
            <a:r>
              <a:rPr lang="en-GB" sz="1200" b="1" dirty="0">
                <a:solidFill>
                  <a:srgbClr val="3333FF"/>
                </a:solidFill>
                <a:latin typeface="Comic Sans MS" charset="0"/>
                <a:ea typeface="Times New Roman" charset="0"/>
                <a:cs typeface="Times New Roman" charset="0"/>
              </a:rPr>
              <a:t> @400 </a:t>
            </a:r>
            <a:r>
              <a:rPr lang="en-GB" sz="1200" b="1" dirty="0" err="1">
                <a:solidFill>
                  <a:srgbClr val="3333FF"/>
                </a:solidFill>
                <a:latin typeface="Comic Sans MS" charset="0"/>
                <a:ea typeface="Times New Roman" charset="0"/>
                <a:cs typeface="Times New Roman" charset="0"/>
              </a:rPr>
              <a:t>MeV/c</a:t>
            </a:r>
            <a:r>
              <a:rPr lang="en-GB" sz="1200" b="1" dirty="0">
                <a:solidFill>
                  <a:srgbClr val="3333FF"/>
                </a:solidFill>
                <a:latin typeface="Comic Sans MS" charset="0"/>
                <a:ea typeface="Times New Roman" charset="0"/>
                <a:cs typeface="Times New Roman" charset="0"/>
              </a:rPr>
              <a:t> for decay study)</a:t>
            </a:r>
          </a:p>
          <a:p>
            <a:pPr eaLnBrk="0">
              <a:lnSpc>
                <a:spcPct val="161000"/>
              </a:lnSpc>
              <a:buClr>
                <a:srgbClr val="FFFFFF"/>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200" b="1" dirty="0">
                <a:solidFill>
                  <a:srgbClr val="3333FF"/>
                </a:solidFill>
                <a:latin typeface="Comic Sans MS" charset="0"/>
                <a:ea typeface="Times New Roman" charset="0"/>
                <a:cs typeface="Times New Roman" charset="0"/>
              </a:rPr>
              <a:t> (</a:t>
            </a:r>
            <a:r>
              <a:rPr lang="en-GB" sz="1300" b="1" dirty="0">
                <a:solidFill>
                  <a:srgbClr val="3333FF"/>
                </a:solidFill>
                <a:latin typeface="Comic Sans MS" charset="0"/>
                <a:ea typeface="Times New Roman" charset="0"/>
                <a:cs typeface="Times New Roman" charset="0"/>
              </a:rPr>
              <a:t>tracker resolution + He bag + thin targets)</a:t>
            </a:r>
          </a:p>
          <a:p>
            <a:pPr eaLnBrk="0">
              <a:lnSpc>
                <a:spcPct val="161000"/>
              </a:lnSpc>
              <a:buClr>
                <a:srgbClr val="FFFFFF"/>
              </a:buClr>
              <a:buSzPct val="130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1300" b="1" dirty="0">
                <a:solidFill>
                  <a:srgbClr val="FF0000"/>
                </a:solidFill>
                <a:latin typeface="Comic Sans MS" charset="0"/>
                <a:ea typeface="Times New Roman" charset="0"/>
                <a:cs typeface="Times New Roman" charset="0"/>
              </a:rPr>
              <a:t> Solid angle </a:t>
            </a:r>
            <a:r>
              <a:rPr lang="en-GB" sz="1300" b="1" dirty="0">
                <a:solidFill>
                  <a:srgbClr val="FFFFFF"/>
                </a:solidFill>
                <a:latin typeface="Comic Sans MS" charset="0"/>
                <a:ea typeface="Times New Roman" charset="0"/>
                <a:cs typeface="Times New Roman" charset="0"/>
              </a:rPr>
              <a:t> </a:t>
            </a:r>
            <a:r>
              <a:rPr lang="en-GB" sz="1200" b="1" dirty="0">
                <a:solidFill>
                  <a:srgbClr val="3333FF"/>
                </a:solidFill>
                <a:latin typeface="Comic Sans MS" charset="0"/>
                <a:ea typeface="Times New Roman" charset="0"/>
                <a:cs typeface="Times New Roman" charset="0"/>
              </a:rPr>
              <a:t>~ 2</a:t>
            </a:r>
            <a:r>
              <a:rPr lang="en-GB" sz="1200" b="1" dirty="0">
                <a:solidFill>
                  <a:srgbClr val="3333FF"/>
                </a:solidFill>
                <a:latin typeface="Symbol" charset="2"/>
              </a:rPr>
              <a:t></a:t>
            </a:r>
            <a:r>
              <a:rPr lang="en-GB" sz="1200" b="1" dirty="0">
                <a:solidFill>
                  <a:srgbClr val="3333FF"/>
                </a:solidFill>
                <a:latin typeface="Standard Symbols L" charset="2"/>
              </a:rPr>
              <a:t> </a:t>
            </a:r>
            <a:r>
              <a:rPr lang="en-GB" sz="1200" b="1" dirty="0" err="1">
                <a:solidFill>
                  <a:srgbClr val="3333FF"/>
                </a:solidFill>
                <a:latin typeface="Comic Sans MS" charset="0"/>
                <a:ea typeface="Times New Roman" charset="0"/>
                <a:cs typeface="Times New Roman" charset="0"/>
              </a:rPr>
              <a:t>srad</a:t>
            </a:r>
            <a:r>
              <a:rPr lang="en-GB" sz="1200" b="1" dirty="0">
                <a:solidFill>
                  <a:srgbClr val="3333FF"/>
                </a:solidFill>
                <a:latin typeface="Comic Sans MS" charset="0"/>
                <a:ea typeface="Times New Roman" charset="0"/>
                <a:cs typeface="Times New Roman" charset="0"/>
              </a:rPr>
              <a:t> </a:t>
            </a:r>
          </a:p>
        </p:txBody>
      </p:sp>
      <p:sp>
        <p:nvSpPr>
          <p:cNvPr id="5129" name="Text Box 9"/>
          <p:cNvSpPr txBox="1">
            <a:spLocks noChangeArrowheads="1"/>
          </p:cNvSpPr>
          <p:nvPr/>
        </p:nvSpPr>
        <p:spPr bwMode="auto">
          <a:xfrm>
            <a:off x="3317760" y="5599308"/>
            <a:ext cx="2695680" cy="465169"/>
          </a:xfrm>
          <a:prstGeom prst="rect">
            <a:avLst/>
          </a:prstGeom>
          <a:noFill/>
          <a:ln w="9525">
            <a:noFill/>
            <a:round/>
            <a:headEnd/>
            <a:tailEnd/>
          </a:ln>
          <a:effectLst/>
        </p:spPr>
        <p:txBody>
          <a:bodyPr wrap="none" lIns="82945" tIns="41473" rIns="82945" bIns="41473" anchor="ctr">
            <a:prstTxWarp prst="textNoShape">
              <a:avLst/>
            </a:prstTxWarp>
          </a:bodyPr>
          <a:lstStyle/>
          <a:p>
            <a:endParaRPr lang="en-US"/>
          </a:p>
        </p:txBody>
      </p:sp>
      <p:grpSp>
        <p:nvGrpSpPr>
          <p:cNvPr id="2" name="Group 17"/>
          <p:cNvGrpSpPr/>
          <p:nvPr/>
        </p:nvGrpSpPr>
        <p:grpSpPr>
          <a:xfrm>
            <a:off x="2891646" y="5562600"/>
            <a:ext cx="6052892" cy="990600"/>
            <a:chOff x="2892501" y="5562600"/>
            <a:chExt cx="5599179" cy="990600"/>
          </a:xfrm>
        </p:grpSpPr>
        <p:sp>
          <p:nvSpPr>
            <p:cNvPr id="5130" name="Text Box 10"/>
            <p:cNvSpPr txBox="1">
              <a:spLocks noChangeArrowheads="1"/>
            </p:cNvSpPr>
            <p:nvPr/>
          </p:nvSpPr>
          <p:spPr bwMode="auto">
            <a:xfrm>
              <a:off x="2892501" y="5599308"/>
              <a:ext cx="5008319" cy="773362"/>
            </a:xfrm>
            <a:prstGeom prst="rect">
              <a:avLst/>
            </a:prstGeom>
            <a:noFill/>
            <a:ln w="9525">
              <a:noFill/>
              <a:round/>
              <a:headEnd/>
              <a:tailEnd/>
            </a:ln>
            <a:effectLst/>
          </p:spPr>
          <p:txBody>
            <a:bodyPr wrap="none" lIns="81639" tIns="40820"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a:solidFill>
                    <a:srgbClr val="000000"/>
                  </a:solidFill>
                  <a:latin typeface="+mj-lt"/>
                </a:rPr>
                <a:t>2003 data taking: 190 pb</a:t>
              </a:r>
              <a:r>
                <a:rPr lang="en-GB" sz="2200" b="1" baseline="30000" dirty="0">
                  <a:solidFill>
                    <a:srgbClr val="000000"/>
                  </a:solidFill>
                  <a:latin typeface="+mj-lt"/>
                </a:rPr>
                <a:t>-1</a:t>
              </a:r>
              <a:r>
                <a:rPr lang="en-GB" dirty="0">
                  <a:solidFill>
                    <a:srgbClr val="000000"/>
                  </a:solidFill>
                  <a:latin typeface="+mj-lt"/>
                </a:rPr>
                <a:t> (2</a:t>
              </a:r>
              <a:r>
                <a:rPr lang="en-GB" sz="1500" dirty="0">
                  <a:solidFill>
                    <a:srgbClr val="000000"/>
                  </a:solidFill>
                  <a:latin typeface="+mj-lt"/>
                </a:rPr>
                <a:t>x</a:t>
              </a:r>
              <a:r>
                <a:rPr lang="en-GB" sz="2200" b="1" baseline="30000" dirty="0">
                  <a:solidFill>
                    <a:srgbClr val="000000"/>
                  </a:solidFill>
                  <a:latin typeface="+mj-lt"/>
                </a:rPr>
                <a:t>6</a:t>
              </a:r>
              <a:r>
                <a:rPr lang="en-GB" dirty="0">
                  <a:solidFill>
                    <a:srgbClr val="000000"/>
                  </a:solidFill>
                  <a:latin typeface="+mj-lt"/>
                </a:rPr>
                <a:t>Li, </a:t>
              </a:r>
              <a:r>
                <a:rPr lang="en-GB" sz="2200" b="1" baseline="30000" dirty="0">
                  <a:solidFill>
                    <a:srgbClr val="000000"/>
                  </a:solidFill>
                  <a:latin typeface="+mj-lt"/>
                </a:rPr>
                <a:t>7</a:t>
              </a:r>
              <a:r>
                <a:rPr lang="en-GB" dirty="0">
                  <a:solidFill>
                    <a:srgbClr val="000000"/>
                  </a:solidFill>
                  <a:latin typeface="+mj-lt"/>
                </a:rPr>
                <a:t>Li, 3</a:t>
              </a:r>
              <a:r>
                <a:rPr lang="en-GB" sz="1500" dirty="0">
                  <a:solidFill>
                    <a:srgbClr val="000000"/>
                  </a:solidFill>
                  <a:latin typeface="+mj-lt"/>
                </a:rPr>
                <a:t>x</a:t>
              </a:r>
              <a:r>
                <a:rPr lang="en-GB" sz="2200" b="1" baseline="30000" dirty="0">
                  <a:solidFill>
                    <a:srgbClr val="000000"/>
                  </a:solidFill>
                  <a:latin typeface="+mj-lt"/>
                </a:rPr>
                <a:t>12</a:t>
              </a:r>
              <a:r>
                <a:rPr lang="en-GB" dirty="0">
                  <a:solidFill>
                    <a:srgbClr val="000000"/>
                  </a:solidFill>
                  <a:latin typeface="+mj-lt"/>
                </a:rPr>
                <a:t>C, </a:t>
              </a:r>
              <a:r>
                <a:rPr lang="en-GB" sz="2200" b="1" baseline="30000" dirty="0">
                  <a:solidFill>
                    <a:srgbClr val="000000"/>
                  </a:solidFill>
                  <a:latin typeface="+mj-lt"/>
                </a:rPr>
                <a:t>27</a:t>
              </a:r>
              <a:r>
                <a:rPr lang="en-GB" dirty="0">
                  <a:solidFill>
                    <a:srgbClr val="000000"/>
                  </a:solidFill>
                  <a:latin typeface="+mj-lt"/>
                </a:rPr>
                <a:t>Al, </a:t>
              </a:r>
              <a:r>
                <a:rPr lang="en-GB" sz="2200" b="1" baseline="30000" dirty="0">
                  <a:solidFill>
                    <a:srgbClr val="000000"/>
                  </a:solidFill>
                  <a:latin typeface="+mj-lt"/>
                </a:rPr>
                <a:t>51</a:t>
              </a:r>
              <a:r>
                <a:rPr lang="en-GB" dirty="0">
                  <a:solidFill>
                    <a:srgbClr val="000000"/>
                  </a:solidFill>
                  <a:latin typeface="+mj-lt"/>
                </a:rPr>
                <a:t>V)</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a:solidFill>
                    <a:srgbClr val="000000"/>
                  </a:solidFill>
                  <a:latin typeface="+mj-lt"/>
                </a:rPr>
                <a:t>2006 data taking: 966 pb</a:t>
              </a:r>
              <a:r>
                <a:rPr lang="en-GB" sz="2200" b="1" baseline="30000" dirty="0">
                  <a:solidFill>
                    <a:srgbClr val="000000"/>
                  </a:solidFill>
                  <a:latin typeface="+mj-lt"/>
                </a:rPr>
                <a:t>-1</a:t>
              </a:r>
              <a:r>
                <a:rPr lang="en-GB" dirty="0">
                  <a:solidFill>
                    <a:srgbClr val="000000"/>
                  </a:solidFill>
                  <a:latin typeface="+mj-lt"/>
                </a:rPr>
                <a:t> (2</a:t>
              </a:r>
              <a:r>
                <a:rPr lang="en-GB" sz="1500" dirty="0">
                  <a:solidFill>
                    <a:srgbClr val="000000"/>
                  </a:solidFill>
                  <a:latin typeface="+mj-lt"/>
                </a:rPr>
                <a:t>x</a:t>
              </a:r>
              <a:r>
                <a:rPr lang="en-GB" sz="2200" b="1" baseline="30000" dirty="0">
                  <a:solidFill>
                    <a:srgbClr val="000000"/>
                  </a:solidFill>
                  <a:latin typeface="+mj-lt"/>
                </a:rPr>
                <a:t>6</a:t>
              </a:r>
              <a:r>
                <a:rPr lang="en-GB" dirty="0">
                  <a:solidFill>
                    <a:srgbClr val="000000"/>
                  </a:solidFill>
                  <a:latin typeface="+mj-lt"/>
                </a:rPr>
                <a:t>Li, 2</a:t>
              </a:r>
              <a:r>
                <a:rPr lang="en-GB" sz="1500" dirty="0">
                  <a:solidFill>
                    <a:srgbClr val="000000"/>
                  </a:solidFill>
                  <a:latin typeface="+mj-lt"/>
                </a:rPr>
                <a:t>x</a:t>
              </a:r>
              <a:r>
                <a:rPr lang="en-GB" sz="2200" b="1" baseline="30000" dirty="0">
                  <a:solidFill>
                    <a:srgbClr val="000000"/>
                  </a:solidFill>
                  <a:latin typeface="+mj-lt"/>
                </a:rPr>
                <a:t>7</a:t>
              </a:r>
              <a:r>
                <a:rPr lang="en-GB" dirty="0">
                  <a:solidFill>
                    <a:srgbClr val="000000"/>
                  </a:solidFill>
                  <a:latin typeface="+mj-lt"/>
                </a:rPr>
                <a:t>Li, 2</a:t>
              </a:r>
              <a:r>
                <a:rPr lang="en-GB" sz="1500" dirty="0">
                  <a:solidFill>
                    <a:srgbClr val="000000"/>
                  </a:solidFill>
                  <a:latin typeface="+mj-lt"/>
                </a:rPr>
                <a:t>x</a:t>
              </a:r>
              <a:r>
                <a:rPr lang="en-GB" sz="2200" b="1" baseline="30000" dirty="0">
                  <a:solidFill>
                    <a:srgbClr val="000000"/>
                  </a:solidFill>
                  <a:latin typeface="+mj-lt"/>
                </a:rPr>
                <a:t>9</a:t>
              </a:r>
              <a:r>
                <a:rPr lang="en-GB" dirty="0">
                  <a:solidFill>
                    <a:srgbClr val="000000"/>
                  </a:solidFill>
                  <a:latin typeface="+mj-lt"/>
                </a:rPr>
                <a:t>Be, </a:t>
              </a:r>
              <a:r>
                <a:rPr lang="en-GB" sz="2200" b="1" baseline="30000" dirty="0">
                  <a:solidFill>
                    <a:srgbClr val="000000"/>
                  </a:solidFill>
                  <a:latin typeface="+mj-lt"/>
                </a:rPr>
                <a:t>13</a:t>
              </a:r>
              <a:r>
                <a:rPr lang="en-GB" dirty="0">
                  <a:solidFill>
                    <a:srgbClr val="000000"/>
                  </a:solidFill>
                  <a:latin typeface="+mj-lt"/>
                </a:rPr>
                <a:t>C, </a:t>
              </a:r>
              <a:r>
                <a:rPr lang="en-GB" dirty="0" smtClean="0">
                  <a:solidFill>
                    <a:srgbClr val="000000"/>
                  </a:solidFill>
                  <a:latin typeface="+mj-lt"/>
                </a:rPr>
                <a:t>D</a:t>
              </a:r>
              <a:r>
                <a:rPr lang="en-GB" sz="2200" b="1" baseline="-25000" dirty="0" smtClean="0">
                  <a:solidFill>
                    <a:srgbClr val="000000"/>
                  </a:solidFill>
                  <a:latin typeface="+mj-lt"/>
                </a:rPr>
                <a:t>2</a:t>
              </a:r>
              <a:r>
                <a:rPr lang="en-GB" dirty="0" smtClean="0">
                  <a:solidFill>
                    <a:srgbClr val="000000"/>
                  </a:solidFill>
                  <a:latin typeface="+mj-lt"/>
                </a:rPr>
                <a:t>O)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dirty="0" smtClean="0">
                  <a:solidFill>
                    <a:srgbClr val="000000"/>
                  </a:solidFill>
                  <a:latin typeface="+mj-lt"/>
                </a:rPr>
                <a:t>                             10 pb</a:t>
              </a:r>
              <a:r>
                <a:rPr lang="en-GB" sz="2200" b="1" baseline="30000" dirty="0" smtClean="0">
                  <a:solidFill>
                    <a:srgbClr val="000000"/>
                  </a:solidFill>
                  <a:latin typeface="+mj-lt"/>
                </a:rPr>
                <a:t>-1</a:t>
              </a:r>
              <a:r>
                <a:rPr lang="en-GB" dirty="0" smtClean="0">
                  <a:solidFill>
                    <a:srgbClr val="000000"/>
                  </a:solidFill>
                  <a:latin typeface="+mj-lt"/>
                </a:rPr>
                <a:t>/day</a:t>
              </a:r>
              <a:endParaRPr lang="en-GB" dirty="0">
                <a:solidFill>
                  <a:srgbClr val="000000"/>
                </a:solidFill>
                <a:latin typeface="+mj-lt"/>
              </a:endParaRPr>
            </a:p>
          </p:txBody>
        </p:sp>
        <p:sp>
          <p:nvSpPr>
            <p:cNvPr id="5131" name="AutoShape 11"/>
            <p:cNvSpPr>
              <a:spLocks noChangeArrowheads="1"/>
            </p:cNvSpPr>
            <p:nvPr/>
          </p:nvSpPr>
          <p:spPr bwMode="auto">
            <a:xfrm>
              <a:off x="2903040" y="5562600"/>
              <a:ext cx="5588640" cy="990600"/>
            </a:xfrm>
            <a:prstGeom prst="roundRect">
              <a:avLst>
                <a:gd name="adj" fmla="val 171"/>
              </a:avLst>
            </a:prstGeom>
            <a:noFill/>
            <a:ln w="36720">
              <a:solidFill>
                <a:srgbClr val="FF0000"/>
              </a:solidFill>
              <a:round/>
              <a:headEnd/>
              <a:tailEnd/>
            </a:ln>
            <a:effectLst/>
          </p:spPr>
          <p:txBody>
            <a:bodyPr wrap="none" lIns="82945" tIns="41473" rIns="82945" bIns="41473" anchor="ctr">
              <a:prstTxWarp prst="textNoShape">
                <a:avLst/>
              </a:prstTxWarp>
            </a:bodyPr>
            <a:lstStyle/>
            <a:p>
              <a:endParaRPr lang="en-US"/>
            </a:p>
          </p:txBody>
        </p:sp>
      </p:grpSp>
      <p:pic>
        <p:nvPicPr>
          <p:cNvPr id="5132" name="Picture 12"/>
          <p:cNvPicPr>
            <a:picLocks noChangeAspect="1" noChangeArrowheads="1"/>
          </p:cNvPicPr>
          <p:nvPr/>
        </p:nvPicPr>
        <p:blipFill>
          <a:blip r:embed="rId3" cstate="print"/>
          <a:srcRect/>
          <a:stretch>
            <a:fillRect/>
          </a:stretch>
        </p:blipFill>
        <p:spPr bwMode="auto">
          <a:xfrm>
            <a:off x="7902720" y="0"/>
            <a:ext cx="1221120" cy="1221248"/>
          </a:xfrm>
          <a:prstGeom prst="rect">
            <a:avLst/>
          </a:prstGeom>
          <a:noFill/>
          <a:ln w="9525">
            <a:noFill/>
            <a:round/>
            <a:headEnd/>
            <a:tailEnd/>
          </a:ln>
          <a:effectLst/>
        </p:spPr>
      </p:pic>
      <p:grpSp>
        <p:nvGrpSpPr>
          <p:cNvPr id="3" name="Group 3"/>
          <p:cNvGrpSpPr>
            <a:grpSpLocks/>
          </p:cNvGrpSpPr>
          <p:nvPr/>
        </p:nvGrpSpPr>
        <p:grpSpPr bwMode="auto">
          <a:xfrm>
            <a:off x="64801" y="1520800"/>
            <a:ext cx="4910400" cy="5305517"/>
            <a:chOff x="45" y="1008"/>
            <a:chExt cx="3410" cy="3684"/>
          </a:xfrm>
        </p:grpSpPr>
        <p:pic>
          <p:nvPicPr>
            <p:cNvPr id="5124" name="Picture 4"/>
            <p:cNvPicPr>
              <a:picLocks noChangeAspect="1" noChangeArrowheads="1"/>
            </p:cNvPicPr>
            <p:nvPr/>
          </p:nvPicPr>
          <p:blipFill>
            <a:blip r:embed="rId4" cstate="print"/>
            <a:srcRect/>
            <a:stretch>
              <a:fillRect/>
            </a:stretch>
          </p:blipFill>
          <p:spPr bwMode="auto">
            <a:xfrm>
              <a:off x="45" y="1008"/>
              <a:ext cx="3411" cy="1984"/>
            </a:xfrm>
            <a:prstGeom prst="rect">
              <a:avLst/>
            </a:prstGeom>
            <a:solidFill>
              <a:srgbClr val="6699FF"/>
            </a:solidFill>
            <a:ln w="9525">
              <a:noFill/>
              <a:round/>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152" y="2928"/>
              <a:ext cx="1630" cy="1765"/>
            </a:xfrm>
            <a:prstGeom prst="rect">
              <a:avLst/>
            </a:prstGeom>
            <a:noFill/>
            <a:ln w="12600">
              <a:solidFill>
                <a:srgbClr val="000000"/>
              </a:solidFill>
              <a:miter lim="800000"/>
              <a:headEnd/>
              <a:tailEnd/>
            </a:ln>
            <a:effectLst/>
          </p:spPr>
        </p:pic>
        <p:sp>
          <p:nvSpPr>
            <p:cNvPr id="5126" name="Line 6"/>
            <p:cNvSpPr>
              <a:spLocks noChangeShapeType="1"/>
            </p:cNvSpPr>
            <p:nvPr/>
          </p:nvSpPr>
          <p:spPr bwMode="auto">
            <a:xfrm>
              <a:off x="1629" y="2064"/>
              <a:ext cx="144" cy="864"/>
            </a:xfrm>
            <a:prstGeom prst="line">
              <a:avLst/>
            </a:prstGeom>
            <a:noFill/>
            <a:ln w="19080">
              <a:solidFill>
                <a:srgbClr val="0000FF"/>
              </a:solidFill>
              <a:prstDash val="sysDot"/>
              <a:miter lim="800000"/>
              <a:headEnd/>
              <a:tailEnd/>
            </a:ln>
            <a:effectLst/>
          </p:spPr>
          <p:txBody>
            <a:bodyPr>
              <a:prstTxWarp prst="textNoShape">
                <a:avLst/>
              </a:prstTxWarp>
            </a:bodyPr>
            <a:lstStyle/>
            <a:p>
              <a:endParaRPr lang="en-US"/>
            </a:p>
          </p:txBody>
        </p:sp>
        <p:sp>
          <p:nvSpPr>
            <p:cNvPr id="5127" name="Line 7"/>
            <p:cNvSpPr>
              <a:spLocks noChangeShapeType="1"/>
            </p:cNvSpPr>
            <p:nvPr/>
          </p:nvSpPr>
          <p:spPr bwMode="auto">
            <a:xfrm flipV="1">
              <a:off x="141" y="2083"/>
              <a:ext cx="1447" cy="846"/>
            </a:xfrm>
            <a:prstGeom prst="line">
              <a:avLst/>
            </a:prstGeom>
            <a:noFill/>
            <a:ln w="19080">
              <a:solidFill>
                <a:srgbClr val="0000FF"/>
              </a:solidFill>
              <a:prstDash val="sysDot"/>
              <a:miter lim="800000"/>
              <a:headEnd/>
              <a:tailEnd/>
            </a:ln>
            <a:effectLst/>
          </p:spPr>
          <p:txBody>
            <a:bodyPr>
              <a:prstTxWarp prst="textNoShape">
                <a:avLst/>
              </a:prstTxWarp>
            </a:bodyPr>
            <a:lstStyle/>
            <a:p>
              <a:endParaRPr lang="en-US"/>
            </a:p>
          </p:txBody>
        </p:sp>
      </p:grpSp>
      <p:grpSp>
        <p:nvGrpSpPr>
          <p:cNvPr id="4" name="Group 18"/>
          <p:cNvGrpSpPr/>
          <p:nvPr/>
        </p:nvGrpSpPr>
        <p:grpSpPr>
          <a:xfrm>
            <a:off x="228600" y="457200"/>
            <a:ext cx="4905826" cy="783442"/>
            <a:chOff x="64801" y="588158"/>
            <a:chExt cx="4666082" cy="783442"/>
          </a:xfrm>
        </p:grpSpPr>
        <p:sp>
          <p:nvSpPr>
            <p:cNvPr id="5134" name="Text Box 14"/>
            <p:cNvSpPr txBox="1">
              <a:spLocks noChangeArrowheads="1"/>
            </p:cNvSpPr>
            <p:nvPr/>
          </p:nvSpPr>
          <p:spPr bwMode="auto">
            <a:xfrm>
              <a:off x="195840" y="616385"/>
              <a:ext cx="4476480" cy="637754"/>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it-IT" dirty="0">
                  <a:solidFill>
                    <a:schemeClr val="tx1"/>
                  </a:solidFill>
                  <a:latin typeface="+mj-lt"/>
                </a:rPr>
                <a:t>e</a:t>
              </a:r>
              <a:r>
                <a:rPr lang="it-IT" sz="2200" b="1" baseline="30000" dirty="0">
                  <a:latin typeface="+mj-lt"/>
                </a:rPr>
                <a:t>+</a:t>
              </a:r>
              <a:r>
                <a:rPr lang="it-IT" dirty="0">
                  <a:solidFill>
                    <a:schemeClr val="tx1"/>
                  </a:solidFill>
                  <a:latin typeface="+mj-lt"/>
                </a:rPr>
                <a:t> + e</a:t>
              </a:r>
              <a:r>
                <a:rPr lang="it-IT" sz="2200" b="1" baseline="30000" dirty="0">
                  <a:latin typeface="+mj-lt"/>
                </a:rPr>
                <a:t>-</a:t>
              </a:r>
              <a:r>
                <a:rPr lang="it-IT" dirty="0">
                  <a:solidFill>
                    <a:schemeClr val="tx1"/>
                  </a:solidFill>
                  <a:latin typeface="+mj-lt"/>
                </a:rPr>
                <a:t> </a:t>
              </a:r>
              <a:r>
                <a:rPr lang="it-IT" dirty="0">
                  <a:solidFill>
                    <a:schemeClr val="tx1"/>
                  </a:solidFill>
                  <a:latin typeface="+mj-lt"/>
                  <a:sym typeface="Symbol" charset="2"/>
                </a:rPr>
                <a:t> </a:t>
              </a:r>
              <a:r>
                <a:rPr lang="it-IT" dirty="0">
                  <a:solidFill>
                    <a:schemeClr val="tx1"/>
                  </a:solidFill>
                  <a:latin typeface="Symbol" charset="2"/>
                </a:rPr>
                <a:t>f </a:t>
              </a:r>
              <a:r>
                <a:rPr lang="it-IT" dirty="0">
                  <a:solidFill>
                    <a:schemeClr val="tx1"/>
                  </a:solidFill>
                  <a:latin typeface="+mj-lt"/>
                </a:rPr>
                <a:t>(1020) </a:t>
              </a:r>
              <a:r>
                <a:rPr lang="it-IT" dirty="0">
                  <a:solidFill>
                    <a:schemeClr val="tx1"/>
                  </a:solidFill>
                  <a:latin typeface="+mj-lt"/>
                  <a:sym typeface="Symbol" charset="2"/>
                </a:rPr>
                <a:t></a:t>
              </a:r>
              <a:r>
                <a:rPr lang="it-IT" dirty="0">
                  <a:solidFill>
                    <a:schemeClr val="tx1"/>
                  </a:solidFill>
                  <a:latin typeface="+mj-lt"/>
                </a:rPr>
                <a:t> K</a:t>
              </a:r>
              <a:r>
                <a:rPr lang="it-IT" sz="2200" b="1" baseline="30000" dirty="0">
                  <a:latin typeface="+mj-lt"/>
                </a:rPr>
                <a:t>+</a:t>
              </a:r>
              <a:r>
                <a:rPr lang="it-IT" dirty="0">
                  <a:solidFill>
                    <a:schemeClr val="tx1"/>
                  </a:solidFill>
                  <a:latin typeface="+mj-lt"/>
                </a:rPr>
                <a:t> + K</a:t>
              </a:r>
              <a:r>
                <a:rPr lang="it-IT" sz="2200" b="1" baseline="30000" dirty="0">
                  <a:latin typeface="+mj-lt"/>
                </a:rPr>
                <a:t>- </a:t>
              </a:r>
              <a:r>
                <a:rPr lang="it-IT" dirty="0">
                  <a:solidFill>
                    <a:schemeClr val="tx1"/>
                  </a:solidFill>
                  <a:latin typeface="+mj-lt"/>
                </a:rPr>
                <a:t>(127 MeV/c)</a:t>
              </a:r>
            </a:p>
            <a:p>
              <a:r>
                <a:rPr lang="it-IT" dirty="0">
                  <a:solidFill>
                    <a:schemeClr val="tx1"/>
                  </a:solidFill>
                </a:rPr>
                <a:t>                                      </a:t>
              </a:r>
              <a:r>
                <a:rPr lang="it-IT" dirty="0" smtClean="0">
                  <a:solidFill>
                    <a:schemeClr val="tx1"/>
                  </a:solidFill>
                </a:rPr>
                <a:t> </a:t>
              </a:r>
              <a:r>
                <a:rPr lang="it-IT" dirty="0" smtClean="0">
                  <a:solidFill>
                    <a:schemeClr val="tx1"/>
                  </a:solidFill>
                  <a:latin typeface="+mj-lt"/>
                </a:rPr>
                <a:t>K</a:t>
              </a:r>
              <a:r>
                <a:rPr lang="it-IT" sz="2200" b="1" baseline="30000" dirty="0">
                  <a:latin typeface="+mj-lt"/>
                </a:rPr>
                <a:t>-</a:t>
              </a:r>
              <a:r>
                <a:rPr lang="it-IT" dirty="0">
                  <a:solidFill>
                    <a:schemeClr val="tx1"/>
                  </a:solidFill>
                  <a:latin typeface="+mj-lt"/>
                </a:rPr>
                <a:t> </a:t>
              </a:r>
              <a:r>
                <a:rPr lang="it-IT" baseline="-25000" dirty="0">
                  <a:solidFill>
                    <a:schemeClr val="tx1"/>
                  </a:solidFill>
                  <a:latin typeface="+mj-lt"/>
                </a:rPr>
                <a:t>stop</a:t>
              </a:r>
              <a:r>
                <a:rPr lang="it-IT" dirty="0">
                  <a:solidFill>
                    <a:schemeClr val="tx1"/>
                  </a:solidFill>
                  <a:latin typeface="+mj-lt"/>
                </a:rPr>
                <a:t> + </a:t>
              </a:r>
              <a:r>
                <a:rPr lang="it-IT" sz="2200" b="1" baseline="30000" dirty="0">
                  <a:latin typeface="+mj-lt"/>
                </a:rPr>
                <a:t>A</a:t>
              </a:r>
              <a:r>
                <a:rPr lang="it-IT" dirty="0">
                  <a:solidFill>
                    <a:schemeClr val="tx1"/>
                  </a:solidFill>
                  <a:latin typeface="+mj-lt"/>
                </a:rPr>
                <a:t>Z </a:t>
              </a:r>
              <a:r>
                <a:rPr lang="it-IT" dirty="0">
                  <a:solidFill>
                    <a:schemeClr val="tx1"/>
                  </a:solidFill>
                  <a:latin typeface="+mj-lt"/>
                  <a:sym typeface="Symbol" charset="2"/>
                </a:rPr>
                <a:t> </a:t>
              </a:r>
              <a:r>
                <a:rPr lang="it-IT" sz="2200" b="1" baseline="30000" dirty="0">
                  <a:latin typeface="+mj-lt"/>
                </a:rPr>
                <a:t>A</a:t>
              </a:r>
              <a:r>
                <a:rPr lang="it-IT" sz="2200" b="1" baseline="-25000" dirty="0">
                  <a:latin typeface="Symbol" charset="2"/>
                </a:rPr>
                <a:t>L</a:t>
              </a:r>
              <a:r>
                <a:rPr lang="it-IT" dirty="0">
                  <a:solidFill>
                    <a:schemeClr val="tx1"/>
                  </a:solidFill>
                  <a:latin typeface="+mj-lt"/>
                </a:rPr>
                <a:t>Z + </a:t>
              </a:r>
              <a:r>
                <a:rPr lang="it-IT" dirty="0">
                  <a:solidFill>
                    <a:schemeClr val="tx1"/>
                  </a:solidFill>
                  <a:latin typeface="Symbol" charset="2"/>
                </a:rPr>
                <a:t>p</a:t>
              </a:r>
              <a:r>
                <a:rPr lang="it-IT" sz="2200" b="1" baseline="30000" dirty="0"/>
                <a:t>-</a:t>
              </a:r>
            </a:p>
          </p:txBody>
        </p:sp>
        <p:sp>
          <p:nvSpPr>
            <p:cNvPr id="5136" name="Rectangle 16"/>
            <p:cNvSpPr>
              <a:spLocks noChangeArrowheads="1"/>
            </p:cNvSpPr>
            <p:nvPr/>
          </p:nvSpPr>
          <p:spPr bwMode="auto">
            <a:xfrm>
              <a:off x="64801" y="588158"/>
              <a:ext cx="4666082" cy="783442"/>
            </a:xfrm>
            <a:prstGeom prst="rect">
              <a:avLst/>
            </a:prstGeom>
            <a:noFill/>
            <a:ln w="22225">
              <a:solidFill>
                <a:srgbClr val="008000"/>
              </a:solidFill>
              <a:miter lim="800000"/>
              <a:headEnd/>
              <a:tailEnd/>
            </a:ln>
            <a:effectLst/>
          </p:spPr>
          <p:txBody>
            <a:bodyPr wrap="none" lIns="82945" tIns="41473" rIns="82945" bIns="41473" anchor="ctr">
              <a:prstTxWarp prst="textNoShape">
                <a:avLst/>
              </a:prstTxWarp>
            </a:bodyPr>
            <a:lstStyle/>
            <a:p>
              <a:endParaRPr lang="en-US"/>
            </a:p>
          </p:txBody>
        </p:sp>
      </p:grpSp>
      <p:sp>
        <p:nvSpPr>
          <p:cNvPr id="5137" name="Text Box 17"/>
          <p:cNvSpPr txBox="1">
            <a:spLocks noChangeArrowheads="1"/>
          </p:cNvSpPr>
          <p:nvPr/>
        </p:nvSpPr>
        <p:spPr bwMode="auto">
          <a:xfrm>
            <a:off x="2724480" y="4546558"/>
            <a:ext cx="1488384" cy="314588"/>
          </a:xfrm>
          <a:prstGeom prst="rect">
            <a:avLst/>
          </a:prstGeom>
          <a:noFill/>
          <a:ln w="19050">
            <a:solidFill>
              <a:srgbClr val="0000FF"/>
            </a:solidFill>
            <a:miter lim="800000"/>
            <a:headEnd/>
            <a:tailEnd/>
          </a:ln>
          <a:effectLst/>
        </p:spPr>
        <p:txBody>
          <a:bodyPr wrap="none" lIns="82945" tIns="41473" rIns="82945" bIns="41473">
            <a:prstTxWarp prst="textNoShape">
              <a:avLst/>
            </a:prstTxWarp>
            <a:spAutoFit/>
          </a:bodyPr>
          <a:lstStyle/>
          <a:p>
            <a:r>
              <a:rPr lang="it-IT" sz="1500" dirty="0" err="1">
                <a:latin typeface="+mj-lt"/>
              </a:rPr>
              <a:t>Solenoid</a:t>
            </a:r>
            <a:r>
              <a:rPr lang="it-IT" sz="1500" dirty="0">
                <a:latin typeface="+mj-lt"/>
              </a:rPr>
              <a:t>: B=1T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207360" y="2940822"/>
            <a:ext cx="3600000" cy="3600000"/>
          </a:xfrm>
          <a:prstGeom prst="rect">
            <a:avLst/>
          </a:prstGeom>
          <a:noFill/>
          <a:ln w="9525">
            <a:noFill/>
            <a:round/>
            <a:headEnd/>
            <a:tailEnd/>
          </a:ln>
          <a:effectLst/>
        </p:spPr>
      </p:pic>
      <p:sp>
        <p:nvSpPr>
          <p:cNvPr id="6146" name="Text Box 2"/>
          <p:cNvSpPr txBox="1">
            <a:spLocks noChangeArrowheads="1"/>
          </p:cNvSpPr>
          <p:nvPr/>
        </p:nvSpPr>
        <p:spPr bwMode="auto">
          <a:xfrm>
            <a:off x="1370880" y="162738"/>
            <a:ext cx="6635520" cy="492532"/>
          </a:xfrm>
          <a:prstGeom prst="rect">
            <a:avLst/>
          </a:prstGeom>
          <a:noFill/>
          <a:ln w="9525">
            <a:noFill/>
            <a:round/>
            <a:headEnd/>
            <a:tailEnd/>
          </a:ln>
          <a:effectLst/>
        </p:spPr>
        <p:txBody>
          <a:bodyPr lIns="81639" tIns="40820"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200" dirty="0">
                <a:solidFill>
                  <a:srgbClr val="000000"/>
                </a:solidFill>
              </a:rPr>
              <a:t> </a:t>
            </a:r>
          </a:p>
        </p:txBody>
      </p:sp>
      <p:sp>
        <p:nvSpPr>
          <p:cNvPr id="6147" name="Text Box 3"/>
          <p:cNvSpPr txBox="1">
            <a:spLocks noChangeArrowheads="1"/>
          </p:cNvSpPr>
          <p:nvPr/>
        </p:nvSpPr>
        <p:spPr bwMode="auto">
          <a:xfrm>
            <a:off x="7257600" y="2281200"/>
            <a:ext cx="164160" cy="465169"/>
          </a:xfrm>
          <a:prstGeom prst="rect">
            <a:avLst/>
          </a:prstGeom>
          <a:noFill/>
          <a:ln w="9525">
            <a:noFill/>
            <a:round/>
            <a:headEnd/>
            <a:tailEnd/>
          </a:ln>
          <a:effectLst/>
        </p:spPr>
        <p:txBody>
          <a:bodyPr wrap="none" lIns="82945" tIns="41473" rIns="82945" bIns="41473" anchor="ctr">
            <a:prstTxWarp prst="textNoShape">
              <a:avLst/>
            </a:prstTxWarp>
          </a:bodyPr>
          <a:lstStyle/>
          <a:p>
            <a:endParaRPr lang="en-US"/>
          </a:p>
        </p:txBody>
      </p:sp>
      <p:sp>
        <p:nvSpPr>
          <p:cNvPr id="6148" name="Text Box 4"/>
          <p:cNvSpPr txBox="1">
            <a:spLocks noChangeArrowheads="1"/>
          </p:cNvSpPr>
          <p:nvPr/>
        </p:nvSpPr>
        <p:spPr bwMode="auto">
          <a:xfrm>
            <a:off x="1437121" y="0"/>
            <a:ext cx="5240160" cy="266428"/>
          </a:xfrm>
          <a:prstGeom prst="rect">
            <a:avLst/>
          </a:prstGeom>
          <a:noFill/>
          <a:ln w="9525">
            <a:noFill/>
            <a:round/>
            <a:headEnd/>
            <a:tailEnd/>
          </a:ln>
          <a:effectLst/>
        </p:spPr>
        <p:txBody>
          <a:bodyPr wrap="none" lIns="81639" tIns="40820"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b="1" dirty="0" err="1">
                <a:solidFill>
                  <a:srgbClr val="FF0000"/>
                </a:solidFill>
                <a:latin typeface="Arial"/>
                <a:cs typeface="Arial"/>
              </a:rPr>
              <a:t>Hypernuclear</a:t>
            </a:r>
            <a:r>
              <a:rPr lang="en-GB" sz="2400" b="1" dirty="0">
                <a:solidFill>
                  <a:srgbClr val="FF0000"/>
                </a:solidFill>
                <a:latin typeface="Arial"/>
                <a:cs typeface="Arial"/>
              </a:rPr>
              <a:t> decay study in FINUDA</a:t>
            </a:r>
            <a:endParaRPr lang="en-GB" sz="2400" b="1" dirty="0" smtClean="0">
              <a:solidFill>
                <a:srgbClr val="FF0000"/>
              </a:solidFill>
              <a:latin typeface="Arial"/>
              <a:cs typeface="Arial"/>
            </a:endParaRPr>
          </a:p>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200" b="1" dirty="0" smtClean="0">
                <a:solidFill>
                  <a:srgbClr val="FF0000"/>
                </a:solidFill>
                <a:latin typeface="Arial"/>
                <a:cs typeface="Arial"/>
              </a:rPr>
              <a:t>Strategy: coincidence </a:t>
            </a:r>
            <a:r>
              <a:rPr lang="en-GB" sz="2200" b="1" dirty="0">
                <a:solidFill>
                  <a:srgbClr val="FF0000"/>
                </a:solidFill>
                <a:latin typeface="Arial"/>
                <a:cs typeface="Arial"/>
              </a:rPr>
              <a:t>measurement</a:t>
            </a:r>
            <a:r>
              <a:rPr lang="en-GB" sz="2400" b="1" dirty="0">
                <a:solidFill>
                  <a:srgbClr val="FF0000"/>
                </a:solidFill>
                <a:latin typeface="Arial"/>
                <a:cs typeface="Arial"/>
              </a:rPr>
              <a:t> </a:t>
            </a:r>
          </a:p>
        </p:txBody>
      </p:sp>
      <p:grpSp>
        <p:nvGrpSpPr>
          <p:cNvPr id="2" name="Group 5"/>
          <p:cNvGrpSpPr>
            <a:grpSpLocks/>
          </p:cNvGrpSpPr>
          <p:nvPr/>
        </p:nvGrpSpPr>
        <p:grpSpPr bwMode="auto">
          <a:xfrm>
            <a:off x="4976641" y="2871694"/>
            <a:ext cx="3600000" cy="3600000"/>
            <a:chOff x="3456" y="2160"/>
            <a:chExt cx="2640" cy="2496"/>
          </a:xfrm>
        </p:grpSpPr>
        <p:pic>
          <p:nvPicPr>
            <p:cNvPr id="6150" name="Picture 6"/>
            <p:cNvPicPr>
              <a:picLocks noChangeAspect="1" noChangeArrowheads="1"/>
            </p:cNvPicPr>
            <p:nvPr/>
          </p:nvPicPr>
          <p:blipFill>
            <a:blip r:embed="rId4" cstate="print"/>
            <a:srcRect/>
            <a:stretch>
              <a:fillRect/>
            </a:stretch>
          </p:blipFill>
          <p:spPr bwMode="auto">
            <a:xfrm>
              <a:off x="3456" y="2160"/>
              <a:ext cx="2640" cy="2496"/>
            </a:xfrm>
            <a:prstGeom prst="rect">
              <a:avLst/>
            </a:prstGeom>
            <a:noFill/>
            <a:ln w="9525">
              <a:noFill/>
              <a:round/>
              <a:headEnd/>
              <a:tailEnd/>
            </a:ln>
            <a:effectLst/>
          </p:spPr>
        </p:pic>
        <p:sp>
          <p:nvSpPr>
            <p:cNvPr id="6151" name="Text Box 7"/>
            <p:cNvSpPr txBox="1">
              <a:spLocks noChangeArrowheads="1"/>
            </p:cNvSpPr>
            <p:nvPr/>
          </p:nvSpPr>
          <p:spPr bwMode="auto">
            <a:xfrm>
              <a:off x="5588" y="3295"/>
              <a:ext cx="211" cy="258"/>
            </a:xfrm>
            <a:prstGeom prst="rect">
              <a:avLst/>
            </a:prstGeom>
            <a:noFill/>
            <a:ln w="9525">
              <a:noFill/>
              <a:round/>
              <a:headEnd/>
              <a:tailEnd/>
            </a:ln>
            <a:effectLst/>
          </p:spPr>
          <p:txBody>
            <a:bodyPr wrap="square" lIns="90000" tIns="46800" rIns="90000" bIns="46800">
              <a:prstTxWarp prst="textNoShape">
                <a:avLst/>
              </a:prstTxWarp>
              <a:spAutoFit/>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err="1">
                  <a:solidFill>
                    <a:srgbClr val="FF3300"/>
                  </a:solidFill>
                </a:rPr>
                <a:t>p</a:t>
              </a:r>
              <a:endParaRPr lang="en-GB" b="1" dirty="0">
                <a:solidFill>
                  <a:srgbClr val="FF3300"/>
                </a:solidFill>
              </a:endParaRPr>
            </a:p>
          </p:txBody>
        </p:sp>
        <p:sp>
          <p:nvSpPr>
            <p:cNvPr id="6152" name="Text Box 8"/>
            <p:cNvSpPr txBox="1">
              <a:spLocks noChangeArrowheads="1"/>
            </p:cNvSpPr>
            <p:nvPr/>
          </p:nvSpPr>
          <p:spPr bwMode="auto">
            <a:xfrm>
              <a:off x="4012" y="3849"/>
              <a:ext cx="260" cy="225"/>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err="1">
                  <a:solidFill>
                    <a:srgbClr val="000000"/>
                  </a:solidFill>
                  <a:latin typeface="Symbol" charset="2"/>
                </a:rPr>
                <a:t></a:t>
              </a:r>
              <a:r>
                <a:rPr lang="en-GB" b="1" baseline="30000" dirty="0">
                  <a:solidFill>
                    <a:srgbClr val="000000"/>
                  </a:solidFill>
                </a:rPr>
                <a:t>-</a:t>
              </a:r>
            </a:p>
          </p:txBody>
        </p:sp>
      </p:grpSp>
      <p:pic>
        <p:nvPicPr>
          <p:cNvPr id="6153" name="Picture 9"/>
          <p:cNvPicPr>
            <a:picLocks noChangeAspect="1" noChangeArrowheads="1"/>
          </p:cNvPicPr>
          <p:nvPr/>
        </p:nvPicPr>
        <p:blipFill>
          <a:blip r:embed="rId5" cstate="print"/>
          <a:srcRect/>
          <a:stretch>
            <a:fillRect/>
          </a:stretch>
        </p:blipFill>
        <p:spPr bwMode="auto">
          <a:xfrm>
            <a:off x="7902720" y="0"/>
            <a:ext cx="1221120" cy="1221248"/>
          </a:xfrm>
          <a:prstGeom prst="rect">
            <a:avLst/>
          </a:prstGeom>
          <a:noFill/>
          <a:ln w="9525">
            <a:noFill/>
            <a:round/>
            <a:headEnd/>
            <a:tailEnd/>
          </a:ln>
          <a:effectLst/>
        </p:spPr>
      </p:pic>
      <p:sp>
        <p:nvSpPr>
          <p:cNvPr id="6166" name="Text Box 22"/>
          <p:cNvSpPr txBox="1">
            <a:spLocks noChangeArrowheads="1"/>
          </p:cNvSpPr>
          <p:nvPr/>
        </p:nvSpPr>
        <p:spPr bwMode="auto">
          <a:xfrm>
            <a:off x="4648200" y="838200"/>
            <a:ext cx="3315556" cy="369332"/>
          </a:xfrm>
          <a:prstGeom prst="rect">
            <a:avLst/>
          </a:prstGeom>
          <a:noFill/>
          <a:ln w="9525">
            <a:noFill/>
            <a:miter lim="800000"/>
            <a:headEnd/>
            <a:tailEnd/>
          </a:ln>
          <a:effectLst/>
        </p:spPr>
        <p:txBody>
          <a:bodyPr wrap="none">
            <a:prstTxWarp prst="textNoShape">
              <a:avLst/>
            </a:prstTxWarp>
            <a:spAutoFit/>
          </a:bodyPr>
          <a:lstStyle/>
          <a:p>
            <a:r>
              <a:rPr lang="it-IT" u="sng" dirty="0" err="1">
                <a:solidFill>
                  <a:schemeClr val="tx2"/>
                </a:solidFill>
                <a:latin typeface="Arial"/>
                <a:cs typeface="Arial"/>
              </a:rPr>
              <a:t>charged</a:t>
            </a:r>
            <a:r>
              <a:rPr lang="it-IT" u="sng" dirty="0">
                <a:solidFill>
                  <a:schemeClr val="tx2"/>
                </a:solidFill>
                <a:latin typeface="Arial"/>
                <a:cs typeface="Arial"/>
              </a:rPr>
              <a:t> </a:t>
            </a:r>
            <a:r>
              <a:rPr lang="it-IT" u="sng" dirty="0" err="1">
                <a:solidFill>
                  <a:schemeClr val="tx2"/>
                </a:solidFill>
                <a:latin typeface="Arial"/>
                <a:cs typeface="Arial"/>
              </a:rPr>
              <a:t>Non-Mesonic</a:t>
            </a:r>
            <a:r>
              <a:rPr lang="it-IT" u="sng" dirty="0">
                <a:solidFill>
                  <a:schemeClr val="tx2"/>
                </a:solidFill>
                <a:latin typeface="Arial"/>
                <a:cs typeface="Arial"/>
              </a:rPr>
              <a:t> </a:t>
            </a:r>
            <a:r>
              <a:rPr lang="it-IT" u="sng" dirty="0" err="1">
                <a:solidFill>
                  <a:schemeClr val="tx2"/>
                </a:solidFill>
                <a:latin typeface="Arial"/>
                <a:cs typeface="Arial"/>
              </a:rPr>
              <a:t>channel</a:t>
            </a:r>
            <a:endParaRPr lang="it-IT" u="sng" dirty="0">
              <a:solidFill>
                <a:schemeClr val="tx2"/>
              </a:solidFill>
              <a:latin typeface="Arial"/>
              <a:cs typeface="Arial"/>
            </a:endParaRPr>
          </a:p>
        </p:txBody>
      </p:sp>
      <p:sp>
        <p:nvSpPr>
          <p:cNvPr id="6167" name="Rectangle 23"/>
          <p:cNvSpPr>
            <a:spLocks noChangeArrowheads="1"/>
          </p:cNvSpPr>
          <p:nvPr/>
        </p:nvSpPr>
        <p:spPr bwMode="auto">
          <a:xfrm>
            <a:off x="4832641" y="1334572"/>
            <a:ext cx="3544998" cy="646331"/>
          </a:xfrm>
          <a:prstGeom prst="rect">
            <a:avLst/>
          </a:prstGeom>
          <a:noFill/>
          <a:ln w="19050">
            <a:solidFill>
              <a:srgbClr val="3366FF"/>
            </a:solidFill>
            <a:miter lim="800000"/>
            <a:headEnd/>
            <a:tailEnd/>
          </a:ln>
          <a:effectLst/>
        </p:spPr>
        <p:txBody>
          <a:bodyPr wrap="none">
            <a:prstTxWarp prst="textNoShape">
              <a:avLst/>
            </a:prstTxWarp>
            <a:spAutoFit/>
          </a:bodyPr>
          <a:lstStyle/>
          <a:p>
            <a:r>
              <a:rPr lang="it-IT" dirty="0">
                <a:solidFill>
                  <a:schemeClr val="tx1"/>
                </a:solidFill>
                <a:latin typeface="Arial"/>
                <a:cs typeface="Arial"/>
              </a:rPr>
              <a:t>K</a:t>
            </a:r>
            <a:r>
              <a:rPr lang="it-IT" b="1" baseline="30000" dirty="0">
                <a:latin typeface="Arial"/>
                <a:cs typeface="Arial"/>
              </a:rPr>
              <a:t>-</a:t>
            </a:r>
            <a:r>
              <a:rPr lang="it-IT" dirty="0">
                <a:solidFill>
                  <a:schemeClr val="tx1"/>
                </a:solidFill>
                <a:latin typeface="Arial"/>
                <a:cs typeface="Arial"/>
              </a:rPr>
              <a:t> </a:t>
            </a:r>
            <a:r>
              <a:rPr lang="it-IT" b="1" baseline="-15000" dirty="0">
                <a:latin typeface="Arial"/>
                <a:cs typeface="Arial"/>
              </a:rPr>
              <a:t>stop</a:t>
            </a:r>
            <a:r>
              <a:rPr lang="it-IT" dirty="0">
                <a:solidFill>
                  <a:schemeClr val="tx1"/>
                </a:solidFill>
                <a:latin typeface="Arial"/>
                <a:cs typeface="Arial"/>
              </a:rPr>
              <a:t> + </a:t>
            </a:r>
            <a:r>
              <a:rPr lang="it-IT" b="1" baseline="30000" dirty="0">
                <a:latin typeface="Arial"/>
                <a:cs typeface="Arial"/>
              </a:rPr>
              <a:t>A</a:t>
            </a:r>
            <a:r>
              <a:rPr lang="it-IT" dirty="0">
                <a:solidFill>
                  <a:schemeClr val="tx1"/>
                </a:solidFill>
                <a:latin typeface="Arial"/>
                <a:cs typeface="Arial"/>
              </a:rPr>
              <a:t>Z </a:t>
            </a:r>
            <a:r>
              <a:rPr lang="it-IT" dirty="0">
                <a:solidFill>
                  <a:schemeClr val="tx1"/>
                </a:solidFill>
                <a:latin typeface="Arial"/>
                <a:cs typeface="Arial"/>
                <a:sym typeface="Symbol" charset="2"/>
              </a:rPr>
              <a:t> </a:t>
            </a:r>
            <a:r>
              <a:rPr lang="it-IT" b="1" baseline="30000" dirty="0" smtClean="0">
                <a:latin typeface="Arial"/>
                <a:cs typeface="Arial"/>
              </a:rPr>
              <a:t>A</a:t>
            </a:r>
            <a:r>
              <a:rPr lang="it-IT" b="1" baseline="-25000" dirty="0" smtClean="0">
                <a:latin typeface="Symbol" charset="2"/>
                <a:cs typeface="Symbol" charset="2"/>
              </a:rPr>
              <a:t>L</a:t>
            </a:r>
            <a:r>
              <a:rPr lang="it-IT" dirty="0" smtClean="0">
                <a:solidFill>
                  <a:schemeClr val="tx1"/>
                </a:solidFill>
                <a:latin typeface="Arial"/>
                <a:cs typeface="Arial"/>
              </a:rPr>
              <a:t>Z </a:t>
            </a:r>
            <a:r>
              <a:rPr lang="it-IT" dirty="0">
                <a:solidFill>
                  <a:schemeClr val="tx1"/>
                </a:solidFill>
                <a:latin typeface="Arial"/>
                <a:cs typeface="Arial"/>
              </a:rPr>
              <a:t>+ </a:t>
            </a:r>
            <a:r>
              <a:rPr lang="it-IT" dirty="0" smtClean="0">
                <a:solidFill>
                  <a:schemeClr val="tx1"/>
                </a:solidFill>
                <a:latin typeface="Arial"/>
                <a:cs typeface="Arial"/>
              </a:rPr>
              <a:t> </a:t>
            </a:r>
            <a:r>
              <a:rPr lang="it-IT" dirty="0" smtClean="0">
                <a:latin typeface="Symbol" charset="2"/>
                <a:cs typeface="Symbol" charset="2"/>
              </a:rPr>
              <a:t>p</a:t>
            </a:r>
            <a:r>
              <a:rPr lang="it-IT" b="1" baseline="30000" dirty="0" smtClean="0">
                <a:latin typeface="Arial"/>
                <a:cs typeface="Arial"/>
              </a:rPr>
              <a:t>-</a:t>
            </a:r>
            <a:endParaRPr lang="it-IT" b="1" baseline="30000" dirty="0">
              <a:latin typeface="Arial"/>
              <a:cs typeface="Arial"/>
            </a:endParaRPr>
          </a:p>
          <a:p>
            <a:r>
              <a:rPr lang="it-IT" b="1" baseline="30000" dirty="0">
                <a:latin typeface="Arial"/>
                <a:cs typeface="Arial"/>
              </a:rPr>
              <a:t>                            </a:t>
            </a:r>
            <a:r>
              <a:rPr lang="it-IT" b="1" baseline="30000" dirty="0" smtClean="0">
                <a:latin typeface="Arial"/>
                <a:cs typeface="Arial"/>
              </a:rPr>
              <a:t>A</a:t>
            </a:r>
            <a:r>
              <a:rPr lang="it-IT" b="1" baseline="-25000" dirty="0" smtClean="0">
                <a:latin typeface="Symbol" charset="2"/>
                <a:cs typeface="Symbol" charset="2"/>
              </a:rPr>
              <a:t>L</a:t>
            </a:r>
            <a:r>
              <a:rPr lang="it-IT" dirty="0" smtClean="0">
                <a:solidFill>
                  <a:schemeClr val="tx1"/>
                </a:solidFill>
                <a:latin typeface="Arial"/>
                <a:cs typeface="Arial"/>
              </a:rPr>
              <a:t>Z </a:t>
            </a:r>
            <a:r>
              <a:rPr lang="it-IT" dirty="0">
                <a:solidFill>
                  <a:schemeClr val="tx1"/>
                </a:solidFill>
                <a:latin typeface="Arial"/>
                <a:cs typeface="Arial"/>
                <a:sym typeface="Symbol" charset="2"/>
              </a:rPr>
              <a:t></a:t>
            </a:r>
            <a:r>
              <a:rPr lang="it-IT" b="1" baseline="30000" dirty="0">
                <a:latin typeface="Arial"/>
                <a:cs typeface="Arial"/>
              </a:rPr>
              <a:t>A-2</a:t>
            </a:r>
            <a:r>
              <a:rPr lang="it-IT" dirty="0">
                <a:solidFill>
                  <a:schemeClr val="tx1"/>
                </a:solidFill>
                <a:latin typeface="Arial"/>
                <a:cs typeface="Arial"/>
              </a:rPr>
              <a:t>(Z-1) + p + n</a:t>
            </a:r>
            <a:endParaRPr lang="it-IT" b="1" baseline="30000" dirty="0">
              <a:latin typeface="Arial"/>
              <a:cs typeface="Arial"/>
            </a:endParaRPr>
          </a:p>
        </p:txBody>
      </p:sp>
      <p:sp>
        <p:nvSpPr>
          <p:cNvPr id="6168" name="Oval 24"/>
          <p:cNvSpPr>
            <a:spLocks noChangeArrowheads="1"/>
          </p:cNvSpPr>
          <p:nvPr/>
        </p:nvSpPr>
        <p:spPr bwMode="auto">
          <a:xfrm>
            <a:off x="7674120" y="1676400"/>
            <a:ext cx="326880" cy="326914"/>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6169" name="Oval 25"/>
          <p:cNvSpPr>
            <a:spLocks noChangeArrowheads="1"/>
          </p:cNvSpPr>
          <p:nvPr/>
        </p:nvSpPr>
        <p:spPr bwMode="auto">
          <a:xfrm>
            <a:off x="6988320" y="1371600"/>
            <a:ext cx="326880" cy="326914"/>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6170" name="Line 26"/>
          <p:cNvSpPr>
            <a:spLocks noChangeShapeType="1"/>
          </p:cNvSpPr>
          <p:nvPr/>
        </p:nvSpPr>
        <p:spPr bwMode="auto">
          <a:xfrm>
            <a:off x="7826472" y="2051702"/>
            <a:ext cx="338329" cy="2313430"/>
          </a:xfrm>
          <a:prstGeom prst="line">
            <a:avLst/>
          </a:prstGeom>
          <a:noFill/>
          <a:ln w="19050">
            <a:solidFill>
              <a:srgbClr val="FF0000"/>
            </a:solidFill>
            <a:prstDash val="sysDash"/>
            <a:round/>
            <a:headEnd/>
            <a:tailEnd type="stealth" w="med" len="med"/>
          </a:ln>
          <a:effectLst/>
        </p:spPr>
        <p:txBody>
          <a:bodyPr>
            <a:prstTxWarp prst="textNoShape">
              <a:avLst/>
            </a:prstTxWarp>
          </a:bodyPr>
          <a:lstStyle/>
          <a:p>
            <a:endParaRPr lang="en-US"/>
          </a:p>
        </p:txBody>
      </p:sp>
      <p:sp>
        <p:nvSpPr>
          <p:cNvPr id="6171" name="Line 27"/>
          <p:cNvSpPr>
            <a:spLocks noChangeShapeType="1"/>
          </p:cNvSpPr>
          <p:nvPr/>
        </p:nvSpPr>
        <p:spPr bwMode="auto">
          <a:xfrm flipH="1">
            <a:off x="6009119" y="1704323"/>
            <a:ext cx="1100920" cy="3314637"/>
          </a:xfrm>
          <a:prstGeom prst="line">
            <a:avLst/>
          </a:prstGeom>
          <a:noFill/>
          <a:ln w="19050">
            <a:solidFill>
              <a:srgbClr val="FF0000"/>
            </a:solidFill>
            <a:prstDash val="sysDash"/>
            <a:round/>
            <a:headEnd/>
            <a:tailEnd type="stealth" w="med" len="med"/>
          </a:ln>
          <a:effectLst/>
        </p:spPr>
        <p:txBody>
          <a:bodyPr>
            <a:prstTxWarp prst="textNoShape">
              <a:avLst/>
            </a:prstTxWarp>
          </a:bodyPr>
          <a:lstStyle/>
          <a:p>
            <a:endParaRPr lang="en-US"/>
          </a:p>
        </p:txBody>
      </p:sp>
      <p:sp>
        <p:nvSpPr>
          <p:cNvPr id="6155" name="Text Box 11"/>
          <p:cNvSpPr txBox="1">
            <a:spLocks noChangeArrowheads="1"/>
          </p:cNvSpPr>
          <p:nvPr/>
        </p:nvSpPr>
        <p:spPr bwMode="auto">
          <a:xfrm>
            <a:off x="587521" y="838200"/>
            <a:ext cx="2815231" cy="369332"/>
          </a:xfrm>
          <a:prstGeom prst="rect">
            <a:avLst/>
          </a:prstGeom>
          <a:noFill/>
          <a:ln w="9525">
            <a:noFill/>
            <a:miter lim="800000"/>
            <a:headEnd/>
            <a:tailEnd/>
          </a:ln>
          <a:effectLst/>
        </p:spPr>
        <p:txBody>
          <a:bodyPr wrap="none">
            <a:prstTxWarp prst="textNoShape">
              <a:avLst/>
            </a:prstTxWarp>
            <a:spAutoFit/>
          </a:bodyPr>
          <a:lstStyle/>
          <a:p>
            <a:r>
              <a:rPr lang="it-IT" u="sng" dirty="0" err="1">
                <a:solidFill>
                  <a:schemeClr val="tx2"/>
                </a:solidFill>
                <a:latin typeface="Arial"/>
                <a:cs typeface="Arial"/>
              </a:rPr>
              <a:t>charged</a:t>
            </a:r>
            <a:r>
              <a:rPr lang="it-IT" u="sng" dirty="0">
                <a:solidFill>
                  <a:schemeClr val="tx2"/>
                </a:solidFill>
                <a:latin typeface="Arial"/>
                <a:cs typeface="Arial"/>
              </a:rPr>
              <a:t> </a:t>
            </a:r>
            <a:r>
              <a:rPr lang="it-IT" u="sng" dirty="0" err="1">
                <a:solidFill>
                  <a:schemeClr val="tx2"/>
                </a:solidFill>
                <a:latin typeface="Arial"/>
                <a:cs typeface="Arial"/>
              </a:rPr>
              <a:t>Mesonic</a:t>
            </a:r>
            <a:r>
              <a:rPr lang="it-IT" u="sng" dirty="0">
                <a:solidFill>
                  <a:schemeClr val="tx2"/>
                </a:solidFill>
                <a:latin typeface="Arial"/>
                <a:cs typeface="Arial"/>
              </a:rPr>
              <a:t> </a:t>
            </a:r>
            <a:r>
              <a:rPr lang="it-IT" u="sng" dirty="0" err="1">
                <a:solidFill>
                  <a:schemeClr val="tx2"/>
                </a:solidFill>
                <a:latin typeface="Arial"/>
                <a:cs typeface="Arial"/>
              </a:rPr>
              <a:t>channel</a:t>
            </a:r>
            <a:endParaRPr lang="it-IT" u="sng" dirty="0">
              <a:solidFill>
                <a:schemeClr val="tx2"/>
              </a:solidFill>
              <a:latin typeface="Arial"/>
              <a:cs typeface="Arial"/>
            </a:endParaRPr>
          </a:p>
        </p:txBody>
      </p:sp>
      <p:sp>
        <p:nvSpPr>
          <p:cNvPr id="6156" name="Rectangle 12"/>
          <p:cNvSpPr>
            <a:spLocks noChangeArrowheads="1"/>
          </p:cNvSpPr>
          <p:nvPr/>
        </p:nvSpPr>
        <p:spPr bwMode="auto">
          <a:xfrm>
            <a:off x="456480" y="1334572"/>
            <a:ext cx="3350879" cy="646331"/>
          </a:xfrm>
          <a:prstGeom prst="rect">
            <a:avLst/>
          </a:prstGeom>
          <a:noFill/>
          <a:ln w="19050">
            <a:solidFill>
              <a:srgbClr val="3366FF"/>
            </a:solidFill>
            <a:miter lim="800000"/>
            <a:headEnd/>
            <a:tailEnd/>
          </a:ln>
          <a:effectLst/>
        </p:spPr>
        <p:txBody>
          <a:bodyPr wrap="square">
            <a:prstTxWarp prst="textNoShape">
              <a:avLst/>
            </a:prstTxWarp>
            <a:spAutoFit/>
          </a:bodyPr>
          <a:lstStyle/>
          <a:p>
            <a:r>
              <a:rPr lang="it-IT" dirty="0">
                <a:solidFill>
                  <a:schemeClr val="tx1"/>
                </a:solidFill>
                <a:latin typeface="Arial"/>
                <a:cs typeface="Arial"/>
              </a:rPr>
              <a:t>K</a:t>
            </a:r>
            <a:r>
              <a:rPr lang="it-IT" b="1" baseline="30000" dirty="0">
                <a:latin typeface="Arial"/>
                <a:cs typeface="Arial"/>
              </a:rPr>
              <a:t>-</a:t>
            </a:r>
            <a:r>
              <a:rPr lang="it-IT" dirty="0">
                <a:solidFill>
                  <a:schemeClr val="tx1"/>
                </a:solidFill>
                <a:latin typeface="Arial"/>
                <a:cs typeface="Arial"/>
              </a:rPr>
              <a:t> </a:t>
            </a:r>
            <a:r>
              <a:rPr lang="it-IT" b="1" baseline="-15000" dirty="0">
                <a:latin typeface="Arial"/>
                <a:cs typeface="Arial"/>
              </a:rPr>
              <a:t>stop</a:t>
            </a:r>
            <a:r>
              <a:rPr lang="it-IT" dirty="0">
                <a:solidFill>
                  <a:schemeClr val="tx1"/>
                </a:solidFill>
                <a:latin typeface="Arial"/>
                <a:cs typeface="Arial"/>
              </a:rPr>
              <a:t> + </a:t>
            </a:r>
            <a:r>
              <a:rPr lang="it-IT" b="1" baseline="30000" dirty="0">
                <a:latin typeface="Arial"/>
                <a:cs typeface="Arial"/>
              </a:rPr>
              <a:t>A</a:t>
            </a:r>
            <a:r>
              <a:rPr lang="it-IT" dirty="0">
                <a:solidFill>
                  <a:schemeClr val="tx1"/>
                </a:solidFill>
                <a:latin typeface="Arial"/>
                <a:cs typeface="Arial"/>
              </a:rPr>
              <a:t>Z </a:t>
            </a:r>
            <a:r>
              <a:rPr lang="it-IT" dirty="0">
                <a:solidFill>
                  <a:schemeClr val="tx1"/>
                </a:solidFill>
                <a:latin typeface="Arial"/>
                <a:cs typeface="Arial"/>
                <a:sym typeface="Symbol" charset="2"/>
              </a:rPr>
              <a:t> </a:t>
            </a:r>
            <a:r>
              <a:rPr lang="it-IT" b="1" baseline="30000" dirty="0">
                <a:latin typeface="Arial"/>
                <a:cs typeface="Arial"/>
              </a:rPr>
              <a:t>A</a:t>
            </a:r>
            <a:r>
              <a:rPr lang="it-IT" b="1" baseline="-25000" dirty="0">
                <a:latin typeface="Symbol" charset="2"/>
                <a:cs typeface="Symbol" charset="2"/>
              </a:rPr>
              <a:t>L</a:t>
            </a:r>
            <a:r>
              <a:rPr lang="it-IT" dirty="0">
                <a:solidFill>
                  <a:schemeClr val="tx1"/>
                </a:solidFill>
                <a:latin typeface="Arial"/>
                <a:cs typeface="Arial"/>
              </a:rPr>
              <a:t>Z + </a:t>
            </a:r>
            <a:r>
              <a:rPr lang="it-IT" dirty="0">
                <a:solidFill>
                  <a:schemeClr val="tx1"/>
                </a:solidFill>
                <a:latin typeface="Symbol" charset="2"/>
                <a:cs typeface="Symbol" charset="2"/>
              </a:rPr>
              <a:t> p</a:t>
            </a:r>
            <a:r>
              <a:rPr lang="it-IT" b="1" baseline="30000" dirty="0">
                <a:latin typeface="Arial"/>
                <a:cs typeface="Arial"/>
              </a:rPr>
              <a:t>-</a:t>
            </a:r>
          </a:p>
          <a:p>
            <a:r>
              <a:rPr lang="it-IT" b="1" baseline="30000" dirty="0">
                <a:latin typeface="Arial"/>
                <a:cs typeface="Arial"/>
              </a:rPr>
              <a:t>                            </a:t>
            </a:r>
            <a:r>
              <a:rPr lang="it-IT" b="1" baseline="30000" dirty="0" smtClean="0">
                <a:latin typeface="Arial"/>
                <a:cs typeface="Arial"/>
              </a:rPr>
              <a:t>A</a:t>
            </a:r>
            <a:r>
              <a:rPr lang="it-IT" b="1" baseline="-25000" dirty="0" smtClean="0">
                <a:latin typeface="Symbol" charset="2"/>
                <a:cs typeface="Symbol" charset="2"/>
              </a:rPr>
              <a:t>L</a:t>
            </a:r>
            <a:r>
              <a:rPr lang="it-IT" dirty="0" smtClean="0">
                <a:solidFill>
                  <a:schemeClr val="tx1"/>
                </a:solidFill>
                <a:latin typeface="Arial"/>
                <a:cs typeface="Arial"/>
              </a:rPr>
              <a:t>Z </a:t>
            </a:r>
            <a:r>
              <a:rPr lang="it-IT" dirty="0">
                <a:solidFill>
                  <a:schemeClr val="tx1"/>
                </a:solidFill>
                <a:latin typeface="Arial"/>
                <a:cs typeface="Arial"/>
                <a:sym typeface="Symbol" charset="2"/>
              </a:rPr>
              <a:t></a:t>
            </a:r>
            <a:r>
              <a:rPr lang="it-IT" b="1" baseline="30000" dirty="0">
                <a:latin typeface="Arial"/>
                <a:cs typeface="Arial"/>
              </a:rPr>
              <a:t>A</a:t>
            </a:r>
            <a:r>
              <a:rPr lang="it-IT" dirty="0">
                <a:solidFill>
                  <a:schemeClr val="tx1"/>
                </a:solidFill>
                <a:latin typeface="Arial"/>
                <a:cs typeface="Arial"/>
              </a:rPr>
              <a:t>(Z+1) +</a:t>
            </a:r>
            <a:r>
              <a:rPr lang="it-IT" dirty="0" smtClean="0">
                <a:solidFill>
                  <a:schemeClr val="tx1"/>
                </a:solidFill>
                <a:latin typeface="Arial"/>
                <a:cs typeface="Arial"/>
              </a:rPr>
              <a:t> </a:t>
            </a:r>
            <a:r>
              <a:rPr lang="it-IT" dirty="0" smtClean="0">
                <a:latin typeface="Symbol" charset="2"/>
                <a:cs typeface="Symbol" charset="2"/>
              </a:rPr>
              <a:t>p</a:t>
            </a:r>
            <a:r>
              <a:rPr lang="it-IT" b="1" baseline="30000" dirty="0" smtClean="0">
                <a:latin typeface="Arial"/>
                <a:cs typeface="Arial"/>
              </a:rPr>
              <a:t>-</a:t>
            </a:r>
            <a:endParaRPr lang="it-IT" b="1" baseline="30000" dirty="0">
              <a:latin typeface="Arial"/>
              <a:cs typeface="Arial"/>
            </a:endParaRPr>
          </a:p>
        </p:txBody>
      </p:sp>
      <p:sp>
        <p:nvSpPr>
          <p:cNvPr id="6158" name="Oval 14"/>
          <p:cNvSpPr>
            <a:spLocks noChangeArrowheads="1"/>
          </p:cNvSpPr>
          <p:nvPr/>
        </p:nvSpPr>
        <p:spPr bwMode="auto">
          <a:xfrm>
            <a:off x="3200400" y="1654286"/>
            <a:ext cx="326880" cy="326914"/>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6159" name="Oval 15"/>
          <p:cNvSpPr>
            <a:spLocks noChangeArrowheads="1"/>
          </p:cNvSpPr>
          <p:nvPr/>
        </p:nvSpPr>
        <p:spPr bwMode="auto">
          <a:xfrm>
            <a:off x="2568720" y="1371600"/>
            <a:ext cx="326880" cy="326914"/>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6161" name="Line 17"/>
          <p:cNvSpPr>
            <a:spLocks noChangeShapeType="1"/>
          </p:cNvSpPr>
          <p:nvPr/>
        </p:nvSpPr>
        <p:spPr bwMode="auto">
          <a:xfrm flipH="1">
            <a:off x="2351518" y="2029990"/>
            <a:ext cx="980973" cy="2793110"/>
          </a:xfrm>
          <a:prstGeom prst="line">
            <a:avLst/>
          </a:prstGeom>
          <a:noFill/>
          <a:ln w="19050">
            <a:solidFill>
              <a:srgbClr val="FF0000"/>
            </a:solidFill>
            <a:prstDash val="sysDash"/>
            <a:round/>
            <a:headEnd/>
            <a:tailEnd type="stealth" w="med" len="med"/>
          </a:ln>
          <a:effectLst/>
        </p:spPr>
        <p:txBody>
          <a:bodyPr>
            <a:prstTxWarp prst="textNoShape">
              <a:avLst/>
            </a:prstTxWarp>
          </a:bodyPr>
          <a:lstStyle/>
          <a:p>
            <a:endParaRPr lang="en-US"/>
          </a:p>
        </p:txBody>
      </p:sp>
      <p:sp>
        <p:nvSpPr>
          <p:cNvPr id="26" name="CasellaDiTesto 19"/>
          <p:cNvSpPr txBox="1">
            <a:spLocks noChangeArrowheads="1"/>
          </p:cNvSpPr>
          <p:nvPr/>
        </p:nvSpPr>
        <p:spPr bwMode="auto">
          <a:xfrm>
            <a:off x="381000" y="2209800"/>
            <a:ext cx="1621440" cy="584776"/>
          </a:xfrm>
          <a:prstGeom prst="rect">
            <a:avLst/>
          </a:prstGeom>
          <a:noFill/>
          <a:ln w="12700">
            <a:solidFill>
              <a:srgbClr val="008000"/>
            </a:solidFill>
            <a:miter lim="800000"/>
            <a:headEnd/>
            <a:tailEnd/>
          </a:ln>
        </p:spPr>
        <p:txBody>
          <a:bodyPr wrap="square">
            <a:prstTxWarp prst="textNoShape">
              <a:avLst/>
            </a:prstTxWarp>
            <a:spAutoFit/>
          </a:bodyPr>
          <a:lstStyle/>
          <a:p>
            <a:r>
              <a:rPr lang="it-IT" sz="1600" dirty="0" smtClean="0">
                <a:solidFill>
                  <a:srgbClr val="FF0066"/>
                </a:solidFill>
                <a:latin typeface="Arial"/>
                <a:cs typeface="Arial"/>
              </a:rPr>
              <a:t>S-EX </a:t>
            </a:r>
            <a:endParaRPr lang="en-GB" sz="1600" dirty="0" smtClean="0">
              <a:solidFill>
                <a:srgbClr val="000000"/>
              </a:solidFill>
              <a:latin typeface="Arial"/>
              <a:cs typeface="Arial"/>
            </a:endParaRPr>
          </a:p>
          <a:p>
            <a:r>
              <a:rPr lang="en-GB" sz="1600" dirty="0" smtClean="0">
                <a:solidFill>
                  <a:srgbClr val="000000"/>
                </a:solidFill>
                <a:latin typeface="Arial"/>
                <a:cs typeface="Arial"/>
              </a:rPr>
              <a:t>260-280 </a:t>
            </a:r>
            <a:r>
              <a:rPr lang="en-GB" sz="1600" dirty="0" err="1" smtClean="0">
                <a:solidFill>
                  <a:srgbClr val="000000"/>
                </a:solidFill>
                <a:latin typeface="Arial"/>
                <a:cs typeface="Arial"/>
              </a:rPr>
              <a:t>MeV/c</a:t>
            </a:r>
            <a:endParaRPr lang="en-GB" sz="1600" dirty="0" smtClean="0">
              <a:solidFill>
                <a:srgbClr val="000000"/>
              </a:solidFill>
              <a:latin typeface="Arial"/>
              <a:cs typeface="Arial"/>
            </a:endParaRPr>
          </a:p>
          <a:p>
            <a:endParaRPr lang="it-IT" dirty="0">
              <a:solidFill>
                <a:srgbClr val="FF0066"/>
              </a:solidFill>
              <a:latin typeface="Constantia" charset="0"/>
            </a:endParaRPr>
          </a:p>
        </p:txBody>
      </p:sp>
      <p:sp>
        <p:nvSpPr>
          <p:cNvPr id="27" name="CasellaDiTesto 21"/>
          <p:cNvSpPr txBox="1">
            <a:spLocks noChangeArrowheads="1"/>
          </p:cNvSpPr>
          <p:nvPr/>
        </p:nvSpPr>
        <p:spPr bwMode="auto">
          <a:xfrm>
            <a:off x="2811403" y="2356046"/>
            <a:ext cx="1493731" cy="584776"/>
          </a:xfrm>
          <a:prstGeom prst="rect">
            <a:avLst/>
          </a:prstGeom>
          <a:noFill/>
          <a:ln w="12700">
            <a:solidFill>
              <a:srgbClr val="008000"/>
            </a:solidFill>
            <a:miter lim="800000"/>
            <a:headEnd/>
            <a:tailEnd/>
          </a:ln>
        </p:spPr>
        <p:txBody>
          <a:bodyPr wrap="square">
            <a:prstTxWarp prst="textNoShape">
              <a:avLst/>
            </a:prstTxWarp>
            <a:spAutoFit/>
          </a:bodyPr>
          <a:lstStyle/>
          <a:p>
            <a:pPr algn="ctr"/>
            <a:r>
              <a:rPr lang="it-IT" sz="1600" dirty="0" smtClean="0">
                <a:solidFill>
                  <a:srgbClr val="FF0066"/>
                </a:solidFill>
                <a:latin typeface="Arial"/>
                <a:cs typeface="Arial"/>
              </a:rPr>
              <a:t> MVD</a:t>
            </a:r>
          </a:p>
          <a:p>
            <a:pPr algn="ctr"/>
            <a:r>
              <a:rPr lang="it-IT" sz="1600" dirty="0" smtClean="0">
                <a:solidFill>
                  <a:srgbClr val="000000"/>
                </a:solidFill>
                <a:latin typeface="Arial"/>
                <a:cs typeface="Arial"/>
              </a:rPr>
              <a:t>80-</a:t>
            </a:r>
            <a:r>
              <a:rPr lang="en-GB" sz="1600" dirty="0" smtClean="0">
                <a:solidFill>
                  <a:srgbClr val="000000"/>
                </a:solidFill>
                <a:latin typeface="Arial"/>
                <a:cs typeface="Arial"/>
              </a:rPr>
              <a:t>110 </a:t>
            </a:r>
            <a:r>
              <a:rPr lang="en-GB" sz="1600" dirty="0" err="1" smtClean="0">
                <a:solidFill>
                  <a:srgbClr val="000000"/>
                </a:solidFill>
                <a:latin typeface="Arial"/>
                <a:cs typeface="Arial"/>
              </a:rPr>
              <a:t>MeV/c</a:t>
            </a:r>
            <a:endParaRPr lang="en-GB" sz="1600" dirty="0" smtClean="0">
              <a:solidFill>
                <a:srgbClr val="000000"/>
              </a:solidFill>
              <a:latin typeface="Arial"/>
              <a:cs typeface="Arial"/>
            </a:endParaRPr>
          </a:p>
          <a:p>
            <a:endParaRPr lang="it-IT" dirty="0">
              <a:solidFill>
                <a:srgbClr val="FF0066"/>
              </a:solidFill>
              <a:latin typeface="Constantia" charset="0"/>
            </a:endParaRPr>
          </a:p>
        </p:txBody>
      </p:sp>
      <p:sp>
        <p:nvSpPr>
          <p:cNvPr id="28" name="CasellaDiTesto 19"/>
          <p:cNvSpPr txBox="1">
            <a:spLocks noChangeArrowheads="1"/>
          </p:cNvSpPr>
          <p:nvPr/>
        </p:nvSpPr>
        <p:spPr bwMode="auto">
          <a:xfrm>
            <a:off x="7467600" y="2387024"/>
            <a:ext cx="1578326" cy="584776"/>
          </a:xfrm>
          <a:prstGeom prst="rect">
            <a:avLst/>
          </a:prstGeom>
          <a:noFill/>
          <a:ln w="19050">
            <a:solidFill>
              <a:srgbClr val="008000"/>
            </a:solidFill>
            <a:miter lim="800000"/>
            <a:headEnd/>
            <a:tailEnd/>
          </a:ln>
        </p:spPr>
        <p:txBody>
          <a:bodyPr wrap="square">
            <a:prstTxWarp prst="textNoShape">
              <a:avLst/>
            </a:prstTxWarp>
            <a:spAutoFit/>
          </a:bodyPr>
          <a:lstStyle/>
          <a:p>
            <a:r>
              <a:rPr lang="it-IT" sz="1600" dirty="0" smtClean="0">
                <a:solidFill>
                  <a:srgbClr val="FF0066"/>
                </a:solidFill>
                <a:latin typeface="Arial"/>
                <a:cs typeface="Arial"/>
              </a:rPr>
              <a:t>NMWD </a:t>
            </a:r>
          </a:p>
          <a:p>
            <a:r>
              <a:rPr lang="en-GB" sz="1600" dirty="0" smtClean="0">
                <a:solidFill>
                  <a:srgbClr val="000000"/>
                </a:solidFill>
                <a:latin typeface="Arial"/>
                <a:cs typeface="Arial"/>
              </a:rPr>
              <a:t>170-600 </a:t>
            </a:r>
            <a:r>
              <a:rPr lang="en-GB" sz="1600" dirty="0" err="1" smtClean="0">
                <a:solidFill>
                  <a:srgbClr val="000000"/>
                </a:solidFill>
                <a:latin typeface="Arial"/>
                <a:cs typeface="Arial"/>
              </a:rPr>
              <a:t>MeV/c</a:t>
            </a:r>
            <a:endParaRPr lang="en-GB" sz="1600" dirty="0" smtClean="0">
              <a:solidFill>
                <a:srgbClr val="000000"/>
              </a:solidFill>
              <a:latin typeface="Arial"/>
              <a:cs typeface="Arial"/>
            </a:endParaRPr>
          </a:p>
          <a:p>
            <a:endParaRPr lang="it-IT" dirty="0">
              <a:solidFill>
                <a:srgbClr val="FF0066"/>
              </a:solidFill>
              <a:latin typeface="Constantia" charset="0"/>
            </a:endParaRPr>
          </a:p>
        </p:txBody>
      </p:sp>
      <p:sp>
        <p:nvSpPr>
          <p:cNvPr id="6162" name="Line 18"/>
          <p:cNvSpPr>
            <a:spLocks noChangeShapeType="1"/>
          </p:cNvSpPr>
          <p:nvPr/>
        </p:nvSpPr>
        <p:spPr bwMode="auto">
          <a:xfrm flipH="1">
            <a:off x="1555047" y="1676400"/>
            <a:ext cx="1013672" cy="2275778"/>
          </a:xfrm>
          <a:prstGeom prst="line">
            <a:avLst/>
          </a:prstGeom>
          <a:noFill/>
          <a:ln w="19050">
            <a:solidFill>
              <a:srgbClr val="FF0000"/>
            </a:solidFill>
            <a:prstDash val="sysDash"/>
            <a:round/>
            <a:headEnd/>
            <a:tailEnd type="stealth" w="med" len="med"/>
          </a:ln>
          <a:effectLst/>
        </p:spPr>
        <p:txBody>
          <a:bodyPr>
            <a:prstTxWarp prst="textNoShape">
              <a:avLst/>
            </a:prstTxWarp>
          </a:bodyPr>
          <a:lstStyle/>
          <a:p>
            <a:endParaRPr lang="en-US"/>
          </a:p>
        </p:txBody>
      </p:sp>
      <p:sp>
        <p:nvSpPr>
          <p:cNvPr id="29" name="Text Box 8"/>
          <p:cNvSpPr txBox="1">
            <a:spLocks noChangeArrowheads="1"/>
          </p:cNvSpPr>
          <p:nvPr/>
        </p:nvSpPr>
        <p:spPr bwMode="auto">
          <a:xfrm>
            <a:off x="1858918" y="4869160"/>
            <a:ext cx="354882" cy="324449"/>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err="1">
                <a:solidFill>
                  <a:srgbClr val="000000"/>
                </a:solidFill>
                <a:latin typeface="Symbol" charset="2"/>
              </a:rPr>
              <a:t></a:t>
            </a:r>
            <a:r>
              <a:rPr lang="en-GB" b="1" baseline="30000" dirty="0">
                <a:solidFill>
                  <a:srgbClr val="000000"/>
                </a:solidFill>
              </a:rPr>
              <a:t>-</a:t>
            </a:r>
          </a:p>
        </p:txBody>
      </p:sp>
      <p:sp>
        <p:nvSpPr>
          <p:cNvPr id="30" name="Text Box 8"/>
          <p:cNvSpPr txBox="1">
            <a:spLocks noChangeArrowheads="1"/>
          </p:cNvSpPr>
          <p:nvPr/>
        </p:nvSpPr>
        <p:spPr bwMode="auto">
          <a:xfrm>
            <a:off x="1210846" y="3501008"/>
            <a:ext cx="354882" cy="324449"/>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b="1" dirty="0" err="1">
                <a:solidFill>
                  <a:srgbClr val="000000"/>
                </a:solidFill>
                <a:latin typeface="Symbol" charset="2"/>
              </a:rPr>
              <a:t></a:t>
            </a:r>
            <a:r>
              <a:rPr lang="en-GB" baseline="30000" dirty="0">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0" y="1071757"/>
            <a:ext cx="4572000" cy="2700000"/>
            <a:chOff x="0" y="1071757"/>
            <a:chExt cx="4572000" cy="2700000"/>
          </a:xfrm>
        </p:grpSpPr>
        <p:grpSp>
          <p:nvGrpSpPr>
            <p:cNvPr id="3" name="Group 39"/>
            <p:cNvGrpSpPr/>
            <p:nvPr/>
          </p:nvGrpSpPr>
          <p:grpSpPr>
            <a:xfrm>
              <a:off x="0" y="1071757"/>
              <a:ext cx="4572000" cy="2700000"/>
              <a:chOff x="0" y="1071757"/>
              <a:chExt cx="4572000" cy="2700000"/>
            </a:xfrm>
          </p:grpSpPr>
          <p:pic>
            <p:nvPicPr>
              <p:cNvPr id="29" name="Picture 28" descr="Inclusivo_12C_b.eps"/>
              <p:cNvPicPr>
                <a:picLocks/>
              </p:cNvPicPr>
              <p:nvPr/>
            </p:nvPicPr>
            <p:blipFill>
              <a:blip r:embed="rId3" cstate="print"/>
              <a:stretch>
                <a:fillRect/>
              </a:stretch>
            </p:blipFill>
            <p:spPr>
              <a:xfrm>
                <a:off x="0" y="1071757"/>
                <a:ext cx="4572000" cy="2700000"/>
              </a:xfrm>
              <a:prstGeom prst="rect">
                <a:avLst/>
              </a:prstGeom>
            </p:spPr>
          </p:pic>
          <p:sp>
            <p:nvSpPr>
              <p:cNvPr id="38" name="Text Box 27"/>
              <p:cNvSpPr txBox="1">
                <a:spLocks noChangeArrowheads="1"/>
              </p:cNvSpPr>
              <p:nvPr/>
            </p:nvSpPr>
            <p:spPr bwMode="auto">
              <a:xfrm>
                <a:off x="1978627" y="2070045"/>
                <a:ext cx="688373" cy="422310"/>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sz="2200" baseline="30000" dirty="0" smtClean="0">
                    <a:latin typeface="Symbol" charset="2"/>
                  </a:rPr>
                  <a:t>12</a:t>
                </a:r>
                <a:r>
                  <a:rPr lang="en-US" sz="2200" baseline="-25000" dirty="0" smtClean="0">
                    <a:latin typeface="Symbol" charset="2"/>
                  </a:rPr>
                  <a:t>L</a:t>
                </a:r>
                <a:r>
                  <a:rPr lang="en-US" sz="2200" dirty="0" smtClean="0">
                    <a:latin typeface="Arial"/>
                    <a:cs typeface="Arial"/>
                  </a:rPr>
                  <a:t>C</a:t>
                </a:r>
                <a:endParaRPr lang="en-US" sz="2200" dirty="0">
                  <a:latin typeface="Arial"/>
                  <a:cs typeface="Arial"/>
                </a:endParaRPr>
              </a:p>
            </p:txBody>
          </p:sp>
        </p:grpSp>
        <p:sp>
          <p:nvSpPr>
            <p:cNvPr id="39" name="Text Box 28"/>
            <p:cNvSpPr txBox="1">
              <a:spLocks noChangeArrowheads="1"/>
            </p:cNvSpPr>
            <p:nvPr/>
          </p:nvSpPr>
          <p:spPr bwMode="auto">
            <a:xfrm>
              <a:off x="838637" y="1241411"/>
              <a:ext cx="672806" cy="422310"/>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sz="2200" baseline="30000" dirty="0" smtClean="0">
                  <a:latin typeface="Symbol" charset="2"/>
                </a:rPr>
                <a:t>11</a:t>
              </a:r>
              <a:r>
                <a:rPr lang="en-US" sz="2200" baseline="-25000" dirty="0" smtClean="0">
                  <a:latin typeface="Symbol" charset="2"/>
                </a:rPr>
                <a:t>L</a:t>
              </a:r>
              <a:r>
                <a:rPr lang="en-US" sz="2200" dirty="0" smtClean="0">
                  <a:latin typeface="Arial"/>
                  <a:cs typeface="Arial"/>
                </a:rPr>
                <a:t>B</a:t>
              </a:r>
              <a:endParaRPr lang="en-US" sz="2200" dirty="0">
                <a:latin typeface="Arial"/>
                <a:cs typeface="Arial"/>
              </a:endParaRPr>
            </a:p>
          </p:txBody>
        </p:sp>
      </p:grpSp>
      <p:grpSp>
        <p:nvGrpSpPr>
          <p:cNvPr id="4" name="Group 32"/>
          <p:cNvGrpSpPr/>
          <p:nvPr/>
        </p:nvGrpSpPr>
        <p:grpSpPr>
          <a:xfrm>
            <a:off x="5489183" y="1258460"/>
            <a:ext cx="3528000" cy="2467862"/>
            <a:chOff x="5489183" y="1258460"/>
            <a:chExt cx="3528000" cy="2467862"/>
          </a:xfrm>
        </p:grpSpPr>
        <p:pic>
          <p:nvPicPr>
            <p:cNvPr id="28" name="Picture 27" descr="sottrattoC12.eps"/>
            <p:cNvPicPr>
              <a:picLocks/>
            </p:cNvPicPr>
            <p:nvPr/>
          </p:nvPicPr>
          <p:blipFill>
            <a:blip r:embed="rId4" cstate="print"/>
            <a:stretch>
              <a:fillRect/>
            </a:stretch>
          </p:blipFill>
          <p:spPr>
            <a:xfrm>
              <a:off x="5489183" y="1258460"/>
              <a:ext cx="3528000" cy="2376000"/>
            </a:xfrm>
            <a:prstGeom prst="rect">
              <a:avLst/>
            </a:prstGeom>
          </p:spPr>
        </p:pic>
        <p:sp>
          <p:nvSpPr>
            <p:cNvPr id="27" name="TextBox 26"/>
            <p:cNvSpPr txBox="1"/>
            <p:nvPr/>
          </p:nvSpPr>
          <p:spPr>
            <a:xfrm>
              <a:off x="7484240" y="3495490"/>
              <a:ext cx="1249060" cy="230832"/>
            </a:xfrm>
            <a:prstGeom prst="rect">
              <a:avLst/>
            </a:prstGeom>
            <a:solidFill>
              <a:schemeClr val="bg1"/>
            </a:solidFill>
          </p:spPr>
          <p:txBody>
            <a:bodyPr wrap="none" rtlCol="0">
              <a:spAutoFit/>
            </a:bodyPr>
            <a:lstStyle/>
            <a:p>
              <a:r>
                <a:rPr lang="en-US" sz="900" dirty="0" smtClean="0">
                  <a:latin typeface="+mj-lt"/>
                </a:rPr>
                <a:t>kinetic energy (</a:t>
              </a:r>
              <a:r>
                <a:rPr lang="en-US" sz="900" dirty="0" err="1" smtClean="0">
                  <a:latin typeface="+mj-lt"/>
                </a:rPr>
                <a:t>MeV</a:t>
              </a:r>
              <a:r>
                <a:rPr lang="en-US" sz="900" dirty="0" smtClean="0">
                  <a:latin typeface="+mj-lt"/>
                </a:rPr>
                <a:t>)</a:t>
              </a:r>
              <a:endParaRPr lang="en-US" sz="900" dirty="0">
                <a:latin typeface="+mj-lt"/>
              </a:endParaRPr>
            </a:p>
          </p:txBody>
        </p:sp>
      </p:grpSp>
      <p:pic>
        <p:nvPicPr>
          <p:cNvPr id="32" name="Picture 31" descr="B11_data2.eps"/>
          <p:cNvPicPr>
            <a:picLocks/>
          </p:cNvPicPr>
          <p:nvPr/>
        </p:nvPicPr>
        <p:blipFill>
          <a:blip r:embed="rId5" cstate="print"/>
          <a:stretch>
            <a:fillRect/>
          </a:stretch>
        </p:blipFill>
        <p:spPr>
          <a:xfrm>
            <a:off x="76200" y="3886200"/>
            <a:ext cx="3312000" cy="2700000"/>
          </a:xfrm>
          <a:prstGeom prst="rect">
            <a:avLst/>
          </a:prstGeom>
        </p:spPr>
      </p:pic>
      <p:pic>
        <p:nvPicPr>
          <p:cNvPr id="31" name="Picture 30" descr="B11proto.eps"/>
          <p:cNvPicPr>
            <a:picLocks/>
          </p:cNvPicPr>
          <p:nvPr/>
        </p:nvPicPr>
        <p:blipFill>
          <a:blip r:embed="rId6" cstate="print"/>
          <a:stretch>
            <a:fillRect/>
          </a:stretch>
        </p:blipFill>
        <p:spPr>
          <a:xfrm>
            <a:off x="3393600" y="3853200"/>
            <a:ext cx="3312000" cy="2700000"/>
          </a:xfrm>
          <a:prstGeom prst="rect">
            <a:avLst/>
          </a:prstGeom>
        </p:spPr>
      </p:pic>
      <p:sp>
        <p:nvSpPr>
          <p:cNvPr id="7170" name="Text Box 2"/>
          <p:cNvSpPr txBox="1">
            <a:spLocks noChangeArrowheads="1"/>
          </p:cNvSpPr>
          <p:nvPr/>
        </p:nvSpPr>
        <p:spPr bwMode="auto">
          <a:xfrm>
            <a:off x="2695680" y="4147636"/>
            <a:ext cx="1244160" cy="465169"/>
          </a:xfrm>
          <a:prstGeom prst="rect">
            <a:avLst/>
          </a:prstGeom>
          <a:noFill/>
          <a:ln w="9525">
            <a:noFill/>
            <a:round/>
            <a:headEnd/>
            <a:tailEnd/>
          </a:ln>
          <a:effectLst/>
        </p:spPr>
        <p:txBody>
          <a:bodyPr wrap="none" lIns="82945" tIns="41473" rIns="82945" bIns="41473" anchor="ctr">
            <a:prstTxWarp prst="textNoShape">
              <a:avLst/>
            </a:prstTxWarp>
          </a:bodyPr>
          <a:lstStyle/>
          <a:p>
            <a:endParaRPr lang="en-US"/>
          </a:p>
        </p:txBody>
      </p:sp>
      <p:sp>
        <p:nvSpPr>
          <p:cNvPr id="7171" name="Text Box 3"/>
          <p:cNvSpPr txBox="1">
            <a:spLocks noChangeArrowheads="1"/>
          </p:cNvSpPr>
          <p:nvPr/>
        </p:nvSpPr>
        <p:spPr bwMode="auto">
          <a:xfrm>
            <a:off x="2232000" y="1653294"/>
            <a:ext cx="164160" cy="1536642"/>
          </a:xfrm>
          <a:prstGeom prst="rect">
            <a:avLst/>
          </a:prstGeom>
          <a:noFill/>
          <a:ln w="9525">
            <a:noFill/>
            <a:round/>
            <a:headEnd/>
            <a:tailEnd/>
          </a:ln>
          <a:effectLst/>
        </p:spPr>
        <p:txBody>
          <a:bodyPr wrap="none" lIns="81639" tIns="40820"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dirty="0">
              <a:solidFill>
                <a:srgbClr val="000000"/>
              </a:solidFill>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dirty="0">
              <a:solidFill>
                <a:srgbClr val="000000"/>
              </a:solidFill>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dirty="0">
              <a:solidFill>
                <a:srgbClr val="000000"/>
              </a:solidFill>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GB" dirty="0">
              <a:solidFill>
                <a:srgbClr val="000000"/>
              </a:solidFill>
            </a:endParaRPr>
          </a:p>
        </p:txBody>
      </p:sp>
      <p:sp>
        <p:nvSpPr>
          <p:cNvPr id="7172" name="Text Box 4"/>
          <p:cNvSpPr txBox="1">
            <a:spLocks noChangeArrowheads="1"/>
          </p:cNvSpPr>
          <p:nvPr/>
        </p:nvSpPr>
        <p:spPr bwMode="auto">
          <a:xfrm>
            <a:off x="5598720" y="220631"/>
            <a:ext cx="622080" cy="465169"/>
          </a:xfrm>
          <a:prstGeom prst="rect">
            <a:avLst/>
          </a:prstGeom>
          <a:noFill/>
          <a:ln w="9525">
            <a:noFill/>
            <a:round/>
            <a:headEnd/>
            <a:tailEnd/>
          </a:ln>
          <a:effectLst/>
        </p:spPr>
        <p:txBody>
          <a:bodyPr wrap="none" lIns="82945" tIns="41473" rIns="82945" bIns="41473" anchor="ctr">
            <a:prstTxWarp prst="textNoShape">
              <a:avLst/>
            </a:prstTxWarp>
          </a:bodyPr>
          <a:lstStyle/>
          <a:p>
            <a:endParaRPr lang="en-US"/>
          </a:p>
        </p:txBody>
      </p:sp>
      <p:sp>
        <p:nvSpPr>
          <p:cNvPr id="7173" name="Text Box 5"/>
          <p:cNvSpPr txBox="1">
            <a:spLocks noChangeArrowheads="1"/>
          </p:cNvSpPr>
          <p:nvPr/>
        </p:nvSpPr>
        <p:spPr bwMode="auto">
          <a:xfrm>
            <a:off x="3902400" y="2281200"/>
            <a:ext cx="164160" cy="465169"/>
          </a:xfrm>
          <a:prstGeom prst="rect">
            <a:avLst/>
          </a:prstGeom>
          <a:noFill/>
          <a:ln w="9525">
            <a:noFill/>
            <a:round/>
            <a:headEnd/>
            <a:tailEnd/>
          </a:ln>
          <a:effectLst/>
        </p:spPr>
        <p:txBody>
          <a:bodyPr wrap="none" lIns="82945" tIns="41473" rIns="82945" bIns="41473" anchor="ctr">
            <a:prstTxWarp prst="textNoShape">
              <a:avLst/>
            </a:prstTxWarp>
          </a:bodyPr>
          <a:lstStyle/>
          <a:p>
            <a:endParaRPr lang="en-US"/>
          </a:p>
        </p:txBody>
      </p:sp>
      <p:sp>
        <p:nvSpPr>
          <p:cNvPr id="7174" name="Text Box 6"/>
          <p:cNvSpPr txBox="1">
            <a:spLocks noChangeArrowheads="1"/>
          </p:cNvSpPr>
          <p:nvPr/>
        </p:nvSpPr>
        <p:spPr bwMode="auto">
          <a:xfrm>
            <a:off x="1" y="-76200"/>
            <a:ext cx="5240160" cy="527096"/>
          </a:xfrm>
          <a:prstGeom prst="rect">
            <a:avLst/>
          </a:prstGeom>
          <a:noFill/>
          <a:ln w="9525">
            <a:noFill/>
            <a:round/>
            <a:headEnd/>
            <a:tailEnd/>
          </a:ln>
          <a:effectLst/>
        </p:spPr>
        <p:txBody>
          <a:bodyPr wrap="none" lIns="81639" tIns="40820"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GB" sz="2400" b="1" dirty="0" err="1">
                <a:solidFill>
                  <a:srgbClr val="FF0000"/>
                </a:solidFill>
                <a:latin typeface="Arial"/>
                <a:cs typeface="Arial"/>
              </a:rPr>
              <a:t>Hypernuclear</a:t>
            </a:r>
            <a:r>
              <a:rPr lang="en-GB" sz="2400" b="1" dirty="0">
                <a:solidFill>
                  <a:srgbClr val="FF0000"/>
                </a:solidFill>
                <a:latin typeface="Arial"/>
                <a:cs typeface="Arial"/>
              </a:rPr>
              <a:t> decay study in </a:t>
            </a:r>
            <a:r>
              <a:rPr lang="en-GB" sz="2400" b="1" dirty="0" smtClean="0">
                <a:solidFill>
                  <a:srgbClr val="FF0000"/>
                </a:solidFill>
                <a:latin typeface="Arial"/>
                <a:cs typeface="Arial"/>
              </a:rPr>
              <a:t>FINUDA: strategy</a:t>
            </a:r>
            <a:r>
              <a:rPr lang="en-GB" sz="2400" dirty="0" smtClean="0">
                <a:solidFill>
                  <a:srgbClr val="FF0000"/>
                </a:solidFill>
                <a:latin typeface="Arial"/>
                <a:cs typeface="Arial"/>
              </a:rPr>
              <a:t> </a:t>
            </a:r>
            <a:endParaRPr lang="en-GB" sz="2400" dirty="0">
              <a:solidFill>
                <a:srgbClr val="FF0000"/>
              </a:solidFill>
              <a:latin typeface="Arial"/>
              <a:cs typeface="Arial"/>
            </a:endParaRPr>
          </a:p>
        </p:txBody>
      </p:sp>
      <p:pic>
        <p:nvPicPr>
          <p:cNvPr id="7179" name="Picture 11"/>
          <p:cNvPicPr>
            <a:picLocks noChangeAspect="1" noChangeArrowheads="1"/>
          </p:cNvPicPr>
          <p:nvPr/>
        </p:nvPicPr>
        <p:blipFill>
          <a:blip r:embed="rId7" cstate="print"/>
          <a:srcRect/>
          <a:stretch>
            <a:fillRect/>
          </a:stretch>
        </p:blipFill>
        <p:spPr bwMode="auto">
          <a:xfrm>
            <a:off x="7902720" y="1"/>
            <a:ext cx="1241280" cy="1241410"/>
          </a:xfrm>
          <a:prstGeom prst="rect">
            <a:avLst/>
          </a:prstGeom>
          <a:noFill/>
          <a:ln w="9525">
            <a:noFill/>
            <a:round/>
            <a:headEnd/>
            <a:tailEnd/>
          </a:ln>
          <a:effectLst/>
        </p:spPr>
      </p:pic>
      <p:sp>
        <p:nvSpPr>
          <p:cNvPr id="7183" name="Text Box 15"/>
          <p:cNvSpPr txBox="1">
            <a:spLocks noChangeArrowheads="1"/>
          </p:cNvSpPr>
          <p:nvPr/>
        </p:nvSpPr>
        <p:spPr bwMode="auto">
          <a:xfrm>
            <a:off x="811757" y="3689667"/>
            <a:ext cx="712243" cy="360755"/>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it-IT" dirty="0">
                <a:solidFill>
                  <a:schemeClr val="tx1"/>
                </a:solidFill>
              </a:rPr>
              <a:t>MWD</a:t>
            </a:r>
          </a:p>
        </p:txBody>
      </p:sp>
      <p:sp>
        <p:nvSpPr>
          <p:cNvPr id="7184" name="Text Box 16"/>
          <p:cNvSpPr txBox="1">
            <a:spLocks noChangeArrowheads="1"/>
          </p:cNvSpPr>
          <p:nvPr/>
        </p:nvSpPr>
        <p:spPr bwMode="auto">
          <a:xfrm>
            <a:off x="2874240" y="3616220"/>
            <a:ext cx="861247" cy="360755"/>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it-IT">
                <a:solidFill>
                  <a:schemeClr val="tx1"/>
                </a:solidFill>
              </a:rPr>
              <a:t>NMWD</a:t>
            </a:r>
          </a:p>
        </p:txBody>
      </p:sp>
      <p:sp>
        <p:nvSpPr>
          <p:cNvPr id="7186" name="Text Box 18"/>
          <p:cNvSpPr txBox="1">
            <a:spLocks noChangeArrowheads="1"/>
          </p:cNvSpPr>
          <p:nvPr/>
        </p:nvSpPr>
        <p:spPr bwMode="auto">
          <a:xfrm>
            <a:off x="4495800" y="2611045"/>
            <a:ext cx="861247" cy="360755"/>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it-IT" dirty="0">
                <a:solidFill>
                  <a:schemeClr val="tx1"/>
                </a:solidFill>
              </a:rPr>
              <a:t>NMWD</a:t>
            </a:r>
          </a:p>
        </p:txBody>
      </p:sp>
      <p:sp>
        <p:nvSpPr>
          <p:cNvPr id="7188" name="Text Box 20"/>
          <p:cNvSpPr txBox="1">
            <a:spLocks noChangeArrowheads="1"/>
          </p:cNvSpPr>
          <p:nvPr/>
        </p:nvSpPr>
        <p:spPr bwMode="auto">
          <a:xfrm>
            <a:off x="5715000" y="4800600"/>
            <a:ext cx="3323794" cy="1191752"/>
          </a:xfrm>
          <a:prstGeom prst="rect">
            <a:avLst/>
          </a:prstGeom>
          <a:solidFill>
            <a:srgbClr val="FFFF00">
              <a:alpha val="40000"/>
            </a:srgbClr>
          </a:solidFill>
          <a:ln w="19050">
            <a:solidFill>
              <a:srgbClr val="FF0000"/>
            </a:solidFill>
            <a:miter lim="800000"/>
            <a:headEnd/>
            <a:tailEnd/>
          </a:ln>
          <a:effectLst/>
        </p:spPr>
        <p:txBody>
          <a:bodyPr wrap="square" lIns="82945" tIns="41473" rIns="82945" bIns="41473">
            <a:prstTxWarp prst="textNoShape">
              <a:avLst/>
            </a:prstTxWarp>
            <a:spAutoFit/>
          </a:bodyPr>
          <a:lstStyle/>
          <a:p>
            <a:pPr algn="ctr"/>
            <a:r>
              <a:rPr lang="it-IT" dirty="0" err="1">
                <a:solidFill>
                  <a:schemeClr val="tx1"/>
                </a:solidFill>
                <a:latin typeface="+mj-lt"/>
              </a:rPr>
              <a:t>decay</a:t>
            </a:r>
            <a:r>
              <a:rPr lang="it-IT" dirty="0">
                <a:solidFill>
                  <a:schemeClr val="tx1"/>
                </a:solidFill>
              </a:rPr>
              <a:t> </a:t>
            </a:r>
            <a:r>
              <a:rPr lang="it-IT" dirty="0">
                <a:solidFill>
                  <a:schemeClr val="tx1"/>
                </a:solidFill>
                <a:latin typeface="Symbol" charset="2"/>
              </a:rPr>
              <a:t>p</a:t>
            </a:r>
            <a:r>
              <a:rPr lang="it-IT" sz="2200" b="1" baseline="30000" dirty="0"/>
              <a:t>-</a:t>
            </a:r>
            <a:r>
              <a:rPr lang="it-IT" dirty="0">
                <a:solidFill>
                  <a:schemeClr val="tx1"/>
                </a:solidFill>
              </a:rPr>
              <a:t> </a:t>
            </a:r>
            <a:r>
              <a:rPr lang="it-IT" dirty="0">
                <a:solidFill>
                  <a:schemeClr val="tx1"/>
                </a:solidFill>
                <a:latin typeface="+mj-lt"/>
              </a:rPr>
              <a:t>and </a:t>
            </a:r>
            <a:r>
              <a:rPr lang="it-IT" dirty="0" err="1">
                <a:solidFill>
                  <a:schemeClr val="tx1"/>
                </a:solidFill>
                <a:latin typeface="+mj-lt"/>
              </a:rPr>
              <a:t>p</a:t>
            </a:r>
            <a:r>
              <a:rPr lang="it-IT" dirty="0">
                <a:solidFill>
                  <a:schemeClr val="tx1"/>
                </a:solidFill>
                <a:latin typeface="+mj-lt"/>
              </a:rPr>
              <a:t> </a:t>
            </a:r>
            <a:r>
              <a:rPr lang="it-IT" dirty="0" err="1">
                <a:solidFill>
                  <a:schemeClr val="tx1"/>
                </a:solidFill>
                <a:latin typeface="+mj-lt"/>
              </a:rPr>
              <a:t>spectra</a:t>
            </a:r>
            <a:r>
              <a:rPr lang="it-IT" dirty="0">
                <a:solidFill>
                  <a:schemeClr val="tx1"/>
                </a:solidFill>
                <a:latin typeface="+mj-lt"/>
              </a:rPr>
              <a:t> </a:t>
            </a:r>
          </a:p>
          <a:p>
            <a:pPr algn="ctr"/>
            <a:r>
              <a:rPr lang="it-IT" dirty="0">
                <a:solidFill>
                  <a:schemeClr val="tx1"/>
                </a:solidFill>
                <a:latin typeface="Arial"/>
                <a:cs typeface="Arial"/>
              </a:rPr>
              <a:t>(</a:t>
            </a:r>
            <a:r>
              <a:rPr lang="it-IT" dirty="0" err="1">
                <a:solidFill>
                  <a:schemeClr val="tx1"/>
                </a:solidFill>
                <a:latin typeface="Symbol" charset="2"/>
                <a:cs typeface="Symbol" charset="2"/>
              </a:rPr>
              <a:t>L</a:t>
            </a:r>
            <a:r>
              <a:rPr lang="it-IT" sz="2200" b="1" baseline="-15000" dirty="0" err="1">
                <a:latin typeface="+mj-lt"/>
              </a:rPr>
              <a:t>qf</a:t>
            </a:r>
            <a:r>
              <a:rPr lang="it-IT" dirty="0">
                <a:solidFill>
                  <a:schemeClr val="tx1"/>
                </a:solidFill>
                <a:latin typeface="+mj-lt"/>
              </a:rPr>
              <a:t> </a:t>
            </a:r>
            <a:r>
              <a:rPr lang="it-IT" dirty="0" err="1">
                <a:solidFill>
                  <a:schemeClr val="tx1"/>
                </a:solidFill>
                <a:latin typeface="+mj-lt"/>
              </a:rPr>
              <a:t>decay</a:t>
            </a:r>
            <a:r>
              <a:rPr lang="it-IT" dirty="0">
                <a:solidFill>
                  <a:schemeClr val="tx1"/>
                </a:solidFill>
                <a:latin typeface="+mj-lt"/>
              </a:rPr>
              <a:t>)/</a:t>
            </a:r>
            <a:r>
              <a:rPr lang="it-IT" dirty="0" err="1">
                <a:solidFill>
                  <a:schemeClr val="tx1"/>
                </a:solidFill>
                <a:latin typeface="+mj-lt"/>
              </a:rPr>
              <a:t>K</a:t>
            </a:r>
            <a:r>
              <a:rPr lang="it-IT" sz="2200" b="1" baseline="30000" dirty="0" err="1">
                <a:latin typeface="+mj-lt"/>
              </a:rPr>
              <a:t>-</a:t>
            </a:r>
            <a:r>
              <a:rPr lang="it-IT" dirty="0" err="1">
                <a:solidFill>
                  <a:schemeClr val="tx1"/>
                </a:solidFill>
                <a:latin typeface="+mj-lt"/>
              </a:rPr>
              <a:t>np</a:t>
            </a:r>
            <a:r>
              <a:rPr lang="it-IT" dirty="0">
                <a:solidFill>
                  <a:schemeClr val="tx1"/>
                </a:solidFill>
                <a:latin typeface="+mj-lt"/>
              </a:rPr>
              <a:t> background  </a:t>
            </a:r>
            <a:r>
              <a:rPr lang="it-IT" dirty="0" err="1">
                <a:solidFill>
                  <a:schemeClr val="tx1"/>
                </a:solidFill>
                <a:latin typeface="+mj-lt"/>
              </a:rPr>
              <a:t>subtracted</a:t>
            </a:r>
            <a:r>
              <a:rPr lang="it-IT" dirty="0">
                <a:solidFill>
                  <a:schemeClr val="tx1"/>
                </a:solidFill>
                <a:latin typeface="+mj-lt"/>
              </a:rPr>
              <a:t> &amp; </a:t>
            </a:r>
            <a:r>
              <a:rPr lang="it-IT" dirty="0" err="1">
                <a:solidFill>
                  <a:schemeClr val="tx1"/>
                </a:solidFill>
                <a:latin typeface="+mj-lt"/>
              </a:rPr>
              <a:t>acceptance</a:t>
            </a:r>
            <a:r>
              <a:rPr lang="it-IT" dirty="0">
                <a:solidFill>
                  <a:schemeClr val="tx1"/>
                </a:solidFill>
                <a:latin typeface="+mj-lt"/>
              </a:rPr>
              <a:t> </a:t>
            </a:r>
            <a:r>
              <a:rPr lang="it-IT" dirty="0" err="1">
                <a:solidFill>
                  <a:schemeClr val="tx1"/>
                </a:solidFill>
                <a:latin typeface="+mj-lt"/>
              </a:rPr>
              <a:t>corrected</a:t>
            </a:r>
            <a:endParaRPr lang="it-IT" dirty="0">
              <a:solidFill>
                <a:schemeClr val="tx1"/>
              </a:solidFill>
              <a:latin typeface="+mj-lt"/>
            </a:endParaRPr>
          </a:p>
        </p:txBody>
      </p:sp>
      <p:sp>
        <p:nvSpPr>
          <p:cNvPr id="7187" name="Text Box 19"/>
          <p:cNvSpPr txBox="1">
            <a:spLocks noChangeArrowheads="1"/>
          </p:cNvSpPr>
          <p:nvPr/>
        </p:nvSpPr>
        <p:spPr bwMode="auto">
          <a:xfrm>
            <a:off x="1503360" y="620706"/>
            <a:ext cx="3591360" cy="637754"/>
          </a:xfrm>
          <a:prstGeom prst="rect">
            <a:avLst/>
          </a:prstGeom>
          <a:solidFill>
            <a:srgbClr val="FFFF00">
              <a:alpha val="40000"/>
            </a:srgbClr>
          </a:solidFill>
          <a:ln w="19050">
            <a:solidFill>
              <a:srgbClr val="FF0000"/>
            </a:solidFill>
            <a:miter lim="800000"/>
            <a:headEnd/>
            <a:tailEnd/>
          </a:ln>
          <a:effectLst/>
        </p:spPr>
        <p:txBody>
          <a:bodyPr lIns="82945" tIns="41473" rIns="82945" bIns="41473">
            <a:prstTxWarp prst="textNoShape">
              <a:avLst/>
            </a:prstTxWarp>
            <a:spAutoFit/>
          </a:bodyPr>
          <a:lstStyle/>
          <a:p>
            <a:pPr algn="ctr"/>
            <a:r>
              <a:rPr lang="it-IT" dirty="0">
                <a:solidFill>
                  <a:schemeClr val="tx1"/>
                </a:solidFill>
                <a:latin typeface="+mj-lt"/>
              </a:rPr>
              <a:t>Inclusive production </a:t>
            </a:r>
            <a:r>
              <a:rPr lang="it-IT" dirty="0">
                <a:solidFill>
                  <a:schemeClr val="tx1"/>
                </a:solidFill>
                <a:latin typeface="Symbol" charset="2"/>
              </a:rPr>
              <a:t>p</a:t>
            </a:r>
            <a:r>
              <a:rPr lang="it-IT" sz="2200" b="1" baseline="30000" dirty="0">
                <a:latin typeface="+mj-lt"/>
              </a:rPr>
              <a:t>-</a:t>
            </a:r>
            <a:r>
              <a:rPr lang="it-IT" dirty="0">
                <a:solidFill>
                  <a:schemeClr val="tx1"/>
                </a:solidFill>
                <a:latin typeface="+mj-lt"/>
              </a:rPr>
              <a:t> </a:t>
            </a:r>
            <a:r>
              <a:rPr lang="it-IT" dirty="0" err="1">
                <a:solidFill>
                  <a:schemeClr val="tx1"/>
                </a:solidFill>
                <a:latin typeface="+mj-lt"/>
              </a:rPr>
              <a:t>spectra</a:t>
            </a:r>
            <a:r>
              <a:rPr lang="it-IT" dirty="0">
                <a:solidFill>
                  <a:schemeClr val="tx1"/>
                </a:solidFill>
                <a:latin typeface="+mj-lt"/>
              </a:rPr>
              <a:t> </a:t>
            </a:r>
          </a:p>
          <a:p>
            <a:pPr algn="ctr"/>
            <a:r>
              <a:rPr lang="it-IT" dirty="0" err="1">
                <a:solidFill>
                  <a:schemeClr val="tx1"/>
                </a:solidFill>
              </a:rPr>
              <a:t>K</a:t>
            </a:r>
            <a:r>
              <a:rPr lang="it-IT" sz="2200" b="1" baseline="30000" dirty="0" err="1"/>
              <a:t>-</a:t>
            </a:r>
            <a:r>
              <a:rPr lang="it-IT" dirty="0" err="1">
                <a:solidFill>
                  <a:schemeClr val="tx1"/>
                </a:solidFill>
                <a:latin typeface="+mj-lt"/>
              </a:rPr>
              <a:t>np</a:t>
            </a:r>
            <a:r>
              <a:rPr lang="it-IT" dirty="0">
                <a:solidFill>
                  <a:schemeClr val="tx1"/>
                </a:solidFill>
                <a:latin typeface="+mj-lt"/>
              </a:rPr>
              <a:t> background  </a:t>
            </a:r>
            <a:r>
              <a:rPr lang="it-IT" dirty="0" err="1">
                <a:solidFill>
                  <a:schemeClr val="tx1"/>
                </a:solidFill>
                <a:latin typeface="+mj-lt"/>
              </a:rPr>
              <a:t>corrected</a:t>
            </a:r>
            <a:endParaRPr lang="it-IT" dirty="0">
              <a:solidFill>
                <a:schemeClr val="tx1"/>
              </a:solidFill>
              <a:latin typeface="+mj-lt"/>
            </a:endParaRPr>
          </a:p>
        </p:txBody>
      </p:sp>
      <p:sp>
        <p:nvSpPr>
          <p:cNvPr id="7185" name="Line 17"/>
          <p:cNvSpPr>
            <a:spLocks noChangeShapeType="1"/>
          </p:cNvSpPr>
          <p:nvPr/>
        </p:nvSpPr>
        <p:spPr bwMode="auto">
          <a:xfrm flipV="1">
            <a:off x="2351521" y="2579311"/>
            <a:ext cx="3199680" cy="326914"/>
          </a:xfrm>
          <a:prstGeom prst="line">
            <a:avLst/>
          </a:prstGeom>
          <a:noFill/>
          <a:ln w="25400">
            <a:solidFill>
              <a:srgbClr val="FF0000"/>
            </a:solidFill>
            <a:round/>
            <a:headEnd/>
            <a:tailEnd type="triangle" w="med" len="med"/>
          </a:ln>
          <a:effectLst/>
        </p:spPr>
        <p:txBody>
          <a:bodyPr lIns="82945" tIns="41473" rIns="82945" bIns="41473">
            <a:prstTxWarp prst="textNoShape">
              <a:avLst/>
            </a:prstTxWarp>
          </a:bodyPr>
          <a:lstStyle/>
          <a:p>
            <a:endParaRPr lang="en-US"/>
          </a:p>
        </p:txBody>
      </p:sp>
      <p:sp>
        <p:nvSpPr>
          <p:cNvPr id="7180" name="Line 12"/>
          <p:cNvSpPr>
            <a:spLocks noChangeShapeType="1"/>
          </p:cNvSpPr>
          <p:nvPr/>
        </p:nvSpPr>
        <p:spPr bwMode="auto">
          <a:xfrm>
            <a:off x="1175040" y="2710365"/>
            <a:ext cx="391680" cy="1437271"/>
          </a:xfrm>
          <a:prstGeom prst="line">
            <a:avLst/>
          </a:prstGeom>
          <a:noFill/>
          <a:ln w="25400">
            <a:solidFill>
              <a:srgbClr val="FF0000"/>
            </a:solidFill>
            <a:round/>
            <a:headEnd/>
            <a:tailEnd type="triangle" w="med" len="med"/>
          </a:ln>
          <a:effectLst/>
        </p:spPr>
        <p:txBody>
          <a:bodyPr lIns="82945" tIns="41473" rIns="82945" bIns="41473">
            <a:prstTxWarp prst="textNoShape">
              <a:avLst/>
            </a:prstTxWarp>
          </a:bodyPr>
          <a:lstStyle/>
          <a:p>
            <a:endParaRPr lang="en-US"/>
          </a:p>
        </p:txBody>
      </p:sp>
      <p:sp>
        <p:nvSpPr>
          <p:cNvPr id="7182" name="Line 14"/>
          <p:cNvSpPr>
            <a:spLocks noChangeShapeType="1"/>
          </p:cNvSpPr>
          <p:nvPr/>
        </p:nvSpPr>
        <p:spPr bwMode="auto">
          <a:xfrm>
            <a:off x="1241280" y="2645559"/>
            <a:ext cx="3711720" cy="1502077"/>
          </a:xfrm>
          <a:prstGeom prst="line">
            <a:avLst/>
          </a:prstGeom>
          <a:noFill/>
          <a:ln w="25400">
            <a:solidFill>
              <a:srgbClr val="FF0000"/>
            </a:solidFill>
            <a:round/>
            <a:headEnd/>
            <a:tailEnd type="triangle" w="med" len="med"/>
          </a:ln>
          <a:effectLst/>
        </p:spPr>
        <p:txBody>
          <a:bodyPr lIns="82945" tIns="41473" rIns="82945" bIns="41473">
            <a:prstTxWarp prst="textNoShape">
              <a:avLst/>
            </a:prstTxWarp>
          </a:bodyPr>
          <a:lstStyle/>
          <a:p>
            <a:endParaRPr lang="en-US"/>
          </a:p>
        </p:txBody>
      </p:sp>
      <p:sp>
        <p:nvSpPr>
          <p:cNvPr id="7191" name="Text Box 23"/>
          <p:cNvSpPr txBox="1">
            <a:spLocks noChangeArrowheads="1"/>
          </p:cNvSpPr>
          <p:nvPr/>
        </p:nvSpPr>
        <p:spPr bwMode="auto">
          <a:xfrm>
            <a:off x="2281482" y="4953000"/>
            <a:ext cx="385518" cy="422310"/>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sz="2200" b="1" dirty="0" err="1">
                <a:latin typeface="Symbol" charset="2"/>
              </a:rPr>
              <a:t>p</a:t>
            </a:r>
            <a:r>
              <a:rPr lang="en-US" sz="2200" b="1" baseline="30000" dirty="0"/>
              <a:t>-</a:t>
            </a:r>
          </a:p>
        </p:txBody>
      </p:sp>
      <p:sp>
        <p:nvSpPr>
          <p:cNvPr id="7192" name="Text Box 24"/>
          <p:cNvSpPr txBox="1">
            <a:spLocks noChangeArrowheads="1"/>
          </p:cNvSpPr>
          <p:nvPr/>
        </p:nvSpPr>
        <p:spPr bwMode="auto">
          <a:xfrm>
            <a:off x="5273813" y="4820845"/>
            <a:ext cx="288787" cy="360755"/>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dirty="0" err="1">
                <a:solidFill>
                  <a:schemeClr val="tx1"/>
                </a:solidFill>
              </a:rPr>
              <a:t>p</a:t>
            </a:r>
            <a:endParaRPr lang="en-US" dirty="0">
              <a:solidFill>
                <a:schemeClr val="tx1"/>
              </a:solidFill>
            </a:endParaRPr>
          </a:p>
        </p:txBody>
      </p:sp>
      <p:sp>
        <p:nvSpPr>
          <p:cNvPr id="7193" name="Text Box 25"/>
          <p:cNvSpPr txBox="1">
            <a:spLocks noChangeArrowheads="1"/>
          </p:cNvSpPr>
          <p:nvPr/>
        </p:nvSpPr>
        <p:spPr bwMode="auto">
          <a:xfrm>
            <a:off x="7788413" y="2286000"/>
            <a:ext cx="288787" cy="360755"/>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a:solidFill>
                  <a:schemeClr val="tx1"/>
                </a:solidFill>
              </a:rPr>
              <a:t>p</a:t>
            </a:r>
            <a:endParaRPr lang="en-US" dirty="0">
              <a:solidFill>
                <a:schemeClr val="tx1"/>
              </a:solidFill>
            </a:endParaRPr>
          </a:p>
        </p:txBody>
      </p:sp>
      <p:sp>
        <p:nvSpPr>
          <p:cNvPr id="7195" name="Text Box 27"/>
          <p:cNvSpPr txBox="1">
            <a:spLocks noChangeArrowheads="1"/>
          </p:cNvSpPr>
          <p:nvPr/>
        </p:nvSpPr>
        <p:spPr bwMode="auto">
          <a:xfrm>
            <a:off x="7544160" y="1731062"/>
            <a:ext cx="688373" cy="422310"/>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sz="2200" baseline="30000" dirty="0" smtClean="0">
                <a:latin typeface="Symbol" charset="2"/>
              </a:rPr>
              <a:t>12</a:t>
            </a:r>
            <a:r>
              <a:rPr lang="en-US" sz="2200" baseline="-25000" dirty="0" smtClean="0">
                <a:latin typeface="Symbol" charset="2"/>
              </a:rPr>
              <a:t>L</a:t>
            </a:r>
            <a:r>
              <a:rPr lang="en-US" sz="2200" dirty="0" smtClean="0">
                <a:latin typeface="Arial"/>
                <a:cs typeface="Arial"/>
              </a:rPr>
              <a:t>C</a:t>
            </a:r>
            <a:endParaRPr lang="en-US" sz="2200" dirty="0">
              <a:latin typeface="Arial"/>
              <a:cs typeface="Arial"/>
            </a:endParaRPr>
          </a:p>
        </p:txBody>
      </p:sp>
      <p:sp>
        <p:nvSpPr>
          <p:cNvPr id="7196" name="Text Box 28"/>
          <p:cNvSpPr txBox="1">
            <a:spLocks noChangeArrowheads="1"/>
          </p:cNvSpPr>
          <p:nvPr/>
        </p:nvSpPr>
        <p:spPr bwMode="auto">
          <a:xfrm>
            <a:off x="2057400" y="4474550"/>
            <a:ext cx="672806" cy="422310"/>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sz="2200" baseline="30000" dirty="0" smtClean="0">
                <a:latin typeface="Symbol" charset="2"/>
              </a:rPr>
              <a:t>11</a:t>
            </a:r>
            <a:r>
              <a:rPr lang="en-US" sz="2200" baseline="-25000" dirty="0" smtClean="0">
                <a:latin typeface="Symbol" charset="2"/>
              </a:rPr>
              <a:t>L</a:t>
            </a:r>
            <a:r>
              <a:rPr lang="en-US" sz="2200" dirty="0" smtClean="0">
                <a:latin typeface="Arial"/>
                <a:cs typeface="Arial"/>
              </a:rPr>
              <a:t>B</a:t>
            </a:r>
            <a:endParaRPr lang="en-US" sz="2200" dirty="0">
              <a:latin typeface="Arial"/>
              <a:cs typeface="Arial"/>
            </a:endParaRPr>
          </a:p>
        </p:txBody>
      </p:sp>
      <p:sp>
        <p:nvSpPr>
          <p:cNvPr id="7197" name="Text Box 29"/>
          <p:cNvSpPr txBox="1">
            <a:spLocks noChangeArrowheads="1"/>
          </p:cNvSpPr>
          <p:nvPr/>
        </p:nvSpPr>
        <p:spPr bwMode="auto">
          <a:xfrm>
            <a:off x="5105400" y="4378290"/>
            <a:ext cx="672806" cy="422310"/>
          </a:xfrm>
          <a:prstGeom prst="rect">
            <a:avLst/>
          </a:prstGeom>
          <a:noFill/>
          <a:ln w="9525">
            <a:noFill/>
            <a:miter lim="800000"/>
            <a:headEnd/>
            <a:tailEnd/>
          </a:ln>
          <a:effectLst/>
        </p:spPr>
        <p:txBody>
          <a:bodyPr wrap="none" lIns="82945" tIns="41473" rIns="82945" bIns="41473">
            <a:prstTxWarp prst="textNoShape">
              <a:avLst/>
            </a:prstTxWarp>
            <a:spAutoFit/>
          </a:bodyPr>
          <a:lstStyle/>
          <a:p>
            <a:r>
              <a:rPr lang="en-US" sz="2200" baseline="30000" dirty="0" smtClean="0">
                <a:latin typeface="Symbol" charset="2"/>
              </a:rPr>
              <a:t>11</a:t>
            </a:r>
            <a:r>
              <a:rPr lang="en-US" sz="2200" baseline="-25000" dirty="0" smtClean="0">
                <a:latin typeface="Symbol" charset="2"/>
              </a:rPr>
              <a:t>L</a:t>
            </a:r>
            <a:r>
              <a:rPr lang="en-US" sz="2200" dirty="0" smtClean="0">
                <a:latin typeface="Arial"/>
                <a:cs typeface="Arial"/>
              </a:rPr>
              <a:t>B</a:t>
            </a:r>
            <a:endParaRPr lang="en-US" sz="2200" dirty="0">
              <a:latin typeface="Arial"/>
              <a:cs typeface="Arial"/>
            </a:endParaRPr>
          </a:p>
        </p:txBody>
      </p:sp>
      <p:sp>
        <p:nvSpPr>
          <p:cNvPr id="34" name="Line 10"/>
          <p:cNvSpPr>
            <a:spLocks noChangeShapeType="1"/>
          </p:cNvSpPr>
          <p:nvPr/>
        </p:nvSpPr>
        <p:spPr bwMode="auto">
          <a:xfrm>
            <a:off x="1447800" y="2590800"/>
            <a:ext cx="1588" cy="792163"/>
          </a:xfrm>
          <a:prstGeom prst="line">
            <a:avLst/>
          </a:prstGeom>
          <a:noFill/>
          <a:ln w="12600">
            <a:solidFill>
              <a:srgbClr val="FF0066"/>
            </a:solidFill>
            <a:miter lim="800000"/>
            <a:headEnd/>
            <a:tailEnd/>
          </a:ln>
        </p:spPr>
        <p:txBody>
          <a:bodyPr>
            <a:prstTxWarp prst="textNoShape">
              <a:avLst/>
            </a:prstTxWarp>
          </a:bodyPr>
          <a:lstStyle/>
          <a:p>
            <a:endParaRPr lang="en-US"/>
          </a:p>
        </p:txBody>
      </p:sp>
      <p:sp>
        <p:nvSpPr>
          <p:cNvPr id="35" name="Line 10"/>
          <p:cNvSpPr>
            <a:spLocks noChangeShapeType="1"/>
          </p:cNvSpPr>
          <p:nvPr/>
        </p:nvSpPr>
        <p:spPr bwMode="auto">
          <a:xfrm>
            <a:off x="2057400" y="2605088"/>
            <a:ext cx="1587" cy="792162"/>
          </a:xfrm>
          <a:prstGeom prst="line">
            <a:avLst/>
          </a:prstGeom>
          <a:noFill/>
          <a:ln w="12600">
            <a:solidFill>
              <a:srgbClr val="FF0066"/>
            </a:solidFill>
            <a:miter lim="800000"/>
            <a:headEnd/>
            <a:tailEnd/>
          </a:ln>
        </p:spPr>
        <p:txBody>
          <a:bodyPr>
            <a:prstTxWarp prst="textNoShape">
              <a:avLst/>
            </a:prstTxWarp>
          </a:bodyPr>
          <a:lstStyle/>
          <a:p>
            <a:endParaRPr lang="en-US"/>
          </a:p>
        </p:txBody>
      </p:sp>
      <p:sp>
        <p:nvSpPr>
          <p:cNvPr id="36" name="Line 10"/>
          <p:cNvSpPr>
            <a:spLocks noChangeShapeType="1"/>
          </p:cNvSpPr>
          <p:nvPr/>
        </p:nvSpPr>
        <p:spPr bwMode="auto">
          <a:xfrm>
            <a:off x="990600" y="2590800"/>
            <a:ext cx="1588" cy="792163"/>
          </a:xfrm>
          <a:prstGeom prst="line">
            <a:avLst/>
          </a:prstGeom>
          <a:noFill/>
          <a:ln w="12600">
            <a:solidFill>
              <a:srgbClr val="FF0066"/>
            </a:solidFill>
            <a:miter lim="800000"/>
            <a:headEnd/>
            <a:tailEnd/>
          </a:ln>
        </p:spPr>
        <p:txBody>
          <a:bodyPr>
            <a:prstTxWarp prst="textNoShape">
              <a:avLst/>
            </a:prstTxWarp>
          </a:bodyPr>
          <a:lstStyle/>
          <a:p>
            <a:endParaRPr lang="en-US"/>
          </a:p>
        </p:txBody>
      </p:sp>
      <p:sp>
        <p:nvSpPr>
          <p:cNvPr id="37" name="Line 10"/>
          <p:cNvSpPr>
            <a:spLocks noChangeShapeType="1"/>
          </p:cNvSpPr>
          <p:nvPr/>
        </p:nvSpPr>
        <p:spPr bwMode="auto">
          <a:xfrm>
            <a:off x="2586349" y="2585426"/>
            <a:ext cx="1588" cy="792163"/>
          </a:xfrm>
          <a:prstGeom prst="line">
            <a:avLst/>
          </a:prstGeom>
          <a:noFill/>
          <a:ln w="12600">
            <a:solidFill>
              <a:srgbClr val="FF0066"/>
            </a:solidFill>
            <a:miter lim="800000"/>
            <a:headEnd/>
            <a:tailEnd/>
          </a:ln>
        </p:spPr>
        <p:txBody>
          <a:bodyP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9600" y="152400"/>
            <a:ext cx="4140000" cy="3420000"/>
            <a:chOff x="279600" y="152400"/>
            <a:chExt cx="4140000" cy="3420000"/>
          </a:xfrm>
        </p:grpSpPr>
        <p:pic>
          <p:nvPicPr>
            <p:cNvPr id="3" name="Picture 2" descr="Li7_data.eps"/>
            <p:cNvPicPr>
              <a:picLocks/>
            </p:cNvPicPr>
            <p:nvPr/>
          </p:nvPicPr>
          <p:blipFill>
            <a:blip r:embed="rId3" cstate="print"/>
            <a:stretch>
              <a:fillRect/>
            </a:stretch>
          </p:blipFill>
          <p:spPr>
            <a:xfrm>
              <a:off x="279600" y="152400"/>
              <a:ext cx="4140000" cy="3420000"/>
            </a:xfrm>
            <a:prstGeom prst="rect">
              <a:avLst/>
            </a:prstGeom>
          </p:spPr>
        </p:pic>
        <p:sp>
          <p:nvSpPr>
            <p:cNvPr id="4" name="TextBox 3"/>
            <p:cNvSpPr txBox="1"/>
            <p:nvPr/>
          </p:nvSpPr>
          <p:spPr>
            <a:xfrm>
              <a:off x="2133600" y="838200"/>
              <a:ext cx="1961069" cy="276999"/>
            </a:xfrm>
            <a:prstGeom prst="rect">
              <a:avLst/>
            </a:prstGeom>
            <a:noFill/>
          </p:spPr>
          <p:txBody>
            <a:bodyPr wrap="none" rtlCol="0">
              <a:spAutoFit/>
            </a:bodyPr>
            <a:lstStyle/>
            <a:p>
              <a:r>
                <a:rPr lang="en-US" sz="1200" baseline="30000" dirty="0" smtClean="0">
                  <a:latin typeface="Arial"/>
                  <a:cs typeface="Arial"/>
                </a:rPr>
                <a:t>7</a:t>
              </a:r>
              <a:r>
                <a:rPr lang="en-US" sz="1200" dirty="0" smtClean="0">
                  <a:latin typeface="Arial"/>
                  <a:cs typeface="Arial"/>
                </a:rPr>
                <a:t>Be: 3/2</a:t>
              </a:r>
              <a:r>
                <a:rPr lang="en-US" sz="1200" baseline="30000" dirty="0" smtClean="0">
                  <a:latin typeface="Arial"/>
                  <a:cs typeface="Arial"/>
                </a:rPr>
                <a:t>-</a:t>
              </a:r>
              <a:r>
                <a:rPr lang="en-US" sz="1200" baseline="-25000" dirty="0" smtClean="0">
                  <a:latin typeface="Arial"/>
                  <a:cs typeface="Arial"/>
                </a:rPr>
                <a:t>gs</a:t>
              </a:r>
              <a:r>
                <a:rPr lang="en-US" sz="1200" dirty="0" smtClean="0">
                  <a:latin typeface="Arial"/>
                  <a:cs typeface="Arial"/>
                </a:rPr>
                <a:t> &amp; 1/2</a:t>
              </a:r>
              <a:r>
                <a:rPr lang="en-US" sz="1200" baseline="30000" dirty="0" smtClean="0">
                  <a:latin typeface="Arial"/>
                  <a:cs typeface="Arial"/>
                </a:rPr>
                <a:t>- </a:t>
              </a:r>
              <a:r>
                <a:rPr lang="en-US" sz="1200" dirty="0" smtClean="0">
                  <a:latin typeface="Arial"/>
                  <a:cs typeface="Arial"/>
                </a:rPr>
                <a:t>(429keV)</a:t>
              </a:r>
            </a:p>
          </p:txBody>
        </p:sp>
        <p:sp>
          <p:nvSpPr>
            <p:cNvPr id="5" name="TextBox 4"/>
            <p:cNvSpPr txBox="1"/>
            <p:nvPr/>
          </p:nvSpPr>
          <p:spPr>
            <a:xfrm>
              <a:off x="754820" y="1444823"/>
              <a:ext cx="1185541" cy="276999"/>
            </a:xfrm>
            <a:prstGeom prst="rect">
              <a:avLst/>
            </a:prstGeom>
            <a:noFill/>
          </p:spPr>
          <p:txBody>
            <a:bodyPr wrap="none" rtlCol="0">
              <a:spAutoFit/>
            </a:bodyPr>
            <a:lstStyle/>
            <a:p>
              <a:r>
                <a:rPr lang="en-US" sz="1200" dirty="0" smtClean="0">
                  <a:latin typeface="Arial"/>
                  <a:cs typeface="Arial"/>
                </a:rPr>
                <a:t>3-body decays</a:t>
              </a:r>
              <a:endParaRPr lang="en-US" sz="1200" baseline="30000" dirty="0" smtClean="0">
                <a:latin typeface="Arial"/>
                <a:cs typeface="Arial"/>
              </a:endParaRPr>
            </a:p>
          </p:txBody>
        </p:sp>
      </p:grpSp>
      <p:sp>
        <p:nvSpPr>
          <p:cNvPr id="7" name="Text Box 6"/>
          <p:cNvSpPr txBox="1">
            <a:spLocks noChangeArrowheads="1"/>
          </p:cNvSpPr>
          <p:nvPr/>
        </p:nvSpPr>
        <p:spPr bwMode="auto">
          <a:xfrm>
            <a:off x="1" y="-33124"/>
            <a:ext cx="5240160" cy="527096"/>
          </a:xfrm>
          <a:prstGeom prst="rect">
            <a:avLst/>
          </a:prstGeom>
          <a:noFill/>
          <a:ln w="9525">
            <a:noFill/>
            <a:round/>
            <a:headEnd/>
            <a:tailEnd/>
          </a:ln>
          <a:effectLst/>
        </p:spPr>
        <p:txBody>
          <a:bodyPr wrap="none" lIns="81639" tIns="40820" rIns="81639" bIns="40820">
            <a:prstTxWarp prst="textNoShape">
              <a:avLst/>
            </a:prstTxWarp>
          </a:bodyPr>
          <a:lstStyle/>
          <a:p>
            <a:r>
              <a:rPr lang="it-IT" sz="2400" b="1" dirty="0" err="1" smtClean="0">
                <a:solidFill>
                  <a:srgbClr val="FF0000"/>
                </a:solidFill>
                <a:latin typeface="Arial"/>
                <a:cs typeface="Arial"/>
              </a:rPr>
              <a:t>Mesonic</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weak</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decay</a:t>
            </a:r>
            <a:r>
              <a:rPr lang="it-IT" sz="2400" b="1" dirty="0" smtClean="0">
                <a:solidFill>
                  <a:srgbClr val="FF0000"/>
                </a:solidFill>
                <a:latin typeface="Arial"/>
                <a:cs typeface="Arial"/>
              </a:rPr>
              <a:t> </a:t>
            </a:r>
            <a:r>
              <a:rPr lang="it-IT" sz="2400" b="1" dirty="0" err="1" smtClean="0">
                <a:solidFill>
                  <a:srgbClr val="FF0000"/>
                </a:solidFill>
                <a:latin typeface="Arial"/>
                <a:cs typeface="Arial"/>
              </a:rPr>
              <a:t>spectra</a:t>
            </a:r>
            <a:r>
              <a:rPr lang="it-IT" sz="2400" b="1" dirty="0" smtClean="0">
                <a:solidFill>
                  <a:srgbClr val="FF0000"/>
                </a:solidFill>
                <a:latin typeface="Arial"/>
                <a:cs typeface="Arial"/>
              </a:rPr>
              <a:t>: </a:t>
            </a:r>
            <a:r>
              <a:rPr lang="it-IT" sz="2400" b="1" baseline="30000" dirty="0" smtClean="0">
                <a:solidFill>
                  <a:srgbClr val="FF0000"/>
                </a:solidFill>
                <a:latin typeface="Arial"/>
                <a:cs typeface="Arial"/>
              </a:rPr>
              <a:t>7</a:t>
            </a:r>
            <a:r>
              <a:rPr lang="it-IT" sz="2400" b="1" baseline="-25000" dirty="0">
                <a:solidFill>
                  <a:srgbClr val="FF0000"/>
                </a:solidFill>
                <a:latin typeface="Symbol" charset="2"/>
                <a:cs typeface="Arial"/>
              </a:rPr>
              <a:t>L</a:t>
            </a:r>
            <a:r>
              <a:rPr lang="it-IT" sz="2400" b="1" dirty="0" smtClean="0">
                <a:solidFill>
                  <a:srgbClr val="FF0000"/>
                </a:solidFill>
                <a:latin typeface="Arial"/>
                <a:cs typeface="Arial"/>
              </a:rPr>
              <a:t>Li</a:t>
            </a:r>
            <a:endParaRPr lang="it-IT" sz="2400" b="1" dirty="0">
              <a:solidFill>
                <a:srgbClr val="FF0000"/>
              </a:solidFill>
              <a:latin typeface="Arial"/>
              <a:cs typeface="Arial"/>
            </a:endParaRPr>
          </a:p>
        </p:txBody>
      </p:sp>
      <p:sp useBgFill="1">
        <p:nvSpPr>
          <p:cNvPr id="8" name="CasellaDiTesto 7"/>
          <p:cNvSpPr txBox="1"/>
          <p:nvPr/>
        </p:nvSpPr>
        <p:spPr>
          <a:xfrm>
            <a:off x="4419600" y="493972"/>
            <a:ext cx="4495800" cy="2923877"/>
          </a:xfrm>
          <a:prstGeom prst="rect">
            <a:avLst/>
          </a:prstGeom>
        </p:spPr>
        <p:style>
          <a:lnRef idx="1">
            <a:schemeClr val="dk1"/>
          </a:lnRef>
          <a:fillRef idx="2">
            <a:schemeClr val="dk1"/>
          </a:fillRef>
          <a:effectRef idx="1">
            <a:schemeClr val="dk1"/>
          </a:effectRef>
          <a:fontRef idx="minor">
            <a:schemeClr val="dk1"/>
          </a:fontRef>
        </p:style>
        <p:txBody>
          <a:bodyPr wrap="square">
            <a:prstTxWarp prst="textNoShape">
              <a:avLst/>
            </a:prstTxWarp>
            <a:spAutoFit/>
          </a:bodyPr>
          <a:lstStyle/>
          <a:p>
            <a:pPr>
              <a:buFont typeface="Arial"/>
              <a:buChar char="•"/>
              <a:defRPr/>
            </a:pPr>
            <a:r>
              <a:rPr lang="it-IT" sz="1600" dirty="0">
                <a:solidFill>
                  <a:srgbClr val="000000"/>
                </a:solidFill>
                <a:latin typeface="Arial"/>
                <a:cs typeface="Arial"/>
              </a:rPr>
              <a:t>  </a:t>
            </a:r>
            <a:r>
              <a:rPr lang="it-IT" sz="1600" dirty="0" err="1">
                <a:solidFill>
                  <a:srgbClr val="000000"/>
                </a:solidFill>
                <a:latin typeface="Arial"/>
                <a:cs typeface="Arial"/>
              </a:rPr>
              <a:t>Correspondence</a:t>
            </a:r>
            <a:r>
              <a:rPr lang="it-IT" sz="1600" dirty="0">
                <a:solidFill>
                  <a:srgbClr val="000000"/>
                </a:solidFill>
                <a:latin typeface="Arial"/>
                <a:cs typeface="Arial"/>
              </a:rPr>
              <a:t> </a:t>
            </a:r>
            <a:r>
              <a:rPr lang="it-IT" sz="1600" dirty="0" err="1">
                <a:solidFill>
                  <a:srgbClr val="000000"/>
                </a:solidFill>
                <a:latin typeface="Arial"/>
                <a:cs typeface="Arial"/>
              </a:rPr>
              <a:t>with</a:t>
            </a:r>
            <a:r>
              <a:rPr lang="it-IT" sz="1600" dirty="0">
                <a:solidFill>
                  <a:srgbClr val="000000"/>
                </a:solidFill>
                <a:latin typeface="Arial"/>
                <a:cs typeface="Arial"/>
              </a:rPr>
              <a:t> the  </a:t>
            </a:r>
            <a:r>
              <a:rPr lang="it-IT" sz="1600" dirty="0" err="1">
                <a:solidFill>
                  <a:srgbClr val="000000"/>
                </a:solidFill>
                <a:latin typeface="Arial"/>
                <a:cs typeface="Arial"/>
              </a:rPr>
              <a:t>calculated</a:t>
            </a:r>
            <a:r>
              <a:rPr lang="it-IT" sz="1600" dirty="0">
                <a:solidFill>
                  <a:srgbClr val="000000"/>
                </a:solidFill>
                <a:latin typeface="Arial"/>
                <a:cs typeface="Arial"/>
              </a:rPr>
              <a:t> </a:t>
            </a:r>
            <a:r>
              <a:rPr lang="it-IT" sz="1600" dirty="0" err="1">
                <a:solidFill>
                  <a:srgbClr val="000000"/>
                </a:solidFill>
                <a:latin typeface="Arial"/>
                <a:cs typeface="Arial"/>
              </a:rPr>
              <a:t>strenght</a:t>
            </a:r>
            <a:r>
              <a:rPr lang="it-IT" sz="1600" dirty="0">
                <a:solidFill>
                  <a:srgbClr val="000000"/>
                </a:solidFill>
                <a:latin typeface="Arial"/>
                <a:cs typeface="Arial"/>
              </a:rPr>
              <a:t> </a:t>
            </a:r>
            <a:r>
              <a:rPr lang="it-IT" sz="1600" dirty="0" err="1" smtClean="0">
                <a:solidFill>
                  <a:srgbClr val="000000"/>
                </a:solidFill>
                <a:latin typeface="Arial"/>
                <a:cs typeface="Arial"/>
              </a:rPr>
              <a:t>functions</a:t>
            </a:r>
            <a:endParaRPr lang="it-IT" sz="1600" dirty="0" smtClean="0">
              <a:solidFill>
                <a:srgbClr val="000000"/>
              </a:solidFill>
              <a:latin typeface="Arial"/>
              <a:cs typeface="Arial"/>
            </a:endParaRPr>
          </a:p>
          <a:p>
            <a:pPr>
              <a:buClr>
                <a:srgbClr val="FF0000"/>
              </a:buClr>
              <a:buFont typeface="Wingdings" charset="2"/>
              <a:buChar char="ü"/>
              <a:defRPr/>
            </a:pPr>
            <a:r>
              <a:rPr lang="it-IT" sz="1400" dirty="0" smtClean="0">
                <a:solidFill>
                  <a:srgbClr val="000000"/>
                </a:solidFill>
                <a:latin typeface="Arial"/>
                <a:cs typeface="Arial"/>
              </a:rPr>
              <a:t> T. </a:t>
            </a:r>
            <a:r>
              <a:rPr lang="it-IT" sz="1400" dirty="0" err="1" smtClean="0">
                <a:solidFill>
                  <a:srgbClr val="000000"/>
                </a:solidFill>
                <a:latin typeface="Arial"/>
                <a:cs typeface="Arial"/>
              </a:rPr>
              <a:t>Motoba</a:t>
            </a:r>
            <a:r>
              <a:rPr lang="it-IT" sz="1400" dirty="0" smtClean="0">
                <a:solidFill>
                  <a:srgbClr val="000000"/>
                </a:solidFill>
                <a:latin typeface="Arial"/>
                <a:cs typeface="Arial"/>
              </a:rPr>
              <a:t> </a:t>
            </a:r>
            <a:r>
              <a:rPr lang="it-IT" sz="1400" dirty="0" err="1" smtClean="0">
                <a:solidFill>
                  <a:srgbClr val="000000"/>
                </a:solidFill>
                <a:latin typeface="Arial"/>
                <a:cs typeface="Arial"/>
              </a:rPr>
              <a:t>et</a:t>
            </a:r>
            <a:r>
              <a:rPr lang="it-IT" sz="1400" dirty="0" smtClean="0">
                <a:solidFill>
                  <a:srgbClr val="000000"/>
                </a:solidFill>
                <a:latin typeface="Arial"/>
                <a:cs typeface="Arial"/>
              </a:rPr>
              <a:t> al, </a:t>
            </a:r>
            <a:r>
              <a:rPr lang="it-IT" sz="1400" dirty="0" err="1" smtClean="0">
                <a:solidFill>
                  <a:srgbClr val="000000"/>
                </a:solidFill>
                <a:latin typeface="Arial"/>
                <a:cs typeface="Arial"/>
              </a:rPr>
              <a:t>Progr</a:t>
            </a:r>
            <a:r>
              <a:rPr lang="it-IT" sz="1400" dirty="0" smtClean="0">
                <a:solidFill>
                  <a:srgbClr val="000000"/>
                </a:solidFill>
                <a:latin typeface="Arial"/>
                <a:cs typeface="Arial"/>
              </a:rPr>
              <a:t>. </a:t>
            </a:r>
            <a:r>
              <a:rPr lang="it-IT" sz="1400" dirty="0" err="1" smtClean="0">
                <a:solidFill>
                  <a:srgbClr val="000000"/>
                </a:solidFill>
                <a:latin typeface="Arial"/>
                <a:cs typeface="Arial"/>
              </a:rPr>
              <a:t>Theor</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Suppl. 117 (1994) 477.</a:t>
            </a:r>
          </a:p>
          <a:p>
            <a:pPr>
              <a:buClr>
                <a:srgbClr val="FF0000"/>
              </a:buClr>
              <a:buFont typeface="Wingdings" charset="2"/>
              <a:buChar char="ü"/>
              <a:defRPr/>
            </a:pPr>
            <a:r>
              <a:rPr lang="it-IT" sz="1400" dirty="0" smtClean="0">
                <a:solidFill>
                  <a:srgbClr val="000000"/>
                </a:solidFill>
                <a:latin typeface="Arial"/>
                <a:cs typeface="Arial"/>
              </a:rPr>
              <a:t> A. Gal, </a:t>
            </a:r>
            <a:r>
              <a:rPr lang="it-IT" sz="1400" dirty="0" err="1" smtClean="0">
                <a:solidFill>
                  <a:srgbClr val="000000"/>
                </a:solidFill>
                <a:latin typeface="Arial"/>
                <a:cs typeface="Arial"/>
              </a:rPr>
              <a:t>Nucl</a:t>
            </a:r>
            <a:r>
              <a:rPr lang="it-IT" sz="1400" dirty="0" smtClean="0">
                <a:solidFill>
                  <a:srgbClr val="000000"/>
                </a:solidFill>
                <a:latin typeface="Arial"/>
                <a:cs typeface="Arial"/>
              </a:rPr>
              <a:t>. </a:t>
            </a:r>
            <a:r>
              <a:rPr lang="it-IT" sz="1400" dirty="0" err="1" smtClean="0">
                <a:solidFill>
                  <a:srgbClr val="000000"/>
                </a:solidFill>
                <a:latin typeface="Arial"/>
                <a:cs typeface="Arial"/>
              </a:rPr>
              <a:t>Phys</a:t>
            </a:r>
            <a:r>
              <a:rPr lang="it-IT" sz="1400" dirty="0" smtClean="0">
                <a:solidFill>
                  <a:srgbClr val="000000"/>
                </a:solidFill>
                <a:latin typeface="Arial"/>
                <a:cs typeface="Arial"/>
              </a:rPr>
              <a:t>. A 828 (2009) 72.</a:t>
            </a: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Formation</a:t>
            </a:r>
            <a:r>
              <a:rPr lang="it-IT" sz="1600" dirty="0">
                <a:solidFill>
                  <a:srgbClr val="000000"/>
                </a:solidFill>
                <a:latin typeface="Arial"/>
                <a:cs typeface="Arial"/>
              </a:rPr>
              <a:t> </a:t>
            </a:r>
            <a:r>
              <a:rPr lang="it-IT" sz="1600" dirty="0" err="1">
                <a:solidFill>
                  <a:srgbClr val="000000"/>
                </a:solidFill>
                <a:latin typeface="Arial"/>
                <a:cs typeface="Arial"/>
              </a:rPr>
              <a:t>of</a:t>
            </a:r>
            <a:r>
              <a:rPr lang="it-IT" sz="1600" dirty="0">
                <a:solidFill>
                  <a:srgbClr val="000000"/>
                </a:solidFill>
                <a:latin typeface="Arial"/>
                <a:cs typeface="Arial"/>
              </a:rPr>
              <a:t> </a:t>
            </a:r>
            <a:r>
              <a:rPr lang="it-IT" sz="1600" dirty="0" err="1">
                <a:solidFill>
                  <a:srgbClr val="000000"/>
                </a:solidFill>
                <a:latin typeface="Arial"/>
                <a:cs typeface="Arial"/>
              </a:rPr>
              <a:t>different</a:t>
            </a:r>
            <a:r>
              <a:rPr lang="it-IT" sz="1600" dirty="0">
                <a:solidFill>
                  <a:srgbClr val="000000"/>
                </a:solidFill>
                <a:latin typeface="Arial"/>
                <a:cs typeface="Arial"/>
              </a:rPr>
              <a:t> </a:t>
            </a:r>
            <a:r>
              <a:rPr lang="it-IT" sz="1600" dirty="0" err="1">
                <a:solidFill>
                  <a:srgbClr val="000000"/>
                </a:solidFill>
                <a:latin typeface="Arial"/>
                <a:cs typeface="Arial"/>
              </a:rPr>
              <a:t>excited</a:t>
            </a:r>
            <a:r>
              <a:rPr lang="it-IT" sz="1600" dirty="0">
                <a:solidFill>
                  <a:srgbClr val="000000"/>
                </a:solidFill>
                <a:latin typeface="Arial"/>
                <a:cs typeface="Arial"/>
              </a:rPr>
              <a:t> </a:t>
            </a:r>
            <a:r>
              <a:rPr lang="it-IT" sz="1600" dirty="0" err="1">
                <a:solidFill>
                  <a:srgbClr val="000000"/>
                </a:solidFill>
                <a:latin typeface="Arial"/>
                <a:cs typeface="Arial"/>
              </a:rPr>
              <a:t>states</a:t>
            </a:r>
            <a:r>
              <a:rPr lang="it-IT" sz="1600" dirty="0">
                <a:solidFill>
                  <a:srgbClr val="000000"/>
                </a:solidFill>
                <a:latin typeface="Arial"/>
                <a:cs typeface="Arial"/>
              </a:rPr>
              <a:t> </a:t>
            </a:r>
            <a:r>
              <a:rPr lang="it-IT" sz="1600" dirty="0" err="1">
                <a:solidFill>
                  <a:srgbClr val="000000"/>
                </a:solidFill>
                <a:latin typeface="Arial"/>
                <a:cs typeface="Arial"/>
              </a:rPr>
              <a:t>of</a:t>
            </a:r>
            <a:r>
              <a:rPr lang="it-IT" sz="1600" dirty="0">
                <a:solidFill>
                  <a:srgbClr val="000000"/>
                </a:solidFill>
                <a:latin typeface="Arial"/>
                <a:cs typeface="Arial"/>
              </a:rPr>
              <a:t> the </a:t>
            </a:r>
            <a:r>
              <a:rPr lang="it-IT" sz="1600" dirty="0" err="1">
                <a:solidFill>
                  <a:srgbClr val="000000"/>
                </a:solidFill>
                <a:latin typeface="Arial"/>
                <a:cs typeface="Arial"/>
              </a:rPr>
              <a:t>daughter</a:t>
            </a:r>
            <a:r>
              <a:rPr lang="it-IT" sz="1600" dirty="0">
                <a:solidFill>
                  <a:srgbClr val="000000"/>
                </a:solidFill>
                <a:latin typeface="Arial"/>
                <a:cs typeface="Arial"/>
              </a:rPr>
              <a:t> </a:t>
            </a:r>
            <a:r>
              <a:rPr lang="it-IT" sz="1600" dirty="0" err="1">
                <a:solidFill>
                  <a:srgbClr val="000000"/>
                </a:solidFill>
                <a:latin typeface="Arial"/>
                <a:cs typeface="Arial"/>
              </a:rPr>
              <a:t>nucleus</a:t>
            </a:r>
            <a:endParaRPr lang="it-IT" sz="1600" dirty="0">
              <a:solidFill>
                <a:srgbClr val="000000"/>
              </a:solidFill>
              <a:latin typeface="Arial"/>
              <a:cs typeface="Arial"/>
            </a:endParaRPr>
          </a:p>
          <a:p>
            <a:pPr>
              <a:defRPr/>
            </a:pPr>
            <a:endParaRPr lang="it-IT" sz="1600" dirty="0">
              <a:solidFill>
                <a:srgbClr val="000000"/>
              </a:solidFill>
              <a:latin typeface="Arial"/>
              <a:cs typeface="Arial"/>
            </a:endParaRPr>
          </a:p>
          <a:p>
            <a:pPr>
              <a:buFont typeface="Arial" charset="0"/>
              <a:buChar char="•"/>
              <a:defRPr/>
            </a:pPr>
            <a:r>
              <a:rPr lang="it-IT" sz="1600" dirty="0">
                <a:solidFill>
                  <a:srgbClr val="000000"/>
                </a:solidFill>
                <a:latin typeface="Arial"/>
                <a:cs typeface="Arial"/>
              </a:rPr>
              <a:t> </a:t>
            </a:r>
            <a:r>
              <a:rPr lang="it-IT" sz="1600" dirty="0" err="1">
                <a:solidFill>
                  <a:srgbClr val="000000"/>
                </a:solidFill>
                <a:latin typeface="Arial"/>
                <a:cs typeface="Arial"/>
              </a:rPr>
              <a:t>Initial</a:t>
            </a:r>
            <a:r>
              <a:rPr lang="it-IT" sz="1600" dirty="0">
                <a:solidFill>
                  <a:srgbClr val="000000"/>
                </a:solidFill>
                <a:latin typeface="Arial"/>
                <a:cs typeface="Arial"/>
              </a:rPr>
              <a:t> </a:t>
            </a:r>
            <a:r>
              <a:rPr lang="it-IT" sz="1600" dirty="0" err="1">
                <a:solidFill>
                  <a:srgbClr val="000000"/>
                </a:solidFill>
                <a:latin typeface="Arial"/>
                <a:cs typeface="Arial"/>
              </a:rPr>
              <a:t>hypernucleus</a:t>
            </a:r>
            <a:r>
              <a:rPr lang="it-IT" sz="1600" dirty="0">
                <a:solidFill>
                  <a:srgbClr val="000000"/>
                </a:solidFill>
                <a:latin typeface="Arial"/>
                <a:cs typeface="Arial"/>
              </a:rPr>
              <a:t> </a:t>
            </a:r>
            <a:r>
              <a:rPr lang="it-IT" sz="1600" dirty="0" err="1">
                <a:solidFill>
                  <a:srgbClr val="000000"/>
                </a:solidFill>
                <a:latin typeface="Arial"/>
                <a:cs typeface="Arial"/>
              </a:rPr>
              <a:t>spin</a:t>
            </a:r>
            <a:endParaRPr lang="it-IT" sz="1600" dirty="0">
              <a:solidFill>
                <a:srgbClr val="000000"/>
              </a:solidFill>
              <a:latin typeface="Arial"/>
              <a:cs typeface="Arial"/>
            </a:endParaRPr>
          </a:p>
          <a:p>
            <a:pPr>
              <a:defRPr/>
            </a:pPr>
            <a:r>
              <a:rPr lang="it-IT" sz="1600" dirty="0">
                <a:solidFill>
                  <a:srgbClr val="000000"/>
                </a:solidFill>
                <a:latin typeface="Arial"/>
                <a:cs typeface="Arial"/>
              </a:rPr>
              <a:t>   </a:t>
            </a:r>
            <a:r>
              <a:rPr lang="it-IT" sz="1600" dirty="0" err="1">
                <a:solidFill>
                  <a:srgbClr val="000000"/>
                </a:solidFill>
                <a:latin typeface="Arial"/>
                <a:cs typeface="Arial"/>
              </a:rPr>
              <a:t>J</a:t>
            </a:r>
            <a:r>
              <a:rPr lang="el-GR" sz="1600" baseline="30000" dirty="0">
                <a:solidFill>
                  <a:srgbClr val="000000"/>
                </a:solidFill>
                <a:latin typeface="Arial"/>
                <a:ea typeface="Times New Roman" charset="0"/>
                <a:cs typeface="Arial"/>
              </a:rPr>
              <a:t>π</a:t>
            </a:r>
            <a:r>
              <a:rPr lang="it-IT" sz="1600" baseline="30000" dirty="0">
                <a:solidFill>
                  <a:srgbClr val="000000"/>
                </a:solidFill>
                <a:latin typeface="Arial"/>
                <a:ea typeface="Times New Roman" charset="0"/>
                <a:cs typeface="Arial"/>
              </a:rPr>
              <a:t> </a:t>
            </a:r>
            <a:r>
              <a:rPr lang="it-IT" sz="1600" dirty="0">
                <a:solidFill>
                  <a:srgbClr val="000000"/>
                </a:solidFill>
                <a:latin typeface="Arial"/>
                <a:ea typeface="Times New Roman" charset="0"/>
                <a:cs typeface="Arial"/>
              </a:rPr>
              <a:t>(</a:t>
            </a:r>
            <a:r>
              <a:rPr lang="it-IT" sz="1600" b="1" baseline="30000" dirty="0" smtClean="0">
                <a:solidFill>
                  <a:srgbClr val="000000"/>
                </a:solidFill>
                <a:latin typeface="Arial"/>
                <a:cs typeface="Arial"/>
              </a:rPr>
              <a:t>7</a:t>
            </a:r>
            <a:r>
              <a:rPr lang="it-IT" sz="1600" b="1" baseline="-25000" dirty="0">
                <a:solidFill>
                  <a:srgbClr val="000000"/>
                </a:solidFill>
                <a:latin typeface="Symbol" charset="2"/>
                <a:cs typeface="Arial"/>
              </a:rPr>
              <a:t>L</a:t>
            </a:r>
            <a:r>
              <a:rPr lang="it-IT" sz="1600" b="1" dirty="0" smtClean="0">
                <a:solidFill>
                  <a:srgbClr val="000000"/>
                </a:solidFill>
                <a:latin typeface="Arial"/>
                <a:cs typeface="Arial"/>
              </a:rPr>
              <a:t>Li</a:t>
            </a:r>
            <a:r>
              <a:rPr lang="it-IT" sz="1600" b="1" baseline="-25000" dirty="0" smtClean="0">
                <a:solidFill>
                  <a:srgbClr val="000000"/>
                </a:solidFill>
                <a:latin typeface="Arial"/>
                <a:cs typeface="Arial"/>
              </a:rPr>
              <a:t>g.s</a:t>
            </a:r>
            <a:r>
              <a:rPr lang="it-IT" sz="1600" b="1" baseline="-25000" dirty="0">
                <a:solidFill>
                  <a:srgbClr val="000000"/>
                </a:solidFill>
                <a:latin typeface="Arial"/>
                <a:cs typeface="Arial"/>
              </a:rPr>
              <a:t>.</a:t>
            </a:r>
            <a:r>
              <a:rPr lang="it-IT" sz="1600" dirty="0">
                <a:solidFill>
                  <a:srgbClr val="000000"/>
                </a:solidFill>
                <a:latin typeface="Arial"/>
                <a:ea typeface="Times New Roman" charset="0"/>
                <a:cs typeface="Arial"/>
              </a:rPr>
              <a:t>) = 1/2</a:t>
            </a:r>
            <a:r>
              <a:rPr lang="it-IT" sz="1600" baseline="30000" dirty="0" smtClean="0">
                <a:solidFill>
                  <a:srgbClr val="000000"/>
                </a:solidFill>
                <a:latin typeface="Arial"/>
                <a:ea typeface="Times New Roman" charset="0"/>
                <a:cs typeface="Arial"/>
              </a:rPr>
              <a:t>+ </a:t>
            </a:r>
            <a:r>
              <a:rPr lang="it-IT" sz="1400" dirty="0" smtClean="0">
                <a:solidFill>
                  <a:srgbClr val="000000"/>
                </a:solidFill>
                <a:latin typeface="Arial"/>
                <a:ea typeface="Times New Roman" charset="0"/>
                <a:cs typeface="Arial"/>
              </a:rPr>
              <a:t>(</a:t>
            </a:r>
            <a:r>
              <a:rPr lang="it-IT" sz="1400" dirty="0" err="1" smtClean="0">
                <a:solidFill>
                  <a:srgbClr val="000000"/>
                </a:solidFill>
                <a:latin typeface="Arial"/>
                <a:ea typeface="Times New Roman" charset="0"/>
                <a:cs typeface="Arial"/>
              </a:rPr>
              <a:t>Sasao</a:t>
            </a:r>
            <a:r>
              <a:rPr lang="it-IT" sz="1400" dirty="0" smtClean="0">
                <a:solidFill>
                  <a:srgbClr val="000000"/>
                </a:solidFill>
                <a:latin typeface="Arial"/>
                <a:ea typeface="Times New Roman" charset="0"/>
                <a:cs typeface="Arial"/>
              </a:rPr>
              <a:t>, PLB 579 (2004) 258.)</a:t>
            </a:r>
          </a:p>
          <a:p>
            <a:pPr>
              <a:defRPr/>
            </a:pPr>
            <a:endParaRPr lang="it-IT" sz="1400" dirty="0">
              <a:solidFill>
                <a:srgbClr val="000000"/>
              </a:solidFill>
            </a:endParaRPr>
          </a:p>
        </p:txBody>
      </p:sp>
      <p:cxnSp>
        <p:nvCxnSpPr>
          <p:cNvPr id="11" name="Straight Connector 10"/>
          <p:cNvCxnSpPr/>
          <p:nvPr/>
        </p:nvCxnSpPr>
        <p:spPr>
          <a:xfrm rot="5400000">
            <a:off x="1486694" y="262810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1442244" y="2621756"/>
            <a:ext cx="1447800" cy="1588"/>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683568" y="456927"/>
            <a:ext cx="3744416" cy="307777"/>
          </a:xfrm>
          <a:prstGeom prst="rect">
            <a:avLst/>
          </a:prstGeom>
          <a:noFill/>
        </p:spPr>
        <p:txBody>
          <a:bodyPr wrap="square" rtlCol="0">
            <a:spAutoFit/>
          </a:bodyPr>
          <a:lstStyle/>
          <a:p>
            <a:r>
              <a:rPr lang="it-IT" sz="1400" dirty="0" smtClean="0"/>
              <a:t>FINUDA Coll. and A. Gal, PLB 681 (2009) 139</a:t>
            </a:r>
            <a:endParaRPr lang="it-IT"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3808</Words>
  <Application>Microsoft Office PowerPoint</Application>
  <PresentationFormat>Presentazione su schermo (4:3)</PresentationFormat>
  <Paragraphs>547</Paragraphs>
  <Slides>34</Slides>
  <Notes>23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36" baseType="lpstr">
      <vt:lpstr>Tema di Office</vt:lpstr>
      <vt:lpstr>Equazione</vt:lpstr>
      <vt:lpstr>Diapositiva 1</vt:lpstr>
      <vt:lpstr>Diapositiva 2</vt:lpstr>
      <vt:lpstr>Diapositiva 3</vt:lpstr>
      <vt:lpstr>Diapositiva 4</vt:lpstr>
      <vt:lpstr>Physics Motivations</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Company>UNI-TO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bufalino</dc:creator>
  <cp:lastModifiedBy>bufalino</cp:lastModifiedBy>
  <cp:revision>35</cp:revision>
  <dcterms:created xsi:type="dcterms:W3CDTF">2010-08-31T15:20:08Z</dcterms:created>
  <dcterms:modified xsi:type="dcterms:W3CDTF">2010-09-04T14:10:55Z</dcterms:modified>
</cp:coreProperties>
</file>