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317" r:id="rId4"/>
    <p:sldId id="281" r:id="rId5"/>
    <p:sldId id="265" r:id="rId6"/>
    <p:sldId id="319" r:id="rId7"/>
    <p:sldId id="322" r:id="rId8"/>
    <p:sldId id="297" r:id="rId9"/>
    <p:sldId id="271" r:id="rId10"/>
    <p:sldId id="298" r:id="rId11"/>
    <p:sldId id="286" r:id="rId12"/>
    <p:sldId id="274" r:id="rId13"/>
    <p:sldId id="293" r:id="rId14"/>
    <p:sldId id="268" r:id="rId15"/>
    <p:sldId id="292" r:id="rId16"/>
    <p:sldId id="294" r:id="rId17"/>
    <p:sldId id="296" r:id="rId18"/>
    <p:sldId id="269" r:id="rId19"/>
    <p:sldId id="285" r:id="rId20"/>
    <p:sldId id="300" r:id="rId21"/>
    <p:sldId id="306" r:id="rId22"/>
    <p:sldId id="309" r:id="rId23"/>
    <p:sldId id="308" r:id="rId24"/>
    <p:sldId id="310" r:id="rId25"/>
    <p:sldId id="270" r:id="rId26"/>
    <p:sldId id="301" r:id="rId27"/>
    <p:sldId id="259" r:id="rId28"/>
    <p:sldId id="290" r:id="rId29"/>
    <p:sldId id="287" r:id="rId30"/>
    <p:sldId id="311" r:id="rId31"/>
    <p:sldId id="288" r:id="rId32"/>
    <p:sldId id="312" r:id="rId33"/>
    <p:sldId id="302" r:id="rId34"/>
    <p:sldId id="261" r:id="rId35"/>
    <p:sldId id="313" r:id="rId36"/>
    <p:sldId id="315" r:id="rId37"/>
    <p:sldId id="314" r:id="rId38"/>
    <p:sldId id="320" r:id="rId39"/>
    <p:sldId id="316" r:id="rId4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A"/>
    <a:srgbClr val="E9E9EE"/>
    <a:srgbClr val="E9E9ED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DBBC-ED76-4700-852B-53B1686A59F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F0867-0BF8-474E-B86C-B4854FC1CE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0867-0BF8-474E-B86C-B4854FC1CE7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target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0867-0BF8-474E-B86C-B4854FC1CE7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It is to be desired that spectrometer having short path length and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0867-0BF8-474E-B86C-B4854FC1CE7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rainn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0867-0BF8-474E-B86C-B4854FC1CE7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Candidate list of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0867-0BF8-474E-B86C-B4854FC1CE7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Multi aka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0867-0BF8-474E-B86C-B4854FC1CE7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 </a:t>
            </a:r>
            <a:r>
              <a:rPr kumimoji="1" lang="en-US" altLang="ja-JP" dirty="0" err="1" smtClean="0"/>
              <a:t>ni</a:t>
            </a:r>
            <a:r>
              <a:rPr kumimoji="1" lang="en-US" altLang="ja-JP" dirty="0" smtClean="0"/>
              <a:t> simulation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0867-0BF8-474E-B86C-B4854FC1CE7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Line transfer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0867-0BF8-474E-B86C-B4854FC1CE7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Simuration</a:t>
            </a:r>
            <a:r>
              <a:rPr kumimoji="1" lang="en-US" altLang="ja-JP" dirty="0" smtClean="0"/>
              <a:t> in 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0867-0BF8-474E-B86C-B4854FC1CE7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5029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07CFD0-C1F3-4A5B-8E0A-BE91B631F6E3}" type="datetimeFigureOut">
              <a:rPr kumimoji="1" lang="ja-JP" altLang="en-US" smtClean="0"/>
              <a:pPr/>
              <a:t>2010/9/6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3D6043-C9C3-4FC9-A26A-756BA46E3E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000" kern="1200">
          <a:solidFill>
            <a:schemeClr val="accent2"/>
          </a:solidFill>
          <a:latin typeface="+mn-ea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000" kern="1200">
          <a:solidFill>
            <a:schemeClr val="accent1"/>
          </a:solidFill>
          <a:latin typeface="+mn-ea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000" kern="1200">
          <a:solidFill>
            <a:schemeClr val="accent1"/>
          </a:solidFill>
          <a:latin typeface="+mn-ea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458200" cy="1470025"/>
          </a:xfrm>
        </p:spPr>
        <p:txBody>
          <a:bodyPr/>
          <a:lstStyle/>
          <a:p>
            <a:r>
              <a:rPr lang="en-US" altLang="ja-JP" dirty="0" smtClean="0"/>
              <a:t>Simulation of the decay </a:t>
            </a:r>
            <a:r>
              <a:rPr lang="en-US" altLang="ja-JP" dirty="0" err="1" smtClean="0"/>
              <a:t>pion</a:t>
            </a:r>
            <a:r>
              <a:rPr lang="en-US" altLang="ja-JP" dirty="0" smtClean="0"/>
              <a:t> spectroscopy at </a:t>
            </a:r>
            <a:r>
              <a:rPr lang="en-US" altLang="ja-JP" dirty="0" err="1" smtClean="0"/>
              <a:t>JLab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91000" y="2708920"/>
            <a:ext cx="4953000" cy="936104"/>
          </a:xfrm>
        </p:spPr>
        <p:txBody>
          <a:bodyPr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Sept.  6  2010</a:t>
            </a:r>
          </a:p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Tohoku Uni.    </a:t>
            </a:r>
            <a:r>
              <a:rPr lang="en-US" altLang="ja-JP" dirty="0" err="1" smtClean="0">
                <a:solidFill>
                  <a:schemeClr val="bg1"/>
                </a:solidFill>
              </a:rPr>
              <a:t>S.Nagao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3861048"/>
            <a:ext cx="30075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itchFamily="2" charset="2"/>
              <a:buChar char="n"/>
            </a:pPr>
            <a:r>
              <a:rPr kumimoji="1" lang="en-US" altLang="ja-JP" sz="2000" dirty="0" smtClean="0"/>
              <a:t>Purpose</a:t>
            </a:r>
          </a:p>
          <a:p>
            <a:pPr marL="514350" indent="-514350">
              <a:buFont typeface="Wingdings" pitchFamily="2" charset="2"/>
              <a:buChar char="n"/>
            </a:pPr>
            <a:r>
              <a:rPr lang="en-US" altLang="ja-JP" sz="2000" dirty="0" smtClean="0"/>
              <a:t>Experimental outline</a:t>
            </a:r>
          </a:p>
          <a:p>
            <a:pPr marL="514350" indent="-514350">
              <a:buFont typeface="Wingdings" pitchFamily="2" charset="2"/>
              <a:buChar char="n"/>
            </a:pPr>
            <a:endParaRPr lang="en-US" altLang="ja-JP" sz="2000" dirty="0" smtClean="0"/>
          </a:p>
          <a:p>
            <a:pPr marL="514350" indent="-514350">
              <a:buFont typeface="Wingdings" pitchFamily="2" charset="2"/>
              <a:buChar char="n"/>
            </a:pPr>
            <a:endParaRPr lang="en-US" altLang="ja-JP" sz="2000" dirty="0" smtClean="0"/>
          </a:p>
          <a:p>
            <a:pPr marL="514350" indent="-514350">
              <a:buFont typeface="Wingdings" pitchFamily="2" charset="2"/>
              <a:buChar char="n"/>
            </a:pPr>
            <a:r>
              <a:rPr lang="en-US" altLang="ja-JP" sz="2000" dirty="0" smtClean="0"/>
              <a:t>Geant4 simulation</a:t>
            </a:r>
          </a:p>
          <a:p>
            <a:pPr marL="514350" indent="-514350">
              <a:buFont typeface="Wingdings" pitchFamily="2" charset="2"/>
              <a:buChar char="n"/>
            </a:pPr>
            <a:endParaRPr lang="en-US" altLang="ja-JP" sz="2000" dirty="0" smtClean="0"/>
          </a:p>
          <a:p>
            <a:pPr marL="514350" indent="-514350">
              <a:buFont typeface="Wingdings" pitchFamily="2" charset="2"/>
              <a:buChar char="n"/>
            </a:pPr>
            <a:endParaRPr lang="en-US" altLang="ja-JP" sz="2000" dirty="0" smtClean="0"/>
          </a:p>
          <a:p>
            <a:pPr marL="514350" indent="-514350">
              <a:buFont typeface="Wingdings" pitchFamily="2" charset="2"/>
              <a:buChar char="n"/>
            </a:pPr>
            <a:endParaRPr lang="en-US" altLang="ja-JP" sz="2000" dirty="0" smtClean="0"/>
          </a:p>
          <a:p>
            <a:pPr marL="514350" indent="-514350">
              <a:buFont typeface="Wingdings" pitchFamily="2" charset="2"/>
              <a:buChar char="n"/>
            </a:pPr>
            <a:r>
              <a:rPr lang="en-US" altLang="ja-JP" sz="2000" dirty="0" smtClean="0"/>
              <a:t>  Summary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95936" y="4221088"/>
            <a:ext cx="3009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000" dirty="0" smtClean="0"/>
              <a:t>  yield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&amp; S/N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2000" dirty="0" smtClean="0"/>
              <a:t>  momentum calibration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5896" y="5085184"/>
            <a:ext cx="2947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000" dirty="0" smtClean="0"/>
              <a:t>  detector configuration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2000" dirty="0" smtClean="0"/>
              <a:t>  momentum resolution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  particle identification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2000" dirty="0" smtClean="0"/>
              <a:t>  yield estimation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3284984"/>
            <a:ext cx="13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C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ontents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マイ ドキュメント\University\プレゼン\その他\JSPSプラハ20100906\Screenshot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572000" cy="4953000"/>
          </a:xfrm>
          <a:prstGeom prst="rect">
            <a:avLst/>
          </a:prstGeom>
          <a:noFill/>
        </p:spPr>
      </p:pic>
      <p:pic>
        <p:nvPicPr>
          <p:cNvPr id="3" name="Picture 2" descr="D:\マイ ドキュメント\University\プレゼン\その他\JSPSプラハ20100906\Screenshot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72000" cy="4981575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Geant4 simulation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204864"/>
            <a:ext cx="1367682" cy="67710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/>
              <a:t>target </a:t>
            </a:r>
            <a:r>
              <a:rPr lang="en-US" altLang="ja-JP" sz="2000" b="1" baseline="30000" dirty="0" smtClean="0"/>
              <a:t>12</a:t>
            </a:r>
            <a:r>
              <a:rPr lang="en-US" altLang="ja-JP" sz="2000" b="1" dirty="0" smtClean="0"/>
              <a:t>C</a:t>
            </a:r>
          </a:p>
          <a:p>
            <a:pPr algn="ctr"/>
            <a:r>
              <a:rPr lang="en-US" altLang="ja-JP" b="1" dirty="0" smtClean="0"/>
              <a:t>100mg/cm</a:t>
            </a:r>
            <a:r>
              <a:rPr lang="en-US" altLang="ja-JP" b="1" baseline="30000" dirty="0" smtClean="0"/>
              <a:t>2</a:t>
            </a:r>
            <a:endParaRPr lang="ja-JP" altLang="en-US" b="1" baseline="30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3573016"/>
            <a:ext cx="1789272" cy="707886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Focal Plane</a:t>
            </a:r>
          </a:p>
          <a:p>
            <a:pPr algn="ctr"/>
            <a:r>
              <a:rPr lang="en-US" altLang="ja-JP" sz="2000" dirty="0" smtClean="0"/>
              <a:t> (aligned SSD)</a:t>
            </a:r>
            <a:endParaRPr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28943" y="3645024"/>
            <a:ext cx="2315057" cy="677108"/>
          </a:xfrm>
          <a:prstGeom prst="rect">
            <a:avLst/>
          </a:prstGeom>
          <a:solidFill>
            <a:srgbClr val="0070C0">
              <a:alpha val="49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Drift</a:t>
            </a:r>
            <a:r>
              <a:rPr lang="en-US" altLang="ja-JP" sz="20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/>
              <a:t>Chamber</a:t>
            </a:r>
            <a:endParaRPr lang="en-US" altLang="ja-JP" sz="2000" baseline="30000" dirty="0"/>
          </a:p>
          <a:p>
            <a:pPr algn="ctr"/>
            <a:r>
              <a:rPr lang="en-US" altLang="ja-JP" dirty="0" smtClean="0"/>
              <a:t>(He 50%+ CH4 50%)</a:t>
            </a:r>
          </a:p>
        </p:txBody>
      </p:sp>
      <p:cxnSp>
        <p:nvCxnSpPr>
          <p:cNvPr id="12" name="直線矢印コネクタ 11"/>
          <p:cNvCxnSpPr>
            <a:stCxn id="10" idx="0"/>
          </p:cNvCxnSpPr>
          <p:nvPr/>
        </p:nvCxnSpPr>
        <p:spPr>
          <a:xfrm rot="16200000" flipV="1">
            <a:off x="7215341" y="2873893"/>
            <a:ext cx="1152128" cy="390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8" idx="1"/>
          </p:cNvCxnSpPr>
          <p:nvPr/>
        </p:nvCxnSpPr>
        <p:spPr>
          <a:xfrm rot="10800000" flipV="1">
            <a:off x="3203848" y="1607314"/>
            <a:ext cx="432048" cy="3815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6" idx="0"/>
          </p:cNvCxnSpPr>
          <p:nvPr/>
        </p:nvCxnSpPr>
        <p:spPr>
          <a:xfrm rot="16200000" flipV="1">
            <a:off x="2391026" y="3017686"/>
            <a:ext cx="504056" cy="606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059832" y="4437112"/>
            <a:ext cx="3055388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Vacuum Chamber window</a:t>
            </a:r>
            <a:endParaRPr kumimoji="1" lang="ja-JP" altLang="en-US" sz="2000" baseline="30000" dirty="0"/>
          </a:p>
        </p:txBody>
      </p:sp>
      <p:cxnSp>
        <p:nvCxnSpPr>
          <p:cNvPr id="17" name="直線矢印コネクタ 16"/>
          <p:cNvCxnSpPr>
            <a:stCxn id="16" idx="0"/>
          </p:cNvCxnSpPr>
          <p:nvPr/>
        </p:nvCxnSpPr>
        <p:spPr>
          <a:xfrm rot="16200000" flipV="1">
            <a:off x="3607655" y="3457241"/>
            <a:ext cx="1296144" cy="6635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16200000" flipH="1">
            <a:off x="179512" y="3068960"/>
            <a:ext cx="864096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67544" y="3789040"/>
            <a:ext cx="1391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Decay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pion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rot="5400000" flipH="1" flipV="1">
            <a:off x="1669368" y="3955368"/>
            <a:ext cx="58052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16" idx="0"/>
          </p:cNvCxnSpPr>
          <p:nvPr/>
        </p:nvCxnSpPr>
        <p:spPr>
          <a:xfrm rot="5400000" flipH="1" flipV="1">
            <a:off x="5047815" y="2320639"/>
            <a:ext cx="1656184" cy="2576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7" idx="0"/>
          </p:cNvCxnSpPr>
          <p:nvPr/>
        </p:nvCxnSpPr>
        <p:spPr>
          <a:xfrm rot="16200000" flipV="1">
            <a:off x="3027012" y="4037884"/>
            <a:ext cx="576064" cy="2526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7" idx="0"/>
          </p:cNvCxnSpPr>
          <p:nvPr/>
        </p:nvCxnSpPr>
        <p:spPr>
          <a:xfrm rot="5400000" flipH="1" flipV="1">
            <a:off x="5259260" y="4404292"/>
            <a:ext cx="504056" cy="1865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16200000" flipH="1">
            <a:off x="4716016" y="3140968"/>
            <a:ext cx="864096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004048" y="3861048"/>
            <a:ext cx="1391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Decay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pion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cxnSp>
        <p:nvCxnSpPr>
          <p:cNvPr id="46" name="直線矢印コネクタ 45"/>
          <p:cNvCxnSpPr>
            <a:stCxn id="8" idx="3"/>
          </p:cNvCxnSpPr>
          <p:nvPr/>
        </p:nvCxnSpPr>
        <p:spPr>
          <a:xfrm>
            <a:off x="5444404" y="1607314"/>
            <a:ext cx="1575868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779912" y="5589240"/>
            <a:ext cx="1596912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Enge</a:t>
            </a:r>
            <a:r>
              <a:rPr lang="en-US" altLang="ja-JP" sz="2000" dirty="0" smtClean="0"/>
              <a:t> Magnet</a:t>
            </a:r>
            <a:endParaRPr kumimoji="1" lang="ja-JP" altLang="en-US" sz="2000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5896" y="1268760"/>
            <a:ext cx="1808508" cy="67710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/>
              <a:t>Hodoscope</a:t>
            </a:r>
            <a:endParaRPr lang="en-US" altLang="ja-JP" sz="2000" baseline="30000" dirty="0"/>
          </a:p>
          <a:p>
            <a:pPr algn="ctr"/>
            <a:r>
              <a:rPr lang="en-US" altLang="ja-JP" dirty="0" smtClean="0"/>
              <a:t>20mm thickness</a:t>
            </a:r>
            <a:endParaRPr lang="en-US" altLang="ja-JP" sz="20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259632" y="1124744"/>
            <a:ext cx="180369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Plan 1 (SSD)</a:t>
            </a:r>
            <a:endParaRPr kumimoji="1" lang="ja-JP" altLang="en-US" sz="2400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156176" y="1124744"/>
            <a:ext cx="167545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Plan 2 (DC)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1331640" y="1556792"/>
            <a:ext cx="6480720" cy="5126540"/>
            <a:chOff x="1331640" y="1556792"/>
            <a:chExt cx="6480720" cy="5126540"/>
          </a:xfrm>
        </p:grpSpPr>
        <p:pic>
          <p:nvPicPr>
            <p:cNvPr id="31" name="Picture 3" descr="D:\マイ ドキュメント\University\E08012\pictures\geant4\rev012\Screenshot-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1556792"/>
              <a:ext cx="6480720" cy="5126540"/>
            </a:xfrm>
            <a:prstGeom prst="rect">
              <a:avLst/>
            </a:prstGeom>
            <a:noFill/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716016" y="2852936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SSD</a:t>
              </a:r>
              <a:endParaRPr kumimoji="1" lang="ja-JP" altLang="en-US" sz="2000" b="1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436096" y="213285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DC</a:t>
              </a:r>
              <a:endParaRPr kumimoji="1" lang="ja-JP" altLang="en-US" sz="2000" b="1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275856" y="2564904"/>
              <a:ext cx="3168352" cy="86409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139952" y="1916832"/>
              <a:ext cx="2880320" cy="79208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momentum resolution (simulation)</a:t>
            </a:r>
            <a:endParaRPr kumimoji="1" lang="ja-JP" altLang="en-US" dirty="0"/>
          </a:p>
        </p:txBody>
      </p:sp>
      <p:pic>
        <p:nvPicPr>
          <p:cNvPr id="3" name="Picture 2" descr="D:\マイ ドキュメント\University\E08012\pictures\geant4\rev014\ana_132.9_rev13_He_CH4_vd3_mom_single.png"/>
          <p:cNvPicPr>
            <a:picLocks noChangeAspect="1" noChangeArrowheads="1"/>
          </p:cNvPicPr>
          <p:nvPr/>
        </p:nvPicPr>
        <p:blipFill>
          <a:blip r:embed="rId4" cstate="print"/>
          <a:srcRect l="4554" t="9561" r="7589" b="6749"/>
          <a:stretch>
            <a:fillRect/>
          </a:stretch>
        </p:blipFill>
        <p:spPr bwMode="auto">
          <a:xfrm>
            <a:off x="323527" y="1916832"/>
            <a:ext cx="4133260" cy="2656433"/>
          </a:xfrm>
          <a:prstGeom prst="rect">
            <a:avLst/>
          </a:prstGeom>
          <a:noFill/>
        </p:spPr>
      </p:pic>
      <p:pic>
        <p:nvPicPr>
          <p:cNvPr id="1028" name="Picture 4" descr="D:\マイ ドキュメント\University\E08012\pictures\geant4\rev014\ana_132.9_rev13_He_CH4_dc_mom_single.png"/>
          <p:cNvPicPr>
            <a:picLocks noChangeAspect="1" noChangeArrowheads="1"/>
          </p:cNvPicPr>
          <p:nvPr/>
        </p:nvPicPr>
        <p:blipFill>
          <a:blip r:embed="rId5" cstate="print"/>
          <a:srcRect l="4554" t="9561" r="7589" b="6749"/>
          <a:stretch>
            <a:fillRect/>
          </a:stretch>
        </p:blipFill>
        <p:spPr bwMode="auto">
          <a:xfrm>
            <a:off x="4571999" y="1916832"/>
            <a:ext cx="4146827" cy="2665171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827583" y="1556792"/>
            <a:ext cx="3267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detect at SSD (500um pitch)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 rot="-5400000">
            <a:off x="-257762" y="2102586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counts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3" y="1556792"/>
            <a:ext cx="3975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detect at DC (He 50% + CH4 50%)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92688" y="4581128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momentum (</a:t>
            </a:r>
            <a:r>
              <a:rPr kumimoji="1" lang="en-US" altLang="ja-JP" sz="2000" dirty="0" err="1" smtClean="0"/>
              <a:t>MeV</a:t>
            </a:r>
            <a:r>
              <a:rPr kumimoji="1" lang="en-US" altLang="ja-JP" sz="2000" dirty="0" smtClean="0"/>
              <a:t>/c)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1124744"/>
            <a:ext cx="6218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simulate momentum resolution at 132.9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/c </a:t>
            </a:r>
            <a:r>
              <a:rPr lang="en-US" altLang="ja-JP" sz="2000" dirty="0" err="1" smtClean="0"/>
              <a:t>pions</a:t>
            </a:r>
            <a:endParaRPr kumimoji="1" lang="ja-JP" altLang="en-US" sz="2000" dirty="0"/>
          </a:p>
        </p:txBody>
      </p:sp>
      <p:pic>
        <p:nvPicPr>
          <p:cNvPr id="15" name="Picture 2" descr="D:\マイ ドキュメント\University\E08012\pictures\geant4\rev012\Screenshot-1.png"/>
          <p:cNvPicPr>
            <a:picLocks noChangeAspect="1" noChangeArrowheads="1"/>
          </p:cNvPicPr>
          <p:nvPr/>
        </p:nvPicPr>
        <p:blipFill>
          <a:blip r:embed="rId6" cstate="print"/>
          <a:srcRect l="5024" r="13399" b="55328"/>
          <a:stretch>
            <a:fillRect/>
          </a:stretch>
        </p:blipFill>
        <p:spPr bwMode="auto">
          <a:xfrm>
            <a:off x="1547664" y="4941168"/>
            <a:ext cx="5991566" cy="1916832"/>
          </a:xfrm>
          <a:prstGeom prst="rect">
            <a:avLst/>
          </a:prstGeom>
          <a:noFill/>
        </p:spPr>
      </p:pic>
      <p:grpSp>
        <p:nvGrpSpPr>
          <p:cNvPr id="40" name="グループ化 39"/>
          <p:cNvGrpSpPr/>
          <p:nvPr/>
        </p:nvGrpSpPr>
        <p:grpSpPr>
          <a:xfrm>
            <a:off x="2483768" y="4653136"/>
            <a:ext cx="4320480" cy="1872208"/>
            <a:chOff x="2483768" y="4653136"/>
            <a:chExt cx="4320480" cy="1872208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5004048" y="5949280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SSD</a:t>
              </a:r>
              <a:endParaRPr kumimoji="1" lang="ja-JP" altLang="en-US" sz="2000" b="1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635896" y="5805264"/>
              <a:ext cx="3168352" cy="72008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rot="16200000" flipV="1">
              <a:off x="2483768" y="4653136"/>
              <a:ext cx="1152128" cy="115212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/>
          <p:cNvGrpSpPr/>
          <p:nvPr/>
        </p:nvGrpSpPr>
        <p:grpSpPr>
          <a:xfrm>
            <a:off x="4572000" y="4653136"/>
            <a:ext cx="2880320" cy="1296144"/>
            <a:chOff x="4572000" y="4653136"/>
            <a:chExt cx="2880320" cy="1296144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5868144" y="537321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DC</a:t>
              </a:r>
              <a:endParaRPr kumimoji="1" lang="ja-JP" altLang="en-US" sz="2000" b="1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572000" y="5157192"/>
              <a:ext cx="2880320" cy="79208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矢印コネクタ 28"/>
            <p:cNvCxnSpPr>
              <a:stCxn id="25" idx="0"/>
            </p:cNvCxnSpPr>
            <p:nvPr/>
          </p:nvCxnSpPr>
          <p:spPr>
            <a:xfrm rot="5400000" flipH="1" flipV="1">
              <a:off x="6012160" y="4653136"/>
              <a:ext cx="504056" cy="50405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/>
          <p:cNvSpPr txBox="1"/>
          <p:nvPr/>
        </p:nvSpPr>
        <p:spPr>
          <a:xfrm>
            <a:off x="5364088" y="3284984"/>
            <a:ext cx="290598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multiple scattering effect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02846" y="2492896"/>
            <a:ext cx="2341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FWHM = 160 </a:t>
            </a:r>
            <a:r>
              <a:rPr kumimoji="1" lang="en-US" altLang="ja-JP" sz="2000" b="1" dirty="0" err="1" smtClean="0"/>
              <a:t>keV</a:t>
            </a:r>
            <a:r>
              <a:rPr kumimoji="1" lang="en-US" altLang="ja-JP" sz="2000" b="1" dirty="0" smtClean="0"/>
              <a:t>/c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5775" y="2492896"/>
            <a:ext cx="220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FWHM = 70 </a:t>
            </a:r>
            <a:r>
              <a:rPr kumimoji="1" lang="en-US" altLang="ja-JP" sz="2000" b="1" dirty="0" err="1" smtClean="0"/>
              <a:t>keV</a:t>
            </a:r>
            <a:r>
              <a:rPr kumimoji="1" lang="en-US" altLang="ja-JP" sz="2000" b="1" dirty="0" smtClean="0"/>
              <a:t>/c</a:t>
            </a:r>
            <a:endParaRPr kumimoji="1" lang="ja-JP" altLang="en-US" sz="20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43808" y="4581128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momentum (</a:t>
            </a:r>
            <a:r>
              <a:rPr kumimoji="1" lang="en-US" altLang="ja-JP" sz="2000" dirty="0" err="1" smtClean="0"/>
              <a:t>MeV</a:t>
            </a:r>
            <a:r>
              <a:rPr kumimoji="1" lang="en-US" altLang="ja-JP" sz="2000" dirty="0" smtClean="0"/>
              <a:t>/c)</a:t>
            </a:r>
            <a:endParaRPr kumimoji="1" lang="ja-JP" altLang="en-US" sz="2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03648" y="5085184"/>
            <a:ext cx="68224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M</a:t>
            </a:r>
            <a:r>
              <a:rPr kumimoji="1" lang="en-US" altLang="ja-JP" sz="2000" dirty="0" smtClean="0"/>
              <a:t>aterials</a:t>
            </a:r>
          </a:p>
          <a:p>
            <a:pPr algn="ctr"/>
            <a:r>
              <a:rPr lang="en-US" altLang="ja-JP" sz="2000" dirty="0" smtClean="0"/>
              <a:t>  Vacuum chamber window (Mylar 100 um &amp; Kevlar 200 um)</a:t>
            </a:r>
          </a:p>
          <a:p>
            <a:pPr algn="ctr"/>
            <a:r>
              <a:rPr lang="en-US" altLang="ja-JP" sz="2000" dirty="0" smtClean="0"/>
              <a:t>  Air (1 cm)</a:t>
            </a:r>
          </a:p>
          <a:p>
            <a:pPr algn="ctr"/>
            <a:r>
              <a:rPr kumimoji="1" lang="en-US" altLang="ja-JP" sz="2000" dirty="0" smtClean="0"/>
              <a:t>  DC window (Mylar 12.5 um)</a:t>
            </a:r>
          </a:p>
          <a:p>
            <a:pPr algn="ctr"/>
            <a:r>
              <a:rPr lang="en-US" altLang="ja-JP" sz="2000" dirty="0" smtClean="0"/>
              <a:t>  DC Gas (He + CH4)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915816" y="1988840"/>
            <a:ext cx="1350050" cy="40011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2"/>
                </a:solidFill>
              </a:rPr>
              <a:t>simulation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164288" y="1988840"/>
            <a:ext cx="1350050" cy="40011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2"/>
                </a:solidFill>
              </a:rPr>
              <a:t>simulation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20" grpId="0"/>
      <p:bldP spid="30" grpId="0" animBg="1"/>
      <p:bldP spid="14" grpId="0"/>
      <p:bldP spid="5" grpId="0"/>
      <p:bldP spid="42" grpId="0"/>
      <p:bldP spid="36" grpId="0"/>
      <p:bldP spid="37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5004048" y="2996952"/>
            <a:ext cx="3736293" cy="1485166"/>
            <a:chOff x="3802937" y="4941168"/>
            <a:chExt cx="3736293" cy="1485166"/>
          </a:xfrm>
        </p:grpSpPr>
        <p:pic>
          <p:nvPicPr>
            <p:cNvPr id="16" name="Picture 2" descr="D:\マイ ドキュメント\University\E08012\pictures\geant4\rev012\Screenshot-1.png"/>
            <p:cNvPicPr>
              <a:picLocks noChangeAspect="1" noChangeArrowheads="1"/>
            </p:cNvPicPr>
            <p:nvPr/>
          </p:nvPicPr>
          <p:blipFill>
            <a:blip r:embed="rId3" cstate="print"/>
            <a:srcRect l="35730" r="13399" b="65387"/>
            <a:stretch>
              <a:fillRect/>
            </a:stretch>
          </p:blipFill>
          <p:spPr bwMode="auto">
            <a:xfrm>
              <a:off x="3802937" y="4941168"/>
              <a:ext cx="3736293" cy="1485166"/>
            </a:xfrm>
            <a:prstGeom prst="rect">
              <a:avLst/>
            </a:prstGeom>
            <a:noFill/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6012160" y="4941168"/>
              <a:ext cx="137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err="1" smtClean="0"/>
                <a:t>Hodoscope</a:t>
              </a:r>
              <a:endParaRPr kumimoji="1" lang="ja-JP" altLang="en-US" sz="2000" b="1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076056" y="4941168"/>
              <a:ext cx="2376264" cy="57606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PID (simulation)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91680" y="5949280"/>
            <a:ext cx="576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electron  ;  reject with </a:t>
            </a:r>
            <a:r>
              <a:rPr lang="en-US" altLang="ja-JP" sz="2000" b="1" dirty="0" smtClean="0"/>
              <a:t>water or </a:t>
            </a:r>
            <a:r>
              <a:rPr lang="en-US" altLang="ja-JP" sz="2000" b="1" dirty="0" err="1" smtClean="0"/>
              <a:t>aerogel</a:t>
            </a:r>
            <a:r>
              <a:rPr lang="en-US" altLang="ja-JP" sz="2000" b="1" dirty="0" smtClean="0"/>
              <a:t> </a:t>
            </a:r>
            <a:r>
              <a:rPr lang="en-US" altLang="ja-JP" sz="2000" b="1" dirty="0" err="1" smtClean="0"/>
              <a:t>cherenkov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3608" y="6309320"/>
            <a:ext cx="7535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muon</a:t>
            </a:r>
            <a:r>
              <a:rPr lang="en-US" altLang="ja-JP" sz="2000" dirty="0" smtClean="0"/>
              <a:t>  ;  </a:t>
            </a:r>
            <a:r>
              <a:rPr lang="en-US" altLang="ja-JP" sz="2000" b="1" dirty="0" smtClean="0"/>
              <a:t>not significant background</a:t>
            </a:r>
            <a:r>
              <a:rPr kumimoji="1" lang="en-US" altLang="ja-JP" sz="2000" dirty="0" smtClean="0"/>
              <a:t>  (</a:t>
            </a:r>
            <a:r>
              <a:rPr lang="en-US" altLang="ja-JP" sz="2000" dirty="0" smtClean="0"/>
              <a:t>less than</a:t>
            </a:r>
            <a:r>
              <a:rPr kumimoji="1" lang="en-US" altLang="ja-JP" sz="2000" dirty="0" smtClean="0"/>
              <a:t> 30% contamination)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3568" y="1340768"/>
            <a:ext cx="223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generate particle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32729" y="1052736"/>
            <a:ext cx="5811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ratio    :    </a:t>
            </a:r>
            <a:r>
              <a:rPr lang="en-US" altLang="ja-JP" sz="2000" dirty="0" err="1" smtClean="0"/>
              <a:t>pion</a:t>
            </a:r>
            <a:r>
              <a:rPr lang="en-US" altLang="ja-JP" sz="2000" dirty="0" smtClean="0"/>
              <a:t>  :  electron  =  4  :  1</a:t>
            </a:r>
          </a:p>
          <a:p>
            <a:r>
              <a:rPr kumimoji="1" lang="en-US" altLang="ja-JP" sz="2000" dirty="0" smtClean="0"/>
              <a:t>angle   ; ∓2 degree  (uniform)</a:t>
            </a:r>
          </a:p>
          <a:p>
            <a:r>
              <a:rPr lang="en-US" altLang="ja-JP" sz="2000" dirty="0" smtClean="0"/>
              <a:t>momentum   ;    85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/c  ~  145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/c  (uniform)</a:t>
            </a:r>
            <a:endParaRPr kumimoji="1" lang="ja-JP" altLang="en-US" sz="2000" dirty="0"/>
          </a:p>
        </p:txBody>
      </p:sp>
      <p:sp>
        <p:nvSpPr>
          <p:cNvPr id="20" name="左中かっこ 19"/>
          <p:cNvSpPr/>
          <p:nvPr/>
        </p:nvSpPr>
        <p:spPr>
          <a:xfrm>
            <a:off x="3044697" y="1196752"/>
            <a:ext cx="144016" cy="79208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1" y="2348880"/>
            <a:ext cx="4898690" cy="3568462"/>
            <a:chOff x="1" y="2348880"/>
            <a:chExt cx="4898690" cy="3568462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1" y="2348880"/>
              <a:ext cx="4898690" cy="3568462"/>
              <a:chOff x="1" y="2348880"/>
              <a:chExt cx="4898690" cy="3568462"/>
            </a:xfrm>
          </p:grpSpPr>
          <p:pic>
            <p:nvPicPr>
              <p:cNvPr id="2050" name="Picture 2" descr="D:\マイ ドキュメント\University\E08012\pictures\geant4\rev012\ana_rev8_hodo20mm_edep_hodo1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036" t="9561" r="9107" b="6749"/>
              <a:stretch>
                <a:fillRect/>
              </a:stretch>
            </p:blipFill>
            <p:spPr bwMode="auto">
              <a:xfrm>
                <a:off x="323528" y="2780928"/>
                <a:ext cx="4257475" cy="2736304"/>
              </a:xfrm>
              <a:prstGeom prst="rect">
                <a:avLst/>
              </a:prstGeom>
              <a:noFill/>
            </p:spPr>
          </p:pic>
          <p:sp>
            <p:nvSpPr>
              <p:cNvPr id="4" name="テキスト ボックス 3"/>
              <p:cNvSpPr txBox="1"/>
              <p:nvPr/>
            </p:nvSpPr>
            <p:spPr>
              <a:xfrm>
                <a:off x="2411760" y="4869160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err="1" smtClean="0">
                    <a:solidFill>
                      <a:srgbClr val="0070C0"/>
                    </a:solidFill>
                  </a:rPr>
                  <a:t>muon</a:t>
                </a:r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2699792" y="3717032"/>
                <a:ext cx="62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err="1" smtClean="0">
                    <a:solidFill>
                      <a:srgbClr val="C00000"/>
                    </a:solidFill>
                  </a:rPr>
                  <a:t>pion</a:t>
                </a:r>
                <a:endParaRPr kumimoji="1" lang="ja-JP" alt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1907704" y="5517232"/>
                <a:ext cx="26579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Energy deposit (</a:t>
                </a:r>
                <a:r>
                  <a:rPr kumimoji="1" lang="en-US" altLang="ja-JP" sz="2000" dirty="0" err="1" smtClean="0"/>
                  <a:t>MeV</a:t>
                </a:r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 rot="-5400000">
                <a:off x="-272991" y="2909904"/>
                <a:ext cx="9460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Counts</a:t>
                </a:r>
                <a:endParaRPr kumimoji="1" lang="ja-JP" altLang="en-US" sz="2000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827584" y="2996952"/>
                <a:ext cx="993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electron</a:t>
                </a:r>
                <a:endParaRPr kumimoji="1" lang="ja-JP" altLang="en-US" b="1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323528" y="2348880"/>
                <a:ext cx="4575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energy deposit at </a:t>
                </a:r>
                <a:r>
                  <a:rPr lang="en-US" altLang="ja-JP" sz="2000" dirty="0" err="1" smtClean="0"/>
                  <a:t>hodoscope</a:t>
                </a:r>
                <a:r>
                  <a:rPr lang="en-US" altLang="ja-JP" sz="2000" dirty="0" smtClean="0"/>
                  <a:t> (t=20mm)</a:t>
                </a:r>
                <a:endParaRPr kumimoji="1" lang="ja-JP" altLang="en-US" sz="2000" dirty="0"/>
              </a:p>
            </p:txBody>
          </p:sp>
        </p:grpSp>
        <p:sp>
          <p:nvSpPr>
            <p:cNvPr id="35" name="テキスト ボックス 34"/>
            <p:cNvSpPr txBox="1"/>
            <p:nvPr/>
          </p:nvSpPr>
          <p:spPr>
            <a:xfrm>
              <a:off x="3059832" y="2852936"/>
              <a:ext cx="1350050" cy="400110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accent2"/>
                  </a:solidFill>
                </a:rPr>
                <a:t>simulation</a:t>
              </a:r>
              <a:endParaRPr kumimoji="1" lang="ja-JP" altLang="en-US" sz="2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791526" y="2348880"/>
            <a:ext cx="4352474" cy="3568462"/>
            <a:chOff x="4791526" y="2348880"/>
            <a:chExt cx="4352474" cy="3568462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4791526" y="2348880"/>
              <a:ext cx="4352474" cy="3568462"/>
              <a:chOff x="4791526" y="2348880"/>
              <a:chExt cx="4352474" cy="3568462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4791526" y="2348880"/>
                <a:ext cx="4352474" cy="3568462"/>
                <a:chOff x="4791526" y="2348880"/>
                <a:chExt cx="4352474" cy="3568462"/>
              </a:xfrm>
            </p:grpSpPr>
            <p:pic>
              <p:nvPicPr>
                <p:cNvPr id="3074" name="Picture 2" descr="D:\マイ ドキュメント\University\E08012\pictures\geant4\rev014\ana_rev14_hodo_beta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072" t="8999" r="8728" b="6749"/>
                <a:stretch>
                  <a:fillRect/>
                </a:stretch>
              </p:blipFill>
              <p:spPr bwMode="auto">
                <a:xfrm>
                  <a:off x="4860032" y="2780928"/>
                  <a:ext cx="4135094" cy="2758873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8388424" y="5517232"/>
                  <a:ext cx="6623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smtClean="0"/>
                    <a:t>beta</a:t>
                  </a:r>
                  <a:endParaRPr kumimoji="1" lang="ja-JP" altLang="en-US" sz="2000" dirty="0"/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4791526" y="2348880"/>
                  <a:ext cx="43524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 smtClean="0"/>
                    <a:t>beta distribution behind of </a:t>
                  </a:r>
                  <a:r>
                    <a:rPr lang="en-US" altLang="ja-JP" sz="2000" dirty="0" err="1" smtClean="0"/>
                    <a:t>hodoscope</a:t>
                  </a:r>
                  <a:endParaRPr kumimoji="1" lang="ja-JP" altLang="en-US" sz="2000" dirty="0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7884368" y="2852936"/>
                  <a:ext cx="912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b="1" dirty="0" err="1" smtClean="0">
                      <a:solidFill>
                        <a:srgbClr val="C00000"/>
                      </a:solidFill>
                    </a:rPr>
                    <a:t>aerogel</a:t>
                  </a:r>
                  <a:endParaRPr kumimoji="1" lang="ja-JP" altLang="en-US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7164288" y="3573016"/>
                  <a:ext cx="757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b="1" dirty="0" smtClean="0">
                      <a:solidFill>
                        <a:srgbClr val="0070C0"/>
                      </a:solidFill>
                    </a:rPr>
                    <a:t>water</a:t>
                  </a:r>
                  <a:endParaRPr kumimoji="1" lang="ja-JP" altLang="en-US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6156176" y="3212976"/>
                  <a:ext cx="7292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b="1" dirty="0" err="1" smtClean="0">
                      <a:solidFill>
                        <a:srgbClr val="FF7C80"/>
                      </a:solidFill>
                    </a:rPr>
                    <a:t>lucite</a:t>
                  </a:r>
                  <a:endParaRPr kumimoji="1" lang="ja-JP" altLang="en-US" b="1" dirty="0">
                    <a:solidFill>
                      <a:srgbClr val="FF7C80"/>
                    </a:solidFill>
                  </a:endParaRPr>
                </a:p>
              </p:txBody>
            </p:sp>
          </p:grpSp>
          <p:sp>
            <p:nvSpPr>
              <p:cNvPr id="31" name="テキスト ボックス 30"/>
              <p:cNvSpPr txBox="1"/>
              <p:nvPr/>
            </p:nvSpPr>
            <p:spPr>
              <a:xfrm>
                <a:off x="7164288" y="4941168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err="1" smtClean="0">
                    <a:solidFill>
                      <a:srgbClr val="0070C0"/>
                    </a:solidFill>
                  </a:rPr>
                  <a:t>muon</a:t>
                </a:r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6084168" y="4077072"/>
                <a:ext cx="62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err="1" smtClean="0">
                    <a:solidFill>
                      <a:srgbClr val="C00000"/>
                    </a:solidFill>
                  </a:rPr>
                  <a:t>pion</a:t>
                </a:r>
                <a:endParaRPr kumimoji="1" lang="ja-JP" alt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7884368" y="3861048"/>
                <a:ext cx="993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electron</a:t>
                </a:r>
                <a:endParaRPr kumimoji="1" lang="ja-JP" altLang="en-US" b="1" dirty="0"/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5148064" y="2852936"/>
              <a:ext cx="1350050" cy="400110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accent2"/>
                  </a:solidFill>
                </a:rPr>
                <a:t>simulation</a:t>
              </a:r>
              <a:endParaRPr kumimoji="1" lang="ja-JP" altLang="en-US" sz="2000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yield</a:t>
            </a:r>
            <a:endParaRPr kumimoji="1" lang="ja-JP" altLang="en-US" dirty="0"/>
          </a:p>
        </p:txBody>
      </p:sp>
      <p:pic>
        <p:nvPicPr>
          <p:cNvPr id="8194" name="Picture 2" descr="D:\マイ ドキュメント\University\プレゼン\その他\JSPSプラハ20100906\tamura_spectram.PNG"/>
          <p:cNvPicPr>
            <a:picLocks noChangeAspect="1" noChangeArrowheads="1"/>
          </p:cNvPicPr>
          <p:nvPr/>
        </p:nvPicPr>
        <p:blipFill>
          <a:blip r:embed="rId3" cstate="print"/>
          <a:srcRect l="7039" t="6884" r="2707"/>
          <a:stretch>
            <a:fillRect/>
          </a:stretch>
        </p:blipFill>
        <p:spPr bwMode="auto">
          <a:xfrm>
            <a:off x="611560" y="2204864"/>
            <a:ext cx="3638109" cy="2952328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467544" y="1196752"/>
            <a:ext cx="8183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stopped </a:t>
            </a:r>
            <a:r>
              <a:rPr lang="en-US" altLang="ja-JP" sz="2000" dirty="0" smtClean="0"/>
              <a:t>(K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,π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)</a:t>
            </a:r>
            <a:r>
              <a:rPr kumimoji="1" lang="en-US" altLang="ja-JP" sz="2000" dirty="0" smtClean="0"/>
              <a:t>  ;  decay π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 from </a:t>
            </a:r>
            <a:r>
              <a:rPr kumimoji="1" lang="en-US" altLang="ja-JP" sz="2000" baseline="30000" dirty="0" smtClean="0"/>
              <a:t>4</a:t>
            </a:r>
            <a:r>
              <a:rPr kumimoji="1" lang="en-US" altLang="ja-JP" sz="2000" baseline="-25000" dirty="0" smtClean="0"/>
              <a:t>Λ</a:t>
            </a:r>
            <a:r>
              <a:rPr kumimoji="1" lang="en-US" altLang="ja-JP" sz="2000" dirty="0" smtClean="0"/>
              <a:t>H  :  π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 from </a:t>
            </a:r>
            <a:r>
              <a:rPr kumimoji="1" lang="en-US" altLang="ja-JP" sz="2000" baseline="30000" dirty="0" smtClean="0"/>
              <a:t>12</a:t>
            </a:r>
            <a:r>
              <a:rPr kumimoji="1" lang="en-US" altLang="ja-JP" sz="2000" baseline="-25000" dirty="0" smtClean="0"/>
              <a:t>Λ</a:t>
            </a:r>
            <a:r>
              <a:rPr kumimoji="1" lang="en-US" altLang="ja-JP" sz="2000" dirty="0" smtClean="0"/>
              <a:t>C ground state formation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5085184"/>
            <a:ext cx="4557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Progress of Theoretical Physics Supplement No.117 1994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4168" y="1556792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=   3~4  :  1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600" y="1844824"/>
            <a:ext cx="289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stopped (K-,π-) (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C target)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3491880" y="4365104"/>
            <a:ext cx="50405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115616" y="2564904"/>
            <a:ext cx="50405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755576" y="5589240"/>
            <a:ext cx="7151958" cy="1120190"/>
            <a:chOff x="755576" y="5589240"/>
            <a:chExt cx="7151958" cy="112019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5004048" y="6309320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200 </a:t>
              </a:r>
              <a:r>
                <a:rPr lang="en-US" altLang="ja-JP" sz="2000" b="1" dirty="0" err="1" smtClean="0"/>
                <a:t>n</a:t>
              </a:r>
              <a:r>
                <a:rPr kumimoji="1" lang="en-US" altLang="ja-JP" sz="2000" b="1" dirty="0" err="1" smtClean="0"/>
                <a:t>b</a:t>
              </a:r>
              <a:r>
                <a:rPr kumimoji="1" lang="en-US" altLang="ja-JP" sz="2000" b="1" dirty="0" smtClean="0"/>
                <a:t>/</a:t>
              </a:r>
              <a:r>
                <a:rPr kumimoji="1" lang="en-US" altLang="ja-JP" sz="2000" b="1" dirty="0" err="1" smtClean="0"/>
                <a:t>sr</a:t>
              </a:r>
              <a:endParaRPr kumimoji="1" lang="ja-JP" altLang="en-US" sz="2000" b="1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55576" y="5589240"/>
              <a:ext cx="71519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(</a:t>
              </a:r>
              <a:r>
                <a:rPr lang="en-US" altLang="ja-JP" sz="2000" dirty="0" err="1" smtClean="0"/>
                <a:t>e,e’K</a:t>
              </a:r>
              <a:r>
                <a:rPr lang="en-US" altLang="ja-JP" sz="2000" baseline="30000" dirty="0" smtClean="0"/>
                <a:t>+</a:t>
              </a:r>
              <a:r>
                <a:rPr lang="en-US" altLang="ja-JP" sz="2000" dirty="0" smtClean="0"/>
                <a:t>)</a:t>
              </a:r>
              <a:r>
                <a:rPr kumimoji="1" lang="en-US" altLang="ja-JP" sz="2000" dirty="0" smtClean="0"/>
                <a:t>  ;  decay π</a:t>
              </a:r>
              <a:r>
                <a:rPr kumimoji="1" lang="en-US" altLang="ja-JP" sz="2000" baseline="30000" dirty="0" smtClean="0"/>
                <a:t>-</a:t>
              </a:r>
              <a:r>
                <a:rPr kumimoji="1" lang="en-US" altLang="ja-JP" sz="2000" dirty="0" smtClean="0"/>
                <a:t> from </a:t>
              </a:r>
              <a:r>
                <a:rPr kumimoji="1" lang="en-US" altLang="ja-JP" sz="2000" baseline="30000" dirty="0" smtClean="0"/>
                <a:t>4</a:t>
              </a:r>
              <a:r>
                <a:rPr kumimoji="1" lang="en-US" altLang="ja-JP" sz="2000" baseline="-25000" dirty="0" smtClean="0"/>
                <a:t>Λ</a:t>
              </a:r>
              <a:r>
                <a:rPr kumimoji="1" lang="en-US" altLang="ja-JP" sz="2000" dirty="0" smtClean="0"/>
                <a:t>H  :  </a:t>
              </a:r>
              <a:r>
                <a:rPr kumimoji="1" lang="en-US" altLang="ja-JP" sz="2000" baseline="30000" dirty="0" smtClean="0"/>
                <a:t>12</a:t>
              </a:r>
              <a:r>
                <a:rPr kumimoji="1" lang="en-US" altLang="ja-JP" sz="2000" baseline="-25000" dirty="0" smtClean="0"/>
                <a:t>Λ</a:t>
              </a:r>
              <a:r>
                <a:rPr lang="en-US" altLang="ja-JP" sz="2000" dirty="0" smtClean="0"/>
                <a:t>B</a:t>
              </a:r>
              <a:r>
                <a:rPr kumimoji="1" lang="en-US" altLang="ja-JP" sz="2000" dirty="0" smtClean="0"/>
                <a:t> ground state cross section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228184" y="5949280"/>
              <a:ext cx="1447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=   3~4  :  1</a:t>
              </a:r>
              <a:endParaRPr kumimoji="1" lang="ja-JP" altLang="en-US" sz="2000" dirty="0"/>
            </a:p>
          </p:txBody>
        </p:sp>
        <p:sp>
          <p:nvSpPr>
            <p:cNvPr id="21" name="右矢印 20"/>
            <p:cNvSpPr/>
            <p:nvPr/>
          </p:nvSpPr>
          <p:spPr>
            <a:xfrm>
              <a:off x="4355976" y="6453336"/>
              <a:ext cx="504056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4735229" y="1988840"/>
            <a:ext cx="4408771" cy="3188097"/>
            <a:chOff x="4735229" y="1988840"/>
            <a:chExt cx="4408771" cy="3188097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4735229" y="1988840"/>
              <a:ext cx="4408771" cy="3188097"/>
              <a:chOff x="4735229" y="1988840"/>
              <a:chExt cx="4408771" cy="3188097"/>
            </a:xfrm>
          </p:grpSpPr>
          <p:pic>
            <p:nvPicPr>
              <p:cNvPr id="15" name="Picture 2" descr="D:\マイ ドキュメント\University\プレゼン\その他\JSPSプラハ20100906\fig4-3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8064" y="2348880"/>
                <a:ext cx="3520645" cy="2571328"/>
              </a:xfrm>
              <a:prstGeom prst="rect">
                <a:avLst/>
              </a:prstGeom>
              <a:noFill/>
            </p:spPr>
          </p:pic>
          <p:sp>
            <p:nvSpPr>
              <p:cNvPr id="7" name="テキスト ボックス 6"/>
              <p:cNvSpPr txBox="1"/>
              <p:nvPr/>
            </p:nvSpPr>
            <p:spPr>
              <a:xfrm>
                <a:off x="4735229" y="4869160"/>
                <a:ext cx="44087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Progress in Particle and Nucl</a:t>
                </a:r>
                <a:r>
                  <a:rPr lang="en-US" altLang="ja-JP" sz="1400" dirty="0" smtClean="0"/>
                  <a:t>ear</a:t>
                </a:r>
                <a:r>
                  <a:rPr kumimoji="1" lang="en-US" altLang="ja-JP" sz="1400" dirty="0" smtClean="0"/>
                  <a:t> Physics 57 (2006) 564</a:t>
                </a:r>
                <a:endParaRPr kumimoji="1" lang="ja-JP" altLang="en-US" sz="1400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5076056" y="1988840"/>
                <a:ext cx="3489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momentum transfer </a:t>
                </a:r>
                <a:r>
                  <a:rPr lang="en-US" altLang="ja-JP" dirty="0" smtClean="0"/>
                  <a:t>at </a:t>
                </a:r>
                <a:r>
                  <a:rPr lang="en-US" altLang="ja-JP" baseline="30000" dirty="0" smtClean="0"/>
                  <a:t>12</a:t>
                </a:r>
                <a:r>
                  <a:rPr lang="en-US" altLang="ja-JP" dirty="0" smtClean="0"/>
                  <a:t>C target</a:t>
                </a:r>
                <a:endParaRPr kumimoji="1" lang="ja-JP" altLang="en-US" dirty="0"/>
              </a:p>
            </p:txBody>
          </p:sp>
        </p:grpSp>
        <p:cxnSp>
          <p:nvCxnSpPr>
            <p:cNvPr id="24" name="直線コネクタ 23"/>
            <p:cNvCxnSpPr/>
            <p:nvPr/>
          </p:nvCxnSpPr>
          <p:spPr>
            <a:xfrm>
              <a:off x="5580112" y="3645024"/>
              <a:ext cx="29523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yield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115616" y="5229200"/>
            <a:ext cx="4394023" cy="1480230"/>
            <a:chOff x="1475656" y="2420888"/>
            <a:chExt cx="4394023" cy="1480230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475656" y="2420888"/>
              <a:ext cx="4394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target  ;  </a:t>
              </a:r>
              <a:r>
                <a:rPr kumimoji="1" lang="en-US" altLang="ja-JP" sz="2000" baseline="30000" dirty="0" smtClean="0"/>
                <a:t>12</a:t>
              </a:r>
              <a:r>
                <a:rPr kumimoji="1" lang="en-US" altLang="ja-JP" sz="2000" dirty="0" smtClean="0"/>
                <a:t>C</a:t>
              </a:r>
              <a:r>
                <a:rPr lang="ja-JP" altLang="en-US" sz="2000" dirty="0" smtClean="0"/>
                <a:t>  </a:t>
              </a:r>
              <a:r>
                <a:rPr lang="en-US" altLang="ja-JP" sz="2000" dirty="0" smtClean="0"/>
                <a:t>(100mg/cm</a:t>
              </a:r>
              <a:r>
                <a:rPr lang="en-US" altLang="ja-JP" sz="2000" baseline="30000" dirty="0" smtClean="0"/>
                <a:t>2</a:t>
              </a:r>
              <a:r>
                <a:rPr lang="en-US" altLang="ja-JP" sz="2000" dirty="0" smtClean="0"/>
                <a:t>  thickness)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475656" y="2780928"/>
              <a:ext cx="27799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beam</a:t>
              </a:r>
              <a:r>
                <a:rPr kumimoji="1" lang="en-US" altLang="ja-JP" sz="2000" dirty="0" smtClean="0"/>
                <a:t>  ;  2.3 </a:t>
              </a:r>
              <a:r>
                <a:rPr kumimoji="1" lang="en-US" altLang="ja-JP" sz="2000" dirty="0" err="1" smtClean="0"/>
                <a:t>GeV</a:t>
              </a:r>
              <a:r>
                <a:rPr kumimoji="1" lang="en-US" altLang="ja-JP" sz="2000" dirty="0" smtClean="0"/>
                <a:t>    50 </a:t>
              </a:r>
              <a:r>
                <a:rPr kumimoji="1" lang="en-US" altLang="ja-JP" sz="2000" dirty="0" err="1" smtClean="0"/>
                <a:t>uA</a:t>
              </a:r>
              <a:endParaRPr lang="en-US" altLang="ja-JP" sz="2000" dirty="0" smtClean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475656" y="3140968"/>
              <a:ext cx="4272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tagging </a:t>
              </a:r>
              <a:r>
                <a:rPr lang="en-US" altLang="ja-JP" sz="2000" dirty="0" err="1" smtClean="0"/>
                <a:t>kaon</a:t>
              </a:r>
              <a:r>
                <a:rPr lang="en-US" altLang="ja-JP" sz="2000" dirty="0" smtClean="0"/>
                <a:t> momentum  ;  1.2 </a:t>
              </a:r>
              <a:r>
                <a:rPr lang="en-US" altLang="ja-JP" sz="2000" dirty="0" err="1" smtClean="0"/>
                <a:t>GeV</a:t>
              </a:r>
              <a:r>
                <a:rPr lang="en-US" altLang="ja-JP" sz="2000" dirty="0" smtClean="0"/>
                <a:t>/c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475656" y="3501008"/>
              <a:ext cx="3461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tagging </a:t>
              </a:r>
              <a:r>
                <a:rPr lang="en-US" altLang="ja-JP" sz="2000" dirty="0" err="1" smtClean="0"/>
                <a:t>kaon</a:t>
              </a:r>
              <a:r>
                <a:rPr lang="en-US" altLang="ja-JP" sz="2000" dirty="0" smtClean="0"/>
                <a:t> angle  ;  6 degree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5695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429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348880"/>
            <a:ext cx="7128792" cy="266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6012160" y="2348880"/>
            <a:ext cx="2664296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yield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6264696" cy="36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6048672" cy="6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グループ化 13"/>
          <p:cNvGrpSpPr/>
          <p:nvPr/>
        </p:nvGrpSpPr>
        <p:grpSpPr>
          <a:xfrm>
            <a:off x="1043360" y="4356596"/>
            <a:ext cx="7632848" cy="1120124"/>
            <a:chOff x="1043360" y="4356596"/>
            <a:chExt cx="7632848" cy="1120124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360" y="4356596"/>
              <a:ext cx="2880320" cy="112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7696" y="4428604"/>
              <a:ext cx="4608512" cy="48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67944" y="5085184"/>
              <a:ext cx="3312368" cy="216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276871"/>
            <a:ext cx="6120680" cy="18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5661248"/>
            <a:ext cx="3771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7793950" y="3212976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simulation</a:t>
            </a:r>
            <a:endParaRPr kumimoji="1" lang="ja-JP" altLang="en-US" sz="2000" dirty="0"/>
          </a:p>
        </p:txBody>
      </p:sp>
      <p:sp>
        <p:nvSpPr>
          <p:cNvPr id="12" name="右矢印 11"/>
          <p:cNvSpPr/>
          <p:nvPr/>
        </p:nvSpPr>
        <p:spPr>
          <a:xfrm flipH="1">
            <a:off x="7380312" y="335699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156176" y="2564904"/>
            <a:ext cx="122413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マイ ドキュメント\University\E08012\pictures\geant4\rev014\ana_rev14_He_CH4_vd3_mom_250events_single.png"/>
          <p:cNvPicPr>
            <a:picLocks noChangeAspect="1" noChangeArrowheads="1"/>
          </p:cNvPicPr>
          <p:nvPr/>
        </p:nvPicPr>
        <p:blipFill>
          <a:blip r:embed="rId3" cstate="print"/>
          <a:srcRect l="6830" t="9561" r="7969" b="6187"/>
          <a:stretch>
            <a:fillRect/>
          </a:stretch>
        </p:blipFill>
        <p:spPr bwMode="auto">
          <a:xfrm>
            <a:off x="2483768" y="3429000"/>
            <a:ext cx="4721333" cy="3149975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yield (simulation)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124744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condition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1124744"/>
            <a:ext cx="60565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particle  ;  </a:t>
            </a:r>
            <a:r>
              <a:rPr kumimoji="1" lang="en-US" altLang="ja-JP" sz="2000" dirty="0" err="1" smtClean="0"/>
              <a:t>pion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angle  ;  ∓ 2deg (uniform)</a:t>
            </a:r>
          </a:p>
          <a:p>
            <a:r>
              <a:rPr lang="en-US" altLang="ja-JP" sz="2000" dirty="0" smtClean="0"/>
              <a:t>momentum  ;  </a:t>
            </a:r>
          </a:p>
          <a:p>
            <a:r>
              <a:rPr lang="en-US" altLang="ja-JP" sz="2000" dirty="0" smtClean="0"/>
              <a:t>     85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/c ~ 145MeV/c (uniform)   &amp;   132.9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/c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15816" y="2420888"/>
            <a:ext cx="547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200 (50,000 count)              :             1  (</a:t>
            </a:r>
            <a:r>
              <a:rPr lang="en-US" altLang="ja-JP" sz="2000" dirty="0" smtClean="0"/>
              <a:t>25</a:t>
            </a:r>
            <a:r>
              <a:rPr kumimoji="1" lang="en-US" altLang="ja-JP" sz="2000" dirty="0" smtClean="0"/>
              <a:t>0 count)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1760" y="2780928"/>
            <a:ext cx="5056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Expected decay </a:t>
            </a:r>
            <a:r>
              <a:rPr lang="en-US" altLang="ja-JP" sz="2000" dirty="0" err="1" smtClean="0"/>
              <a:t>pion</a:t>
            </a:r>
            <a:r>
              <a:rPr lang="en-US" altLang="ja-JP" sz="2000" dirty="0" smtClean="0"/>
              <a:t> spectrum detect at SSD </a:t>
            </a:r>
          </a:p>
          <a:p>
            <a:pPr algn="ctr"/>
            <a:r>
              <a:rPr lang="en-US" altLang="ja-JP" sz="2000" dirty="0" smtClean="0"/>
              <a:t>(momentum resolution ~70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/c)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08104" y="648866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momentum (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/c)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-5400000">
            <a:off x="1887446" y="359327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counts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0112" y="3573016"/>
            <a:ext cx="1350050" cy="40011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2"/>
                </a:solidFill>
              </a:rPr>
              <a:t>simulation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268760"/>
            <a:ext cx="74399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 We will study about the new method of hyper nuclear formation</a:t>
            </a:r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Momentum is calibrated by alpha sources</a:t>
            </a:r>
          </a:p>
          <a:p>
            <a:pPr>
              <a:buFont typeface="Arial" pitchFamily="34" charset="0"/>
              <a:buChar char="•"/>
            </a:pPr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70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/c (SSD) or 160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/c (DC) momentum  resolution 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Adopt </a:t>
            </a:r>
            <a:r>
              <a:rPr lang="en-US" altLang="ja-JP" sz="2000" dirty="0" err="1" smtClean="0"/>
              <a:t>aerogel</a:t>
            </a:r>
            <a:r>
              <a:rPr lang="en-US" altLang="ja-JP" sz="2000" dirty="0" smtClean="0"/>
              <a:t> or water </a:t>
            </a:r>
            <a:r>
              <a:rPr lang="en-US" altLang="ja-JP" sz="2000" dirty="0" err="1" smtClean="0"/>
              <a:t>cherenkov</a:t>
            </a:r>
            <a:r>
              <a:rPr lang="en-US" altLang="ja-JP" sz="2000" dirty="0" smtClean="0"/>
              <a:t> counter to reject the electrons</a:t>
            </a:r>
          </a:p>
          <a:p>
            <a:pPr>
              <a:buFont typeface="Arial" pitchFamily="34" charset="0"/>
              <a:buChar char="•"/>
            </a:pPr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</a:t>
            </a:r>
            <a:r>
              <a:rPr lang="en-US" altLang="ja-JP" sz="2000" dirty="0" err="1" smtClean="0"/>
              <a:t>Pion</a:t>
            </a:r>
            <a:r>
              <a:rPr lang="en-US" altLang="ja-JP" sz="2000" dirty="0" smtClean="0"/>
              <a:t> from </a:t>
            </a:r>
            <a:r>
              <a:rPr lang="en-US" altLang="ja-JP" sz="2000" baseline="30000" dirty="0" smtClean="0"/>
              <a:t>4</a:t>
            </a:r>
            <a:r>
              <a:rPr lang="en-US" altLang="ja-JP" sz="2000" baseline="-25000" dirty="0" smtClean="0"/>
              <a:t>Λ</a:t>
            </a:r>
            <a:r>
              <a:rPr lang="en-US" altLang="ja-JP" sz="2000" dirty="0" smtClean="0"/>
              <a:t>H is about 250 count/5days</a:t>
            </a:r>
          </a:p>
          <a:p>
            <a:pPr>
              <a:buFont typeface="Arial" pitchFamily="34" charset="0"/>
              <a:buChar char="•"/>
            </a:pPr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Feasibility test in Spring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   &amp;   </a:t>
            </a:r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104456" cy="47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771800" y="1124744"/>
            <a:ext cx="339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emulsion data in stopped (K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,π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1800" y="6237312"/>
            <a:ext cx="3656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G.Bohm</a:t>
            </a:r>
            <a:r>
              <a:rPr kumimoji="1" lang="en-US" altLang="ja-JP" sz="1600" dirty="0" smtClean="0"/>
              <a:t> et al. </a:t>
            </a:r>
            <a:r>
              <a:rPr kumimoji="1" lang="en-US" altLang="ja-JP" sz="1600" dirty="0" err="1" smtClean="0"/>
              <a:t>Nucl</a:t>
            </a:r>
            <a:r>
              <a:rPr kumimoji="1" lang="en-US" altLang="ja-JP" sz="1600" dirty="0" smtClean="0"/>
              <a:t>. Phys. B4 (1968) 511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86808" cy="571504"/>
          </a:xfrm>
        </p:spPr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484784"/>
            <a:ext cx="6761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 talk</a:t>
            </a:r>
            <a:r>
              <a:rPr lang="en-US" altLang="ja-JP" sz="2000" dirty="0" smtClean="0"/>
              <a:t> about  weak decay </a:t>
            </a:r>
            <a:r>
              <a:rPr lang="en-US" altLang="ja-JP" sz="2000" dirty="0" err="1" smtClean="0"/>
              <a:t>pion</a:t>
            </a:r>
            <a:r>
              <a:rPr lang="en-US" altLang="ja-JP" sz="2000" dirty="0" smtClean="0"/>
              <a:t> spectroscopy of hyper nuclear</a:t>
            </a:r>
          </a:p>
          <a:p>
            <a:pPr>
              <a:buFont typeface="Arial" pitchFamily="34" charset="0"/>
              <a:buChar char="•"/>
            </a:pPr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 </a:t>
            </a:r>
            <a:r>
              <a:rPr lang="en-US" altLang="ja-JP" sz="2000" dirty="0" smtClean="0"/>
              <a:t>realistic </a:t>
            </a:r>
            <a:r>
              <a:rPr kumimoji="1" lang="en-US" altLang="ja-JP" sz="2000" dirty="0" smtClean="0"/>
              <a:t>simulation about decay </a:t>
            </a:r>
            <a:r>
              <a:rPr kumimoji="1" lang="en-US" altLang="ja-JP" sz="2000" dirty="0" err="1" smtClean="0"/>
              <a:t>pion</a:t>
            </a:r>
            <a:r>
              <a:rPr kumimoji="1" lang="en-US" altLang="ja-JP" sz="2000" dirty="0" smtClean="0"/>
              <a:t> spectroscopy</a:t>
            </a:r>
          </a:p>
          <a:p>
            <a:pPr>
              <a:buFont typeface="Arial" pitchFamily="34" charset="0"/>
              <a:buChar char="•"/>
            </a:pPr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focus on the </a:t>
            </a:r>
            <a:r>
              <a:rPr lang="en-US" altLang="ja-JP" sz="2000" dirty="0" err="1" smtClean="0"/>
              <a:t>pion</a:t>
            </a:r>
            <a:r>
              <a:rPr lang="en-US" altLang="ja-JP" sz="2000" dirty="0" smtClean="0"/>
              <a:t> from </a:t>
            </a:r>
            <a:r>
              <a:rPr lang="en-US" altLang="ja-JP" sz="2000" baseline="30000" dirty="0" smtClean="0"/>
              <a:t>4</a:t>
            </a:r>
            <a:r>
              <a:rPr lang="en-US" altLang="ja-JP" sz="2000" baseline="-25000" dirty="0" smtClean="0"/>
              <a:t>Λ</a:t>
            </a:r>
            <a:r>
              <a:rPr lang="en-US" altLang="ja-JP" sz="2000" dirty="0" smtClean="0"/>
              <a:t>H  (4 body system)</a:t>
            </a:r>
          </a:p>
          <a:p>
            <a:pPr>
              <a:buFont typeface="Arial" pitchFamily="34" charset="0"/>
              <a:buChar char="•"/>
            </a:pPr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expected value to perform experiment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3717032"/>
            <a:ext cx="300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ja-JP" sz="2000" dirty="0" smtClean="0"/>
              <a:t>  decay </a:t>
            </a:r>
            <a:r>
              <a:rPr kumimoji="1" lang="en-US" altLang="ja-JP" sz="2000" dirty="0" err="1" smtClean="0"/>
              <a:t>pion</a:t>
            </a:r>
            <a:r>
              <a:rPr kumimoji="1" lang="en-US" altLang="ja-JP" sz="2000" dirty="0" smtClean="0"/>
              <a:t> yield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000" dirty="0" smtClean="0"/>
              <a:t>  S/N ratio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sz="2000" dirty="0" smtClean="0"/>
              <a:t>  momentum calibration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000" dirty="0" smtClean="0"/>
              <a:t>  momentum resolution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sz="2000" dirty="0" smtClean="0"/>
              <a:t>  particle ID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   &amp;   </a:t>
            </a:r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464496" cy="338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4464496" cy="327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2483768" y="5301208"/>
            <a:ext cx="3994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 et al. Phys. Rev. C65 (2002) 011301</a:t>
            </a:r>
            <a:endParaRPr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   &amp;   </a:t>
            </a:r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b="40767"/>
          <a:stretch>
            <a:fillRect/>
          </a:stretch>
        </p:blipFill>
        <p:spPr bwMode="auto">
          <a:xfrm>
            <a:off x="755576" y="908720"/>
            <a:ext cx="4392488" cy="35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59817"/>
          <a:stretch>
            <a:fillRect/>
          </a:stretch>
        </p:blipFill>
        <p:spPr bwMode="auto">
          <a:xfrm>
            <a:off x="755576" y="4463170"/>
            <a:ext cx="4392488" cy="239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292080" y="6381328"/>
            <a:ext cx="3656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G.Bohm</a:t>
            </a:r>
            <a:r>
              <a:rPr kumimoji="1" lang="en-US" altLang="ja-JP" sz="1600" dirty="0" smtClean="0"/>
              <a:t> et al. </a:t>
            </a:r>
            <a:r>
              <a:rPr kumimoji="1" lang="en-US" altLang="ja-JP" sz="1600" dirty="0" err="1" smtClean="0"/>
              <a:t>Nucl</a:t>
            </a:r>
            <a:r>
              <a:rPr kumimoji="1" lang="en-US" altLang="ja-JP" sz="1600" dirty="0" smtClean="0"/>
              <a:t>. Phys. B4 (1968) 511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3851920" cy="29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312368" cy="162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1289" y="1484784"/>
            <a:ext cx="524271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 rate target dependence</a:t>
            </a:r>
            <a:endParaRPr kumimoji="1" lang="ja-JP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091164" cy="549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5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   &amp;   </a:t>
            </a:r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4579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Enge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1579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316" y="1988840"/>
            <a:ext cx="3956684" cy="3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411760" y="5229200"/>
            <a:ext cx="4354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J.E.SPENCER and H.A.ENGE  NIM 49 (1967) 181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Enge</a:t>
            </a:r>
            <a:r>
              <a:rPr lang="en-US" altLang="ja-JP" dirty="0" smtClean="0"/>
              <a:t> input (</a:t>
            </a:r>
            <a:r>
              <a:rPr lang="en-US" altLang="ja-JP" dirty="0" err="1" smtClean="0"/>
              <a:t>raytrace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196752"/>
            <a:ext cx="389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raytrace</a:t>
            </a:r>
            <a:r>
              <a:rPr kumimoji="1" lang="en-US" altLang="ja-JP" dirty="0" smtClean="0"/>
              <a:t> ; optical calculation software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マイ ドキュメント\University\プレゼン\その他\JSPSプラハ20100906\setup_hal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03635" cy="4752528"/>
          </a:xfrm>
          <a:prstGeom prst="rect">
            <a:avLst/>
          </a:prstGeom>
          <a:noFill/>
        </p:spPr>
      </p:pic>
      <p:sp>
        <p:nvSpPr>
          <p:cNvPr id="21" name="正方形/長方形 20"/>
          <p:cNvSpPr/>
          <p:nvPr/>
        </p:nvSpPr>
        <p:spPr>
          <a:xfrm>
            <a:off x="2987824" y="3717032"/>
            <a:ext cx="576064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492896"/>
            <a:ext cx="2136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CEBAF Primary </a:t>
            </a:r>
          </a:p>
          <a:p>
            <a:r>
              <a:rPr lang="en-US" altLang="ja-JP" dirty="0" smtClean="0"/>
              <a:t>          </a:t>
            </a:r>
            <a:r>
              <a:rPr kumimoji="1" lang="en-US" altLang="ja-JP" dirty="0" smtClean="0"/>
              <a:t>Electron Beam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4365104"/>
            <a:ext cx="219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err="1" smtClean="0"/>
              <a:t>Enge</a:t>
            </a:r>
            <a:r>
              <a:rPr kumimoji="1" lang="en-US" altLang="ja-JP" sz="2000" b="1" dirty="0" smtClean="0"/>
              <a:t> Type Magnet</a:t>
            </a:r>
          </a:p>
          <a:p>
            <a:pPr algn="ctr"/>
            <a:r>
              <a:rPr lang="en-US" altLang="ja-JP" sz="2000" b="1" dirty="0" smtClean="0"/>
              <a:t>(</a:t>
            </a:r>
            <a:r>
              <a:rPr lang="en-US" altLang="ja-JP" sz="2000" b="1" dirty="0" err="1" smtClean="0"/>
              <a:t>Enge</a:t>
            </a:r>
            <a:r>
              <a:rPr lang="en-US" altLang="ja-JP" sz="2000" b="1" dirty="0" smtClean="0"/>
              <a:t>)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2492896"/>
            <a:ext cx="1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Splitter Magnet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44408" y="2060848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K</a:t>
            </a:r>
            <a:r>
              <a:rPr kumimoji="1" lang="en-US" altLang="ja-JP" sz="2400" b="1" baseline="30000" dirty="0" smtClean="0"/>
              <a:t>+</a:t>
            </a:r>
            <a:endParaRPr kumimoji="1" lang="ja-JP" altLang="en-US" sz="2400" b="1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96336" y="3212976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 Dump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72400" y="393305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</a:t>
            </a:r>
            <a:r>
              <a:rPr kumimoji="1" lang="en-US" altLang="ja-JP" sz="2400" baseline="30000" dirty="0" smtClean="0"/>
              <a:t>-</a:t>
            </a:r>
            <a:r>
              <a:rPr lang="en-US" altLang="ja-JP" sz="2400" dirty="0" smtClean="0"/>
              <a:t>’</a:t>
            </a:r>
            <a:endParaRPr kumimoji="1" lang="ja-JP" altLang="en-US" sz="2400" baseline="30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9832" y="3645024"/>
            <a:ext cx="47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π</a:t>
            </a:r>
            <a:r>
              <a:rPr lang="en-US" altLang="ja-JP" sz="2800" b="1" baseline="30000" dirty="0" smtClean="0"/>
              <a:t>-</a:t>
            </a:r>
            <a:endParaRPr kumimoji="1" lang="ja-JP" altLang="en-US" sz="2800" b="1" baseline="300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555776" y="3861048"/>
            <a:ext cx="864096" cy="3600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67544" y="5229200"/>
            <a:ext cx="82798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 make lambda hyper nuclear with (e-,e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’K</a:t>
            </a:r>
            <a:r>
              <a:rPr kumimoji="1" lang="en-US" altLang="ja-JP" sz="2000" baseline="30000" dirty="0" smtClean="0"/>
              <a:t>+</a:t>
            </a:r>
            <a:r>
              <a:rPr kumimoji="1" lang="en-US" altLang="ja-JP" sz="2000" dirty="0" smtClean="0"/>
              <a:t>) reaction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emit π- from weak decay of lambda hyper nuclear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 observe π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momentun</a:t>
            </a:r>
            <a:r>
              <a:rPr kumimoji="1" lang="en-US" altLang="ja-JP" sz="2000" dirty="0" smtClean="0"/>
              <a:t> at </a:t>
            </a:r>
            <a:r>
              <a:rPr kumimoji="1" lang="en-US" altLang="ja-JP" sz="2000" dirty="0" err="1" smtClean="0"/>
              <a:t>Enge</a:t>
            </a:r>
            <a:r>
              <a:rPr kumimoji="1" lang="en-US" altLang="ja-JP" sz="2000" dirty="0" smtClean="0"/>
              <a:t> Type Magnet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detect K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at HRS  to </a:t>
            </a:r>
            <a:r>
              <a:rPr lang="en-US" altLang="ja-JP" sz="2000" dirty="0" err="1" smtClean="0"/>
              <a:t>surppress</a:t>
            </a:r>
            <a:r>
              <a:rPr lang="en-US" altLang="ja-JP" sz="2000" dirty="0" smtClean="0"/>
              <a:t> π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 from non-strangeness reaction </a:t>
            </a:r>
          </a:p>
          <a:p>
            <a:r>
              <a:rPr lang="en-US" altLang="ja-JP" sz="2000" dirty="0" smtClean="0"/>
              <a:t>                                                                                                               (e.g. Δ formation)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56176" y="1916832"/>
            <a:ext cx="73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HRS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momentum calibration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rot="5400000" flipH="1" flipV="1">
            <a:off x="899592" y="2601580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835696" y="3537684"/>
            <a:ext cx="43924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940152" y="3501008"/>
            <a:ext cx="220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magnetic field value</a:t>
            </a:r>
            <a:endParaRPr kumimoji="1"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 rot="5400000" flipH="1" flipV="1">
            <a:off x="4211960" y="2601580"/>
            <a:ext cx="18722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39552" y="1593468"/>
            <a:ext cx="1388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position</a:t>
            </a:r>
          </a:p>
          <a:p>
            <a:r>
              <a:rPr lang="en-US" altLang="ja-JP" dirty="0" smtClean="0"/>
              <a:t>    at </a:t>
            </a:r>
          </a:p>
          <a:p>
            <a:r>
              <a:rPr lang="en-US" altLang="ja-JP" dirty="0" err="1" smtClean="0"/>
              <a:t>forcal</a:t>
            </a:r>
            <a:r>
              <a:rPr lang="en-US" altLang="ja-JP" dirty="0" smtClean="0"/>
              <a:t> plane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2195736" y="2313548"/>
            <a:ext cx="216024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4355976" y="1737484"/>
            <a:ext cx="1296144" cy="57606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364088" y="2601580"/>
            <a:ext cx="256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experimental field value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 rot="5400000">
            <a:off x="5076056" y="3033628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43"/>
          <p:cNvGrpSpPr/>
          <p:nvPr/>
        </p:nvGrpSpPr>
        <p:grpSpPr>
          <a:xfrm>
            <a:off x="2267744" y="3105636"/>
            <a:ext cx="144016" cy="144016"/>
            <a:chOff x="2195736" y="5157192"/>
            <a:chExt cx="144016" cy="144016"/>
          </a:xfrm>
        </p:grpSpPr>
        <p:cxnSp>
          <p:nvCxnSpPr>
            <p:cNvPr id="36" name="直線コネクタ 35"/>
            <p:cNvCxnSpPr/>
            <p:nvPr/>
          </p:nvCxnSpPr>
          <p:spPr>
            <a:xfrm rot="5400000">
              <a:off x="2195736" y="5157192"/>
              <a:ext cx="144016" cy="14401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16200000" flipH="1">
              <a:off x="2195736" y="5157192"/>
              <a:ext cx="144016" cy="14401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44"/>
          <p:cNvGrpSpPr/>
          <p:nvPr/>
        </p:nvGrpSpPr>
        <p:grpSpPr>
          <a:xfrm>
            <a:off x="2771800" y="2889612"/>
            <a:ext cx="144016" cy="144016"/>
            <a:chOff x="2195736" y="5157192"/>
            <a:chExt cx="144016" cy="144016"/>
          </a:xfrm>
        </p:grpSpPr>
        <p:cxnSp>
          <p:nvCxnSpPr>
            <p:cNvPr id="46" name="直線コネクタ 45"/>
            <p:cNvCxnSpPr/>
            <p:nvPr/>
          </p:nvCxnSpPr>
          <p:spPr>
            <a:xfrm rot="5400000">
              <a:off x="2195736" y="5157192"/>
              <a:ext cx="144016" cy="14401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16200000" flipH="1">
              <a:off x="2195736" y="5157192"/>
              <a:ext cx="144016" cy="14401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47"/>
          <p:cNvGrpSpPr/>
          <p:nvPr/>
        </p:nvGrpSpPr>
        <p:grpSpPr>
          <a:xfrm>
            <a:off x="3275856" y="2673588"/>
            <a:ext cx="144016" cy="144016"/>
            <a:chOff x="2195736" y="5157192"/>
            <a:chExt cx="144016" cy="144016"/>
          </a:xfrm>
        </p:grpSpPr>
        <p:cxnSp>
          <p:nvCxnSpPr>
            <p:cNvPr id="49" name="直線コネクタ 48"/>
            <p:cNvCxnSpPr/>
            <p:nvPr/>
          </p:nvCxnSpPr>
          <p:spPr>
            <a:xfrm rot="5400000">
              <a:off x="2195736" y="5157192"/>
              <a:ext cx="144016" cy="14401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16200000" flipH="1">
              <a:off x="2195736" y="5157192"/>
              <a:ext cx="144016" cy="14401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0"/>
          <p:cNvGrpSpPr/>
          <p:nvPr/>
        </p:nvGrpSpPr>
        <p:grpSpPr>
          <a:xfrm>
            <a:off x="3779912" y="2457564"/>
            <a:ext cx="144016" cy="144016"/>
            <a:chOff x="2195736" y="5157192"/>
            <a:chExt cx="144016" cy="144016"/>
          </a:xfrm>
        </p:grpSpPr>
        <p:cxnSp>
          <p:nvCxnSpPr>
            <p:cNvPr id="52" name="直線コネクタ 51"/>
            <p:cNvCxnSpPr/>
            <p:nvPr/>
          </p:nvCxnSpPr>
          <p:spPr>
            <a:xfrm rot="5400000">
              <a:off x="2195736" y="5157192"/>
              <a:ext cx="144016" cy="14401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16200000" flipH="1">
              <a:off x="2195736" y="5157192"/>
              <a:ext cx="144016" cy="14401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53"/>
          <p:cNvGrpSpPr/>
          <p:nvPr/>
        </p:nvGrpSpPr>
        <p:grpSpPr>
          <a:xfrm>
            <a:off x="4283968" y="2241540"/>
            <a:ext cx="144016" cy="144016"/>
            <a:chOff x="2195736" y="5157192"/>
            <a:chExt cx="144016" cy="144016"/>
          </a:xfrm>
        </p:grpSpPr>
        <p:cxnSp>
          <p:nvCxnSpPr>
            <p:cNvPr id="55" name="直線コネクタ 54"/>
            <p:cNvCxnSpPr/>
            <p:nvPr/>
          </p:nvCxnSpPr>
          <p:spPr>
            <a:xfrm rot="5400000">
              <a:off x="2195736" y="5157192"/>
              <a:ext cx="144016" cy="14401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16200000" flipH="1">
              <a:off x="2195736" y="5157192"/>
              <a:ext cx="144016" cy="14401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テキスト ボックス 56"/>
          <p:cNvSpPr txBox="1"/>
          <p:nvPr/>
        </p:nvSpPr>
        <p:spPr>
          <a:xfrm>
            <a:off x="5724128" y="1628800"/>
            <a:ext cx="225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estimate with TOSCA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TOSCA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12776"/>
            <a:ext cx="152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about TOSCA</a:t>
            </a:r>
            <a:endParaRPr kumimoji="1" lang="ja-JP" altLang="en-US" dirty="0"/>
          </a:p>
        </p:txBody>
      </p:sp>
      <p:pic>
        <p:nvPicPr>
          <p:cNvPr id="3075" name="Picture 3" descr="D:\マイ ドキュメント\University\E08012\pictures\TOSCA\enge_current0533_hks\TOSCA_all_view1_bmod.PNG"/>
          <p:cNvPicPr>
            <a:picLocks noChangeAspect="1" noChangeArrowheads="1"/>
          </p:cNvPicPr>
          <p:nvPr/>
        </p:nvPicPr>
        <p:blipFill>
          <a:blip r:embed="rId2" cstate="print"/>
          <a:srcRect l="17515" t="12876"/>
          <a:stretch>
            <a:fillRect/>
          </a:stretch>
        </p:blipFill>
        <p:spPr bwMode="auto">
          <a:xfrm>
            <a:off x="1979712" y="2708920"/>
            <a:ext cx="5256584" cy="3378684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115616" y="1772816"/>
            <a:ext cx="4193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 magnetic field calculation software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 field value accuracy is about 10</a:t>
            </a:r>
            <a:r>
              <a:rPr kumimoji="1" lang="en-US" altLang="ja-JP" baseline="30000" dirty="0" smtClean="0"/>
              <a:t>-3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 can output field value of each cell edge.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6336704" cy="260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the decay </a:t>
            </a:r>
            <a:r>
              <a:rPr kumimoji="1" lang="en-US" altLang="ja-JP" dirty="0" err="1" smtClean="0"/>
              <a:t>pion</a:t>
            </a:r>
            <a:r>
              <a:rPr kumimoji="1" lang="en-US" altLang="ja-JP" dirty="0" smtClean="0"/>
              <a:t> spectroscopy ? (purpose)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124744"/>
            <a:ext cx="7506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 We had established the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e,e’K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) reaction </a:t>
            </a:r>
            <a:r>
              <a:rPr kumimoji="1" lang="en-US" altLang="ja-JP" sz="2000" dirty="0" smtClean="0"/>
              <a:t>spectroscopy </a:t>
            </a:r>
            <a:r>
              <a:rPr lang="en-US" altLang="ja-JP" sz="2000" dirty="0" smtClean="0"/>
              <a:t>at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JLab</a:t>
            </a:r>
            <a:r>
              <a:rPr lang="en-US" altLang="ja-JP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We push ahead with hyper nuclear research using electron beam</a:t>
            </a:r>
          </a:p>
        </p:txBody>
      </p:sp>
      <p:grpSp>
        <p:nvGrpSpPr>
          <p:cNvPr id="3" name="グループ化 19"/>
          <p:cNvGrpSpPr/>
          <p:nvPr/>
        </p:nvGrpSpPr>
        <p:grpSpPr>
          <a:xfrm>
            <a:off x="2843808" y="1844824"/>
            <a:ext cx="3406125" cy="677689"/>
            <a:chOff x="2843808" y="2204864"/>
            <a:chExt cx="3406125" cy="677689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2843808" y="2420888"/>
              <a:ext cx="34061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decay </a:t>
              </a:r>
              <a:r>
                <a:rPr lang="en-US" altLang="ja-JP" sz="2400" b="1" dirty="0" err="1" smtClean="0"/>
                <a:t>pion</a:t>
              </a:r>
              <a:r>
                <a:rPr lang="en-US" altLang="ja-JP" sz="2400" b="1" dirty="0" smtClean="0"/>
                <a:t> spectroscopy</a:t>
              </a:r>
              <a:endParaRPr kumimoji="1" lang="ja-JP" altLang="en-US" sz="2400" b="1" dirty="0"/>
            </a:p>
          </p:txBody>
        </p:sp>
        <p:sp>
          <p:nvSpPr>
            <p:cNvPr id="14" name="下矢印 13"/>
            <p:cNvSpPr/>
            <p:nvPr/>
          </p:nvSpPr>
          <p:spPr>
            <a:xfrm>
              <a:off x="4283968" y="2204864"/>
              <a:ext cx="720080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34"/>
          <p:cNvGrpSpPr/>
          <p:nvPr/>
        </p:nvGrpSpPr>
        <p:grpSpPr>
          <a:xfrm>
            <a:off x="3923928" y="2636912"/>
            <a:ext cx="3808914" cy="648072"/>
            <a:chOff x="4067944" y="3140968"/>
            <a:chExt cx="3808914" cy="648072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7308304" y="3140968"/>
              <a:ext cx="56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Tag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067944" y="3140968"/>
              <a:ext cx="1296144" cy="64807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矢印コネクタ 20"/>
            <p:cNvCxnSpPr>
              <a:stCxn id="19" idx="3"/>
              <a:endCxn id="17" idx="1"/>
            </p:cNvCxnSpPr>
            <p:nvPr/>
          </p:nvCxnSpPr>
          <p:spPr>
            <a:xfrm flipV="1">
              <a:off x="5364088" y="3341023"/>
              <a:ext cx="1944216" cy="12398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33"/>
          <p:cNvGrpSpPr/>
          <p:nvPr/>
        </p:nvGrpSpPr>
        <p:grpSpPr>
          <a:xfrm>
            <a:off x="5652120" y="3140968"/>
            <a:ext cx="3232888" cy="1499974"/>
            <a:chOff x="5796136" y="3645024"/>
            <a:chExt cx="3232888" cy="1499974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6601372" y="4437112"/>
              <a:ext cx="24276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/>
                <a:t>spectrometer</a:t>
              </a:r>
            </a:p>
            <a:p>
              <a:pPr algn="ctr"/>
              <a:r>
                <a:rPr lang="en-US" altLang="ja-JP" sz="2000" b="1" dirty="0" smtClean="0"/>
                <a:t>(FWHM~100keV/c)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796136" y="3645024"/>
              <a:ext cx="936104" cy="57606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矢印コネクタ 24"/>
            <p:cNvCxnSpPr>
              <a:stCxn id="23" idx="3"/>
              <a:endCxn id="18" idx="0"/>
            </p:cNvCxnSpPr>
            <p:nvPr/>
          </p:nvCxnSpPr>
          <p:spPr>
            <a:xfrm>
              <a:off x="6732240" y="3933056"/>
              <a:ext cx="1082958" cy="50405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35"/>
          <p:cNvGrpSpPr/>
          <p:nvPr/>
        </p:nvGrpSpPr>
        <p:grpSpPr>
          <a:xfrm>
            <a:off x="4139952" y="3212976"/>
            <a:ext cx="1568058" cy="2272318"/>
            <a:chOff x="4283968" y="3717032"/>
            <a:chExt cx="1568058" cy="2272318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4283968" y="5589240"/>
              <a:ext cx="1568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/>
                <a:t>deduce mass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427984" y="3717032"/>
              <a:ext cx="1296144" cy="86409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矢印コネクタ 30"/>
            <p:cNvCxnSpPr>
              <a:stCxn id="30" idx="2"/>
              <a:endCxn id="29" idx="0"/>
            </p:cNvCxnSpPr>
            <p:nvPr/>
          </p:nvCxnSpPr>
          <p:spPr>
            <a:xfrm rot="5400000">
              <a:off x="4567971" y="5081155"/>
              <a:ext cx="1008112" cy="805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4139952" y="3861048"/>
            <a:ext cx="70564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M</a:t>
            </a:r>
            <a:r>
              <a:rPr kumimoji="1" lang="en-US" altLang="ja-JP" sz="2000" b="1" baseline="-25000" dirty="0" smtClean="0"/>
              <a:t>HYP</a:t>
            </a:r>
            <a:endParaRPr kumimoji="1" lang="ja-JP" altLang="en-US" sz="2000" b="1" baseline="-25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96136" y="4365104"/>
            <a:ext cx="61106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M</a:t>
            </a:r>
            <a:r>
              <a:rPr lang="en-US" altLang="ja-JP" sz="2000" b="1" baseline="-25000" dirty="0" err="1" smtClean="0"/>
              <a:t>ncl</a:t>
            </a:r>
            <a:endParaRPr kumimoji="1" lang="ja-JP" altLang="en-US" sz="2000" b="1" baseline="-25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60232" y="2996952"/>
            <a:ext cx="88678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M</a:t>
            </a:r>
            <a:r>
              <a:rPr lang="en-US" altLang="ja-JP" sz="2000" b="1" baseline="-25000" dirty="0" err="1" smtClean="0"/>
              <a:t>π</a:t>
            </a:r>
            <a:r>
              <a:rPr lang="ja-JP" altLang="en-US" sz="2000" b="1" baseline="-25000" dirty="0" smtClean="0"/>
              <a:t> </a:t>
            </a:r>
            <a:r>
              <a:rPr lang="en-US" altLang="ja-JP" sz="2000" b="1" dirty="0" smtClean="0"/>
              <a:t>, </a:t>
            </a:r>
            <a:r>
              <a:rPr lang="en-US" altLang="ja-JP" sz="2000" b="1" dirty="0" err="1" smtClean="0"/>
              <a:t>p</a:t>
            </a:r>
            <a:r>
              <a:rPr lang="en-US" altLang="ja-JP" sz="2000" b="1" baseline="-25000" dirty="0" err="1" smtClean="0"/>
              <a:t>π</a:t>
            </a:r>
            <a:endParaRPr kumimoji="1" lang="ja-JP" altLang="en-US" sz="2000" b="1" baseline="-250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445224"/>
            <a:ext cx="4680520" cy="6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テキスト ボックス 34"/>
          <p:cNvSpPr txBox="1"/>
          <p:nvPr/>
        </p:nvSpPr>
        <p:spPr>
          <a:xfrm>
            <a:off x="467544" y="6093296"/>
            <a:ext cx="8507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deduce the mass of </a:t>
            </a:r>
            <a:r>
              <a:rPr kumimoji="1" lang="en-US" altLang="ja-JP" sz="2000" b="1" dirty="0" err="1" smtClean="0"/>
              <a:t>hyperfragment</a:t>
            </a:r>
            <a:r>
              <a:rPr kumimoji="1" lang="en-US" altLang="ja-JP" sz="2000" b="1" dirty="0" smtClean="0"/>
              <a:t> </a:t>
            </a:r>
            <a:r>
              <a:rPr lang="en-US" altLang="ja-JP" sz="2000" b="1" dirty="0" smtClean="0"/>
              <a:t>&lt;momentum resolution</a:t>
            </a:r>
            <a:r>
              <a:rPr kumimoji="1" lang="en-US" altLang="ja-JP" sz="2000" b="1" dirty="0" smtClean="0"/>
              <a:t> 130 </a:t>
            </a:r>
            <a:r>
              <a:rPr kumimoji="1" lang="en-US" altLang="ja-JP" sz="2000" b="1" dirty="0" err="1" smtClean="0"/>
              <a:t>keV</a:t>
            </a:r>
            <a:r>
              <a:rPr kumimoji="1" lang="en-US" altLang="ja-JP" sz="2000" b="1" dirty="0" smtClean="0"/>
              <a:t> (FWHM)</a:t>
            </a:r>
            <a:endParaRPr kumimoji="1" lang="ja-JP" altLang="en-US" sz="20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09042" y="6457890"/>
            <a:ext cx="5934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※ </a:t>
            </a:r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e,e’K</a:t>
            </a:r>
            <a:r>
              <a:rPr kumimoji="1" lang="en-US" altLang="ja-JP" sz="2000" dirty="0" smtClean="0"/>
              <a:t>) reaction spectroscopy ~300keV (</a:t>
            </a:r>
            <a:r>
              <a:rPr kumimoji="1" lang="en-US" altLang="ja-JP" sz="2000" baseline="30000" dirty="0" smtClean="0"/>
              <a:t>12</a:t>
            </a:r>
            <a:r>
              <a:rPr kumimoji="1" lang="en-US" altLang="ja-JP" sz="2000" baseline="-25000" dirty="0" smtClean="0"/>
              <a:t>Λ</a:t>
            </a:r>
            <a:r>
              <a:rPr kumimoji="1" lang="en-US" altLang="ja-JP" sz="2000" dirty="0" smtClean="0"/>
              <a:t>B </a:t>
            </a:r>
            <a:r>
              <a:rPr kumimoji="1" lang="en-US" altLang="ja-JP" sz="2000" dirty="0" err="1" smtClean="0"/>
              <a:t>g.s</a:t>
            </a:r>
            <a:r>
              <a:rPr kumimoji="1" lang="en-US" altLang="ja-JP" sz="2000" dirty="0" smtClean="0"/>
              <a:t>.)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980728"/>
            <a:ext cx="7278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 TOSCA model is based on CAD file.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 mean field value is about 0.57 Tesla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 output field value every 10mm at x, z direction and 2mm at y direction</a:t>
            </a:r>
            <a:endParaRPr kumimoji="1" lang="ja-JP" altLang="en-US" dirty="0"/>
          </a:p>
        </p:txBody>
      </p:sp>
      <p:grpSp>
        <p:nvGrpSpPr>
          <p:cNvPr id="3" name="グループ化 31"/>
          <p:cNvGrpSpPr/>
          <p:nvPr/>
        </p:nvGrpSpPr>
        <p:grpSpPr>
          <a:xfrm>
            <a:off x="1547664" y="2060848"/>
            <a:ext cx="6884814" cy="4536504"/>
            <a:chOff x="1547664" y="2060848"/>
            <a:chExt cx="6884814" cy="4536504"/>
          </a:xfrm>
        </p:grpSpPr>
        <p:pic>
          <p:nvPicPr>
            <p:cNvPr id="2050" name="Picture 2" descr="D:\マイ ドキュメント\University\プレゼン\その他\JSPSプラハ20100906\enge_ca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060848"/>
              <a:ext cx="6884814" cy="4536504"/>
            </a:xfrm>
            <a:prstGeom prst="rect">
              <a:avLst/>
            </a:prstGeom>
            <a:noFill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267744" y="5805264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 m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788024" y="4077072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pole2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411760" y="386104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pole1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47864" y="486916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coil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652120" y="5517232"/>
              <a:ext cx="649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yoke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547664" y="3068960"/>
              <a:ext cx="1049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entrance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60032" y="2708920"/>
              <a:ext cx="54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exit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555776" y="2420888"/>
              <a:ext cx="649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yoke</a:t>
              </a:r>
              <a:endParaRPr kumimoji="1" lang="ja-JP" altLang="en-US" dirty="0"/>
            </a:p>
          </p:txBody>
        </p:sp>
      </p:grpSp>
      <p:cxnSp>
        <p:nvCxnSpPr>
          <p:cNvPr id="34" name="直線矢印コネクタ 33"/>
          <p:cNvCxnSpPr/>
          <p:nvPr/>
        </p:nvCxnSpPr>
        <p:spPr>
          <a:xfrm rot="5400000" flipH="1" flipV="1">
            <a:off x="7271506" y="5913276"/>
            <a:ext cx="79288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7668344" y="6309320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8244408" y="594928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z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668344" y="53732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pic>
        <p:nvPicPr>
          <p:cNvPr id="7" name="Picture 4" descr="D:\マイ ドキュメント\University\E08012\pictures\TOSCA\enge_current0533_hks\TOSCA_bmod_y0~0.58T.PNG"/>
          <p:cNvPicPr>
            <a:picLocks noChangeAspect="1" noChangeArrowheads="1"/>
          </p:cNvPicPr>
          <p:nvPr/>
        </p:nvPicPr>
        <p:blipFill>
          <a:blip r:embed="rId2" cstate="print"/>
          <a:srcRect t="3079" r="87896"/>
          <a:stretch>
            <a:fillRect/>
          </a:stretch>
        </p:blipFill>
        <p:spPr bwMode="auto">
          <a:xfrm>
            <a:off x="323528" y="2132856"/>
            <a:ext cx="987959" cy="4516295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115616" y="980728"/>
            <a:ext cx="7278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 TOSCA model is based on CAD file.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 mean field value is about 0.57 Tesla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 output field value every 10mm at x, z direction and 2mm at y direction</a:t>
            </a:r>
            <a:endParaRPr kumimoji="1" lang="ja-JP" altLang="en-US" dirty="0"/>
          </a:p>
        </p:txBody>
      </p:sp>
      <p:grpSp>
        <p:nvGrpSpPr>
          <p:cNvPr id="3" name="グループ化 31"/>
          <p:cNvGrpSpPr/>
          <p:nvPr/>
        </p:nvGrpSpPr>
        <p:grpSpPr>
          <a:xfrm>
            <a:off x="1547664" y="2060848"/>
            <a:ext cx="6884814" cy="4536504"/>
            <a:chOff x="1547664" y="2060848"/>
            <a:chExt cx="6884814" cy="4536504"/>
          </a:xfrm>
        </p:grpSpPr>
        <p:pic>
          <p:nvPicPr>
            <p:cNvPr id="2050" name="Picture 2" descr="D:\マイ ドキュメント\University\プレゼン\その他\JSPSプラハ20100906\enge_ca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2060848"/>
              <a:ext cx="6884814" cy="4536504"/>
            </a:xfrm>
            <a:prstGeom prst="rect">
              <a:avLst/>
            </a:prstGeom>
            <a:noFill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267744" y="5805264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 m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788024" y="4077072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pole2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411760" y="386104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pole1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47864" y="486916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coil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652120" y="5517232"/>
              <a:ext cx="649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yoke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547664" y="3068960"/>
              <a:ext cx="1049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entrance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60032" y="2708920"/>
              <a:ext cx="54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exit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555776" y="2420888"/>
              <a:ext cx="649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yoke</a:t>
              </a:r>
              <a:endParaRPr kumimoji="1" lang="ja-JP" altLang="en-US" dirty="0"/>
            </a:p>
          </p:txBody>
        </p:sp>
      </p:grpSp>
      <p:pic>
        <p:nvPicPr>
          <p:cNvPr id="3076" name="Picture 4" descr="D:\マイ ドキュメント\University\E08012\pictures\TOSCA\enge_current0533_hks\TOSCA_bmod_y0~0.58T.PNG"/>
          <p:cNvPicPr>
            <a:picLocks noChangeAspect="1" noChangeArrowheads="1"/>
          </p:cNvPicPr>
          <p:nvPr/>
        </p:nvPicPr>
        <p:blipFill>
          <a:blip r:embed="rId2" cstate="print"/>
          <a:srcRect l="15821" t="14625" r="3076" b="13086"/>
          <a:stretch>
            <a:fillRect/>
          </a:stretch>
        </p:blipFill>
        <p:spPr bwMode="auto">
          <a:xfrm>
            <a:off x="1979712" y="3068960"/>
            <a:ext cx="5328592" cy="2711789"/>
          </a:xfrm>
          <a:prstGeom prst="rect">
            <a:avLst/>
          </a:prstGeom>
          <a:noFill/>
        </p:spPr>
      </p:pic>
      <p:cxnSp>
        <p:nvCxnSpPr>
          <p:cNvPr id="34" name="直線矢印コネクタ 33"/>
          <p:cNvCxnSpPr/>
          <p:nvPr/>
        </p:nvCxnSpPr>
        <p:spPr>
          <a:xfrm rot="5400000" flipH="1" flipV="1">
            <a:off x="7271506" y="5913276"/>
            <a:ext cx="79288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7668344" y="6309320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8244408" y="594928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z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668344" y="53732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momentum resolution (DC </a:t>
            </a:r>
            <a:r>
              <a:rPr kumimoji="1" lang="en-US" altLang="ja-JP" dirty="0" err="1" smtClean="0"/>
              <a:t>Ar</a:t>
            </a:r>
            <a:r>
              <a:rPr kumimoji="1" lang="en-US" altLang="ja-JP" dirty="0" smtClean="0"/>
              <a:t> 50% + C2H6 50%)</a:t>
            </a:r>
            <a:endParaRPr kumimoji="1" lang="ja-JP" altLang="en-US" dirty="0"/>
          </a:p>
        </p:txBody>
      </p:sp>
      <p:pic>
        <p:nvPicPr>
          <p:cNvPr id="3" name="Picture 3" descr="D:\マイ ドキュメント\University\E08012\pictures\geant4\rev014\ana_132.9_rev13_Ar_C2H6_dc_mom_single.png"/>
          <p:cNvPicPr>
            <a:picLocks noChangeAspect="1" noChangeArrowheads="1"/>
          </p:cNvPicPr>
          <p:nvPr/>
        </p:nvPicPr>
        <p:blipFill>
          <a:blip r:embed="rId2" cstate="print"/>
          <a:srcRect l="5692" t="9561" r="7210" b="6749"/>
          <a:stretch>
            <a:fillRect/>
          </a:stretch>
        </p:blipFill>
        <p:spPr bwMode="auto">
          <a:xfrm>
            <a:off x="1691680" y="1844824"/>
            <a:ext cx="5633697" cy="365233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4974879" y="2276872"/>
            <a:ext cx="210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FWHM = 262 </a:t>
            </a:r>
            <a:r>
              <a:rPr lang="en-US" altLang="ja-JP" sz="2000" b="1" dirty="0" err="1" smtClean="0"/>
              <a:t>keV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87047" y="5445224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MeV</a:t>
            </a:r>
            <a:r>
              <a:rPr kumimoji="1" lang="en-US" altLang="ja-JP" sz="2000" dirty="0" smtClean="0"/>
              <a:t>/c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Mechanism of </a:t>
            </a:r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 Formation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196752"/>
            <a:ext cx="365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Formation via Compound Nucleus</a:t>
            </a:r>
            <a:endParaRPr kumimoji="1" lang="ja-JP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544616" cy="50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940152" y="1628800"/>
            <a:ext cx="2916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Recoil energy K- absorption</a:t>
            </a:r>
          </a:p>
          <a:p>
            <a:r>
              <a:rPr lang="en-US" altLang="ja-JP" dirty="0" smtClean="0"/>
              <a:t>                                         at rest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40 </a:t>
            </a:r>
            <a:r>
              <a:rPr kumimoji="1" lang="en-US" altLang="ja-JP" dirty="0" err="1" smtClean="0"/>
              <a:t>MeV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alpha observation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54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755283" cy="475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position at FP </a:t>
            </a:r>
            <a:r>
              <a:rPr lang="en-US" altLang="ja-JP" dirty="0" err="1" smtClean="0"/>
              <a:t>v.s</a:t>
            </a:r>
            <a:r>
              <a:rPr lang="en-US" altLang="ja-JP" dirty="0" smtClean="0"/>
              <a:t>. theta at generate point (geant4)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8224" y="5877272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momentum (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/c)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126876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theta_i</a:t>
            </a:r>
            <a:r>
              <a:rPr kumimoji="1" lang="en-US" altLang="ja-JP" dirty="0" smtClean="0"/>
              <a:t> (deg)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378904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phi_i</a:t>
            </a:r>
            <a:r>
              <a:rPr kumimoji="1" lang="en-US" altLang="ja-JP" dirty="0" smtClean="0"/>
              <a:t> (deg)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position at FP </a:t>
            </a:r>
            <a:r>
              <a:rPr lang="en-US" altLang="ja-JP" dirty="0" err="1" smtClean="0"/>
              <a:t>v.s</a:t>
            </a:r>
            <a:r>
              <a:rPr lang="en-US" altLang="ja-JP" dirty="0" smtClean="0"/>
              <a:t>. theta at generate point (</a:t>
            </a:r>
            <a:r>
              <a:rPr lang="en-US" altLang="ja-JP" dirty="0" err="1" smtClean="0"/>
              <a:t>raytrace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8194" name="Picture 2" descr="D:\マイ ドキュメント\University\E08012\pictures\taytrace\ray_enge_132.9_20100830_momFP_thetap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164288" cy="5553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dispersion</a:t>
            </a:r>
            <a:endParaRPr kumimoji="1" lang="ja-JP" altLang="en-US" dirty="0"/>
          </a:p>
        </p:txBody>
      </p:sp>
      <p:pic>
        <p:nvPicPr>
          <p:cNvPr id="3" name="Picture 2" descr="D:\マイ ドキュメント\University\E08012\pictures\geant4\map_hks10x2x10\hks10x2x10_pos_mom_VD2_theta1_chi_20100810.png"/>
          <p:cNvPicPr>
            <a:picLocks noChangeAspect="1" noChangeArrowheads="1"/>
          </p:cNvPicPr>
          <p:nvPr/>
        </p:nvPicPr>
        <p:blipFill>
          <a:blip r:embed="rId2" cstate="print"/>
          <a:srcRect t="8436" b="1687"/>
          <a:stretch>
            <a:fillRect/>
          </a:stretch>
        </p:blipFill>
        <p:spPr bwMode="auto">
          <a:xfrm>
            <a:off x="539552" y="1268760"/>
            <a:ext cx="7988682" cy="484422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2195736" y="5157192"/>
            <a:ext cx="23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Ana range (dp±30%)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rot="5400000">
            <a:off x="1727684" y="53372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rot="5400000">
            <a:off x="3851920" y="4365104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907704" y="551723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マイ ドキュメント\University\E08012\pictures\geant4\rev012\Screensho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51393"/>
            <a:ext cx="7344816" cy="570660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Geant4 simulation (plan2)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844824"/>
            <a:ext cx="141096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target</a:t>
            </a:r>
          </a:p>
          <a:p>
            <a:pPr algn="ctr"/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</a:t>
            </a:r>
          </a:p>
          <a:p>
            <a:pPr algn="ctr"/>
            <a:r>
              <a:rPr lang="en-US" altLang="ja-JP" dirty="0" smtClean="0"/>
              <a:t>100mg/cm</a:t>
            </a:r>
            <a:r>
              <a:rPr lang="en-US" altLang="ja-JP" baseline="30000" dirty="0" smtClean="0"/>
              <a:t>2</a:t>
            </a:r>
            <a:endParaRPr lang="ja-JP" altLang="en-US" baseline="30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2080" y="2924944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Focal Plane</a:t>
            </a:r>
          </a:p>
          <a:p>
            <a:r>
              <a:rPr lang="en-US" altLang="ja-JP" sz="2000" dirty="0" smtClean="0"/>
              <a:t> (aligned SSD)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1840" y="4149080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Enge</a:t>
            </a:r>
            <a:r>
              <a:rPr lang="en-US" altLang="ja-JP" sz="2000" dirty="0" smtClean="0"/>
              <a:t> Magnet</a:t>
            </a:r>
            <a:endParaRPr kumimoji="1" lang="ja-JP" altLang="en-US" sz="2000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4288" y="1124744"/>
            <a:ext cx="18085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Hodoscope</a:t>
            </a:r>
            <a:endParaRPr lang="en-US" altLang="ja-JP" sz="2000" baseline="30000" dirty="0"/>
          </a:p>
          <a:p>
            <a:r>
              <a:rPr lang="en-US" altLang="ja-JP" dirty="0" smtClean="0"/>
              <a:t>20mm thickness</a:t>
            </a:r>
            <a:endParaRPr lang="en-US" altLang="ja-JP" sz="2000" dirty="0" smtClean="0"/>
          </a:p>
        </p:txBody>
      </p:sp>
      <p:cxnSp>
        <p:nvCxnSpPr>
          <p:cNvPr id="9" name="直線矢印コネクタ 8"/>
          <p:cNvCxnSpPr/>
          <p:nvPr/>
        </p:nvCxnSpPr>
        <p:spPr>
          <a:xfrm rot="5400000" flipH="1" flipV="1">
            <a:off x="323528" y="3284984"/>
            <a:ext cx="1728192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732240" y="1988840"/>
            <a:ext cx="23150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Drift</a:t>
            </a:r>
            <a:r>
              <a:rPr lang="en-US" altLang="ja-JP" sz="20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/>
              <a:t>Chamber</a:t>
            </a:r>
            <a:endParaRPr lang="en-US" altLang="ja-JP" sz="2000" baseline="30000" dirty="0"/>
          </a:p>
          <a:p>
            <a:r>
              <a:rPr lang="en-US" altLang="ja-JP" dirty="0" smtClean="0"/>
              <a:t>(He 50%+ CH4 50%)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437112"/>
            <a:ext cx="2736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Primary Electron Beam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cxnSp>
        <p:nvCxnSpPr>
          <p:cNvPr id="12" name="直線矢印コネクタ 11"/>
          <p:cNvCxnSpPr>
            <a:stCxn id="10" idx="1"/>
          </p:cNvCxnSpPr>
          <p:nvPr/>
        </p:nvCxnSpPr>
        <p:spPr>
          <a:xfrm rot="10800000">
            <a:off x="5724128" y="1988840"/>
            <a:ext cx="1008112" cy="338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8" idx="1"/>
          </p:cNvCxnSpPr>
          <p:nvPr/>
        </p:nvCxnSpPr>
        <p:spPr>
          <a:xfrm rot="10800000" flipV="1">
            <a:off x="5940152" y="1463298"/>
            <a:ext cx="1224136" cy="934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6" idx="1"/>
          </p:cNvCxnSpPr>
          <p:nvPr/>
        </p:nvCxnSpPr>
        <p:spPr>
          <a:xfrm rot="10800000">
            <a:off x="4860032" y="2708939"/>
            <a:ext cx="432048" cy="5699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1043608" y="2204864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940152" y="4221088"/>
            <a:ext cx="305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Vacuum Chamber window</a:t>
            </a:r>
            <a:endParaRPr kumimoji="1" lang="ja-JP" altLang="en-US" sz="2000" baseline="30000" dirty="0"/>
          </a:p>
        </p:txBody>
      </p:sp>
      <p:cxnSp>
        <p:nvCxnSpPr>
          <p:cNvPr id="17" name="直線矢印コネクタ 16"/>
          <p:cNvCxnSpPr>
            <a:stCxn id="16" idx="0"/>
          </p:cNvCxnSpPr>
          <p:nvPr/>
        </p:nvCxnSpPr>
        <p:spPr>
          <a:xfrm rot="16200000" flipV="1">
            <a:off x="6487975" y="3241217"/>
            <a:ext cx="1440160" cy="519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 flipH="1" flipV="1">
            <a:off x="1115614" y="1772818"/>
            <a:ext cx="936108" cy="21602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39552" y="980728"/>
            <a:ext cx="1865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Splitter Magnet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16200000" flipH="1">
            <a:off x="1403648" y="2780928"/>
            <a:ext cx="864096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195736" y="3284984"/>
            <a:ext cx="1391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Decay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pion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 rot="840000">
            <a:off x="815630" y="2037370"/>
            <a:ext cx="7488832" cy="43924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72200" y="6165304"/>
            <a:ext cx="148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Vacuum Area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39552" y="1700808"/>
          <a:ext cx="770485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809"/>
                <a:gridCol w="1021795"/>
                <a:gridCol w="801196"/>
                <a:gridCol w="864096"/>
                <a:gridCol w="864096"/>
                <a:gridCol w="1512168"/>
                <a:gridCol w="16926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Hyper nuclei</a:t>
                      </a:r>
                      <a:endParaRPr kumimoji="1" lang="ja-JP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Number</a:t>
                      </a:r>
                      <a:r>
                        <a:rPr kumimoji="1" lang="en-US" altLang="ja-JP" baseline="0" dirty="0" smtClean="0"/>
                        <a:t> of π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baseline="0" dirty="0" smtClean="0"/>
                        <a:t> two body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Decay</a:t>
                      </a:r>
                      <a:r>
                        <a:rPr kumimoji="1" lang="en-US" altLang="ja-JP" baseline="0" dirty="0" smtClean="0"/>
                        <a:t> Events others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</a:t>
                      </a:r>
                      <a:r>
                        <a:rPr kumimoji="1" lang="en-US" altLang="ja-JP" baseline="-25000" dirty="0" err="1" smtClean="0"/>
                        <a:t>π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(two body)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(</a:t>
                      </a:r>
                      <a:r>
                        <a:rPr kumimoji="1" lang="en-US" altLang="ja-JP" baseline="0" dirty="0" err="1" smtClean="0"/>
                        <a:t>MeV</a:t>
                      </a:r>
                      <a:r>
                        <a:rPr kumimoji="1" lang="en-US" altLang="ja-JP" baseline="0" dirty="0" smtClean="0"/>
                        <a:t>/c)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total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1061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1767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rgbClr val="D1D1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4</a:t>
                      </a:r>
                      <a:r>
                        <a:rPr kumimoji="1" lang="en-US" altLang="ja-JP" baseline="-25000" dirty="0" smtClean="0"/>
                        <a:t>Λ</a:t>
                      </a:r>
                      <a:r>
                        <a:rPr kumimoji="1" lang="en-US" altLang="ja-JP" dirty="0" smtClean="0"/>
                        <a:t>H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π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smtClean="0"/>
                        <a:t>  </a:t>
                      </a:r>
                      <a:r>
                        <a:rPr kumimoji="1" lang="en-US" altLang="ja-JP" baseline="30000" dirty="0" smtClean="0"/>
                        <a:t>4</a:t>
                      </a:r>
                      <a:r>
                        <a:rPr kumimoji="1" lang="en-US" altLang="ja-JP" dirty="0" smtClean="0"/>
                        <a:t>He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760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72%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5%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132.9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4 or 5</a:t>
                      </a:r>
                      <a:r>
                        <a:rPr kumimoji="1" lang="en-US" altLang="ja-JP" baseline="-25000" dirty="0" smtClean="0"/>
                        <a:t>Λ</a:t>
                      </a:r>
                      <a:r>
                        <a:rPr kumimoji="1" lang="en-US" altLang="ja-JP" dirty="0" smtClean="0"/>
                        <a:t>He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 What kind of </a:t>
            </a:r>
            <a:r>
              <a:rPr lang="en-US" altLang="ja-JP" dirty="0" err="1" smtClean="0"/>
              <a:t>hyperfragment</a:t>
            </a:r>
            <a:r>
              <a:rPr lang="en-US" altLang="ja-JP" dirty="0" smtClean="0"/>
              <a:t> can be measured ?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268760"/>
            <a:ext cx="7961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emulsion data in stopped K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 reaction </a:t>
            </a:r>
            <a:r>
              <a:rPr kumimoji="1" lang="en-US" altLang="ja-JP" sz="1600" dirty="0" smtClean="0"/>
              <a:t>(G. BOHM et al. </a:t>
            </a:r>
            <a:r>
              <a:rPr kumimoji="1" lang="en-US" altLang="ja-JP" sz="1600" dirty="0" err="1" smtClean="0"/>
              <a:t>Nucl</a:t>
            </a:r>
            <a:r>
              <a:rPr lang="en-US" altLang="ja-JP" sz="1600" dirty="0" smtClean="0"/>
              <a:t>. Phys. B4 (1968) 511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4509120"/>
            <a:ext cx="3079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feasibility</a:t>
            </a:r>
            <a:r>
              <a:rPr kumimoji="1" lang="en-US" altLang="ja-JP" sz="2000" dirty="0" smtClean="0"/>
              <a:t> test  ;</a:t>
            </a:r>
          </a:p>
          <a:p>
            <a:r>
              <a:rPr lang="en-US" altLang="ja-JP" sz="2000" dirty="0" smtClean="0"/>
              <a:t>   </a:t>
            </a:r>
            <a:r>
              <a:rPr kumimoji="1" lang="en-US" altLang="ja-JP" sz="2000" dirty="0" smtClean="0"/>
              <a:t>   in Spring 2012 at J-Lab </a:t>
            </a:r>
          </a:p>
          <a:p>
            <a:r>
              <a:rPr lang="en-US" altLang="ja-JP" sz="2000" dirty="0" smtClean="0"/>
              <a:t>             </a:t>
            </a:r>
            <a:r>
              <a:rPr kumimoji="1" lang="en-US" altLang="ja-JP" sz="2000" dirty="0" smtClean="0"/>
              <a:t>(E08-012  (</a:t>
            </a:r>
            <a:r>
              <a:rPr lang="en-US" altLang="ja-JP" sz="2000" dirty="0" smtClean="0"/>
              <a:t>5days)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043608" y="3865602"/>
            <a:ext cx="3581507" cy="2992398"/>
            <a:chOff x="1043608" y="3645024"/>
            <a:chExt cx="3581507" cy="299239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600" b="7902"/>
            <a:stretch>
              <a:fillRect/>
            </a:stretch>
          </p:blipFill>
          <p:spPr bwMode="auto">
            <a:xfrm>
              <a:off x="1043608" y="3645024"/>
              <a:ext cx="3240360" cy="268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1331640" y="4077072"/>
              <a:ext cx="2097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FWHM </a:t>
              </a:r>
              <a:r>
                <a:rPr lang="en-US" altLang="ja-JP" dirty="0" smtClean="0"/>
                <a:t> 3~4 </a:t>
              </a:r>
              <a:r>
                <a:rPr kumimoji="1" lang="en-US" altLang="ja-JP" dirty="0" err="1" smtClean="0"/>
                <a:t>MeV</a:t>
              </a:r>
              <a:r>
                <a:rPr kumimoji="1" lang="en-US" altLang="ja-JP" dirty="0" smtClean="0"/>
                <a:t>/c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835696" y="3789040"/>
              <a:ext cx="1543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pion</a:t>
              </a:r>
              <a:r>
                <a:rPr kumimoji="1" lang="en-US" altLang="ja-JP" dirty="0" smtClean="0"/>
                <a:t> from </a:t>
              </a:r>
              <a:r>
                <a:rPr kumimoji="1" lang="en-US" altLang="ja-JP" baseline="30000" dirty="0" smtClean="0"/>
                <a:t>4</a:t>
              </a:r>
              <a:r>
                <a:rPr kumimoji="1" lang="en-US" altLang="ja-JP" baseline="-25000" dirty="0" smtClean="0"/>
                <a:t>Λ</a:t>
              </a:r>
              <a:r>
                <a:rPr kumimoji="1" lang="en-US" altLang="ja-JP" dirty="0" smtClean="0"/>
                <a:t>H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907704" y="6237312"/>
              <a:ext cx="2717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π</a:t>
              </a:r>
              <a:r>
                <a:rPr kumimoji="1" lang="en-US" altLang="ja-JP" sz="2000" baseline="30000" dirty="0" smtClean="0"/>
                <a:t>-</a:t>
              </a:r>
              <a:r>
                <a:rPr kumimoji="1" lang="en-US" altLang="ja-JP" sz="2000" dirty="0" smtClean="0"/>
                <a:t> momentum (</a:t>
              </a:r>
              <a:r>
                <a:rPr kumimoji="1" lang="en-US" altLang="ja-JP" sz="2000" dirty="0" err="1" smtClean="0"/>
                <a:t>MeV</a:t>
              </a:r>
              <a:r>
                <a:rPr kumimoji="1" lang="en-US" altLang="ja-JP" sz="2000" dirty="0" smtClean="0"/>
                <a:t>/c)</a:t>
              </a:r>
              <a:endParaRPr kumimoji="1" lang="ja-JP" altLang="en-US" sz="2000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3419872" y="4149080"/>
              <a:ext cx="576064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259632" y="3573016"/>
            <a:ext cx="2977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aseline="30000" dirty="0" smtClean="0"/>
              <a:t>12</a:t>
            </a:r>
            <a:r>
              <a:rPr kumimoji="1" lang="en-US" altLang="ja-JP" sz="2000" dirty="0" smtClean="0"/>
              <a:t>C target (stopped K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 π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should we estimate for the experiment ?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55576" y="1988840"/>
            <a:ext cx="50220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400" dirty="0" smtClean="0"/>
              <a:t>decay </a:t>
            </a:r>
            <a:r>
              <a:rPr lang="en-US" altLang="ja-JP" sz="2400" dirty="0" err="1" smtClean="0"/>
              <a:t>pion</a:t>
            </a:r>
            <a:r>
              <a:rPr lang="en-US" altLang="ja-JP" sz="2400" dirty="0" smtClean="0"/>
              <a:t> y</a:t>
            </a:r>
            <a:r>
              <a:rPr kumimoji="1" lang="en-US" altLang="ja-JP" sz="2400" dirty="0" smtClean="0"/>
              <a:t>ield</a:t>
            </a:r>
          </a:p>
          <a:p>
            <a:pPr marL="342900" indent="-342900">
              <a:buAutoNum type="arabicPeriod"/>
            </a:pPr>
            <a:endParaRPr lang="en-US" altLang="ja-JP" sz="2400" dirty="0" smtClean="0"/>
          </a:p>
          <a:p>
            <a:pPr marL="342900" indent="-342900">
              <a:buAutoNum type="arabicPeriod"/>
            </a:pPr>
            <a:r>
              <a:rPr lang="en-US" altLang="ja-JP" sz="2400" dirty="0" smtClean="0"/>
              <a:t>S/N ratio</a:t>
            </a:r>
          </a:p>
          <a:p>
            <a:pPr marL="342900" indent="-342900">
              <a:buAutoNum type="arabicPeriod"/>
            </a:pPr>
            <a:endParaRPr lang="en-US" altLang="ja-JP" sz="2400" dirty="0" smtClean="0"/>
          </a:p>
          <a:p>
            <a:pPr marL="342900" indent="-342900">
              <a:buAutoNum type="arabicPeriod"/>
            </a:pPr>
            <a:r>
              <a:rPr kumimoji="1" lang="en-US" altLang="ja-JP" sz="2400" dirty="0" smtClean="0"/>
              <a:t> method of momentum calibration</a:t>
            </a:r>
          </a:p>
          <a:p>
            <a:pPr marL="342900" indent="-342900">
              <a:buAutoNum type="arabicPeriod"/>
            </a:pPr>
            <a:endParaRPr lang="en-US" altLang="ja-JP" sz="2400" dirty="0" smtClean="0"/>
          </a:p>
          <a:p>
            <a:pPr marL="342900" indent="-342900">
              <a:buAutoNum type="arabicPeriod"/>
            </a:pPr>
            <a:r>
              <a:rPr kumimoji="1" lang="en-US" altLang="ja-JP" sz="2400" dirty="0" smtClean="0"/>
              <a:t> momentum resolution</a:t>
            </a:r>
          </a:p>
          <a:p>
            <a:pPr marL="342900" indent="-342900">
              <a:buAutoNum type="arabicPeriod"/>
            </a:pPr>
            <a:endParaRPr lang="en-US" altLang="ja-JP" sz="2400" dirty="0" smtClean="0"/>
          </a:p>
          <a:p>
            <a:pPr marL="342900" indent="-342900">
              <a:buAutoNum type="arabicPeriod"/>
            </a:pPr>
            <a:r>
              <a:rPr kumimoji="1" lang="en-US" altLang="ja-JP" sz="2400" dirty="0" smtClean="0"/>
              <a:t> method of particle ID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755576" y="1988840"/>
            <a:ext cx="7593525" cy="3416320"/>
            <a:chOff x="755576" y="1988840"/>
            <a:chExt cx="7593525" cy="341632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7236296" y="2708920"/>
              <a:ext cx="1112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70C0"/>
                  </a:solidFill>
                </a:rPr>
                <a:t>outline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6" name="右矢印 5"/>
            <p:cNvSpPr/>
            <p:nvPr/>
          </p:nvSpPr>
          <p:spPr>
            <a:xfrm>
              <a:off x="6300192" y="28529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55576" y="1988840"/>
              <a:ext cx="5022080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ja-JP" sz="2400" dirty="0" smtClean="0">
                  <a:solidFill>
                    <a:srgbClr val="0070C0"/>
                  </a:solidFill>
                </a:rPr>
                <a:t>decay </a:t>
              </a:r>
              <a:r>
                <a:rPr lang="en-US" altLang="ja-JP" sz="2400" dirty="0" err="1" smtClean="0">
                  <a:solidFill>
                    <a:srgbClr val="0070C0"/>
                  </a:solidFill>
                </a:rPr>
                <a:t>pion</a:t>
              </a:r>
              <a:r>
                <a:rPr lang="en-US" altLang="ja-JP" sz="2400" dirty="0" smtClean="0">
                  <a:solidFill>
                    <a:srgbClr val="0070C0"/>
                  </a:solidFill>
                </a:rPr>
                <a:t> y</a:t>
              </a:r>
              <a:r>
                <a:rPr kumimoji="1" lang="en-US" altLang="ja-JP" sz="2400" dirty="0" smtClean="0">
                  <a:solidFill>
                    <a:srgbClr val="0070C0"/>
                  </a:solidFill>
                </a:rPr>
                <a:t>ield</a:t>
              </a:r>
            </a:p>
            <a:p>
              <a:pPr marL="342900" indent="-342900">
                <a:buAutoNum type="arabicPeriod"/>
              </a:pPr>
              <a:endParaRPr lang="en-US" altLang="ja-JP" sz="2400" dirty="0" smtClean="0"/>
            </a:p>
            <a:p>
              <a:pPr marL="342900" indent="-342900">
                <a:buAutoNum type="arabicPeriod"/>
              </a:pPr>
              <a:r>
                <a:rPr lang="en-US" altLang="ja-JP" sz="2400" dirty="0" smtClean="0">
                  <a:solidFill>
                    <a:srgbClr val="0070C0"/>
                  </a:solidFill>
                </a:rPr>
                <a:t>S/N ratio</a:t>
              </a:r>
            </a:p>
            <a:p>
              <a:pPr marL="342900" indent="-342900">
                <a:buAutoNum type="arabicPeriod"/>
              </a:pPr>
              <a:endParaRPr lang="en-US" altLang="ja-JP" sz="2400" dirty="0" smtClean="0"/>
            </a:p>
            <a:p>
              <a:pPr marL="342900" indent="-342900">
                <a:buAutoNum type="arabicPeriod"/>
              </a:pPr>
              <a:r>
                <a:rPr kumimoji="1" lang="en-US" altLang="ja-JP" sz="2400" dirty="0" smtClean="0">
                  <a:solidFill>
                    <a:srgbClr val="0070C0"/>
                  </a:solidFill>
                </a:rPr>
                <a:t> method of momentum calibration</a:t>
              </a:r>
            </a:p>
            <a:p>
              <a:pPr marL="342900" indent="-342900">
                <a:buAutoNum type="arabicPeriod"/>
              </a:pPr>
              <a:endParaRPr lang="en-US" altLang="ja-JP" sz="2400" dirty="0" smtClean="0"/>
            </a:p>
            <a:p>
              <a:pPr marL="342900" indent="-342900">
                <a:buAutoNum type="arabicPeriod"/>
              </a:pPr>
              <a:r>
                <a:rPr kumimoji="1" lang="en-US" altLang="ja-JP" sz="2400" dirty="0" smtClean="0"/>
                <a:t> momentum resolution</a:t>
              </a:r>
            </a:p>
            <a:p>
              <a:pPr marL="342900" indent="-342900">
                <a:buAutoNum type="arabicPeriod"/>
              </a:pPr>
              <a:endParaRPr lang="en-US" altLang="ja-JP" sz="2400" dirty="0" smtClean="0"/>
            </a:p>
            <a:p>
              <a:pPr marL="342900" indent="-342900">
                <a:buAutoNum type="arabicPeriod"/>
              </a:pPr>
              <a:r>
                <a:rPr kumimoji="1" lang="en-US" altLang="ja-JP" sz="2400" dirty="0" smtClean="0"/>
                <a:t> method of particle ID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yield &amp; S/N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124744"/>
            <a:ext cx="234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1.    decay </a:t>
            </a:r>
            <a:r>
              <a:rPr lang="en-US" altLang="ja-JP" sz="2000" b="1" dirty="0" err="1" smtClean="0"/>
              <a:t>pion</a:t>
            </a:r>
            <a:r>
              <a:rPr lang="en-US" altLang="ja-JP" sz="2000" b="1" dirty="0" smtClean="0"/>
              <a:t> yield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1484784"/>
            <a:ext cx="419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 π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 (139.2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/c)  </a:t>
            </a:r>
            <a:r>
              <a:rPr lang="ja-JP" altLang="en-US" sz="2000" dirty="0" smtClean="0"/>
              <a:t>→  </a:t>
            </a:r>
            <a:r>
              <a:rPr lang="en-US" altLang="ja-JP" sz="2000" dirty="0" err="1" smtClean="0"/>
              <a:t>βγc</a:t>
            </a:r>
            <a:r>
              <a:rPr lang="en-US" altLang="ja-JP" sz="2000" baseline="-25000" dirty="0" err="1" smtClean="0"/>
              <a:t>τ</a:t>
            </a:r>
            <a:r>
              <a:rPr lang="en-US" altLang="ja-JP" sz="2000" dirty="0" smtClean="0"/>
              <a:t>  ~ 7.4 m</a:t>
            </a:r>
            <a:endParaRPr kumimoji="1" lang="ja-JP" altLang="en-US" sz="2000" dirty="0"/>
          </a:p>
        </p:txBody>
      </p:sp>
      <p:sp>
        <p:nvSpPr>
          <p:cNvPr id="11" name="右矢印 10"/>
          <p:cNvSpPr/>
          <p:nvPr/>
        </p:nvSpPr>
        <p:spPr>
          <a:xfrm>
            <a:off x="5148064" y="1628800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12160" y="1484784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short path length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576" y="1844824"/>
            <a:ext cx="348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  large solid angle acceptance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348880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2.   S/N</a:t>
            </a:r>
            <a:endParaRPr kumimoji="1" lang="ja-JP" altLang="en-US" sz="2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1560" y="2708920"/>
            <a:ext cx="344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main back ground component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5576" y="3068960"/>
            <a:ext cx="52119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 scattered  electron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  </a:t>
            </a:r>
            <a:r>
              <a:rPr lang="en-US" altLang="ja-JP" sz="2000" dirty="0" err="1" smtClean="0"/>
              <a:t>muon</a:t>
            </a:r>
            <a:r>
              <a:rPr lang="en-US" altLang="ja-JP" sz="2000" dirty="0" smtClean="0"/>
              <a:t> from </a:t>
            </a:r>
            <a:r>
              <a:rPr lang="en-US" altLang="ja-JP" sz="2000" dirty="0" err="1" smtClean="0"/>
              <a:t>pion</a:t>
            </a:r>
            <a:r>
              <a:rPr lang="en-US" altLang="ja-JP" sz="2000" dirty="0" smtClean="0"/>
              <a:t> decay</a:t>
            </a:r>
            <a:endParaRPr lang="ja-JP" altLang="en-US" sz="2000" dirty="0" smtClean="0"/>
          </a:p>
          <a:p>
            <a:endParaRPr kumimoji="1"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  </a:t>
            </a:r>
            <a:r>
              <a:rPr kumimoji="1" lang="en-US" altLang="ja-JP" sz="2000" dirty="0" err="1" smtClean="0"/>
              <a:t>pion</a:t>
            </a:r>
            <a:r>
              <a:rPr kumimoji="1" lang="en-US" altLang="ja-JP" sz="2000" dirty="0" smtClean="0"/>
              <a:t> from quasi free Lambda &amp; Sigma decay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88024" y="3212976"/>
            <a:ext cx="407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cherenkov</a:t>
            </a:r>
            <a:r>
              <a:rPr lang="en-US" altLang="ja-JP" sz="2000" dirty="0" smtClean="0"/>
              <a:t> counter or </a:t>
            </a:r>
            <a:r>
              <a:rPr lang="en-US" altLang="ja-JP" sz="2000" dirty="0" err="1" smtClean="0"/>
              <a:t>dE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dx</a:t>
            </a:r>
            <a:r>
              <a:rPr lang="en-US" altLang="ja-JP" sz="2000" dirty="0" smtClean="0"/>
              <a:t> or TOF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88024" y="4365104"/>
            <a:ext cx="416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locate spectrometer behind of target</a:t>
            </a:r>
            <a:endParaRPr kumimoji="1" lang="ja-JP" altLang="en-US" sz="2000" dirty="0"/>
          </a:p>
        </p:txBody>
      </p:sp>
      <p:sp>
        <p:nvSpPr>
          <p:cNvPr id="19" name="右矢印 18"/>
          <p:cNvSpPr/>
          <p:nvPr/>
        </p:nvSpPr>
        <p:spPr>
          <a:xfrm>
            <a:off x="3851920" y="4509120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3851920" y="335699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 rot="-2700000">
            <a:off x="3763939" y="4781179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899592" y="5517232"/>
            <a:ext cx="19442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3563888" y="5301208"/>
            <a:ext cx="432048" cy="432048"/>
          </a:xfrm>
          <a:prstGeom prst="ellipse">
            <a:avLst/>
          </a:prstGeom>
          <a:gradFill flip="none" rotWithShape="1">
            <a:gsLst>
              <a:gs pos="57000">
                <a:srgbClr val="FFFF00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</a:rPr>
              <a:t>Λ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99792" y="4653136"/>
            <a:ext cx="838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target</a:t>
            </a:r>
            <a:endParaRPr kumimoji="1" lang="ja-JP" altLang="en-US" sz="2000" dirty="0"/>
          </a:p>
        </p:txBody>
      </p:sp>
      <p:sp>
        <p:nvSpPr>
          <p:cNvPr id="33" name="円/楕円 32"/>
          <p:cNvSpPr/>
          <p:nvPr/>
        </p:nvSpPr>
        <p:spPr>
          <a:xfrm>
            <a:off x="5076056" y="5301208"/>
            <a:ext cx="360040" cy="360040"/>
          </a:xfrm>
          <a:prstGeom prst="ellipse">
            <a:avLst/>
          </a:prstGeom>
          <a:gradFill flip="none" rotWithShape="1">
            <a:gsLst>
              <a:gs pos="65000">
                <a:srgbClr val="92D050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π</a:t>
            </a:r>
            <a:endParaRPr kumimoji="1" lang="ja-JP" altLang="en-US" sz="2400" b="1" baseline="30000" dirty="0">
              <a:solidFill>
                <a:schemeClr val="tx1"/>
              </a:solidFill>
            </a:endParaRPr>
          </a:p>
        </p:txBody>
      </p:sp>
      <p:grpSp>
        <p:nvGrpSpPr>
          <p:cNvPr id="4" name="グループ化 34"/>
          <p:cNvGrpSpPr/>
          <p:nvPr/>
        </p:nvGrpSpPr>
        <p:grpSpPr>
          <a:xfrm>
            <a:off x="3419872" y="5301208"/>
            <a:ext cx="648072" cy="648071"/>
            <a:chOff x="5724128" y="5517232"/>
            <a:chExt cx="648072" cy="648071"/>
          </a:xfrm>
        </p:grpSpPr>
        <p:sp>
          <p:nvSpPr>
            <p:cNvPr id="29" name="円/楕円 28"/>
            <p:cNvSpPr/>
            <p:nvPr/>
          </p:nvSpPr>
          <p:spPr>
            <a:xfrm>
              <a:off x="5724128" y="5733256"/>
              <a:ext cx="432047" cy="432047"/>
            </a:xfrm>
            <a:prstGeom prst="ellipse">
              <a:avLst/>
            </a:prstGeom>
            <a:gradFill flip="none" rotWithShape="1">
              <a:gsLst>
                <a:gs pos="57000">
                  <a:srgbClr val="C00000"/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940152" y="5517232"/>
              <a:ext cx="432048" cy="417740"/>
            </a:xfrm>
            <a:prstGeom prst="ellipse">
              <a:avLst/>
            </a:prstGeom>
            <a:gradFill flip="none" rotWithShape="1">
              <a:gsLst>
                <a:gs pos="65000">
                  <a:srgbClr val="0070C0"/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724128" y="5517232"/>
              <a:ext cx="432048" cy="432048"/>
            </a:xfrm>
            <a:prstGeom prst="ellipse">
              <a:avLst/>
            </a:prstGeom>
            <a:gradFill flip="none" rotWithShape="1">
              <a:gsLst>
                <a:gs pos="57000">
                  <a:srgbClr val="FFFF00"/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>
                  <a:solidFill>
                    <a:schemeClr val="tx1"/>
                  </a:solidFill>
                </a:rPr>
                <a:t>Λ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円/楕円 35"/>
          <p:cNvSpPr/>
          <p:nvPr/>
        </p:nvSpPr>
        <p:spPr>
          <a:xfrm>
            <a:off x="3707904" y="5589240"/>
            <a:ext cx="360040" cy="360040"/>
          </a:xfrm>
          <a:prstGeom prst="ellipse">
            <a:avLst/>
          </a:prstGeom>
          <a:gradFill flip="none" rotWithShape="1">
            <a:gsLst>
              <a:gs pos="65000">
                <a:srgbClr val="92D050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π</a:t>
            </a:r>
            <a:endParaRPr kumimoji="1" lang="ja-JP" alt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1560" y="5157192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 beam</a:t>
            </a:r>
            <a:endParaRPr kumimoji="1" lang="ja-JP" altLang="en-US" sz="2000" dirty="0"/>
          </a:p>
        </p:txBody>
      </p:sp>
      <p:sp>
        <p:nvSpPr>
          <p:cNvPr id="37" name="円/楕円 36"/>
          <p:cNvSpPr/>
          <p:nvPr/>
        </p:nvSpPr>
        <p:spPr>
          <a:xfrm>
            <a:off x="5004048" y="5301208"/>
            <a:ext cx="432047" cy="432047"/>
          </a:xfrm>
          <a:prstGeom prst="ellipse">
            <a:avLst/>
          </a:prstGeom>
          <a:gradFill flip="none" rotWithShape="1">
            <a:gsLst>
              <a:gs pos="57000">
                <a:srgbClr val="C00000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p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5" name="グループ化 37"/>
          <p:cNvGrpSpPr/>
          <p:nvPr/>
        </p:nvGrpSpPr>
        <p:grpSpPr>
          <a:xfrm>
            <a:off x="3779912" y="5301208"/>
            <a:ext cx="648072" cy="648071"/>
            <a:chOff x="5724128" y="5517232"/>
            <a:chExt cx="648072" cy="648071"/>
          </a:xfrm>
        </p:grpSpPr>
        <p:sp>
          <p:nvSpPr>
            <p:cNvPr id="39" name="円/楕円 38"/>
            <p:cNvSpPr/>
            <p:nvPr/>
          </p:nvSpPr>
          <p:spPr>
            <a:xfrm>
              <a:off x="5724128" y="5733256"/>
              <a:ext cx="432047" cy="432047"/>
            </a:xfrm>
            <a:prstGeom prst="ellipse">
              <a:avLst/>
            </a:prstGeom>
            <a:gradFill flip="none" rotWithShape="1">
              <a:gsLst>
                <a:gs pos="57000">
                  <a:srgbClr val="C00000"/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5940152" y="5517232"/>
              <a:ext cx="432048" cy="417740"/>
            </a:xfrm>
            <a:prstGeom prst="ellipse">
              <a:avLst/>
            </a:prstGeom>
            <a:gradFill flip="none" rotWithShape="1">
              <a:gsLst>
                <a:gs pos="65000">
                  <a:srgbClr val="0070C0"/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5724128" y="5517232"/>
              <a:ext cx="432048" cy="432048"/>
            </a:xfrm>
            <a:prstGeom prst="ellipse">
              <a:avLst/>
            </a:prstGeom>
            <a:gradFill flip="none" rotWithShape="1">
              <a:gsLst>
                <a:gs pos="57000">
                  <a:srgbClr val="C00000"/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 smtClean="0">
                  <a:solidFill>
                    <a:schemeClr val="tx1"/>
                  </a:solidFill>
                </a:rPr>
                <a:t>p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5148064" y="6165304"/>
            <a:ext cx="1731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boost forward</a:t>
            </a:r>
            <a:endParaRPr kumimoji="1"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96136" y="6165304"/>
            <a:ext cx="106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uniform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15746 1.85185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532 L 0.22049 -0.0312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664 0.0210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03923 -2.96296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11423 0.0997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3" grpId="0" animBg="1"/>
      <p:bldP spid="33" grpId="1" animBg="1"/>
      <p:bldP spid="33" grpId="2" animBg="1"/>
      <p:bldP spid="36" grpId="0" animBg="1"/>
      <p:bldP spid="36" grpId="1" animBg="1"/>
      <p:bldP spid="37" grpId="0" animBg="1"/>
      <p:bldP spid="37" grpId="1" animBg="1"/>
      <p:bldP spid="37" grpId="2" animBg="1"/>
      <p:bldP spid="42" grpId="0"/>
      <p:bldP spid="42" grpId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Stop range &amp; time of </a:t>
            </a:r>
            <a:r>
              <a:rPr lang="en-US" altLang="ja-JP" baseline="30000" dirty="0" smtClean="0"/>
              <a:t>4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 (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C target) (MC simulation)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04284" y="4581128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Kinetic energy(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1" name="Picture 5" descr="D:\マイ ドキュメント\University\プレゼン\HKSミーティング\100831\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174" y="1628800"/>
            <a:ext cx="4497826" cy="3013469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4499992" y="1268760"/>
            <a:ext cx="159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Stop time (ns)</a:t>
            </a:r>
            <a:endParaRPr kumimoji="1" lang="ja-JP" altLang="en-US" dirty="0"/>
          </a:p>
        </p:txBody>
      </p:sp>
      <p:pic>
        <p:nvPicPr>
          <p:cNvPr id="13" name="Picture 4" descr="D:\マイ ドキュメント\University\プレゼン\HKSミーティング\100831\0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4536504" cy="3004407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2411760" y="4581128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Kinetic energy(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1268760"/>
            <a:ext cx="283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Target thickness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(mg/cm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11760" y="6021288"/>
            <a:ext cx="5437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Maximum range of </a:t>
            </a:r>
            <a:r>
              <a:rPr kumimoji="1" lang="en-US" altLang="ja-JP" sz="2000" baseline="30000" dirty="0" smtClean="0"/>
              <a:t>4</a:t>
            </a:r>
            <a:r>
              <a:rPr kumimoji="1" lang="en-US" altLang="ja-JP" sz="2000" baseline="-25000" dirty="0" smtClean="0"/>
              <a:t>Λ</a:t>
            </a:r>
            <a:r>
              <a:rPr kumimoji="1" lang="en-US" altLang="ja-JP" sz="2000" dirty="0" smtClean="0"/>
              <a:t>H  ;  </a:t>
            </a:r>
            <a:r>
              <a:rPr kumimoji="1" lang="en-US" altLang="ja-JP" sz="2000" b="1" dirty="0" smtClean="0"/>
              <a:t>within target</a:t>
            </a:r>
          </a:p>
          <a:p>
            <a:r>
              <a:rPr lang="en-US" altLang="ja-JP" sz="2000" dirty="0" smtClean="0"/>
              <a:t>Maximum stopping time of </a:t>
            </a:r>
            <a:r>
              <a:rPr lang="en-US" altLang="ja-JP" sz="2000" baseline="30000" dirty="0" smtClean="0"/>
              <a:t>4</a:t>
            </a:r>
            <a:r>
              <a:rPr lang="en-US" altLang="ja-JP" sz="2000" baseline="-25000" dirty="0" smtClean="0"/>
              <a:t>Λ</a:t>
            </a:r>
            <a:r>
              <a:rPr lang="en-US" altLang="ja-JP" sz="2000" dirty="0" smtClean="0"/>
              <a:t>H ; </a:t>
            </a:r>
            <a:r>
              <a:rPr lang="en-US" altLang="ja-JP" sz="2000" b="1" dirty="0" smtClean="0"/>
              <a:t>less than 0.1ns</a:t>
            </a:r>
            <a:endParaRPr kumimoji="1" lang="ja-JP" altLang="en-US" sz="20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07704" y="5733256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the case of 10MeV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87824" y="5013176"/>
            <a:ext cx="3606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Target thickness (100mg/cm2)</a:t>
            </a:r>
          </a:p>
          <a:p>
            <a:pPr algn="ctr"/>
            <a:r>
              <a:rPr lang="en-US" altLang="ja-JP" sz="2000" dirty="0" smtClean="0"/>
              <a:t>Life time (~0.1 ns)</a:t>
            </a:r>
            <a:endParaRPr kumimoji="1" lang="ja-JP" altLang="en-US" sz="20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251520" y="3717032"/>
            <a:ext cx="41764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71500" y="3104964"/>
            <a:ext cx="28083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4391980" y="2744924"/>
            <a:ext cx="35283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967536" y="1124744"/>
            <a:ext cx="41764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momentum calibration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556792"/>
            <a:ext cx="4782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3.  momentum calibration of  spectrometer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1124744"/>
            <a:ext cx="7328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</a:t>
            </a:r>
            <a:r>
              <a:rPr kumimoji="1" lang="en-US" altLang="ja-JP" sz="2000" dirty="0" smtClean="0"/>
              <a:t>he absolute </a:t>
            </a:r>
            <a:r>
              <a:rPr lang="en-US" altLang="ja-JP" sz="2000" dirty="0" smtClean="0"/>
              <a:t>value of </a:t>
            </a:r>
            <a:r>
              <a:rPr kumimoji="1" lang="en-US" altLang="ja-JP" sz="2000" dirty="0" err="1" smtClean="0"/>
              <a:t>pion</a:t>
            </a:r>
            <a:r>
              <a:rPr kumimoji="1" lang="en-US" altLang="ja-JP" sz="2000" dirty="0" smtClean="0"/>
              <a:t> momentum must be known (∓30 </a:t>
            </a:r>
            <a:r>
              <a:rPr kumimoji="1" lang="en-US" altLang="ja-JP" sz="2000" dirty="0" err="1" smtClean="0"/>
              <a:t>keV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5580112" y="220486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1916832"/>
            <a:ext cx="270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monochromatic source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28184" y="2060848"/>
            <a:ext cx="157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alpha source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5576" y="2276872"/>
            <a:ext cx="448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near by </a:t>
            </a:r>
            <a:r>
              <a:rPr kumimoji="1" lang="en-US" altLang="ja-JP" sz="2000" dirty="0" err="1" smtClean="0"/>
              <a:t>pion</a:t>
            </a:r>
            <a:r>
              <a:rPr kumimoji="1" lang="en-US" altLang="ja-JP" sz="2000" dirty="0" smtClean="0"/>
              <a:t> momentum (~130MeV/c)</a:t>
            </a:r>
            <a:endParaRPr kumimoji="1" lang="ja-JP" altLang="en-US" sz="2000" dirty="0"/>
          </a:p>
        </p:txBody>
      </p:sp>
      <p:grpSp>
        <p:nvGrpSpPr>
          <p:cNvPr id="73" name="グループ化 72"/>
          <p:cNvGrpSpPr/>
          <p:nvPr/>
        </p:nvGrpSpPr>
        <p:grpSpPr>
          <a:xfrm>
            <a:off x="611560" y="2492896"/>
            <a:ext cx="6063650" cy="2016224"/>
            <a:chOff x="611560" y="2492896"/>
            <a:chExt cx="6063650" cy="2016224"/>
          </a:xfrm>
        </p:grpSpPr>
        <p:sp>
          <p:nvSpPr>
            <p:cNvPr id="66" name="正方形/長方形 65"/>
            <p:cNvSpPr/>
            <p:nvPr/>
          </p:nvSpPr>
          <p:spPr>
            <a:xfrm>
              <a:off x="1187624" y="2708920"/>
              <a:ext cx="4536504" cy="1800200"/>
            </a:xfrm>
            <a:prstGeom prst="rect">
              <a:avLst/>
            </a:prstGeom>
            <a:solidFill>
              <a:schemeClr val="bg1">
                <a:lumMod val="8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55776" y="3573016"/>
              <a:ext cx="2808312" cy="86409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563888" y="4077072"/>
              <a:ext cx="1508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spectrometer</a:t>
              </a:r>
              <a:endParaRPr kumimoji="1" lang="ja-JP" altLang="en-US" dirty="0"/>
            </a:p>
          </p:txBody>
        </p:sp>
        <p:cxnSp>
          <p:nvCxnSpPr>
            <p:cNvPr id="59" name="直線コネクタ 58"/>
            <p:cNvCxnSpPr/>
            <p:nvPr/>
          </p:nvCxnSpPr>
          <p:spPr>
            <a:xfrm flipV="1">
              <a:off x="3131840" y="2852936"/>
              <a:ext cx="180020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4932040" y="2708920"/>
              <a:ext cx="1743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focal plane (FP)</a:t>
              </a:r>
              <a:endParaRPr kumimoji="1" lang="ja-JP" altLang="en-US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691680" y="2708920"/>
              <a:ext cx="1453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Vacuu</a:t>
              </a:r>
              <a:r>
                <a:rPr lang="en-US" altLang="ja-JP" dirty="0" smtClean="0"/>
                <a:t>m area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907704" y="3861048"/>
              <a:ext cx="45719" cy="57606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99592" y="3501008"/>
              <a:ext cx="1433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alpha source</a:t>
              </a:r>
              <a:endParaRPr kumimoji="1" lang="ja-JP" altLang="en-US" dirty="0"/>
            </a:p>
          </p:txBody>
        </p:sp>
        <p:grpSp>
          <p:nvGrpSpPr>
            <p:cNvPr id="64" name="グループ化 63"/>
            <p:cNvGrpSpPr/>
            <p:nvPr/>
          </p:nvGrpSpPr>
          <p:grpSpPr>
            <a:xfrm>
              <a:off x="611560" y="2492896"/>
              <a:ext cx="3744417" cy="1728192"/>
              <a:chOff x="1043608" y="2564904"/>
              <a:chExt cx="3744417" cy="1728192"/>
            </a:xfrm>
          </p:grpSpPr>
          <p:sp>
            <p:nvSpPr>
              <p:cNvPr id="22" name="円弧 21"/>
              <p:cNvSpPr/>
              <p:nvPr/>
            </p:nvSpPr>
            <p:spPr>
              <a:xfrm>
                <a:off x="1403648" y="2636912"/>
                <a:ext cx="3132856" cy="1584176"/>
              </a:xfrm>
              <a:prstGeom prst="arc">
                <a:avLst>
                  <a:gd name="adj1" fmla="val 457454"/>
                  <a:gd name="adj2" fmla="val 533482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" name="直線コネクタ 23"/>
              <p:cNvCxnSpPr>
                <a:stCxn id="22" idx="0"/>
              </p:cNvCxnSpPr>
              <p:nvPr/>
            </p:nvCxnSpPr>
            <p:spPr>
              <a:xfrm rot="5400000" flipH="1" flipV="1">
                <a:off x="4354815" y="3198491"/>
                <a:ext cx="562739" cy="3036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>
                <a:endCxn id="22" idx="2"/>
              </p:cNvCxnSpPr>
              <p:nvPr/>
            </p:nvCxnSpPr>
            <p:spPr>
              <a:xfrm flipV="1">
                <a:off x="2339752" y="4221052"/>
                <a:ext cx="645342" cy="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円弧 33"/>
              <p:cNvSpPr/>
              <p:nvPr/>
            </p:nvSpPr>
            <p:spPr>
              <a:xfrm>
                <a:off x="1763688" y="2708920"/>
                <a:ext cx="2880320" cy="1584176"/>
              </a:xfrm>
              <a:prstGeom prst="arc">
                <a:avLst>
                  <a:gd name="adj1" fmla="val 355974"/>
                  <a:gd name="adj2" fmla="val 631903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" name="直線コネクタ 34"/>
              <p:cNvCxnSpPr>
                <a:stCxn id="34" idx="0"/>
              </p:cNvCxnSpPr>
              <p:nvPr/>
            </p:nvCxnSpPr>
            <p:spPr>
              <a:xfrm rot="5400000" flipH="1" flipV="1">
                <a:off x="4413943" y="3273986"/>
                <a:ext cx="579108" cy="1690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>
                <a:endCxn id="34" idx="2"/>
              </p:cNvCxnSpPr>
              <p:nvPr/>
            </p:nvCxnSpPr>
            <p:spPr>
              <a:xfrm>
                <a:off x="2339752" y="4221088"/>
                <a:ext cx="649569" cy="631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円弧 46"/>
              <p:cNvSpPr/>
              <p:nvPr/>
            </p:nvSpPr>
            <p:spPr>
              <a:xfrm>
                <a:off x="1043608" y="2564904"/>
                <a:ext cx="3384376" cy="1584176"/>
              </a:xfrm>
              <a:prstGeom prst="arc">
                <a:avLst>
                  <a:gd name="adj1" fmla="val 638905"/>
                  <a:gd name="adj2" fmla="val 431604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8" name="直線コネクタ 47"/>
              <p:cNvCxnSpPr>
                <a:stCxn id="47" idx="0"/>
              </p:cNvCxnSpPr>
              <p:nvPr/>
            </p:nvCxnSpPr>
            <p:spPr>
              <a:xfrm rot="5400000" flipH="1" flipV="1">
                <a:off x="4255399" y="3119605"/>
                <a:ext cx="583269" cy="4819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>
                <a:endCxn id="47" idx="2"/>
              </p:cNvCxnSpPr>
              <p:nvPr/>
            </p:nvCxnSpPr>
            <p:spPr>
              <a:xfrm flipV="1">
                <a:off x="2339752" y="4140005"/>
                <a:ext cx="651458" cy="810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グループ化 73"/>
          <p:cNvGrpSpPr/>
          <p:nvPr/>
        </p:nvGrpSpPr>
        <p:grpSpPr>
          <a:xfrm>
            <a:off x="6804248" y="2996952"/>
            <a:ext cx="1688283" cy="1264206"/>
            <a:chOff x="6804248" y="2996952"/>
            <a:chExt cx="1688283" cy="1264206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6804248" y="2996952"/>
              <a:ext cx="1688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position at FP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2" name="上下矢印 61"/>
            <p:cNvSpPr/>
            <p:nvPr/>
          </p:nvSpPr>
          <p:spPr>
            <a:xfrm>
              <a:off x="7524328" y="3429000"/>
              <a:ext cx="144016" cy="43204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876256" y="3861048"/>
              <a:ext cx="1455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70" name="表 69"/>
          <p:cNvGraphicFramePr>
            <a:graphicFrameLocks noGrp="1"/>
          </p:cNvGraphicFramePr>
          <p:nvPr/>
        </p:nvGraphicFramePr>
        <p:xfrm>
          <a:off x="899592" y="4754880"/>
          <a:ext cx="354567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380"/>
                <a:gridCol w="1296144"/>
                <a:gridCol w="136815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Energy (</a:t>
                      </a:r>
                      <a:r>
                        <a:rPr kumimoji="1" lang="en-US" altLang="ja-JP" dirty="0" err="1" smtClean="0"/>
                        <a:t>MeV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Momentum (</a:t>
                      </a:r>
                      <a:r>
                        <a:rPr kumimoji="1" lang="en-US" altLang="ja-JP" dirty="0" err="1" smtClean="0"/>
                        <a:t>MeV</a:t>
                      </a:r>
                      <a:r>
                        <a:rPr kumimoji="1" lang="en-US" altLang="ja-JP" dirty="0" smtClean="0"/>
                        <a:t>/c)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148</a:t>
                      </a:r>
                      <a:r>
                        <a:rPr kumimoji="1" lang="en-US" altLang="ja-JP" dirty="0" smtClean="0"/>
                        <a:t>Gd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3.18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154.00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230</a:t>
                      </a:r>
                      <a:r>
                        <a:rPr lang="en-US" altLang="ja-JP" dirty="0" smtClean="0"/>
                        <a:t>Th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4.617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185.58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4.684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186.92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210</a:t>
                      </a:r>
                      <a:r>
                        <a:rPr kumimoji="1" lang="en-US" altLang="ja-JP" dirty="0" smtClean="0"/>
                        <a:t>Po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5.305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198.93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1" name="表 70"/>
          <p:cNvGraphicFramePr>
            <a:graphicFrameLocks noGrp="1"/>
          </p:cNvGraphicFramePr>
          <p:nvPr/>
        </p:nvGraphicFramePr>
        <p:xfrm>
          <a:off x="4572000" y="4754880"/>
          <a:ext cx="3600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296144"/>
                <a:gridCol w="1440160"/>
              </a:tblGrid>
              <a:tr h="4089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Energy (</a:t>
                      </a:r>
                      <a:r>
                        <a:rPr kumimoji="1" lang="en-US" altLang="ja-JP" dirty="0" err="1" smtClean="0"/>
                        <a:t>MeV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Momentum (</a:t>
                      </a:r>
                      <a:r>
                        <a:rPr kumimoji="1" lang="en-US" altLang="ja-JP" dirty="0" err="1" smtClean="0"/>
                        <a:t>MeV</a:t>
                      </a:r>
                      <a:r>
                        <a:rPr kumimoji="1" lang="en-US" altLang="ja-JP" dirty="0" smtClean="0"/>
                        <a:t>/c)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369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241</a:t>
                      </a:r>
                      <a:r>
                        <a:rPr kumimoji="1" lang="en-US" altLang="ja-JP" dirty="0" smtClean="0"/>
                        <a:t>Am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5.442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201.49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3691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5.484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202.27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242</a:t>
                      </a:r>
                      <a:r>
                        <a:rPr kumimoji="1" lang="en-US" altLang="ja-JP" dirty="0" smtClean="0"/>
                        <a:t>Cm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6.066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212.74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6916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213.51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表 36"/>
          <p:cNvGraphicFramePr>
            <a:graphicFrameLocks noGrp="1"/>
          </p:cNvGraphicFramePr>
          <p:nvPr/>
        </p:nvGraphicFramePr>
        <p:xfrm>
          <a:off x="899592" y="4754880"/>
          <a:ext cx="354567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380"/>
                <a:gridCol w="1296144"/>
                <a:gridCol w="136815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Energy (</a:t>
                      </a:r>
                      <a:r>
                        <a:rPr kumimoji="1" lang="en-US" altLang="ja-JP" dirty="0" err="1" smtClean="0"/>
                        <a:t>MeV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Momentum (</a:t>
                      </a:r>
                      <a:r>
                        <a:rPr kumimoji="1" lang="en-US" altLang="ja-JP" dirty="0" err="1" smtClean="0"/>
                        <a:t>MeV</a:t>
                      </a:r>
                      <a:r>
                        <a:rPr kumimoji="1" lang="en-US" altLang="ja-JP" dirty="0" smtClean="0"/>
                        <a:t>/c)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148</a:t>
                      </a:r>
                      <a:r>
                        <a:rPr kumimoji="1" lang="en-US" altLang="ja-JP" dirty="0" smtClean="0"/>
                        <a:t>Gd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3.18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154.00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230</a:t>
                      </a:r>
                      <a:r>
                        <a:rPr lang="en-US" altLang="ja-JP" dirty="0" smtClean="0"/>
                        <a:t>Th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4.617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185.58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4.684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186.92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210</a:t>
                      </a:r>
                      <a:r>
                        <a:rPr kumimoji="1" lang="en-US" altLang="ja-JP" dirty="0" smtClean="0"/>
                        <a:t>Po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5.305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198.93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38" name="表 37"/>
          <p:cNvGraphicFramePr>
            <a:graphicFrameLocks noGrp="1"/>
          </p:cNvGraphicFramePr>
          <p:nvPr/>
        </p:nvGraphicFramePr>
        <p:xfrm>
          <a:off x="4572000" y="4754880"/>
          <a:ext cx="3600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296144"/>
                <a:gridCol w="1440160"/>
              </a:tblGrid>
              <a:tr h="4089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source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Energy (</a:t>
                      </a:r>
                      <a:r>
                        <a:rPr kumimoji="1" lang="en-US" altLang="ja-JP" dirty="0" err="1" smtClean="0"/>
                        <a:t>MeV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Momentum (</a:t>
                      </a:r>
                      <a:r>
                        <a:rPr kumimoji="1" lang="en-US" altLang="ja-JP" dirty="0" err="1" smtClean="0"/>
                        <a:t>MeV</a:t>
                      </a:r>
                      <a:r>
                        <a:rPr kumimoji="1" lang="en-US" altLang="ja-JP" dirty="0" smtClean="0"/>
                        <a:t>/c)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369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241</a:t>
                      </a:r>
                      <a:r>
                        <a:rPr kumimoji="1" lang="en-US" altLang="ja-JP" dirty="0" smtClean="0"/>
                        <a:t>Am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5.442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201.49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3691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5.484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202.27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9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242</a:t>
                      </a:r>
                      <a:r>
                        <a:rPr kumimoji="1" lang="en-US" altLang="ja-JP" dirty="0" smtClean="0"/>
                        <a:t>Cm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6.066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212.74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6916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213.51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テキスト ボックス 35"/>
          <p:cNvSpPr txBox="1"/>
          <p:nvPr/>
        </p:nvSpPr>
        <p:spPr>
          <a:xfrm>
            <a:off x="5148064" y="1556792"/>
            <a:ext cx="3237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(Decide the mass precision)</a:t>
            </a:r>
            <a:endParaRPr kumimoji="1" lang="ja-JP" altLang="en-US" sz="2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059832" y="4437112"/>
            <a:ext cx="30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Candidate list of alpha source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27784" y="5445224"/>
            <a:ext cx="3960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</a:t>
            </a:r>
            <a:r>
              <a:rPr kumimoji="1" lang="en-US" altLang="ja-JP" sz="2000" dirty="0" smtClean="0"/>
              <a:t>pectrometer  ;   </a:t>
            </a:r>
            <a:r>
              <a:rPr kumimoji="1" lang="en-US" altLang="ja-JP" sz="2000" dirty="0" err="1" smtClean="0"/>
              <a:t>Enge</a:t>
            </a:r>
            <a:r>
              <a:rPr kumimoji="1" lang="en-US" altLang="ja-JP" sz="2000" dirty="0" smtClean="0"/>
              <a:t> type </a:t>
            </a:r>
            <a:r>
              <a:rPr lang="en-US" altLang="ja-JP" sz="2000" dirty="0" smtClean="0"/>
              <a:t>m</a:t>
            </a:r>
            <a:r>
              <a:rPr kumimoji="1" lang="en-US" altLang="ja-JP" sz="2000" dirty="0" smtClean="0"/>
              <a:t>agnet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771800" y="5805264"/>
            <a:ext cx="258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</a:t>
            </a:r>
            <a:r>
              <a:rPr kumimoji="1" lang="en-US" altLang="ja-JP" sz="2000" dirty="0" smtClean="0"/>
              <a:t>agnet field  ;  TOSCA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1628800"/>
            <a:ext cx="50220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2400" dirty="0" smtClean="0"/>
              <a:t>Yield</a:t>
            </a:r>
          </a:p>
          <a:p>
            <a:pPr marL="342900" indent="-342900">
              <a:buAutoNum type="arabicPeriod"/>
            </a:pPr>
            <a:endParaRPr lang="en-US" altLang="ja-JP" sz="2400" dirty="0" smtClean="0"/>
          </a:p>
          <a:p>
            <a:pPr marL="342900" indent="-342900">
              <a:buAutoNum type="arabicPeriod"/>
            </a:pPr>
            <a:r>
              <a:rPr lang="en-US" altLang="ja-JP" sz="2400" dirty="0" smtClean="0"/>
              <a:t>S/N ratio</a:t>
            </a:r>
          </a:p>
          <a:p>
            <a:pPr marL="342900" indent="-342900">
              <a:buAutoNum type="arabicPeriod"/>
            </a:pPr>
            <a:endParaRPr lang="en-US" altLang="ja-JP" sz="2400" dirty="0" smtClean="0"/>
          </a:p>
          <a:p>
            <a:pPr marL="342900" indent="-342900">
              <a:buAutoNum type="arabicPeriod"/>
            </a:pPr>
            <a:r>
              <a:rPr kumimoji="1" lang="en-US" altLang="ja-JP" sz="2400" dirty="0" smtClean="0"/>
              <a:t> method of momentum calibration</a:t>
            </a:r>
          </a:p>
          <a:p>
            <a:pPr marL="342900" indent="-342900">
              <a:buAutoNum type="arabicPeriod"/>
            </a:pPr>
            <a:endParaRPr lang="en-US" altLang="ja-JP" sz="2400" dirty="0" smtClean="0"/>
          </a:p>
          <a:p>
            <a:pPr marL="342900" indent="-342900">
              <a:buAutoNum type="arabicPeriod"/>
            </a:pPr>
            <a:r>
              <a:rPr kumimoji="1" lang="en-US" altLang="ja-JP" sz="2400" dirty="0" smtClean="0"/>
              <a:t> momentum resolution</a:t>
            </a:r>
          </a:p>
          <a:p>
            <a:pPr marL="342900" indent="-342900">
              <a:buAutoNum type="arabicPeriod"/>
            </a:pPr>
            <a:endParaRPr lang="en-US" altLang="ja-JP" sz="2400" dirty="0" smtClean="0"/>
          </a:p>
          <a:p>
            <a:pPr marL="342900" indent="-342900">
              <a:buAutoNum type="arabicPeriod"/>
            </a:pPr>
            <a:r>
              <a:rPr kumimoji="1" lang="en-US" altLang="ja-JP" sz="2400" dirty="0" smtClean="0"/>
              <a:t> method of particle ID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755576" y="1628800"/>
            <a:ext cx="7636679" cy="3416320"/>
            <a:chOff x="755576" y="1988840"/>
            <a:chExt cx="7636679" cy="341632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7308304" y="3501008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geant4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右矢印 11"/>
            <p:cNvSpPr/>
            <p:nvPr/>
          </p:nvSpPr>
          <p:spPr>
            <a:xfrm>
              <a:off x="6300192" y="3645024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55576" y="1988840"/>
              <a:ext cx="5022080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kumimoji="1" lang="en-US" altLang="ja-JP" sz="2400" dirty="0" smtClean="0">
                  <a:solidFill>
                    <a:srgbClr val="FF0000"/>
                  </a:solidFill>
                </a:rPr>
                <a:t>Yield</a:t>
              </a:r>
            </a:p>
            <a:p>
              <a:pPr marL="342900" indent="-342900">
                <a:buAutoNum type="arabicPeriod"/>
              </a:pPr>
              <a:endParaRPr lang="en-US" altLang="ja-JP" sz="2400" dirty="0" smtClean="0"/>
            </a:p>
            <a:p>
              <a:pPr marL="342900" indent="-342900">
                <a:buAutoNum type="arabicPeriod"/>
              </a:pPr>
              <a:r>
                <a:rPr lang="en-US" altLang="ja-JP" sz="2400" dirty="0" smtClean="0"/>
                <a:t>S/N ratio</a:t>
              </a:r>
            </a:p>
            <a:p>
              <a:pPr marL="342900" indent="-342900">
                <a:buAutoNum type="arabicPeriod"/>
              </a:pPr>
              <a:endParaRPr lang="en-US" altLang="ja-JP" sz="2400" dirty="0" smtClean="0"/>
            </a:p>
            <a:p>
              <a:pPr marL="342900" indent="-342900">
                <a:buAutoNum type="arabicPeriod"/>
              </a:pPr>
              <a:r>
                <a:rPr kumimoji="1" lang="en-US" altLang="ja-JP" sz="2400" dirty="0" smtClean="0"/>
                <a:t> method of momentum calibration</a:t>
              </a:r>
            </a:p>
            <a:p>
              <a:pPr marL="342900" indent="-342900">
                <a:buAutoNum type="arabicPeriod"/>
              </a:pP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pPr marL="342900" indent="-342900">
                <a:buAutoNum type="arabicPeriod"/>
              </a:pP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momentum resolution</a:t>
              </a:r>
            </a:p>
            <a:p>
              <a:pPr marL="342900" indent="-342900">
                <a:buAutoNum type="arabicPeriod"/>
              </a:pP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pPr marL="342900" indent="-342900">
                <a:buAutoNum type="arabicPeriod"/>
              </a:pP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method of particle ID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ユーザー定義 1">
      <a:majorFont>
        <a:latin typeface="Georgia"/>
        <a:ea typeface="HG明朝B"/>
        <a:cs typeface=""/>
      </a:majorFont>
      <a:minorFont>
        <a:latin typeface="Cambria Math"/>
        <a:ea typeface="HG明朝B"/>
        <a:cs typeface="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4176</TotalTime>
  <Words>1522</Words>
  <Application>Microsoft Office PowerPoint</Application>
  <PresentationFormat>画面に合わせる (4:3)</PresentationFormat>
  <Paragraphs>441</Paragraphs>
  <Slides>39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アーバン</vt:lpstr>
      <vt:lpstr>Simulation of the decay pion spectroscopy at JLab</vt:lpstr>
      <vt:lpstr>outline</vt:lpstr>
      <vt:lpstr>What is the decay pion spectroscopy ? (purpose)</vt:lpstr>
      <vt:lpstr> What kind of hyperfragment can be measured ?</vt:lpstr>
      <vt:lpstr>What should we estimate for the experiment ?</vt:lpstr>
      <vt:lpstr>yield &amp; S/N</vt:lpstr>
      <vt:lpstr>Stop range &amp; time of 4ΛH (12C target) (MC simulation) </vt:lpstr>
      <vt:lpstr>momentum calibration</vt:lpstr>
      <vt:lpstr>Simulation</vt:lpstr>
      <vt:lpstr>Geant4 simulation</vt:lpstr>
      <vt:lpstr>momentum resolution (simulation)</vt:lpstr>
      <vt:lpstr>PID (simulation)</vt:lpstr>
      <vt:lpstr>yield</vt:lpstr>
      <vt:lpstr>yield</vt:lpstr>
      <vt:lpstr>yield</vt:lpstr>
      <vt:lpstr>yield (simulation)</vt:lpstr>
      <vt:lpstr>summary</vt:lpstr>
      <vt:lpstr>backup</vt:lpstr>
      <vt:lpstr>4ΛH   &amp;   4ΛHe</vt:lpstr>
      <vt:lpstr>4ΛH   &amp;   4ΛHe</vt:lpstr>
      <vt:lpstr>4ΛH   &amp;   4ΛHe</vt:lpstr>
      <vt:lpstr>4ΛH</vt:lpstr>
      <vt:lpstr>4ΛH rate target dependence</vt:lpstr>
      <vt:lpstr>5ΛHe   &amp;   4ΛHe</vt:lpstr>
      <vt:lpstr>Enge</vt:lpstr>
      <vt:lpstr>Enge input (raytrace)</vt:lpstr>
      <vt:lpstr>experimental setup</vt:lpstr>
      <vt:lpstr>momentum calibration</vt:lpstr>
      <vt:lpstr>TOSCA</vt:lpstr>
      <vt:lpstr>simulation</vt:lpstr>
      <vt:lpstr>simulation</vt:lpstr>
      <vt:lpstr>momentum resolution (DC Ar 50% + C2H6 50%)</vt:lpstr>
      <vt:lpstr>Mechanism of 4ΛH Formation</vt:lpstr>
      <vt:lpstr>alpha observation</vt:lpstr>
      <vt:lpstr>position at FP v.s. theta at generate point (geant4)</vt:lpstr>
      <vt:lpstr>position at FP v.s. theta at generate point (raytrace)</vt:lpstr>
      <vt:lpstr>dispersion</vt:lpstr>
      <vt:lpstr>Geant4 simulation (plan2)</vt:lpstr>
      <vt:lpstr>スライド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osho</dc:creator>
  <cp:lastModifiedBy>nagao</cp:lastModifiedBy>
  <cp:revision>614</cp:revision>
  <dcterms:created xsi:type="dcterms:W3CDTF">2010-04-06T12:41:15Z</dcterms:created>
  <dcterms:modified xsi:type="dcterms:W3CDTF">2010-09-05T23:23:31Z</dcterms:modified>
</cp:coreProperties>
</file>